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58" r:id="rId4"/>
    <p:sldId id="259" r:id="rId5"/>
    <p:sldId id="260" r:id="rId6"/>
    <p:sldId id="261" r:id="rId7"/>
    <p:sldId id="264" r:id="rId8"/>
    <p:sldId id="263"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09" r:id="rId25"/>
    <p:sldId id="312" r:id="rId26"/>
    <p:sldId id="310" r:id="rId27"/>
    <p:sldId id="311" r:id="rId28"/>
    <p:sldId id="315" r:id="rId29"/>
    <p:sldId id="313" r:id="rId30"/>
    <p:sldId id="314"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9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F2F8EE7-DD2A-4979-8351-4A4342ACEA54}" type="datetimeFigureOut">
              <a:rPr lang="cs-CZ"/>
              <a:pPr>
                <a:defRPr/>
              </a:pPr>
              <a:t>6. 4. 2016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E66E23E-F57D-414F-A6C8-1783EA9E481E}" type="slidenum">
              <a:rPr lang="cs-CZ"/>
              <a:pPr>
                <a:defRPr/>
              </a:pPr>
              <a:t>‹#›</a:t>
            </a:fld>
            <a:endParaRPr lang="cs-CZ"/>
          </a:p>
        </p:txBody>
      </p:sp>
    </p:spTree>
    <p:extLst>
      <p:ext uri="{BB962C8B-B14F-4D97-AF65-F5344CB8AC3E}">
        <p14:creationId xmlns:p14="http://schemas.microsoft.com/office/powerpoint/2010/main" xmlns="" val="19622412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symbol pro obrázek snímku 1"/>
          <p:cNvSpPr>
            <a:spLocks noGrp="1" noRot="1" noChangeAspect="1"/>
          </p:cNvSpPr>
          <p:nvPr>
            <p:ph type="sldImg"/>
          </p:nvPr>
        </p:nvSpPr>
        <p:spPr bwMode="auto">
          <a:noFill/>
          <a:ln>
            <a:solidFill>
              <a:srgbClr val="000000"/>
            </a:solidFill>
            <a:miter lim="800000"/>
            <a:headEnd/>
            <a:tailEnd/>
          </a:ln>
        </p:spPr>
      </p:sp>
      <p:sp>
        <p:nvSpPr>
          <p:cNvPr id="3379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3379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9DE793-1B5B-40B6-8D03-043B6D2434E3}" type="slidenum">
              <a:rPr lang="cs-CZ"/>
              <a:pPr fontAlgn="base">
                <a:spcBef>
                  <a:spcPct val="0"/>
                </a:spcBef>
                <a:spcAft>
                  <a:spcPct val="0"/>
                </a:spcAft>
              </a:pPr>
              <a:t>19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cs-CZ" smtClean="0"/>
              <a:t>Klepnutím lze upravit styl předlohy nadpisů.</a:t>
            </a:r>
            <a:endParaRPr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4" name="Zástupný symbol pro datum 29"/>
          <p:cNvSpPr>
            <a:spLocks noGrp="1"/>
          </p:cNvSpPr>
          <p:nvPr>
            <p:ph type="dt" sz="half" idx="10"/>
          </p:nvPr>
        </p:nvSpPr>
        <p:spPr/>
        <p:txBody>
          <a:bodyPr/>
          <a:lstStyle>
            <a:lvl1pPr>
              <a:defRPr/>
            </a:lvl1pPr>
          </a:lstStyle>
          <a:p>
            <a:pPr>
              <a:defRPr/>
            </a:pPr>
            <a:fld id="{C7E2F373-1254-4368-9989-2F7400DAD2F4}" type="datetimeFigureOut">
              <a:rPr lang="cs-CZ"/>
              <a:pPr>
                <a:defRPr/>
              </a:pPr>
              <a:t>6. 4. 2016</a:t>
            </a:fld>
            <a:endParaRPr lang="cs-CZ"/>
          </a:p>
        </p:txBody>
      </p:sp>
      <p:sp>
        <p:nvSpPr>
          <p:cNvPr id="5" name="Zástupný symbol pro zápatí 18"/>
          <p:cNvSpPr>
            <a:spLocks noGrp="1"/>
          </p:cNvSpPr>
          <p:nvPr>
            <p:ph type="ftr" sz="quarter" idx="11"/>
          </p:nvPr>
        </p:nvSpPr>
        <p:spPr/>
        <p:txBody>
          <a:bodyPr/>
          <a:lstStyle>
            <a:lvl1pPr>
              <a:defRPr/>
            </a:lvl1pPr>
          </a:lstStyle>
          <a:p>
            <a:pPr>
              <a:defRPr/>
            </a:pPr>
            <a:endParaRPr lang="cs-CZ"/>
          </a:p>
        </p:txBody>
      </p:sp>
      <p:sp>
        <p:nvSpPr>
          <p:cNvPr id="6" name="Zástupný symbol pro číslo snímku 26"/>
          <p:cNvSpPr>
            <a:spLocks noGrp="1"/>
          </p:cNvSpPr>
          <p:nvPr>
            <p:ph type="sldNum" sz="quarter" idx="12"/>
          </p:nvPr>
        </p:nvSpPr>
        <p:spPr/>
        <p:txBody>
          <a:bodyPr/>
          <a:lstStyle>
            <a:lvl1pPr>
              <a:defRPr/>
            </a:lvl1pPr>
          </a:lstStyle>
          <a:p>
            <a:pPr>
              <a:defRPr/>
            </a:pPr>
            <a:fld id="{EA9B653E-0070-423C-96C8-7C36F6E5AA80}"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fld id="{627B5E41-5392-4C75-837B-6A07C0D83B47}" type="datetimeFigureOut">
              <a:rPr lang="cs-CZ"/>
              <a:pPr>
                <a:defRPr/>
              </a:pPr>
              <a:t>6. 4. 2016</a:t>
            </a:fld>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EA6AF282-3255-4FB7-AB4E-6C8422107204}"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fld id="{B96D60FB-70F5-4B19-9555-894BBD22846D}" type="datetimeFigureOut">
              <a:rPr lang="cs-CZ"/>
              <a:pPr>
                <a:defRPr/>
              </a:pPr>
              <a:t>6. 4. 2016</a:t>
            </a:fld>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43837FF8-5CD9-48DF-8AC7-04D91E9F15DE}"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fld id="{6CF3201B-00C2-4098-983E-35D35F3DF65E}" type="datetimeFigureOut">
              <a:rPr lang="cs-CZ"/>
              <a:pPr>
                <a:defRPr/>
              </a:pPr>
              <a:t>6. 4. 2016</a:t>
            </a:fld>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9B43955D-8928-476E-A9F9-D1885F1761F3}"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FB893F60-07BB-4FA6-9714-8D82F3E20B0F}" type="datetimeFigureOut">
              <a:rPr lang="cs-CZ"/>
              <a:pPr>
                <a:defRPr/>
              </a:pPr>
              <a:t>6. 4. 2016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A4CD2E9-E38B-4A11-A3DF-403A52955C2C}"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9"/>
          <p:cNvSpPr>
            <a:spLocks noGrp="1"/>
          </p:cNvSpPr>
          <p:nvPr>
            <p:ph type="dt" sz="half" idx="10"/>
          </p:nvPr>
        </p:nvSpPr>
        <p:spPr/>
        <p:txBody>
          <a:bodyPr/>
          <a:lstStyle>
            <a:lvl1pPr>
              <a:defRPr/>
            </a:lvl1pPr>
          </a:lstStyle>
          <a:p>
            <a:pPr>
              <a:defRPr/>
            </a:pPr>
            <a:fld id="{00DCBEE8-7CBE-46C0-9641-4022839D85C6}" type="datetimeFigureOut">
              <a:rPr lang="cs-CZ"/>
              <a:pPr>
                <a:defRPr/>
              </a:pPr>
              <a:t>6. 4. 2016</a:t>
            </a:fld>
            <a:endParaRPr lang="cs-CZ"/>
          </a:p>
        </p:txBody>
      </p:sp>
      <p:sp>
        <p:nvSpPr>
          <p:cNvPr id="6" name="Zástupný symbol pro zápatí 21"/>
          <p:cNvSpPr>
            <a:spLocks noGrp="1"/>
          </p:cNvSpPr>
          <p:nvPr>
            <p:ph type="ftr" sz="quarter" idx="11"/>
          </p:nvPr>
        </p:nvSpPr>
        <p:spPr/>
        <p:txBody>
          <a:bodyPr/>
          <a:lstStyle>
            <a:lvl1pPr>
              <a:defRPr/>
            </a:lvl1pPr>
          </a:lstStyle>
          <a:p>
            <a:pPr>
              <a:defRPr/>
            </a:pPr>
            <a:endParaRPr lang="cs-CZ"/>
          </a:p>
        </p:txBody>
      </p:sp>
      <p:sp>
        <p:nvSpPr>
          <p:cNvPr id="7" name="Zástupný symbol pro číslo snímku 17"/>
          <p:cNvSpPr>
            <a:spLocks noGrp="1"/>
          </p:cNvSpPr>
          <p:nvPr>
            <p:ph type="sldNum" sz="quarter" idx="12"/>
          </p:nvPr>
        </p:nvSpPr>
        <p:spPr/>
        <p:txBody>
          <a:bodyPr/>
          <a:lstStyle>
            <a:lvl1pPr>
              <a:defRPr/>
            </a:lvl1pPr>
          </a:lstStyle>
          <a:p>
            <a:pPr>
              <a:defRPr/>
            </a:pPr>
            <a:fld id="{631A64BE-81C6-4ED6-954E-0552F807BED1}"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9"/>
          <p:cNvSpPr>
            <a:spLocks noGrp="1"/>
          </p:cNvSpPr>
          <p:nvPr>
            <p:ph type="dt" sz="half" idx="10"/>
          </p:nvPr>
        </p:nvSpPr>
        <p:spPr/>
        <p:txBody>
          <a:bodyPr/>
          <a:lstStyle>
            <a:lvl1pPr>
              <a:defRPr/>
            </a:lvl1pPr>
          </a:lstStyle>
          <a:p>
            <a:pPr>
              <a:defRPr/>
            </a:pPr>
            <a:fld id="{5865386E-ABF6-4F82-AD7C-5A65240D15AD}" type="datetimeFigureOut">
              <a:rPr lang="cs-CZ"/>
              <a:pPr>
                <a:defRPr/>
              </a:pPr>
              <a:t>6. 4. 2016</a:t>
            </a:fld>
            <a:endParaRPr lang="cs-CZ"/>
          </a:p>
        </p:txBody>
      </p:sp>
      <p:sp>
        <p:nvSpPr>
          <p:cNvPr id="8" name="Zástupný symbol pro zápatí 21"/>
          <p:cNvSpPr>
            <a:spLocks noGrp="1"/>
          </p:cNvSpPr>
          <p:nvPr>
            <p:ph type="ftr" sz="quarter" idx="11"/>
          </p:nvPr>
        </p:nvSpPr>
        <p:spPr/>
        <p:txBody>
          <a:bodyPr/>
          <a:lstStyle>
            <a:lvl1pPr>
              <a:defRPr/>
            </a:lvl1pPr>
          </a:lstStyle>
          <a:p>
            <a:pPr>
              <a:defRPr/>
            </a:pPr>
            <a:endParaRPr lang="cs-CZ"/>
          </a:p>
        </p:txBody>
      </p:sp>
      <p:sp>
        <p:nvSpPr>
          <p:cNvPr id="9" name="Zástupný symbol pro číslo snímku 17"/>
          <p:cNvSpPr>
            <a:spLocks noGrp="1"/>
          </p:cNvSpPr>
          <p:nvPr>
            <p:ph type="sldNum" sz="quarter" idx="12"/>
          </p:nvPr>
        </p:nvSpPr>
        <p:spPr/>
        <p:txBody>
          <a:bodyPr/>
          <a:lstStyle>
            <a:lvl1pPr>
              <a:defRPr/>
            </a:lvl1pPr>
          </a:lstStyle>
          <a:p>
            <a:pPr>
              <a:defRPr/>
            </a:pPr>
            <a:fld id="{684940CB-0A76-408C-A124-224C8350F61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cs-CZ" smtClean="0"/>
              <a:t>Klepnutím lze upravit styl předlohy nadpisů.</a:t>
            </a:r>
            <a:endParaRPr lang="en-US"/>
          </a:p>
        </p:txBody>
      </p:sp>
      <p:sp>
        <p:nvSpPr>
          <p:cNvPr id="3" name="Zástupný symbol pro datum 9"/>
          <p:cNvSpPr>
            <a:spLocks noGrp="1"/>
          </p:cNvSpPr>
          <p:nvPr>
            <p:ph type="dt" sz="half" idx="10"/>
          </p:nvPr>
        </p:nvSpPr>
        <p:spPr/>
        <p:txBody>
          <a:bodyPr/>
          <a:lstStyle>
            <a:lvl1pPr>
              <a:defRPr/>
            </a:lvl1pPr>
          </a:lstStyle>
          <a:p>
            <a:pPr>
              <a:defRPr/>
            </a:pPr>
            <a:fld id="{475F1491-F3B1-4716-AAED-480D532B121A}" type="datetimeFigureOut">
              <a:rPr lang="cs-CZ"/>
              <a:pPr>
                <a:defRPr/>
              </a:pPr>
              <a:t>6. 4. 2016</a:t>
            </a:fld>
            <a:endParaRPr lang="cs-CZ"/>
          </a:p>
        </p:txBody>
      </p:sp>
      <p:sp>
        <p:nvSpPr>
          <p:cNvPr id="4" name="Zástupný symbol pro zápatí 21"/>
          <p:cNvSpPr>
            <a:spLocks noGrp="1"/>
          </p:cNvSpPr>
          <p:nvPr>
            <p:ph type="ftr" sz="quarter" idx="11"/>
          </p:nvPr>
        </p:nvSpPr>
        <p:spPr/>
        <p:txBody>
          <a:bodyPr/>
          <a:lstStyle>
            <a:lvl1pPr>
              <a:defRPr/>
            </a:lvl1pPr>
          </a:lstStyle>
          <a:p>
            <a:pPr>
              <a:defRPr/>
            </a:pPr>
            <a:endParaRPr lang="cs-CZ"/>
          </a:p>
        </p:txBody>
      </p:sp>
      <p:sp>
        <p:nvSpPr>
          <p:cNvPr id="5" name="Zástupný symbol pro číslo snímku 17"/>
          <p:cNvSpPr>
            <a:spLocks noGrp="1"/>
          </p:cNvSpPr>
          <p:nvPr>
            <p:ph type="sldNum" sz="quarter" idx="12"/>
          </p:nvPr>
        </p:nvSpPr>
        <p:spPr/>
        <p:txBody>
          <a:bodyPr/>
          <a:lstStyle>
            <a:lvl1pPr>
              <a:defRPr/>
            </a:lvl1pPr>
          </a:lstStyle>
          <a:p>
            <a:pPr>
              <a:defRPr/>
            </a:pPr>
            <a:fld id="{FA1270CB-FF8E-42F5-BC8F-77CF1B77F4AB}"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9"/>
          <p:cNvSpPr>
            <a:spLocks noGrp="1"/>
          </p:cNvSpPr>
          <p:nvPr>
            <p:ph type="dt" sz="half" idx="10"/>
          </p:nvPr>
        </p:nvSpPr>
        <p:spPr/>
        <p:txBody>
          <a:bodyPr/>
          <a:lstStyle>
            <a:lvl1pPr>
              <a:defRPr/>
            </a:lvl1pPr>
          </a:lstStyle>
          <a:p>
            <a:pPr>
              <a:defRPr/>
            </a:pPr>
            <a:fld id="{0CE87549-5630-4FDE-B325-F5C6879C7306}" type="datetimeFigureOut">
              <a:rPr lang="cs-CZ"/>
              <a:pPr>
                <a:defRPr/>
              </a:pPr>
              <a:t>6. 4. 2016</a:t>
            </a:fld>
            <a:endParaRPr lang="cs-CZ"/>
          </a:p>
        </p:txBody>
      </p:sp>
      <p:sp>
        <p:nvSpPr>
          <p:cNvPr id="3" name="Zástupný symbol pro zápatí 21"/>
          <p:cNvSpPr>
            <a:spLocks noGrp="1"/>
          </p:cNvSpPr>
          <p:nvPr>
            <p:ph type="ftr" sz="quarter" idx="11"/>
          </p:nvPr>
        </p:nvSpPr>
        <p:spPr/>
        <p:txBody>
          <a:bodyPr/>
          <a:lstStyle>
            <a:lvl1pPr>
              <a:defRPr/>
            </a:lvl1pPr>
          </a:lstStyle>
          <a:p>
            <a:pPr>
              <a:defRPr/>
            </a:pPr>
            <a:endParaRPr lang="cs-CZ"/>
          </a:p>
        </p:txBody>
      </p:sp>
      <p:sp>
        <p:nvSpPr>
          <p:cNvPr id="4" name="Zástupný symbol pro číslo snímku 17"/>
          <p:cNvSpPr>
            <a:spLocks noGrp="1"/>
          </p:cNvSpPr>
          <p:nvPr>
            <p:ph type="sldNum" sz="quarter" idx="12"/>
          </p:nvPr>
        </p:nvSpPr>
        <p:spPr/>
        <p:txBody>
          <a:bodyPr/>
          <a:lstStyle>
            <a:lvl1pPr>
              <a:defRPr/>
            </a:lvl1pPr>
          </a:lstStyle>
          <a:p>
            <a:pPr>
              <a:defRPr/>
            </a:pPr>
            <a:fld id="{1EB6FC01-E928-4183-8D63-5772611044C5}"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cs-CZ" smtClean="0"/>
              <a:t>Klepnutím lze upravit styl předlohy nadpisů.</a:t>
            </a:r>
            <a:endParaRPr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9"/>
          <p:cNvSpPr>
            <a:spLocks noGrp="1"/>
          </p:cNvSpPr>
          <p:nvPr>
            <p:ph type="dt" sz="half" idx="10"/>
          </p:nvPr>
        </p:nvSpPr>
        <p:spPr/>
        <p:txBody>
          <a:bodyPr/>
          <a:lstStyle>
            <a:lvl1pPr>
              <a:defRPr/>
            </a:lvl1pPr>
          </a:lstStyle>
          <a:p>
            <a:pPr>
              <a:defRPr/>
            </a:pPr>
            <a:fld id="{F39E8711-B3A4-428E-B362-E610D9E6B4D5}" type="datetimeFigureOut">
              <a:rPr lang="cs-CZ"/>
              <a:pPr>
                <a:defRPr/>
              </a:pPr>
              <a:t>6. 4. 2016</a:t>
            </a:fld>
            <a:endParaRPr lang="cs-CZ"/>
          </a:p>
        </p:txBody>
      </p:sp>
      <p:sp>
        <p:nvSpPr>
          <p:cNvPr id="6" name="Zástupný symbol pro zápatí 21"/>
          <p:cNvSpPr>
            <a:spLocks noGrp="1"/>
          </p:cNvSpPr>
          <p:nvPr>
            <p:ph type="ftr" sz="quarter" idx="11"/>
          </p:nvPr>
        </p:nvSpPr>
        <p:spPr/>
        <p:txBody>
          <a:bodyPr/>
          <a:lstStyle>
            <a:lvl1pPr>
              <a:defRPr/>
            </a:lvl1pPr>
          </a:lstStyle>
          <a:p>
            <a:pPr>
              <a:defRPr/>
            </a:pPr>
            <a:endParaRPr lang="cs-CZ"/>
          </a:p>
        </p:txBody>
      </p:sp>
      <p:sp>
        <p:nvSpPr>
          <p:cNvPr id="7" name="Zástupný symbol pro číslo snímku 17"/>
          <p:cNvSpPr>
            <a:spLocks noGrp="1"/>
          </p:cNvSpPr>
          <p:nvPr>
            <p:ph type="sldNum" sz="quarter" idx="12"/>
          </p:nvPr>
        </p:nvSpPr>
        <p:spPr/>
        <p:txBody>
          <a:bodyPr/>
          <a:lstStyle>
            <a:lvl1pPr>
              <a:defRPr/>
            </a:lvl1pPr>
          </a:lstStyle>
          <a:p>
            <a:pPr>
              <a:defRPr/>
            </a:pPr>
            <a:fld id="{FF09E3C7-BD24-449A-AD18-4AD6686FBE89}"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Obdélník s odříznutým a zakulaceným jedním rohem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úhlý trojúhelník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Nadpis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cs-CZ" smtClean="0"/>
              <a:t>Klepnutím lze upravit styl předlohy nadpisů.</a:t>
            </a:r>
            <a:endParaRPr lang="en-US"/>
          </a:p>
        </p:txBody>
      </p:sp>
      <p:sp>
        <p:nvSpPr>
          <p:cNvPr id="4" name="Zástupný symbol pro tex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cs-CZ" smtClean="0"/>
              <a:t>Klepnutím lze upravit styly předlohy textu.</a:t>
            </a:r>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9" name="Zástupný symbol pro datum 4"/>
          <p:cNvSpPr>
            <a:spLocks noGrp="1"/>
          </p:cNvSpPr>
          <p:nvPr>
            <p:ph type="dt" sz="half" idx="10"/>
          </p:nvPr>
        </p:nvSpPr>
        <p:spPr/>
        <p:txBody>
          <a:bodyPr/>
          <a:lstStyle>
            <a:lvl1pPr>
              <a:defRPr/>
            </a:lvl1pPr>
          </a:lstStyle>
          <a:p>
            <a:pPr>
              <a:defRPr/>
            </a:pPr>
            <a:fld id="{391AC9CF-B50D-4597-91B9-D162EBDCB444}" type="datetimeFigureOut">
              <a:rPr lang="cs-CZ"/>
              <a:pPr>
                <a:defRPr/>
              </a:pPr>
              <a:t>6. 4. 2016</a:t>
            </a:fld>
            <a:endParaRPr lang="cs-CZ"/>
          </a:p>
        </p:txBody>
      </p:sp>
      <p:sp>
        <p:nvSpPr>
          <p:cNvPr id="10" name="Zástupný symbol pro zápatí 5"/>
          <p:cNvSpPr>
            <a:spLocks noGrp="1"/>
          </p:cNvSpPr>
          <p:nvPr>
            <p:ph type="ftr" sz="quarter" idx="11"/>
          </p:nvPr>
        </p:nvSpPr>
        <p:spPr/>
        <p:txBody>
          <a:bodyPr/>
          <a:lstStyle>
            <a:lvl1pPr>
              <a:defRPr/>
            </a:lvl1pPr>
          </a:lstStyle>
          <a:p>
            <a:pPr>
              <a:defRPr/>
            </a:pPr>
            <a:endParaRPr lang="cs-CZ"/>
          </a:p>
        </p:txBody>
      </p:sp>
      <p:sp>
        <p:nvSpPr>
          <p:cNvPr id="11" name="Zástupný symbol pro číslo snímku 6"/>
          <p:cNvSpPr>
            <a:spLocks noGrp="1"/>
          </p:cNvSpPr>
          <p:nvPr>
            <p:ph type="sldNum" sz="quarter" idx="12"/>
          </p:nvPr>
        </p:nvSpPr>
        <p:spPr>
          <a:xfrm>
            <a:off x="8077200" y="6356350"/>
            <a:ext cx="609600" cy="365125"/>
          </a:xfrm>
        </p:spPr>
        <p:txBody>
          <a:bodyPr/>
          <a:lstStyle>
            <a:lvl1pPr>
              <a:defRPr/>
            </a:lvl1pPr>
          </a:lstStyle>
          <a:p>
            <a:pPr>
              <a:defRPr/>
            </a:pPr>
            <a:fld id="{2A59B8D5-8B01-4EC5-B2B4-B760F680AAFE}"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Volný tvar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Zástupný symbol pro nadpis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cs-CZ" smtClean="0"/>
              <a:t>Klepnutím lze upravit styl předlohy nadpisů.</a:t>
            </a:r>
            <a:endParaRPr lang="en-US" smtClean="0"/>
          </a:p>
        </p:txBody>
      </p:sp>
      <p:sp>
        <p:nvSpPr>
          <p:cNvPr id="1029" name="Zástupný symbol pro tex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F3247E1E-F072-46DC-BD2B-17777500833F}" type="datetimeFigureOut">
              <a:rPr lang="cs-CZ"/>
              <a:pPr>
                <a:defRPr/>
              </a:pPr>
              <a:t>6. 4. 2016</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348CA9D-951A-48A6-BE85-75CBE31401F5}" type="slidenum">
              <a:rPr lang="cs-CZ"/>
              <a:pPr>
                <a:defRPr/>
              </a:pPr>
              <a:t>‹#›</a:t>
            </a:fld>
            <a:endParaRPr lang="cs-CZ"/>
          </a:p>
        </p:txBody>
      </p:sp>
      <p:grpSp>
        <p:nvGrpSpPr>
          <p:cNvPr id="1033" name="Skupina 1"/>
          <p:cNvGrpSpPr>
            <a:grpSpLocks/>
          </p:cNvGrpSpPr>
          <p:nvPr/>
        </p:nvGrpSpPr>
        <p:grpSpPr bwMode="auto">
          <a:xfrm>
            <a:off x="-19050" y="203200"/>
            <a:ext cx="9180513" cy="647700"/>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orthobullets.com/topic/1040/images/type%203%20femoral%20shaft%20radiograph.jpg" TargetMode="External"/><Relationship Id="rId2" Type="http://schemas.openxmlformats.org/officeDocument/2006/relationships/hyperlink" Target="http://upload.orthobullets.com/topic/1040/images/winquist-hansen%20femoral%20shaft%20-%20type%203.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fontAlgn="auto">
              <a:spcAft>
                <a:spcPts val="0"/>
              </a:spcAft>
              <a:defRPr/>
            </a:pPr>
            <a:r>
              <a:rPr lang="cs-CZ" dirty="0" err="1" smtClean="0"/>
              <a:t>Physical</a:t>
            </a:r>
            <a:r>
              <a:rPr lang="cs-CZ" dirty="0" smtClean="0"/>
              <a:t> </a:t>
            </a:r>
            <a:r>
              <a:rPr lang="cs-CZ" dirty="0" err="1" smtClean="0"/>
              <a:t>Therapy</a:t>
            </a:r>
            <a:r>
              <a:rPr lang="cs-CZ" dirty="0" smtClean="0"/>
              <a:t> </a:t>
            </a:r>
            <a:r>
              <a:rPr lang="cs-CZ" dirty="0" err="1" smtClean="0"/>
              <a:t>After</a:t>
            </a:r>
            <a:r>
              <a:rPr lang="cs-CZ" dirty="0" smtClean="0"/>
              <a:t> </a:t>
            </a:r>
            <a:r>
              <a:rPr lang="cs-CZ" dirty="0" err="1" smtClean="0"/>
              <a:t>Upper</a:t>
            </a:r>
            <a:r>
              <a:rPr lang="cs-CZ" dirty="0" smtClean="0"/>
              <a:t> Leg </a:t>
            </a:r>
            <a:r>
              <a:rPr lang="cs-CZ" dirty="0" err="1" smtClean="0"/>
              <a:t>Injuries</a:t>
            </a:r>
            <a:endParaRPr lang="cs-CZ" dirty="0"/>
          </a:p>
        </p:txBody>
      </p:sp>
      <p:sp>
        <p:nvSpPr>
          <p:cNvPr id="14338" name="Podnadpis 2"/>
          <p:cNvSpPr>
            <a:spLocks noGrp="1"/>
          </p:cNvSpPr>
          <p:nvPr>
            <p:ph type="subTitle" idx="1"/>
          </p:nvPr>
        </p:nvSpPr>
        <p:spPr>
          <a:xfrm>
            <a:off x="533400" y="3228975"/>
            <a:ext cx="7854950" cy="1752600"/>
          </a:xfrm>
        </p:spPr>
        <p:txBody>
          <a:bodyPr/>
          <a:lstStyle/>
          <a:p>
            <a:pPr marR="0"/>
            <a:r>
              <a:rPr lang="cs-CZ" smtClean="0"/>
              <a:t>Mgr. Alena Sedláková</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title"/>
          </p:nvPr>
        </p:nvSpPr>
        <p:spPr/>
        <p:txBody>
          <a:bodyPr/>
          <a:lstStyle/>
          <a:p>
            <a:r>
              <a:rPr lang="cs-CZ" smtClean="0"/>
              <a:t>				TEP</a:t>
            </a:r>
          </a:p>
        </p:txBody>
      </p:sp>
      <p:pic>
        <p:nvPicPr>
          <p:cNvPr id="23554" name="Picture 2"/>
          <p:cNvPicPr>
            <a:picLocks noGrp="1" noChangeAspect="1" noChangeArrowheads="1"/>
          </p:cNvPicPr>
          <p:nvPr>
            <p:ph idx="1"/>
          </p:nvPr>
        </p:nvPicPr>
        <p:blipFill>
          <a:blip r:embed="rId2" cstate="print"/>
          <a:srcRect/>
          <a:stretch>
            <a:fillRect/>
          </a:stretch>
        </p:blipFill>
        <p:spPr>
          <a:xfrm>
            <a:off x="1619250" y="2205038"/>
            <a:ext cx="2886075" cy="3638550"/>
          </a:xfrm>
        </p:spPr>
      </p:pic>
      <p:pic>
        <p:nvPicPr>
          <p:cNvPr id="23555" name="Picture 3"/>
          <p:cNvPicPr>
            <a:picLocks noChangeAspect="1" noChangeArrowheads="1"/>
          </p:cNvPicPr>
          <p:nvPr/>
        </p:nvPicPr>
        <p:blipFill>
          <a:blip r:embed="rId3" cstate="print"/>
          <a:srcRect/>
          <a:stretch>
            <a:fillRect/>
          </a:stretch>
        </p:blipFill>
        <p:spPr bwMode="auto">
          <a:xfrm>
            <a:off x="5580063" y="2565400"/>
            <a:ext cx="2232025" cy="297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p:cNvSpPr>
            <a:spLocks noGrp="1"/>
          </p:cNvSpPr>
          <p:nvPr>
            <p:ph type="title"/>
          </p:nvPr>
        </p:nvSpPr>
        <p:spPr/>
        <p:txBody>
          <a:bodyPr/>
          <a:lstStyle/>
          <a:p>
            <a:r>
              <a:rPr lang="cs-CZ" dirty="0" smtClean="0"/>
              <a:t>				CCP</a:t>
            </a:r>
          </a:p>
        </p:txBody>
      </p:sp>
      <p:pic>
        <p:nvPicPr>
          <p:cNvPr id="24578" name="Picture 2"/>
          <p:cNvPicPr>
            <a:picLocks noGrp="1" noChangeAspect="1" noChangeArrowheads="1"/>
          </p:cNvPicPr>
          <p:nvPr>
            <p:ph idx="1"/>
          </p:nvPr>
        </p:nvPicPr>
        <p:blipFill>
          <a:blip r:embed="rId2" cstate="print"/>
          <a:srcRect/>
          <a:stretch>
            <a:fillRect/>
          </a:stretch>
        </p:blipFill>
        <p:spPr>
          <a:xfrm>
            <a:off x="1116013" y="2805113"/>
            <a:ext cx="3338512" cy="2222500"/>
          </a:xfrm>
        </p:spPr>
      </p:pic>
      <p:pic>
        <p:nvPicPr>
          <p:cNvPr id="24579" name="Picture 3"/>
          <p:cNvPicPr>
            <a:picLocks noChangeAspect="1" noChangeArrowheads="1"/>
          </p:cNvPicPr>
          <p:nvPr/>
        </p:nvPicPr>
        <p:blipFill>
          <a:blip r:embed="rId3" cstate="print"/>
          <a:srcRect/>
          <a:stretch>
            <a:fillRect/>
          </a:stretch>
        </p:blipFill>
        <p:spPr bwMode="auto">
          <a:xfrm>
            <a:off x="5867400" y="2233613"/>
            <a:ext cx="1728788" cy="326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p:cNvSpPr>
            <a:spLocks noGrp="1"/>
          </p:cNvSpPr>
          <p:nvPr>
            <p:ph type="title"/>
          </p:nvPr>
        </p:nvSpPr>
        <p:spPr/>
        <p:txBody>
          <a:bodyPr/>
          <a:lstStyle/>
          <a:p>
            <a:r>
              <a:rPr lang="cs-CZ" smtClean="0"/>
              <a:t>				PFN</a:t>
            </a:r>
          </a:p>
        </p:txBody>
      </p:sp>
      <p:pic>
        <p:nvPicPr>
          <p:cNvPr id="25602" name="Picture 2"/>
          <p:cNvPicPr>
            <a:picLocks noGrp="1" noChangeAspect="1" noChangeArrowheads="1"/>
          </p:cNvPicPr>
          <p:nvPr>
            <p:ph idx="1"/>
          </p:nvPr>
        </p:nvPicPr>
        <p:blipFill>
          <a:blip r:embed="rId2" cstate="print"/>
          <a:srcRect/>
          <a:stretch>
            <a:fillRect/>
          </a:stretch>
        </p:blipFill>
        <p:spPr>
          <a:xfrm>
            <a:off x="1619250" y="2565400"/>
            <a:ext cx="2625725" cy="2624138"/>
          </a:xfrm>
        </p:spPr>
      </p:pic>
      <p:pic>
        <p:nvPicPr>
          <p:cNvPr id="25603" name="Picture 3"/>
          <p:cNvPicPr>
            <a:picLocks noChangeAspect="1" noChangeArrowheads="1"/>
          </p:cNvPicPr>
          <p:nvPr/>
        </p:nvPicPr>
        <p:blipFill>
          <a:blip r:embed="rId3" cstate="print"/>
          <a:srcRect/>
          <a:stretch>
            <a:fillRect/>
          </a:stretch>
        </p:blipFill>
        <p:spPr bwMode="auto">
          <a:xfrm>
            <a:off x="5435600" y="2276475"/>
            <a:ext cx="2211388"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p:cNvSpPr>
            <a:spLocks noGrp="1"/>
          </p:cNvSpPr>
          <p:nvPr>
            <p:ph type="title"/>
          </p:nvPr>
        </p:nvSpPr>
        <p:spPr/>
        <p:txBody>
          <a:bodyPr/>
          <a:lstStyle/>
          <a:p>
            <a:r>
              <a:rPr lang="cs-CZ" smtClean="0"/>
              <a:t>				DHS</a:t>
            </a:r>
          </a:p>
        </p:txBody>
      </p:sp>
      <p:pic>
        <p:nvPicPr>
          <p:cNvPr id="26626" name="Picture 2"/>
          <p:cNvPicPr>
            <a:picLocks noGrp="1" noChangeAspect="1" noChangeArrowheads="1"/>
          </p:cNvPicPr>
          <p:nvPr>
            <p:ph idx="1"/>
          </p:nvPr>
        </p:nvPicPr>
        <p:blipFill>
          <a:blip r:embed="rId2" cstate="print"/>
          <a:srcRect/>
          <a:stretch>
            <a:fillRect/>
          </a:stretch>
        </p:blipFill>
        <p:spPr>
          <a:xfrm>
            <a:off x="1763713" y="2636838"/>
            <a:ext cx="2376487" cy="2376487"/>
          </a:xfrm>
        </p:spPr>
      </p:pic>
      <p:pic>
        <p:nvPicPr>
          <p:cNvPr id="26627" name="Picture 3"/>
          <p:cNvPicPr>
            <a:picLocks noChangeAspect="1" noChangeArrowheads="1"/>
          </p:cNvPicPr>
          <p:nvPr/>
        </p:nvPicPr>
        <p:blipFill>
          <a:blip r:embed="rId3" cstate="print"/>
          <a:srcRect/>
          <a:stretch>
            <a:fillRect/>
          </a:stretch>
        </p:blipFill>
        <p:spPr bwMode="auto">
          <a:xfrm>
            <a:off x="5219700" y="2349500"/>
            <a:ext cx="2016125" cy="304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title"/>
          </p:nvPr>
        </p:nvSpPr>
        <p:spPr/>
        <p:txBody>
          <a:bodyPr/>
          <a:lstStyle/>
          <a:p>
            <a:r>
              <a:rPr lang="cs-CZ" sz="3600" smtClean="0"/>
              <a:t>Rehabilitation </a:t>
            </a:r>
          </a:p>
        </p:txBody>
      </p:sp>
      <p:sp>
        <p:nvSpPr>
          <p:cNvPr id="3" name="Zástupný symbol pro obsah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cs-CZ" dirty="0" err="1" smtClean="0"/>
              <a:t>Restoration</a:t>
            </a:r>
            <a:r>
              <a:rPr lang="cs-CZ" dirty="0" smtClean="0"/>
              <a:t> </a:t>
            </a:r>
            <a:r>
              <a:rPr lang="cs-CZ" dirty="0" err="1" smtClean="0"/>
              <a:t>of</a:t>
            </a:r>
            <a:r>
              <a:rPr lang="cs-CZ" dirty="0" smtClean="0"/>
              <a:t> </a:t>
            </a:r>
            <a:r>
              <a:rPr lang="cs-CZ" dirty="0" err="1" smtClean="0"/>
              <a:t>hip</a:t>
            </a:r>
            <a:r>
              <a:rPr lang="cs-CZ" dirty="0" smtClean="0"/>
              <a:t> </a:t>
            </a:r>
            <a:r>
              <a:rPr lang="cs-CZ" dirty="0" err="1" smtClean="0"/>
              <a:t>range</a:t>
            </a:r>
            <a:r>
              <a:rPr lang="cs-CZ" dirty="0" smtClean="0"/>
              <a:t> </a:t>
            </a:r>
            <a:r>
              <a:rPr lang="cs-CZ" dirty="0" err="1" smtClean="0"/>
              <a:t>of</a:t>
            </a:r>
            <a:r>
              <a:rPr lang="cs-CZ" dirty="0" smtClean="0"/>
              <a:t> </a:t>
            </a:r>
            <a:r>
              <a:rPr lang="cs-CZ" dirty="0" err="1" smtClean="0"/>
              <a:t>motion</a:t>
            </a:r>
            <a:r>
              <a:rPr lang="cs-CZ" dirty="0" smtClean="0"/>
              <a:t> </a:t>
            </a:r>
            <a:r>
              <a:rPr lang="cs-CZ" dirty="0" err="1" smtClean="0"/>
              <a:t>while</a:t>
            </a:r>
            <a:r>
              <a:rPr lang="cs-CZ" dirty="0" smtClean="0"/>
              <a:t> </a:t>
            </a:r>
            <a:r>
              <a:rPr lang="cs-CZ" dirty="0" err="1" smtClean="0"/>
              <a:t>maintain</a:t>
            </a:r>
            <a:r>
              <a:rPr lang="cs-CZ" dirty="0" smtClean="0"/>
              <a:t> </a:t>
            </a:r>
            <a:r>
              <a:rPr lang="cs-CZ" dirty="0" err="1" smtClean="0"/>
              <a:t>hip</a:t>
            </a:r>
            <a:r>
              <a:rPr lang="cs-CZ" dirty="0" smtClean="0"/>
              <a:t> joint stability </a:t>
            </a:r>
            <a:r>
              <a:rPr lang="cs-CZ" dirty="0" err="1" smtClean="0"/>
              <a:t>is</a:t>
            </a:r>
            <a:r>
              <a:rPr lang="cs-CZ" dirty="0" smtClean="0"/>
              <a:t> </a:t>
            </a:r>
            <a:r>
              <a:rPr lang="cs-CZ" dirty="0" err="1" smtClean="0"/>
              <a:t>the</a:t>
            </a:r>
            <a:r>
              <a:rPr lang="cs-CZ" dirty="0" smtClean="0"/>
              <a:t> </a:t>
            </a:r>
            <a:r>
              <a:rPr lang="cs-CZ" dirty="0" err="1" smtClean="0"/>
              <a:t>goal</a:t>
            </a:r>
            <a:r>
              <a:rPr lang="cs-CZ" dirty="0" smtClean="0"/>
              <a:t> </a:t>
            </a:r>
            <a:r>
              <a:rPr lang="cs-CZ" dirty="0" err="1" smtClean="0"/>
              <a:t>of</a:t>
            </a:r>
            <a:r>
              <a:rPr lang="cs-CZ" dirty="0" smtClean="0"/>
              <a:t> </a:t>
            </a:r>
            <a:r>
              <a:rPr lang="cs-CZ" dirty="0" err="1" smtClean="0"/>
              <a:t>rehabilitation</a:t>
            </a:r>
            <a:r>
              <a:rPr lang="cs-CZ" dirty="0" smtClean="0"/>
              <a:t> </a:t>
            </a:r>
            <a:r>
              <a:rPr lang="cs-CZ" dirty="0" err="1" smtClean="0"/>
              <a:t>treatment</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treatment</a:t>
            </a:r>
            <a:r>
              <a:rPr lang="cs-CZ" dirty="0" smtClean="0"/>
              <a:t> has to </a:t>
            </a:r>
            <a:r>
              <a:rPr lang="cs-CZ" dirty="0" err="1" smtClean="0"/>
              <a:t>respect</a:t>
            </a:r>
            <a:r>
              <a:rPr lang="cs-CZ" dirty="0" smtClean="0"/>
              <a:t> </a:t>
            </a:r>
            <a:r>
              <a:rPr lang="cs-CZ" dirty="0" err="1" smtClean="0"/>
              <a:t>the</a:t>
            </a:r>
            <a:r>
              <a:rPr lang="cs-CZ" dirty="0" smtClean="0"/>
              <a:t> </a:t>
            </a:r>
            <a:r>
              <a:rPr lang="cs-CZ" dirty="0" err="1" smtClean="0"/>
              <a:t>time</a:t>
            </a:r>
            <a:r>
              <a:rPr lang="cs-CZ" dirty="0" smtClean="0"/>
              <a:t> </a:t>
            </a:r>
            <a:r>
              <a:rPr lang="cs-CZ" dirty="0" err="1" smtClean="0"/>
              <a:t>needed</a:t>
            </a:r>
            <a:r>
              <a:rPr lang="cs-CZ" dirty="0" smtClean="0"/>
              <a:t> to </a:t>
            </a:r>
            <a:r>
              <a:rPr lang="cs-CZ" dirty="0" err="1" smtClean="0"/>
              <a:t>heal</a:t>
            </a:r>
            <a:r>
              <a:rPr lang="cs-CZ" dirty="0" smtClean="0"/>
              <a:t> </a:t>
            </a:r>
            <a:r>
              <a:rPr lang="cs-CZ" dirty="0" err="1" smtClean="0"/>
              <a:t>the</a:t>
            </a:r>
            <a:r>
              <a:rPr lang="cs-CZ" dirty="0" smtClean="0"/>
              <a:t> </a:t>
            </a:r>
            <a:r>
              <a:rPr lang="cs-CZ" dirty="0" err="1" smtClean="0"/>
              <a:t>tissues</a:t>
            </a:r>
            <a:r>
              <a:rPr lang="cs-CZ" dirty="0" smtClean="0"/>
              <a:t> </a:t>
            </a:r>
            <a:r>
              <a:rPr lang="cs-CZ" dirty="0" err="1" smtClean="0"/>
              <a:t>and</a:t>
            </a:r>
            <a:r>
              <a:rPr lang="cs-CZ" dirty="0" smtClean="0"/>
              <a:t> </a:t>
            </a:r>
            <a:r>
              <a:rPr lang="cs-CZ" dirty="0" err="1" smtClean="0"/>
              <a:t>the</a:t>
            </a:r>
            <a:r>
              <a:rPr lang="cs-CZ" dirty="0" smtClean="0"/>
              <a:t> </a:t>
            </a:r>
            <a:r>
              <a:rPr lang="cs-CZ" dirty="0" err="1" smtClean="0"/>
              <a:t>physician</a:t>
            </a:r>
            <a:r>
              <a:rPr lang="cs-CZ" dirty="0" smtClean="0"/>
              <a:t>‘s </a:t>
            </a:r>
            <a:r>
              <a:rPr lang="cs-CZ" dirty="0" err="1" smtClean="0"/>
              <a:t>decision</a:t>
            </a:r>
            <a:r>
              <a:rPr lang="cs-CZ" dirty="0" smtClean="0"/>
              <a:t> </a:t>
            </a:r>
            <a:r>
              <a:rPr lang="cs-CZ" dirty="0" err="1" smtClean="0"/>
              <a:t>regarding</a:t>
            </a:r>
            <a:r>
              <a:rPr lang="cs-CZ" dirty="0" smtClean="0"/>
              <a:t> </a:t>
            </a:r>
            <a:r>
              <a:rPr lang="cs-CZ" dirty="0" err="1" smtClean="0"/>
              <a:t>the</a:t>
            </a:r>
            <a:r>
              <a:rPr lang="cs-CZ" dirty="0" smtClean="0"/>
              <a:t> </a:t>
            </a:r>
            <a:r>
              <a:rPr lang="cs-CZ" dirty="0" err="1" smtClean="0"/>
              <a:t>permitted</a:t>
            </a:r>
            <a:r>
              <a:rPr lang="cs-CZ" dirty="0" smtClean="0"/>
              <a:t> </a:t>
            </a:r>
            <a:r>
              <a:rPr lang="cs-CZ" dirty="0" err="1" smtClean="0"/>
              <a:t>loading</a:t>
            </a:r>
            <a:r>
              <a:rPr lang="cs-CZ" dirty="0" smtClean="0"/>
              <a:t> </a:t>
            </a:r>
            <a:r>
              <a:rPr lang="cs-CZ" dirty="0" err="1" smtClean="0"/>
              <a:t>of</a:t>
            </a:r>
            <a:r>
              <a:rPr lang="cs-CZ" dirty="0" smtClean="0"/>
              <a:t> </a:t>
            </a:r>
            <a:r>
              <a:rPr lang="cs-CZ" dirty="0" err="1" smtClean="0"/>
              <a:t>the</a:t>
            </a:r>
            <a:r>
              <a:rPr lang="cs-CZ" dirty="0" smtClean="0"/>
              <a:t> </a:t>
            </a:r>
            <a:r>
              <a:rPr lang="cs-CZ" dirty="0" err="1" smtClean="0"/>
              <a:t>affected</a:t>
            </a:r>
            <a:r>
              <a:rPr lang="cs-CZ" dirty="0" smtClean="0"/>
              <a:t> </a:t>
            </a:r>
            <a:r>
              <a:rPr lang="cs-CZ" dirty="0" err="1" smtClean="0"/>
              <a:t>lower</a:t>
            </a:r>
            <a:r>
              <a:rPr lang="cs-CZ" dirty="0" smtClean="0"/>
              <a:t> extremity</a:t>
            </a:r>
          </a:p>
          <a:p>
            <a:pPr marL="274320" indent="-274320" fontAlgn="auto">
              <a:spcAft>
                <a:spcPts val="0"/>
              </a:spcAft>
              <a:buClr>
                <a:schemeClr val="accent3"/>
              </a:buClr>
              <a:buFont typeface="Wingdings 2"/>
              <a:buChar char=""/>
              <a:defRPr/>
            </a:pPr>
            <a:r>
              <a:rPr lang="cs-CZ" dirty="0" err="1" smtClean="0"/>
              <a:t>Rehabilitation</a:t>
            </a:r>
            <a:r>
              <a:rPr lang="cs-CZ" dirty="0" smtClean="0"/>
              <a:t> </a:t>
            </a:r>
            <a:r>
              <a:rPr lang="cs-CZ" dirty="0" err="1" smtClean="0"/>
              <a:t>is</a:t>
            </a:r>
            <a:r>
              <a:rPr lang="cs-CZ" dirty="0" smtClean="0"/>
              <a:t> </a:t>
            </a:r>
            <a:r>
              <a:rPr lang="cs-CZ" dirty="0" err="1" smtClean="0"/>
              <a:t>initiated</a:t>
            </a:r>
            <a:r>
              <a:rPr lang="cs-CZ" dirty="0" smtClean="0"/>
              <a:t> post-</a:t>
            </a:r>
            <a:r>
              <a:rPr lang="cs-CZ" dirty="0" err="1" smtClean="0"/>
              <a:t>surgically</a:t>
            </a:r>
            <a:r>
              <a:rPr lang="cs-CZ" dirty="0" smtClean="0"/>
              <a:t> </a:t>
            </a:r>
            <a:r>
              <a:rPr lang="cs-CZ" dirty="0" err="1" smtClean="0"/>
              <a:t>and</a:t>
            </a:r>
            <a:r>
              <a:rPr lang="cs-CZ" dirty="0" smtClean="0"/>
              <a:t> </a:t>
            </a:r>
            <a:r>
              <a:rPr lang="cs-CZ" dirty="0" err="1" smtClean="0"/>
              <a:t>verticalization</a:t>
            </a:r>
            <a:r>
              <a:rPr lang="cs-CZ" dirty="0" smtClean="0"/>
              <a:t> </a:t>
            </a:r>
            <a:r>
              <a:rPr lang="cs-CZ" dirty="0" err="1" smtClean="0"/>
              <a:t>begins</a:t>
            </a:r>
            <a:r>
              <a:rPr lang="cs-CZ" dirty="0" smtClean="0"/>
              <a:t> </a:t>
            </a:r>
            <a:r>
              <a:rPr lang="cs-CZ" dirty="0" err="1" smtClean="0"/>
              <a:t>early</a:t>
            </a:r>
            <a:r>
              <a:rPr lang="cs-CZ" dirty="0" smtClean="0"/>
              <a:t> (</a:t>
            </a:r>
            <a:r>
              <a:rPr lang="cs-CZ" dirty="0" err="1" smtClean="0"/>
              <a:t>sitting</a:t>
            </a:r>
            <a:r>
              <a:rPr lang="cs-CZ" dirty="0" smtClean="0"/>
              <a:t> 1st </a:t>
            </a:r>
            <a:r>
              <a:rPr lang="cs-CZ" dirty="0" err="1" smtClean="0"/>
              <a:t>or</a:t>
            </a:r>
            <a:r>
              <a:rPr lang="cs-CZ" dirty="0" smtClean="0"/>
              <a:t> 2nd </a:t>
            </a:r>
            <a:r>
              <a:rPr lang="cs-CZ" dirty="0" err="1" smtClean="0"/>
              <a:t>day</a:t>
            </a:r>
            <a:r>
              <a:rPr lang="cs-CZ" dirty="0" smtClean="0"/>
              <a:t> post-</a:t>
            </a:r>
            <a:r>
              <a:rPr lang="cs-CZ" dirty="0" err="1" smtClean="0"/>
              <a:t>surgically</a:t>
            </a:r>
            <a:r>
              <a:rPr lang="cs-CZ" dirty="0" smtClean="0"/>
              <a:t>, </a:t>
            </a:r>
            <a:r>
              <a:rPr lang="cs-CZ" dirty="0" err="1" smtClean="0"/>
              <a:t>standing</a:t>
            </a:r>
            <a:r>
              <a:rPr lang="cs-CZ" dirty="0" smtClean="0"/>
              <a:t> 2nd </a:t>
            </a:r>
            <a:r>
              <a:rPr lang="cs-CZ" dirty="0" err="1" smtClean="0"/>
              <a:t>day</a:t>
            </a:r>
            <a:r>
              <a:rPr lang="cs-CZ" dirty="0" smtClean="0"/>
              <a:t>, </a:t>
            </a:r>
            <a:r>
              <a:rPr lang="cs-CZ" dirty="0" err="1" smtClean="0"/>
              <a:t>gait</a:t>
            </a:r>
            <a:r>
              <a:rPr lang="cs-CZ" dirty="0" smtClean="0"/>
              <a:t> </a:t>
            </a:r>
            <a:r>
              <a:rPr lang="cs-CZ" dirty="0" err="1" smtClean="0"/>
              <a:t>training</a:t>
            </a:r>
            <a:r>
              <a:rPr lang="cs-CZ" dirty="0" smtClean="0"/>
              <a:t> </a:t>
            </a:r>
            <a:r>
              <a:rPr lang="cs-CZ" dirty="0" err="1" smtClean="0"/>
              <a:t>with</a:t>
            </a:r>
            <a:r>
              <a:rPr lang="cs-CZ" dirty="0" smtClean="0"/>
              <a:t> </a:t>
            </a:r>
            <a:r>
              <a:rPr lang="cs-CZ" dirty="0" err="1" smtClean="0"/>
              <a:t>assistive</a:t>
            </a:r>
            <a:r>
              <a:rPr lang="cs-CZ" dirty="0" smtClean="0"/>
              <a:t> </a:t>
            </a:r>
            <a:r>
              <a:rPr lang="cs-CZ" dirty="0" err="1" smtClean="0"/>
              <a:t>devices</a:t>
            </a:r>
            <a:r>
              <a:rPr lang="cs-CZ" dirty="0" smtClean="0"/>
              <a:t> 3nd </a:t>
            </a:r>
            <a:r>
              <a:rPr lang="cs-CZ" dirty="0" err="1" smtClean="0"/>
              <a:t>day</a:t>
            </a:r>
            <a:r>
              <a:rPr lang="cs-CZ" dirty="0" smtClean="0"/>
              <a:t>)</a:t>
            </a:r>
          </a:p>
          <a:p>
            <a:pPr marL="274320" indent="-274320" fontAlgn="auto">
              <a:spcAft>
                <a:spcPts val="0"/>
              </a:spcAft>
              <a:buClr>
                <a:schemeClr val="accent3"/>
              </a:buClr>
              <a:buFont typeface="Wingdings 2"/>
              <a:buChar char=""/>
              <a:defRPr/>
            </a:pPr>
            <a:r>
              <a:rPr lang="cs-CZ" dirty="0" err="1" smtClean="0"/>
              <a:t>Following</a:t>
            </a:r>
            <a:r>
              <a:rPr lang="cs-CZ" dirty="0" smtClean="0"/>
              <a:t> </a:t>
            </a:r>
            <a:r>
              <a:rPr lang="cs-CZ" dirty="0" err="1" smtClean="0"/>
              <a:t>osteosynthesis</a:t>
            </a:r>
            <a:r>
              <a:rPr lang="cs-CZ" dirty="0" smtClean="0"/>
              <a:t> </a:t>
            </a:r>
            <a:r>
              <a:rPr lang="cs-CZ" dirty="0" err="1" smtClean="0"/>
              <a:t>and</a:t>
            </a:r>
            <a:r>
              <a:rPr lang="cs-CZ" dirty="0" smtClean="0"/>
              <a:t> </a:t>
            </a:r>
            <a:r>
              <a:rPr lang="cs-CZ" dirty="0" err="1" smtClean="0"/>
              <a:t>endoprosthesis</a:t>
            </a:r>
            <a:r>
              <a:rPr lang="cs-CZ" dirty="0" smtClean="0"/>
              <a:t>, </a:t>
            </a:r>
            <a:r>
              <a:rPr lang="cs-CZ" dirty="0" err="1" smtClean="0"/>
              <a:t>patients</a:t>
            </a:r>
            <a:r>
              <a:rPr lang="cs-CZ" dirty="0" smtClean="0"/>
              <a:t> </a:t>
            </a:r>
            <a:r>
              <a:rPr lang="cs-CZ" dirty="0" err="1" smtClean="0"/>
              <a:t>follow</a:t>
            </a:r>
            <a:r>
              <a:rPr lang="cs-CZ" dirty="0" smtClean="0"/>
              <a:t> </a:t>
            </a:r>
            <a:r>
              <a:rPr lang="cs-CZ" dirty="0" err="1" smtClean="0"/>
              <a:t>the</a:t>
            </a:r>
            <a:r>
              <a:rPr lang="cs-CZ" dirty="0" smtClean="0"/>
              <a:t> </a:t>
            </a:r>
            <a:r>
              <a:rPr lang="cs-CZ" dirty="0" err="1" smtClean="0"/>
              <a:t>decreased</a:t>
            </a:r>
            <a:r>
              <a:rPr lang="cs-CZ" dirty="0" smtClean="0"/>
              <a:t> </a:t>
            </a:r>
            <a:r>
              <a:rPr lang="cs-CZ" dirty="0" err="1" smtClean="0"/>
              <a:t>weight</a:t>
            </a:r>
            <a:r>
              <a:rPr lang="cs-CZ" dirty="0" smtClean="0"/>
              <a:t>-</a:t>
            </a:r>
            <a:r>
              <a:rPr lang="cs-CZ" dirty="0" err="1" smtClean="0"/>
              <a:t>bearing</a:t>
            </a:r>
            <a:r>
              <a:rPr lang="cs-CZ" dirty="0" smtClean="0"/>
              <a:t> status </a:t>
            </a:r>
            <a:r>
              <a:rPr lang="cs-CZ" dirty="0" err="1" smtClean="0"/>
              <a:t>for</a:t>
            </a:r>
            <a:r>
              <a:rPr lang="cs-CZ" dirty="0" smtClean="0"/>
              <a:t> </a:t>
            </a:r>
            <a:r>
              <a:rPr lang="cs-CZ" dirty="0" err="1" smtClean="0"/>
              <a:t>three</a:t>
            </a:r>
            <a:r>
              <a:rPr lang="cs-CZ" dirty="0" smtClean="0"/>
              <a:t> </a:t>
            </a:r>
            <a:r>
              <a:rPr lang="cs-CZ" dirty="0" err="1" smtClean="0"/>
              <a:t>months</a:t>
            </a:r>
            <a:endParaRPr lang="cs-CZ"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adpis 1"/>
          <p:cNvSpPr>
            <a:spLocks noGrp="1"/>
          </p:cNvSpPr>
          <p:nvPr>
            <p:ph type="title"/>
          </p:nvPr>
        </p:nvSpPr>
        <p:spPr/>
        <p:txBody>
          <a:bodyPr/>
          <a:lstStyle/>
          <a:p>
            <a:r>
              <a:rPr lang="cs-CZ" sz="3600" smtClean="0"/>
              <a:t>Goals of rehabilitation</a:t>
            </a:r>
          </a:p>
        </p:txBody>
      </p:sp>
      <p:sp>
        <p:nvSpPr>
          <p:cNvPr id="3" name="Zástupný symbol pro obsah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cs-CZ" dirty="0" err="1" smtClean="0"/>
              <a:t>Prevention</a:t>
            </a:r>
            <a:r>
              <a:rPr lang="cs-CZ" dirty="0" smtClean="0"/>
              <a:t> </a:t>
            </a:r>
            <a:r>
              <a:rPr lang="cs-CZ" dirty="0" err="1" smtClean="0"/>
              <a:t>of</a:t>
            </a:r>
            <a:r>
              <a:rPr lang="cs-CZ" dirty="0" smtClean="0"/>
              <a:t> post-</a:t>
            </a:r>
            <a:r>
              <a:rPr lang="cs-CZ" dirty="0" err="1" smtClean="0"/>
              <a:t>operative</a:t>
            </a:r>
            <a:r>
              <a:rPr lang="cs-CZ" dirty="0" smtClean="0"/>
              <a:t> </a:t>
            </a:r>
            <a:r>
              <a:rPr lang="cs-CZ" dirty="0" err="1" smtClean="0"/>
              <a:t>complications</a:t>
            </a:r>
            <a:r>
              <a:rPr lang="cs-CZ" dirty="0" smtClean="0"/>
              <a:t> (</a:t>
            </a:r>
            <a:r>
              <a:rPr lang="cs-CZ" dirty="0" err="1" smtClean="0"/>
              <a:t>pneumonia</a:t>
            </a:r>
            <a:r>
              <a:rPr lang="cs-CZ" dirty="0" smtClean="0"/>
              <a:t>, </a:t>
            </a:r>
            <a:r>
              <a:rPr lang="cs-CZ" dirty="0" err="1" smtClean="0"/>
              <a:t>deep</a:t>
            </a:r>
            <a:r>
              <a:rPr lang="cs-CZ" dirty="0" smtClean="0"/>
              <a:t> </a:t>
            </a:r>
            <a:r>
              <a:rPr lang="cs-CZ" dirty="0" err="1" smtClean="0"/>
              <a:t>vein</a:t>
            </a:r>
            <a:r>
              <a:rPr lang="cs-CZ" dirty="0" smtClean="0"/>
              <a:t> </a:t>
            </a:r>
            <a:r>
              <a:rPr lang="cs-CZ" dirty="0" err="1" smtClean="0"/>
              <a:t>thrombosis</a:t>
            </a:r>
            <a:r>
              <a:rPr lang="cs-CZ" dirty="0" smtClean="0"/>
              <a:t>)</a:t>
            </a:r>
          </a:p>
          <a:p>
            <a:pPr marL="274320" indent="-274320" fontAlgn="auto">
              <a:spcAft>
                <a:spcPts val="0"/>
              </a:spcAft>
              <a:buClr>
                <a:schemeClr val="accent3"/>
              </a:buClr>
              <a:buFont typeface="Wingdings 2"/>
              <a:buChar char=""/>
              <a:defRPr/>
            </a:pPr>
            <a:r>
              <a:rPr lang="cs-CZ" dirty="0" err="1" smtClean="0"/>
              <a:t>Prevention</a:t>
            </a:r>
            <a:r>
              <a:rPr lang="cs-CZ" dirty="0" smtClean="0"/>
              <a:t> </a:t>
            </a:r>
            <a:r>
              <a:rPr lang="cs-CZ" dirty="0" err="1" smtClean="0"/>
              <a:t>of</a:t>
            </a:r>
            <a:r>
              <a:rPr lang="cs-CZ" dirty="0" smtClean="0"/>
              <a:t> </a:t>
            </a:r>
            <a:r>
              <a:rPr lang="cs-CZ" dirty="0" err="1" smtClean="0"/>
              <a:t>oedema</a:t>
            </a:r>
            <a:endParaRPr lang="cs-CZ" dirty="0" smtClean="0"/>
          </a:p>
          <a:p>
            <a:pPr marL="274320" indent="-274320" fontAlgn="auto">
              <a:spcAft>
                <a:spcPts val="0"/>
              </a:spcAft>
              <a:buClr>
                <a:schemeClr val="accent3"/>
              </a:buClr>
              <a:buFont typeface="Wingdings 2"/>
              <a:buChar char=""/>
              <a:defRPr/>
            </a:pPr>
            <a:r>
              <a:rPr lang="cs-CZ" dirty="0" err="1" smtClean="0"/>
              <a:t>Prevention</a:t>
            </a:r>
            <a:r>
              <a:rPr lang="cs-CZ" dirty="0" smtClean="0"/>
              <a:t> </a:t>
            </a:r>
            <a:r>
              <a:rPr lang="cs-CZ" dirty="0" err="1" smtClean="0"/>
              <a:t>of</a:t>
            </a:r>
            <a:r>
              <a:rPr lang="cs-CZ" dirty="0" smtClean="0"/>
              <a:t> </a:t>
            </a:r>
            <a:r>
              <a:rPr lang="cs-CZ" dirty="0" err="1" smtClean="0"/>
              <a:t>deep</a:t>
            </a:r>
            <a:r>
              <a:rPr lang="cs-CZ" dirty="0" smtClean="0"/>
              <a:t> </a:t>
            </a:r>
            <a:r>
              <a:rPr lang="cs-CZ" dirty="0" err="1" smtClean="0"/>
              <a:t>vein</a:t>
            </a:r>
            <a:r>
              <a:rPr lang="cs-CZ" dirty="0" smtClean="0"/>
              <a:t> </a:t>
            </a:r>
            <a:r>
              <a:rPr lang="cs-CZ" dirty="0" err="1" smtClean="0"/>
              <a:t>trombosis</a:t>
            </a:r>
            <a:endParaRPr lang="cs-CZ" dirty="0" smtClean="0"/>
          </a:p>
          <a:p>
            <a:pPr marL="274320" indent="-274320" fontAlgn="auto">
              <a:spcAft>
                <a:spcPts val="0"/>
              </a:spcAft>
              <a:buClr>
                <a:schemeClr val="accent3"/>
              </a:buClr>
              <a:buFont typeface="Wingdings 2"/>
              <a:buChar char=""/>
              <a:defRPr/>
            </a:pPr>
            <a:r>
              <a:rPr lang="cs-CZ" dirty="0" err="1" smtClean="0"/>
              <a:t>Prevention</a:t>
            </a:r>
            <a:r>
              <a:rPr lang="cs-CZ" dirty="0" smtClean="0"/>
              <a:t> </a:t>
            </a:r>
            <a:r>
              <a:rPr lang="cs-CZ" dirty="0" err="1" smtClean="0"/>
              <a:t>of</a:t>
            </a:r>
            <a:r>
              <a:rPr lang="cs-CZ" dirty="0" smtClean="0"/>
              <a:t> joint </a:t>
            </a:r>
            <a:r>
              <a:rPr lang="cs-CZ" dirty="0" err="1" smtClean="0"/>
              <a:t>stiffness</a:t>
            </a:r>
            <a:r>
              <a:rPr lang="cs-CZ" dirty="0" smtClean="0"/>
              <a:t> </a:t>
            </a:r>
            <a:r>
              <a:rPr lang="cs-CZ" dirty="0" err="1" smtClean="0"/>
              <a:t>and</a:t>
            </a:r>
            <a:r>
              <a:rPr lang="cs-CZ" dirty="0" smtClean="0"/>
              <a:t> </a:t>
            </a:r>
            <a:r>
              <a:rPr lang="cs-CZ" dirty="0" err="1" smtClean="0"/>
              <a:t>muscle</a:t>
            </a:r>
            <a:r>
              <a:rPr lang="cs-CZ" dirty="0" smtClean="0"/>
              <a:t> </a:t>
            </a:r>
            <a:r>
              <a:rPr lang="cs-CZ" dirty="0" err="1" smtClean="0"/>
              <a:t>contractions</a:t>
            </a:r>
            <a:r>
              <a:rPr lang="cs-CZ" dirty="0" smtClean="0"/>
              <a:t> </a:t>
            </a:r>
            <a:r>
              <a:rPr lang="cs-CZ" dirty="0" err="1" smtClean="0"/>
              <a:t>or</a:t>
            </a:r>
            <a:r>
              <a:rPr lang="cs-CZ" dirty="0" smtClean="0"/>
              <a:t> </a:t>
            </a:r>
            <a:r>
              <a:rPr lang="cs-CZ" dirty="0" err="1" smtClean="0"/>
              <a:t>weakness</a:t>
            </a:r>
            <a:r>
              <a:rPr lang="cs-CZ" dirty="0" smtClean="0"/>
              <a:t> </a:t>
            </a:r>
            <a:r>
              <a:rPr lang="cs-CZ" dirty="0" err="1" smtClean="0"/>
              <a:t>of</a:t>
            </a:r>
            <a:r>
              <a:rPr lang="cs-CZ" dirty="0" smtClean="0"/>
              <a:t> </a:t>
            </a:r>
            <a:r>
              <a:rPr lang="cs-CZ" dirty="0" err="1" smtClean="0"/>
              <a:t>unaffected</a:t>
            </a:r>
            <a:r>
              <a:rPr lang="cs-CZ" dirty="0" smtClean="0"/>
              <a:t> </a:t>
            </a:r>
            <a:r>
              <a:rPr lang="cs-CZ" dirty="0" err="1" smtClean="0"/>
              <a:t>limbs</a:t>
            </a:r>
            <a:endParaRPr lang="cs-CZ" dirty="0" smtClean="0"/>
          </a:p>
          <a:p>
            <a:pPr marL="274320" indent="-274320" fontAlgn="auto">
              <a:spcAft>
                <a:spcPts val="0"/>
              </a:spcAft>
              <a:buClr>
                <a:schemeClr val="accent3"/>
              </a:buClr>
              <a:buFont typeface="Wingdings 2"/>
              <a:buChar char=""/>
              <a:defRPr/>
            </a:pPr>
            <a:r>
              <a:rPr lang="cs-CZ" dirty="0" err="1" smtClean="0"/>
              <a:t>Prevention</a:t>
            </a:r>
            <a:r>
              <a:rPr lang="cs-CZ" dirty="0" smtClean="0"/>
              <a:t> </a:t>
            </a:r>
            <a:r>
              <a:rPr lang="cs-CZ" dirty="0" err="1" smtClean="0"/>
              <a:t>of</a:t>
            </a:r>
            <a:r>
              <a:rPr lang="cs-CZ" dirty="0" smtClean="0"/>
              <a:t> </a:t>
            </a:r>
            <a:r>
              <a:rPr lang="cs-CZ" dirty="0" err="1" smtClean="0"/>
              <a:t>deconditioning</a:t>
            </a:r>
            <a:endParaRPr lang="cs-CZ" dirty="0" smtClean="0"/>
          </a:p>
          <a:p>
            <a:pPr marL="274320" indent="-274320" fontAlgn="auto">
              <a:spcAft>
                <a:spcPts val="0"/>
              </a:spcAft>
              <a:buClr>
                <a:schemeClr val="accent3"/>
              </a:buClr>
              <a:buFont typeface="Wingdings 2"/>
              <a:buChar char=""/>
              <a:defRPr/>
            </a:pPr>
            <a:r>
              <a:rPr lang="cs-CZ" dirty="0" err="1" smtClean="0"/>
              <a:t>Improvement</a:t>
            </a:r>
            <a:r>
              <a:rPr lang="cs-CZ" dirty="0" smtClean="0"/>
              <a:t> </a:t>
            </a:r>
            <a:r>
              <a:rPr lang="cs-CZ" dirty="0" err="1" smtClean="0"/>
              <a:t>of</a:t>
            </a:r>
            <a:r>
              <a:rPr lang="cs-CZ" dirty="0" smtClean="0"/>
              <a:t> </a:t>
            </a:r>
            <a:r>
              <a:rPr lang="cs-CZ" dirty="0" err="1" smtClean="0"/>
              <a:t>bed</a:t>
            </a:r>
            <a:r>
              <a:rPr lang="cs-CZ" dirty="0" smtClean="0"/>
              <a:t> mobility</a:t>
            </a:r>
          </a:p>
          <a:p>
            <a:pPr marL="274320" indent="-274320" fontAlgn="auto">
              <a:spcAft>
                <a:spcPts val="0"/>
              </a:spcAft>
              <a:buClr>
                <a:schemeClr val="accent3"/>
              </a:buClr>
              <a:buFont typeface="Wingdings 2"/>
              <a:buChar char=""/>
              <a:defRPr/>
            </a:pPr>
            <a:r>
              <a:rPr lang="cs-CZ" dirty="0" err="1" smtClean="0"/>
              <a:t>Gait</a:t>
            </a:r>
            <a:r>
              <a:rPr lang="cs-CZ" dirty="0" smtClean="0"/>
              <a:t> </a:t>
            </a:r>
            <a:r>
              <a:rPr lang="cs-CZ" dirty="0" err="1" smtClean="0"/>
              <a:t>training</a:t>
            </a:r>
            <a:r>
              <a:rPr lang="cs-CZ" dirty="0" smtClean="0"/>
              <a:t> </a:t>
            </a:r>
            <a:r>
              <a:rPr lang="cs-CZ" dirty="0" err="1" smtClean="0"/>
              <a:t>with</a:t>
            </a:r>
            <a:r>
              <a:rPr lang="cs-CZ" dirty="0" smtClean="0"/>
              <a:t> </a:t>
            </a:r>
            <a:r>
              <a:rPr lang="cs-CZ" dirty="0" err="1" smtClean="0"/>
              <a:t>assistive</a:t>
            </a:r>
            <a:r>
              <a:rPr lang="cs-CZ" dirty="0" smtClean="0"/>
              <a:t> </a:t>
            </a:r>
            <a:r>
              <a:rPr lang="cs-CZ" dirty="0" err="1" smtClean="0"/>
              <a:t>devices</a:t>
            </a:r>
            <a:r>
              <a:rPr lang="cs-CZ" dirty="0" smtClean="0"/>
              <a:t> such as </a:t>
            </a:r>
            <a:r>
              <a:rPr lang="cs-CZ" dirty="0" err="1" smtClean="0"/>
              <a:t>walker</a:t>
            </a:r>
            <a:r>
              <a:rPr lang="cs-CZ" dirty="0" smtClean="0"/>
              <a:t>, </a:t>
            </a:r>
            <a:r>
              <a:rPr lang="cs-CZ" dirty="0" err="1" smtClean="0"/>
              <a:t>underarm</a:t>
            </a:r>
            <a:r>
              <a:rPr lang="cs-CZ" dirty="0" smtClean="0"/>
              <a:t> </a:t>
            </a:r>
            <a:r>
              <a:rPr lang="cs-CZ" dirty="0" err="1" smtClean="0"/>
              <a:t>or</a:t>
            </a:r>
            <a:r>
              <a:rPr lang="cs-CZ" dirty="0" smtClean="0"/>
              <a:t> </a:t>
            </a:r>
            <a:r>
              <a:rPr lang="cs-CZ" dirty="0" err="1" smtClean="0"/>
              <a:t>forearm</a:t>
            </a:r>
            <a:r>
              <a:rPr lang="cs-CZ" dirty="0" smtClean="0"/>
              <a:t> </a:t>
            </a:r>
            <a:r>
              <a:rPr lang="cs-CZ" dirty="0" err="1" smtClean="0"/>
              <a:t>crutches</a:t>
            </a:r>
            <a:endParaRPr lang="cs-CZ" dirty="0" smtClean="0"/>
          </a:p>
          <a:p>
            <a:pPr marL="274320" indent="-274320" fontAlgn="auto">
              <a:spcAft>
                <a:spcPts val="0"/>
              </a:spcAft>
              <a:buClr>
                <a:schemeClr val="accent3"/>
              </a:buClr>
              <a:buFont typeface="Wingdings 2"/>
              <a:buChar char=""/>
              <a:defRPr/>
            </a:pP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Nadpis 1"/>
          <p:cNvSpPr>
            <a:spLocks noGrp="1"/>
          </p:cNvSpPr>
          <p:nvPr>
            <p:ph type="title"/>
          </p:nvPr>
        </p:nvSpPr>
        <p:spPr/>
        <p:txBody>
          <a:bodyPr/>
          <a:lstStyle/>
          <a:p>
            <a:r>
              <a:rPr lang="cs-CZ" sz="3600" smtClean="0"/>
              <a:t>Physical Therapy Approaches</a:t>
            </a:r>
          </a:p>
        </p:txBody>
      </p:sp>
      <p:sp>
        <p:nvSpPr>
          <p:cNvPr id="29698" name="Zástupný symbol pro obsah 2"/>
          <p:cNvSpPr>
            <a:spLocks noGrp="1"/>
          </p:cNvSpPr>
          <p:nvPr>
            <p:ph idx="1"/>
          </p:nvPr>
        </p:nvSpPr>
        <p:spPr/>
        <p:txBody>
          <a:bodyPr/>
          <a:lstStyle/>
          <a:p>
            <a:r>
              <a:rPr lang="cs-CZ" dirty="0" err="1" smtClean="0"/>
              <a:t>Cryotherapy</a:t>
            </a:r>
            <a:r>
              <a:rPr lang="cs-CZ" dirty="0" smtClean="0"/>
              <a:t> (</a:t>
            </a:r>
            <a:r>
              <a:rPr lang="cs-CZ" dirty="0" err="1" smtClean="0"/>
              <a:t>application</a:t>
            </a:r>
            <a:r>
              <a:rPr lang="cs-CZ" dirty="0" smtClean="0"/>
              <a:t> </a:t>
            </a:r>
            <a:r>
              <a:rPr lang="cs-CZ" dirty="0" err="1" smtClean="0"/>
              <a:t>of</a:t>
            </a:r>
            <a:r>
              <a:rPr lang="cs-CZ" dirty="0" smtClean="0"/>
              <a:t> </a:t>
            </a:r>
            <a:r>
              <a:rPr lang="cs-CZ" dirty="0" err="1" smtClean="0"/>
              <a:t>ice</a:t>
            </a:r>
            <a:r>
              <a:rPr lang="cs-CZ" dirty="0" smtClean="0"/>
              <a:t> </a:t>
            </a:r>
            <a:r>
              <a:rPr lang="cs-CZ" dirty="0" err="1" smtClean="0"/>
              <a:t>reduces</a:t>
            </a:r>
            <a:r>
              <a:rPr lang="cs-CZ" dirty="0" smtClean="0"/>
              <a:t> </a:t>
            </a:r>
            <a:r>
              <a:rPr lang="cs-CZ" dirty="0" err="1" smtClean="0"/>
              <a:t>swelling</a:t>
            </a:r>
            <a:r>
              <a:rPr lang="cs-CZ" dirty="0" smtClean="0"/>
              <a:t>), limb </a:t>
            </a:r>
            <a:r>
              <a:rPr lang="cs-CZ" dirty="0" err="1" smtClean="0"/>
              <a:t>elevation</a:t>
            </a:r>
            <a:r>
              <a:rPr lang="cs-CZ" dirty="0" smtClean="0"/>
              <a:t>, </a:t>
            </a:r>
            <a:r>
              <a:rPr lang="cs-CZ" dirty="0" err="1" smtClean="0"/>
              <a:t>balling</a:t>
            </a:r>
            <a:r>
              <a:rPr lang="cs-CZ" dirty="0" smtClean="0"/>
              <a:t> free </a:t>
            </a:r>
            <a:r>
              <a:rPr lang="cs-CZ" dirty="0" err="1" smtClean="0"/>
              <a:t>parts</a:t>
            </a:r>
            <a:endParaRPr lang="cs-CZ" dirty="0" smtClean="0"/>
          </a:p>
          <a:p>
            <a:r>
              <a:rPr lang="cs-CZ" dirty="0" err="1" smtClean="0"/>
              <a:t>Circulatory</a:t>
            </a:r>
            <a:r>
              <a:rPr lang="cs-CZ" dirty="0" smtClean="0"/>
              <a:t> </a:t>
            </a:r>
            <a:r>
              <a:rPr lang="cs-CZ" dirty="0" err="1" smtClean="0"/>
              <a:t>exercises</a:t>
            </a:r>
            <a:r>
              <a:rPr lang="cs-CZ" dirty="0" smtClean="0"/>
              <a:t> (</a:t>
            </a:r>
            <a:r>
              <a:rPr lang="cs-CZ" dirty="0" err="1" smtClean="0"/>
              <a:t>ankle</a:t>
            </a:r>
            <a:r>
              <a:rPr lang="cs-CZ" dirty="0" smtClean="0"/>
              <a:t> </a:t>
            </a:r>
            <a:r>
              <a:rPr lang="cs-CZ" dirty="0" err="1" smtClean="0"/>
              <a:t>pumps</a:t>
            </a:r>
            <a:r>
              <a:rPr lang="cs-CZ" dirty="0" smtClean="0"/>
              <a:t>)</a:t>
            </a:r>
          </a:p>
          <a:p>
            <a:r>
              <a:rPr lang="cs-CZ" dirty="0" err="1" smtClean="0"/>
              <a:t>Respiratory</a:t>
            </a:r>
            <a:r>
              <a:rPr lang="cs-CZ" dirty="0" smtClean="0"/>
              <a:t> </a:t>
            </a:r>
            <a:r>
              <a:rPr lang="cs-CZ" dirty="0" err="1" smtClean="0"/>
              <a:t>rehabilitation</a:t>
            </a:r>
            <a:endParaRPr lang="cs-CZ" dirty="0" smtClean="0"/>
          </a:p>
          <a:p>
            <a:r>
              <a:rPr lang="cs-CZ" dirty="0" err="1" smtClean="0"/>
              <a:t>Active</a:t>
            </a:r>
            <a:r>
              <a:rPr lang="cs-CZ" dirty="0" smtClean="0"/>
              <a:t> </a:t>
            </a:r>
            <a:r>
              <a:rPr lang="cs-CZ" dirty="0" err="1" smtClean="0"/>
              <a:t>range</a:t>
            </a:r>
            <a:r>
              <a:rPr lang="cs-CZ" dirty="0" smtClean="0"/>
              <a:t> </a:t>
            </a:r>
            <a:r>
              <a:rPr lang="cs-CZ" dirty="0" err="1" smtClean="0"/>
              <a:t>of</a:t>
            </a:r>
            <a:r>
              <a:rPr lang="cs-CZ" dirty="0" smtClean="0"/>
              <a:t> </a:t>
            </a:r>
            <a:r>
              <a:rPr lang="cs-CZ" dirty="0" err="1" smtClean="0"/>
              <a:t>motion</a:t>
            </a:r>
            <a:r>
              <a:rPr lang="cs-CZ" dirty="0" smtClean="0"/>
              <a:t> </a:t>
            </a:r>
            <a:r>
              <a:rPr lang="cs-CZ" dirty="0" err="1" smtClean="0"/>
              <a:t>exercise</a:t>
            </a:r>
            <a:r>
              <a:rPr lang="cs-CZ" dirty="0" smtClean="0"/>
              <a:t> and </a:t>
            </a:r>
            <a:r>
              <a:rPr lang="cs-CZ" dirty="0" err="1" smtClean="0"/>
              <a:t>resistance</a:t>
            </a:r>
            <a:r>
              <a:rPr lang="cs-CZ" dirty="0" smtClean="0"/>
              <a:t> </a:t>
            </a:r>
            <a:r>
              <a:rPr lang="cs-CZ" dirty="0" err="1" smtClean="0"/>
              <a:t>exercise</a:t>
            </a:r>
            <a:r>
              <a:rPr lang="cs-CZ" dirty="0" smtClean="0"/>
              <a:t> </a:t>
            </a:r>
            <a:r>
              <a:rPr lang="cs-CZ" dirty="0" err="1" smtClean="0"/>
              <a:t>unaffected</a:t>
            </a:r>
            <a:r>
              <a:rPr lang="cs-CZ" dirty="0" smtClean="0"/>
              <a:t> </a:t>
            </a:r>
            <a:r>
              <a:rPr lang="cs-CZ" dirty="0" err="1" smtClean="0"/>
              <a:t>limbs</a:t>
            </a:r>
            <a:r>
              <a:rPr lang="cs-CZ" dirty="0" smtClean="0"/>
              <a:t> (</a:t>
            </a:r>
            <a:r>
              <a:rPr lang="cs-CZ" dirty="0" err="1" smtClean="0"/>
              <a:t>upper</a:t>
            </a:r>
            <a:r>
              <a:rPr lang="cs-CZ" dirty="0" smtClean="0"/>
              <a:t> and </a:t>
            </a:r>
            <a:r>
              <a:rPr lang="cs-CZ" dirty="0" err="1" smtClean="0"/>
              <a:t>lower</a:t>
            </a:r>
            <a:r>
              <a:rPr lang="cs-CZ" dirty="0" smtClean="0"/>
              <a:t> </a:t>
            </a:r>
            <a:r>
              <a:rPr lang="cs-CZ" dirty="0" err="1" smtClean="0"/>
              <a:t>limbs</a:t>
            </a:r>
            <a:r>
              <a:rPr lang="cs-CZ" dirty="0" smtClean="0"/>
              <a:t>)</a:t>
            </a:r>
          </a:p>
          <a:p>
            <a:r>
              <a:rPr lang="cs-CZ" dirty="0" err="1" smtClean="0"/>
              <a:t>Isometric</a:t>
            </a:r>
            <a:r>
              <a:rPr lang="cs-CZ" dirty="0" smtClean="0"/>
              <a:t> </a:t>
            </a:r>
            <a:r>
              <a:rPr lang="cs-CZ" dirty="0" err="1" smtClean="0"/>
              <a:t>exercises</a:t>
            </a:r>
            <a:r>
              <a:rPr lang="cs-CZ" dirty="0" smtClean="0"/>
              <a:t> </a:t>
            </a:r>
            <a:r>
              <a:rPr lang="cs-CZ" dirty="0" err="1" smtClean="0"/>
              <a:t>affected</a:t>
            </a:r>
            <a:r>
              <a:rPr lang="cs-CZ" dirty="0" smtClean="0"/>
              <a:t> limb</a:t>
            </a:r>
          </a:p>
          <a:p>
            <a:r>
              <a:rPr lang="cs-CZ" dirty="0" smtClean="0"/>
              <a:t>PROM </a:t>
            </a:r>
            <a:r>
              <a:rPr lang="cs-CZ" dirty="0" err="1" smtClean="0"/>
              <a:t>or</a:t>
            </a:r>
            <a:r>
              <a:rPr lang="cs-CZ" dirty="0" smtClean="0"/>
              <a:t> AAROM </a:t>
            </a:r>
            <a:r>
              <a:rPr lang="cs-CZ" dirty="0" err="1" smtClean="0"/>
              <a:t>exercise</a:t>
            </a:r>
            <a:r>
              <a:rPr lang="cs-CZ" dirty="0" smtClean="0"/>
              <a:t> </a:t>
            </a:r>
            <a:r>
              <a:rPr lang="cs-CZ" dirty="0" err="1" smtClean="0"/>
              <a:t>of</a:t>
            </a:r>
            <a:r>
              <a:rPr lang="cs-CZ" dirty="0" smtClean="0"/>
              <a:t> </a:t>
            </a:r>
            <a:r>
              <a:rPr lang="cs-CZ" dirty="0" err="1" smtClean="0"/>
              <a:t>operated</a:t>
            </a:r>
            <a:r>
              <a:rPr lang="cs-CZ" dirty="0" smtClean="0"/>
              <a:t> limb</a:t>
            </a:r>
          </a:p>
          <a:p>
            <a:r>
              <a:rPr lang="cs-CZ" dirty="0" err="1" smtClean="0"/>
              <a:t>Continous</a:t>
            </a:r>
            <a:r>
              <a:rPr lang="cs-CZ" dirty="0" smtClean="0"/>
              <a:t> </a:t>
            </a:r>
            <a:r>
              <a:rPr lang="cs-CZ" dirty="0" err="1" smtClean="0"/>
              <a:t>passive</a:t>
            </a:r>
            <a:r>
              <a:rPr lang="cs-CZ" dirty="0" smtClean="0"/>
              <a:t> </a:t>
            </a:r>
            <a:r>
              <a:rPr lang="cs-CZ" dirty="0" err="1" smtClean="0"/>
              <a:t>motion</a:t>
            </a:r>
            <a:r>
              <a:rPr lang="cs-CZ" dirty="0" smtClean="0"/>
              <a:t> </a:t>
            </a:r>
            <a:r>
              <a:rPr lang="cs-CZ" dirty="0" err="1" smtClean="0"/>
              <a:t>machine</a:t>
            </a:r>
            <a:r>
              <a:rPr lang="cs-CZ" dirty="0" smtClean="0"/>
              <a:t> CPM</a:t>
            </a:r>
          </a:p>
          <a:p>
            <a:endParaRPr lang="cs-CZ"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Nadpis 1"/>
          <p:cNvSpPr>
            <a:spLocks noGrp="1"/>
          </p:cNvSpPr>
          <p:nvPr>
            <p:ph type="title"/>
          </p:nvPr>
        </p:nvSpPr>
        <p:spPr/>
        <p:txBody>
          <a:bodyPr/>
          <a:lstStyle/>
          <a:p>
            <a:endParaRPr lang="cs-CZ" smtClean="0"/>
          </a:p>
        </p:txBody>
      </p:sp>
      <p:sp>
        <p:nvSpPr>
          <p:cNvPr id="30722" name="Zástupný symbol pro obsah 2"/>
          <p:cNvSpPr>
            <a:spLocks noGrp="1"/>
          </p:cNvSpPr>
          <p:nvPr>
            <p:ph idx="1"/>
          </p:nvPr>
        </p:nvSpPr>
        <p:spPr/>
        <p:txBody>
          <a:bodyPr/>
          <a:lstStyle/>
          <a:p>
            <a:r>
              <a:rPr lang="cs-CZ" dirty="0" err="1" smtClean="0"/>
              <a:t>Functional</a:t>
            </a:r>
            <a:r>
              <a:rPr lang="cs-CZ" dirty="0" smtClean="0"/>
              <a:t> mobility </a:t>
            </a:r>
            <a:r>
              <a:rPr lang="cs-CZ" dirty="0" err="1" smtClean="0"/>
              <a:t>training</a:t>
            </a:r>
            <a:r>
              <a:rPr lang="cs-CZ" dirty="0" smtClean="0"/>
              <a:t> – </a:t>
            </a:r>
            <a:r>
              <a:rPr lang="cs-CZ" dirty="0" err="1" smtClean="0"/>
              <a:t>includes</a:t>
            </a:r>
            <a:r>
              <a:rPr lang="cs-CZ" dirty="0" smtClean="0"/>
              <a:t> </a:t>
            </a:r>
            <a:r>
              <a:rPr lang="cs-CZ" dirty="0" err="1" smtClean="0"/>
              <a:t>bed</a:t>
            </a:r>
            <a:r>
              <a:rPr lang="cs-CZ" dirty="0" smtClean="0"/>
              <a:t> mobility </a:t>
            </a:r>
            <a:r>
              <a:rPr lang="cs-CZ" dirty="0" err="1" smtClean="0"/>
              <a:t>and</a:t>
            </a:r>
            <a:r>
              <a:rPr lang="cs-CZ" dirty="0" smtClean="0"/>
              <a:t> transfer </a:t>
            </a:r>
            <a:r>
              <a:rPr lang="cs-CZ" dirty="0" err="1" smtClean="0"/>
              <a:t>training</a:t>
            </a:r>
            <a:r>
              <a:rPr lang="cs-CZ" dirty="0" smtClean="0"/>
              <a:t> such as </a:t>
            </a:r>
            <a:r>
              <a:rPr lang="cs-CZ" dirty="0" err="1" smtClean="0"/>
              <a:t>bridging</a:t>
            </a:r>
            <a:r>
              <a:rPr lang="cs-CZ" dirty="0" smtClean="0"/>
              <a:t>, </a:t>
            </a:r>
            <a:r>
              <a:rPr lang="cs-CZ" dirty="0" err="1" smtClean="0"/>
              <a:t>rolling</a:t>
            </a:r>
            <a:r>
              <a:rPr lang="cs-CZ" dirty="0" smtClean="0"/>
              <a:t> to </a:t>
            </a:r>
            <a:r>
              <a:rPr lang="cs-CZ" dirty="0" err="1" smtClean="0"/>
              <a:t>the</a:t>
            </a:r>
            <a:r>
              <a:rPr lang="cs-CZ" dirty="0" smtClean="0"/>
              <a:t> </a:t>
            </a:r>
            <a:r>
              <a:rPr lang="cs-CZ" dirty="0" err="1" smtClean="0"/>
              <a:t>sides</a:t>
            </a:r>
            <a:r>
              <a:rPr lang="cs-CZ" dirty="0" smtClean="0"/>
              <a:t>, </a:t>
            </a:r>
            <a:r>
              <a:rPr lang="cs-CZ" dirty="0" err="1" smtClean="0"/>
              <a:t>moving</a:t>
            </a:r>
            <a:r>
              <a:rPr lang="cs-CZ" dirty="0" smtClean="0"/>
              <a:t> </a:t>
            </a:r>
            <a:r>
              <a:rPr lang="cs-CZ" dirty="0" err="1" smtClean="0"/>
              <a:t>up</a:t>
            </a:r>
            <a:r>
              <a:rPr lang="cs-CZ" dirty="0" smtClean="0"/>
              <a:t> </a:t>
            </a:r>
            <a:r>
              <a:rPr lang="cs-CZ" dirty="0" err="1" smtClean="0"/>
              <a:t>or</a:t>
            </a:r>
            <a:r>
              <a:rPr lang="cs-CZ" dirty="0" smtClean="0"/>
              <a:t> </a:t>
            </a:r>
            <a:r>
              <a:rPr lang="cs-CZ" dirty="0" err="1" smtClean="0"/>
              <a:t>down</a:t>
            </a:r>
            <a:r>
              <a:rPr lang="cs-CZ" dirty="0" smtClean="0"/>
              <a:t> </a:t>
            </a:r>
            <a:r>
              <a:rPr lang="cs-CZ" dirty="0" err="1" smtClean="0"/>
              <a:t>the</a:t>
            </a:r>
            <a:r>
              <a:rPr lang="cs-CZ" dirty="0" smtClean="0"/>
              <a:t> </a:t>
            </a:r>
            <a:r>
              <a:rPr lang="cs-CZ" dirty="0" err="1" smtClean="0"/>
              <a:t>bed</a:t>
            </a:r>
            <a:r>
              <a:rPr lang="cs-CZ" dirty="0" smtClean="0"/>
              <a:t> </a:t>
            </a:r>
            <a:r>
              <a:rPr lang="cs-CZ" dirty="0" smtClean="0"/>
              <a:t>- </a:t>
            </a:r>
            <a:r>
              <a:rPr lang="cs-CZ" dirty="0" err="1" smtClean="0"/>
              <a:t>scooting</a:t>
            </a:r>
            <a:r>
              <a:rPr lang="cs-CZ" dirty="0" smtClean="0"/>
              <a:t>, </a:t>
            </a:r>
            <a:r>
              <a:rPr lang="cs-CZ" dirty="0" err="1" smtClean="0"/>
              <a:t>transitions</a:t>
            </a:r>
            <a:r>
              <a:rPr lang="cs-CZ" dirty="0" smtClean="0"/>
              <a:t> </a:t>
            </a:r>
            <a:r>
              <a:rPr lang="cs-CZ" dirty="0" err="1" smtClean="0"/>
              <a:t>from</a:t>
            </a:r>
            <a:r>
              <a:rPr lang="cs-CZ" dirty="0" smtClean="0"/>
              <a:t> </a:t>
            </a:r>
            <a:r>
              <a:rPr lang="cs-CZ" dirty="0" err="1" smtClean="0"/>
              <a:t>lying</a:t>
            </a:r>
            <a:r>
              <a:rPr lang="cs-CZ" dirty="0" smtClean="0"/>
              <a:t> to </a:t>
            </a:r>
            <a:r>
              <a:rPr lang="cs-CZ" dirty="0" err="1" smtClean="0"/>
              <a:t>sitting</a:t>
            </a:r>
            <a:r>
              <a:rPr lang="cs-CZ" dirty="0" smtClean="0"/>
              <a:t> in </a:t>
            </a:r>
            <a:r>
              <a:rPr lang="cs-CZ" dirty="0" err="1" smtClean="0"/>
              <a:t>bed</a:t>
            </a:r>
            <a:r>
              <a:rPr lang="cs-CZ" dirty="0" smtClean="0"/>
              <a:t> </a:t>
            </a:r>
            <a:r>
              <a:rPr lang="cs-CZ" dirty="0" err="1" smtClean="0"/>
              <a:t>or</a:t>
            </a:r>
            <a:r>
              <a:rPr lang="cs-CZ" dirty="0" smtClean="0"/>
              <a:t> on </a:t>
            </a:r>
            <a:r>
              <a:rPr lang="cs-CZ" dirty="0" err="1" smtClean="0"/>
              <a:t>the</a:t>
            </a:r>
            <a:r>
              <a:rPr lang="cs-CZ" dirty="0" smtClean="0"/>
              <a:t> </a:t>
            </a:r>
            <a:r>
              <a:rPr lang="cs-CZ" dirty="0" err="1" smtClean="0"/>
              <a:t>edge</a:t>
            </a:r>
            <a:r>
              <a:rPr lang="cs-CZ" dirty="0" smtClean="0"/>
              <a:t> </a:t>
            </a:r>
            <a:r>
              <a:rPr lang="cs-CZ" dirty="0" err="1" smtClean="0"/>
              <a:t>of</a:t>
            </a:r>
            <a:r>
              <a:rPr lang="cs-CZ" dirty="0" smtClean="0"/>
              <a:t> </a:t>
            </a:r>
            <a:r>
              <a:rPr lang="cs-CZ" dirty="0" err="1" smtClean="0"/>
              <a:t>bed</a:t>
            </a:r>
            <a:r>
              <a:rPr lang="cs-CZ" dirty="0" smtClean="0"/>
              <a:t>, </a:t>
            </a:r>
            <a:r>
              <a:rPr lang="cs-CZ" dirty="0" err="1" smtClean="0"/>
              <a:t>from</a:t>
            </a:r>
            <a:r>
              <a:rPr lang="cs-CZ" dirty="0" smtClean="0"/>
              <a:t> </a:t>
            </a:r>
            <a:r>
              <a:rPr lang="cs-CZ" dirty="0" err="1" smtClean="0"/>
              <a:t>sitting</a:t>
            </a:r>
            <a:r>
              <a:rPr lang="cs-CZ" dirty="0" smtClean="0"/>
              <a:t> to </a:t>
            </a:r>
            <a:r>
              <a:rPr lang="cs-CZ" dirty="0" err="1" smtClean="0"/>
              <a:t>standing</a:t>
            </a:r>
            <a:r>
              <a:rPr lang="cs-CZ" dirty="0" smtClean="0"/>
              <a:t> </a:t>
            </a:r>
            <a:r>
              <a:rPr lang="cs-CZ" dirty="0" err="1" smtClean="0"/>
              <a:t>transfers</a:t>
            </a:r>
            <a:r>
              <a:rPr lang="cs-CZ" dirty="0" smtClean="0"/>
              <a:t> </a:t>
            </a:r>
            <a:r>
              <a:rPr lang="cs-CZ" dirty="0" err="1" smtClean="0"/>
              <a:t>from</a:t>
            </a:r>
            <a:r>
              <a:rPr lang="cs-CZ" dirty="0" smtClean="0"/>
              <a:t> </a:t>
            </a:r>
            <a:r>
              <a:rPr lang="cs-CZ" dirty="0" err="1" smtClean="0"/>
              <a:t>bed</a:t>
            </a:r>
            <a:r>
              <a:rPr lang="cs-CZ" dirty="0" smtClean="0"/>
              <a:t> to </a:t>
            </a:r>
            <a:r>
              <a:rPr lang="cs-CZ" dirty="0" err="1" smtClean="0"/>
              <a:t>chair</a:t>
            </a:r>
            <a:r>
              <a:rPr lang="cs-CZ" dirty="0" smtClean="0"/>
              <a:t>/</a:t>
            </a:r>
            <a:r>
              <a:rPr lang="cs-CZ" dirty="0" err="1" smtClean="0"/>
              <a:t>wheelchair</a:t>
            </a:r>
            <a:endParaRPr lang="cs-CZ" dirty="0" smtClean="0"/>
          </a:p>
          <a:p>
            <a:r>
              <a:rPr lang="cs-CZ" dirty="0" err="1" smtClean="0"/>
              <a:t>Gait</a:t>
            </a:r>
            <a:r>
              <a:rPr lang="cs-CZ" dirty="0" smtClean="0"/>
              <a:t> </a:t>
            </a:r>
            <a:r>
              <a:rPr lang="cs-CZ" dirty="0" err="1" smtClean="0"/>
              <a:t>training</a:t>
            </a:r>
            <a:r>
              <a:rPr lang="cs-CZ" dirty="0" smtClean="0"/>
              <a:t> </a:t>
            </a:r>
            <a:r>
              <a:rPr lang="cs-CZ" dirty="0" err="1" smtClean="0"/>
              <a:t>with</a:t>
            </a:r>
            <a:r>
              <a:rPr lang="cs-CZ" dirty="0" smtClean="0"/>
              <a:t> </a:t>
            </a:r>
            <a:r>
              <a:rPr lang="cs-CZ" dirty="0" err="1" smtClean="0"/>
              <a:t>assistive</a:t>
            </a:r>
            <a:r>
              <a:rPr lang="cs-CZ" dirty="0" smtClean="0"/>
              <a:t> </a:t>
            </a:r>
            <a:r>
              <a:rPr lang="cs-CZ" dirty="0" err="1" smtClean="0"/>
              <a:t>devices</a:t>
            </a:r>
            <a:r>
              <a:rPr lang="cs-CZ" dirty="0" smtClean="0"/>
              <a:t> such as </a:t>
            </a:r>
            <a:r>
              <a:rPr lang="cs-CZ" dirty="0" err="1" smtClean="0"/>
              <a:t>walker</a:t>
            </a:r>
            <a:r>
              <a:rPr lang="cs-CZ" dirty="0" smtClean="0"/>
              <a:t>, </a:t>
            </a:r>
            <a:r>
              <a:rPr lang="cs-CZ" dirty="0" err="1" smtClean="0"/>
              <a:t>underarm</a:t>
            </a:r>
            <a:r>
              <a:rPr lang="cs-CZ" dirty="0" smtClean="0"/>
              <a:t> </a:t>
            </a:r>
            <a:r>
              <a:rPr lang="cs-CZ" dirty="0" err="1" smtClean="0"/>
              <a:t>or</a:t>
            </a:r>
            <a:r>
              <a:rPr lang="cs-CZ" dirty="0" smtClean="0"/>
              <a:t> </a:t>
            </a:r>
            <a:r>
              <a:rPr lang="cs-CZ" dirty="0" err="1" smtClean="0"/>
              <a:t>forearm</a:t>
            </a:r>
            <a:r>
              <a:rPr lang="cs-CZ" dirty="0" smtClean="0"/>
              <a:t> </a:t>
            </a:r>
            <a:r>
              <a:rPr lang="cs-CZ" dirty="0" err="1" smtClean="0"/>
              <a:t>crutches</a:t>
            </a:r>
            <a:r>
              <a:rPr lang="cs-CZ" dirty="0" smtClean="0"/>
              <a:t> – </a:t>
            </a:r>
            <a:r>
              <a:rPr lang="cs-CZ" dirty="0" err="1" smtClean="0"/>
              <a:t>it</a:t>
            </a:r>
            <a:r>
              <a:rPr lang="cs-CZ" dirty="0" smtClean="0"/>
              <a:t> </a:t>
            </a:r>
            <a:r>
              <a:rPr lang="cs-CZ" dirty="0" err="1" smtClean="0"/>
              <a:t>depands</a:t>
            </a:r>
            <a:r>
              <a:rPr lang="cs-CZ" dirty="0" smtClean="0"/>
              <a:t> on </a:t>
            </a:r>
            <a:r>
              <a:rPr lang="cs-CZ" dirty="0" err="1" smtClean="0"/>
              <a:t>patient</a:t>
            </a:r>
            <a:r>
              <a:rPr lang="cs-CZ" dirty="0" smtClean="0"/>
              <a:t> </a:t>
            </a:r>
            <a:r>
              <a:rPr lang="cs-CZ" dirty="0" err="1" smtClean="0"/>
              <a:t>condition</a:t>
            </a:r>
            <a:endParaRPr lang="cs-CZ" dirty="0" smtClean="0"/>
          </a:p>
          <a:p>
            <a:r>
              <a:rPr lang="cs-CZ" dirty="0" err="1" smtClean="0"/>
              <a:t>Stair</a:t>
            </a:r>
            <a:r>
              <a:rPr lang="cs-CZ" dirty="0" smtClean="0"/>
              <a:t> </a:t>
            </a:r>
            <a:r>
              <a:rPr lang="cs-CZ" dirty="0" err="1" smtClean="0"/>
              <a:t>climbing</a:t>
            </a:r>
            <a:endParaRPr lang="cs-CZ"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p:cNvSpPr>
            <a:spLocks noGrp="1"/>
          </p:cNvSpPr>
          <p:nvPr>
            <p:ph type="title"/>
          </p:nvPr>
        </p:nvSpPr>
        <p:spPr/>
        <p:txBody>
          <a:bodyPr/>
          <a:lstStyle/>
          <a:p>
            <a:endParaRPr lang="cs-CZ" smtClean="0"/>
          </a:p>
        </p:txBody>
      </p:sp>
      <p:sp>
        <p:nvSpPr>
          <p:cNvPr id="31746" name="Zástupný symbol pro obsah 2"/>
          <p:cNvSpPr>
            <a:spLocks noGrp="1"/>
          </p:cNvSpPr>
          <p:nvPr>
            <p:ph idx="1"/>
          </p:nvPr>
        </p:nvSpPr>
        <p:spPr/>
        <p:txBody>
          <a:bodyPr/>
          <a:lstStyle/>
          <a:p>
            <a:r>
              <a:rPr lang="cs-CZ" dirty="0" err="1" smtClean="0"/>
              <a:t>Full</a:t>
            </a:r>
            <a:r>
              <a:rPr lang="cs-CZ" dirty="0" smtClean="0"/>
              <a:t> </a:t>
            </a:r>
            <a:r>
              <a:rPr lang="cs-CZ" dirty="0" err="1" smtClean="0"/>
              <a:t>weight</a:t>
            </a:r>
            <a:r>
              <a:rPr lang="cs-CZ" dirty="0" smtClean="0"/>
              <a:t>-</a:t>
            </a:r>
            <a:r>
              <a:rPr lang="cs-CZ" dirty="0" err="1" smtClean="0"/>
              <a:t>bearing</a:t>
            </a:r>
            <a:r>
              <a:rPr lang="cs-CZ" dirty="0" smtClean="0"/>
              <a:t> </a:t>
            </a:r>
            <a:r>
              <a:rPr lang="cs-CZ" dirty="0" err="1" smtClean="0"/>
              <a:t>or</a:t>
            </a:r>
            <a:r>
              <a:rPr lang="cs-CZ" dirty="0" smtClean="0"/>
              <a:t> non-</a:t>
            </a:r>
            <a:r>
              <a:rPr lang="cs-CZ" dirty="0" err="1" smtClean="0"/>
              <a:t>weight</a:t>
            </a:r>
            <a:r>
              <a:rPr lang="cs-CZ" dirty="0" smtClean="0"/>
              <a:t>-</a:t>
            </a:r>
            <a:r>
              <a:rPr lang="cs-CZ" dirty="0" err="1" smtClean="0"/>
              <a:t>bearing</a:t>
            </a:r>
            <a:r>
              <a:rPr lang="cs-CZ" dirty="0" smtClean="0"/>
              <a:t> (</a:t>
            </a:r>
            <a:r>
              <a:rPr lang="cs-CZ" dirty="0" err="1" smtClean="0"/>
              <a:t>toe</a:t>
            </a:r>
            <a:r>
              <a:rPr lang="cs-CZ" dirty="0" smtClean="0"/>
              <a:t>-</a:t>
            </a:r>
            <a:r>
              <a:rPr lang="cs-CZ" dirty="0" err="1" smtClean="0"/>
              <a:t>touch</a:t>
            </a:r>
            <a:r>
              <a:rPr lang="cs-CZ" dirty="0" smtClean="0"/>
              <a:t> </a:t>
            </a:r>
            <a:r>
              <a:rPr lang="cs-CZ" dirty="0" err="1" smtClean="0"/>
              <a:t>weight</a:t>
            </a:r>
            <a:r>
              <a:rPr lang="cs-CZ" dirty="0" smtClean="0"/>
              <a:t>-</a:t>
            </a:r>
            <a:r>
              <a:rPr lang="cs-CZ" dirty="0" err="1" smtClean="0"/>
              <a:t>bearing</a:t>
            </a:r>
            <a:r>
              <a:rPr lang="cs-CZ" dirty="0" smtClean="0"/>
              <a:t>, </a:t>
            </a:r>
            <a:r>
              <a:rPr lang="cs-CZ" dirty="0" err="1" smtClean="0"/>
              <a:t>partial</a:t>
            </a:r>
            <a:r>
              <a:rPr lang="cs-CZ" dirty="0" smtClean="0"/>
              <a:t> </a:t>
            </a:r>
            <a:r>
              <a:rPr lang="cs-CZ" dirty="0" err="1" smtClean="0"/>
              <a:t>weight</a:t>
            </a:r>
            <a:r>
              <a:rPr lang="cs-CZ" dirty="0" smtClean="0"/>
              <a:t>-</a:t>
            </a:r>
            <a:r>
              <a:rPr lang="cs-CZ" dirty="0" err="1" smtClean="0"/>
              <a:t>bearing</a:t>
            </a:r>
            <a:r>
              <a:rPr lang="cs-CZ" dirty="0" smtClean="0"/>
              <a:t> 25/50/75%) – </a:t>
            </a:r>
            <a:r>
              <a:rPr lang="cs-CZ" dirty="0" err="1" smtClean="0"/>
              <a:t>recommended</a:t>
            </a:r>
            <a:r>
              <a:rPr lang="cs-CZ" dirty="0" smtClean="0"/>
              <a:t> by </a:t>
            </a:r>
            <a:r>
              <a:rPr lang="cs-CZ" dirty="0" err="1" smtClean="0"/>
              <a:t>physicians</a:t>
            </a:r>
            <a:r>
              <a:rPr lang="cs-CZ" dirty="0" smtClean="0"/>
              <a:t>, </a:t>
            </a:r>
            <a:r>
              <a:rPr lang="cs-CZ" dirty="0" err="1" smtClean="0"/>
              <a:t>following</a:t>
            </a:r>
            <a:r>
              <a:rPr lang="cs-CZ" dirty="0" smtClean="0"/>
              <a:t> type </a:t>
            </a:r>
            <a:r>
              <a:rPr lang="cs-CZ" dirty="0" err="1" smtClean="0"/>
              <a:t>of</a:t>
            </a:r>
            <a:r>
              <a:rPr lang="cs-CZ" dirty="0" smtClean="0"/>
              <a:t> </a:t>
            </a:r>
            <a:r>
              <a:rPr lang="cs-CZ" dirty="0" err="1" smtClean="0"/>
              <a:t>osteosynthesis</a:t>
            </a:r>
            <a:r>
              <a:rPr lang="cs-CZ" dirty="0" smtClean="0"/>
              <a:t> </a:t>
            </a:r>
            <a:r>
              <a:rPr lang="cs-CZ" dirty="0" err="1" smtClean="0"/>
              <a:t>or</a:t>
            </a:r>
            <a:r>
              <a:rPr lang="cs-CZ" dirty="0" smtClean="0"/>
              <a:t> </a:t>
            </a:r>
            <a:r>
              <a:rPr lang="cs-CZ" dirty="0" err="1" smtClean="0"/>
              <a:t>endoprosthesis</a:t>
            </a:r>
            <a:r>
              <a:rPr lang="cs-CZ" dirty="0" smtClean="0"/>
              <a:t> (PFN – 50% </a:t>
            </a:r>
            <a:r>
              <a:rPr lang="cs-CZ" dirty="0" err="1" smtClean="0"/>
              <a:t>weight</a:t>
            </a:r>
            <a:r>
              <a:rPr lang="cs-CZ" dirty="0" smtClean="0"/>
              <a:t>-</a:t>
            </a:r>
            <a:r>
              <a:rPr lang="cs-CZ" dirty="0" err="1" smtClean="0"/>
              <a:t>bearing</a:t>
            </a:r>
            <a:r>
              <a:rPr lang="cs-CZ" dirty="0" smtClean="0"/>
              <a:t>, CCP – more </a:t>
            </a:r>
            <a:r>
              <a:rPr lang="cs-CZ" dirty="0" err="1" smtClean="0"/>
              <a:t>then</a:t>
            </a:r>
            <a:r>
              <a:rPr lang="cs-CZ" dirty="0" smtClean="0"/>
              <a:t> 50% to </a:t>
            </a:r>
            <a:r>
              <a:rPr lang="cs-CZ" dirty="0" err="1" smtClean="0"/>
              <a:t>full</a:t>
            </a:r>
            <a:r>
              <a:rPr lang="cs-CZ" dirty="0" smtClean="0"/>
              <a:t> </a:t>
            </a:r>
            <a:r>
              <a:rPr lang="cs-CZ" dirty="0" err="1" smtClean="0"/>
              <a:t>weight</a:t>
            </a:r>
            <a:r>
              <a:rPr lang="cs-CZ" dirty="0" smtClean="0"/>
              <a:t>-</a:t>
            </a:r>
            <a:r>
              <a:rPr lang="cs-CZ" dirty="0" err="1" smtClean="0"/>
              <a:t>bearing</a:t>
            </a:r>
            <a:r>
              <a:rPr lang="cs-CZ" dirty="0" smtClean="0"/>
              <a:t> </a:t>
            </a:r>
            <a:r>
              <a:rPr lang="cs-CZ" dirty="0" err="1" smtClean="0"/>
              <a:t>after</a:t>
            </a:r>
            <a:r>
              <a:rPr lang="cs-CZ" dirty="0" smtClean="0"/>
              <a:t> 10-14 </a:t>
            </a:r>
            <a:r>
              <a:rPr lang="cs-CZ" dirty="0" err="1" smtClean="0"/>
              <a:t>days</a:t>
            </a:r>
            <a:r>
              <a:rPr lang="cs-CZ" dirty="0" smtClean="0"/>
              <a:t> </a:t>
            </a:r>
            <a:r>
              <a:rPr lang="cs-CZ" dirty="0" smtClean="0"/>
              <a:t>post-</a:t>
            </a:r>
            <a:r>
              <a:rPr lang="cs-CZ" dirty="0" err="1" smtClean="0"/>
              <a:t>surgery</a:t>
            </a:r>
            <a:r>
              <a:rPr lang="cs-CZ" dirty="0" smtClean="0"/>
              <a:t>)</a:t>
            </a:r>
          </a:p>
          <a:p>
            <a:r>
              <a:rPr lang="cs-CZ" dirty="0" smtClean="0"/>
              <a:t>ADL </a:t>
            </a:r>
            <a:r>
              <a:rPr lang="cs-CZ" dirty="0" err="1" smtClean="0"/>
              <a:t>training</a:t>
            </a:r>
            <a:r>
              <a:rPr lang="cs-CZ" dirty="0" smtClean="0"/>
              <a:t> (</a:t>
            </a:r>
            <a:r>
              <a:rPr lang="cs-CZ" dirty="0" err="1" smtClean="0"/>
              <a:t>washing</a:t>
            </a:r>
            <a:r>
              <a:rPr lang="cs-CZ" dirty="0" smtClean="0"/>
              <a:t>, dressing)</a:t>
            </a:r>
          </a:p>
          <a:p>
            <a:r>
              <a:rPr lang="cs-CZ" dirty="0" err="1" smtClean="0"/>
              <a:t>Scare</a:t>
            </a:r>
            <a:r>
              <a:rPr lang="cs-CZ" dirty="0" smtClean="0"/>
              <a:t> care – </a:t>
            </a:r>
            <a:r>
              <a:rPr lang="cs-CZ" dirty="0" err="1" smtClean="0"/>
              <a:t>after</a:t>
            </a:r>
            <a:r>
              <a:rPr lang="cs-CZ" dirty="0" smtClean="0"/>
              <a:t> </a:t>
            </a:r>
            <a:r>
              <a:rPr lang="cs-CZ" dirty="0" err="1" smtClean="0"/>
              <a:t>stitches</a:t>
            </a:r>
            <a:r>
              <a:rPr lang="cs-CZ" dirty="0" smtClean="0"/>
              <a:t> </a:t>
            </a:r>
            <a:r>
              <a:rPr lang="cs-CZ" dirty="0" err="1" smtClean="0"/>
              <a:t>extraction</a:t>
            </a:r>
            <a:endParaRPr lang="cs-CZ" dirty="0" smtClean="0"/>
          </a:p>
          <a:p>
            <a:r>
              <a:rPr lang="cs-CZ" dirty="0" err="1" smtClean="0"/>
              <a:t>Instruction</a:t>
            </a:r>
            <a:r>
              <a:rPr lang="cs-CZ" dirty="0" smtClean="0"/>
              <a:t> </a:t>
            </a:r>
            <a:r>
              <a:rPr lang="cs-CZ" dirty="0" err="1" smtClean="0"/>
              <a:t>patient</a:t>
            </a:r>
            <a:r>
              <a:rPr lang="cs-CZ" dirty="0" smtClean="0"/>
              <a:t> to </a:t>
            </a:r>
            <a:r>
              <a:rPr lang="cs-CZ" dirty="0" err="1" smtClean="0"/>
              <a:t>follow</a:t>
            </a:r>
            <a:r>
              <a:rPr lang="cs-CZ" dirty="0" smtClean="0"/>
              <a:t> </a:t>
            </a:r>
            <a:r>
              <a:rPr lang="cs-CZ" dirty="0" err="1" smtClean="0"/>
              <a:t>exercise</a:t>
            </a:r>
            <a:r>
              <a:rPr lang="cs-CZ" dirty="0" smtClean="0"/>
              <a:t> 3-5 </a:t>
            </a:r>
            <a:r>
              <a:rPr lang="cs-CZ" dirty="0" err="1" smtClean="0"/>
              <a:t>times</a:t>
            </a:r>
            <a:r>
              <a:rPr lang="cs-CZ" dirty="0" smtClean="0"/>
              <a:t> a </a:t>
            </a:r>
            <a:r>
              <a:rPr lang="cs-CZ" dirty="0" err="1" smtClean="0"/>
              <a:t>day</a:t>
            </a:r>
            <a:endParaRPr lang="cs-CZ" dirty="0" smtClean="0"/>
          </a:p>
          <a:p>
            <a:endParaRPr lang="cs-CZ"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fontAlgn="auto">
              <a:spcAft>
                <a:spcPts val="0"/>
              </a:spcAft>
              <a:defRPr/>
            </a:pPr>
            <a:r>
              <a:rPr lang="cs-CZ" dirty="0" smtClean="0"/>
              <a:t/>
            </a:r>
            <a:br>
              <a:rPr lang="cs-CZ" dirty="0" smtClean="0"/>
            </a:br>
            <a:r>
              <a:rPr lang="cs-CZ" dirty="0" smtClean="0"/>
              <a:t/>
            </a:r>
            <a:br>
              <a:rPr lang="cs-CZ" dirty="0" smtClean="0"/>
            </a:br>
            <a:r>
              <a:rPr lang="cs-CZ" dirty="0" smtClean="0"/>
              <a:t>	</a:t>
            </a:r>
            <a:br>
              <a:rPr lang="cs-CZ" dirty="0" smtClean="0"/>
            </a:br>
            <a:r>
              <a:rPr lang="cs-CZ" dirty="0" smtClean="0"/>
              <a:t>								</a:t>
            </a:r>
            <a:r>
              <a:rPr lang="cs-CZ" sz="4000" dirty="0" err="1" smtClean="0"/>
              <a:t>Continous</a:t>
            </a:r>
            <a:r>
              <a:rPr lang="cs-CZ" sz="4000" dirty="0" smtClean="0"/>
              <a:t> </a:t>
            </a:r>
            <a:r>
              <a:rPr lang="cs-CZ" sz="4000" dirty="0" err="1"/>
              <a:t>P</a:t>
            </a:r>
            <a:r>
              <a:rPr lang="cs-CZ" sz="4000" dirty="0" err="1" smtClean="0"/>
              <a:t>assive</a:t>
            </a:r>
            <a:r>
              <a:rPr lang="cs-CZ" sz="4000" dirty="0" smtClean="0"/>
              <a:t> </a:t>
            </a:r>
            <a:r>
              <a:rPr lang="cs-CZ" sz="4000" dirty="0" err="1"/>
              <a:t>M</a:t>
            </a:r>
            <a:r>
              <a:rPr lang="cs-CZ" sz="4000" dirty="0" err="1" smtClean="0"/>
              <a:t>otion</a:t>
            </a:r>
            <a:r>
              <a:rPr lang="cs-CZ" sz="4000" dirty="0" smtClean="0"/>
              <a:t> </a:t>
            </a:r>
            <a:r>
              <a:rPr lang="cs-CZ" sz="4000" dirty="0" err="1"/>
              <a:t>M</a:t>
            </a:r>
            <a:r>
              <a:rPr lang="cs-CZ" sz="4000" dirty="0" err="1" smtClean="0"/>
              <a:t>achine</a:t>
            </a:r>
            <a:r>
              <a:rPr lang="cs-CZ" dirty="0" smtClean="0"/>
              <a:t/>
            </a:r>
            <a:br>
              <a:rPr lang="cs-CZ" dirty="0" smtClean="0"/>
            </a:br>
            <a:endParaRPr lang="cs-CZ" dirty="0"/>
          </a:p>
        </p:txBody>
      </p:sp>
      <p:pic>
        <p:nvPicPr>
          <p:cNvPr id="32770" name="Picture 2"/>
          <p:cNvPicPr>
            <a:picLocks noChangeAspect="1" noChangeArrowheads="1"/>
          </p:cNvPicPr>
          <p:nvPr/>
        </p:nvPicPr>
        <p:blipFill>
          <a:blip r:embed="rId3" cstate="print"/>
          <a:srcRect/>
          <a:stretch>
            <a:fillRect/>
          </a:stretch>
        </p:blipFill>
        <p:spPr bwMode="auto">
          <a:xfrm>
            <a:off x="323850" y="2060575"/>
            <a:ext cx="2619375" cy="1752600"/>
          </a:xfrm>
          <a:prstGeom prst="rect">
            <a:avLst/>
          </a:prstGeom>
          <a:noFill/>
          <a:ln w="9525">
            <a:noFill/>
            <a:miter lim="800000"/>
            <a:headEnd/>
            <a:tailEnd/>
          </a:ln>
        </p:spPr>
      </p:pic>
      <p:pic>
        <p:nvPicPr>
          <p:cNvPr id="32771" name="Picture 3"/>
          <p:cNvPicPr>
            <a:picLocks noGrp="1" noChangeAspect="1" noChangeArrowheads="1"/>
          </p:cNvPicPr>
          <p:nvPr>
            <p:ph idx="1"/>
          </p:nvPr>
        </p:nvPicPr>
        <p:blipFill>
          <a:blip r:embed="rId4" cstate="print"/>
          <a:srcRect/>
          <a:stretch>
            <a:fillRect/>
          </a:stretch>
        </p:blipFill>
        <p:spPr>
          <a:xfrm>
            <a:off x="3059113" y="3068638"/>
            <a:ext cx="2609850" cy="1752600"/>
          </a:xfrm>
        </p:spPr>
      </p:pic>
      <p:pic>
        <p:nvPicPr>
          <p:cNvPr id="32772" name="Picture 4"/>
          <p:cNvPicPr>
            <a:picLocks noChangeAspect="1" noChangeArrowheads="1"/>
          </p:cNvPicPr>
          <p:nvPr/>
        </p:nvPicPr>
        <p:blipFill>
          <a:blip r:embed="rId5" cstate="print"/>
          <a:srcRect/>
          <a:stretch>
            <a:fillRect/>
          </a:stretch>
        </p:blipFill>
        <p:spPr bwMode="auto">
          <a:xfrm>
            <a:off x="5867400" y="4508500"/>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p:txBody>
          <a:bodyPr/>
          <a:lstStyle/>
          <a:p>
            <a:r>
              <a:rPr lang="cs-CZ" smtClean="0"/>
              <a:t>Traumatic Lesions In Hip Joint</a:t>
            </a:r>
          </a:p>
        </p:txBody>
      </p:sp>
      <p:sp>
        <p:nvSpPr>
          <p:cNvPr id="15362" name="Zástupný symbol pro obsah 2"/>
          <p:cNvSpPr>
            <a:spLocks noGrp="1"/>
          </p:cNvSpPr>
          <p:nvPr>
            <p:ph idx="1"/>
          </p:nvPr>
        </p:nvSpPr>
        <p:spPr/>
        <p:txBody>
          <a:bodyPr/>
          <a:lstStyle/>
          <a:p>
            <a:r>
              <a:rPr lang="cs-CZ" smtClean="0"/>
              <a:t>Groin injuries</a:t>
            </a:r>
          </a:p>
          <a:p>
            <a:r>
              <a:rPr lang="cs-CZ" smtClean="0"/>
              <a:t>Hip join dislocation</a:t>
            </a:r>
          </a:p>
          <a:p>
            <a:r>
              <a:rPr lang="cs-CZ" smtClean="0"/>
              <a:t>Acetabular fractures</a:t>
            </a:r>
          </a:p>
          <a:p>
            <a:r>
              <a:rPr lang="cs-CZ" smtClean="0"/>
              <a:t>Proximal femoral fractures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Nadpis 1"/>
          <p:cNvSpPr>
            <a:spLocks noGrp="1"/>
          </p:cNvSpPr>
          <p:nvPr>
            <p:ph type="title"/>
          </p:nvPr>
        </p:nvSpPr>
        <p:spPr/>
        <p:txBody>
          <a:bodyPr/>
          <a:lstStyle/>
          <a:p>
            <a:r>
              <a:rPr lang="cs-CZ" sz="3600" dirty="0" err="1" smtClean="0"/>
              <a:t>Following</a:t>
            </a:r>
            <a:r>
              <a:rPr lang="cs-CZ" sz="3600" dirty="0" smtClean="0"/>
              <a:t> </a:t>
            </a:r>
            <a:r>
              <a:rPr lang="cs-CZ" sz="3600" dirty="0" err="1"/>
              <a:t>R</a:t>
            </a:r>
            <a:r>
              <a:rPr lang="cs-CZ" sz="3600" dirty="0" err="1" smtClean="0"/>
              <a:t>ehabilitation</a:t>
            </a:r>
            <a:endParaRPr lang="cs-CZ" sz="3600" dirty="0" smtClean="0"/>
          </a:p>
        </p:txBody>
      </p:sp>
      <p:sp>
        <p:nvSpPr>
          <p:cNvPr id="34818" name="Zástupný symbol pro obsah 2"/>
          <p:cNvSpPr>
            <a:spLocks noGrp="1"/>
          </p:cNvSpPr>
          <p:nvPr>
            <p:ph idx="1"/>
          </p:nvPr>
        </p:nvSpPr>
        <p:spPr/>
        <p:txBody>
          <a:bodyPr/>
          <a:lstStyle/>
          <a:p>
            <a:r>
              <a:rPr lang="cs-CZ" smtClean="0"/>
              <a:t>Self-sufficient patients are discharged from hospital and follow rehabilitation in physiotherapy clinic</a:t>
            </a:r>
          </a:p>
          <a:p>
            <a:r>
              <a:rPr lang="cs-CZ" smtClean="0"/>
              <a:t>Patients who require 24-hours nurse care, follow therapy  and practicing independence in rehabilitation setting</a:t>
            </a:r>
          </a:p>
          <a:p>
            <a:endParaRPr lang="cs-CZ"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Nadpis 1"/>
          <p:cNvSpPr>
            <a:spLocks noGrp="1"/>
          </p:cNvSpPr>
          <p:nvPr>
            <p:ph type="title"/>
          </p:nvPr>
        </p:nvSpPr>
        <p:spPr/>
        <p:txBody>
          <a:bodyPr/>
          <a:lstStyle/>
          <a:p>
            <a:r>
              <a:rPr lang="cs-CZ" sz="3600" smtClean="0"/>
              <a:t>Goals Of Following Rehabilitation</a:t>
            </a:r>
          </a:p>
        </p:txBody>
      </p:sp>
      <p:sp>
        <p:nvSpPr>
          <p:cNvPr id="35842" name="Zástupný symbol pro obsah 2"/>
          <p:cNvSpPr>
            <a:spLocks noGrp="1"/>
          </p:cNvSpPr>
          <p:nvPr>
            <p:ph idx="1"/>
          </p:nvPr>
        </p:nvSpPr>
        <p:spPr/>
        <p:txBody>
          <a:bodyPr/>
          <a:lstStyle/>
          <a:p>
            <a:r>
              <a:rPr lang="cs-CZ" smtClean="0"/>
              <a:t>decrease oedema</a:t>
            </a:r>
          </a:p>
          <a:p>
            <a:r>
              <a:rPr lang="cs-CZ" smtClean="0"/>
              <a:t>relieve pain</a:t>
            </a:r>
          </a:p>
          <a:p>
            <a:r>
              <a:rPr lang="cs-CZ" smtClean="0"/>
              <a:t>improve ROM</a:t>
            </a:r>
          </a:p>
          <a:p>
            <a:r>
              <a:rPr lang="cs-CZ" smtClean="0"/>
              <a:t>improve muscle strength</a:t>
            </a:r>
          </a:p>
          <a:p>
            <a:r>
              <a:rPr lang="cs-CZ" smtClean="0"/>
              <a:t>improve or maintain physical fittness</a:t>
            </a:r>
          </a:p>
          <a:p>
            <a:r>
              <a:rPr lang="cs-CZ" smtClean="0"/>
              <a:t>improve balance, improve coordination</a:t>
            </a:r>
          </a:p>
          <a:p>
            <a:r>
              <a:rPr lang="cs-CZ" smtClean="0"/>
              <a:t>enable ambulation</a:t>
            </a:r>
          </a:p>
          <a:p>
            <a:pPr>
              <a:buFont typeface="Wingdings 2" pitchFamily="18" charset="2"/>
              <a:buNone/>
            </a:pPr>
            <a:endParaRPr lang="cs-CZ"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Nadpis 1"/>
          <p:cNvSpPr>
            <a:spLocks noGrp="1"/>
          </p:cNvSpPr>
          <p:nvPr>
            <p:ph type="title"/>
          </p:nvPr>
        </p:nvSpPr>
        <p:spPr/>
        <p:txBody>
          <a:bodyPr/>
          <a:lstStyle/>
          <a:p>
            <a:r>
              <a:rPr lang="cs-CZ" sz="3600" smtClean="0"/>
              <a:t>Physical Therapy Approaches</a:t>
            </a:r>
          </a:p>
        </p:txBody>
      </p:sp>
      <p:sp>
        <p:nvSpPr>
          <p:cNvPr id="3" name="Zástupný symbol pro obsah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cs-CZ" dirty="0" err="1" smtClean="0"/>
              <a:t>Modalities</a:t>
            </a:r>
            <a:r>
              <a:rPr lang="cs-CZ" dirty="0" smtClean="0"/>
              <a:t> – </a:t>
            </a:r>
            <a:r>
              <a:rPr lang="cs-CZ" dirty="0" err="1" smtClean="0"/>
              <a:t>cryotherapy</a:t>
            </a:r>
            <a:r>
              <a:rPr lang="cs-CZ" dirty="0" smtClean="0"/>
              <a:t>, magnet </a:t>
            </a:r>
            <a:r>
              <a:rPr lang="cs-CZ" dirty="0" err="1" smtClean="0"/>
              <a:t>therapy</a:t>
            </a:r>
            <a:r>
              <a:rPr lang="cs-CZ" dirty="0" smtClean="0"/>
              <a:t> (</a:t>
            </a:r>
            <a:r>
              <a:rPr lang="cs-CZ" dirty="0" err="1" smtClean="0"/>
              <a:t>promotes</a:t>
            </a:r>
            <a:r>
              <a:rPr lang="cs-CZ" dirty="0" smtClean="0"/>
              <a:t> </a:t>
            </a:r>
            <a:r>
              <a:rPr lang="cs-CZ" dirty="0" err="1" smtClean="0"/>
              <a:t>fracture</a:t>
            </a:r>
            <a:r>
              <a:rPr lang="cs-CZ" dirty="0" smtClean="0"/>
              <a:t> </a:t>
            </a:r>
            <a:r>
              <a:rPr lang="cs-CZ" dirty="0" err="1" smtClean="0"/>
              <a:t>healing</a:t>
            </a:r>
            <a:r>
              <a:rPr lang="cs-CZ" dirty="0" smtClean="0"/>
              <a:t>), </a:t>
            </a:r>
            <a:r>
              <a:rPr lang="cs-CZ" dirty="0" err="1" smtClean="0"/>
              <a:t>hydrotherapy</a:t>
            </a:r>
            <a:r>
              <a:rPr lang="cs-CZ" dirty="0" smtClean="0"/>
              <a:t> – </a:t>
            </a:r>
            <a:r>
              <a:rPr lang="cs-CZ" dirty="0" err="1" smtClean="0"/>
              <a:t>whirpool</a:t>
            </a:r>
            <a:r>
              <a:rPr lang="cs-CZ" dirty="0" smtClean="0"/>
              <a:t> (</a:t>
            </a:r>
            <a:r>
              <a:rPr lang="cs-CZ" dirty="0" err="1" smtClean="0"/>
              <a:t>reduces</a:t>
            </a:r>
            <a:r>
              <a:rPr lang="cs-CZ" dirty="0" smtClean="0"/>
              <a:t> </a:t>
            </a:r>
            <a:r>
              <a:rPr lang="cs-CZ" dirty="0" err="1" smtClean="0"/>
              <a:t>swelling</a:t>
            </a:r>
            <a:r>
              <a:rPr lang="cs-CZ" dirty="0" smtClean="0"/>
              <a:t> </a:t>
            </a:r>
            <a:r>
              <a:rPr lang="cs-CZ" dirty="0" err="1" smtClean="0"/>
              <a:t>and</a:t>
            </a:r>
            <a:r>
              <a:rPr lang="cs-CZ" dirty="0" smtClean="0"/>
              <a:t> </a:t>
            </a:r>
            <a:r>
              <a:rPr lang="cs-CZ" dirty="0" err="1" smtClean="0"/>
              <a:t>relieves</a:t>
            </a:r>
            <a:r>
              <a:rPr lang="cs-CZ" dirty="0" smtClean="0"/>
              <a:t> </a:t>
            </a:r>
            <a:r>
              <a:rPr lang="cs-CZ" dirty="0" err="1" smtClean="0"/>
              <a:t>pain</a:t>
            </a:r>
            <a:r>
              <a:rPr lang="cs-CZ" dirty="0" smtClean="0"/>
              <a:t>)</a:t>
            </a:r>
          </a:p>
          <a:p>
            <a:pPr marL="274320" indent="-274320" fontAlgn="auto">
              <a:spcAft>
                <a:spcPts val="0"/>
              </a:spcAft>
              <a:buClr>
                <a:schemeClr val="accent3"/>
              </a:buClr>
              <a:buFont typeface="Wingdings 2"/>
              <a:buChar char=""/>
              <a:defRPr/>
            </a:pPr>
            <a:r>
              <a:rPr lang="cs-CZ" dirty="0" smtClean="0"/>
              <a:t>Soft </a:t>
            </a:r>
            <a:r>
              <a:rPr lang="cs-CZ" dirty="0" err="1" smtClean="0"/>
              <a:t>tissues</a:t>
            </a:r>
            <a:r>
              <a:rPr lang="cs-CZ" dirty="0" smtClean="0"/>
              <a:t> </a:t>
            </a:r>
            <a:r>
              <a:rPr lang="cs-CZ" dirty="0" err="1" smtClean="0"/>
              <a:t>mobilization</a:t>
            </a:r>
            <a:r>
              <a:rPr lang="cs-CZ" dirty="0" smtClean="0"/>
              <a:t> (PIR, </a:t>
            </a:r>
            <a:r>
              <a:rPr lang="cs-CZ" dirty="0" err="1" smtClean="0"/>
              <a:t>balling</a:t>
            </a:r>
            <a:r>
              <a:rPr lang="cs-CZ" dirty="0" smtClean="0"/>
              <a:t>) – to </a:t>
            </a:r>
            <a:r>
              <a:rPr lang="cs-CZ" dirty="0" err="1" smtClean="0"/>
              <a:t>release</a:t>
            </a:r>
            <a:r>
              <a:rPr lang="cs-CZ" dirty="0" smtClean="0"/>
              <a:t> </a:t>
            </a:r>
            <a:r>
              <a:rPr lang="cs-CZ" dirty="0" err="1" smtClean="0"/>
              <a:t>contracted</a:t>
            </a:r>
            <a:r>
              <a:rPr lang="cs-CZ" dirty="0" smtClean="0"/>
              <a:t> </a:t>
            </a:r>
            <a:r>
              <a:rPr lang="cs-CZ" dirty="0" err="1" smtClean="0"/>
              <a:t>muscles</a:t>
            </a:r>
            <a:r>
              <a:rPr lang="cs-CZ" dirty="0" smtClean="0"/>
              <a:t>, </a:t>
            </a:r>
            <a:r>
              <a:rPr lang="cs-CZ" dirty="0" err="1" smtClean="0"/>
              <a:t>tendons</a:t>
            </a:r>
            <a:r>
              <a:rPr lang="cs-CZ" dirty="0" smtClean="0"/>
              <a:t> </a:t>
            </a:r>
            <a:r>
              <a:rPr lang="cs-CZ" dirty="0" err="1" smtClean="0"/>
              <a:t>and</a:t>
            </a:r>
            <a:r>
              <a:rPr lang="cs-CZ" dirty="0" smtClean="0"/>
              <a:t> </a:t>
            </a:r>
            <a:r>
              <a:rPr lang="cs-CZ" dirty="0" err="1" smtClean="0"/>
              <a:t>fascia</a:t>
            </a:r>
            <a:endParaRPr lang="cs-CZ" dirty="0" smtClean="0"/>
          </a:p>
          <a:p>
            <a:pPr marL="274320" indent="-274320" fontAlgn="auto">
              <a:spcAft>
                <a:spcPts val="0"/>
              </a:spcAft>
              <a:buClr>
                <a:schemeClr val="accent3"/>
              </a:buClr>
              <a:buFont typeface="Wingdings 2"/>
              <a:buChar char=""/>
              <a:defRPr/>
            </a:pPr>
            <a:r>
              <a:rPr lang="cs-CZ" dirty="0" smtClean="0"/>
              <a:t>Joint </a:t>
            </a:r>
            <a:r>
              <a:rPr lang="cs-CZ" dirty="0" err="1" smtClean="0"/>
              <a:t>mobilization</a:t>
            </a:r>
            <a:r>
              <a:rPr lang="cs-CZ" dirty="0" smtClean="0"/>
              <a:t> – to </a:t>
            </a:r>
            <a:r>
              <a:rPr lang="cs-CZ" dirty="0" err="1" smtClean="0"/>
              <a:t>restore</a:t>
            </a:r>
            <a:r>
              <a:rPr lang="cs-CZ" dirty="0" smtClean="0"/>
              <a:t> joint play</a:t>
            </a:r>
          </a:p>
          <a:p>
            <a:pPr marL="274320" indent="-274320" fontAlgn="auto">
              <a:spcAft>
                <a:spcPts val="0"/>
              </a:spcAft>
              <a:buClr>
                <a:schemeClr val="accent3"/>
              </a:buClr>
              <a:buFont typeface="Wingdings 2"/>
              <a:buChar char=""/>
              <a:defRPr/>
            </a:pPr>
            <a:r>
              <a:rPr lang="cs-CZ" dirty="0" err="1" smtClean="0"/>
              <a:t>Scare</a:t>
            </a:r>
            <a:r>
              <a:rPr lang="cs-CZ" dirty="0" smtClean="0"/>
              <a:t> care</a:t>
            </a:r>
          </a:p>
          <a:p>
            <a:pPr marL="274320" indent="-274320" fontAlgn="auto">
              <a:spcAft>
                <a:spcPts val="0"/>
              </a:spcAft>
              <a:buClr>
                <a:schemeClr val="accent3"/>
              </a:buClr>
              <a:buFont typeface="Wingdings 2"/>
              <a:buChar char=""/>
              <a:defRPr/>
            </a:pPr>
            <a:r>
              <a:rPr lang="cs-CZ" dirty="0" smtClean="0"/>
              <a:t>AAROM – </a:t>
            </a:r>
            <a:r>
              <a:rPr lang="cs-CZ" dirty="0" err="1" smtClean="0"/>
              <a:t>active</a:t>
            </a:r>
            <a:r>
              <a:rPr lang="cs-CZ" dirty="0" smtClean="0"/>
              <a:t> </a:t>
            </a:r>
            <a:r>
              <a:rPr lang="cs-CZ" dirty="0" err="1" smtClean="0"/>
              <a:t>assisted</a:t>
            </a:r>
            <a:r>
              <a:rPr lang="cs-CZ" dirty="0" smtClean="0"/>
              <a:t> </a:t>
            </a:r>
            <a:r>
              <a:rPr lang="cs-CZ" dirty="0" err="1" smtClean="0"/>
              <a:t>range</a:t>
            </a:r>
            <a:r>
              <a:rPr lang="cs-CZ" dirty="0" smtClean="0"/>
              <a:t> </a:t>
            </a:r>
            <a:r>
              <a:rPr lang="cs-CZ" dirty="0" err="1" smtClean="0"/>
              <a:t>of</a:t>
            </a:r>
            <a:r>
              <a:rPr lang="cs-CZ" dirty="0" smtClean="0"/>
              <a:t> </a:t>
            </a:r>
            <a:r>
              <a:rPr lang="cs-CZ" dirty="0" err="1" smtClean="0"/>
              <a:t>motion</a:t>
            </a:r>
            <a:r>
              <a:rPr lang="cs-CZ" dirty="0" smtClean="0"/>
              <a:t>, AROM – </a:t>
            </a:r>
            <a:r>
              <a:rPr lang="cs-CZ" dirty="0" err="1" smtClean="0"/>
              <a:t>active</a:t>
            </a:r>
            <a:r>
              <a:rPr lang="cs-CZ" dirty="0" smtClean="0"/>
              <a:t> </a:t>
            </a:r>
            <a:r>
              <a:rPr lang="cs-CZ" dirty="0" err="1" smtClean="0"/>
              <a:t>range</a:t>
            </a:r>
            <a:r>
              <a:rPr lang="cs-CZ" dirty="0" smtClean="0"/>
              <a:t> </a:t>
            </a:r>
            <a:r>
              <a:rPr lang="cs-CZ" dirty="0" err="1" smtClean="0"/>
              <a:t>of</a:t>
            </a:r>
            <a:r>
              <a:rPr lang="cs-CZ" dirty="0" smtClean="0"/>
              <a:t> </a:t>
            </a:r>
            <a:r>
              <a:rPr lang="cs-CZ" dirty="0" err="1" smtClean="0"/>
              <a:t>motion</a:t>
            </a:r>
            <a:endParaRPr lang="cs-CZ" dirty="0" smtClean="0"/>
          </a:p>
          <a:p>
            <a:pPr marL="274320" indent="-274320" fontAlgn="auto">
              <a:spcAft>
                <a:spcPts val="0"/>
              </a:spcAft>
              <a:buClr>
                <a:schemeClr val="accent3"/>
              </a:buClr>
              <a:buFont typeface="Wingdings 2"/>
              <a:buChar char=""/>
              <a:defRPr/>
            </a:pPr>
            <a:r>
              <a:rPr lang="cs-CZ" dirty="0" err="1" smtClean="0"/>
              <a:t>Resistance</a:t>
            </a:r>
            <a:r>
              <a:rPr lang="cs-CZ" dirty="0" smtClean="0"/>
              <a:t> </a:t>
            </a:r>
            <a:r>
              <a:rPr lang="cs-CZ" dirty="0" err="1" smtClean="0"/>
              <a:t>exersice</a:t>
            </a:r>
            <a:r>
              <a:rPr lang="cs-CZ" dirty="0" smtClean="0"/>
              <a:t> to </a:t>
            </a:r>
            <a:r>
              <a:rPr lang="cs-CZ" dirty="0" err="1" smtClean="0"/>
              <a:t>improve</a:t>
            </a:r>
            <a:r>
              <a:rPr lang="cs-CZ" dirty="0" smtClean="0"/>
              <a:t> </a:t>
            </a:r>
            <a:r>
              <a:rPr lang="cs-CZ" dirty="0" err="1" smtClean="0"/>
              <a:t>muscle</a:t>
            </a:r>
            <a:r>
              <a:rPr lang="cs-CZ" dirty="0" smtClean="0"/>
              <a:t> </a:t>
            </a:r>
            <a:r>
              <a:rPr lang="cs-CZ" dirty="0" err="1" smtClean="0"/>
              <a:t>strength</a:t>
            </a:r>
            <a:r>
              <a:rPr lang="cs-CZ" dirty="0" smtClean="0"/>
              <a:t> (</a:t>
            </a:r>
            <a:r>
              <a:rPr lang="cs-CZ" dirty="0" err="1" smtClean="0"/>
              <a:t>overball</a:t>
            </a:r>
            <a:r>
              <a:rPr lang="cs-CZ" dirty="0" smtClean="0"/>
              <a:t>, </a:t>
            </a:r>
            <a:r>
              <a:rPr lang="cs-CZ" dirty="0" err="1" smtClean="0"/>
              <a:t>theraband</a:t>
            </a:r>
            <a:r>
              <a:rPr lang="cs-CZ" dirty="0" smtClean="0"/>
              <a:t>, </a:t>
            </a:r>
            <a:r>
              <a:rPr lang="cs-CZ" dirty="0" err="1" smtClean="0"/>
              <a:t>weights</a:t>
            </a:r>
            <a:r>
              <a:rPr lang="cs-CZ" dirty="0" smtClean="0"/>
              <a:t>)</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Nadpis 1"/>
          <p:cNvSpPr>
            <a:spLocks noGrp="1"/>
          </p:cNvSpPr>
          <p:nvPr>
            <p:ph type="title"/>
          </p:nvPr>
        </p:nvSpPr>
        <p:spPr/>
        <p:txBody>
          <a:bodyPr/>
          <a:lstStyle/>
          <a:p>
            <a:endParaRPr lang="cs-CZ" smtClean="0"/>
          </a:p>
        </p:txBody>
      </p:sp>
      <p:sp>
        <p:nvSpPr>
          <p:cNvPr id="3" name="Zástupný symbol pro obsah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cs-CZ" dirty="0" err="1" smtClean="0"/>
              <a:t>Sensorimotor</a:t>
            </a:r>
            <a:r>
              <a:rPr lang="cs-CZ" dirty="0" smtClean="0"/>
              <a:t> </a:t>
            </a:r>
            <a:r>
              <a:rPr lang="cs-CZ" dirty="0" err="1" smtClean="0"/>
              <a:t>training</a:t>
            </a:r>
            <a:r>
              <a:rPr lang="cs-CZ" dirty="0" smtClean="0"/>
              <a:t> – to </a:t>
            </a:r>
            <a:r>
              <a:rPr lang="cs-CZ" dirty="0" err="1" smtClean="0"/>
              <a:t>improve</a:t>
            </a:r>
            <a:r>
              <a:rPr lang="cs-CZ" dirty="0" smtClean="0"/>
              <a:t> balance </a:t>
            </a:r>
            <a:r>
              <a:rPr lang="cs-CZ" dirty="0" err="1" smtClean="0"/>
              <a:t>skills</a:t>
            </a:r>
            <a:r>
              <a:rPr lang="cs-CZ" dirty="0" smtClean="0"/>
              <a:t> </a:t>
            </a:r>
            <a:r>
              <a:rPr lang="cs-CZ" dirty="0" err="1" smtClean="0"/>
              <a:t>and</a:t>
            </a:r>
            <a:r>
              <a:rPr lang="cs-CZ" dirty="0" smtClean="0"/>
              <a:t> joint stability (</a:t>
            </a:r>
            <a:r>
              <a:rPr lang="cs-CZ" dirty="0" err="1" smtClean="0"/>
              <a:t>includes</a:t>
            </a:r>
            <a:r>
              <a:rPr lang="cs-CZ" dirty="0" smtClean="0"/>
              <a:t> </a:t>
            </a:r>
            <a:r>
              <a:rPr lang="cs-CZ" dirty="0" err="1" smtClean="0"/>
              <a:t>simple</a:t>
            </a:r>
            <a:r>
              <a:rPr lang="cs-CZ" dirty="0" smtClean="0"/>
              <a:t> </a:t>
            </a:r>
            <a:r>
              <a:rPr lang="cs-CZ" dirty="0" err="1" smtClean="0"/>
              <a:t>exercises</a:t>
            </a:r>
            <a:r>
              <a:rPr lang="cs-CZ" dirty="0" smtClean="0"/>
              <a:t> such as </a:t>
            </a:r>
            <a:r>
              <a:rPr lang="cs-CZ" dirty="0" err="1" smtClean="0"/>
              <a:t>toe</a:t>
            </a:r>
            <a:r>
              <a:rPr lang="cs-CZ" dirty="0" smtClean="0"/>
              <a:t>-</a:t>
            </a:r>
            <a:r>
              <a:rPr lang="cs-CZ" dirty="0" err="1" smtClean="0"/>
              <a:t>standing</a:t>
            </a:r>
            <a:r>
              <a:rPr lang="cs-CZ" dirty="0" smtClean="0"/>
              <a:t>, </a:t>
            </a:r>
            <a:r>
              <a:rPr lang="cs-CZ" dirty="0" err="1" smtClean="0"/>
              <a:t>standing</a:t>
            </a:r>
            <a:r>
              <a:rPr lang="cs-CZ" dirty="0" smtClean="0"/>
              <a:t> </a:t>
            </a:r>
            <a:r>
              <a:rPr lang="cs-CZ" dirty="0" err="1" smtClean="0"/>
              <a:t>hip</a:t>
            </a:r>
            <a:r>
              <a:rPr lang="cs-CZ" dirty="0" smtClean="0"/>
              <a:t> </a:t>
            </a:r>
            <a:r>
              <a:rPr lang="cs-CZ" dirty="0" err="1" smtClean="0"/>
              <a:t>flexion</a:t>
            </a:r>
            <a:r>
              <a:rPr lang="cs-CZ" dirty="0" smtClean="0"/>
              <a:t>, </a:t>
            </a:r>
            <a:r>
              <a:rPr lang="cs-CZ" dirty="0" err="1" smtClean="0"/>
              <a:t>standing</a:t>
            </a:r>
            <a:r>
              <a:rPr lang="cs-CZ" dirty="0" smtClean="0"/>
              <a:t> </a:t>
            </a:r>
            <a:r>
              <a:rPr lang="cs-CZ" dirty="0" err="1" smtClean="0"/>
              <a:t>side</a:t>
            </a:r>
            <a:r>
              <a:rPr lang="cs-CZ" dirty="0" smtClean="0"/>
              <a:t> leg </a:t>
            </a:r>
            <a:r>
              <a:rPr lang="cs-CZ" dirty="0" err="1" smtClean="0"/>
              <a:t>raise</a:t>
            </a:r>
            <a:r>
              <a:rPr lang="cs-CZ" dirty="0" smtClean="0"/>
              <a:t> </a:t>
            </a:r>
            <a:r>
              <a:rPr lang="cs-CZ" dirty="0" err="1" smtClean="0"/>
              <a:t>following</a:t>
            </a:r>
            <a:r>
              <a:rPr lang="cs-CZ" dirty="0" smtClean="0"/>
              <a:t> </a:t>
            </a:r>
            <a:r>
              <a:rPr lang="cs-CZ" dirty="0" err="1" smtClean="0"/>
              <a:t>modifications</a:t>
            </a:r>
            <a:r>
              <a:rPr lang="cs-CZ" dirty="0" smtClean="0"/>
              <a:t> </a:t>
            </a:r>
            <a:r>
              <a:rPr lang="cs-CZ" dirty="0" err="1" smtClean="0"/>
              <a:t>doing</a:t>
            </a:r>
            <a:r>
              <a:rPr lang="cs-CZ" dirty="0" smtClean="0"/>
              <a:t> </a:t>
            </a:r>
            <a:r>
              <a:rPr lang="cs-CZ" dirty="0" err="1" smtClean="0"/>
              <a:t>exercise</a:t>
            </a:r>
            <a:r>
              <a:rPr lang="cs-CZ" dirty="0" smtClean="0"/>
              <a:t> </a:t>
            </a:r>
            <a:r>
              <a:rPr lang="cs-CZ" dirty="0" err="1" smtClean="0"/>
              <a:t>with</a:t>
            </a:r>
            <a:r>
              <a:rPr lang="cs-CZ" dirty="0" smtClean="0"/>
              <a:t> </a:t>
            </a:r>
            <a:r>
              <a:rPr lang="cs-CZ" dirty="0" err="1" smtClean="0"/>
              <a:t>eyes</a:t>
            </a:r>
            <a:r>
              <a:rPr lang="cs-CZ" dirty="0" smtClean="0"/>
              <a:t> </a:t>
            </a:r>
            <a:r>
              <a:rPr lang="cs-CZ" dirty="0" err="1" smtClean="0"/>
              <a:t>closed</a:t>
            </a:r>
            <a:r>
              <a:rPr lang="cs-CZ" dirty="0" smtClean="0"/>
              <a:t>; balance </a:t>
            </a:r>
            <a:r>
              <a:rPr lang="cs-CZ" dirty="0" err="1" smtClean="0"/>
              <a:t>training</a:t>
            </a:r>
            <a:r>
              <a:rPr lang="cs-CZ" dirty="0" smtClean="0"/>
              <a:t> aids such as balance </a:t>
            </a:r>
            <a:r>
              <a:rPr lang="cs-CZ" dirty="0" err="1" smtClean="0"/>
              <a:t>discs</a:t>
            </a:r>
            <a:r>
              <a:rPr lang="cs-CZ" dirty="0" smtClean="0"/>
              <a:t>, </a:t>
            </a:r>
            <a:r>
              <a:rPr lang="cs-CZ" dirty="0" err="1" smtClean="0"/>
              <a:t>unstable</a:t>
            </a:r>
            <a:r>
              <a:rPr lang="cs-CZ" dirty="0" smtClean="0"/>
              <a:t> </a:t>
            </a:r>
            <a:r>
              <a:rPr lang="cs-CZ" dirty="0" err="1" smtClean="0"/>
              <a:t>platform</a:t>
            </a:r>
            <a:r>
              <a:rPr lang="cs-CZ" dirty="0" smtClean="0"/>
              <a:t>)</a:t>
            </a:r>
          </a:p>
          <a:p>
            <a:pPr marL="274320" indent="-274320" fontAlgn="auto">
              <a:spcAft>
                <a:spcPts val="0"/>
              </a:spcAft>
              <a:buClr>
                <a:schemeClr val="accent3"/>
              </a:buClr>
              <a:buFont typeface="Wingdings 2"/>
              <a:buChar char=""/>
              <a:defRPr/>
            </a:pPr>
            <a:r>
              <a:rPr lang="cs-CZ" dirty="0" err="1" smtClean="0"/>
              <a:t>Gait</a:t>
            </a:r>
            <a:r>
              <a:rPr lang="cs-CZ" dirty="0" smtClean="0"/>
              <a:t> </a:t>
            </a:r>
            <a:r>
              <a:rPr lang="cs-CZ" dirty="0" err="1" smtClean="0"/>
              <a:t>training</a:t>
            </a:r>
            <a:r>
              <a:rPr lang="cs-CZ" dirty="0" smtClean="0"/>
              <a:t> </a:t>
            </a:r>
            <a:r>
              <a:rPr lang="cs-CZ" dirty="0" err="1" smtClean="0"/>
              <a:t>without</a:t>
            </a:r>
            <a:r>
              <a:rPr lang="cs-CZ" dirty="0" smtClean="0"/>
              <a:t> </a:t>
            </a:r>
            <a:r>
              <a:rPr lang="cs-CZ" dirty="0" err="1" smtClean="0"/>
              <a:t>assistive</a:t>
            </a:r>
            <a:r>
              <a:rPr lang="cs-CZ" dirty="0" smtClean="0"/>
              <a:t> </a:t>
            </a:r>
            <a:r>
              <a:rPr lang="cs-CZ" dirty="0" err="1" smtClean="0"/>
              <a:t>devices</a:t>
            </a:r>
            <a:r>
              <a:rPr lang="cs-CZ" dirty="0" smtClean="0"/>
              <a:t>, </a:t>
            </a:r>
            <a:r>
              <a:rPr lang="cs-CZ" dirty="0" err="1" smtClean="0"/>
              <a:t>gait</a:t>
            </a:r>
            <a:r>
              <a:rPr lang="cs-CZ" dirty="0" smtClean="0"/>
              <a:t> </a:t>
            </a:r>
            <a:r>
              <a:rPr lang="cs-CZ" dirty="0" err="1" smtClean="0"/>
              <a:t>pattern</a:t>
            </a:r>
            <a:r>
              <a:rPr lang="cs-CZ" dirty="0" smtClean="0"/>
              <a:t> </a:t>
            </a:r>
            <a:r>
              <a:rPr lang="cs-CZ" dirty="0" err="1" smtClean="0"/>
              <a:t>correction</a:t>
            </a:r>
            <a:endParaRPr lang="cs-CZ" dirty="0" smtClean="0"/>
          </a:p>
          <a:p>
            <a:pPr marL="274320" indent="-274320" fontAlgn="auto">
              <a:spcAft>
                <a:spcPts val="0"/>
              </a:spcAft>
              <a:buClr>
                <a:schemeClr val="accent3"/>
              </a:buClr>
              <a:buFont typeface="Wingdings 2"/>
              <a:buChar char=""/>
              <a:defRPr/>
            </a:pPr>
            <a:r>
              <a:rPr lang="cs-CZ" dirty="0" err="1" smtClean="0"/>
              <a:t>Posture</a:t>
            </a:r>
            <a:r>
              <a:rPr lang="cs-CZ" dirty="0" smtClean="0"/>
              <a:t> </a:t>
            </a:r>
            <a:r>
              <a:rPr lang="cs-CZ" dirty="0" err="1" smtClean="0"/>
              <a:t>correction</a:t>
            </a:r>
            <a:endParaRPr lang="cs-CZ" dirty="0" smtClean="0"/>
          </a:p>
          <a:p>
            <a:pPr marL="274320" indent="-274320" fontAlgn="auto">
              <a:spcAft>
                <a:spcPts val="0"/>
              </a:spcAft>
              <a:buClr>
                <a:schemeClr val="accent3"/>
              </a:buClr>
              <a:buFont typeface="Wingdings 2"/>
              <a:buChar char=""/>
              <a:defRPr/>
            </a:pPr>
            <a:r>
              <a:rPr lang="cs-CZ" dirty="0" err="1" smtClean="0"/>
              <a:t>Aquatic</a:t>
            </a:r>
            <a:r>
              <a:rPr lang="cs-CZ" dirty="0" smtClean="0"/>
              <a:t> </a:t>
            </a:r>
            <a:r>
              <a:rPr lang="cs-CZ" dirty="0" err="1" smtClean="0"/>
              <a:t>exercises</a:t>
            </a:r>
            <a:endParaRPr lang="cs-CZ" dirty="0" smtClean="0"/>
          </a:p>
          <a:p>
            <a:pPr marL="274320" indent="-274320" fontAlgn="auto">
              <a:spcAft>
                <a:spcPts val="0"/>
              </a:spcAft>
              <a:buClr>
                <a:schemeClr val="accent3"/>
              </a:buClr>
              <a:buFont typeface="Wingdings 2"/>
              <a:buChar char=""/>
              <a:defRPr/>
            </a:pPr>
            <a:r>
              <a:rPr lang="cs-CZ" dirty="0" err="1" smtClean="0"/>
              <a:t>Apropriate</a:t>
            </a:r>
            <a:r>
              <a:rPr lang="cs-CZ" dirty="0" smtClean="0"/>
              <a:t> </a:t>
            </a:r>
            <a:r>
              <a:rPr lang="cs-CZ" dirty="0" err="1" smtClean="0"/>
              <a:t>sports</a:t>
            </a:r>
            <a:r>
              <a:rPr lang="cs-CZ" dirty="0" smtClean="0"/>
              <a:t> - </a:t>
            </a:r>
            <a:r>
              <a:rPr lang="cs-CZ" dirty="0" err="1" smtClean="0"/>
              <a:t>stacionary</a:t>
            </a:r>
            <a:r>
              <a:rPr lang="cs-CZ" dirty="0" smtClean="0"/>
              <a:t> </a:t>
            </a:r>
            <a:r>
              <a:rPr lang="cs-CZ" dirty="0" err="1" smtClean="0"/>
              <a:t>bike</a:t>
            </a:r>
            <a:r>
              <a:rPr lang="cs-CZ" dirty="0" smtClean="0"/>
              <a:t>, </a:t>
            </a:r>
            <a:r>
              <a:rPr lang="cs-CZ" dirty="0" err="1" smtClean="0"/>
              <a:t>cycling</a:t>
            </a:r>
            <a:r>
              <a:rPr lang="cs-CZ" dirty="0" smtClean="0"/>
              <a:t>, </a:t>
            </a:r>
            <a:r>
              <a:rPr lang="cs-CZ" dirty="0" err="1" smtClean="0"/>
              <a:t>swimming</a:t>
            </a:r>
            <a:r>
              <a:rPr lang="cs-CZ" dirty="0" smtClean="0"/>
              <a:t>, </a:t>
            </a:r>
            <a:r>
              <a:rPr lang="cs-CZ" dirty="0" err="1" smtClean="0"/>
              <a:t>walking</a:t>
            </a:r>
            <a:r>
              <a:rPr lang="cs-CZ" dirty="0" smtClean="0"/>
              <a:t>, jogging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cs-CZ" sz="3600" dirty="0" err="1" smtClean="0">
                <a:latin typeface="Arial" charset="0"/>
              </a:rPr>
              <a:t>Femoral</a:t>
            </a:r>
            <a:r>
              <a:rPr lang="cs-CZ" sz="3600" dirty="0" smtClean="0">
                <a:latin typeface="Arial" charset="0"/>
              </a:rPr>
              <a:t> </a:t>
            </a:r>
            <a:r>
              <a:rPr lang="cs-CZ" sz="3600" dirty="0" err="1" smtClean="0">
                <a:latin typeface="Arial" charset="0"/>
              </a:rPr>
              <a:t>Shaft</a:t>
            </a:r>
            <a:r>
              <a:rPr lang="cs-CZ" sz="3600" dirty="0" smtClean="0">
                <a:latin typeface="Arial" charset="0"/>
              </a:rPr>
              <a:t> </a:t>
            </a:r>
            <a:r>
              <a:rPr lang="cs-CZ" sz="3600" dirty="0" err="1" smtClean="0">
                <a:latin typeface="Arial" charset="0"/>
              </a:rPr>
              <a:t>Fractures</a:t>
            </a:r>
            <a:r>
              <a:rPr lang="cs-CZ" sz="3600" dirty="0" smtClean="0">
                <a:latin typeface="Arial" charset="0"/>
              </a:rPr>
              <a:t>, </a:t>
            </a:r>
            <a:r>
              <a:rPr lang="cs-CZ" sz="3600" dirty="0" err="1" smtClean="0">
                <a:latin typeface="Arial" charset="0"/>
              </a:rPr>
              <a:t>Classification</a:t>
            </a:r>
            <a:endParaRPr lang="cs-CZ" sz="3600" dirty="0" smtClean="0">
              <a:latin typeface="Arial" charset="0"/>
            </a:endParaRPr>
          </a:p>
        </p:txBody>
      </p:sp>
      <p:sp>
        <p:nvSpPr>
          <p:cNvPr id="72707" name="Rectangle 3"/>
          <p:cNvSpPr>
            <a:spLocks noGrp="1"/>
          </p:cNvSpPr>
          <p:nvPr>
            <p:ph type="body" idx="1"/>
          </p:nvPr>
        </p:nvSpPr>
        <p:spPr/>
        <p:txBody>
          <a:bodyPr/>
          <a:lstStyle/>
          <a:p>
            <a:pPr marL="0" indent="0">
              <a:buNone/>
            </a:pPr>
            <a:r>
              <a:rPr lang="cs-CZ" b="1" dirty="0" smtClean="0"/>
              <a:t>    </a:t>
            </a:r>
            <a:r>
              <a:rPr lang="cs-CZ" sz="2800" b="1" dirty="0" err="1" smtClean="0"/>
              <a:t>Winquist</a:t>
            </a:r>
            <a:r>
              <a:rPr lang="cs-CZ" sz="2800" b="1" dirty="0" smtClean="0"/>
              <a:t> and </a:t>
            </a:r>
            <a:r>
              <a:rPr lang="cs-CZ" sz="2800" b="1" dirty="0" err="1" smtClean="0"/>
              <a:t>Hansen</a:t>
            </a:r>
            <a:r>
              <a:rPr lang="cs-CZ" sz="2800" b="1" dirty="0" smtClean="0"/>
              <a:t> </a:t>
            </a:r>
            <a:r>
              <a:rPr lang="cs-CZ" sz="2800" b="1" dirty="0" err="1" smtClean="0"/>
              <a:t>Classification</a:t>
            </a:r>
            <a:endParaRPr lang="cs-CZ" b="1" dirty="0" smtClean="0"/>
          </a:p>
          <a:p>
            <a:r>
              <a:rPr lang="cs-CZ" dirty="0" smtClean="0"/>
              <a:t>Type 0 • No </a:t>
            </a:r>
            <a:r>
              <a:rPr lang="cs-CZ" dirty="0" err="1" smtClean="0"/>
              <a:t>comminution</a:t>
            </a:r>
            <a:endParaRPr lang="cs-CZ" dirty="0" smtClean="0"/>
          </a:p>
          <a:p>
            <a:r>
              <a:rPr lang="cs-CZ" dirty="0" smtClean="0"/>
              <a:t>Type I • </a:t>
            </a:r>
            <a:r>
              <a:rPr lang="cs-CZ" dirty="0" err="1" smtClean="0"/>
              <a:t>Insignificant</a:t>
            </a:r>
            <a:r>
              <a:rPr lang="cs-CZ" dirty="0" smtClean="0"/>
              <a:t> </a:t>
            </a:r>
            <a:r>
              <a:rPr lang="cs-CZ" dirty="0" err="1" smtClean="0"/>
              <a:t>amount</a:t>
            </a:r>
            <a:r>
              <a:rPr lang="cs-CZ" dirty="0" smtClean="0"/>
              <a:t> </a:t>
            </a:r>
            <a:r>
              <a:rPr lang="cs-CZ" dirty="0" err="1" smtClean="0"/>
              <a:t>of</a:t>
            </a:r>
            <a:r>
              <a:rPr lang="cs-CZ" dirty="0" smtClean="0"/>
              <a:t> </a:t>
            </a:r>
            <a:r>
              <a:rPr lang="cs-CZ" dirty="0" err="1" smtClean="0"/>
              <a:t>comminution</a:t>
            </a:r>
            <a:endParaRPr lang="cs-CZ" dirty="0" smtClean="0"/>
          </a:p>
          <a:p>
            <a:r>
              <a:rPr lang="cs-CZ" dirty="0" smtClean="0"/>
              <a:t>Type II • </a:t>
            </a:r>
            <a:r>
              <a:rPr lang="cs-CZ" dirty="0" err="1" smtClean="0"/>
              <a:t>Greater</a:t>
            </a:r>
            <a:r>
              <a:rPr lang="cs-CZ" dirty="0" smtClean="0"/>
              <a:t> </a:t>
            </a:r>
            <a:r>
              <a:rPr lang="cs-CZ" dirty="0" err="1" smtClean="0"/>
              <a:t>than</a:t>
            </a:r>
            <a:r>
              <a:rPr lang="cs-CZ" dirty="0" smtClean="0"/>
              <a:t> 50% </a:t>
            </a:r>
            <a:r>
              <a:rPr lang="cs-CZ" dirty="0" err="1" smtClean="0"/>
              <a:t>cortical</a:t>
            </a:r>
            <a:r>
              <a:rPr lang="cs-CZ" dirty="0" smtClean="0"/>
              <a:t> </a:t>
            </a:r>
            <a:r>
              <a:rPr lang="cs-CZ" dirty="0" err="1" smtClean="0"/>
              <a:t>contact</a:t>
            </a:r>
            <a:r>
              <a:rPr lang="cs-CZ" dirty="0" smtClean="0"/>
              <a:t> </a:t>
            </a:r>
          </a:p>
          <a:p>
            <a:r>
              <a:rPr lang="cs-CZ" dirty="0" smtClean="0"/>
              <a:t>Type III • </a:t>
            </a:r>
            <a:r>
              <a:rPr lang="cs-CZ" dirty="0" err="1" smtClean="0"/>
              <a:t>Less</a:t>
            </a:r>
            <a:r>
              <a:rPr lang="cs-CZ" dirty="0" smtClean="0"/>
              <a:t> </a:t>
            </a:r>
            <a:r>
              <a:rPr lang="cs-CZ" dirty="0" err="1" smtClean="0"/>
              <a:t>than</a:t>
            </a:r>
            <a:r>
              <a:rPr lang="cs-CZ" dirty="0" smtClean="0"/>
              <a:t> 50% </a:t>
            </a:r>
            <a:r>
              <a:rPr lang="cs-CZ" dirty="0" err="1" smtClean="0"/>
              <a:t>cortical</a:t>
            </a:r>
            <a:r>
              <a:rPr lang="cs-CZ" dirty="0" smtClean="0"/>
              <a:t> </a:t>
            </a:r>
            <a:r>
              <a:rPr lang="cs-CZ" dirty="0" err="1" smtClean="0"/>
              <a:t>contact</a:t>
            </a:r>
            <a:r>
              <a:rPr lang="cs-CZ" dirty="0" smtClean="0">
                <a:hlinkClick r:id="rId2"/>
              </a:rPr>
              <a:t> </a:t>
            </a:r>
            <a:r>
              <a:rPr lang="cs-CZ" dirty="0" smtClean="0">
                <a:hlinkClick r:id="rId3"/>
              </a:rPr>
              <a:t> </a:t>
            </a:r>
            <a:r>
              <a:rPr lang="cs-CZ" dirty="0" smtClean="0"/>
              <a:t> </a:t>
            </a:r>
          </a:p>
          <a:p>
            <a:r>
              <a:rPr lang="cs-CZ" dirty="0" smtClean="0"/>
              <a:t>Type IV • </a:t>
            </a:r>
            <a:r>
              <a:rPr lang="cs-CZ" dirty="0" err="1" smtClean="0"/>
              <a:t>Segmental</a:t>
            </a:r>
            <a:r>
              <a:rPr lang="cs-CZ" dirty="0" smtClean="0"/>
              <a:t> </a:t>
            </a:r>
            <a:r>
              <a:rPr lang="cs-CZ" dirty="0" err="1" smtClean="0"/>
              <a:t>fracture</a:t>
            </a:r>
            <a:r>
              <a:rPr lang="cs-CZ" dirty="0" smtClean="0"/>
              <a:t> </a:t>
            </a:r>
            <a:r>
              <a:rPr lang="cs-CZ" dirty="0" err="1" smtClean="0"/>
              <a:t>with</a:t>
            </a:r>
            <a:r>
              <a:rPr lang="cs-CZ" dirty="0" smtClean="0"/>
              <a:t> no </a:t>
            </a:r>
            <a:r>
              <a:rPr lang="cs-CZ" dirty="0" err="1" smtClean="0"/>
              <a:t>contact</a:t>
            </a:r>
            <a:r>
              <a:rPr lang="cs-CZ" dirty="0" smtClean="0"/>
              <a:t> </a:t>
            </a:r>
            <a:r>
              <a:rPr lang="cs-CZ" dirty="0" err="1" smtClean="0"/>
              <a:t>between</a:t>
            </a:r>
            <a:r>
              <a:rPr lang="cs-CZ" dirty="0" smtClean="0"/>
              <a:t> </a:t>
            </a:r>
            <a:r>
              <a:rPr lang="cs-CZ" dirty="0" err="1" smtClean="0"/>
              <a:t>proximal</a:t>
            </a:r>
            <a:r>
              <a:rPr lang="cs-CZ" dirty="0" smtClean="0"/>
              <a:t> and </a:t>
            </a:r>
            <a:r>
              <a:rPr lang="cs-CZ" dirty="0" err="1" smtClean="0"/>
              <a:t>distal</a:t>
            </a:r>
            <a:r>
              <a:rPr lang="cs-CZ" dirty="0" smtClean="0"/>
              <a:t> fragment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endParaRPr lang="cs-CZ" smtClean="0"/>
          </a:p>
        </p:txBody>
      </p:sp>
      <p:sp>
        <p:nvSpPr>
          <p:cNvPr id="75779" name="Rectangle 3"/>
          <p:cNvSpPr>
            <a:spLocks noGrp="1"/>
          </p:cNvSpPr>
          <p:nvPr>
            <p:ph type="body" idx="1"/>
          </p:nvPr>
        </p:nvSpPr>
        <p:spPr/>
        <p:txBody>
          <a:bodyPr/>
          <a:lstStyle/>
          <a:p>
            <a:pPr marL="0" indent="0">
              <a:buNone/>
            </a:pPr>
            <a:r>
              <a:rPr lang="cs-CZ" sz="2400" b="1" dirty="0" err="1"/>
              <a:t>Winquist</a:t>
            </a:r>
            <a:r>
              <a:rPr lang="cs-CZ" sz="2400" b="1" dirty="0"/>
              <a:t> and </a:t>
            </a:r>
            <a:endParaRPr lang="cs-CZ" sz="2400" b="1" dirty="0" smtClean="0"/>
          </a:p>
          <a:p>
            <a:pPr marL="0" indent="0">
              <a:buNone/>
            </a:pPr>
            <a:r>
              <a:rPr lang="cs-CZ" sz="2400" b="1" dirty="0" err="1" smtClean="0"/>
              <a:t>Hansen</a:t>
            </a:r>
            <a:r>
              <a:rPr lang="cs-CZ" sz="2400" b="1" dirty="0" smtClean="0"/>
              <a:t> </a:t>
            </a:r>
            <a:r>
              <a:rPr lang="cs-CZ" sz="2400" b="1" dirty="0" err="1"/>
              <a:t>Classification</a:t>
            </a:r>
            <a:endParaRPr lang="cs-CZ" b="1" dirty="0"/>
          </a:p>
          <a:p>
            <a:pPr marL="0" indent="0">
              <a:buNone/>
            </a:pPr>
            <a:endParaRPr lang="cs-CZ"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764704"/>
            <a:ext cx="3028950" cy="5705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cs-CZ" sz="3600" smtClean="0"/>
              <a:t>Mechanism of Femoral Shaft Fractures</a:t>
            </a:r>
          </a:p>
        </p:txBody>
      </p:sp>
      <p:sp>
        <p:nvSpPr>
          <p:cNvPr id="73731" name="Rectangle 3"/>
          <p:cNvSpPr>
            <a:spLocks noGrp="1"/>
          </p:cNvSpPr>
          <p:nvPr>
            <p:ph type="body" idx="1"/>
          </p:nvPr>
        </p:nvSpPr>
        <p:spPr/>
        <p:txBody>
          <a:bodyPr/>
          <a:lstStyle/>
          <a:p>
            <a:r>
              <a:rPr lang="cs-CZ" smtClean="0"/>
              <a:t>traumatic </a:t>
            </a:r>
          </a:p>
          <a:p>
            <a:pPr lvl="1"/>
            <a:r>
              <a:rPr lang="cs-CZ" smtClean="0"/>
              <a:t>high-energy </a:t>
            </a:r>
          </a:p>
          <a:p>
            <a:pPr lvl="2"/>
            <a:r>
              <a:rPr lang="cs-CZ" smtClean="0"/>
              <a:t>most common in younger population </a:t>
            </a:r>
          </a:p>
          <a:p>
            <a:pPr lvl="2"/>
            <a:r>
              <a:rPr lang="cs-CZ" smtClean="0"/>
              <a:t>often a result of high-speed motor vehicle accidents</a:t>
            </a:r>
          </a:p>
          <a:p>
            <a:pPr lvl="1"/>
            <a:r>
              <a:rPr lang="cs-CZ" smtClean="0"/>
              <a:t>low-energy </a:t>
            </a:r>
          </a:p>
          <a:p>
            <a:pPr lvl="2"/>
            <a:r>
              <a:rPr lang="cs-CZ" smtClean="0"/>
              <a:t>more common in elderly </a:t>
            </a:r>
          </a:p>
          <a:p>
            <a:pPr lvl="2"/>
            <a:r>
              <a:rPr lang="cs-CZ" smtClean="0"/>
              <a:t>often a result of a fall from standing </a:t>
            </a:r>
          </a:p>
          <a:p>
            <a:pPr lvl="2"/>
            <a:r>
              <a:rPr lang="cs-CZ" smtClean="0"/>
              <a:t>gunshot </a:t>
            </a:r>
          </a:p>
          <a:p>
            <a:endParaRPr lang="cs-CZ"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cs-CZ" sz="3600" dirty="0" err="1" smtClean="0"/>
              <a:t>Treatment</a:t>
            </a:r>
            <a:r>
              <a:rPr lang="cs-CZ" sz="3600" dirty="0" smtClean="0"/>
              <a:t> </a:t>
            </a:r>
            <a:r>
              <a:rPr lang="cs-CZ" sz="3600" dirty="0" err="1" smtClean="0"/>
              <a:t>of</a:t>
            </a:r>
            <a:r>
              <a:rPr lang="cs-CZ" sz="3600" dirty="0" smtClean="0"/>
              <a:t> </a:t>
            </a:r>
            <a:r>
              <a:rPr lang="cs-CZ" sz="3600" dirty="0" err="1" smtClean="0"/>
              <a:t>Femoral</a:t>
            </a:r>
            <a:r>
              <a:rPr lang="cs-CZ" sz="3600" dirty="0" smtClean="0"/>
              <a:t> </a:t>
            </a:r>
            <a:r>
              <a:rPr lang="cs-CZ" sz="3600" dirty="0" err="1" smtClean="0"/>
              <a:t>Shaft</a:t>
            </a:r>
            <a:r>
              <a:rPr lang="cs-CZ" sz="3600" dirty="0" smtClean="0"/>
              <a:t> </a:t>
            </a:r>
            <a:r>
              <a:rPr lang="cs-CZ" sz="3600" dirty="0" err="1" smtClean="0"/>
              <a:t>Fractures</a:t>
            </a:r>
            <a:endParaRPr lang="cs-CZ" sz="3600" dirty="0" smtClean="0"/>
          </a:p>
        </p:txBody>
      </p:sp>
      <p:sp>
        <p:nvSpPr>
          <p:cNvPr id="74755" name="Rectangle 3"/>
          <p:cNvSpPr>
            <a:spLocks noGrp="1"/>
          </p:cNvSpPr>
          <p:nvPr>
            <p:ph type="body" idx="1"/>
          </p:nvPr>
        </p:nvSpPr>
        <p:spPr/>
        <p:txBody>
          <a:bodyPr/>
          <a:lstStyle/>
          <a:p>
            <a:r>
              <a:rPr lang="cs-CZ" sz="2800" b="1" dirty="0" smtClean="0"/>
              <a:t>SURGICAL </a:t>
            </a:r>
            <a:r>
              <a:rPr lang="cs-CZ" sz="2800" b="1" dirty="0" err="1" smtClean="0"/>
              <a:t>treatment</a:t>
            </a:r>
            <a:endParaRPr lang="cs-CZ" sz="2800" b="1" dirty="0" smtClean="0"/>
          </a:p>
          <a:p>
            <a:r>
              <a:rPr lang="cs-CZ" dirty="0" err="1" smtClean="0"/>
              <a:t>Intramedullary</a:t>
            </a:r>
            <a:r>
              <a:rPr lang="cs-CZ" dirty="0" smtClean="0"/>
              <a:t> </a:t>
            </a:r>
            <a:r>
              <a:rPr lang="cs-CZ" dirty="0" err="1" smtClean="0"/>
              <a:t>nail</a:t>
            </a:r>
            <a:r>
              <a:rPr lang="cs-CZ" dirty="0" smtClean="0"/>
              <a:t> </a:t>
            </a:r>
          </a:p>
          <a:p>
            <a:r>
              <a:rPr lang="cs-CZ" dirty="0" smtClean="0"/>
              <a:t>ORIF </a:t>
            </a:r>
            <a:r>
              <a:rPr lang="cs-CZ" dirty="0" smtClean="0"/>
              <a:t>(open </a:t>
            </a:r>
            <a:r>
              <a:rPr lang="cs-CZ" dirty="0" err="1" smtClean="0"/>
              <a:t>reduction</a:t>
            </a:r>
            <a:r>
              <a:rPr lang="cs-CZ" dirty="0" smtClean="0"/>
              <a:t>/</a:t>
            </a:r>
            <a:r>
              <a:rPr lang="cs-CZ" dirty="0" err="1" smtClean="0"/>
              <a:t>internal</a:t>
            </a:r>
            <a:r>
              <a:rPr lang="cs-CZ" dirty="0" smtClean="0"/>
              <a:t> </a:t>
            </a:r>
            <a:r>
              <a:rPr lang="cs-CZ" dirty="0" err="1" smtClean="0"/>
              <a:t>fixation</a:t>
            </a:r>
            <a:r>
              <a:rPr lang="cs-CZ" dirty="0" smtClean="0"/>
              <a:t>) </a:t>
            </a:r>
            <a:r>
              <a:rPr lang="cs-CZ" dirty="0" err="1" smtClean="0"/>
              <a:t>with</a:t>
            </a:r>
            <a:r>
              <a:rPr lang="cs-CZ" dirty="0" smtClean="0"/>
              <a:t> </a:t>
            </a:r>
            <a:r>
              <a:rPr lang="cs-CZ" dirty="0" smtClean="0"/>
              <a:t>plate </a:t>
            </a:r>
          </a:p>
          <a:p>
            <a:r>
              <a:rPr lang="cs-CZ" dirty="0" err="1" smtClean="0"/>
              <a:t>External</a:t>
            </a:r>
            <a:r>
              <a:rPr lang="cs-CZ" dirty="0" smtClean="0"/>
              <a:t> </a:t>
            </a:r>
            <a:r>
              <a:rPr lang="cs-CZ" dirty="0" err="1" smtClean="0"/>
              <a:t>fixation</a:t>
            </a:r>
            <a:r>
              <a:rPr lang="cs-CZ" dirty="0" smtClean="0"/>
              <a:t> </a:t>
            </a:r>
            <a:r>
              <a:rPr lang="cs-CZ" dirty="0" err="1" smtClean="0"/>
              <a:t>with</a:t>
            </a:r>
            <a:r>
              <a:rPr lang="cs-CZ" dirty="0" smtClean="0"/>
              <a:t> </a:t>
            </a:r>
            <a:r>
              <a:rPr lang="cs-CZ" dirty="0" err="1" smtClean="0"/>
              <a:t>conversion</a:t>
            </a:r>
            <a:r>
              <a:rPr lang="cs-CZ" dirty="0" smtClean="0"/>
              <a:t> to </a:t>
            </a:r>
            <a:r>
              <a:rPr lang="cs-CZ" dirty="0" err="1" smtClean="0"/>
              <a:t>intramedullary</a:t>
            </a:r>
            <a:r>
              <a:rPr lang="cs-CZ" dirty="0" smtClean="0"/>
              <a:t> </a:t>
            </a:r>
            <a:r>
              <a:rPr lang="cs-CZ" dirty="0" err="1" smtClean="0"/>
              <a:t>nail</a:t>
            </a:r>
            <a:r>
              <a:rPr lang="cs-CZ" dirty="0" smtClean="0"/>
              <a:t> </a:t>
            </a:r>
            <a:r>
              <a:rPr lang="cs-CZ" dirty="0" err="1" smtClean="0"/>
              <a:t>within</a:t>
            </a:r>
            <a:r>
              <a:rPr lang="cs-CZ" dirty="0" smtClean="0"/>
              <a:t> 2-3 </a:t>
            </a:r>
            <a:r>
              <a:rPr lang="cs-CZ" dirty="0" err="1" smtClean="0"/>
              <a:t>weeks</a:t>
            </a:r>
            <a:r>
              <a:rPr lang="cs-CZ" dirty="0" smtClean="0"/>
              <a:t/>
            </a:r>
            <a:br>
              <a:rPr lang="cs-CZ" dirty="0" smtClean="0"/>
            </a:br>
            <a:endParaRPr lang="cs-CZ"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r>
            <a:br>
              <a:rPr lang="cs-CZ" dirty="0" smtClean="0"/>
            </a:br>
            <a:r>
              <a:rPr lang="cs-CZ" dirty="0"/>
              <a:t/>
            </a:r>
            <a:br>
              <a:rPr lang="cs-CZ" dirty="0"/>
            </a:br>
            <a:r>
              <a:rPr lang="cs-CZ" dirty="0"/>
              <a:t/>
            </a:r>
            <a:br>
              <a:rPr lang="cs-CZ" dirty="0"/>
            </a:br>
            <a:r>
              <a:rPr lang="cs-CZ" dirty="0" smtClean="0"/>
              <a:t>		</a:t>
            </a:r>
            <a:r>
              <a:rPr lang="cs-CZ" sz="3600" dirty="0" err="1" smtClean="0"/>
              <a:t>Intramedullary</a:t>
            </a:r>
            <a:r>
              <a:rPr lang="cs-CZ" sz="3600" dirty="0" smtClean="0"/>
              <a:t> </a:t>
            </a:r>
            <a:r>
              <a:rPr lang="cs-CZ" sz="3600" dirty="0" err="1" smtClean="0"/>
              <a:t>Nail</a:t>
            </a:r>
            <a:endParaRPr lang="cs-CZ"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30746" y="1935163"/>
            <a:ext cx="2282507" cy="4389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87463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cs-CZ" sz="3600" dirty="0" err="1" smtClean="0"/>
              <a:t>Rehabilitation</a:t>
            </a:r>
            <a:r>
              <a:rPr lang="cs-CZ" dirty="0" smtClean="0"/>
              <a:t> </a:t>
            </a:r>
          </a:p>
        </p:txBody>
      </p:sp>
      <p:sp>
        <p:nvSpPr>
          <p:cNvPr id="76803" name="Rectangle 3"/>
          <p:cNvSpPr>
            <a:spLocks noGrp="1"/>
          </p:cNvSpPr>
          <p:nvPr>
            <p:ph type="body" idx="1"/>
          </p:nvPr>
        </p:nvSpPr>
        <p:spPr/>
        <p:txBody>
          <a:bodyPr/>
          <a:lstStyle/>
          <a:p>
            <a:r>
              <a:rPr lang="cs-CZ" sz="2200" dirty="0" err="1" smtClean="0"/>
              <a:t>Rehabilitation</a:t>
            </a:r>
            <a:r>
              <a:rPr lang="cs-CZ" sz="2200" dirty="0" smtClean="0"/>
              <a:t> program </a:t>
            </a:r>
            <a:r>
              <a:rPr lang="cs-CZ" sz="2200" dirty="0" err="1" smtClean="0"/>
              <a:t>follows</a:t>
            </a:r>
            <a:r>
              <a:rPr lang="cs-CZ" sz="2200" dirty="0" smtClean="0"/>
              <a:t> as </a:t>
            </a:r>
            <a:r>
              <a:rPr lang="cs-CZ" sz="2200" dirty="0" err="1" smtClean="0"/>
              <a:t>the</a:t>
            </a:r>
            <a:r>
              <a:rPr lang="cs-CZ" sz="2200" dirty="0" smtClean="0"/>
              <a:t> </a:t>
            </a:r>
            <a:r>
              <a:rPr lang="cs-CZ" sz="2200" dirty="0" err="1" smtClean="0"/>
              <a:t>same</a:t>
            </a:r>
            <a:r>
              <a:rPr lang="cs-CZ" sz="2200" dirty="0" smtClean="0"/>
              <a:t> </a:t>
            </a:r>
            <a:r>
              <a:rPr lang="cs-CZ" sz="2200" dirty="0" err="1" smtClean="0"/>
              <a:t>rules</a:t>
            </a:r>
            <a:r>
              <a:rPr lang="cs-CZ" sz="2200" dirty="0" smtClean="0"/>
              <a:t> as </a:t>
            </a:r>
            <a:r>
              <a:rPr lang="cs-CZ" sz="2200" dirty="0" err="1" smtClean="0"/>
              <a:t>rehabilitation</a:t>
            </a:r>
            <a:r>
              <a:rPr lang="cs-CZ" sz="2200" dirty="0" smtClean="0"/>
              <a:t> </a:t>
            </a:r>
            <a:r>
              <a:rPr lang="cs-CZ" sz="2200" dirty="0" err="1" smtClean="0"/>
              <a:t>after</a:t>
            </a:r>
            <a:r>
              <a:rPr lang="cs-CZ" sz="2200" dirty="0" smtClean="0"/>
              <a:t> </a:t>
            </a:r>
            <a:r>
              <a:rPr lang="cs-CZ" sz="2200" dirty="0" err="1" smtClean="0"/>
              <a:t>the</a:t>
            </a:r>
            <a:r>
              <a:rPr lang="cs-CZ" sz="2200" dirty="0" smtClean="0"/>
              <a:t> </a:t>
            </a:r>
            <a:r>
              <a:rPr lang="cs-CZ" sz="2200" dirty="0" err="1" smtClean="0"/>
              <a:t>proximal</a:t>
            </a:r>
            <a:r>
              <a:rPr lang="cs-CZ" sz="2200" dirty="0" smtClean="0"/>
              <a:t> </a:t>
            </a:r>
            <a:r>
              <a:rPr lang="cs-CZ" sz="2200" dirty="0" err="1" smtClean="0"/>
              <a:t>femoral</a:t>
            </a:r>
            <a:r>
              <a:rPr lang="cs-CZ" sz="2200" dirty="0" smtClean="0"/>
              <a:t> </a:t>
            </a:r>
            <a:r>
              <a:rPr lang="cs-CZ" sz="2200" dirty="0" err="1" smtClean="0"/>
              <a:t>fractures</a:t>
            </a:r>
            <a:endParaRPr lang="cs-CZ" sz="2200" dirty="0" smtClean="0"/>
          </a:p>
          <a:p>
            <a:r>
              <a:rPr lang="cs-CZ" sz="2200" dirty="0" err="1" smtClean="0"/>
              <a:t>Cryotherapy</a:t>
            </a:r>
            <a:r>
              <a:rPr lang="cs-CZ" sz="2200" dirty="0" smtClean="0"/>
              <a:t> (</a:t>
            </a:r>
            <a:r>
              <a:rPr lang="cs-CZ" sz="2200" dirty="0" err="1" smtClean="0"/>
              <a:t>application</a:t>
            </a:r>
            <a:r>
              <a:rPr lang="cs-CZ" sz="2200" dirty="0" smtClean="0"/>
              <a:t> </a:t>
            </a:r>
            <a:r>
              <a:rPr lang="cs-CZ" sz="2200" dirty="0" err="1" smtClean="0"/>
              <a:t>of</a:t>
            </a:r>
            <a:r>
              <a:rPr lang="cs-CZ" sz="2200" dirty="0" smtClean="0"/>
              <a:t> </a:t>
            </a:r>
            <a:r>
              <a:rPr lang="cs-CZ" sz="2200" dirty="0" err="1" smtClean="0"/>
              <a:t>ice</a:t>
            </a:r>
            <a:r>
              <a:rPr lang="cs-CZ" sz="2200" dirty="0" smtClean="0"/>
              <a:t> </a:t>
            </a:r>
            <a:r>
              <a:rPr lang="cs-CZ" sz="2200" dirty="0" err="1" smtClean="0"/>
              <a:t>reduces</a:t>
            </a:r>
            <a:r>
              <a:rPr lang="cs-CZ" sz="2200" dirty="0" smtClean="0"/>
              <a:t> </a:t>
            </a:r>
            <a:r>
              <a:rPr lang="cs-CZ" sz="2200" dirty="0" err="1" smtClean="0"/>
              <a:t>swelling</a:t>
            </a:r>
            <a:r>
              <a:rPr lang="cs-CZ" sz="2200" dirty="0" smtClean="0"/>
              <a:t>), limb </a:t>
            </a:r>
            <a:r>
              <a:rPr lang="cs-CZ" sz="2200" dirty="0" err="1" smtClean="0"/>
              <a:t>elevation</a:t>
            </a:r>
            <a:r>
              <a:rPr lang="cs-CZ" sz="2200" dirty="0" smtClean="0"/>
              <a:t>, </a:t>
            </a:r>
            <a:r>
              <a:rPr lang="cs-CZ" sz="2200" dirty="0" err="1" smtClean="0"/>
              <a:t>balling</a:t>
            </a:r>
            <a:r>
              <a:rPr lang="cs-CZ" sz="2200" dirty="0" smtClean="0"/>
              <a:t> free </a:t>
            </a:r>
            <a:r>
              <a:rPr lang="cs-CZ" sz="2200" dirty="0" err="1" smtClean="0"/>
              <a:t>parts</a:t>
            </a:r>
            <a:endParaRPr lang="cs-CZ" sz="2200" dirty="0" smtClean="0"/>
          </a:p>
          <a:p>
            <a:r>
              <a:rPr lang="cs-CZ" sz="2200" dirty="0" err="1" smtClean="0"/>
              <a:t>Circulatory</a:t>
            </a:r>
            <a:r>
              <a:rPr lang="cs-CZ" sz="2200" dirty="0" smtClean="0"/>
              <a:t> </a:t>
            </a:r>
            <a:r>
              <a:rPr lang="cs-CZ" sz="2200" dirty="0" err="1" smtClean="0"/>
              <a:t>exercises</a:t>
            </a:r>
            <a:r>
              <a:rPr lang="cs-CZ" sz="2200" dirty="0" smtClean="0"/>
              <a:t> (</a:t>
            </a:r>
            <a:r>
              <a:rPr lang="cs-CZ" sz="2200" dirty="0" err="1" smtClean="0"/>
              <a:t>ankle</a:t>
            </a:r>
            <a:r>
              <a:rPr lang="cs-CZ" sz="2200" dirty="0" smtClean="0"/>
              <a:t> </a:t>
            </a:r>
            <a:r>
              <a:rPr lang="cs-CZ" sz="2200" dirty="0" err="1" smtClean="0"/>
              <a:t>pumps</a:t>
            </a:r>
            <a:r>
              <a:rPr lang="cs-CZ" sz="2200" dirty="0" smtClean="0"/>
              <a:t>)</a:t>
            </a:r>
          </a:p>
          <a:p>
            <a:r>
              <a:rPr lang="cs-CZ" sz="2200" dirty="0" err="1" smtClean="0"/>
              <a:t>Respiratory</a:t>
            </a:r>
            <a:r>
              <a:rPr lang="cs-CZ" sz="2200" dirty="0" smtClean="0"/>
              <a:t> </a:t>
            </a:r>
            <a:r>
              <a:rPr lang="cs-CZ" sz="2200" dirty="0" err="1" smtClean="0"/>
              <a:t>rehabilitation</a:t>
            </a:r>
            <a:endParaRPr lang="cs-CZ" sz="2200" dirty="0" smtClean="0"/>
          </a:p>
          <a:p>
            <a:r>
              <a:rPr lang="cs-CZ" sz="2200" dirty="0" err="1" smtClean="0"/>
              <a:t>Active</a:t>
            </a:r>
            <a:r>
              <a:rPr lang="cs-CZ" sz="2200" dirty="0" smtClean="0"/>
              <a:t> </a:t>
            </a:r>
            <a:r>
              <a:rPr lang="cs-CZ" sz="2200" dirty="0" err="1" smtClean="0"/>
              <a:t>range</a:t>
            </a:r>
            <a:r>
              <a:rPr lang="cs-CZ" sz="2200" dirty="0" smtClean="0"/>
              <a:t> </a:t>
            </a:r>
            <a:r>
              <a:rPr lang="cs-CZ" sz="2200" dirty="0" err="1" smtClean="0"/>
              <a:t>of</a:t>
            </a:r>
            <a:r>
              <a:rPr lang="cs-CZ" sz="2200" dirty="0" smtClean="0"/>
              <a:t> </a:t>
            </a:r>
            <a:r>
              <a:rPr lang="cs-CZ" sz="2200" dirty="0" err="1" smtClean="0"/>
              <a:t>motion</a:t>
            </a:r>
            <a:r>
              <a:rPr lang="cs-CZ" sz="2200" dirty="0" smtClean="0"/>
              <a:t> </a:t>
            </a:r>
            <a:r>
              <a:rPr lang="cs-CZ" sz="2200" dirty="0" err="1" smtClean="0"/>
              <a:t>exercise</a:t>
            </a:r>
            <a:r>
              <a:rPr lang="cs-CZ" sz="2200" dirty="0" smtClean="0"/>
              <a:t> and </a:t>
            </a:r>
            <a:r>
              <a:rPr lang="cs-CZ" sz="2200" dirty="0" err="1" smtClean="0"/>
              <a:t>resistance</a:t>
            </a:r>
            <a:r>
              <a:rPr lang="cs-CZ" sz="2200" dirty="0" smtClean="0"/>
              <a:t> </a:t>
            </a:r>
            <a:r>
              <a:rPr lang="cs-CZ" sz="2200" dirty="0" err="1" smtClean="0"/>
              <a:t>exercise</a:t>
            </a:r>
            <a:r>
              <a:rPr lang="cs-CZ" sz="2200" dirty="0" smtClean="0"/>
              <a:t> </a:t>
            </a:r>
            <a:r>
              <a:rPr lang="cs-CZ" sz="2200" dirty="0" err="1" smtClean="0"/>
              <a:t>unaffected</a:t>
            </a:r>
            <a:r>
              <a:rPr lang="cs-CZ" sz="2200" dirty="0" smtClean="0"/>
              <a:t> </a:t>
            </a:r>
            <a:r>
              <a:rPr lang="cs-CZ" sz="2200" dirty="0" err="1" smtClean="0"/>
              <a:t>limbs</a:t>
            </a:r>
            <a:r>
              <a:rPr lang="cs-CZ" sz="2200" dirty="0" smtClean="0"/>
              <a:t> (</a:t>
            </a:r>
            <a:r>
              <a:rPr lang="cs-CZ" sz="2200" dirty="0" err="1" smtClean="0"/>
              <a:t>upper</a:t>
            </a:r>
            <a:r>
              <a:rPr lang="cs-CZ" sz="2200" dirty="0" smtClean="0"/>
              <a:t> and </a:t>
            </a:r>
            <a:r>
              <a:rPr lang="cs-CZ" sz="2200" dirty="0" err="1" smtClean="0"/>
              <a:t>lower</a:t>
            </a:r>
            <a:r>
              <a:rPr lang="cs-CZ" sz="2200" dirty="0" smtClean="0"/>
              <a:t> </a:t>
            </a:r>
            <a:r>
              <a:rPr lang="cs-CZ" sz="2200" dirty="0" err="1" smtClean="0"/>
              <a:t>limbs</a:t>
            </a:r>
            <a:r>
              <a:rPr lang="cs-CZ" sz="2200" dirty="0" smtClean="0"/>
              <a:t>)</a:t>
            </a:r>
          </a:p>
          <a:p>
            <a:r>
              <a:rPr lang="cs-CZ" sz="2200" dirty="0" err="1" smtClean="0"/>
              <a:t>Isometric</a:t>
            </a:r>
            <a:r>
              <a:rPr lang="cs-CZ" sz="2200" dirty="0" smtClean="0"/>
              <a:t> </a:t>
            </a:r>
            <a:r>
              <a:rPr lang="cs-CZ" sz="2200" dirty="0" err="1" smtClean="0"/>
              <a:t>exercises</a:t>
            </a:r>
            <a:r>
              <a:rPr lang="cs-CZ" sz="2200" dirty="0" smtClean="0"/>
              <a:t> </a:t>
            </a:r>
            <a:r>
              <a:rPr lang="cs-CZ" sz="2200" dirty="0" err="1" smtClean="0"/>
              <a:t>affected</a:t>
            </a:r>
            <a:r>
              <a:rPr lang="cs-CZ" sz="2200" dirty="0" smtClean="0"/>
              <a:t> limb</a:t>
            </a:r>
          </a:p>
          <a:p>
            <a:r>
              <a:rPr lang="cs-CZ" sz="2200" dirty="0" smtClean="0"/>
              <a:t>PROM </a:t>
            </a:r>
            <a:r>
              <a:rPr lang="cs-CZ" sz="2200" dirty="0" err="1" smtClean="0"/>
              <a:t>or</a:t>
            </a:r>
            <a:r>
              <a:rPr lang="cs-CZ" sz="2200" dirty="0" smtClean="0"/>
              <a:t> AAROM </a:t>
            </a:r>
            <a:r>
              <a:rPr lang="cs-CZ" sz="2200" dirty="0" err="1" smtClean="0"/>
              <a:t>exercise</a:t>
            </a:r>
            <a:r>
              <a:rPr lang="cs-CZ" sz="2200" dirty="0" smtClean="0"/>
              <a:t> </a:t>
            </a:r>
            <a:r>
              <a:rPr lang="cs-CZ" sz="2200" dirty="0" err="1" smtClean="0"/>
              <a:t>of</a:t>
            </a:r>
            <a:r>
              <a:rPr lang="cs-CZ" sz="2200" dirty="0" smtClean="0"/>
              <a:t> </a:t>
            </a:r>
            <a:r>
              <a:rPr lang="cs-CZ" sz="2200" dirty="0" err="1" smtClean="0"/>
              <a:t>operated</a:t>
            </a:r>
            <a:r>
              <a:rPr lang="cs-CZ" sz="2200" dirty="0" smtClean="0"/>
              <a:t> limb</a:t>
            </a:r>
          </a:p>
          <a:p>
            <a:r>
              <a:rPr lang="cs-CZ" sz="2200" dirty="0" err="1" smtClean="0"/>
              <a:t>Continous</a:t>
            </a:r>
            <a:r>
              <a:rPr lang="cs-CZ" sz="2200" dirty="0" smtClean="0"/>
              <a:t> </a:t>
            </a:r>
            <a:r>
              <a:rPr lang="cs-CZ" sz="2200" dirty="0" err="1" smtClean="0"/>
              <a:t>passive</a:t>
            </a:r>
            <a:r>
              <a:rPr lang="cs-CZ" sz="2200" dirty="0" smtClean="0"/>
              <a:t> </a:t>
            </a:r>
            <a:r>
              <a:rPr lang="cs-CZ" sz="2200" dirty="0" err="1" smtClean="0"/>
              <a:t>motion</a:t>
            </a:r>
            <a:r>
              <a:rPr lang="cs-CZ" sz="2200" dirty="0" smtClean="0"/>
              <a:t> </a:t>
            </a:r>
            <a:r>
              <a:rPr lang="cs-CZ" sz="2200" dirty="0" err="1" smtClean="0"/>
              <a:t>machine</a:t>
            </a:r>
            <a:endParaRPr lang="cs-CZ" sz="22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1"/>
          <p:cNvSpPr>
            <a:spLocks noGrp="1"/>
          </p:cNvSpPr>
          <p:nvPr>
            <p:ph type="title"/>
          </p:nvPr>
        </p:nvSpPr>
        <p:spPr/>
        <p:txBody>
          <a:bodyPr/>
          <a:lstStyle/>
          <a:p>
            <a:r>
              <a:rPr lang="cs-CZ" sz="3600" smtClean="0"/>
              <a:t>Groin Injuries</a:t>
            </a:r>
          </a:p>
        </p:txBody>
      </p:sp>
      <p:sp>
        <p:nvSpPr>
          <p:cNvPr id="16386" name="Zástupný symbol pro obsah 2"/>
          <p:cNvSpPr>
            <a:spLocks noGrp="1"/>
          </p:cNvSpPr>
          <p:nvPr>
            <p:ph idx="1"/>
          </p:nvPr>
        </p:nvSpPr>
        <p:spPr/>
        <p:txBody>
          <a:bodyPr/>
          <a:lstStyle/>
          <a:p>
            <a:r>
              <a:rPr lang="cs-CZ" smtClean="0"/>
              <a:t>Distention or a partial rupture of the adductor muscle at the origin</a:t>
            </a:r>
          </a:p>
          <a:p>
            <a:r>
              <a:rPr lang="cs-CZ" smtClean="0"/>
              <a:t>Common in elite athletes, hockey players</a:t>
            </a:r>
          </a:p>
          <a:p>
            <a:r>
              <a:rPr lang="cs-CZ" smtClean="0"/>
              <a:t>Weekness of the diaphragm, pelvic floor and abdominal muscles is one of the main reasons for this injury</a:t>
            </a:r>
          </a:p>
          <a:p>
            <a:r>
              <a:rPr lang="cs-CZ" smtClean="0"/>
              <a:t>Subjective signs include suddenly developed sharp pain at the muscle‘s origin on the pubic symphysis with reffered pain into the abdominal muscles, the groin and the inner aspect of the thigh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r>
              <a:rPr lang="cs-CZ" sz="3600" dirty="0" err="1" smtClean="0"/>
              <a:t>Rehabilitation</a:t>
            </a:r>
            <a:endParaRPr lang="cs-CZ" sz="3600" dirty="0" smtClean="0"/>
          </a:p>
        </p:txBody>
      </p:sp>
      <p:sp>
        <p:nvSpPr>
          <p:cNvPr id="77827" name="Rectangle 3"/>
          <p:cNvSpPr>
            <a:spLocks noGrp="1"/>
          </p:cNvSpPr>
          <p:nvPr>
            <p:ph type="body" idx="1"/>
          </p:nvPr>
        </p:nvSpPr>
        <p:spPr/>
        <p:txBody>
          <a:bodyPr/>
          <a:lstStyle/>
          <a:p>
            <a:pPr>
              <a:lnSpc>
                <a:spcPct val="90000"/>
              </a:lnSpc>
            </a:pPr>
            <a:r>
              <a:rPr lang="cs-CZ" sz="2200" dirty="0" err="1" smtClean="0"/>
              <a:t>Functional</a:t>
            </a:r>
            <a:r>
              <a:rPr lang="cs-CZ" sz="2200" dirty="0" smtClean="0"/>
              <a:t> mobility </a:t>
            </a:r>
            <a:r>
              <a:rPr lang="cs-CZ" sz="2200" dirty="0" err="1" smtClean="0"/>
              <a:t>training</a:t>
            </a:r>
            <a:r>
              <a:rPr lang="cs-CZ" sz="2200" dirty="0" smtClean="0"/>
              <a:t> – </a:t>
            </a:r>
            <a:r>
              <a:rPr lang="cs-CZ" sz="2200" dirty="0" err="1" smtClean="0"/>
              <a:t>includes</a:t>
            </a:r>
            <a:r>
              <a:rPr lang="cs-CZ" sz="2200" dirty="0" smtClean="0"/>
              <a:t> </a:t>
            </a:r>
            <a:r>
              <a:rPr lang="cs-CZ" sz="2200" dirty="0" err="1" smtClean="0"/>
              <a:t>bed</a:t>
            </a:r>
            <a:r>
              <a:rPr lang="cs-CZ" sz="2200" dirty="0" smtClean="0"/>
              <a:t> mobility and transfer </a:t>
            </a:r>
            <a:r>
              <a:rPr lang="cs-CZ" sz="2200" dirty="0" err="1" smtClean="0"/>
              <a:t>training</a:t>
            </a:r>
            <a:r>
              <a:rPr lang="cs-CZ" sz="2200" dirty="0" smtClean="0"/>
              <a:t> such as </a:t>
            </a:r>
            <a:r>
              <a:rPr lang="cs-CZ" sz="2200" dirty="0" err="1" smtClean="0"/>
              <a:t>bridging</a:t>
            </a:r>
            <a:r>
              <a:rPr lang="cs-CZ" sz="2200" dirty="0" smtClean="0"/>
              <a:t>, </a:t>
            </a:r>
            <a:r>
              <a:rPr lang="cs-CZ" sz="2200" dirty="0" err="1" smtClean="0"/>
              <a:t>rolling</a:t>
            </a:r>
            <a:r>
              <a:rPr lang="cs-CZ" sz="2200" dirty="0" smtClean="0"/>
              <a:t> to </a:t>
            </a:r>
            <a:r>
              <a:rPr lang="cs-CZ" sz="2200" dirty="0" err="1" smtClean="0"/>
              <a:t>the</a:t>
            </a:r>
            <a:r>
              <a:rPr lang="cs-CZ" sz="2200" dirty="0" smtClean="0"/>
              <a:t> </a:t>
            </a:r>
            <a:r>
              <a:rPr lang="cs-CZ" sz="2200" dirty="0" err="1" smtClean="0"/>
              <a:t>sides</a:t>
            </a:r>
            <a:r>
              <a:rPr lang="cs-CZ" sz="2200" dirty="0" smtClean="0"/>
              <a:t>, </a:t>
            </a:r>
            <a:r>
              <a:rPr lang="cs-CZ" sz="2200" dirty="0" err="1" smtClean="0"/>
              <a:t>moving</a:t>
            </a:r>
            <a:r>
              <a:rPr lang="cs-CZ" sz="2200" dirty="0" smtClean="0"/>
              <a:t> up </a:t>
            </a:r>
            <a:r>
              <a:rPr lang="cs-CZ" sz="2200" dirty="0" err="1" smtClean="0"/>
              <a:t>or</a:t>
            </a:r>
            <a:r>
              <a:rPr lang="cs-CZ" sz="2200" dirty="0" smtClean="0"/>
              <a:t> </a:t>
            </a:r>
            <a:r>
              <a:rPr lang="cs-CZ" sz="2200" dirty="0" err="1" smtClean="0"/>
              <a:t>down</a:t>
            </a:r>
            <a:r>
              <a:rPr lang="cs-CZ" sz="2200" dirty="0" smtClean="0"/>
              <a:t> </a:t>
            </a:r>
            <a:r>
              <a:rPr lang="cs-CZ" sz="2200" dirty="0" err="1" smtClean="0"/>
              <a:t>the</a:t>
            </a:r>
            <a:r>
              <a:rPr lang="cs-CZ" sz="2200" dirty="0" smtClean="0"/>
              <a:t> </a:t>
            </a:r>
            <a:r>
              <a:rPr lang="cs-CZ" sz="2200" dirty="0" err="1" smtClean="0"/>
              <a:t>bed</a:t>
            </a:r>
            <a:r>
              <a:rPr lang="cs-CZ" sz="2200" dirty="0" smtClean="0"/>
              <a:t> -</a:t>
            </a:r>
            <a:r>
              <a:rPr lang="cs-CZ" sz="2200" dirty="0" err="1" smtClean="0"/>
              <a:t>scooting</a:t>
            </a:r>
            <a:r>
              <a:rPr lang="cs-CZ" sz="2200" dirty="0" smtClean="0"/>
              <a:t>, </a:t>
            </a:r>
            <a:r>
              <a:rPr lang="cs-CZ" sz="2200" dirty="0" err="1" smtClean="0"/>
              <a:t>transitions</a:t>
            </a:r>
            <a:r>
              <a:rPr lang="cs-CZ" sz="2200" dirty="0" smtClean="0"/>
              <a:t> </a:t>
            </a:r>
            <a:r>
              <a:rPr lang="cs-CZ" sz="2200" dirty="0" err="1" smtClean="0"/>
              <a:t>from</a:t>
            </a:r>
            <a:r>
              <a:rPr lang="cs-CZ" sz="2200" dirty="0" smtClean="0"/>
              <a:t> </a:t>
            </a:r>
            <a:r>
              <a:rPr lang="cs-CZ" sz="2200" dirty="0" err="1" smtClean="0"/>
              <a:t>lying</a:t>
            </a:r>
            <a:r>
              <a:rPr lang="cs-CZ" sz="2200" dirty="0" smtClean="0"/>
              <a:t> to </a:t>
            </a:r>
            <a:r>
              <a:rPr lang="cs-CZ" sz="2200" dirty="0" err="1" smtClean="0"/>
              <a:t>sitting</a:t>
            </a:r>
            <a:r>
              <a:rPr lang="cs-CZ" sz="2200" dirty="0" smtClean="0"/>
              <a:t> in </a:t>
            </a:r>
            <a:r>
              <a:rPr lang="cs-CZ" sz="2200" dirty="0" err="1" smtClean="0"/>
              <a:t>bed</a:t>
            </a:r>
            <a:r>
              <a:rPr lang="cs-CZ" sz="2200" dirty="0" smtClean="0"/>
              <a:t> </a:t>
            </a:r>
            <a:r>
              <a:rPr lang="cs-CZ" sz="2200" dirty="0" err="1" smtClean="0"/>
              <a:t>or</a:t>
            </a:r>
            <a:r>
              <a:rPr lang="cs-CZ" sz="2200" dirty="0" smtClean="0"/>
              <a:t> on </a:t>
            </a:r>
            <a:r>
              <a:rPr lang="cs-CZ" sz="2200" dirty="0" err="1" smtClean="0"/>
              <a:t>the</a:t>
            </a:r>
            <a:r>
              <a:rPr lang="cs-CZ" sz="2200" dirty="0" smtClean="0"/>
              <a:t> </a:t>
            </a:r>
            <a:r>
              <a:rPr lang="cs-CZ" sz="2200" dirty="0" err="1" smtClean="0"/>
              <a:t>edge</a:t>
            </a:r>
            <a:r>
              <a:rPr lang="cs-CZ" sz="2200" dirty="0" smtClean="0"/>
              <a:t> </a:t>
            </a:r>
            <a:r>
              <a:rPr lang="cs-CZ" sz="2200" dirty="0" err="1" smtClean="0"/>
              <a:t>of</a:t>
            </a:r>
            <a:r>
              <a:rPr lang="cs-CZ" sz="2200" dirty="0" smtClean="0"/>
              <a:t> </a:t>
            </a:r>
            <a:r>
              <a:rPr lang="cs-CZ" sz="2200" dirty="0" err="1" smtClean="0"/>
              <a:t>bed</a:t>
            </a:r>
            <a:r>
              <a:rPr lang="cs-CZ" sz="2200" dirty="0" smtClean="0"/>
              <a:t>, </a:t>
            </a:r>
            <a:r>
              <a:rPr lang="cs-CZ" sz="2200" dirty="0" err="1" smtClean="0"/>
              <a:t>from</a:t>
            </a:r>
            <a:r>
              <a:rPr lang="cs-CZ" sz="2200" dirty="0" smtClean="0"/>
              <a:t> </a:t>
            </a:r>
            <a:r>
              <a:rPr lang="cs-CZ" sz="2200" dirty="0" err="1" smtClean="0"/>
              <a:t>sitting</a:t>
            </a:r>
            <a:r>
              <a:rPr lang="cs-CZ" sz="2200" dirty="0" smtClean="0"/>
              <a:t> to </a:t>
            </a:r>
            <a:r>
              <a:rPr lang="cs-CZ" sz="2200" dirty="0" err="1" smtClean="0"/>
              <a:t>standing</a:t>
            </a:r>
            <a:r>
              <a:rPr lang="cs-CZ" sz="2200" dirty="0" smtClean="0"/>
              <a:t> </a:t>
            </a:r>
            <a:r>
              <a:rPr lang="cs-CZ" sz="2200" dirty="0" err="1" smtClean="0"/>
              <a:t>transfers</a:t>
            </a:r>
            <a:r>
              <a:rPr lang="cs-CZ" sz="2200" dirty="0" smtClean="0"/>
              <a:t> </a:t>
            </a:r>
            <a:r>
              <a:rPr lang="cs-CZ" sz="2200" dirty="0" err="1" smtClean="0"/>
              <a:t>from</a:t>
            </a:r>
            <a:r>
              <a:rPr lang="cs-CZ" sz="2200" dirty="0" smtClean="0"/>
              <a:t> </a:t>
            </a:r>
            <a:r>
              <a:rPr lang="cs-CZ" sz="2200" dirty="0" err="1" smtClean="0"/>
              <a:t>bed</a:t>
            </a:r>
            <a:r>
              <a:rPr lang="cs-CZ" sz="2200" dirty="0" smtClean="0"/>
              <a:t> to </a:t>
            </a:r>
            <a:r>
              <a:rPr lang="cs-CZ" sz="2200" dirty="0" err="1" smtClean="0"/>
              <a:t>chair</a:t>
            </a:r>
            <a:r>
              <a:rPr lang="cs-CZ" sz="2200" dirty="0" smtClean="0"/>
              <a:t>/</a:t>
            </a:r>
            <a:r>
              <a:rPr lang="cs-CZ" sz="2200" dirty="0" err="1" smtClean="0"/>
              <a:t>wheelchair</a:t>
            </a:r>
            <a:endParaRPr lang="cs-CZ" sz="2200" dirty="0" smtClean="0"/>
          </a:p>
          <a:p>
            <a:pPr>
              <a:lnSpc>
                <a:spcPct val="90000"/>
              </a:lnSpc>
            </a:pPr>
            <a:r>
              <a:rPr lang="cs-CZ" sz="2200" dirty="0" err="1" smtClean="0"/>
              <a:t>Gait</a:t>
            </a:r>
            <a:r>
              <a:rPr lang="cs-CZ" sz="2200" dirty="0" smtClean="0"/>
              <a:t> </a:t>
            </a:r>
            <a:r>
              <a:rPr lang="cs-CZ" sz="2200" dirty="0" err="1" smtClean="0"/>
              <a:t>training</a:t>
            </a:r>
            <a:r>
              <a:rPr lang="cs-CZ" sz="2200" dirty="0" smtClean="0"/>
              <a:t> </a:t>
            </a:r>
            <a:r>
              <a:rPr lang="cs-CZ" sz="2200" dirty="0" err="1" smtClean="0"/>
              <a:t>with</a:t>
            </a:r>
            <a:r>
              <a:rPr lang="cs-CZ" sz="2200" dirty="0" smtClean="0"/>
              <a:t> </a:t>
            </a:r>
            <a:r>
              <a:rPr lang="cs-CZ" sz="2200" dirty="0" err="1" smtClean="0"/>
              <a:t>assistive</a:t>
            </a:r>
            <a:r>
              <a:rPr lang="cs-CZ" sz="2200" dirty="0" smtClean="0"/>
              <a:t> </a:t>
            </a:r>
            <a:r>
              <a:rPr lang="cs-CZ" sz="2200" dirty="0" err="1" smtClean="0"/>
              <a:t>devices</a:t>
            </a:r>
            <a:r>
              <a:rPr lang="cs-CZ" sz="2200" dirty="0" smtClean="0"/>
              <a:t> such as </a:t>
            </a:r>
            <a:r>
              <a:rPr lang="cs-CZ" sz="2200" dirty="0" err="1" smtClean="0"/>
              <a:t>walker</a:t>
            </a:r>
            <a:r>
              <a:rPr lang="cs-CZ" sz="2200" dirty="0" smtClean="0"/>
              <a:t>, </a:t>
            </a:r>
            <a:r>
              <a:rPr lang="cs-CZ" sz="2200" dirty="0" err="1" smtClean="0"/>
              <a:t>underarm</a:t>
            </a:r>
            <a:r>
              <a:rPr lang="cs-CZ" sz="2200" dirty="0" smtClean="0"/>
              <a:t> </a:t>
            </a:r>
            <a:r>
              <a:rPr lang="cs-CZ" sz="2200" dirty="0" err="1" smtClean="0"/>
              <a:t>or</a:t>
            </a:r>
            <a:r>
              <a:rPr lang="cs-CZ" sz="2200" dirty="0" smtClean="0"/>
              <a:t> </a:t>
            </a:r>
            <a:r>
              <a:rPr lang="cs-CZ" sz="2200" dirty="0" err="1" smtClean="0"/>
              <a:t>forearm</a:t>
            </a:r>
            <a:r>
              <a:rPr lang="cs-CZ" sz="2200" dirty="0" smtClean="0"/>
              <a:t> </a:t>
            </a:r>
            <a:r>
              <a:rPr lang="cs-CZ" sz="2200" dirty="0" err="1" smtClean="0"/>
              <a:t>crutches</a:t>
            </a:r>
            <a:r>
              <a:rPr lang="cs-CZ" sz="2200" dirty="0" smtClean="0"/>
              <a:t> (</a:t>
            </a:r>
            <a:r>
              <a:rPr lang="cs-CZ" sz="2200" dirty="0" err="1" smtClean="0"/>
              <a:t>during</a:t>
            </a:r>
            <a:r>
              <a:rPr lang="cs-CZ" sz="2200" dirty="0" smtClean="0"/>
              <a:t> </a:t>
            </a:r>
            <a:r>
              <a:rPr lang="cs-CZ" sz="2200" dirty="0" err="1" smtClean="0"/>
              <a:t>healing</a:t>
            </a:r>
            <a:r>
              <a:rPr lang="cs-CZ" sz="2200" dirty="0" smtClean="0"/>
              <a:t> </a:t>
            </a:r>
            <a:r>
              <a:rPr lang="cs-CZ" sz="2200" dirty="0" err="1" smtClean="0"/>
              <a:t>with</a:t>
            </a:r>
            <a:r>
              <a:rPr lang="cs-CZ" sz="2200" dirty="0" smtClean="0"/>
              <a:t> </a:t>
            </a:r>
            <a:r>
              <a:rPr lang="cs-CZ" sz="2200" dirty="0" err="1" smtClean="0"/>
              <a:t>toe</a:t>
            </a:r>
            <a:r>
              <a:rPr lang="cs-CZ" sz="2200" dirty="0" smtClean="0"/>
              <a:t> </a:t>
            </a:r>
            <a:r>
              <a:rPr lang="cs-CZ" sz="2200" dirty="0" err="1" smtClean="0"/>
              <a:t>touch</a:t>
            </a:r>
            <a:r>
              <a:rPr lang="cs-CZ" sz="2200" dirty="0" smtClean="0"/>
              <a:t> WB </a:t>
            </a:r>
            <a:r>
              <a:rPr lang="cs-CZ" sz="2200" dirty="0" err="1" smtClean="0"/>
              <a:t>with</a:t>
            </a:r>
            <a:r>
              <a:rPr lang="cs-CZ" sz="2200" dirty="0" smtClean="0"/>
              <a:t> </a:t>
            </a:r>
            <a:r>
              <a:rPr lang="cs-CZ" sz="2200" dirty="0" err="1" smtClean="0"/>
              <a:t>progression</a:t>
            </a:r>
            <a:r>
              <a:rPr lang="cs-CZ" sz="2200" dirty="0" smtClean="0"/>
              <a:t> to PWB and FWB </a:t>
            </a:r>
            <a:r>
              <a:rPr lang="cs-CZ" sz="2200" dirty="0" err="1" smtClean="0"/>
              <a:t>within</a:t>
            </a:r>
            <a:r>
              <a:rPr lang="cs-CZ" sz="2200" dirty="0" smtClean="0"/>
              <a:t> 8 </a:t>
            </a:r>
            <a:r>
              <a:rPr lang="cs-CZ" sz="2200" dirty="0" err="1" smtClean="0"/>
              <a:t>weeks</a:t>
            </a:r>
            <a:r>
              <a:rPr lang="cs-CZ" sz="2200" dirty="0" smtClean="0"/>
              <a:t>)</a:t>
            </a:r>
            <a:endParaRPr lang="cs-CZ" sz="2200" dirty="0" smtClean="0"/>
          </a:p>
          <a:p>
            <a:pPr>
              <a:lnSpc>
                <a:spcPct val="90000"/>
              </a:lnSpc>
            </a:pPr>
            <a:r>
              <a:rPr lang="cs-CZ" sz="2200" dirty="0" err="1" smtClean="0"/>
              <a:t>Stair</a:t>
            </a:r>
            <a:r>
              <a:rPr lang="cs-CZ" sz="2200" dirty="0" smtClean="0"/>
              <a:t> </a:t>
            </a:r>
            <a:r>
              <a:rPr lang="cs-CZ" sz="2200" dirty="0" err="1" smtClean="0"/>
              <a:t>climbing</a:t>
            </a:r>
            <a:endParaRPr lang="cs-CZ" sz="2200" dirty="0" smtClean="0"/>
          </a:p>
          <a:p>
            <a:pPr>
              <a:lnSpc>
                <a:spcPct val="90000"/>
              </a:lnSpc>
            </a:pPr>
            <a:r>
              <a:rPr lang="cs-CZ" sz="2200" dirty="0" smtClean="0"/>
              <a:t>ADL </a:t>
            </a:r>
            <a:r>
              <a:rPr lang="cs-CZ" sz="2200" dirty="0" err="1" smtClean="0"/>
              <a:t>training</a:t>
            </a:r>
            <a:r>
              <a:rPr lang="cs-CZ" sz="2200" dirty="0" smtClean="0"/>
              <a:t> (</a:t>
            </a:r>
            <a:r>
              <a:rPr lang="cs-CZ" sz="2200" dirty="0" err="1" smtClean="0"/>
              <a:t>washing</a:t>
            </a:r>
            <a:r>
              <a:rPr lang="cs-CZ" sz="2200" dirty="0" smtClean="0"/>
              <a:t>, dressing)</a:t>
            </a:r>
          </a:p>
          <a:p>
            <a:pPr>
              <a:lnSpc>
                <a:spcPct val="90000"/>
              </a:lnSpc>
            </a:pPr>
            <a:r>
              <a:rPr lang="cs-CZ" sz="2200" dirty="0" err="1" smtClean="0"/>
              <a:t>Scare</a:t>
            </a:r>
            <a:r>
              <a:rPr lang="cs-CZ" sz="2200" dirty="0" smtClean="0"/>
              <a:t> care – </a:t>
            </a:r>
            <a:r>
              <a:rPr lang="cs-CZ" sz="2200" dirty="0" err="1" smtClean="0"/>
              <a:t>after</a:t>
            </a:r>
            <a:r>
              <a:rPr lang="cs-CZ" sz="2200" dirty="0" smtClean="0"/>
              <a:t> </a:t>
            </a:r>
            <a:r>
              <a:rPr lang="cs-CZ" sz="2200" dirty="0" err="1" smtClean="0"/>
              <a:t>stitches</a:t>
            </a:r>
            <a:r>
              <a:rPr lang="cs-CZ" sz="2200" dirty="0" smtClean="0"/>
              <a:t> </a:t>
            </a:r>
            <a:r>
              <a:rPr lang="cs-CZ" sz="2200" dirty="0" err="1" smtClean="0"/>
              <a:t>extraction</a:t>
            </a:r>
            <a:endParaRPr lang="cs-CZ" sz="2200" dirty="0" smtClean="0"/>
          </a:p>
          <a:p>
            <a:pPr>
              <a:lnSpc>
                <a:spcPct val="90000"/>
              </a:lnSpc>
            </a:pPr>
            <a:r>
              <a:rPr lang="cs-CZ" sz="2200" dirty="0" err="1" smtClean="0"/>
              <a:t>Instruction</a:t>
            </a:r>
            <a:r>
              <a:rPr lang="cs-CZ" sz="2200" dirty="0" smtClean="0"/>
              <a:t> </a:t>
            </a:r>
            <a:r>
              <a:rPr lang="cs-CZ" sz="2200" dirty="0" err="1" smtClean="0"/>
              <a:t>patient</a:t>
            </a:r>
            <a:r>
              <a:rPr lang="cs-CZ" sz="2200" dirty="0" smtClean="0"/>
              <a:t> to </a:t>
            </a:r>
            <a:r>
              <a:rPr lang="cs-CZ" sz="2200" dirty="0" err="1" smtClean="0"/>
              <a:t>follow</a:t>
            </a:r>
            <a:r>
              <a:rPr lang="cs-CZ" sz="2200" dirty="0" smtClean="0"/>
              <a:t> </a:t>
            </a:r>
            <a:r>
              <a:rPr lang="cs-CZ" sz="2200" dirty="0" err="1" smtClean="0"/>
              <a:t>exercise</a:t>
            </a:r>
            <a:r>
              <a:rPr lang="cs-CZ" sz="2200" dirty="0" smtClean="0"/>
              <a:t> 3-5 </a:t>
            </a:r>
            <a:r>
              <a:rPr lang="cs-CZ" sz="2200" dirty="0" err="1" smtClean="0"/>
              <a:t>times</a:t>
            </a:r>
            <a:r>
              <a:rPr lang="cs-CZ" sz="2200" dirty="0" smtClean="0"/>
              <a:t> a </a:t>
            </a:r>
            <a:r>
              <a:rPr lang="cs-CZ" sz="2200" dirty="0" err="1" smtClean="0"/>
              <a:t>day</a:t>
            </a:r>
            <a:endParaRPr lang="cs-CZ" sz="22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Nadpis 1"/>
          <p:cNvSpPr>
            <a:spLocks noGrp="1"/>
          </p:cNvSpPr>
          <p:nvPr>
            <p:ph type="title"/>
          </p:nvPr>
        </p:nvSpPr>
        <p:spPr/>
        <p:txBody>
          <a:bodyPr/>
          <a:lstStyle/>
          <a:p>
            <a:r>
              <a:rPr lang="cs-CZ" smtClean="0"/>
              <a:t>Knee Injuries</a:t>
            </a:r>
          </a:p>
        </p:txBody>
      </p:sp>
      <p:sp>
        <p:nvSpPr>
          <p:cNvPr id="38914" name="Zástupný symbol pro obsah 2"/>
          <p:cNvSpPr>
            <a:spLocks noGrp="1"/>
          </p:cNvSpPr>
          <p:nvPr>
            <p:ph idx="1"/>
          </p:nvPr>
        </p:nvSpPr>
        <p:spPr/>
        <p:txBody>
          <a:bodyPr/>
          <a:lstStyle/>
          <a:p>
            <a:r>
              <a:rPr lang="cs-CZ" smtClean="0"/>
              <a:t>The most common sports injuries to the knee involve ligament tears or meniscus lesions</a:t>
            </a:r>
          </a:p>
          <a:p>
            <a:r>
              <a:rPr lang="cs-CZ" smtClean="0"/>
              <a:t>Small tears can be treated conservatively by a period of immobilization followed by a controlled ROM program, strengthening and proprioception exercises</a:t>
            </a:r>
          </a:p>
          <a:p>
            <a:r>
              <a:rPr lang="cs-CZ" smtClean="0"/>
              <a:t>However, complete ligamentous ruptures and meniscus lesions may require surgical intervention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Nadpis 1"/>
          <p:cNvSpPr>
            <a:spLocks noGrp="1"/>
          </p:cNvSpPr>
          <p:nvPr>
            <p:ph type="title"/>
          </p:nvPr>
        </p:nvSpPr>
        <p:spPr/>
        <p:txBody>
          <a:bodyPr/>
          <a:lstStyle/>
          <a:p>
            <a:r>
              <a:rPr lang="cs-CZ" sz="3600" smtClean="0"/>
              <a:t>Rehabilitation Following Meniscal Injuries and Repairs</a:t>
            </a:r>
          </a:p>
        </p:txBody>
      </p:sp>
      <p:sp>
        <p:nvSpPr>
          <p:cNvPr id="39938" name="Zástupný symbol pro obsah 2"/>
          <p:cNvSpPr>
            <a:spLocks noGrp="1"/>
          </p:cNvSpPr>
          <p:nvPr>
            <p:ph idx="1"/>
          </p:nvPr>
        </p:nvSpPr>
        <p:spPr/>
        <p:txBody>
          <a:bodyPr/>
          <a:lstStyle/>
          <a:p>
            <a:r>
              <a:rPr lang="cs-CZ" dirty="0" err="1" smtClean="0"/>
              <a:t>Quite</a:t>
            </a:r>
            <a:r>
              <a:rPr lang="cs-CZ" dirty="0" smtClean="0"/>
              <a:t> </a:t>
            </a:r>
            <a:r>
              <a:rPr lang="cs-CZ" dirty="0" err="1" smtClean="0"/>
              <a:t>common</a:t>
            </a:r>
            <a:r>
              <a:rPr lang="cs-CZ" dirty="0" smtClean="0"/>
              <a:t> </a:t>
            </a:r>
            <a:r>
              <a:rPr lang="cs-CZ" dirty="0" err="1" smtClean="0"/>
              <a:t>injury</a:t>
            </a:r>
            <a:endParaRPr lang="cs-CZ" dirty="0" smtClean="0"/>
          </a:p>
          <a:p>
            <a:r>
              <a:rPr lang="cs-CZ" dirty="0" err="1" smtClean="0"/>
              <a:t>Caused</a:t>
            </a:r>
            <a:r>
              <a:rPr lang="cs-CZ" dirty="0" smtClean="0"/>
              <a:t> by </a:t>
            </a:r>
            <a:r>
              <a:rPr lang="cs-CZ" dirty="0" err="1" smtClean="0"/>
              <a:t>either</a:t>
            </a:r>
            <a:r>
              <a:rPr lang="cs-CZ" dirty="0" smtClean="0"/>
              <a:t> </a:t>
            </a:r>
            <a:r>
              <a:rPr lang="cs-CZ" dirty="0" err="1" smtClean="0"/>
              <a:t>traction</a:t>
            </a:r>
            <a:r>
              <a:rPr lang="cs-CZ" dirty="0" smtClean="0"/>
              <a:t> </a:t>
            </a:r>
            <a:r>
              <a:rPr lang="cs-CZ" dirty="0" err="1" smtClean="0"/>
              <a:t>or</a:t>
            </a:r>
            <a:r>
              <a:rPr lang="cs-CZ" dirty="0" smtClean="0"/>
              <a:t> </a:t>
            </a:r>
            <a:r>
              <a:rPr lang="cs-CZ" dirty="0" err="1" smtClean="0"/>
              <a:t>compression</a:t>
            </a:r>
            <a:r>
              <a:rPr lang="cs-CZ" dirty="0" smtClean="0"/>
              <a:t> </a:t>
            </a:r>
            <a:r>
              <a:rPr lang="cs-CZ" dirty="0" err="1" smtClean="0"/>
              <a:t>force</a:t>
            </a:r>
            <a:r>
              <a:rPr lang="cs-CZ" dirty="0" smtClean="0"/>
              <a:t> </a:t>
            </a:r>
            <a:r>
              <a:rPr lang="cs-CZ" dirty="0" err="1" smtClean="0"/>
              <a:t>and</a:t>
            </a:r>
            <a:r>
              <a:rPr lang="cs-CZ" dirty="0" smtClean="0"/>
              <a:t> </a:t>
            </a:r>
            <a:r>
              <a:rPr lang="cs-CZ" dirty="0" err="1" smtClean="0"/>
              <a:t>usually</a:t>
            </a:r>
            <a:r>
              <a:rPr lang="cs-CZ" dirty="0" smtClean="0"/>
              <a:t> </a:t>
            </a:r>
            <a:r>
              <a:rPr lang="cs-CZ" dirty="0" err="1" smtClean="0"/>
              <a:t>occurs</a:t>
            </a:r>
            <a:r>
              <a:rPr lang="cs-CZ" dirty="0" smtClean="0"/>
              <a:t> </a:t>
            </a:r>
            <a:r>
              <a:rPr lang="cs-CZ" dirty="0" err="1" smtClean="0"/>
              <a:t>when</a:t>
            </a:r>
            <a:r>
              <a:rPr lang="cs-CZ" dirty="0" smtClean="0"/>
              <a:t> </a:t>
            </a:r>
            <a:r>
              <a:rPr lang="cs-CZ" dirty="0" err="1" smtClean="0"/>
              <a:t>the</a:t>
            </a:r>
            <a:r>
              <a:rPr lang="cs-CZ" dirty="0" smtClean="0"/>
              <a:t> </a:t>
            </a:r>
            <a:r>
              <a:rPr lang="cs-CZ" dirty="0" err="1" smtClean="0"/>
              <a:t>knee</a:t>
            </a:r>
            <a:r>
              <a:rPr lang="cs-CZ" dirty="0" smtClean="0"/>
              <a:t> </a:t>
            </a:r>
            <a:r>
              <a:rPr lang="cs-CZ" dirty="0" err="1" smtClean="0"/>
              <a:t>is</a:t>
            </a:r>
            <a:r>
              <a:rPr lang="cs-CZ" dirty="0" smtClean="0"/>
              <a:t> </a:t>
            </a:r>
            <a:r>
              <a:rPr lang="cs-CZ" dirty="0" err="1" smtClean="0"/>
              <a:t>flexed</a:t>
            </a:r>
            <a:r>
              <a:rPr lang="cs-CZ" dirty="0" smtClean="0"/>
              <a:t> </a:t>
            </a:r>
            <a:r>
              <a:rPr lang="cs-CZ" dirty="0" err="1" smtClean="0"/>
              <a:t>and</a:t>
            </a:r>
            <a:r>
              <a:rPr lang="cs-CZ" dirty="0" smtClean="0"/>
              <a:t> </a:t>
            </a:r>
            <a:r>
              <a:rPr lang="cs-CZ" dirty="0" err="1" smtClean="0"/>
              <a:t>rotated</a:t>
            </a:r>
            <a:r>
              <a:rPr lang="cs-CZ" dirty="0" smtClean="0"/>
              <a:t> </a:t>
            </a:r>
          </a:p>
          <a:p>
            <a:r>
              <a:rPr lang="cs-CZ" dirty="0" err="1" smtClean="0"/>
              <a:t>Exercise</a:t>
            </a:r>
            <a:r>
              <a:rPr lang="cs-CZ" dirty="0" smtClean="0"/>
              <a:t> </a:t>
            </a:r>
            <a:r>
              <a:rPr lang="cs-CZ" dirty="0" err="1" smtClean="0"/>
              <a:t>activities</a:t>
            </a:r>
            <a:r>
              <a:rPr lang="cs-CZ" dirty="0" smtClean="0"/>
              <a:t> </a:t>
            </a:r>
            <a:r>
              <a:rPr lang="cs-CZ" dirty="0" err="1" smtClean="0"/>
              <a:t>including</a:t>
            </a:r>
            <a:r>
              <a:rPr lang="cs-CZ" dirty="0" smtClean="0"/>
              <a:t> </a:t>
            </a:r>
            <a:r>
              <a:rPr lang="cs-CZ" dirty="0" err="1" smtClean="0"/>
              <a:t>football</a:t>
            </a:r>
            <a:r>
              <a:rPr lang="cs-CZ" dirty="0" smtClean="0"/>
              <a:t>, </a:t>
            </a:r>
            <a:r>
              <a:rPr lang="cs-CZ" dirty="0" err="1" smtClean="0"/>
              <a:t>tennis</a:t>
            </a:r>
            <a:r>
              <a:rPr lang="cs-CZ" dirty="0" smtClean="0"/>
              <a:t>, squash, </a:t>
            </a:r>
            <a:r>
              <a:rPr lang="cs-CZ" dirty="0" err="1" smtClean="0"/>
              <a:t>skating</a:t>
            </a:r>
            <a:r>
              <a:rPr lang="cs-CZ" dirty="0" smtClean="0"/>
              <a:t>, </a:t>
            </a:r>
            <a:r>
              <a:rPr lang="cs-CZ" dirty="0" err="1" smtClean="0"/>
              <a:t>skying</a:t>
            </a:r>
            <a:endParaRPr lang="cs-CZ" dirty="0" smtClean="0"/>
          </a:p>
          <a:p>
            <a:r>
              <a:rPr lang="cs-CZ" dirty="0" err="1" smtClean="0"/>
              <a:t>Currently</a:t>
            </a:r>
            <a:r>
              <a:rPr lang="cs-CZ" dirty="0" smtClean="0"/>
              <a:t>, </a:t>
            </a:r>
            <a:r>
              <a:rPr lang="cs-CZ" dirty="0" err="1" smtClean="0"/>
              <a:t>meniscal</a:t>
            </a:r>
            <a:r>
              <a:rPr lang="cs-CZ" dirty="0" smtClean="0"/>
              <a:t> </a:t>
            </a:r>
            <a:r>
              <a:rPr lang="cs-CZ" dirty="0" err="1" smtClean="0"/>
              <a:t>tears</a:t>
            </a:r>
            <a:r>
              <a:rPr lang="cs-CZ" dirty="0" smtClean="0"/>
              <a:t> are </a:t>
            </a:r>
            <a:r>
              <a:rPr lang="cs-CZ" dirty="0" err="1" smtClean="0"/>
              <a:t>treated</a:t>
            </a:r>
            <a:r>
              <a:rPr lang="cs-CZ" dirty="0" smtClean="0"/>
              <a:t> </a:t>
            </a:r>
            <a:r>
              <a:rPr lang="cs-CZ" dirty="0" err="1" smtClean="0"/>
              <a:t>orthopedically</a:t>
            </a:r>
            <a:r>
              <a:rPr lang="cs-CZ" dirty="0" smtClean="0"/>
              <a:t> by </a:t>
            </a:r>
            <a:r>
              <a:rPr lang="cs-CZ" dirty="0" err="1" smtClean="0"/>
              <a:t>an</a:t>
            </a:r>
            <a:r>
              <a:rPr lang="cs-CZ" dirty="0" smtClean="0"/>
              <a:t> </a:t>
            </a:r>
            <a:r>
              <a:rPr lang="cs-CZ" dirty="0" err="1" smtClean="0"/>
              <a:t>early</a:t>
            </a:r>
            <a:r>
              <a:rPr lang="cs-CZ" dirty="0" smtClean="0"/>
              <a:t> </a:t>
            </a:r>
            <a:r>
              <a:rPr lang="cs-CZ" dirty="0" err="1" smtClean="0"/>
              <a:t>arthroscopic</a:t>
            </a:r>
            <a:r>
              <a:rPr lang="cs-CZ" dirty="0" smtClean="0"/>
              <a:t> </a:t>
            </a:r>
            <a:r>
              <a:rPr lang="cs-CZ" dirty="0" err="1" smtClean="0"/>
              <a:t>intervention</a:t>
            </a:r>
            <a:endParaRPr lang="cs-CZ" dirty="0" smtClean="0"/>
          </a:p>
          <a:p>
            <a:r>
              <a:rPr lang="cs-CZ" dirty="0" err="1" smtClean="0"/>
              <a:t>Surgical</a:t>
            </a:r>
            <a:r>
              <a:rPr lang="cs-CZ" dirty="0" smtClean="0"/>
              <a:t> </a:t>
            </a:r>
            <a:r>
              <a:rPr lang="cs-CZ" dirty="0" err="1" smtClean="0"/>
              <a:t>treatment</a:t>
            </a:r>
            <a:r>
              <a:rPr lang="cs-CZ" dirty="0" smtClean="0"/>
              <a:t>  </a:t>
            </a:r>
            <a:r>
              <a:rPr lang="cs-CZ" dirty="0" err="1" smtClean="0"/>
              <a:t>involves</a:t>
            </a:r>
            <a:r>
              <a:rPr lang="cs-CZ" dirty="0" smtClean="0"/>
              <a:t> </a:t>
            </a:r>
            <a:r>
              <a:rPr lang="cs-CZ" sz="2800" b="1" dirty="0" err="1" smtClean="0"/>
              <a:t>total</a:t>
            </a:r>
            <a:r>
              <a:rPr lang="cs-CZ" dirty="0" smtClean="0"/>
              <a:t> </a:t>
            </a:r>
            <a:r>
              <a:rPr lang="cs-CZ" sz="2800" b="1" dirty="0" err="1" smtClean="0"/>
              <a:t>menisectomy</a:t>
            </a:r>
            <a:r>
              <a:rPr lang="cs-CZ" dirty="0" smtClean="0"/>
              <a:t>, </a:t>
            </a:r>
            <a:r>
              <a:rPr lang="cs-CZ" sz="2800" b="1" dirty="0" err="1" smtClean="0"/>
              <a:t>partial</a:t>
            </a:r>
            <a:r>
              <a:rPr lang="cs-CZ" sz="2800" b="1" dirty="0" smtClean="0"/>
              <a:t> </a:t>
            </a:r>
            <a:r>
              <a:rPr lang="cs-CZ" sz="2800" b="1" dirty="0" err="1" smtClean="0"/>
              <a:t>menisectomy</a:t>
            </a:r>
            <a:r>
              <a:rPr lang="cs-CZ" dirty="0" smtClean="0"/>
              <a:t>  </a:t>
            </a:r>
            <a:r>
              <a:rPr lang="cs-CZ" dirty="0" err="1" smtClean="0"/>
              <a:t>and</a:t>
            </a:r>
            <a:r>
              <a:rPr lang="cs-CZ" dirty="0" smtClean="0"/>
              <a:t> </a:t>
            </a:r>
            <a:r>
              <a:rPr lang="cs-CZ" sz="2800" b="1" dirty="0" err="1" smtClean="0"/>
              <a:t>meniscal</a:t>
            </a:r>
            <a:r>
              <a:rPr lang="cs-CZ" sz="2800" b="1" dirty="0" smtClean="0"/>
              <a:t> </a:t>
            </a:r>
            <a:r>
              <a:rPr lang="cs-CZ" sz="2800" b="1" dirty="0" err="1" smtClean="0"/>
              <a:t>repair</a:t>
            </a:r>
            <a:endParaRPr lang="cs-CZ" b="1" dirty="0" smtClean="0"/>
          </a:p>
          <a:p>
            <a:endParaRPr lang="cs-CZ"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Nadpis 1"/>
          <p:cNvSpPr>
            <a:spLocks noGrp="1"/>
          </p:cNvSpPr>
          <p:nvPr>
            <p:ph type="title"/>
          </p:nvPr>
        </p:nvSpPr>
        <p:spPr/>
        <p:txBody>
          <a:bodyPr/>
          <a:lstStyle/>
          <a:p>
            <a:r>
              <a:rPr lang="cs-CZ" sz="3600" smtClean="0"/>
              <a:t>Rehabilitation Following Meniscal Injuries and Repairs</a:t>
            </a:r>
          </a:p>
        </p:txBody>
      </p:sp>
      <p:sp>
        <p:nvSpPr>
          <p:cNvPr id="40962" name="Zástupný symbol pro obsah 2"/>
          <p:cNvSpPr>
            <a:spLocks noGrp="1"/>
          </p:cNvSpPr>
          <p:nvPr>
            <p:ph idx="1"/>
          </p:nvPr>
        </p:nvSpPr>
        <p:spPr/>
        <p:txBody>
          <a:bodyPr/>
          <a:lstStyle/>
          <a:p>
            <a:r>
              <a:rPr lang="cs-CZ" smtClean="0"/>
              <a:t>The rehabilitation program most commonly used contains five functional phases</a:t>
            </a:r>
          </a:p>
          <a:p>
            <a:r>
              <a:rPr lang="cs-CZ" smtClean="0"/>
              <a:t>The length of the program is variable, it takes weeks or months, it depends on the type of injury, surgical techniques and patient‘s motivation</a:t>
            </a:r>
          </a:p>
          <a:p>
            <a:r>
              <a:rPr lang="cs-CZ" smtClean="0"/>
              <a:t>Rehabilitation after  arthroscopic surgery for partial or total menisectomy is rapid. Patients ambulate with crutches PWB with rapid progression to FWB (within 1 week)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Nadpis 1"/>
          <p:cNvSpPr>
            <a:spLocks noGrp="1"/>
          </p:cNvSpPr>
          <p:nvPr>
            <p:ph type="title"/>
          </p:nvPr>
        </p:nvSpPr>
        <p:spPr/>
        <p:txBody>
          <a:bodyPr/>
          <a:lstStyle/>
          <a:p>
            <a:r>
              <a:rPr lang="cs-CZ" sz="3600" smtClean="0"/>
              <a:t>Phase I – Early Protective Mobilization </a:t>
            </a:r>
          </a:p>
        </p:txBody>
      </p:sp>
      <p:sp>
        <p:nvSpPr>
          <p:cNvPr id="3" name="Zástupný symbol pro obsah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cs-CZ" dirty="0" err="1" smtClean="0"/>
              <a:t>Begins</a:t>
            </a:r>
            <a:r>
              <a:rPr lang="cs-CZ" dirty="0" smtClean="0"/>
              <a:t> </a:t>
            </a:r>
            <a:r>
              <a:rPr lang="cs-CZ" dirty="0" err="1" smtClean="0"/>
              <a:t>immediatelly</a:t>
            </a:r>
            <a:r>
              <a:rPr lang="cs-CZ" dirty="0" smtClean="0"/>
              <a:t>  </a:t>
            </a:r>
            <a:r>
              <a:rPr lang="cs-CZ" dirty="0" err="1" smtClean="0"/>
              <a:t>after</a:t>
            </a:r>
            <a:r>
              <a:rPr lang="cs-CZ" dirty="0" smtClean="0"/>
              <a:t> </a:t>
            </a:r>
            <a:r>
              <a:rPr lang="cs-CZ" dirty="0" err="1" smtClean="0"/>
              <a:t>the</a:t>
            </a:r>
            <a:r>
              <a:rPr lang="cs-CZ" dirty="0" smtClean="0"/>
              <a:t> </a:t>
            </a:r>
            <a:r>
              <a:rPr lang="cs-CZ" dirty="0" err="1" smtClean="0"/>
              <a:t>arthroscopic</a:t>
            </a:r>
            <a:r>
              <a:rPr lang="cs-CZ" dirty="0" smtClean="0"/>
              <a:t> </a:t>
            </a:r>
            <a:r>
              <a:rPr lang="cs-CZ" dirty="0" err="1" smtClean="0"/>
              <a:t>procedure</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goal</a:t>
            </a:r>
            <a:r>
              <a:rPr lang="cs-CZ" dirty="0" smtClean="0"/>
              <a:t> – </a:t>
            </a:r>
            <a:r>
              <a:rPr lang="cs-CZ" dirty="0" err="1" smtClean="0"/>
              <a:t>prevention</a:t>
            </a:r>
            <a:r>
              <a:rPr lang="cs-CZ" dirty="0" smtClean="0"/>
              <a:t> </a:t>
            </a:r>
            <a:r>
              <a:rPr lang="cs-CZ" dirty="0" err="1" smtClean="0"/>
              <a:t>of</a:t>
            </a:r>
            <a:r>
              <a:rPr lang="cs-CZ" dirty="0" smtClean="0"/>
              <a:t> soft </a:t>
            </a:r>
            <a:r>
              <a:rPr lang="cs-CZ" dirty="0" err="1" smtClean="0"/>
              <a:t>tissue</a:t>
            </a:r>
            <a:r>
              <a:rPr lang="cs-CZ" dirty="0" smtClean="0"/>
              <a:t> </a:t>
            </a:r>
            <a:r>
              <a:rPr lang="cs-CZ" dirty="0" err="1" smtClean="0"/>
              <a:t>adhesions</a:t>
            </a:r>
            <a:r>
              <a:rPr lang="cs-CZ" dirty="0" smtClean="0"/>
              <a:t>, </a:t>
            </a:r>
            <a:r>
              <a:rPr lang="cs-CZ" dirty="0" err="1" smtClean="0"/>
              <a:t>maintain</a:t>
            </a:r>
            <a:r>
              <a:rPr lang="cs-CZ" dirty="0" smtClean="0"/>
              <a:t> </a:t>
            </a:r>
            <a:r>
              <a:rPr lang="cs-CZ" dirty="0" err="1" smtClean="0"/>
              <a:t>capsular</a:t>
            </a:r>
            <a:r>
              <a:rPr lang="cs-CZ" dirty="0" smtClean="0"/>
              <a:t> mobility </a:t>
            </a:r>
            <a:r>
              <a:rPr lang="cs-CZ" dirty="0" err="1" smtClean="0"/>
              <a:t>and</a:t>
            </a:r>
            <a:r>
              <a:rPr lang="cs-CZ" dirty="0" smtClean="0"/>
              <a:t> </a:t>
            </a:r>
            <a:r>
              <a:rPr lang="cs-CZ" dirty="0" err="1" smtClean="0"/>
              <a:t>nutrient</a:t>
            </a:r>
            <a:r>
              <a:rPr lang="cs-CZ" dirty="0" smtClean="0"/>
              <a:t> </a:t>
            </a:r>
            <a:r>
              <a:rPr lang="cs-CZ" dirty="0" err="1" smtClean="0"/>
              <a:t>supply</a:t>
            </a:r>
            <a:r>
              <a:rPr lang="cs-CZ" dirty="0" smtClean="0"/>
              <a:t> to </a:t>
            </a:r>
            <a:r>
              <a:rPr lang="cs-CZ" dirty="0" err="1" smtClean="0"/>
              <a:t>the</a:t>
            </a:r>
            <a:r>
              <a:rPr lang="cs-CZ" dirty="0" smtClean="0"/>
              <a:t> joint </a:t>
            </a:r>
            <a:r>
              <a:rPr lang="cs-CZ" dirty="0" err="1" smtClean="0"/>
              <a:t>structures</a:t>
            </a:r>
            <a:r>
              <a:rPr lang="cs-CZ" dirty="0" smtClean="0"/>
              <a:t>, </a:t>
            </a:r>
            <a:r>
              <a:rPr lang="cs-CZ" dirty="0" err="1" smtClean="0"/>
              <a:t>reduce</a:t>
            </a:r>
            <a:r>
              <a:rPr lang="cs-CZ" dirty="0" smtClean="0"/>
              <a:t> </a:t>
            </a:r>
            <a:r>
              <a:rPr lang="cs-CZ" dirty="0" err="1" smtClean="0"/>
              <a:t>pain</a:t>
            </a:r>
            <a:r>
              <a:rPr lang="cs-CZ" dirty="0" smtClean="0"/>
              <a:t> </a:t>
            </a:r>
            <a:r>
              <a:rPr lang="cs-CZ" dirty="0" err="1" smtClean="0"/>
              <a:t>and</a:t>
            </a:r>
            <a:r>
              <a:rPr lang="cs-CZ" dirty="0" smtClean="0"/>
              <a:t> </a:t>
            </a:r>
            <a:r>
              <a:rPr lang="cs-CZ" dirty="0" err="1" smtClean="0"/>
              <a:t>edema</a:t>
            </a:r>
            <a:r>
              <a:rPr lang="cs-CZ" dirty="0" smtClean="0"/>
              <a:t> (</a:t>
            </a:r>
            <a:r>
              <a:rPr lang="cs-CZ" dirty="0" err="1" smtClean="0"/>
              <a:t>which</a:t>
            </a:r>
            <a:r>
              <a:rPr lang="cs-CZ" dirty="0" smtClean="0"/>
              <a:t> </a:t>
            </a:r>
            <a:r>
              <a:rPr lang="cs-CZ" dirty="0" err="1" smtClean="0"/>
              <a:t>inhibit</a:t>
            </a:r>
            <a:r>
              <a:rPr lang="cs-CZ" dirty="0" smtClean="0"/>
              <a:t> </a:t>
            </a:r>
            <a:r>
              <a:rPr lang="cs-CZ" dirty="0" err="1" smtClean="0"/>
              <a:t>muscle</a:t>
            </a:r>
            <a:r>
              <a:rPr lang="cs-CZ" dirty="0" smtClean="0"/>
              <a:t> </a:t>
            </a:r>
            <a:r>
              <a:rPr lang="cs-CZ" dirty="0" err="1" smtClean="0"/>
              <a:t>activity</a:t>
            </a:r>
            <a:r>
              <a:rPr lang="cs-CZ" dirty="0" smtClean="0"/>
              <a:t> </a:t>
            </a:r>
            <a:r>
              <a:rPr lang="cs-CZ" dirty="0" err="1" smtClean="0"/>
              <a:t>and</a:t>
            </a:r>
            <a:r>
              <a:rPr lang="cs-CZ" dirty="0" smtClean="0"/>
              <a:t> </a:t>
            </a:r>
            <a:r>
              <a:rPr lang="cs-CZ" dirty="0" err="1" smtClean="0"/>
              <a:t>decrease</a:t>
            </a:r>
            <a:r>
              <a:rPr lang="cs-CZ" dirty="0" smtClean="0"/>
              <a:t> </a:t>
            </a:r>
            <a:r>
              <a:rPr lang="cs-CZ" dirty="0" err="1" smtClean="0"/>
              <a:t>muscle</a:t>
            </a:r>
            <a:r>
              <a:rPr lang="cs-CZ" dirty="0" smtClean="0"/>
              <a:t> </a:t>
            </a:r>
            <a:r>
              <a:rPr lang="cs-CZ" dirty="0" err="1" smtClean="0"/>
              <a:t>strength</a:t>
            </a:r>
            <a:r>
              <a:rPr lang="cs-CZ" dirty="0" smtClean="0"/>
              <a:t> – such as </a:t>
            </a:r>
            <a:r>
              <a:rPr lang="cs-CZ" dirty="0" err="1" smtClean="0"/>
              <a:t>reflexive</a:t>
            </a:r>
            <a:r>
              <a:rPr lang="cs-CZ" dirty="0" smtClean="0"/>
              <a:t> </a:t>
            </a:r>
            <a:r>
              <a:rPr lang="cs-CZ" dirty="0" err="1" smtClean="0"/>
              <a:t>weakness</a:t>
            </a:r>
            <a:r>
              <a:rPr lang="cs-CZ" dirty="0" smtClean="0"/>
              <a:t> </a:t>
            </a:r>
            <a:r>
              <a:rPr lang="cs-CZ" dirty="0" err="1" smtClean="0"/>
              <a:t>of</a:t>
            </a:r>
            <a:r>
              <a:rPr lang="cs-CZ" dirty="0" smtClean="0"/>
              <a:t> </a:t>
            </a:r>
            <a:r>
              <a:rPr lang="cs-CZ" dirty="0" err="1" smtClean="0"/>
              <a:t>quadriceps</a:t>
            </a:r>
            <a:r>
              <a:rPr lang="cs-CZ" dirty="0" smtClean="0"/>
              <a:t> </a:t>
            </a:r>
            <a:r>
              <a:rPr lang="cs-CZ" dirty="0" err="1" smtClean="0"/>
              <a:t>femoris</a:t>
            </a:r>
            <a:r>
              <a:rPr lang="cs-CZ" dirty="0" smtClean="0"/>
              <a:t>)</a:t>
            </a:r>
          </a:p>
          <a:p>
            <a:pPr marL="274320" indent="-274320" fontAlgn="auto">
              <a:spcAft>
                <a:spcPts val="0"/>
              </a:spcAft>
              <a:buClr>
                <a:schemeClr val="accent3"/>
              </a:buClr>
              <a:buFont typeface="Wingdings 2"/>
              <a:buChar char=""/>
              <a:defRPr/>
            </a:pPr>
            <a:r>
              <a:rPr lang="cs-CZ" dirty="0" err="1" smtClean="0"/>
              <a:t>Modalities</a:t>
            </a:r>
            <a:r>
              <a:rPr lang="cs-CZ" dirty="0" smtClean="0"/>
              <a:t> – </a:t>
            </a:r>
            <a:r>
              <a:rPr lang="cs-CZ" dirty="0" err="1" smtClean="0"/>
              <a:t>cryotherapy</a:t>
            </a:r>
            <a:r>
              <a:rPr lang="cs-CZ" dirty="0" smtClean="0"/>
              <a:t> to </a:t>
            </a:r>
            <a:r>
              <a:rPr lang="cs-CZ" dirty="0" err="1" smtClean="0"/>
              <a:t>reduce</a:t>
            </a:r>
            <a:r>
              <a:rPr lang="cs-CZ" dirty="0" smtClean="0"/>
              <a:t> </a:t>
            </a:r>
            <a:r>
              <a:rPr lang="cs-CZ" dirty="0" err="1" smtClean="0"/>
              <a:t>edema</a:t>
            </a:r>
            <a:r>
              <a:rPr lang="cs-CZ" dirty="0" smtClean="0"/>
              <a:t> </a:t>
            </a:r>
            <a:r>
              <a:rPr lang="cs-CZ" dirty="0" err="1" smtClean="0"/>
              <a:t>and</a:t>
            </a:r>
            <a:r>
              <a:rPr lang="cs-CZ" dirty="0" smtClean="0"/>
              <a:t> </a:t>
            </a:r>
            <a:r>
              <a:rPr lang="cs-CZ" dirty="0" err="1" smtClean="0"/>
              <a:t>pain</a:t>
            </a:r>
            <a:r>
              <a:rPr lang="cs-CZ" dirty="0" smtClean="0"/>
              <a:t>, </a:t>
            </a:r>
            <a:r>
              <a:rPr lang="cs-CZ" dirty="0" err="1" smtClean="0"/>
              <a:t>electrotherapy</a:t>
            </a:r>
            <a:r>
              <a:rPr lang="cs-CZ" dirty="0" smtClean="0"/>
              <a:t> (IF, TENS) </a:t>
            </a:r>
            <a:r>
              <a:rPr lang="cs-CZ" dirty="0" err="1" smtClean="0"/>
              <a:t>for</a:t>
            </a:r>
            <a:r>
              <a:rPr lang="cs-CZ" dirty="0" smtClean="0"/>
              <a:t> </a:t>
            </a:r>
            <a:r>
              <a:rPr lang="cs-CZ" dirty="0" err="1" smtClean="0"/>
              <a:t>pain</a:t>
            </a:r>
            <a:r>
              <a:rPr lang="cs-CZ" dirty="0" smtClean="0"/>
              <a:t> </a:t>
            </a:r>
            <a:r>
              <a:rPr lang="cs-CZ" dirty="0" err="1" smtClean="0"/>
              <a:t>modulation</a:t>
            </a:r>
            <a:r>
              <a:rPr lang="cs-CZ" dirty="0" smtClean="0"/>
              <a:t>, </a:t>
            </a:r>
            <a:r>
              <a:rPr lang="cs-CZ" dirty="0" err="1" smtClean="0"/>
              <a:t>magnetic</a:t>
            </a:r>
            <a:r>
              <a:rPr lang="cs-CZ" dirty="0" smtClean="0"/>
              <a:t> </a:t>
            </a:r>
            <a:r>
              <a:rPr lang="cs-CZ" dirty="0" err="1" smtClean="0"/>
              <a:t>therapy</a:t>
            </a:r>
            <a:r>
              <a:rPr lang="cs-CZ" dirty="0" smtClean="0"/>
              <a:t> to </a:t>
            </a:r>
            <a:r>
              <a:rPr lang="cs-CZ" dirty="0" err="1" smtClean="0"/>
              <a:t>promote</a:t>
            </a:r>
            <a:r>
              <a:rPr lang="cs-CZ" dirty="0" smtClean="0"/>
              <a:t> </a:t>
            </a:r>
            <a:r>
              <a:rPr lang="cs-CZ" dirty="0" err="1" smtClean="0"/>
              <a:t>healing</a:t>
            </a:r>
            <a:r>
              <a:rPr lang="cs-CZ" dirty="0" smtClean="0"/>
              <a:t> soft </a:t>
            </a:r>
            <a:r>
              <a:rPr lang="cs-CZ" dirty="0" err="1" smtClean="0"/>
              <a:t>tissues</a:t>
            </a:r>
            <a:endParaRPr lang="cs-CZ" dirty="0" smtClean="0"/>
          </a:p>
          <a:p>
            <a:pPr marL="274320" indent="-274320" fontAlgn="auto">
              <a:spcAft>
                <a:spcPts val="0"/>
              </a:spcAft>
              <a:buClr>
                <a:schemeClr val="accent3"/>
              </a:buClr>
              <a:buFont typeface="Wingdings 2"/>
              <a:buChar char=""/>
              <a:defRPr/>
            </a:pPr>
            <a:r>
              <a:rPr lang="cs-CZ" dirty="0" smtClean="0"/>
              <a:t>Soft </a:t>
            </a:r>
            <a:r>
              <a:rPr lang="cs-CZ" dirty="0" err="1" smtClean="0"/>
              <a:t>tissue</a:t>
            </a:r>
            <a:r>
              <a:rPr lang="cs-CZ" dirty="0" smtClean="0"/>
              <a:t> </a:t>
            </a:r>
            <a:r>
              <a:rPr lang="cs-CZ" dirty="0" err="1" smtClean="0"/>
              <a:t>mobilization</a:t>
            </a:r>
            <a:r>
              <a:rPr lang="cs-CZ" dirty="0" smtClean="0"/>
              <a:t> on </a:t>
            </a:r>
            <a:r>
              <a:rPr lang="cs-CZ" dirty="0" err="1" smtClean="0"/>
              <a:t>the</a:t>
            </a:r>
            <a:r>
              <a:rPr lang="cs-CZ" dirty="0" smtClean="0"/>
              <a:t> </a:t>
            </a:r>
            <a:r>
              <a:rPr lang="cs-CZ" dirty="0" err="1" smtClean="0"/>
              <a:t>thigh</a:t>
            </a:r>
            <a:r>
              <a:rPr lang="cs-CZ" dirty="0" smtClean="0"/>
              <a:t> </a:t>
            </a:r>
            <a:r>
              <a:rPr lang="cs-CZ" dirty="0" err="1" smtClean="0"/>
              <a:t>and</a:t>
            </a:r>
            <a:r>
              <a:rPr lang="cs-CZ" dirty="0" smtClean="0"/>
              <a:t> </a:t>
            </a:r>
            <a:r>
              <a:rPr lang="cs-CZ" dirty="0" err="1" smtClean="0"/>
              <a:t>manual</a:t>
            </a:r>
            <a:r>
              <a:rPr lang="cs-CZ" dirty="0" smtClean="0"/>
              <a:t> </a:t>
            </a:r>
            <a:r>
              <a:rPr lang="cs-CZ" dirty="0" err="1" smtClean="0"/>
              <a:t>lymphatic</a:t>
            </a:r>
            <a:r>
              <a:rPr lang="cs-CZ" dirty="0" smtClean="0"/>
              <a:t> </a:t>
            </a:r>
            <a:r>
              <a:rPr lang="cs-CZ" dirty="0" err="1" smtClean="0"/>
              <a:t>drainage</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Nadpis 1"/>
          <p:cNvSpPr>
            <a:spLocks noGrp="1"/>
          </p:cNvSpPr>
          <p:nvPr>
            <p:ph type="title"/>
          </p:nvPr>
        </p:nvSpPr>
        <p:spPr/>
        <p:txBody>
          <a:bodyPr/>
          <a:lstStyle/>
          <a:p>
            <a:r>
              <a:rPr lang="cs-CZ" sz="3600" smtClean="0"/>
              <a:t>Phase I – Early Protective Mobilization </a:t>
            </a:r>
            <a:endParaRPr lang="cs-CZ" sz="3200" smtClean="0"/>
          </a:p>
        </p:txBody>
      </p:sp>
      <p:sp>
        <p:nvSpPr>
          <p:cNvPr id="3" name="Zástupný symbol pro obsah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cs-CZ" dirty="0" err="1" smtClean="0"/>
              <a:t>Exercises</a:t>
            </a:r>
            <a:r>
              <a:rPr lang="cs-CZ" dirty="0" smtClean="0"/>
              <a:t> to </a:t>
            </a:r>
            <a:r>
              <a:rPr lang="cs-CZ" dirty="0" err="1" smtClean="0"/>
              <a:t>maintain</a:t>
            </a:r>
            <a:r>
              <a:rPr lang="cs-CZ" dirty="0" smtClean="0"/>
              <a:t> joint ROM – PROM, CPM, AAROM, AROM</a:t>
            </a:r>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distal</a:t>
            </a:r>
            <a:r>
              <a:rPr lang="cs-CZ" dirty="0" smtClean="0"/>
              <a:t> </a:t>
            </a:r>
            <a:r>
              <a:rPr lang="cs-CZ" dirty="0" err="1" smtClean="0"/>
              <a:t>aspect</a:t>
            </a:r>
            <a:r>
              <a:rPr lang="cs-CZ" dirty="0" smtClean="0"/>
              <a:t> </a:t>
            </a:r>
            <a:r>
              <a:rPr lang="cs-CZ" dirty="0" err="1" smtClean="0"/>
              <a:t>of</a:t>
            </a:r>
            <a:r>
              <a:rPr lang="cs-CZ" dirty="0" smtClean="0"/>
              <a:t> </a:t>
            </a:r>
            <a:r>
              <a:rPr lang="cs-CZ" dirty="0" err="1" smtClean="0"/>
              <a:t>the</a:t>
            </a:r>
            <a:r>
              <a:rPr lang="cs-CZ" dirty="0" smtClean="0"/>
              <a:t> </a:t>
            </a:r>
            <a:r>
              <a:rPr lang="cs-CZ" dirty="0" err="1" smtClean="0"/>
              <a:t>lower</a:t>
            </a:r>
            <a:r>
              <a:rPr lang="cs-CZ" dirty="0" smtClean="0"/>
              <a:t> extremity </a:t>
            </a:r>
            <a:r>
              <a:rPr lang="cs-CZ" dirty="0" err="1" smtClean="0"/>
              <a:t>is</a:t>
            </a:r>
            <a:r>
              <a:rPr lang="cs-CZ" dirty="0" smtClean="0"/>
              <a:t> </a:t>
            </a:r>
            <a:r>
              <a:rPr lang="cs-CZ" dirty="0" err="1" smtClean="0"/>
              <a:t>activated</a:t>
            </a:r>
            <a:r>
              <a:rPr lang="cs-CZ" dirty="0" smtClean="0"/>
              <a:t> as </a:t>
            </a:r>
            <a:r>
              <a:rPr lang="cs-CZ" dirty="0" err="1" smtClean="0"/>
              <a:t>soon</a:t>
            </a:r>
            <a:r>
              <a:rPr lang="cs-CZ" dirty="0" smtClean="0"/>
              <a:t> as </a:t>
            </a:r>
            <a:r>
              <a:rPr lang="cs-CZ" dirty="0" err="1" smtClean="0"/>
              <a:t>possible</a:t>
            </a:r>
            <a:r>
              <a:rPr lang="cs-CZ" dirty="0" smtClean="0"/>
              <a:t> to </a:t>
            </a:r>
            <a:r>
              <a:rPr lang="cs-CZ" dirty="0" err="1" smtClean="0"/>
              <a:t>maintain</a:t>
            </a:r>
            <a:r>
              <a:rPr lang="cs-CZ" dirty="0" smtClean="0"/>
              <a:t> </a:t>
            </a:r>
            <a:r>
              <a:rPr lang="cs-CZ" dirty="0" err="1" smtClean="0"/>
              <a:t>proprioceptive</a:t>
            </a:r>
            <a:r>
              <a:rPr lang="cs-CZ" dirty="0" smtClean="0"/>
              <a:t> </a:t>
            </a:r>
            <a:r>
              <a:rPr lang="cs-CZ" dirty="0" err="1" smtClean="0"/>
              <a:t>signals</a:t>
            </a:r>
            <a:r>
              <a:rPr lang="cs-CZ" dirty="0" smtClean="0"/>
              <a:t> </a:t>
            </a:r>
            <a:r>
              <a:rPr lang="cs-CZ" dirty="0" err="1" smtClean="0"/>
              <a:t>from</a:t>
            </a:r>
            <a:r>
              <a:rPr lang="cs-CZ" dirty="0" smtClean="0"/>
              <a:t> </a:t>
            </a:r>
            <a:r>
              <a:rPr lang="cs-CZ" dirty="0" err="1" smtClean="0"/>
              <a:t>this</a:t>
            </a:r>
            <a:r>
              <a:rPr lang="cs-CZ" dirty="0" smtClean="0"/>
              <a:t> area </a:t>
            </a:r>
            <a:r>
              <a:rPr lang="cs-CZ" dirty="0" err="1" smtClean="0"/>
              <a:t>and</a:t>
            </a:r>
            <a:r>
              <a:rPr lang="cs-CZ" dirty="0" smtClean="0"/>
              <a:t> to </a:t>
            </a:r>
            <a:r>
              <a:rPr lang="cs-CZ" dirty="0" err="1" smtClean="0"/>
              <a:t>maintain</a:t>
            </a:r>
            <a:r>
              <a:rPr lang="cs-CZ" dirty="0" smtClean="0"/>
              <a:t> </a:t>
            </a:r>
            <a:r>
              <a:rPr lang="cs-CZ" dirty="0" err="1" smtClean="0"/>
              <a:t>muscle</a:t>
            </a:r>
            <a:r>
              <a:rPr lang="cs-CZ" dirty="0" smtClean="0"/>
              <a:t> </a:t>
            </a:r>
            <a:r>
              <a:rPr lang="cs-CZ" dirty="0" err="1" smtClean="0"/>
              <a:t>strength</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exersice</a:t>
            </a:r>
            <a:r>
              <a:rPr lang="cs-CZ" dirty="0" smtClean="0"/>
              <a:t> </a:t>
            </a:r>
            <a:r>
              <a:rPr lang="cs-CZ" dirty="0" err="1" smtClean="0"/>
              <a:t>position</a:t>
            </a:r>
            <a:r>
              <a:rPr lang="cs-CZ" dirty="0" smtClean="0"/>
              <a:t> (</a:t>
            </a:r>
            <a:r>
              <a:rPr lang="cs-CZ" dirty="0" err="1" smtClean="0"/>
              <a:t>lying</a:t>
            </a:r>
            <a:r>
              <a:rPr lang="cs-CZ" dirty="0" smtClean="0"/>
              <a:t>, </a:t>
            </a:r>
            <a:r>
              <a:rPr lang="cs-CZ" dirty="0" err="1" smtClean="0"/>
              <a:t>sitting</a:t>
            </a:r>
            <a:r>
              <a:rPr lang="cs-CZ" dirty="0" smtClean="0"/>
              <a:t>, </a:t>
            </a:r>
            <a:r>
              <a:rPr lang="cs-CZ" dirty="0" err="1" smtClean="0"/>
              <a:t>standing</a:t>
            </a:r>
            <a:r>
              <a:rPr lang="cs-CZ" dirty="0" smtClean="0"/>
              <a:t>) </a:t>
            </a:r>
            <a:r>
              <a:rPr lang="cs-CZ" dirty="0" err="1" smtClean="0"/>
              <a:t>is</a:t>
            </a:r>
            <a:r>
              <a:rPr lang="cs-CZ" dirty="0" smtClean="0"/>
              <a:t> </a:t>
            </a:r>
            <a:r>
              <a:rPr lang="cs-CZ" dirty="0" err="1" smtClean="0"/>
              <a:t>selected</a:t>
            </a:r>
            <a:r>
              <a:rPr lang="cs-CZ" dirty="0" smtClean="0"/>
              <a:t> </a:t>
            </a:r>
            <a:r>
              <a:rPr lang="cs-CZ" dirty="0" err="1" smtClean="0"/>
              <a:t>based</a:t>
            </a:r>
            <a:r>
              <a:rPr lang="cs-CZ" dirty="0" smtClean="0"/>
              <a:t> on </a:t>
            </a:r>
            <a:r>
              <a:rPr lang="cs-CZ" dirty="0" err="1" smtClean="0"/>
              <a:t>weight</a:t>
            </a:r>
            <a:r>
              <a:rPr lang="cs-CZ" dirty="0" smtClean="0"/>
              <a:t>-</a:t>
            </a:r>
            <a:r>
              <a:rPr lang="cs-CZ" dirty="0" err="1" smtClean="0"/>
              <a:t>bearing</a:t>
            </a:r>
            <a:r>
              <a:rPr lang="cs-CZ" dirty="0" smtClean="0"/>
              <a:t> </a:t>
            </a:r>
            <a:r>
              <a:rPr lang="cs-CZ" dirty="0" err="1" smtClean="0"/>
              <a:t>restrictions</a:t>
            </a:r>
            <a:endParaRPr lang="cs-CZ" dirty="0" smtClean="0"/>
          </a:p>
          <a:p>
            <a:pPr marL="274320" indent="-274320" fontAlgn="auto">
              <a:spcAft>
                <a:spcPts val="0"/>
              </a:spcAft>
              <a:buClr>
                <a:schemeClr val="accent3"/>
              </a:buClr>
              <a:buFont typeface="Wingdings 2"/>
              <a:buChar char=""/>
              <a:defRPr/>
            </a:pPr>
            <a:r>
              <a:rPr lang="cs-CZ" dirty="0" err="1" smtClean="0"/>
              <a:t>Progression</a:t>
            </a:r>
            <a:r>
              <a:rPr lang="cs-CZ" dirty="0" smtClean="0"/>
              <a:t> </a:t>
            </a:r>
            <a:r>
              <a:rPr lang="cs-CZ" dirty="0" err="1" smtClean="0"/>
              <a:t>from</a:t>
            </a:r>
            <a:r>
              <a:rPr lang="cs-CZ" dirty="0" smtClean="0"/>
              <a:t> PWB to FBW </a:t>
            </a:r>
            <a:r>
              <a:rPr lang="cs-CZ" dirty="0" err="1" smtClean="0"/>
              <a:t>depends</a:t>
            </a:r>
            <a:r>
              <a:rPr lang="cs-CZ" dirty="0" smtClean="0"/>
              <a:t> on </a:t>
            </a:r>
            <a:r>
              <a:rPr lang="cs-CZ" dirty="0" err="1" smtClean="0"/>
              <a:t>surgical</a:t>
            </a:r>
            <a:r>
              <a:rPr lang="cs-CZ" dirty="0" smtClean="0"/>
              <a:t> </a:t>
            </a:r>
            <a:r>
              <a:rPr lang="cs-CZ" dirty="0" err="1" smtClean="0"/>
              <a:t>procedure</a:t>
            </a:r>
            <a:r>
              <a:rPr lang="cs-CZ" dirty="0" smtClean="0"/>
              <a:t>  </a:t>
            </a:r>
            <a:r>
              <a:rPr lang="cs-CZ" dirty="0" err="1" smtClean="0"/>
              <a:t>and</a:t>
            </a:r>
            <a:r>
              <a:rPr lang="cs-CZ" dirty="0" smtClean="0"/>
              <a:t> </a:t>
            </a:r>
            <a:r>
              <a:rPr lang="cs-CZ" dirty="0" err="1" smtClean="0"/>
              <a:t>the</a:t>
            </a:r>
            <a:r>
              <a:rPr lang="cs-CZ" dirty="0" smtClean="0"/>
              <a:t> </a:t>
            </a:r>
            <a:r>
              <a:rPr lang="cs-CZ" dirty="0" err="1" smtClean="0"/>
              <a:t>degree</a:t>
            </a:r>
            <a:r>
              <a:rPr lang="cs-CZ" dirty="0" smtClean="0"/>
              <a:t> </a:t>
            </a:r>
            <a:r>
              <a:rPr lang="cs-CZ" dirty="0" err="1" smtClean="0"/>
              <a:t>of</a:t>
            </a:r>
            <a:r>
              <a:rPr lang="cs-CZ" dirty="0" smtClean="0"/>
              <a:t> </a:t>
            </a:r>
            <a:r>
              <a:rPr lang="cs-CZ" dirty="0" err="1" smtClean="0"/>
              <a:t>protection</a:t>
            </a:r>
            <a:r>
              <a:rPr lang="cs-CZ" dirty="0" smtClean="0"/>
              <a:t> </a:t>
            </a:r>
            <a:r>
              <a:rPr lang="cs-CZ" dirty="0" err="1" smtClean="0"/>
              <a:t>needed</a:t>
            </a:r>
            <a:endParaRPr lang="cs-CZ" dirty="0" smtClean="0"/>
          </a:p>
          <a:p>
            <a:pPr marL="274320" indent="-274320" fontAlgn="auto">
              <a:spcAft>
                <a:spcPts val="0"/>
              </a:spcAft>
              <a:buClr>
                <a:schemeClr val="accent3"/>
              </a:buClr>
              <a:buFont typeface="Wingdings 2"/>
              <a:buChar char=""/>
              <a:defRPr/>
            </a:pPr>
            <a:r>
              <a:rPr lang="cs-CZ" dirty="0" err="1" smtClean="0"/>
              <a:t>After</a:t>
            </a:r>
            <a:r>
              <a:rPr lang="cs-CZ" dirty="0" smtClean="0"/>
              <a:t> </a:t>
            </a:r>
            <a:r>
              <a:rPr lang="cs-CZ" dirty="0" err="1" smtClean="0"/>
              <a:t>partial</a:t>
            </a:r>
            <a:r>
              <a:rPr lang="cs-CZ" dirty="0" smtClean="0"/>
              <a:t> </a:t>
            </a:r>
            <a:r>
              <a:rPr lang="cs-CZ" dirty="0" err="1" smtClean="0"/>
              <a:t>menisectomy</a:t>
            </a:r>
            <a:r>
              <a:rPr lang="cs-CZ" dirty="0" smtClean="0"/>
              <a:t> – </a:t>
            </a:r>
            <a:r>
              <a:rPr lang="cs-CZ" dirty="0" err="1" smtClean="0"/>
              <a:t>fast</a:t>
            </a:r>
            <a:r>
              <a:rPr lang="cs-CZ" dirty="0" smtClean="0"/>
              <a:t> </a:t>
            </a:r>
            <a:r>
              <a:rPr lang="cs-CZ" dirty="0" err="1" smtClean="0"/>
              <a:t>progression</a:t>
            </a:r>
            <a:r>
              <a:rPr lang="cs-CZ" dirty="0" smtClean="0"/>
              <a:t> </a:t>
            </a:r>
            <a:r>
              <a:rPr lang="cs-CZ" dirty="0" err="1" smtClean="0"/>
              <a:t>from</a:t>
            </a:r>
            <a:r>
              <a:rPr lang="cs-CZ" dirty="0" smtClean="0"/>
              <a:t> PWB to FWB </a:t>
            </a:r>
            <a:r>
              <a:rPr lang="cs-CZ" dirty="0" err="1" smtClean="0"/>
              <a:t>within</a:t>
            </a:r>
            <a:r>
              <a:rPr lang="cs-CZ" dirty="0" smtClean="0"/>
              <a:t> 1 </a:t>
            </a:r>
            <a:r>
              <a:rPr lang="cs-CZ" dirty="0" err="1" smtClean="0"/>
              <a:t>week</a:t>
            </a:r>
            <a:r>
              <a:rPr lang="cs-CZ" dirty="0" smtClean="0"/>
              <a:t> </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Nadpis 1"/>
          <p:cNvSpPr>
            <a:spLocks noGrp="1"/>
          </p:cNvSpPr>
          <p:nvPr>
            <p:ph type="title"/>
          </p:nvPr>
        </p:nvSpPr>
        <p:spPr/>
        <p:txBody>
          <a:bodyPr/>
          <a:lstStyle/>
          <a:p>
            <a:r>
              <a:rPr lang="cs-CZ" sz="3600" smtClean="0"/>
              <a:t>Phase I</a:t>
            </a:r>
          </a:p>
        </p:txBody>
      </p:sp>
      <p:sp>
        <p:nvSpPr>
          <p:cNvPr id="44034" name="Zástupný symbol pro obsah 2"/>
          <p:cNvSpPr>
            <a:spLocks noGrp="1"/>
          </p:cNvSpPr>
          <p:nvPr>
            <p:ph idx="1"/>
          </p:nvPr>
        </p:nvSpPr>
        <p:spPr/>
        <p:txBody>
          <a:bodyPr/>
          <a:lstStyle/>
          <a:p>
            <a:r>
              <a:rPr lang="cs-CZ" dirty="0" err="1" smtClean="0"/>
              <a:t>Meniscal</a:t>
            </a:r>
            <a:r>
              <a:rPr lang="cs-CZ" dirty="0" smtClean="0"/>
              <a:t> </a:t>
            </a:r>
            <a:r>
              <a:rPr lang="cs-CZ" dirty="0" err="1" smtClean="0"/>
              <a:t>suture</a:t>
            </a:r>
            <a:r>
              <a:rPr lang="cs-CZ" dirty="0" smtClean="0"/>
              <a:t> </a:t>
            </a:r>
            <a:r>
              <a:rPr lang="cs-CZ" dirty="0" err="1" smtClean="0"/>
              <a:t>requires</a:t>
            </a:r>
            <a:r>
              <a:rPr lang="cs-CZ" dirty="0" smtClean="0"/>
              <a:t>  </a:t>
            </a:r>
            <a:r>
              <a:rPr lang="cs-CZ" dirty="0" err="1" smtClean="0"/>
              <a:t>the</a:t>
            </a:r>
            <a:r>
              <a:rPr lang="cs-CZ" dirty="0" smtClean="0"/>
              <a:t> </a:t>
            </a:r>
            <a:r>
              <a:rPr lang="cs-CZ" dirty="0" err="1" smtClean="0"/>
              <a:t>exact</a:t>
            </a:r>
            <a:r>
              <a:rPr lang="cs-CZ" dirty="0" smtClean="0"/>
              <a:t> </a:t>
            </a:r>
            <a:r>
              <a:rPr lang="cs-CZ" dirty="0" err="1" smtClean="0"/>
              <a:t>rehabilitation</a:t>
            </a:r>
            <a:r>
              <a:rPr lang="cs-CZ" dirty="0" smtClean="0"/>
              <a:t> program, </a:t>
            </a:r>
            <a:r>
              <a:rPr lang="cs-CZ" dirty="0" err="1" smtClean="0"/>
              <a:t>guidelines</a:t>
            </a:r>
            <a:r>
              <a:rPr lang="cs-CZ" dirty="0" smtClean="0"/>
              <a:t> </a:t>
            </a:r>
            <a:r>
              <a:rPr lang="cs-CZ" dirty="0" err="1" smtClean="0"/>
              <a:t>need</a:t>
            </a:r>
            <a:r>
              <a:rPr lang="cs-CZ" dirty="0" smtClean="0"/>
              <a:t> to </a:t>
            </a:r>
            <a:r>
              <a:rPr lang="cs-CZ" dirty="0" err="1" smtClean="0"/>
              <a:t>be</a:t>
            </a:r>
            <a:r>
              <a:rPr lang="cs-CZ" dirty="0" smtClean="0"/>
              <a:t> </a:t>
            </a:r>
            <a:r>
              <a:rPr lang="cs-CZ" dirty="0" err="1" smtClean="0"/>
              <a:t>followed</a:t>
            </a:r>
            <a:r>
              <a:rPr lang="cs-CZ" dirty="0" smtClean="0"/>
              <a:t> – limited ROM, </a:t>
            </a:r>
            <a:r>
              <a:rPr lang="cs-CZ" dirty="0" err="1" smtClean="0"/>
              <a:t>during</a:t>
            </a:r>
            <a:r>
              <a:rPr lang="cs-CZ" dirty="0" smtClean="0"/>
              <a:t> </a:t>
            </a:r>
            <a:r>
              <a:rPr lang="cs-CZ" dirty="0" err="1" smtClean="0"/>
              <a:t>the</a:t>
            </a:r>
            <a:r>
              <a:rPr lang="cs-CZ" dirty="0" smtClean="0"/>
              <a:t> </a:t>
            </a:r>
            <a:r>
              <a:rPr lang="cs-CZ" dirty="0" err="1" smtClean="0"/>
              <a:t>healing</a:t>
            </a:r>
            <a:r>
              <a:rPr lang="cs-CZ" dirty="0" smtClean="0"/>
              <a:t> </a:t>
            </a:r>
            <a:r>
              <a:rPr lang="cs-CZ" dirty="0" err="1" smtClean="0"/>
              <a:t>phase</a:t>
            </a:r>
            <a:r>
              <a:rPr lang="cs-CZ" dirty="0" smtClean="0"/>
              <a:t> </a:t>
            </a:r>
            <a:r>
              <a:rPr lang="cs-CZ" dirty="0" err="1" smtClean="0"/>
              <a:t>toe</a:t>
            </a:r>
            <a:r>
              <a:rPr lang="cs-CZ" dirty="0" smtClean="0"/>
              <a:t> </a:t>
            </a:r>
            <a:r>
              <a:rPr lang="cs-CZ" dirty="0" err="1" smtClean="0"/>
              <a:t>touch</a:t>
            </a:r>
            <a:r>
              <a:rPr lang="cs-CZ" dirty="0" smtClean="0"/>
              <a:t> WB, in </a:t>
            </a:r>
            <a:r>
              <a:rPr lang="cs-CZ" dirty="0" err="1" smtClean="0"/>
              <a:t>approximately</a:t>
            </a:r>
            <a:r>
              <a:rPr lang="cs-CZ" dirty="0" smtClean="0"/>
              <a:t> 4 </a:t>
            </a:r>
            <a:r>
              <a:rPr lang="cs-CZ" dirty="0" err="1" smtClean="0"/>
              <a:t>weeks</a:t>
            </a:r>
            <a:r>
              <a:rPr lang="cs-CZ" dirty="0" smtClean="0"/>
              <a:t> PWB </a:t>
            </a:r>
            <a:r>
              <a:rPr lang="cs-CZ" dirty="0" err="1" smtClean="0"/>
              <a:t>with</a:t>
            </a:r>
            <a:r>
              <a:rPr lang="cs-CZ" dirty="0" smtClean="0"/>
              <a:t> </a:t>
            </a:r>
            <a:r>
              <a:rPr lang="cs-CZ" dirty="0" err="1" smtClean="0"/>
              <a:t>progression</a:t>
            </a:r>
            <a:r>
              <a:rPr lang="cs-CZ" dirty="0" smtClean="0"/>
              <a:t> to FWB </a:t>
            </a:r>
            <a:r>
              <a:rPr lang="cs-CZ" dirty="0" err="1" smtClean="0"/>
              <a:t>after</a:t>
            </a:r>
            <a:r>
              <a:rPr lang="cs-CZ" dirty="0" smtClean="0"/>
              <a:t> 6weeks, </a:t>
            </a:r>
            <a:r>
              <a:rPr lang="cs-CZ" dirty="0" err="1" smtClean="0"/>
              <a:t>exercises</a:t>
            </a:r>
            <a:r>
              <a:rPr lang="cs-CZ" dirty="0" smtClean="0"/>
              <a:t> in </a:t>
            </a:r>
            <a:r>
              <a:rPr lang="cs-CZ" dirty="0" err="1" smtClean="0"/>
              <a:t>the</a:t>
            </a:r>
            <a:r>
              <a:rPr lang="cs-CZ" dirty="0" smtClean="0"/>
              <a:t> </a:t>
            </a:r>
            <a:r>
              <a:rPr lang="cs-CZ" dirty="0" err="1" smtClean="0"/>
              <a:t>horizontal</a:t>
            </a:r>
            <a:r>
              <a:rPr lang="cs-CZ" dirty="0" smtClean="0"/>
              <a:t> </a:t>
            </a:r>
            <a:r>
              <a:rPr lang="cs-CZ" dirty="0" err="1" smtClean="0"/>
              <a:t>position</a:t>
            </a:r>
            <a:r>
              <a:rPr lang="cs-CZ" dirty="0" smtClean="0"/>
              <a:t>, </a:t>
            </a:r>
            <a:r>
              <a:rPr lang="cs-CZ" dirty="0" err="1" smtClean="0"/>
              <a:t>after</a:t>
            </a:r>
            <a:r>
              <a:rPr lang="cs-CZ" dirty="0" smtClean="0"/>
              <a:t> 4 </a:t>
            </a:r>
            <a:r>
              <a:rPr lang="cs-CZ" dirty="0" err="1" smtClean="0"/>
              <a:t>weeks</a:t>
            </a:r>
            <a:r>
              <a:rPr lang="cs-CZ" dirty="0" smtClean="0"/>
              <a:t> </a:t>
            </a:r>
            <a:r>
              <a:rPr lang="cs-CZ" dirty="0" err="1" smtClean="0"/>
              <a:t>stabilization</a:t>
            </a:r>
            <a:r>
              <a:rPr lang="cs-CZ" dirty="0" smtClean="0"/>
              <a:t> </a:t>
            </a:r>
            <a:r>
              <a:rPr lang="cs-CZ" dirty="0" err="1" smtClean="0"/>
              <a:t>exercises</a:t>
            </a:r>
            <a:r>
              <a:rPr lang="cs-CZ" dirty="0" smtClean="0"/>
              <a:t> in </a:t>
            </a:r>
            <a:r>
              <a:rPr lang="cs-CZ" dirty="0" err="1" smtClean="0"/>
              <a:t>sitting</a:t>
            </a:r>
            <a:r>
              <a:rPr lang="cs-CZ"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Nadpis 1"/>
          <p:cNvSpPr>
            <a:spLocks noGrp="1"/>
          </p:cNvSpPr>
          <p:nvPr>
            <p:ph type="title"/>
          </p:nvPr>
        </p:nvSpPr>
        <p:spPr/>
        <p:txBody>
          <a:bodyPr/>
          <a:lstStyle/>
          <a:p>
            <a:r>
              <a:rPr lang="cs-CZ" sz="3600" smtClean="0"/>
              <a:t>Phase II – Neuromuscular Proprioceptive Training</a:t>
            </a:r>
          </a:p>
        </p:txBody>
      </p:sp>
      <p:sp>
        <p:nvSpPr>
          <p:cNvPr id="3" name="Zástupný symbol pro obsah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cs-CZ" dirty="0" smtClean="0"/>
              <a:t>NPT </a:t>
            </a:r>
            <a:r>
              <a:rPr lang="cs-CZ" dirty="0" err="1" smtClean="0"/>
              <a:t>is</a:t>
            </a:r>
            <a:r>
              <a:rPr lang="cs-CZ" dirty="0" smtClean="0"/>
              <a:t> </a:t>
            </a:r>
            <a:r>
              <a:rPr lang="cs-CZ" dirty="0" err="1" smtClean="0"/>
              <a:t>an</a:t>
            </a:r>
            <a:r>
              <a:rPr lang="cs-CZ" dirty="0" smtClean="0"/>
              <a:t> </a:t>
            </a:r>
            <a:r>
              <a:rPr lang="cs-CZ" dirty="0" err="1" smtClean="0"/>
              <a:t>integral</a:t>
            </a:r>
            <a:r>
              <a:rPr lang="cs-CZ" dirty="0" smtClean="0"/>
              <a:t> part </a:t>
            </a:r>
            <a:r>
              <a:rPr lang="cs-CZ" dirty="0" err="1" smtClean="0"/>
              <a:t>of</a:t>
            </a:r>
            <a:r>
              <a:rPr lang="cs-CZ" dirty="0" smtClean="0"/>
              <a:t> </a:t>
            </a:r>
            <a:r>
              <a:rPr lang="cs-CZ" dirty="0" err="1" smtClean="0"/>
              <a:t>the</a:t>
            </a:r>
            <a:r>
              <a:rPr lang="cs-CZ" dirty="0" smtClean="0"/>
              <a:t> </a:t>
            </a:r>
            <a:r>
              <a:rPr lang="cs-CZ" dirty="0" err="1" smtClean="0"/>
              <a:t>rehabilitation</a:t>
            </a:r>
            <a:r>
              <a:rPr lang="cs-CZ" dirty="0" smtClean="0"/>
              <a:t> program in </a:t>
            </a:r>
            <a:r>
              <a:rPr lang="cs-CZ" dirty="0" err="1" smtClean="0"/>
              <a:t>patients</a:t>
            </a:r>
            <a:r>
              <a:rPr lang="cs-CZ" dirty="0" smtClean="0"/>
              <a:t> </a:t>
            </a:r>
            <a:r>
              <a:rPr lang="cs-CZ" dirty="0" err="1" smtClean="0"/>
              <a:t>with</a:t>
            </a:r>
            <a:r>
              <a:rPr lang="cs-CZ" dirty="0" smtClean="0"/>
              <a:t> a </a:t>
            </a:r>
            <a:r>
              <a:rPr lang="cs-CZ" dirty="0" err="1" smtClean="0"/>
              <a:t>meniscal</a:t>
            </a:r>
            <a:r>
              <a:rPr lang="cs-CZ" dirty="0" smtClean="0"/>
              <a:t> </a:t>
            </a:r>
            <a:r>
              <a:rPr lang="cs-CZ" dirty="0" err="1" smtClean="0"/>
              <a:t>injury</a:t>
            </a:r>
            <a:endParaRPr lang="cs-CZ" dirty="0" smtClean="0"/>
          </a:p>
          <a:p>
            <a:pPr marL="274320" indent="-274320" fontAlgn="auto">
              <a:spcAft>
                <a:spcPts val="0"/>
              </a:spcAft>
              <a:buClr>
                <a:schemeClr val="accent3"/>
              </a:buClr>
              <a:buFont typeface="Wingdings 2"/>
              <a:buChar char=""/>
              <a:defRPr/>
            </a:pPr>
            <a:r>
              <a:rPr lang="cs-CZ" dirty="0" err="1" smtClean="0"/>
              <a:t>Meniscus</a:t>
            </a:r>
            <a:r>
              <a:rPr lang="cs-CZ" dirty="0" smtClean="0"/>
              <a:t> </a:t>
            </a:r>
            <a:r>
              <a:rPr lang="cs-CZ" dirty="0" err="1" smtClean="0"/>
              <a:t>function</a:t>
            </a:r>
            <a:r>
              <a:rPr lang="cs-CZ" dirty="0" smtClean="0"/>
              <a:t> </a:t>
            </a:r>
            <a:r>
              <a:rPr lang="cs-CZ" dirty="0" err="1" smtClean="0"/>
              <a:t>is</a:t>
            </a:r>
            <a:r>
              <a:rPr lang="cs-CZ" dirty="0" smtClean="0"/>
              <a:t> </a:t>
            </a:r>
            <a:r>
              <a:rPr lang="cs-CZ" dirty="0" err="1" smtClean="0"/>
              <a:t>biomechanically</a:t>
            </a:r>
            <a:r>
              <a:rPr lang="cs-CZ" dirty="0" smtClean="0"/>
              <a:t> </a:t>
            </a:r>
            <a:r>
              <a:rPr lang="cs-CZ" dirty="0" err="1" smtClean="0"/>
              <a:t>reinforced</a:t>
            </a:r>
            <a:r>
              <a:rPr lang="cs-CZ" dirty="0" smtClean="0"/>
              <a:t> by </a:t>
            </a:r>
            <a:r>
              <a:rPr lang="cs-CZ" dirty="0" err="1" smtClean="0"/>
              <a:t>their</a:t>
            </a:r>
            <a:r>
              <a:rPr lang="cs-CZ" dirty="0" smtClean="0"/>
              <a:t> </a:t>
            </a:r>
            <a:r>
              <a:rPr lang="cs-CZ" dirty="0" err="1" smtClean="0"/>
              <a:t>relationship</a:t>
            </a:r>
            <a:r>
              <a:rPr lang="cs-CZ" dirty="0" smtClean="0"/>
              <a:t> </a:t>
            </a:r>
            <a:r>
              <a:rPr lang="cs-CZ" dirty="0" err="1" smtClean="0"/>
              <a:t>with</a:t>
            </a:r>
            <a:r>
              <a:rPr lang="cs-CZ" dirty="0" smtClean="0"/>
              <a:t> </a:t>
            </a:r>
            <a:r>
              <a:rPr lang="cs-CZ" dirty="0" err="1" smtClean="0"/>
              <a:t>the</a:t>
            </a:r>
            <a:r>
              <a:rPr lang="cs-CZ" dirty="0" smtClean="0"/>
              <a:t> </a:t>
            </a:r>
            <a:r>
              <a:rPr lang="cs-CZ" dirty="0" err="1" smtClean="0"/>
              <a:t>qadriceps</a:t>
            </a:r>
            <a:r>
              <a:rPr lang="cs-CZ" dirty="0" smtClean="0"/>
              <a:t> </a:t>
            </a:r>
            <a:r>
              <a:rPr lang="cs-CZ" dirty="0" err="1" smtClean="0"/>
              <a:t>femoris</a:t>
            </a:r>
            <a:r>
              <a:rPr lang="cs-CZ" dirty="0" smtClean="0"/>
              <a:t>, </a:t>
            </a:r>
            <a:r>
              <a:rPr lang="cs-CZ" dirty="0" err="1" smtClean="0"/>
              <a:t>semimebranosus</a:t>
            </a:r>
            <a:r>
              <a:rPr lang="cs-CZ" dirty="0" smtClean="0"/>
              <a:t> </a:t>
            </a:r>
            <a:r>
              <a:rPr lang="cs-CZ" dirty="0" smtClean="0"/>
              <a:t>a </a:t>
            </a:r>
            <a:r>
              <a:rPr lang="cs-CZ" dirty="0" err="1" smtClean="0"/>
              <a:t>the</a:t>
            </a:r>
            <a:r>
              <a:rPr lang="cs-CZ" dirty="0" smtClean="0"/>
              <a:t> </a:t>
            </a:r>
            <a:r>
              <a:rPr lang="cs-CZ" dirty="0" err="1" smtClean="0"/>
              <a:t>popliteus</a:t>
            </a:r>
            <a:r>
              <a:rPr lang="cs-CZ" dirty="0" smtClean="0"/>
              <a:t> </a:t>
            </a:r>
            <a:r>
              <a:rPr lang="cs-CZ" dirty="0" err="1" smtClean="0"/>
              <a:t>muscles</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menisci</a:t>
            </a:r>
            <a:r>
              <a:rPr lang="cs-CZ" dirty="0" smtClean="0"/>
              <a:t> don‘t </a:t>
            </a:r>
            <a:r>
              <a:rPr lang="cs-CZ" dirty="0" err="1" smtClean="0"/>
              <a:t>function</a:t>
            </a:r>
            <a:r>
              <a:rPr lang="cs-CZ" dirty="0" smtClean="0"/>
              <a:t> in </a:t>
            </a:r>
            <a:r>
              <a:rPr lang="cs-CZ" dirty="0" err="1" smtClean="0"/>
              <a:t>isolation</a:t>
            </a:r>
            <a:r>
              <a:rPr lang="cs-CZ" dirty="0" smtClean="0"/>
              <a:t> </a:t>
            </a:r>
            <a:r>
              <a:rPr lang="cs-CZ" dirty="0" err="1" smtClean="0"/>
              <a:t>from</a:t>
            </a:r>
            <a:r>
              <a:rPr lang="cs-CZ" dirty="0" smtClean="0"/>
              <a:t> </a:t>
            </a:r>
            <a:r>
              <a:rPr lang="cs-CZ" dirty="0" err="1" smtClean="0"/>
              <a:t>the</a:t>
            </a:r>
            <a:r>
              <a:rPr lang="cs-CZ" dirty="0" smtClean="0"/>
              <a:t> </a:t>
            </a:r>
            <a:r>
              <a:rPr lang="cs-CZ" dirty="0" err="1" smtClean="0"/>
              <a:t>dynamic</a:t>
            </a:r>
            <a:r>
              <a:rPr lang="cs-CZ" dirty="0" smtClean="0"/>
              <a:t> </a:t>
            </a:r>
            <a:r>
              <a:rPr lang="cs-CZ" dirty="0" err="1" smtClean="0"/>
              <a:t>stabilizers</a:t>
            </a:r>
            <a:endParaRPr lang="cs-CZ" dirty="0" smtClean="0"/>
          </a:p>
          <a:p>
            <a:pPr marL="274320" indent="-274320" fontAlgn="auto">
              <a:spcAft>
                <a:spcPts val="0"/>
              </a:spcAft>
              <a:buClr>
                <a:schemeClr val="accent3"/>
              </a:buClr>
              <a:buFont typeface="Wingdings 2"/>
              <a:buChar char=""/>
              <a:defRPr/>
            </a:pPr>
            <a:r>
              <a:rPr lang="cs-CZ" dirty="0" err="1" smtClean="0"/>
              <a:t>It</a:t>
            </a:r>
            <a:r>
              <a:rPr lang="cs-CZ" dirty="0" smtClean="0"/>
              <a:t>‘s </a:t>
            </a:r>
            <a:r>
              <a:rPr lang="cs-CZ" dirty="0" err="1" smtClean="0"/>
              <a:t>important</a:t>
            </a:r>
            <a:r>
              <a:rPr lang="cs-CZ" dirty="0" smtClean="0"/>
              <a:t> to </a:t>
            </a:r>
            <a:r>
              <a:rPr lang="cs-CZ" dirty="0" err="1" smtClean="0"/>
              <a:t>restore</a:t>
            </a:r>
            <a:r>
              <a:rPr lang="cs-CZ" dirty="0" smtClean="0"/>
              <a:t> soft </a:t>
            </a:r>
            <a:r>
              <a:rPr lang="cs-CZ" dirty="0" err="1" smtClean="0"/>
              <a:t>tissue</a:t>
            </a:r>
            <a:r>
              <a:rPr lang="cs-CZ" dirty="0" smtClean="0"/>
              <a:t> flexibility </a:t>
            </a:r>
            <a:r>
              <a:rPr lang="cs-CZ" dirty="0" err="1" smtClean="0"/>
              <a:t>together</a:t>
            </a:r>
            <a:r>
              <a:rPr lang="cs-CZ" dirty="0" smtClean="0"/>
              <a:t> </a:t>
            </a:r>
            <a:r>
              <a:rPr lang="cs-CZ" dirty="0" err="1" smtClean="0"/>
              <a:t>with</a:t>
            </a:r>
            <a:r>
              <a:rPr lang="cs-CZ" dirty="0" smtClean="0"/>
              <a:t> </a:t>
            </a:r>
            <a:r>
              <a:rPr lang="cs-CZ" dirty="0" err="1" smtClean="0"/>
              <a:t>neuromuscular</a:t>
            </a:r>
            <a:r>
              <a:rPr lang="cs-CZ" dirty="0" smtClean="0"/>
              <a:t> </a:t>
            </a:r>
            <a:r>
              <a:rPr lang="cs-CZ" dirty="0" err="1" smtClean="0"/>
              <a:t>proprioception</a:t>
            </a:r>
            <a:r>
              <a:rPr lang="cs-CZ" dirty="0" smtClean="0"/>
              <a:t> </a:t>
            </a:r>
            <a:r>
              <a:rPr lang="cs-CZ" dirty="0" err="1" smtClean="0"/>
              <a:t>and</a:t>
            </a:r>
            <a:r>
              <a:rPr lang="cs-CZ" dirty="0" smtClean="0"/>
              <a:t> </a:t>
            </a:r>
            <a:r>
              <a:rPr lang="cs-CZ" dirty="0" err="1" smtClean="0"/>
              <a:t>coordination</a:t>
            </a:r>
            <a:r>
              <a:rPr lang="cs-CZ" dirty="0" smtClean="0"/>
              <a:t> to </a:t>
            </a:r>
            <a:r>
              <a:rPr lang="cs-CZ" dirty="0" err="1" smtClean="0"/>
              <a:t>restore</a:t>
            </a:r>
            <a:r>
              <a:rPr lang="cs-CZ" dirty="0" smtClean="0"/>
              <a:t> joint </a:t>
            </a:r>
            <a:r>
              <a:rPr lang="cs-CZ" dirty="0" err="1" smtClean="0"/>
              <a:t>function</a:t>
            </a:r>
            <a:r>
              <a:rPr lang="cs-CZ" dirty="0" smtClean="0"/>
              <a:t> </a:t>
            </a:r>
            <a:r>
              <a:rPr lang="cs-CZ" dirty="0" err="1" smtClean="0"/>
              <a:t>and</a:t>
            </a:r>
            <a:r>
              <a:rPr lang="cs-CZ" dirty="0" smtClean="0"/>
              <a:t> </a:t>
            </a:r>
            <a:r>
              <a:rPr lang="cs-CZ" dirty="0" err="1" smtClean="0"/>
              <a:t>and</a:t>
            </a:r>
            <a:r>
              <a:rPr lang="cs-CZ" dirty="0" smtClean="0"/>
              <a:t> to </a:t>
            </a:r>
            <a:r>
              <a:rPr lang="cs-CZ" dirty="0" err="1" smtClean="0"/>
              <a:t>prevent</a:t>
            </a:r>
            <a:r>
              <a:rPr lang="cs-CZ" dirty="0" smtClean="0"/>
              <a:t> </a:t>
            </a:r>
            <a:r>
              <a:rPr lang="cs-CZ" dirty="0" err="1" smtClean="0"/>
              <a:t>future</a:t>
            </a:r>
            <a:r>
              <a:rPr lang="cs-CZ" dirty="0" smtClean="0"/>
              <a:t> </a:t>
            </a:r>
            <a:r>
              <a:rPr lang="cs-CZ" dirty="0" err="1" smtClean="0"/>
              <a:t>injuries</a:t>
            </a:r>
            <a:endParaRPr lang="cs-CZ"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Nadpis 1"/>
          <p:cNvSpPr>
            <a:spLocks noGrp="1"/>
          </p:cNvSpPr>
          <p:nvPr>
            <p:ph type="title"/>
          </p:nvPr>
        </p:nvSpPr>
        <p:spPr/>
        <p:txBody>
          <a:bodyPr/>
          <a:lstStyle/>
          <a:p>
            <a:r>
              <a:rPr lang="cs-CZ" sz="3600" smtClean="0"/>
              <a:t>Phase II</a:t>
            </a:r>
          </a:p>
        </p:txBody>
      </p:sp>
      <p:sp>
        <p:nvSpPr>
          <p:cNvPr id="46082" name="Zástupný symbol pro obsah 2"/>
          <p:cNvSpPr>
            <a:spLocks noGrp="1"/>
          </p:cNvSpPr>
          <p:nvPr>
            <p:ph idx="1"/>
          </p:nvPr>
        </p:nvSpPr>
        <p:spPr/>
        <p:txBody>
          <a:bodyPr/>
          <a:lstStyle/>
          <a:p>
            <a:r>
              <a:rPr lang="cs-CZ" smtClean="0"/>
              <a:t>Neuromuscular proprioceptive training – to improve balance skills and joint stability (includes simple exercises such as toe-standing, standing hip flexion, standing side leg raise following modifications doing exercise with eyes closed; balance training aids such as balance discs, unstable platform)</a:t>
            </a:r>
          </a:p>
          <a:p>
            <a:r>
              <a:rPr lang="cs-CZ" smtClean="0"/>
              <a:t>Inititation of these exercises even prior reaching of full ROM</a:t>
            </a:r>
          </a:p>
          <a:p>
            <a:r>
              <a:rPr lang="cs-CZ" smtClean="0"/>
              <a:t>This exercising stimulates quadriceps and hamstrings co-contraction and stabilizes the knee joint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Nadpis 1"/>
          <p:cNvSpPr>
            <a:spLocks noGrp="1"/>
          </p:cNvSpPr>
          <p:nvPr>
            <p:ph type="title"/>
          </p:nvPr>
        </p:nvSpPr>
        <p:spPr/>
        <p:txBody>
          <a:bodyPr/>
          <a:lstStyle/>
          <a:p>
            <a:r>
              <a:rPr lang="cs-CZ" sz="3600" dirty="0" err="1" smtClean="0"/>
              <a:t>Phase</a:t>
            </a:r>
            <a:r>
              <a:rPr lang="cs-CZ" sz="3600" dirty="0" smtClean="0"/>
              <a:t> III – </a:t>
            </a:r>
            <a:r>
              <a:rPr lang="cs-CZ" sz="3600" dirty="0" err="1" smtClean="0"/>
              <a:t>Strengthening</a:t>
            </a:r>
            <a:r>
              <a:rPr lang="cs-CZ" sz="3600" dirty="0" smtClean="0"/>
              <a:t> </a:t>
            </a:r>
            <a:r>
              <a:rPr lang="cs-CZ" sz="3600" dirty="0" err="1" smtClean="0"/>
              <a:t>of</a:t>
            </a:r>
            <a:r>
              <a:rPr lang="cs-CZ" sz="3600" dirty="0" smtClean="0"/>
              <a:t> </a:t>
            </a:r>
            <a:r>
              <a:rPr lang="cs-CZ" sz="3600" dirty="0" err="1" smtClean="0"/>
              <a:t>the</a:t>
            </a:r>
            <a:r>
              <a:rPr lang="cs-CZ" sz="3600" dirty="0" smtClean="0"/>
              <a:t> </a:t>
            </a:r>
            <a:r>
              <a:rPr lang="cs-CZ" sz="3600" dirty="0" err="1" smtClean="0"/>
              <a:t>Dynamic</a:t>
            </a:r>
            <a:r>
              <a:rPr lang="cs-CZ" sz="3600" dirty="0" smtClean="0"/>
              <a:t> </a:t>
            </a:r>
            <a:r>
              <a:rPr lang="cs-CZ" sz="3600" dirty="0" err="1" smtClean="0"/>
              <a:t>Stabilizers</a:t>
            </a:r>
            <a:endParaRPr lang="cs-CZ" sz="3600" dirty="0" smtClean="0"/>
          </a:p>
        </p:txBody>
      </p:sp>
      <p:sp>
        <p:nvSpPr>
          <p:cNvPr id="47106" name="Zástupný symbol pro obsah 2"/>
          <p:cNvSpPr>
            <a:spLocks noGrp="1"/>
          </p:cNvSpPr>
          <p:nvPr>
            <p:ph idx="1"/>
          </p:nvPr>
        </p:nvSpPr>
        <p:spPr/>
        <p:txBody>
          <a:bodyPr/>
          <a:lstStyle/>
          <a:p>
            <a:r>
              <a:rPr lang="cs-CZ" smtClean="0"/>
              <a:t>The criteria to initiate this phase include full and pain-free knee ROM, controlled co-cotraction of the dynamic stabilizers, no edema</a:t>
            </a:r>
          </a:p>
          <a:p>
            <a:r>
              <a:rPr lang="cs-CZ" smtClean="0"/>
              <a:t>Clossed kinetic chain exercises are preffered with the elimination of full knee flexion</a:t>
            </a:r>
          </a:p>
          <a:p>
            <a:r>
              <a:rPr lang="cs-CZ" smtClean="0"/>
              <a:t>Follow these principles as long as possible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title"/>
          </p:nvPr>
        </p:nvSpPr>
        <p:spPr/>
        <p:txBody>
          <a:bodyPr/>
          <a:lstStyle/>
          <a:p>
            <a:r>
              <a:rPr lang="cs-CZ" sz="3600" smtClean="0"/>
              <a:t>Groin Injuries</a:t>
            </a:r>
          </a:p>
        </p:txBody>
      </p:sp>
      <p:sp>
        <p:nvSpPr>
          <p:cNvPr id="17410" name="Zástupný symbol pro obsah 2"/>
          <p:cNvSpPr>
            <a:spLocks noGrp="1"/>
          </p:cNvSpPr>
          <p:nvPr>
            <p:ph idx="1"/>
          </p:nvPr>
        </p:nvSpPr>
        <p:spPr/>
        <p:txBody>
          <a:bodyPr/>
          <a:lstStyle/>
          <a:p>
            <a:r>
              <a:rPr lang="cs-CZ" smtClean="0"/>
              <a:t>The objective findings include significant pain with palpation at the muscle‘s origin, reflexive changes in the muscle, and pain with resisted adduction and flexion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Nadpis 1"/>
          <p:cNvSpPr>
            <a:spLocks noGrp="1"/>
          </p:cNvSpPr>
          <p:nvPr>
            <p:ph type="title"/>
          </p:nvPr>
        </p:nvSpPr>
        <p:spPr/>
        <p:txBody>
          <a:bodyPr/>
          <a:lstStyle/>
          <a:p>
            <a:r>
              <a:rPr lang="cs-CZ" sz="3600" smtClean="0"/>
              <a:t>Phase IV – Functional Training</a:t>
            </a:r>
          </a:p>
        </p:txBody>
      </p:sp>
      <p:sp>
        <p:nvSpPr>
          <p:cNvPr id="48130" name="Zástupný symbol pro obsah 2"/>
          <p:cNvSpPr>
            <a:spLocks noGrp="1"/>
          </p:cNvSpPr>
          <p:nvPr>
            <p:ph idx="1"/>
          </p:nvPr>
        </p:nvSpPr>
        <p:spPr/>
        <p:txBody>
          <a:bodyPr/>
          <a:lstStyle/>
          <a:p>
            <a:r>
              <a:rPr lang="cs-CZ" dirty="0" err="1" smtClean="0"/>
              <a:t>Directed</a:t>
            </a:r>
            <a:r>
              <a:rPr lang="cs-CZ" dirty="0" smtClean="0"/>
              <a:t> </a:t>
            </a:r>
            <a:r>
              <a:rPr lang="cs-CZ" dirty="0" err="1" smtClean="0"/>
              <a:t>rehabilitation</a:t>
            </a:r>
            <a:r>
              <a:rPr lang="cs-CZ" dirty="0" smtClean="0"/>
              <a:t> </a:t>
            </a:r>
            <a:r>
              <a:rPr lang="cs-CZ" dirty="0" err="1" smtClean="0"/>
              <a:t>ends</a:t>
            </a:r>
            <a:r>
              <a:rPr lang="cs-CZ" dirty="0" smtClean="0"/>
              <a:t> </a:t>
            </a:r>
            <a:r>
              <a:rPr lang="cs-CZ" dirty="0" err="1" smtClean="0"/>
              <a:t>during</a:t>
            </a:r>
            <a:r>
              <a:rPr lang="cs-CZ" dirty="0" smtClean="0"/>
              <a:t> </a:t>
            </a:r>
            <a:r>
              <a:rPr lang="cs-CZ" dirty="0" err="1" smtClean="0"/>
              <a:t>this</a:t>
            </a:r>
            <a:r>
              <a:rPr lang="cs-CZ" dirty="0" smtClean="0"/>
              <a:t> </a:t>
            </a:r>
            <a:r>
              <a:rPr lang="cs-CZ" dirty="0" err="1" smtClean="0"/>
              <a:t>phase</a:t>
            </a:r>
            <a:endParaRPr lang="cs-CZ" dirty="0" smtClean="0"/>
          </a:p>
          <a:p>
            <a:r>
              <a:rPr lang="cs-CZ" dirty="0" smtClean="0"/>
              <a:t>To </a:t>
            </a:r>
            <a:r>
              <a:rPr lang="cs-CZ" dirty="0" err="1" smtClean="0"/>
              <a:t>improve</a:t>
            </a:r>
            <a:r>
              <a:rPr lang="cs-CZ" dirty="0" smtClean="0"/>
              <a:t> </a:t>
            </a:r>
            <a:r>
              <a:rPr lang="cs-CZ" dirty="0" err="1" smtClean="0"/>
              <a:t>muscle</a:t>
            </a:r>
            <a:r>
              <a:rPr lang="cs-CZ" dirty="0" smtClean="0"/>
              <a:t> </a:t>
            </a:r>
            <a:r>
              <a:rPr lang="cs-CZ" dirty="0" err="1" smtClean="0"/>
              <a:t>strength</a:t>
            </a:r>
            <a:r>
              <a:rPr lang="cs-CZ" dirty="0" smtClean="0"/>
              <a:t>, </a:t>
            </a:r>
            <a:r>
              <a:rPr lang="cs-CZ" dirty="0" err="1" smtClean="0"/>
              <a:t>endurance</a:t>
            </a:r>
            <a:r>
              <a:rPr lang="cs-CZ" dirty="0" smtClean="0"/>
              <a:t>, </a:t>
            </a:r>
            <a:r>
              <a:rPr lang="cs-CZ" dirty="0" err="1" smtClean="0"/>
              <a:t>neuromuscular</a:t>
            </a:r>
            <a:r>
              <a:rPr lang="cs-CZ" dirty="0" smtClean="0"/>
              <a:t> </a:t>
            </a:r>
            <a:r>
              <a:rPr lang="cs-CZ" dirty="0" err="1" smtClean="0"/>
              <a:t>proprioceptive</a:t>
            </a:r>
            <a:r>
              <a:rPr lang="cs-CZ" dirty="0" smtClean="0"/>
              <a:t> </a:t>
            </a:r>
            <a:r>
              <a:rPr lang="cs-CZ" dirty="0" err="1" smtClean="0"/>
              <a:t>abilities</a:t>
            </a:r>
            <a:r>
              <a:rPr lang="cs-CZ" dirty="0" smtClean="0"/>
              <a:t> </a:t>
            </a:r>
          </a:p>
          <a:p>
            <a:r>
              <a:rPr lang="cs-CZ" dirty="0" err="1" smtClean="0"/>
              <a:t>Muscle</a:t>
            </a:r>
            <a:r>
              <a:rPr lang="cs-CZ" dirty="0" smtClean="0"/>
              <a:t> </a:t>
            </a:r>
            <a:r>
              <a:rPr lang="cs-CZ" dirty="0" err="1" smtClean="0"/>
              <a:t>strengthening</a:t>
            </a:r>
            <a:r>
              <a:rPr lang="cs-CZ" dirty="0" smtClean="0"/>
              <a:t>, </a:t>
            </a:r>
            <a:r>
              <a:rPr lang="cs-CZ" dirty="0" err="1" smtClean="0"/>
              <a:t>clossed</a:t>
            </a:r>
            <a:r>
              <a:rPr lang="cs-CZ" dirty="0" smtClean="0"/>
              <a:t>-</a:t>
            </a:r>
            <a:r>
              <a:rPr lang="cs-CZ" dirty="0" err="1" smtClean="0"/>
              <a:t>kinetic</a:t>
            </a:r>
            <a:r>
              <a:rPr lang="cs-CZ" dirty="0" smtClean="0"/>
              <a:t> </a:t>
            </a:r>
            <a:r>
              <a:rPr lang="cs-CZ" dirty="0" err="1" smtClean="0"/>
              <a:t>chain</a:t>
            </a:r>
            <a:r>
              <a:rPr lang="cs-CZ" dirty="0" smtClean="0"/>
              <a:t> </a:t>
            </a:r>
            <a:r>
              <a:rPr lang="cs-CZ" dirty="0" err="1" smtClean="0"/>
              <a:t>exercises</a:t>
            </a:r>
            <a:r>
              <a:rPr lang="cs-CZ" dirty="0" smtClean="0"/>
              <a:t>, </a:t>
            </a:r>
            <a:r>
              <a:rPr lang="cs-CZ" dirty="0" err="1" smtClean="0"/>
              <a:t>sensorimotor</a:t>
            </a:r>
            <a:r>
              <a:rPr lang="cs-CZ" dirty="0" smtClean="0"/>
              <a:t> </a:t>
            </a:r>
            <a:r>
              <a:rPr lang="cs-CZ" dirty="0" err="1" smtClean="0"/>
              <a:t>training</a:t>
            </a:r>
            <a:r>
              <a:rPr lang="cs-CZ" dirty="0" smtClean="0"/>
              <a:t> </a:t>
            </a:r>
          </a:p>
          <a:p>
            <a:r>
              <a:rPr lang="cs-CZ" dirty="0" smtClean="0"/>
              <a:t>In </a:t>
            </a:r>
            <a:r>
              <a:rPr lang="cs-CZ" dirty="0" err="1" smtClean="0"/>
              <a:t>general</a:t>
            </a:r>
            <a:r>
              <a:rPr lang="cs-CZ" dirty="0" smtClean="0"/>
              <a:t>, </a:t>
            </a:r>
            <a:r>
              <a:rPr lang="cs-CZ" dirty="0" err="1" smtClean="0"/>
              <a:t>repetitive</a:t>
            </a:r>
            <a:r>
              <a:rPr lang="cs-CZ" dirty="0" smtClean="0"/>
              <a:t> </a:t>
            </a:r>
            <a:r>
              <a:rPr lang="cs-CZ" dirty="0" err="1" smtClean="0"/>
              <a:t>movements</a:t>
            </a:r>
            <a:r>
              <a:rPr lang="cs-CZ" dirty="0" smtClean="0"/>
              <a:t> </a:t>
            </a:r>
            <a:r>
              <a:rPr lang="cs-CZ" dirty="0" err="1" smtClean="0"/>
              <a:t>with</a:t>
            </a:r>
            <a:r>
              <a:rPr lang="cs-CZ" dirty="0" smtClean="0"/>
              <a:t> </a:t>
            </a:r>
            <a:r>
              <a:rPr lang="cs-CZ" dirty="0" err="1" smtClean="0"/>
              <a:t>heavy</a:t>
            </a:r>
            <a:r>
              <a:rPr lang="cs-CZ" dirty="0" smtClean="0"/>
              <a:t> </a:t>
            </a:r>
            <a:r>
              <a:rPr lang="cs-CZ" dirty="0" err="1" smtClean="0"/>
              <a:t>loads</a:t>
            </a:r>
            <a:r>
              <a:rPr lang="cs-CZ" dirty="0" smtClean="0"/>
              <a:t> </a:t>
            </a:r>
            <a:r>
              <a:rPr lang="cs-CZ" dirty="0" err="1" smtClean="0"/>
              <a:t>should</a:t>
            </a:r>
            <a:r>
              <a:rPr lang="cs-CZ" dirty="0" smtClean="0"/>
              <a:t> </a:t>
            </a:r>
            <a:r>
              <a:rPr lang="cs-CZ" dirty="0" err="1" smtClean="0"/>
              <a:t>be</a:t>
            </a:r>
            <a:r>
              <a:rPr lang="cs-CZ" dirty="0" smtClean="0"/>
              <a:t> </a:t>
            </a:r>
            <a:r>
              <a:rPr lang="cs-CZ" dirty="0" err="1" smtClean="0"/>
              <a:t>minimalized</a:t>
            </a:r>
            <a:endParaRPr lang="cs-CZ"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dpis 1"/>
          <p:cNvSpPr>
            <a:spLocks noGrp="1"/>
          </p:cNvSpPr>
          <p:nvPr>
            <p:ph type="title"/>
          </p:nvPr>
        </p:nvSpPr>
        <p:spPr/>
        <p:txBody>
          <a:bodyPr/>
          <a:lstStyle/>
          <a:p>
            <a:r>
              <a:rPr lang="cs-CZ" sz="3600" smtClean="0"/>
              <a:t>Phase V – Return to Common Activities</a:t>
            </a:r>
          </a:p>
        </p:txBody>
      </p:sp>
      <p:sp>
        <p:nvSpPr>
          <p:cNvPr id="49154" name="Zástupný symbol pro obsah 2"/>
          <p:cNvSpPr>
            <a:spLocks noGrp="1"/>
          </p:cNvSpPr>
          <p:nvPr>
            <p:ph idx="1"/>
          </p:nvPr>
        </p:nvSpPr>
        <p:spPr/>
        <p:txBody>
          <a:bodyPr/>
          <a:lstStyle/>
          <a:p>
            <a:r>
              <a:rPr lang="cs-CZ" smtClean="0"/>
              <a:t>Return to full level of activity is allowed when the patient achieves pre-injury condition</a:t>
            </a:r>
          </a:p>
          <a:p>
            <a:r>
              <a:rPr lang="cs-CZ" smtClean="0"/>
              <a:t>Prevention of new injuries – knee strength, endurance and dynamic stabilization need to be maintained</a:t>
            </a:r>
          </a:p>
          <a:p>
            <a:r>
              <a:rPr lang="cs-CZ" smtClean="0"/>
              <a:t>Correction of body posture – posture plays an important role in the prevention of a knee joint injury during all movement activities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Nadpis 1"/>
          <p:cNvSpPr>
            <a:spLocks noGrp="1"/>
          </p:cNvSpPr>
          <p:nvPr>
            <p:ph type="title"/>
          </p:nvPr>
        </p:nvSpPr>
        <p:spPr/>
        <p:txBody>
          <a:bodyPr/>
          <a:lstStyle/>
          <a:p>
            <a:r>
              <a:rPr lang="cs-CZ" sz="3600" smtClean="0"/>
              <a:t>Meniscal Lesions Rehabilitation Exercises</a:t>
            </a:r>
          </a:p>
        </p:txBody>
      </p:sp>
      <p:pic>
        <p:nvPicPr>
          <p:cNvPr id="50178" name="Picture 2"/>
          <p:cNvPicPr>
            <a:picLocks noGrp="1" noChangeAspect="1" noChangeArrowheads="1"/>
          </p:cNvPicPr>
          <p:nvPr>
            <p:ph idx="1"/>
          </p:nvPr>
        </p:nvPicPr>
        <p:blipFill>
          <a:blip r:embed="rId2" cstate="print"/>
          <a:srcRect/>
          <a:stretch>
            <a:fillRect/>
          </a:stretch>
        </p:blipFill>
        <p:spPr>
          <a:xfrm>
            <a:off x="411163" y="1916113"/>
            <a:ext cx="3560762" cy="4752975"/>
          </a:xfrm>
        </p:spPr>
      </p:pic>
      <p:pic>
        <p:nvPicPr>
          <p:cNvPr id="50179" name="Picture 3"/>
          <p:cNvPicPr>
            <a:picLocks noChangeAspect="1" noChangeArrowheads="1"/>
          </p:cNvPicPr>
          <p:nvPr/>
        </p:nvPicPr>
        <p:blipFill>
          <a:blip r:embed="rId3" cstate="print"/>
          <a:srcRect/>
          <a:stretch>
            <a:fillRect/>
          </a:stretch>
        </p:blipFill>
        <p:spPr bwMode="auto">
          <a:xfrm>
            <a:off x="5076825" y="2184400"/>
            <a:ext cx="3095625" cy="400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Nadpis 1"/>
          <p:cNvSpPr>
            <a:spLocks noGrp="1"/>
          </p:cNvSpPr>
          <p:nvPr>
            <p:ph type="title"/>
          </p:nvPr>
        </p:nvSpPr>
        <p:spPr/>
        <p:txBody>
          <a:bodyPr/>
          <a:lstStyle/>
          <a:p>
            <a:r>
              <a:rPr lang="cs-CZ" sz="3600" smtClean="0"/>
              <a:t>Rehabiliation Following Medial Collateral Ligament Injury</a:t>
            </a:r>
          </a:p>
        </p:txBody>
      </p:sp>
      <p:sp>
        <p:nvSpPr>
          <p:cNvPr id="3" name="Zástupný symbol pro obsah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ligaments</a:t>
            </a:r>
            <a:r>
              <a:rPr lang="cs-CZ" dirty="0" smtClean="0"/>
              <a:t> </a:t>
            </a:r>
            <a:r>
              <a:rPr lang="cs-CZ" dirty="0" err="1" smtClean="0"/>
              <a:t>belong</a:t>
            </a:r>
            <a:r>
              <a:rPr lang="cs-CZ" dirty="0" smtClean="0"/>
              <a:t> </a:t>
            </a:r>
            <a:r>
              <a:rPr lang="cs-CZ" dirty="0" err="1" smtClean="0"/>
              <a:t>among</a:t>
            </a:r>
            <a:r>
              <a:rPr lang="cs-CZ" dirty="0" smtClean="0"/>
              <a:t> a </a:t>
            </a:r>
            <a:r>
              <a:rPr lang="cs-CZ" dirty="0" err="1" smtClean="0"/>
              <a:t>group</a:t>
            </a:r>
            <a:r>
              <a:rPr lang="cs-CZ" dirty="0" smtClean="0"/>
              <a:t> </a:t>
            </a:r>
            <a:r>
              <a:rPr lang="cs-CZ" dirty="0" err="1" smtClean="0"/>
              <a:t>of</a:t>
            </a:r>
            <a:r>
              <a:rPr lang="cs-CZ" dirty="0" smtClean="0"/>
              <a:t> </a:t>
            </a:r>
            <a:r>
              <a:rPr lang="cs-CZ" dirty="0" err="1" smtClean="0"/>
              <a:t>passive</a:t>
            </a:r>
            <a:r>
              <a:rPr lang="cs-CZ" dirty="0" smtClean="0"/>
              <a:t> </a:t>
            </a:r>
            <a:r>
              <a:rPr lang="cs-CZ" dirty="0" err="1" smtClean="0"/>
              <a:t>stabilizers</a:t>
            </a:r>
            <a:r>
              <a:rPr lang="cs-CZ" dirty="0" smtClean="0"/>
              <a:t> </a:t>
            </a:r>
            <a:r>
              <a:rPr lang="cs-CZ" dirty="0" err="1" smtClean="0"/>
              <a:t>of</a:t>
            </a:r>
            <a:r>
              <a:rPr lang="cs-CZ" dirty="0" smtClean="0"/>
              <a:t> </a:t>
            </a:r>
            <a:r>
              <a:rPr lang="cs-CZ" dirty="0" err="1" smtClean="0"/>
              <a:t>the</a:t>
            </a:r>
            <a:r>
              <a:rPr lang="cs-CZ" dirty="0" smtClean="0"/>
              <a:t> </a:t>
            </a:r>
            <a:r>
              <a:rPr lang="cs-CZ" dirty="0" err="1" smtClean="0"/>
              <a:t>knee</a:t>
            </a:r>
            <a:r>
              <a:rPr lang="cs-CZ" dirty="0" smtClean="0"/>
              <a:t> </a:t>
            </a:r>
            <a:r>
              <a:rPr lang="cs-CZ" dirty="0" err="1" smtClean="0"/>
              <a:t>and</a:t>
            </a:r>
            <a:r>
              <a:rPr lang="cs-CZ" dirty="0" smtClean="0"/>
              <a:t> </a:t>
            </a:r>
            <a:r>
              <a:rPr lang="cs-CZ" dirty="0" err="1" smtClean="0"/>
              <a:t>their</a:t>
            </a:r>
            <a:r>
              <a:rPr lang="cs-CZ" dirty="0" smtClean="0"/>
              <a:t> </a:t>
            </a:r>
            <a:r>
              <a:rPr lang="cs-CZ" dirty="0" err="1" smtClean="0"/>
              <a:t>injury</a:t>
            </a:r>
            <a:r>
              <a:rPr lang="cs-CZ" dirty="0" smtClean="0"/>
              <a:t> </a:t>
            </a:r>
            <a:r>
              <a:rPr lang="cs-CZ" dirty="0" err="1" smtClean="0"/>
              <a:t>significantly</a:t>
            </a:r>
            <a:r>
              <a:rPr lang="cs-CZ" dirty="0" smtClean="0"/>
              <a:t> </a:t>
            </a:r>
            <a:r>
              <a:rPr lang="cs-CZ" dirty="0" err="1" smtClean="0"/>
              <a:t>affects</a:t>
            </a:r>
            <a:r>
              <a:rPr lang="cs-CZ" dirty="0" smtClean="0"/>
              <a:t> </a:t>
            </a:r>
            <a:r>
              <a:rPr lang="cs-CZ" dirty="0" err="1" smtClean="0"/>
              <a:t>knee</a:t>
            </a:r>
            <a:r>
              <a:rPr lang="cs-CZ" dirty="0" smtClean="0"/>
              <a:t> stability</a:t>
            </a:r>
          </a:p>
          <a:p>
            <a:pPr marL="274320" indent="-274320" fontAlgn="auto">
              <a:spcAft>
                <a:spcPts val="0"/>
              </a:spcAft>
              <a:buClr>
                <a:schemeClr val="accent3"/>
              </a:buClr>
              <a:buFont typeface="Wingdings 2"/>
              <a:buChar char=""/>
              <a:defRPr/>
            </a:pPr>
            <a:r>
              <a:rPr lang="cs-CZ" dirty="0" smtClean="0"/>
              <a:t>In </a:t>
            </a:r>
            <a:r>
              <a:rPr lang="cs-CZ" dirty="0" err="1" smtClean="0"/>
              <a:t>general</a:t>
            </a:r>
            <a:r>
              <a:rPr lang="cs-CZ" dirty="0" smtClean="0"/>
              <a:t>, </a:t>
            </a:r>
            <a:r>
              <a:rPr lang="cs-CZ" dirty="0" err="1" smtClean="0"/>
              <a:t>it</a:t>
            </a:r>
            <a:r>
              <a:rPr lang="cs-CZ" dirty="0" smtClean="0"/>
              <a:t> </a:t>
            </a:r>
            <a:r>
              <a:rPr lang="cs-CZ" dirty="0" err="1" smtClean="0"/>
              <a:t>doesn</a:t>
            </a:r>
            <a:r>
              <a:rPr lang="cs-CZ" dirty="0" smtClean="0"/>
              <a:t>‘t </a:t>
            </a:r>
            <a:r>
              <a:rPr lang="cs-CZ" dirty="0" err="1" smtClean="0"/>
              <a:t>matter</a:t>
            </a:r>
            <a:r>
              <a:rPr lang="cs-CZ" dirty="0" smtClean="0"/>
              <a:t> </a:t>
            </a:r>
            <a:r>
              <a:rPr lang="cs-CZ" dirty="0" err="1" smtClean="0"/>
              <a:t>which</a:t>
            </a:r>
            <a:r>
              <a:rPr lang="cs-CZ" dirty="0" smtClean="0"/>
              <a:t> </a:t>
            </a:r>
            <a:r>
              <a:rPr lang="cs-CZ" dirty="0" err="1" smtClean="0"/>
              <a:t>treatment</a:t>
            </a:r>
            <a:r>
              <a:rPr lang="cs-CZ" dirty="0" smtClean="0"/>
              <a:t> (</a:t>
            </a:r>
            <a:r>
              <a:rPr lang="cs-CZ" dirty="0" err="1" smtClean="0"/>
              <a:t>conservative</a:t>
            </a:r>
            <a:r>
              <a:rPr lang="cs-CZ" dirty="0" smtClean="0"/>
              <a:t> </a:t>
            </a:r>
            <a:r>
              <a:rPr lang="cs-CZ" dirty="0" err="1" smtClean="0"/>
              <a:t>or</a:t>
            </a:r>
            <a:r>
              <a:rPr lang="cs-CZ" dirty="0" smtClean="0"/>
              <a:t> </a:t>
            </a:r>
            <a:r>
              <a:rPr lang="cs-CZ" dirty="0" err="1" smtClean="0"/>
              <a:t>surgical</a:t>
            </a:r>
            <a:r>
              <a:rPr lang="cs-CZ" dirty="0" smtClean="0"/>
              <a:t>) </a:t>
            </a:r>
            <a:r>
              <a:rPr lang="cs-CZ" dirty="0" err="1" smtClean="0"/>
              <a:t>the</a:t>
            </a:r>
            <a:r>
              <a:rPr lang="cs-CZ" dirty="0" smtClean="0"/>
              <a:t> </a:t>
            </a:r>
            <a:r>
              <a:rPr lang="cs-CZ" dirty="0" err="1" smtClean="0"/>
              <a:t>orthopedist</a:t>
            </a:r>
            <a:r>
              <a:rPr lang="cs-CZ" dirty="0" smtClean="0"/>
              <a:t> </a:t>
            </a:r>
            <a:r>
              <a:rPr lang="cs-CZ" dirty="0" err="1" smtClean="0"/>
              <a:t>or</a:t>
            </a:r>
            <a:r>
              <a:rPr lang="cs-CZ" dirty="0" smtClean="0"/>
              <a:t> </a:t>
            </a:r>
            <a:r>
              <a:rPr lang="cs-CZ" dirty="0" err="1" smtClean="0"/>
              <a:t>the</a:t>
            </a:r>
            <a:r>
              <a:rPr lang="cs-CZ" dirty="0" smtClean="0"/>
              <a:t> </a:t>
            </a:r>
            <a:r>
              <a:rPr lang="cs-CZ" dirty="0" err="1" smtClean="0"/>
              <a:t>traumatologist</a:t>
            </a:r>
            <a:r>
              <a:rPr lang="cs-CZ" dirty="0" smtClean="0"/>
              <a:t> </a:t>
            </a:r>
            <a:r>
              <a:rPr lang="cs-CZ" dirty="0" err="1" smtClean="0"/>
              <a:t>selects</a:t>
            </a:r>
            <a:r>
              <a:rPr lang="cs-CZ" dirty="0" smtClean="0"/>
              <a:t>, </a:t>
            </a:r>
            <a:r>
              <a:rPr lang="cs-CZ" dirty="0" err="1" smtClean="0"/>
              <a:t>the</a:t>
            </a:r>
            <a:r>
              <a:rPr lang="cs-CZ" dirty="0" smtClean="0"/>
              <a:t> </a:t>
            </a:r>
            <a:r>
              <a:rPr lang="cs-CZ" dirty="0" err="1" smtClean="0"/>
              <a:t>following</a:t>
            </a:r>
            <a:r>
              <a:rPr lang="cs-CZ" dirty="0" smtClean="0"/>
              <a:t> </a:t>
            </a:r>
            <a:r>
              <a:rPr lang="cs-CZ" dirty="0" err="1" smtClean="0"/>
              <a:t>rehabilitation</a:t>
            </a:r>
            <a:r>
              <a:rPr lang="cs-CZ" dirty="0" smtClean="0"/>
              <a:t> </a:t>
            </a:r>
            <a:r>
              <a:rPr lang="cs-CZ" dirty="0" err="1" smtClean="0"/>
              <a:t>is</a:t>
            </a:r>
            <a:r>
              <a:rPr lang="cs-CZ" dirty="0" smtClean="0"/>
              <a:t> </a:t>
            </a:r>
            <a:r>
              <a:rPr lang="cs-CZ" dirty="0" err="1" smtClean="0"/>
              <a:t>very</a:t>
            </a:r>
            <a:r>
              <a:rPr lang="cs-CZ" dirty="0" smtClean="0"/>
              <a:t> </a:t>
            </a:r>
            <a:r>
              <a:rPr lang="cs-CZ" dirty="0" err="1" smtClean="0"/>
              <a:t>important</a:t>
            </a:r>
            <a:endParaRPr lang="cs-CZ" dirty="0" smtClean="0"/>
          </a:p>
          <a:p>
            <a:pPr marL="274320" indent="-274320" fontAlgn="auto">
              <a:spcAft>
                <a:spcPts val="0"/>
              </a:spcAft>
              <a:buClr>
                <a:schemeClr val="accent3"/>
              </a:buClr>
              <a:buFont typeface="Wingdings 2"/>
              <a:buChar char=""/>
              <a:defRPr/>
            </a:pPr>
            <a:r>
              <a:rPr lang="cs-CZ" dirty="0" err="1" smtClean="0"/>
              <a:t>Well</a:t>
            </a:r>
            <a:r>
              <a:rPr lang="cs-CZ" dirty="0" smtClean="0"/>
              <a:t> </a:t>
            </a:r>
            <a:r>
              <a:rPr lang="cs-CZ" dirty="0" err="1" smtClean="0"/>
              <a:t>timed</a:t>
            </a:r>
            <a:r>
              <a:rPr lang="cs-CZ" dirty="0" smtClean="0"/>
              <a:t> </a:t>
            </a:r>
            <a:r>
              <a:rPr lang="cs-CZ" dirty="0" err="1" smtClean="0"/>
              <a:t>rehabilitation</a:t>
            </a:r>
            <a:r>
              <a:rPr lang="cs-CZ" dirty="0" smtClean="0"/>
              <a:t> </a:t>
            </a:r>
            <a:r>
              <a:rPr lang="cs-CZ" dirty="0" err="1" smtClean="0"/>
              <a:t>teratment</a:t>
            </a:r>
            <a:r>
              <a:rPr lang="cs-CZ" dirty="0" smtClean="0"/>
              <a:t> </a:t>
            </a:r>
            <a:r>
              <a:rPr lang="cs-CZ" dirty="0" err="1" smtClean="0"/>
              <a:t>begins</a:t>
            </a:r>
            <a:r>
              <a:rPr lang="cs-CZ" dirty="0" smtClean="0"/>
              <a:t> </a:t>
            </a:r>
            <a:r>
              <a:rPr lang="cs-CZ" dirty="0" err="1" smtClean="0"/>
              <a:t>immediately</a:t>
            </a:r>
            <a:r>
              <a:rPr lang="cs-CZ" dirty="0" smtClean="0"/>
              <a:t> </a:t>
            </a:r>
            <a:r>
              <a:rPr lang="cs-CZ" dirty="0" err="1" smtClean="0"/>
              <a:t>following</a:t>
            </a:r>
            <a:r>
              <a:rPr lang="cs-CZ" dirty="0" smtClean="0"/>
              <a:t> </a:t>
            </a:r>
            <a:r>
              <a:rPr lang="cs-CZ" dirty="0" err="1" smtClean="0"/>
              <a:t>the</a:t>
            </a:r>
            <a:r>
              <a:rPr lang="cs-CZ" dirty="0" smtClean="0"/>
              <a:t> </a:t>
            </a:r>
            <a:r>
              <a:rPr lang="cs-CZ" dirty="0" err="1" smtClean="0"/>
              <a:t>injury</a:t>
            </a:r>
            <a:endParaRPr lang="cs-CZ" dirty="0" smtClean="0"/>
          </a:p>
          <a:p>
            <a:pPr marL="274320" indent="-274320" fontAlgn="auto">
              <a:spcAft>
                <a:spcPts val="0"/>
              </a:spcAft>
              <a:buClr>
                <a:schemeClr val="accent3"/>
              </a:buClr>
              <a:buFont typeface="Wingdings 2"/>
              <a:buChar char=""/>
              <a:defRPr/>
            </a:pPr>
            <a:r>
              <a:rPr lang="cs-CZ" dirty="0" err="1" smtClean="0"/>
              <a:t>Caused</a:t>
            </a:r>
            <a:r>
              <a:rPr lang="cs-CZ" dirty="0" smtClean="0"/>
              <a:t> by a </a:t>
            </a:r>
            <a:r>
              <a:rPr lang="cs-CZ" dirty="0" err="1" smtClean="0"/>
              <a:t>direct</a:t>
            </a:r>
            <a:r>
              <a:rPr lang="cs-CZ" dirty="0" smtClean="0"/>
              <a:t> </a:t>
            </a:r>
            <a:r>
              <a:rPr lang="cs-CZ" dirty="0" err="1" smtClean="0"/>
              <a:t>external</a:t>
            </a:r>
            <a:r>
              <a:rPr lang="cs-CZ" dirty="0" smtClean="0"/>
              <a:t> </a:t>
            </a:r>
            <a:r>
              <a:rPr lang="cs-CZ" dirty="0" err="1" smtClean="0"/>
              <a:t>force</a:t>
            </a:r>
            <a:r>
              <a:rPr lang="cs-CZ" dirty="0" smtClean="0"/>
              <a:t> </a:t>
            </a:r>
            <a:r>
              <a:rPr lang="cs-CZ" dirty="0" err="1" smtClean="0"/>
              <a:t>directed</a:t>
            </a:r>
            <a:r>
              <a:rPr lang="cs-CZ" dirty="0" smtClean="0"/>
              <a:t> </a:t>
            </a:r>
            <a:r>
              <a:rPr lang="cs-CZ" dirty="0" err="1" smtClean="0"/>
              <a:t>at</a:t>
            </a:r>
            <a:r>
              <a:rPr lang="cs-CZ" dirty="0" smtClean="0"/>
              <a:t> </a:t>
            </a:r>
            <a:r>
              <a:rPr lang="cs-CZ" dirty="0" err="1" smtClean="0"/>
              <a:t>the</a:t>
            </a:r>
            <a:r>
              <a:rPr lang="cs-CZ" dirty="0" smtClean="0"/>
              <a:t> </a:t>
            </a:r>
            <a:r>
              <a:rPr lang="cs-CZ" dirty="0" err="1" smtClean="0"/>
              <a:t>lateral</a:t>
            </a:r>
            <a:r>
              <a:rPr lang="cs-CZ" dirty="0" smtClean="0"/>
              <a:t> </a:t>
            </a:r>
            <a:r>
              <a:rPr lang="cs-CZ" dirty="0" err="1" smtClean="0"/>
              <a:t>aspect</a:t>
            </a:r>
            <a:r>
              <a:rPr lang="cs-CZ" dirty="0" smtClean="0"/>
              <a:t> </a:t>
            </a:r>
            <a:r>
              <a:rPr lang="cs-CZ" dirty="0" err="1" smtClean="0"/>
              <a:t>of</a:t>
            </a:r>
            <a:r>
              <a:rPr lang="cs-CZ" dirty="0" smtClean="0"/>
              <a:t> </a:t>
            </a:r>
            <a:r>
              <a:rPr lang="cs-CZ" dirty="0" err="1" smtClean="0"/>
              <a:t>the</a:t>
            </a:r>
            <a:r>
              <a:rPr lang="cs-CZ" dirty="0" smtClean="0"/>
              <a:t> </a:t>
            </a:r>
            <a:r>
              <a:rPr lang="cs-CZ" dirty="0" err="1" smtClean="0"/>
              <a:t>thigh</a:t>
            </a:r>
            <a:r>
              <a:rPr lang="cs-CZ" dirty="0" smtClean="0"/>
              <a:t> </a:t>
            </a:r>
            <a:r>
              <a:rPr lang="cs-CZ" dirty="0" err="1" smtClean="0"/>
              <a:t>or</a:t>
            </a:r>
            <a:r>
              <a:rPr lang="cs-CZ" dirty="0" smtClean="0"/>
              <a:t> </a:t>
            </a:r>
            <a:r>
              <a:rPr lang="cs-CZ" dirty="0" err="1" smtClean="0"/>
              <a:t>the</a:t>
            </a:r>
            <a:r>
              <a:rPr lang="cs-CZ" dirty="0" smtClean="0"/>
              <a:t> </a:t>
            </a:r>
            <a:r>
              <a:rPr lang="cs-CZ" dirty="0" err="1" smtClean="0"/>
              <a:t>lower</a:t>
            </a:r>
            <a:r>
              <a:rPr lang="cs-CZ" dirty="0" smtClean="0"/>
              <a:t> leg (86%) </a:t>
            </a:r>
            <a:r>
              <a:rPr lang="cs-CZ" dirty="0" err="1" smtClean="0"/>
              <a:t>or</a:t>
            </a:r>
            <a:r>
              <a:rPr lang="cs-CZ" dirty="0" smtClean="0"/>
              <a:t> by a non-</a:t>
            </a:r>
            <a:r>
              <a:rPr lang="cs-CZ" dirty="0" err="1" smtClean="0"/>
              <a:t>contact</a:t>
            </a:r>
            <a:r>
              <a:rPr lang="cs-CZ" dirty="0" smtClean="0"/>
              <a:t> </a:t>
            </a:r>
            <a:r>
              <a:rPr lang="cs-CZ" dirty="0" err="1" smtClean="0"/>
              <a:t>activity</a:t>
            </a:r>
            <a:r>
              <a:rPr lang="cs-CZ" dirty="0" smtClean="0"/>
              <a:t> </a:t>
            </a:r>
            <a:r>
              <a:rPr lang="cs-CZ" dirty="0" err="1" smtClean="0"/>
              <a:t>improving</a:t>
            </a:r>
            <a:r>
              <a:rPr lang="cs-CZ" dirty="0" smtClean="0"/>
              <a:t> a </a:t>
            </a:r>
            <a:r>
              <a:rPr lang="cs-CZ" dirty="0" err="1" smtClean="0"/>
              <a:t>valgus</a:t>
            </a:r>
            <a:r>
              <a:rPr lang="cs-CZ" dirty="0" smtClean="0"/>
              <a:t> </a:t>
            </a:r>
            <a:r>
              <a:rPr lang="cs-CZ" dirty="0" err="1" smtClean="0"/>
              <a:t>force</a:t>
            </a:r>
            <a:endParaRPr lang="cs-CZ" dirty="0" smtClean="0"/>
          </a:p>
          <a:p>
            <a:pPr marL="274320" indent="-274320" fontAlgn="auto">
              <a:spcAft>
                <a:spcPts val="0"/>
              </a:spcAft>
              <a:buClr>
                <a:schemeClr val="accent3"/>
              </a:buClr>
              <a:buFont typeface="Wingdings 2"/>
              <a:buChar char=""/>
              <a:defRPr/>
            </a:pPr>
            <a:r>
              <a:rPr lang="cs-CZ" dirty="0" err="1" smtClean="0"/>
              <a:t>Often</a:t>
            </a:r>
            <a:r>
              <a:rPr lang="cs-CZ" dirty="0" smtClean="0"/>
              <a:t>, </a:t>
            </a:r>
            <a:r>
              <a:rPr lang="cs-CZ" dirty="0" err="1" smtClean="0"/>
              <a:t>direct</a:t>
            </a:r>
            <a:r>
              <a:rPr lang="cs-CZ" dirty="0" smtClean="0"/>
              <a:t> MCL </a:t>
            </a:r>
            <a:r>
              <a:rPr lang="cs-CZ" dirty="0" err="1" smtClean="0"/>
              <a:t>injury</a:t>
            </a:r>
            <a:r>
              <a:rPr lang="cs-CZ" dirty="0" smtClean="0"/>
              <a:t> </a:t>
            </a:r>
            <a:r>
              <a:rPr lang="cs-CZ" dirty="0" err="1" smtClean="0"/>
              <a:t>is</a:t>
            </a:r>
            <a:r>
              <a:rPr lang="cs-CZ" dirty="0" smtClean="0"/>
              <a:t> </a:t>
            </a:r>
            <a:r>
              <a:rPr lang="cs-CZ" dirty="0" err="1" smtClean="0"/>
              <a:t>accompanied</a:t>
            </a:r>
            <a:r>
              <a:rPr lang="cs-CZ" dirty="0" smtClean="0"/>
              <a:t> by </a:t>
            </a:r>
            <a:r>
              <a:rPr lang="cs-CZ" dirty="0" err="1" smtClean="0"/>
              <a:t>an</a:t>
            </a:r>
            <a:r>
              <a:rPr lang="cs-CZ" dirty="0" smtClean="0"/>
              <a:t> ACL </a:t>
            </a:r>
            <a:r>
              <a:rPr lang="cs-CZ" dirty="0" err="1" smtClean="0"/>
              <a:t>and</a:t>
            </a:r>
            <a:r>
              <a:rPr lang="cs-CZ" dirty="0" smtClean="0"/>
              <a:t> </a:t>
            </a:r>
            <a:r>
              <a:rPr lang="cs-CZ" dirty="0" err="1" smtClean="0"/>
              <a:t>medial</a:t>
            </a:r>
            <a:r>
              <a:rPr lang="cs-CZ" dirty="0" smtClean="0"/>
              <a:t> </a:t>
            </a:r>
            <a:r>
              <a:rPr lang="cs-CZ" dirty="0" err="1" smtClean="0"/>
              <a:t>meniscus</a:t>
            </a:r>
            <a:r>
              <a:rPr lang="cs-CZ" dirty="0" smtClean="0"/>
              <a:t> </a:t>
            </a:r>
            <a:r>
              <a:rPr lang="cs-CZ" dirty="0" err="1" smtClean="0"/>
              <a:t>injury</a:t>
            </a:r>
            <a:endParaRPr lang="cs-CZ"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p:cNvSpPr>
            <a:spLocks noGrp="1"/>
          </p:cNvSpPr>
          <p:nvPr>
            <p:ph type="title"/>
          </p:nvPr>
        </p:nvSpPr>
        <p:spPr/>
        <p:txBody>
          <a:bodyPr/>
          <a:lstStyle/>
          <a:p>
            <a:r>
              <a:rPr lang="cs-CZ" sz="3600" smtClean="0"/>
              <a:t>Phase I</a:t>
            </a:r>
          </a:p>
        </p:txBody>
      </p:sp>
      <p:sp>
        <p:nvSpPr>
          <p:cNvPr id="3" name="Zástupný symbol pro obsah 2"/>
          <p:cNvSpPr>
            <a:spLocks noGrp="1"/>
          </p:cNvSpPr>
          <p:nvPr>
            <p:ph idx="1"/>
          </p:nvPr>
        </p:nvSpPr>
        <p:spPr/>
        <p:txBody>
          <a:bodyPr>
            <a:normAutofit fontScale="77500" lnSpcReduction="20000"/>
          </a:bodyPr>
          <a:lstStyle/>
          <a:p>
            <a:pPr marL="274320" indent="-274320" fontAlgn="auto">
              <a:spcAft>
                <a:spcPts val="0"/>
              </a:spcAft>
              <a:buClr>
                <a:schemeClr val="accent3"/>
              </a:buClr>
              <a:buFont typeface="Wingdings 2"/>
              <a:buChar char=""/>
              <a:defRPr/>
            </a:pPr>
            <a:r>
              <a:rPr lang="cs-CZ" dirty="0" err="1" smtClean="0"/>
              <a:t>Goal</a:t>
            </a:r>
            <a:r>
              <a:rPr lang="cs-CZ" dirty="0" smtClean="0"/>
              <a:t> – </a:t>
            </a:r>
            <a:r>
              <a:rPr lang="cs-CZ" dirty="0" err="1" smtClean="0"/>
              <a:t>reduce</a:t>
            </a:r>
            <a:r>
              <a:rPr lang="cs-CZ" dirty="0" smtClean="0"/>
              <a:t> </a:t>
            </a:r>
            <a:r>
              <a:rPr lang="cs-CZ" dirty="0" err="1" smtClean="0"/>
              <a:t>pain</a:t>
            </a:r>
            <a:r>
              <a:rPr lang="cs-CZ" dirty="0" smtClean="0"/>
              <a:t>, </a:t>
            </a:r>
            <a:r>
              <a:rPr lang="cs-CZ" dirty="0" err="1" smtClean="0"/>
              <a:t>edema</a:t>
            </a:r>
            <a:r>
              <a:rPr lang="cs-CZ" dirty="0" smtClean="0"/>
              <a:t> </a:t>
            </a:r>
            <a:r>
              <a:rPr lang="cs-CZ" dirty="0" err="1" smtClean="0"/>
              <a:t>and</a:t>
            </a:r>
            <a:r>
              <a:rPr lang="cs-CZ" dirty="0" smtClean="0"/>
              <a:t> </a:t>
            </a:r>
            <a:r>
              <a:rPr lang="cs-CZ" dirty="0" err="1" smtClean="0"/>
              <a:t>inflammation</a:t>
            </a:r>
            <a:endParaRPr lang="cs-CZ" dirty="0" smtClean="0"/>
          </a:p>
          <a:p>
            <a:pPr marL="274320" indent="-274320" fontAlgn="auto">
              <a:spcAft>
                <a:spcPts val="0"/>
              </a:spcAft>
              <a:buClr>
                <a:schemeClr val="accent3"/>
              </a:buClr>
              <a:buFont typeface="Wingdings 2"/>
              <a:buChar char=""/>
              <a:defRPr/>
            </a:pPr>
            <a:r>
              <a:rPr lang="cs-CZ" dirty="0" err="1" smtClean="0"/>
              <a:t>Cryotherapy</a:t>
            </a:r>
            <a:r>
              <a:rPr lang="cs-CZ" dirty="0" smtClean="0"/>
              <a:t>  </a:t>
            </a:r>
            <a:r>
              <a:rPr lang="cs-CZ" dirty="0" err="1" smtClean="0"/>
              <a:t>and</a:t>
            </a:r>
            <a:r>
              <a:rPr lang="cs-CZ" dirty="0" smtClean="0"/>
              <a:t> </a:t>
            </a:r>
            <a:r>
              <a:rPr lang="cs-CZ" dirty="0" err="1" smtClean="0"/>
              <a:t>compression</a:t>
            </a:r>
            <a:r>
              <a:rPr lang="cs-CZ" dirty="0" smtClean="0"/>
              <a:t> – </a:t>
            </a:r>
            <a:r>
              <a:rPr lang="cs-CZ" dirty="0" err="1" smtClean="0"/>
              <a:t>cold</a:t>
            </a:r>
            <a:r>
              <a:rPr lang="cs-CZ" dirty="0" smtClean="0"/>
              <a:t> </a:t>
            </a:r>
            <a:r>
              <a:rPr lang="cs-CZ" dirty="0" err="1" smtClean="0"/>
              <a:t>decreases</a:t>
            </a:r>
            <a:r>
              <a:rPr lang="cs-CZ" dirty="0" smtClean="0"/>
              <a:t>  </a:t>
            </a:r>
            <a:r>
              <a:rPr lang="cs-CZ" dirty="0" err="1" smtClean="0"/>
              <a:t>pain</a:t>
            </a:r>
            <a:r>
              <a:rPr lang="cs-CZ" dirty="0" smtClean="0"/>
              <a:t> </a:t>
            </a:r>
            <a:r>
              <a:rPr lang="cs-CZ" dirty="0" err="1" smtClean="0"/>
              <a:t>and</a:t>
            </a:r>
            <a:r>
              <a:rPr lang="cs-CZ" dirty="0" smtClean="0"/>
              <a:t> </a:t>
            </a:r>
            <a:r>
              <a:rPr lang="cs-CZ" dirty="0" err="1" smtClean="0"/>
              <a:t>compression</a:t>
            </a:r>
            <a:r>
              <a:rPr lang="cs-CZ" dirty="0" smtClean="0"/>
              <a:t> </a:t>
            </a:r>
            <a:r>
              <a:rPr lang="cs-CZ" dirty="0" err="1" smtClean="0"/>
              <a:t>limits</a:t>
            </a:r>
            <a:r>
              <a:rPr lang="cs-CZ" dirty="0" smtClean="0"/>
              <a:t> </a:t>
            </a:r>
            <a:r>
              <a:rPr lang="cs-CZ" dirty="0" err="1" smtClean="0"/>
              <a:t>edema</a:t>
            </a:r>
            <a:r>
              <a:rPr lang="cs-CZ" dirty="0" smtClean="0"/>
              <a:t> </a:t>
            </a:r>
            <a:r>
              <a:rPr lang="cs-CZ" dirty="0" err="1" smtClean="0"/>
              <a:t>formation</a:t>
            </a:r>
            <a:r>
              <a:rPr lang="cs-CZ" dirty="0" smtClean="0"/>
              <a:t> </a:t>
            </a:r>
            <a:r>
              <a:rPr lang="cs-CZ" dirty="0" err="1" smtClean="0"/>
              <a:t>and</a:t>
            </a:r>
            <a:r>
              <a:rPr lang="cs-CZ" dirty="0" smtClean="0"/>
              <a:t> </a:t>
            </a:r>
            <a:r>
              <a:rPr lang="cs-CZ" dirty="0" err="1" smtClean="0"/>
              <a:t>increases</a:t>
            </a:r>
            <a:r>
              <a:rPr lang="cs-CZ" dirty="0" smtClean="0"/>
              <a:t> </a:t>
            </a:r>
            <a:r>
              <a:rPr lang="cs-CZ" dirty="0" err="1" smtClean="0"/>
              <a:t>perception</a:t>
            </a:r>
            <a:r>
              <a:rPr lang="cs-CZ" dirty="0" smtClean="0"/>
              <a:t> </a:t>
            </a:r>
            <a:r>
              <a:rPr lang="cs-CZ" dirty="0" err="1" smtClean="0"/>
              <a:t>of</a:t>
            </a:r>
            <a:r>
              <a:rPr lang="cs-CZ" dirty="0" smtClean="0"/>
              <a:t> stability</a:t>
            </a:r>
          </a:p>
          <a:p>
            <a:pPr marL="274320" indent="-274320" fontAlgn="auto">
              <a:spcAft>
                <a:spcPts val="0"/>
              </a:spcAft>
              <a:buClr>
                <a:schemeClr val="accent3"/>
              </a:buClr>
              <a:buFont typeface="Wingdings 2"/>
              <a:buChar char=""/>
              <a:defRPr/>
            </a:pPr>
            <a:r>
              <a:rPr lang="cs-CZ" dirty="0" err="1" smtClean="0"/>
              <a:t>From</a:t>
            </a:r>
            <a:r>
              <a:rPr lang="cs-CZ" dirty="0" smtClean="0"/>
              <a:t> </a:t>
            </a:r>
            <a:r>
              <a:rPr lang="cs-CZ" dirty="0" err="1" smtClean="0"/>
              <a:t>the</a:t>
            </a:r>
            <a:r>
              <a:rPr lang="cs-CZ" dirty="0" smtClean="0"/>
              <a:t> </a:t>
            </a:r>
            <a:r>
              <a:rPr lang="cs-CZ" dirty="0" err="1" smtClean="0"/>
              <a:t>beginning</a:t>
            </a:r>
            <a:r>
              <a:rPr lang="cs-CZ" dirty="0" smtClean="0"/>
              <a:t>, ROM </a:t>
            </a:r>
            <a:r>
              <a:rPr lang="cs-CZ" dirty="0" err="1" smtClean="0"/>
              <a:t>is</a:t>
            </a:r>
            <a:r>
              <a:rPr lang="cs-CZ" dirty="0" smtClean="0"/>
              <a:t> </a:t>
            </a:r>
            <a:r>
              <a:rPr lang="cs-CZ" dirty="0" err="1" smtClean="0"/>
              <a:t>restored</a:t>
            </a:r>
            <a:r>
              <a:rPr lang="cs-CZ" dirty="0" smtClean="0"/>
              <a:t> (</a:t>
            </a:r>
            <a:r>
              <a:rPr lang="cs-CZ" dirty="0" err="1" smtClean="0"/>
              <a:t>maintained</a:t>
            </a:r>
            <a:r>
              <a:rPr lang="cs-CZ" dirty="0" smtClean="0"/>
              <a:t>), </a:t>
            </a:r>
            <a:r>
              <a:rPr lang="cs-CZ" dirty="0" err="1" smtClean="0"/>
              <a:t>especially</a:t>
            </a:r>
            <a:r>
              <a:rPr lang="cs-CZ" dirty="0" smtClean="0"/>
              <a:t> </a:t>
            </a:r>
            <a:r>
              <a:rPr lang="cs-CZ" dirty="0" err="1" smtClean="0"/>
              <a:t>extension</a:t>
            </a:r>
            <a:endParaRPr lang="cs-CZ" dirty="0" smtClean="0"/>
          </a:p>
          <a:p>
            <a:pPr marL="274320" indent="-274320" fontAlgn="auto">
              <a:spcAft>
                <a:spcPts val="0"/>
              </a:spcAft>
              <a:buClr>
                <a:schemeClr val="accent3"/>
              </a:buClr>
              <a:buFont typeface="Wingdings 2"/>
              <a:buChar char=""/>
              <a:defRPr/>
            </a:pPr>
            <a:r>
              <a:rPr lang="cs-CZ" dirty="0" err="1" smtClean="0"/>
              <a:t>Maintaince</a:t>
            </a:r>
            <a:r>
              <a:rPr lang="cs-CZ" dirty="0" smtClean="0"/>
              <a:t> </a:t>
            </a:r>
            <a:r>
              <a:rPr lang="cs-CZ" dirty="0" err="1" smtClean="0"/>
              <a:t>of</a:t>
            </a:r>
            <a:r>
              <a:rPr lang="cs-CZ" dirty="0" smtClean="0"/>
              <a:t> soft </a:t>
            </a:r>
            <a:r>
              <a:rPr lang="cs-CZ" dirty="0" err="1" smtClean="0"/>
              <a:t>tissue</a:t>
            </a:r>
            <a:r>
              <a:rPr lang="cs-CZ" dirty="0" smtClean="0"/>
              <a:t> mobility </a:t>
            </a:r>
            <a:r>
              <a:rPr lang="cs-CZ" dirty="0" err="1" smtClean="0"/>
              <a:t>surrounding</a:t>
            </a:r>
            <a:r>
              <a:rPr lang="cs-CZ" dirty="0" smtClean="0"/>
              <a:t> </a:t>
            </a:r>
            <a:r>
              <a:rPr lang="cs-CZ" dirty="0" err="1" smtClean="0"/>
              <a:t>the</a:t>
            </a:r>
            <a:r>
              <a:rPr lang="cs-CZ" dirty="0" smtClean="0"/>
              <a:t> joint </a:t>
            </a:r>
            <a:r>
              <a:rPr lang="cs-CZ" dirty="0" err="1" smtClean="0"/>
              <a:t>and</a:t>
            </a:r>
            <a:r>
              <a:rPr lang="cs-CZ" dirty="0" smtClean="0"/>
              <a:t> </a:t>
            </a:r>
            <a:r>
              <a:rPr lang="cs-CZ" dirty="0" err="1" smtClean="0"/>
              <a:t>patellar</a:t>
            </a:r>
            <a:r>
              <a:rPr lang="cs-CZ" dirty="0" smtClean="0"/>
              <a:t> mobility in </a:t>
            </a:r>
            <a:r>
              <a:rPr lang="cs-CZ" dirty="0" err="1" smtClean="0"/>
              <a:t>all</a:t>
            </a:r>
            <a:r>
              <a:rPr lang="cs-CZ" dirty="0" smtClean="0"/>
              <a:t> </a:t>
            </a:r>
            <a:r>
              <a:rPr lang="cs-CZ" dirty="0" err="1" smtClean="0"/>
              <a:t>directions</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treatment</a:t>
            </a:r>
            <a:r>
              <a:rPr lang="cs-CZ" dirty="0" smtClean="0"/>
              <a:t> </a:t>
            </a:r>
            <a:r>
              <a:rPr lang="cs-CZ" dirty="0" err="1" smtClean="0"/>
              <a:t>of</a:t>
            </a:r>
            <a:r>
              <a:rPr lang="cs-CZ" dirty="0" smtClean="0"/>
              <a:t> </a:t>
            </a:r>
            <a:r>
              <a:rPr lang="cs-CZ" dirty="0" err="1" smtClean="0"/>
              <a:t>contractile</a:t>
            </a:r>
            <a:r>
              <a:rPr lang="cs-CZ" dirty="0" smtClean="0"/>
              <a:t> </a:t>
            </a:r>
            <a:r>
              <a:rPr lang="cs-CZ" dirty="0" err="1" smtClean="0"/>
              <a:t>and</a:t>
            </a:r>
            <a:r>
              <a:rPr lang="cs-CZ" dirty="0" smtClean="0"/>
              <a:t> non-</a:t>
            </a:r>
            <a:r>
              <a:rPr lang="cs-CZ" dirty="0" err="1" smtClean="0"/>
              <a:t>contractile</a:t>
            </a:r>
            <a:r>
              <a:rPr lang="cs-CZ" dirty="0" smtClean="0"/>
              <a:t> soft </a:t>
            </a:r>
            <a:r>
              <a:rPr lang="cs-CZ" dirty="0" err="1" smtClean="0"/>
              <a:t>tissues</a:t>
            </a:r>
            <a:r>
              <a:rPr lang="cs-CZ" dirty="0" smtClean="0"/>
              <a:t> to </a:t>
            </a:r>
            <a:r>
              <a:rPr lang="cs-CZ" dirty="0" err="1" smtClean="0"/>
              <a:t>restoring</a:t>
            </a:r>
            <a:r>
              <a:rPr lang="cs-CZ" dirty="0" smtClean="0"/>
              <a:t> joint mobility</a:t>
            </a:r>
          </a:p>
          <a:p>
            <a:pPr marL="274320" indent="-274320" fontAlgn="auto">
              <a:spcAft>
                <a:spcPts val="0"/>
              </a:spcAft>
              <a:buClr>
                <a:schemeClr val="accent3"/>
              </a:buClr>
              <a:buFont typeface="Wingdings 2"/>
              <a:buChar char=""/>
              <a:defRPr/>
            </a:pPr>
            <a:r>
              <a:rPr lang="cs-CZ" dirty="0" err="1" smtClean="0"/>
              <a:t>Assistive</a:t>
            </a:r>
            <a:r>
              <a:rPr lang="cs-CZ" dirty="0" smtClean="0"/>
              <a:t> </a:t>
            </a:r>
            <a:r>
              <a:rPr lang="cs-CZ" dirty="0" err="1" smtClean="0"/>
              <a:t>devices</a:t>
            </a:r>
            <a:r>
              <a:rPr lang="cs-CZ" dirty="0" smtClean="0"/>
              <a:t>  (</a:t>
            </a:r>
            <a:r>
              <a:rPr lang="cs-CZ" dirty="0" err="1" smtClean="0"/>
              <a:t>crutches</a:t>
            </a:r>
            <a:r>
              <a:rPr lang="cs-CZ" dirty="0" smtClean="0"/>
              <a:t>, </a:t>
            </a:r>
            <a:r>
              <a:rPr lang="cs-CZ" dirty="0" err="1" smtClean="0"/>
              <a:t>brace</a:t>
            </a:r>
            <a:r>
              <a:rPr lang="cs-CZ" dirty="0" smtClean="0"/>
              <a:t>) are </a:t>
            </a:r>
            <a:r>
              <a:rPr lang="cs-CZ" dirty="0" err="1" smtClean="0"/>
              <a:t>used</a:t>
            </a:r>
            <a:r>
              <a:rPr lang="cs-CZ" dirty="0" smtClean="0"/>
              <a:t> in case presence </a:t>
            </a:r>
            <a:r>
              <a:rPr lang="cs-CZ" dirty="0" err="1" smtClean="0"/>
              <a:t>of</a:t>
            </a:r>
            <a:r>
              <a:rPr lang="cs-CZ" dirty="0" smtClean="0"/>
              <a:t> </a:t>
            </a:r>
            <a:r>
              <a:rPr lang="cs-CZ" dirty="0" err="1" smtClean="0"/>
              <a:t>the</a:t>
            </a:r>
            <a:r>
              <a:rPr lang="cs-CZ" dirty="0" smtClean="0"/>
              <a:t> </a:t>
            </a:r>
            <a:r>
              <a:rPr lang="cs-CZ" dirty="0" err="1" smtClean="0"/>
              <a:t>knee</a:t>
            </a:r>
            <a:r>
              <a:rPr lang="cs-CZ" dirty="0" smtClean="0"/>
              <a:t> </a:t>
            </a:r>
            <a:r>
              <a:rPr lang="cs-CZ" dirty="0" err="1" smtClean="0"/>
              <a:t>instability</a:t>
            </a:r>
            <a:r>
              <a:rPr lang="cs-CZ" dirty="0" smtClean="0"/>
              <a:t> </a:t>
            </a:r>
            <a:r>
              <a:rPr lang="cs-CZ" dirty="0" err="1" smtClean="0"/>
              <a:t>and</a:t>
            </a:r>
            <a:r>
              <a:rPr lang="cs-CZ" dirty="0" smtClean="0"/>
              <a:t> </a:t>
            </a:r>
            <a:r>
              <a:rPr lang="cs-CZ" dirty="0" err="1" smtClean="0"/>
              <a:t>an</a:t>
            </a:r>
            <a:r>
              <a:rPr lang="cs-CZ" dirty="0" smtClean="0"/>
              <a:t> </a:t>
            </a:r>
            <a:r>
              <a:rPr lang="cs-CZ" dirty="0" err="1" smtClean="0"/>
              <a:t>antalgic</a:t>
            </a:r>
            <a:r>
              <a:rPr lang="cs-CZ" dirty="0" smtClean="0"/>
              <a:t> </a:t>
            </a:r>
            <a:r>
              <a:rPr lang="cs-CZ" dirty="0" err="1" smtClean="0"/>
              <a:t>gait</a:t>
            </a:r>
            <a:r>
              <a:rPr lang="cs-CZ" dirty="0" smtClean="0"/>
              <a:t> </a:t>
            </a:r>
            <a:r>
              <a:rPr lang="cs-CZ" dirty="0" err="1" smtClean="0"/>
              <a:t>pattern</a:t>
            </a:r>
            <a:endParaRPr lang="cs-CZ" dirty="0" smtClean="0"/>
          </a:p>
          <a:p>
            <a:pPr marL="274320" indent="-274320" fontAlgn="auto">
              <a:spcAft>
                <a:spcPts val="0"/>
              </a:spcAft>
              <a:buClr>
                <a:schemeClr val="accent3"/>
              </a:buClr>
              <a:buFont typeface="Wingdings 2"/>
              <a:buChar char=""/>
              <a:defRPr/>
            </a:pPr>
            <a:r>
              <a:rPr lang="cs-CZ" dirty="0" err="1" smtClean="0"/>
              <a:t>Criteria</a:t>
            </a:r>
            <a:r>
              <a:rPr lang="cs-CZ" dirty="0" smtClean="0"/>
              <a:t> to </a:t>
            </a:r>
            <a:r>
              <a:rPr lang="cs-CZ" dirty="0" err="1" smtClean="0"/>
              <a:t>progress</a:t>
            </a:r>
            <a:r>
              <a:rPr lang="cs-CZ" dirty="0" smtClean="0"/>
              <a:t> to </a:t>
            </a:r>
            <a:r>
              <a:rPr lang="cs-CZ" dirty="0" err="1" smtClean="0"/>
              <a:t>the</a:t>
            </a:r>
            <a:r>
              <a:rPr lang="cs-CZ" dirty="0" smtClean="0"/>
              <a:t> </a:t>
            </a:r>
            <a:r>
              <a:rPr lang="cs-CZ" dirty="0" err="1" smtClean="0"/>
              <a:t>next</a:t>
            </a:r>
            <a:r>
              <a:rPr lang="cs-CZ" dirty="0" smtClean="0"/>
              <a:t> </a:t>
            </a:r>
            <a:r>
              <a:rPr lang="cs-CZ" dirty="0" err="1" smtClean="0"/>
              <a:t>phase</a:t>
            </a:r>
            <a:r>
              <a:rPr lang="cs-CZ" dirty="0" smtClean="0"/>
              <a:t> </a:t>
            </a:r>
            <a:r>
              <a:rPr lang="cs-CZ" dirty="0" err="1" smtClean="0"/>
              <a:t>include</a:t>
            </a:r>
            <a:r>
              <a:rPr lang="cs-CZ" dirty="0" smtClean="0"/>
              <a:t> </a:t>
            </a:r>
            <a:r>
              <a:rPr lang="cs-CZ" dirty="0" err="1" smtClean="0"/>
              <a:t>the</a:t>
            </a:r>
            <a:r>
              <a:rPr lang="cs-CZ" dirty="0" smtClean="0"/>
              <a:t> absence </a:t>
            </a:r>
            <a:r>
              <a:rPr lang="cs-CZ" dirty="0" err="1" smtClean="0"/>
              <a:t>of</a:t>
            </a:r>
            <a:r>
              <a:rPr lang="cs-CZ" dirty="0" smtClean="0"/>
              <a:t> </a:t>
            </a:r>
            <a:r>
              <a:rPr lang="cs-CZ" dirty="0" err="1" smtClean="0"/>
              <a:t>edema</a:t>
            </a:r>
            <a:r>
              <a:rPr lang="cs-CZ" dirty="0" smtClean="0"/>
              <a:t>, </a:t>
            </a:r>
            <a:r>
              <a:rPr lang="cs-CZ" dirty="0" err="1" smtClean="0"/>
              <a:t>active</a:t>
            </a:r>
            <a:r>
              <a:rPr lang="cs-CZ" dirty="0" smtClean="0"/>
              <a:t> </a:t>
            </a:r>
            <a:r>
              <a:rPr lang="cs-CZ" dirty="0" err="1" smtClean="0"/>
              <a:t>knee</a:t>
            </a:r>
            <a:r>
              <a:rPr lang="cs-CZ" dirty="0" smtClean="0"/>
              <a:t> ROM 0-90°, </a:t>
            </a:r>
            <a:r>
              <a:rPr lang="cs-CZ" dirty="0" err="1" smtClean="0"/>
              <a:t>the</a:t>
            </a:r>
            <a:r>
              <a:rPr lang="cs-CZ" dirty="0" smtClean="0"/>
              <a:t> </a:t>
            </a:r>
            <a:r>
              <a:rPr lang="cs-CZ" dirty="0" err="1" smtClean="0"/>
              <a:t>ability</a:t>
            </a:r>
            <a:r>
              <a:rPr lang="cs-CZ" dirty="0" smtClean="0"/>
              <a:t> to </a:t>
            </a:r>
            <a:r>
              <a:rPr lang="cs-CZ" dirty="0" err="1" smtClean="0"/>
              <a:t>perform</a:t>
            </a:r>
            <a:r>
              <a:rPr lang="cs-CZ" dirty="0" smtClean="0"/>
              <a:t> a basic </a:t>
            </a:r>
            <a:r>
              <a:rPr lang="cs-CZ" dirty="0" err="1" smtClean="0"/>
              <a:t>quadriceps</a:t>
            </a:r>
            <a:r>
              <a:rPr lang="cs-CZ" dirty="0" smtClean="0"/>
              <a:t> </a:t>
            </a:r>
            <a:r>
              <a:rPr lang="cs-CZ" dirty="0" err="1" smtClean="0"/>
              <a:t>contraction</a:t>
            </a:r>
            <a:endParaRPr lang="cs-CZ"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dpis 1"/>
          <p:cNvSpPr>
            <a:spLocks noGrp="1"/>
          </p:cNvSpPr>
          <p:nvPr>
            <p:ph type="title"/>
          </p:nvPr>
        </p:nvSpPr>
        <p:spPr/>
        <p:txBody>
          <a:bodyPr/>
          <a:lstStyle/>
          <a:p>
            <a:r>
              <a:rPr lang="cs-CZ" sz="3600" smtClean="0"/>
              <a:t>Phase II</a:t>
            </a:r>
          </a:p>
        </p:txBody>
      </p:sp>
      <p:sp>
        <p:nvSpPr>
          <p:cNvPr id="53250" name="Zástupný symbol pro obsah 2"/>
          <p:cNvSpPr>
            <a:spLocks noGrp="1"/>
          </p:cNvSpPr>
          <p:nvPr>
            <p:ph idx="1"/>
          </p:nvPr>
        </p:nvSpPr>
        <p:spPr/>
        <p:txBody>
          <a:bodyPr/>
          <a:lstStyle/>
          <a:p>
            <a:r>
              <a:rPr lang="cs-CZ" dirty="0" err="1" smtClean="0"/>
              <a:t>The</a:t>
            </a:r>
            <a:r>
              <a:rPr lang="cs-CZ" dirty="0" smtClean="0"/>
              <a:t> </a:t>
            </a:r>
            <a:r>
              <a:rPr lang="cs-CZ" dirty="0" err="1" smtClean="0"/>
              <a:t>main</a:t>
            </a:r>
            <a:r>
              <a:rPr lang="cs-CZ" dirty="0" smtClean="0"/>
              <a:t> </a:t>
            </a:r>
            <a:r>
              <a:rPr lang="cs-CZ" dirty="0" err="1" smtClean="0"/>
              <a:t>goal</a:t>
            </a:r>
            <a:r>
              <a:rPr lang="cs-CZ" dirty="0" smtClean="0"/>
              <a:t> </a:t>
            </a:r>
            <a:r>
              <a:rPr lang="cs-CZ" dirty="0" err="1" smtClean="0"/>
              <a:t>is</a:t>
            </a:r>
            <a:r>
              <a:rPr lang="cs-CZ" dirty="0" smtClean="0"/>
              <a:t> </a:t>
            </a:r>
            <a:r>
              <a:rPr lang="cs-CZ" dirty="0" err="1" smtClean="0"/>
              <a:t>increasing</a:t>
            </a:r>
            <a:r>
              <a:rPr lang="cs-CZ" dirty="0" smtClean="0"/>
              <a:t> </a:t>
            </a:r>
            <a:r>
              <a:rPr lang="cs-CZ" dirty="0" err="1" smtClean="0"/>
              <a:t>lower</a:t>
            </a:r>
            <a:r>
              <a:rPr lang="cs-CZ" dirty="0" smtClean="0"/>
              <a:t> extremity </a:t>
            </a:r>
            <a:r>
              <a:rPr lang="cs-CZ" dirty="0" err="1" smtClean="0"/>
              <a:t>strength</a:t>
            </a:r>
            <a:r>
              <a:rPr lang="cs-CZ" dirty="0" smtClean="0"/>
              <a:t> (</a:t>
            </a:r>
            <a:r>
              <a:rPr lang="cs-CZ" dirty="0" err="1" smtClean="0"/>
              <a:t>especially</a:t>
            </a:r>
            <a:r>
              <a:rPr lang="cs-CZ" dirty="0" smtClean="0"/>
              <a:t> </a:t>
            </a:r>
            <a:r>
              <a:rPr lang="cs-CZ" dirty="0" err="1" smtClean="0"/>
              <a:t>the</a:t>
            </a:r>
            <a:r>
              <a:rPr lang="cs-CZ" dirty="0" smtClean="0"/>
              <a:t> extensor </a:t>
            </a:r>
            <a:r>
              <a:rPr lang="cs-CZ" dirty="0" err="1" smtClean="0"/>
              <a:t>group</a:t>
            </a:r>
            <a:r>
              <a:rPr lang="cs-CZ" dirty="0" smtClean="0"/>
              <a:t>) </a:t>
            </a:r>
          </a:p>
          <a:p>
            <a:r>
              <a:rPr lang="cs-CZ" dirty="0" err="1" smtClean="0"/>
              <a:t>Active</a:t>
            </a:r>
            <a:r>
              <a:rPr lang="cs-CZ" dirty="0" smtClean="0"/>
              <a:t> </a:t>
            </a:r>
            <a:r>
              <a:rPr lang="cs-CZ" dirty="0" err="1" smtClean="0"/>
              <a:t>strengthening</a:t>
            </a:r>
            <a:r>
              <a:rPr lang="cs-CZ" dirty="0" smtClean="0"/>
              <a:t> </a:t>
            </a:r>
            <a:r>
              <a:rPr lang="cs-CZ" dirty="0" err="1" smtClean="0"/>
              <a:t>exercises</a:t>
            </a:r>
            <a:r>
              <a:rPr lang="cs-CZ" dirty="0" smtClean="0"/>
              <a:t> in </a:t>
            </a:r>
            <a:r>
              <a:rPr lang="cs-CZ" dirty="0" err="1" smtClean="0"/>
              <a:t>sitting</a:t>
            </a:r>
            <a:r>
              <a:rPr lang="cs-CZ" dirty="0" smtClean="0"/>
              <a:t>, </a:t>
            </a:r>
            <a:r>
              <a:rPr lang="cs-CZ" dirty="0" err="1" smtClean="0"/>
              <a:t>standing</a:t>
            </a:r>
            <a:r>
              <a:rPr lang="cs-CZ" dirty="0" smtClean="0"/>
              <a:t> on </a:t>
            </a:r>
            <a:r>
              <a:rPr lang="cs-CZ" dirty="0" err="1" smtClean="0"/>
              <a:t>both</a:t>
            </a:r>
            <a:r>
              <a:rPr lang="cs-CZ" dirty="0" smtClean="0"/>
              <a:t> </a:t>
            </a:r>
            <a:r>
              <a:rPr lang="cs-CZ" dirty="0" err="1" smtClean="0"/>
              <a:t>and</a:t>
            </a:r>
            <a:r>
              <a:rPr lang="cs-CZ" dirty="0" smtClean="0"/>
              <a:t> </a:t>
            </a:r>
            <a:r>
              <a:rPr lang="cs-CZ" dirty="0" err="1" smtClean="0"/>
              <a:t>later</a:t>
            </a:r>
            <a:r>
              <a:rPr lang="cs-CZ" dirty="0" smtClean="0"/>
              <a:t> on </a:t>
            </a:r>
            <a:r>
              <a:rPr lang="cs-CZ" dirty="0" err="1" smtClean="0"/>
              <a:t>one</a:t>
            </a:r>
            <a:r>
              <a:rPr lang="cs-CZ" dirty="0" smtClean="0"/>
              <a:t> </a:t>
            </a:r>
            <a:r>
              <a:rPr lang="cs-CZ" dirty="0" err="1" smtClean="0"/>
              <a:t>lower</a:t>
            </a:r>
            <a:r>
              <a:rPr lang="cs-CZ" dirty="0" smtClean="0"/>
              <a:t> extremity on a </a:t>
            </a:r>
            <a:r>
              <a:rPr lang="cs-CZ" dirty="0" err="1" smtClean="0"/>
              <a:t>firm</a:t>
            </a:r>
            <a:r>
              <a:rPr lang="cs-CZ" dirty="0" smtClean="0"/>
              <a:t> </a:t>
            </a:r>
            <a:r>
              <a:rPr lang="cs-CZ" dirty="0" err="1" smtClean="0"/>
              <a:t>surface</a:t>
            </a:r>
            <a:r>
              <a:rPr lang="cs-CZ" dirty="0" smtClean="0"/>
              <a:t> </a:t>
            </a:r>
            <a:r>
              <a:rPr lang="cs-CZ" dirty="0" err="1" smtClean="0"/>
              <a:t>and</a:t>
            </a:r>
            <a:r>
              <a:rPr lang="cs-CZ" dirty="0" smtClean="0"/>
              <a:t> </a:t>
            </a:r>
            <a:r>
              <a:rPr lang="cs-CZ" dirty="0" err="1" smtClean="0"/>
              <a:t>then</a:t>
            </a:r>
            <a:r>
              <a:rPr lang="cs-CZ" dirty="0" smtClean="0"/>
              <a:t>, </a:t>
            </a:r>
            <a:r>
              <a:rPr lang="cs-CZ" dirty="0" err="1" smtClean="0"/>
              <a:t>when</a:t>
            </a:r>
            <a:r>
              <a:rPr lang="cs-CZ" dirty="0" smtClean="0"/>
              <a:t> </a:t>
            </a:r>
            <a:r>
              <a:rPr lang="cs-CZ" dirty="0" err="1" smtClean="0"/>
              <a:t>sufficient</a:t>
            </a:r>
            <a:r>
              <a:rPr lang="cs-CZ" dirty="0" smtClean="0"/>
              <a:t> stability </a:t>
            </a:r>
            <a:r>
              <a:rPr lang="cs-CZ" dirty="0" err="1" smtClean="0"/>
              <a:t>is</a:t>
            </a:r>
            <a:r>
              <a:rPr lang="cs-CZ" dirty="0" smtClean="0"/>
              <a:t> </a:t>
            </a:r>
            <a:r>
              <a:rPr lang="cs-CZ" dirty="0" err="1" smtClean="0"/>
              <a:t>achieved</a:t>
            </a:r>
            <a:r>
              <a:rPr lang="cs-CZ" dirty="0" smtClean="0"/>
              <a:t>, </a:t>
            </a:r>
            <a:r>
              <a:rPr lang="cs-CZ" dirty="0" err="1" smtClean="0"/>
              <a:t>progress</a:t>
            </a:r>
            <a:r>
              <a:rPr lang="cs-CZ" dirty="0" smtClean="0"/>
              <a:t> to </a:t>
            </a:r>
            <a:r>
              <a:rPr lang="cs-CZ" dirty="0" err="1" smtClean="0"/>
              <a:t>unstable</a:t>
            </a:r>
            <a:r>
              <a:rPr lang="cs-CZ" dirty="0" smtClean="0"/>
              <a:t> </a:t>
            </a:r>
            <a:r>
              <a:rPr lang="cs-CZ" dirty="0" err="1" smtClean="0"/>
              <a:t>surfaces</a:t>
            </a:r>
            <a:r>
              <a:rPr lang="cs-CZ" dirty="0" smtClean="0"/>
              <a:t> </a:t>
            </a:r>
            <a:r>
              <a:rPr lang="cs-CZ" dirty="0" err="1" smtClean="0"/>
              <a:t>and</a:t>
            </a:r>
            <a:r>
              <a:rPr lang="cs-CZ" dirty="0" smtClean="0"/>
              <a:t> </a:t>
            </a:r>
            <a:r>
              <a:rPr lang="cs-CZ" dirty="0" err="1" smtClean="0"/>
              <a:t>balls</a:t>
            </a:r>
            <a:endParaRPr lang="cs-CZ" dirty="0" smtClean="0"/>
          </a:p>
          <a:p>
            <a:r>
              <a:rPr lang="cs-CZ" dirty="0" err="1" smtClean="0"/>
              <a:t>Increasing</a:t>
            </a:r>
            <a:r>
              <a:rPr lang="cs-CZ" dirty="0" smtClean="0"/>
              <a:t> </a:t>
            </a:r>
            <a:r>
              <a:rPr lang="cs-CZ" dirty="0" err="1" smtClean="0"/>
              <a:t>of</a:t>
            </a:r>
            <a:r>
              <a:rPr lang="cs-CZ" dirty="0" smtClean="0"/>
              <a:t> </a:t>
            </a:r>
            <a:r>
              <a:rPr lang="cs-CZ" dirty="0" err="1" smtClean="0"/>
              <a:t>strength</a:t>
            </a:r>
            <a:r>
              <a:rPr lang="cs-CZ" dirty="0" smtClean="0"/>
              <a:t> </a:t>
            </a:r>
            <a:r>
              <a:rPr lang="cs-CZ" dirty="0" err="1" smtClean="0"/>
              <a:t>and</a:t>
            </a:r>
            <a:r>
              <a:rPr lang="cs-CZ" dirty="0" smtClean="0"/>
              <a:t> </a:t>
            </a:r>
            <a:r>
              <a:rPr lang="cs-CZ" dirty="0" err="1" smtClean="0"/>
              <a:t>coordation</a:t>
            </a:r>
            <a:r>
              <a:rPr lang="cs-CZ" dirty="0" smtClean="0"/>
              <a:t> </a:t>
            </a:r>
            <a:r>
              <a:rPr lang="cs-CZ" dirty="0" err="1" smtClean="0"/>
              <a:t>abilities</a:t>
            </a:r>
            <a:r>
              <a:rPr lang="cs-CZ" dirty="0" smtClean="0"/>
              <a:t> </a:t>
            </a:r>
            <a:r>
              <a:rPr lang="cs-CZ" dirty="0" err="1" smtClean="0"/>
              <a:t>of</a:t>
            </a:r>
            <a:r>
              <a:rPr lang="cs-CZ" dirty="0" smtClean="0"/>
              <a:t> </a:t>
            </a:r>
            <a:r>
              <a:rPr lang="cs-CZ" dirty="0" err="1" smtClean="0"/>
              <a:t>the</a:t>
            </a:r>
            <a:r>
              <a:rPr lang="cs-CZ" dirty="0" smtClean="0"/>
              <a:t> </a:t>
            </a:r>
            <a:r>
              <a:rPr lang="cs-CZ" dirty="0" err="1" smtClean="0"/>
              <a:t>dynamic</a:t>
            </a:r>
            <a:r>
              <a:rPr lang="cs-CZ" dirty="0" smtClean="0"/>
              <a:t> </a:t>
            </a:r>
            <a:r>
              <a:rPr lang="cs-CZ" dirty="0" err="1" smtClean="0"/>
              <a:t>stabilizers</a:t>
            </a:r>
            <a:endParaRPr lang="cs-CZ" dirty="0" smtClean="0"/>
          </a:p>
          <a:p>
            <a:r>
              <a:rPr lang="cs-CZ" dirty="0" err="1" smtClean="0"/>
              <a:t>Increasing</a:t>
            </a:r>
            <a:r>
              <a:rPr lang="cs-CZ" dirty="0" smtClean="0"/>
              <a:t> </a:t>
            </a:r>
            <a:r>
              <a:rPr lang="cs-CZ" dirty="0" err="1" smtClean="0"/>
              <a:t>of</a:t>
            </a:r>
            <a:r>
              <a:rPr lang="cs-CZ" dirty="0" smtClean="0"/>
              <a:t> </a:t>
            </a:r>
            <a:r>
              <a:rPr lang="cs-CZ" dirty="0" smtClean="0"/>
              <a:t>co-</a:t>
            </a:r>
            <a:r>
              <a:rPr lang="cs-CZ" dirty="0" err="1" smtClean="0"/>
              <a:t>contraction</a:t>
            </a:r>
            <a:r>
              <a:rPr lang="cs-CZ" dirty="0" smtClean="0"/>
              <a:t> </a:t>
            </a:r>
            <a:r>
              <a:rPr lang="cs-CZ" dirty="0" err="1" smtClean="0"/>
              <a:t>synergy</a:t>
            </a:r>
            <a:r>
              <a:rPr lang="cs-CZ" dirty="0" smtClean="0"/>
              <a:t> </a:t>
            </a:r>
            <a:r>
              <a:rPr lang="cs-CZ" dirty="0" err="1" smtClean="0"/>
              <a:t>level</a:t>
            </a:r>
            <a:r>
              <a:rPr lang="cs-CZ" dirty="0" smtClean="0"/>
              <a:t> </a:t>
            </a:r>
            <a:r>
              <a:rPr lang="cs-CZ" dirty="0" err="1" smtClean="0"/>
              <a:t>of</a:t>
            </a:r>
            <a:r>
              <a:rPr lang="cs-CZ" dirty="0" smtClean="0"/>
              <a:t> </a:t>
            </a:r>
            <a:r>
              <a:rPr lang="cs-CZ" dirty="0" err="1" smtClean="0"/>
              <a:t>the</a:t>
            </a:r>
            <a:r>
              <a:rPr lang="cs-CZ" dirty="0" smtClean="0"/>
              <a:t> </a:t>
            </a:r>
            <a:r>
              <a:rPr lang="cs-CZ" dirty="0" err="1" smtClean="0"/>
              <a:t>thigh</a:t>
            </a:r>
            <a:r>
              <a:rPr lang="cs-CZ" dirty="0" smtClean="0"/>
              <a:t> </a:t>
            </a:r>
            <a:r>
              <a:rPr lang="cs-CZ" dirty="0" err="1" smtClean="0"/>
              <a:t>muscles</a:t>
            </a:r>
            <a:endParaRPr lang="cs-CZ"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Nadpis 1"/>
          <p:cNvSpPr>
            <a:spLocks noGrp="1"/>
          </p:cNvSpPr>
          <p:nvPr>
            <p:ph type="title"/>
          </p:nvPr>
        </p:nvSpPr>
        <p:spPr/>
        <p:txBody>
          <a:bodyPr/>
          <a:lstStyle/>
          <a:p>
            <a:r>
              <a:rPr lang="cs-CZ" sz="3600" smtClean="0"/>
              <a:t>Phase III</a:t>
            </a:r>
          </a:p>
        </p:txBody>
      </p:sp>
      <p:sp>
        <p:nvSpPr>
          <p:cNvPr id="54274" name="Zástupný symbol pro obsah 2"/>
          <p:cNvSpPr>
            <a:spLocks noGrp="1"/>
          </p:cNvSpPr>
          <p:nvPr>
            <p:ph idx="1"/>
          </p:nvPr>
        </p:nvSpPr>
        <p:spPr/>
        <p:txBody>
          <a:bodyPr/>
          <a:lstStyle/>
          <a:p>
            <a:r>
              <a:rPr lang="cs-CZ" smtClean="0"/>
              <a:t>Goal – patient‘s return to functional activities</a:t>
            </a:r>
          </a:p>
          <a:p>
            <a:r>
              <a:rPr lang="cs-CZ" smtClean="0"/>
              <a:t>Clossed kinetic chain strengthening exercises while utilizing equipment (leg-press)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Nadpis 1"/>
          <p:cNvSpPr>
            <a:spLocks noGrp="1"/>
          </p:cNvSpPr>
          <p:nvPr>
            <p:ph type="title"/>
          </p:nvPr>
        </p:nvSpPr>
        <p:spPr/>
        <p:txBody>
          <a:bodyPr/>
          <a:lstStyle/>
          <a:p>
            <a:r>
              <a:rPr lang="cs-CZ" sz="3600" smtClean="0"/>
              <a:t>Rehabilitation Following Anterior Cruciate Ligament Injury and Reconstruction </a:t>
            </a:r>
          </a:p>
        </p:txBody>
      </p:sp>
      <p:sp>
        <p:nvSpPr>
          <p:cNvPr id="55298" name="Zástupný symbol pro obsah 2"/>
          <p:cNvSpPr>
            <a:spLocks noGrp="1"/>
          </p:cNvSpPr>
          <p:nvPr>
            <p:ph idx="1"/>
          </p:nvPr>
        </p:nvSpPr>
        <p:spPr/>
        <p:txBody>
          <a:bodyPr/>
          <a:lstStyle/>
          <a:p>
            <a:r>
              <a:rPr lang="cs-CZ" smtClean="0"/>
              <a:t>An arterior cruciate ligament (ACL) injury affects knee joint function and stability</a:t>
            </a:r>
          </a:p>
          <a:p>
            <a:r>
              <a:rPr lang="cs-CZ" smtClean="0"/>
              <a:t>Typical sports activity- skiing, tennis, squash</a:t>
            </a:r>
          </a:p>
          <a:p>
            <a:r>
              <a:rPr lang="cs-CZ" smtClean="0"/>
              <a:t>The main symptoms – perception of instability, joint inefficiency, repeated occurrences of the joint giving way  and reccurent joint filling</a:t>
            </a:r>
          </a:p>
          <a:p>
            <a:r>
              <a:rPr lang="cs-CZ" smtClean="0"/>
              <a:t>The injury is often accompanied by a medial meniscus injury and MCL tear (unhappy triad)</a:t>
            </a:r>
          </a:p>
          <a:p>
            <a:r>
              <a:rPr lang="cs-CZ" smtClean="0"/>
              <a:t>Insufficiently treated instability leads to an early onset of gonarthrosis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Nadpis 1"/>
          <p:cNvSpPr>
            <a:spLocks noGrp="1"/>
          </p:cNvSpPr>
          <p:nvPr>
            <p:ph type="title"/>
          </p:nvPr>
        </p:nvSpPr>
        <p:spPr/>
        <p:txBody>
          <a:bodyPr/>
          <a:lstStyle/>
          <a:p>
            <a:r>
              <a:rPr lang="cs-CZ" sz="3600" smtClean="0"/>
              <a:t>Rehabilitation Following Anterior Cruciate Ligament Injury and Reconstruction </a:t>
            </a:r>
            <a:endParaRPr lang="cs-CZ" sz="3200" smtClean="0"/>
          </a:p>
        </p:txBody>
      </p:sp>
      <p:sp>
        <p:nvSpPr>
          <p:cNvPr id="3" name="Zástupný symbol pro obsah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cs-CZ" dirty="0" err="1" smtClean="0"/>
              <a:t>Arthroscopy</a:t>
            </a:r>
            <a:r>
              <a:rPr lang="cs-CZ" dirty="0" smtClean="0"/>
              <a:t> </a:t>
            </a:r>
            <a:r>
              <a:rPr lang="cs-CZ" dirty="0" err="1" smtClean="0"/>
              <a:t>allows</a:t>
            </a:r>
            <a:r>
              <a:rPr lang="cs-CZ" dirty="0" smtClean="0"/>
              <a:t> </a:t>
            </a:r>
            <a:r>
              <a:rPr lang="cs-CZ" dirty="0" err="1" smtClean="0"/>
              <a:t>for</a:t>
            </a:r>
            <a:r>
              <a:rPr lang="cs-CZ" dirty="0" smtClean="0"/>
              <a:t> </a:t>
            </a:r>
            <a:r>
              <a:rPr lang="cs-CZ" dirty="0" err="1" smtClean="0"/>
              <a:t>acurate</a:t>
            </a:r>
            <a:r>
              <a:rPr lang="cs-CZ" dirty="0" smtClean="0"/>
              <a:t> </a:t>
            </a:r>
            <a:r>
              <a:rPr lang="cs-CZ" dirty="0" err="1" smtClean="0"/>
              <a:t>diagnosis</a:t>
            </a:r>
            <a:r>
              <a:rPr lang="cs-CZ" dirty="0" smtClean="0"/>
              <a:t>  as </a:t>
            </a:r>
            <a:r>
              <a:rPr lang="cs-CZ" dirty="0" err="1" smtClean="0"/>
              <a:t>well</a:t>
            </a:r>
            <a:r>
              <a:rPr lang="cs-CZ" dirty="0" smtClean="0"/>
              <a:t> as </a:t>
            </a:r>
            <a:r>
              <a:rPr lang="cs-CZ" dirty="0" err="1" smtClean="0"/>
              <a:t>successful</a:t>
            </a:r>
            <a:r>
              <a:rPr lang="cs-CZ" dirty="0" smtClean="0"/>
              <a:t> </a:t>
            </a:r>
            <a:r>
              <a:rPr lang="cs-CZ" dirty="0" err="1" smtClean="0"/>
              <a:t>treatment</a:t>
            </a:r>
            <a:endParaRPr lang="cs-CZ" dirty="0" smtClean="0"/>
          </a:p>
          <a:p>
            <a:pPr marL="274320" indent="-274320" fontAlgn="auto">
              <a:spcAft>
                <a:spcPts val="0"/>
              </a:spcAft>
              <a:buClr>
                <a:schemeClr val="accent3"/>
              </a:buClr>
              <a:buFont typeface="Wingdings 2"/>
              <a:buChar char=""/>
              <a:defRPr/>
            </a:pPr>
            <a:r>
              <a:rPr lang="cs-CZ" dirty="0" smtClean="0"/>
              <a:t>A </a:t>
            </a:r>
            <a:r>
              <a:rPr lang="cs-CZ" dirty="0" err="1" smtClean="0"/>
              <a:t>perfect</a:t>
            </a:r>
            <a:r>
              <a:rPr lang="cs-CZ" dirty="0" smtClean="0"/>
              <a:t> </a:t>
            </a:r>
            <a:r>
              <a:rPr lang="cs-CZ" dirty="0" err="1" smtClean="0"/>
              <a:t>reconstruction</a:t>
            </a:r>
            <a:r>
              <a:rPr lang="cs-CZ" dirty="0" smtClean="0"/>
              <a:t> </a:t>
            </a:r>
            <a:r>
              <a:rPr lang="cs-CZ" dirty="0" err="1" smtClean="0"/>
              <a:t>of</a:t>
            </a:r>
            <a:r>
              <a:rPr lang="cs-CZ" dirty="0" smtClean="0"/>
              <a:t> </a:t>
            </a:r>
            <a:r>
              <a:rPr lang="cs-CZ" dirty="0" err="1" smtClean="0"/>
              <a:t>this</a:t>
            </a:r>
            <a:r>
              <a:rPr lang="cs-CZ" dirty="0" smtClean="0"/>
              <a:t> </a:t>
            </a:r>
            <a:r>
              <a:rPr lang="cs-CZ" dirty="0" err="1" smtClean="0"/>
              <a:t>ligament</a:t>
            </a:r>
            <a:r>
              <a:rPr lang="cs-CZ" dirty="0" smtClean="0"/>
              <a:t> </a:t>
            </a:r>
            <a:r>
              <a:rPr lang="cs-CZ" dirty="0" err="1" smtClean="0"/>
              <a:t>with</a:t>
            </a:r>
            <a:r>
              <a:rPr lang="cs-CZ" dirty="0" smtClean="0"/>
              <a:t> </a:t>
            </a:r>
            <a:r>
              <a:rPr lang="cs-CZ" dirty="0" err="1" smtClean="0"/>
              <a:t>flawless</a:t>
            </a:r>
            <a:r>
              <a:rPr lang="cs-CZ" dirty="0" smtClean="0"/>
              <a:t> </a:t>
            </a:r>
            <a:r>
              <a:rPr lang="cs-CZ" dirty="0" err="1" smtClean="0"/>
              <a:t>graft</a:t>
            </a:r>
            <a:r>
              <a:rPr lang="cs-CZ" dirty="0" smtClean="0"/>
              <a:t> </a:t>
            </a:r>
            <a:r>
              <a:rPr lang="cs-CZ" dirty="0" err="1" smtClean="0"/>
              <a:t>centralization</a:t>
            </a:r>
            <a:r>
              <a:rPr lang="cs-CZ" dirty="0" smtClean="0"/>
              <a:t> </a:t>
            </a:r>
            <a:r>
              <a:rPr lang="cs-CZ" dirty="0" err="1" smtClean="0"/>
              <a:t>is</a:t>
            </a:r>
            <a:r>
              <a:rPr lang="cs-CZ" dirty="0" smtClean="0"/>
              <a:t> </a:t>
            </a:r>
            <a:r>
              <a:rPr lang="cs-CZ" dirty="0" err="1" smtClean="0"/>
              <a:t>esencial</a:t>
            </a:r>
            <a:r>
              <a:rPr lang="cs-CZ" dirty="0" smtClean="0"/>
              <a:t> </a:t>
            </a:r>
            <a:r>
              <a:rPr lang="cs-CZ" dirty="0" err="1" smtClean="0"/>
              <a:t>for</a:t>
            </a:r>
            <a:r>
              <a:rPr lang="cs-CZ" dirty="0" smtClean="0"/>
              <a:t> </a:t>
            </a:r>
            <a:r>
              <a:rPr lang="cs-CZ" dirty="0" err="1" smtClean="0"/>
              <a:t>correct</a:t>
            </a:r>
            <a:r>
              <a:rPr lang="cs-CZ" dirty="0" smtClean="0"/>
              <a:t> </a:t>
            </a:r>
            <a:r>
              <a:rPr lang="cs-CZ" dirty="0" err="1" smtClean="0"/>
              <a:t>function</a:t>
            </a:r>
            <a:r>
              <a:rPr lang="cs-CZ" dirty="0" smtClean="0"/>
              <a:t> </a:t>
            </a:r>
            <a:r>
              <a:rPr lang="cs-CZ" dirty="0" err="1" smtClean="0"/>
              <a:t>of</a:t>
            </a:r>
            <a:r>
              <a:rPr lang="cs-CZ" dirty="0" smtClean="0"/>
              <a:t> </a:t>
            </a:r>
            <a:r>
              <a:rPr lang="cs-CZ" dirty="0" err="1" smtClean="0"/>
              <a:t>the</a:t>
            </a:r>
            <a:r>
              <a:rPr lang="cs-CZ" dirty="0" smtClean="0"/>
              <a:t> </a:t>
            </a:r>
            <a:r>
              <a:rPr lang="cs-CZ" dirty="0" err="1" smtClean="0"/>
              <a:t>implanted</a:t>
            </a:r>
            <a:r>
              <a:rPr lang="cs-CZ" dirty="0" smtClean="0"/>
              <a:t> </a:t>
            </a:r>
            <a:r>
              <a:rPr lang="cs-CZ" dirty="0" err="1" smtClean="0"/>
              <a:t>ligament</a:t>
            </a:r>
            <a:endParaRPr lang="cs-CZ" dirty="0" smtClean="0"/>
          </a:p>
          <a:p>
            <a:pPr marL="274320" indent="-274320" fontAlgn="auto">
              <a:spcAft>
                <a:spcPts val="0"/>
              </a:spcAft>
              <a:buClr>
                <a:schemeClr val="accent3"/>
              </a:buClr>
              <a:buFont typeface="Wingdings 2"/>
              <a:buChar char=""/>
              <a:defRPr/>
            </a:pPr>
            <a:r>
              <a:rPr lang="cs-CZ" dirty="0" err="1" smtClean="0"/>
              <a:t>Knee</a:t>
            </a:r>
            <a:r>
              <a:rPr lang="cs-CZ" dirty="0" smtClean="0"/>
              <a:t> </a:t>
            </a:r>
            <a:r>
              <a:rPr lang="cs-CZ" dirty="0" err="1" smtClean="0"/>
              <a:t>immobilization</a:t>
            </a:r>
            <a:r>
              <a:rPr lang="cs-CZ" dirty="0" smtClean="0"/>
              <a:t> </a:t>
            </a:r>
            <a:r>
              <a:rPr lang="cs-CZ" dirty="0" err="1" smtClean="0"/>
              <a:t>is</a:t>
            </a:r>
            <a:r>
              <a:rPr lang="cs-CZ" dirty="0" smtClean="0"/>
              <a:t> not </a:t>
            </a:r>
            <a:r>
              <a:rPr lang="cs-CZ" dirty="0" err="1" smtClean="0"/>
              <a:t>needed</a:t>
            </a:r>
            <a:r>
              <a:rPr lang="cs-CZ" dirty="0" smtClean="0"/>
              <a:t> </a:t>
            </a:r>
            <a:r>
              <a:rPr lang="cs-CZ" dirty="0" err="1" smtClean="0"/>
              <a:t>and</a:t>
            </a:r>
            <a:r>
              <a:rPr lang="cs-CZ" dirty="0" smtClean="0"/>
              <a:t> </a:t>
            </a:r>
            <a:r>
              <a:rPr lang="cs-CZ" dirty="0" err="1" smtClean="0"/>
              <a:t>the</a:t>
            </a:r>
            <a:r>
              <a:rPr lang="cs-CZ" dirty="0" smtClean="0"/>
              <a:t> joint </a:t>
            </a:r>
            <a:r>
              <a:rPr lang="cs-CZ" dirty="0" err="1" smtClean="0"/>
              <a:t>can</a:t>
            </a:r>
            <a:r>
              <a:rPr lang="cs-CZ" dirty="0" smtClean="0"/>
              <a:t> </a:t>
            </a:r>
            <a:r>
              <a:rPr lang="cs-CZ" dirty="0" err="1" smtClean="0"/>
              <a:t>be</a:t>
            </a:r>
            <a:r>
              <a:rPr lang="cs-CZ" dirty="0" smtClean="0"/>
              <a:t> </a:t>
            </a:r>
            <a:r>
              <a:rPr lang="cs-CZ" dirty="0" err="1" smtClean="0"/>
              <a:t>mobilized</a:t>
            </a:r>
            <a:r>
              <a:rPr lang="cs-CZ" dirty="0" smtClean="0"/>
              <a:t> </a:t>
            </a:r>
            <a:r>
              <a:rPr lang="cs-CZ" dirty="0" err="1" smtClean="0"/>
              <a:t>starting</a:t>
            </a:r>
            <a:r>
              <a:rPr lang="cs-CZ" dirty="0" smtClean="0"/>
              <a:t> </a:t>
            </a:r>
            <a:r>
              <a:rPr lang="cs-CZ" dirty="0" err="1" smtClean="0"/>
              <a:t>one</a:t>
            </a:r>
            <a:r>
              <a:rPr lang="cs-CZ" dirty="0" smtClean="0"/>
              <a:t> </a:t>
            </a:r>
            <a:r>
              <a:rPr lang="cs-CZ" dirty="0" err="1" smtClean="0"/>
              <a:t>day</a:t>
            </a:r>
            <a:r>
              <a:rPr lang="cs-CZ" dirty="0" smtClean="0"/>
              <a:t> </a:t>
            </a:r>
            <a:r>
              <a:rPr lang="cs-CZ" dirty="0" err="1" smtClean="0"/>
              <a:t>after</a:t>
            </a:r>
            <a:r>
              <a:rPr lang="cs-CZ" dirty="0" smtClean="0"/>
              <a:t> </a:t>
            </a:r>
            <a:r>
              <a:rPr lang="cs-CZ" dirty="0" err="1" smtClean="0"/>
              <a:t>surgery</a:t>
            </a:r>
            <a:r>
              <a:rPr lang="cs-CZ" dirty="0" smtClean="0"/>
              <a:t> </a:t>
            </a:r>
            <a:r>
              <a:rPr lang="cs-CZ" dirty="0" smtClean="0"/>
              <a:t>to </a:t>
            </a:r>
            <a:r>
              <a:rPr lang="cs-CZ" dirty="0" err="1" smtClean="0"/>
              <a:t>prevent</a:t>
            </a:r>
            <a:r>
              <a:rPr lang="cs-CZ" dirty="0" smtClean="0"/>
              <a:t> </a:t>
            </a:r>
            <a:r>
              <a:rPr lang="cs-CZ" dirty="0" err="1" smtClean="0"/>
              <a:t>secondary</a:t>
            </a:r>
            <a:r>
              <a:rPr lang="cs-CZ" dirty="0" smtClean="0"/>
              <a:t> </a:t>
            </a:r>
            <a:r>
              <a:rPr lang="cs-CZ" dirty="0" err="1" smtClean="0"/>
              <a:t>damage</a:t>
            </a:r>
            <a:r>
              <a:rPr lang="cs-CZ" dirty="0" smtClean="0"/>
              <a:t> on </a:t>
            </a:r>
            <a:r>
              <a:rPr lang="cs-CZ" dirty="0" err="1" smtClean="0"/>
              <a:t>the</a:t>
            </a:r>
            <a:r>
              <a:rPr lang="cs-CZ" dirty="0" smtClean="0"/>
              <a:t> </a:t>
            </a:r>
            <a:r>
              <a:rPr lang="cs-CZ" dirty="0" err="1" smtClean="0"/>
              <a:t>connective</a:t>
            </a:r>
            <a:r>
              <a:rPr lang="cs-CZ" dirty="0" smtClean="0"/>
              <a:t> </a:t>
            </a:r>
            <a:r>
              <a:rPr lang="cs-CZ" dirty="0" err="1" smtClean="0"/>
              <a:t>tissue</a:t>
            </a:r>
            <a:r>
              <a:rPr lang="cs-CZ" dirty="0" smtClean="0"/>
              <a:t> </a:t>
            </a:r>
            <a:r>
              <a:rPr lang="cs-CZ" dirty="0" err="1" smtClean="0"/>
              <a:t>system</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most </a:t>
            </a:r>
            <a:r>
              <a:rPr lang="cs-CZ" dirty="0" err="1" smtClean="0"/>
              <a:t>commonly</a:t>
            </a:r>
            <a:r>
              <a:rPr lang="cs-CZ" dirty="0" smtClean="0"/>
              <a:t> </a:t>
            </a:r>
            <a:r>
              <a:rPr lang="cs-CZ" dirty="0" err="1" smtClean="0"/>
              <a:t>used</a:t>
            </a:r>
            <a:r>
              <a:rPr lang="cs-CZ" dirty="0" smtClean="0"/>
              <a:t> </a:t>
            </a:r>
            <a:r>
              <a:rPr lang="cs-CZ" dirty="0" err="1" smtClean="0"/>
              <a:t>grafts</a:t>
            </a:r>
            <a:r>
              <a:rPr lang="cs-CZ" dirty="0" smtClean="0"/>
              <a:t> </a:t>
            </a:r>
            <a:r>
              <a:rPr lang="cs-CZ" dirty="0" err="1" smtClean="0"/>
              <a:t>include</a:t>
            </a:r>
            <a:r>
              <a:rPr lang="cs-CZ" dirty="0" smtClean="0"/>
              <a:t> a </a:t>
            </a:r>
            <a:r>
              <a:rPr lang="cs-CZ" dirty="0" err="1" smtClean="0"/>
              <a:t>section</a:t>
            </a:r>
            <a:r>
              <a:rPr lang="cs-CZ" dirty="0" smtClean="0"/>
              <a:t> </a:t>
            </a:r>
            <a:r>
              <a:rPr lang="cs-CZ" dirty="0" err="1" smtClean="0"/>
              <a:t>of</a:t>
            </a:r>
            <a:r>
              <a:rPr lang="cs-CZ" dirty="0" smtClean="0"/>
              <a:t> </a:t>
            </a:r>
            <a:r>
              <a:rPr lang="cs-CZ" dirty="0" err="1" smtClean="0"/>
              <a:t>patellar</a:t>
            </a:r>
            <a:r>
              <a:rPr lang="cs-CZ" dirty="0" smtClean="0"/>
              <a:t> </a:t>
            </a:r>
            <a:r>
              <a:rPr lang="cs-CZ" dirty="0" err="1" smtClean="0"/>
              <a:t>tendon</a:t>
            </a:r>
            <a:r>
              <a:rPr lang="cs-CZ" dirty="0" smtClean="0"/>
              <a:t> </a:t>
            </a:r>
            <a:r>
              <a:rPr lang="cs-CZ" dirty="0" err="1" smtClean="0"/>
              <a:t>stabilized</a:t>
            </a:r>
            <a:r>
              <a:rPr lang="cs-CZ" dirty="0" smtClean="0"/>
              <a:t> by </a:t>
            </a:r>
            <a:r>
              <a:rPr lang="cs-CZ" dirty="0" err="1" smtClean="0"/>
              <a:t>interferential</a:t>
            </a:r>
            <a:r>
              <a:rPr lang="cs-CZ" dirty="0" smtClean="0"/>
              <a:t> </a:t>
            </a:r>
            <a:r>
              <a:rPr lang="cs-CZ" dirty="0" err="1" smtClean="0"/>
              <a:t>screws</a:t>
            </a:r>
            <a:r>
              <a:rPr lang="cs-CZ" dirty="0" smtClean="0"/>
              <a:t> </a:t>
            </a:r>
            <a:r>
              <a:rPr lang="cs-CZ" dirty="0" err="1" smtClean="0"/>
              <a:t>or</a:t>
            </a:r>
            <a:r>
              <a:rPr lang="cs-CZ" dirty="0" smtClean="0"/>
              <a:t> </a:t>
            </a:r>
            <a:r>
              <a:rPr lang="cs-CZ" dirty="0" err="1" smtClean="0"/>
              <a:t>semitendinosus</a:t>
            </a:r>
            <a:r>
              <a:rPr lang="cs-CZ" dirty="0" smtClean="0"/>
              <a:t> </a:t>
            </a:r>
            <a:r>
              <a:rPr lang="cs-CZ" dirty="0" err="1" smtClean="0"/>
              <a:t>or</a:t>
            </a:r>
            <a:r>
              <a:rPr lang="cs-CZ" dirty="0" smtClean="0"/>
              <a:t> </a:t>
            </a:r>
            <a:r>
              <a:rPr lang="cs-CZ" dirty="0" err="1" smtClean="0"/>
              <a:t>gracilis</a:t>
            </a:r>
            <a:r>
              <a:rPr lang="cs-CZ" dirty="0" smtClean="0"/>
              <a:t> </a:t>
            </a:r>
            <a:r>
              <a:rPr lang="cs-CZ" dirty="0" err="1" smtClean="0"/>
              <a:t>graft</a:t>
            </a: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Nadpis 1"/>
          <p:cNvSpPr>
            <a:spLocks noGrp="1"/>
          </p:cNvSpPr>
          <p:nvPr>
            <p:ph type="title"/>
          </p:nvPr>
        </p:nvSpPr>
        <p:spPr/>
        <p:txBody>
          <a:bodyPr/>
          <a:lstStyle/>
          <a:p>
            <a:r>
              <a:rPr lang="cs-CZ" sz="3600" smtClean="0"/>
              <a:t>Rehabilitation Following Anterior Cruciate Ligament Injury and Reconstruction </a:t>
            </a:r>
            <a:endParaRPr lang="cs-CZ" sz="3200" smtClean="0"/>
          </a:p>
        </p:txBody>
      </p:sp>
      <p:sp>
        <p:nvSpPr>
          <p:cNvPr id="57346" name="Zástupný symbol pro obsah 2"/>
          <p:cNvSpPr>
            <a:spLocks noGrp="1"/>
          </p:cNvSpPr>
          <p:nvPr>
            <p:ph idx="1"/>
          </p:nvPr>
        </p:nvSpPr>
        <p:spPr/>
        <p:txBody>
          <a:bodyPr/>
          <a:lstStyle/>
          <a:p>
            <a:r>
              <a:rPr lang="cs-CZ" dirty="0" err="1" smtClean="0"/>
              <a:t>Early</a:t>
            </a:r>
            <a:r>
              <a:rPr lang="cs-CZ" dirty="0" smtClean="0"/>
              <a:t> </a:t>
            </a:r>
            <a:r>
              <a:rPr lang="cs-CZ" dirty="0" err="1" smtClean="0"/>
              <a:t>ligament</a:t>
            </a:r>
            <a:r>
              <a:rPr lang="cs-CZ" dirty="0" smtClean="0"/>
              <a:t> </a:t>
            </a:r>
            <a:r>
              <a:rPr lang="cs-CZ" dirty="0" err="1" smtClean="0"/>
              <a:t>reconstruction</a:t>
            </a:r>
            <a:r>
              <a:rPr lang="cs-CZ" dirty="0" smtClean="0"/>
              <a:t> </a:t>
            </a:r>
            <a:r>
              <a:rPr lang="cs-CZ" dirty="0" err="1" smtClean="0"/>
              <a:t>effects</a:t>
            </a:r>
            <a:r>
              <a:rPr lang="cs-CZ" dirty="0" smtClean="0"/>
              <a:t> </a:t>
            </a:r>
            <a:r>
              <a:rPr lang="cs-CZ" dirty="0" err="1" smtClean="0"/>
              <a:t>long</a:t>
            </a:r>
            <a:r>
              <a:rPr lang="cs-CZ" dirty="0" smtClean="0"/>
              <a:t>-term </a:t>
            </a:r>
            <a:r>
              <a:rPr lang="cs-CZ" dirty="0" err="1" smtClean="0"/>
              <a:t>longevity</a:t>
            </a:r>
            <a:r>
              <a:rPr lang="cs-CZ" dirty="0" smtClean="0"/>
              <a:t> </a:t>
            </a:r>
            <a:r>
              <a:rPr lang="cs-CZ" dirty="0" err="1" smtClean="0"/>
              <a:t>of</a:t>
            </a:r>
            <a:r>
              <a:rPr lang="cs-CZ" dirty="0" smtClean="0"/>
              <a:t> </a:t>
            </a:r>
            <a:r>
              <a:rPr lang="cs-CZ" dirty="0" err="1" smtClean="0"/>
              <a:t>the</a:t>
            </a:r>
            <a:r>
              <a:rPr lang="cs-CZ" dirty="0" smtClean="0"/>
              <a:t> </a:t>
            </a:r>
            <a:r>
              <a:rPr lang="cs-CZ" dirty="0" err="1" smtClean="0"/>
              <a:t>knee</a:t>
            </a:r>
            <a:r>
              <a:rPr lang="cs-CZ" dirty="0" smtClean="0"/>
              <a:t> joint</a:t>
            </a:r>
          </a:p>
          <a:p>
            <a:r>
              <a:rPr lang="cs-CZ" dirty="0" err="1" smtClean="0"/>
              <a:t>Postponing</a:t>
            </a:r>
            <a:r>
              <a:rPr lang="cs-CZ" dirty="0" smtClean="0"/>
              <a:t> </a:t>
            </a:r>
            <a:r>
              <a:rPr lang="cs-CZ" dirty="0" err="1" smtClean="0"/>
              <a:t>surgery</a:t>
            </a:r>
            <a:r>
              <a:rPr lang="cs-CZ" dirty="0" smtClean="0"/>
              <a:t> </a:t>
            </a:r>
            <a:r>
              <a:rPr lang="cs-CZ" dirty="0" err="1" smtClean="0"/>
              <a:t>or</a:t>
            </a:r>
            <a:r>
              <a:rPr lang="cs-CZ" dirty="0" smtClean="0"/>
              <a:t> permanent </a:t>
            </a:r>
            <a:r>
              <a:rPr lang="cs-CZ" dirty="0" err="1" smtClean="0"/>
              <a:t>lack</a:t>
            </a:r>
            <a:r>
              <a:rPr lang="cs-CZ" dirty="0" smtClean="0"/>
              <a:t> </a:t>
            </a:r>
            <a:r>
              <a:rPr lang="cs-CZ" dirty="0" err="1" smtClean="0"/>
              <a:t>of</a:t>
            </a:r>
            <a:r>
              <a:rPr lang="cs-CZ" dirty="0" smtClean="0"/>
              <a:t> ACL </a:t>
            </a:r>
            <a:r>
              <a:rPr lang="cs-CZ" dirty="0" err="1" smtClean="0"/>
              <a:t>increase</a:t>
            </a:r>
            <a:r>
              <a:rPr lang="cs-CZ" dirty="0" smtClean="0"/>
              <a:t> </a:t>
            </a:r>
            <a:r>
              <a:rPr lang="cs-CZ" dirty="0" err="1" smtClean="0"/>
              <a:t>the</a:t>
            </a:r>
            <a:r>
              <a:rPr lang="cs-CZ" dirty="0" smtClean="0"/>
              <a:t> risk </a:t>
            </a:r>
            <a:r>
              <a:rPr lang="cs-CZ" dirty="0" err="1" smtClean="0"/>
              <a:t>of</a:t>
            </a:r>
            <a:r>
              <a:rPr lang="cs-CZ" dirty="0" smtClean="0"/>
              <a:t> </a:t>
            </a:r>
            <a:r>
              <a:rPr lang="cs-CZ" dirty="0" err="1" smtClean="0"/>
              <a:t>other</a:t>
            </a:r>
            <a:r>
              <a:rPr lang="cs-CZ" dirty="0" smtClean="0"/>
              <a:t> </a:t>
            </a:r>
            <a:r>
              <a:rPr lang="cs-CZ" dirty="0" err="1" smtClean="0"/>
              <a:t>intra</a:t>
            </a:r>
            <a:r>
              <a:rPr lang="cs-CZ" dirty="0" smtClean="0"/>
              <a:t>-</a:t>
            </a:r>
            <a:r>
              <a:rPr lang="cs-CZ" dirty="0" err="1" smtClean="0"/>
              <a:t>articular</a:t>
            </a:r>
            <a:r>
              <a:rPr lang="cs-CZ" dirty="0" smtClean="0"/>
              <a:t> </a:t>
            </a:r>
            <a:r>
              <a:rPr lang="cs-CZ" dirty="0" err="1" smtClean="0"/>
              <a:t>damage</a:t>
            </a:r>
            <a:r>
              <a:rPr lang="cs-CZ" dirty="0" smtClean="0"/>
              <a:t>, </a:t>
            </a:r>
            <a:r>
              <a:rPr lang="cs-CZ" dirty="0" err="1" smtClean="0"/>
              <a:t>especially</a:t>
            </a:r>
            <a:r>
              <a:rPr lang="cs-CZ" dirty="0" smtClean="0"/>
              <a:t> in </a:t>
            </a:r>
            <a:r>
              <a:rPr lang="cs-CZ" dirty="0" err="1" smtClean="0"/>
              <a:t>active</a:t>
            </a:r>
            <a:r>
              <a:rPr lang="cs-CZ" dirty="0" smtClean="0"/>
              <a:t> </a:t>
            </a:r>
            <a:r>
              <a:rPr lang="cs-CZ" dirty="0" err="1" smtClean="0"/>
              <a:t>and</a:t>
            </a:r>
            <a:r>
              <a:rPr lang="cs-CZ" dirty="0" smtClean="0"/>
              <a:t> </a:t>
            </a:r>
            <a:r>
              <a:rPr lang="cs-CZ" dirty="0" err="1" smtClean="0"/>
              <a:t>athletic</a:t>
            </a:r>
            <a:r>
              <a:rPr lang="cs-CZ" dirty="0" smtClean="0"/>
              <a:t> </a:t>
            </a:r>
            <a:r>
              <a:rPr lang="cs-CZ" dirty="0" err="1" smtClean="0"/>
              <a:t>individuals</a:t>
            </a:r>
            <a:endParaRPr lang="cs-CZ"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Nadpis 1"/>
          <p:cNvSpPr>
            <a:spLocks noGrp="1"/>
          </p:cNvSpPr>
          <p:nvPr>
            <p:ph type="title"/>
          </p:nvPr>
        </p:nvSpPr>
        <p:spPr/>
        <p:txBody>
          <a:bodyPr/>
          <a:lstStyle/>
          <a:p>
            <a:r>
              <a:rPr lang="cs-CZ" sz="3600" smtClean="0"/>
              <a:t>Hip Joint Dislocation</a:t>
            </a:r>
          </a:p>
        </p:txBody>
      </p:sp>
      <p:sp>
        <p:nvSpPr>
          <p:cNvPr id="18434" name="Zástupný symbol pro obsah 2"/>
          <p:cNvSpPr>
            <a:spLocks noGrp="1"/>
          </p:cNvSpPr>
          <p:nvPr>
            <p:ph idx="1"/>
          </p:nvPr>
        </p:nvSpPr>
        <p:spPr/>
        <p:txBody>
          <a:bodyPr/>
          <a:lstStyle/>
          <a:p>
            <a:r>
              <a:rPr lang="cs-CZ" smtClean="0"/>
              <a:t>Belongs among the so called high-energy injuries (car accidents, falls from heights)</a:t>
            </a:r>
          </a:p>
          <a:p>
            <a:r>
              <a:rPr lang="cs-CZ" smtClean="0"/>
              <a:t>Based on the position of dislocated head, dislocations are classified as </a:t>
            </a:r>
            <a:r>
              <a:rPr lang="cs-CZ" sz="2800" b="1" smtClean="0"/>
              <a:t>anterior</a:t>
            </a:r>
            <a:r>
              <a:rPr lang="cs-CZ" smtClean="0"/>
              <a:t>, </a:t>
            </a:r>
            <a:r>
              <a:rPr lang="cs-CZ" sz="2800" b="1" smtClean="0"/>
              <a:t>posterior</a:t>
            </a:r>
            <a:r>
              <a:rPr lang="cs-CZ" smtClean="0"/>
              <a:t> and </a:t>
            </a:r>
            <a:r>
              <a:rPr lang="cs-CZ" sz="2800" b="1" smtClean="0"/>
              <a:t>central</a:t>
            </a:r>
            <a:endParaRPr lang="cs-CZ" b="1" smtClean="0"/>
          </a:p>
          <a:p>
            <a:r>
              <a:rPr lang="cs-CZ" smtClean="0"/>
              <a:t>A posterior dislocation is often accompanied by the breaking away of a piece of the posterior ridge of the acetabulum</a:t>
            </a:r>
          </a:p>
          <a:p>
            <a:r>
              <a:rPr lang="cs-CZ" smtClean="0"/>
              <a:t>In a central dislocation, the acetabular joint surface breaks through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Nadpis 1"/>
          <p:cNvSpPr>
            <a:spLocks noGrp="1"/>
          </p:cNvSpPr>
          <p:nvPr>
            <p:ph type="title"/>
          </p:nvPr>
        </p:nvSpPr>
        <p:spPr/>
        <p:txBody>
          <a:bodyPr/>
          <a:lstStyle/>
          <a:p>
            <a:r>
              <a:rPr lang="cs-CZ" sz="3600" smtClean="0"/>
              <a:t>Actual Rehabilitation Program</a:t>
            </a:r>
          </a:p>
        </p:txBody>
      </p:sp>
      <p:sp>
        <p:nvSpPr>
          <p:cNvPr id="3" name="Zástupný symbol pro obsah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rehabilitation</a:t>
            </a:r>
            <a:r>
              <a:rPr lang="cs-CZ" dirty="0" smtClean="0"/>
              <a:t> </a:t>
            </a:r>
            <a:r>
              <a:rPr lang="cs-CZ" dirty="0" err="1" smtClean="0"/>
              <a:t>protocol</a:t>
            </a:r>
            <a:r>
              <a:rPr lang="cs-CZ" dirty="0" smtClean="0"/>
              <a:t> </a:t>
            </a:r>
            <a:r>
              <a:rPr lang="cs-CZ" dirty="0" err="1" smtClean="0"/>
              <a:t>is</a:t>
            </a:r>
            <a:r>
              <a:rPr lang="cs-CZ" dirty="0" smtClean="0"/>
              <a:t> </a:t>
            </a:r>
            <a:r>
              <a:rPr lang="cs-CZ" dirty="0" err="1" smtClean="0"/>
              <a:t>devided</a:t>
            </a:r>
            <a:r>
              <a:rPr lang="cs-CZ" dirty="0" smtClean="0"/>
              <a:t> </a:t>
            </a:r>
            <a:r>
              <a:rPr lang="cs-CZ" dirty="0" err="1" smtClean="0"/>
              <a:t>into</a:t>
            </a:r>
            <a:r>
              <a:rPr lang="cs-CZ" dirty="0" smtClean="0"/>
              <a:t> 5 </a:t>
            </a:r>
            <a:r>
              <a:rPr lang="cs-CZ" dirty="0" err="1" smtClean="0"/>
              <a:t>phases</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entire</a:t>
            </a:r>
            <a:r>
              <a:rPr lang="cs-CZ" dirty="0" smtClean="0"/>
              <a:t> program </a:t>
            </a:r>
            <a:r>
              <a:rPr lang="cs-CZ" dirty="0" err="1" smtClean="0"/>
              <a:t>begins</a:t>
            </a:r>
            <a:r>
              <a:rPr lang="cs-CZ" dirty="0" smtClean="0"/>
              <a:t> </a:t>
            </a:r>
            <a:r>
              <a:rPr lang="cs-CZ" dirty="0" err="1" smtClean="0"/>
              <a:t>with</a:t>
            </a:r>
            <a:r>
              <a:rPr lang="cs-CZ" dirty="0" smtClean="0"/>
              <a:t> </a:t>
            </a:r>
            <a:r>
              <a:rPr lang="cs-CZ" dirty="0" err="1" smtClean="0"/>
              <a:t>the</a:t>
            </a:r>
            <a:r>
              <a:rPr lang="cs-CZ" dirty="0" smtClean="0"/>
              <a:t> </a:t>
            </a:r>
            <a:r>
              <a:rPr lang="cs-CZ" dirty="0" err="1" smtClean="0"/>
              <a:t>pre</a:t>
            </a:r>
            <a:r>
              <a:rPr lang="cs-CZ" dirty="0" smtClean="0"/>
              <a:t>-</a:t>
            </a:r>
            <a:r>
              <a:rPr lang="cs-CZ" dirty="0" err="1" smtClean="0"/>
              <a:t>operative</a:t>
            </a:r>
            <a:r>
              <a:rPr lang="cs-CZ" dirty="0" smtClean="0"/>
              <a:t> </a:t>
            </a:r>
            <a:r>
              <a:rPr lang="cs-CZ" dirty="0" err="1" smtClean="0"/>
              <a:t>stage</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second</a:t>
            </a:r>
            <a:r>
              <a:rPr lang="cs-CZ" dirty="0" smtClean="0"/>
              <a:t> </a:t>
            </a:r>
            <a:r>
              <a:rPr lang="cs-CZ" dirty="0" err="1" smtClean="0"/>
              <a:t>phase</a:t>
            </a:r>
            <a:r>
              <a:rPr lang="cs-CZ" dirty="0" smtClean="0"/>
              <a:t> </a:t>
            </a:r>
            <a:r>
              <a:rPr lang="cs-CZ" dirty="0" err="1" smtClean="0"/>
              <a:t>begins</a:t>
            </a:r>
            <a:r>
              <a:rPr lang="cs-CZ" dirty="0" smtClean="0"/>
              <a:t> </a:t>
            </a:r>
            <a:r>
              <a:rPr lang="cs-CZ" dirty="0" err="1" smtClean="0"/>
              <a:t>during</a:t>
            </a:r>
            <a:r>
              <a:rPr lang="cs-CZ" dirty="0" smtClean="0"/>
              <a:t> </a:t>
            </a:r>
            <a:r>
              <a:rPr lang="cs-CZ" dirty="0" err="1" smtClean="0"/>
              <a:t>the</a:t>
            </a:r>
            <a:r>
              <a:rPr lang="cs-CZ" dirty="0" smtClean="0"/>
              <a:t> </a:t>
            </a:r>
            <a:r>
              <a:rPr lang="cs-CZ" dirty="0" err="1" smtClean="0"/>
              <a:t>actual</a:t>
            </a:r>
            <a:r>
              <a:rPr lang="cs-CZ" dirty="0" smtClean="0"/>
              <a:t> </a:t>
            </a:r>
            <a:r>
              <a:rPr lang="cs-CZ" dirty="0" err="1" smtClean="0"/>
              <a:t>recontruction</a:t>
            </a:r>
            <a:r>
              <a:rPr lang="cs-CZ" dirty="0" smtClean="0"/>
              <a:t> </a:t>
            </a:r>
            <a:r>
              <a:rPr lang="cs-CZ" dirty="0" err="1" smtClean="0"/>
              <a:t>and</a:t>
            </a:r>
            <a:r>
              <a:rPr lang="cs-CZ" dirty="0" smtClean="0"/>
              <a:t> </a:t>
            </a:r>
            <a:r>
              <a:rPr lang="cs-CZ" dirty="0" err="1" smtClean="0"/>
              <a:t>ends</a:t>
            </a:r>
            <a:r>
              <a:rPr lang="cs-CZ" dirty="0" smtClean="0"/>
              <a:t> </a:t>
            </a:r>
            <a:r>
              <a:rPr lang="cs-CZ" dirty="0" err="1" smtClean="0"/>
              <a:t>within</a:t>
            </a:r>
            <a:r>
              <a:rPr lang="cs-CZ" dirty="0" smtClean="0"/>
              <a:t> 14 </a:t>
            </a:r>
            <a:r>
              <a:rPr lang="cs-CZ" dirty="0" err="1" smtClean="0"/>
              <a:t>days</a:t>
            </a:r>
            <a:r>
              <a:rPr lang="cs-CZ" dirty="0" smtClean="0"/>
              <a:t> </a:t>
            </a:r>
            <a:r>
              <a:rPr lang="cs-CZ" dirty="0" err="1" smtClean="0"/>
              <a:t>of</a:t>
            </a:r>
            <a:r>
              <a:rPr lang="cs-CZ" dirty="0" smtClean="0"/>
              <a:t> </a:t>
            </a:r>
            <a:r>
              <a:rPr lang="cs-CZ" dirty="0" err="1" smtClean="0"/>
              <a:t>recontruction</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third</a:t>
            </a:r>
            <a:r>
              <a:rPr lang="cs-CZ" dirty="0" smtClean="0"/>
              <a:t> </a:t>
            </a:r>
            <a:r>
              <a:rPr lang="cs-CZ" dirty="0" err="1" smtClean="0"/>
              <a:t>phase</a:t>
            </a:r>
            <a:r>
              <a:rPr lang="cs-CZ" dirty="0" smtClean="0"/>
              <a:t> </a:t>
            </a:r>
            <a:r>
              <a:rPr lang="cs-CZ" dirty="0" err="1" smtClean="0"/>
              <a:t>includes</a:t>
            </a:r>
            <a:r>
              <a:rPr lang="cs-CZ" dirty="0" smtClean="0"/>
              <a:t> </a:t>
            </a:r>
            <a:r>
              <a:rPr lang="cs-CZ" dirty="0" err="1" smtClean="0"/>
              <a:t>the</a:t>
            </a:r>
            <a:r>
              <a:rPr lang="cs-CZ" dirty="0" smtClean="0"/>
              <a:t> </a:t>
            </a:r>
            <a:r>
              <a:rPr lang="cs-CZ" dirty="0" err="1" smtClean="0"/>
              <a:t>third</a:t>
            </a:r>
            <a:r>
              <a:rPr lang="cs-CZ" dirty="0" smtClean="0"/>
              <a:t>, </a:t>
            </a:r>
            <a:r>
              <a:rPr lang="cs-CZ" dirty="0" err="1" smtClean="0"/>
              <a:t>fourth</a:t>
            </a:r>
            <a:r>
              <a:rPr lang="cs-CZ" dirty="0" smtClean="0"/>
              <a:t> </a:t>
            </a:r>
            <a:r>
              <a:rPr lang="cs-CZ" dirty="0" err="1" smtClean="0"/>
              <a:t>and</a:t>
            </a:r>
            <a:r>
              <a:rPr lang="cs-CZ" dirty="0" smtClean="0"/>
              <a:t> </a:t>
            </a:r>
            <a:r>
              <a:rPr lang="cs-CZ" dirty="0" err="1" smtClean="0"/>
              <a:t>fifth</a:t>
            </a:r>
            <a:r>
              <a:rPr lang="cs-CZ" dirty="0" smtClean="0"/>
              <a:t> </a:t>
            </a:r>
            <a:r>
              <a:rPr lang="cs-CZ" dirty="0" err="1" smtClean="0"/>
              <a:t>week</a:t>
            </a:r>
            <a:r>
              <a:rPr lang="cs-CZ" dirty="0" smtClean="0"/>
              <a:t> </a:t>
            </a:r>
            <a:r>
              <a:rPr lang="cs-CZ" dirty="0" err="1" smtClean="0"/>
              <a:t>following</a:t>
            </a:r>
            <a:r>
              <a:rPr lang="cs-CZ" dirty="0" smtClean="0"/>
              <a:t> </a:t>
            </a:r>
            <a:r>
              <a:rPr lang="cs-CZ" dirty="0" err="1" smtClean="0"/>
              <a:t>reconstruction</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fourth</a:t>
            </a:r>
            <a:r>
              <a:rPr lang="cs-CZ" dirty="0" smtClean="0"/>
              <a:t> </a:t>
            </a:r>
            <a:r>
              <a:rPr lang="cs-CZ" dirty="0" err="1" smtClean="0"/>
              <a:t>phase</a:t>
            </a:r>
            <a:r>
              <a:rPr lang="cs-CZ" dirty="0" smtClean="0"/>
              <a:t> </a:t>
            </a:r>
            <a:r>
              <a:rPr lang="cs-CZ" dirty="0" err="1" smtClean="0"/>
              <a:t>is</a:t>
            </a:r>
            <a:r>
              <a:rPr lang="cs-CZ" dirty="0" smtClean="0"/>
              <a:t> </a:t>
            </a:r>
            <a:r>
              <a:rPr lang="cs-CZ" dirty="0" err="1" smtClean="0"/>
              <a:t>the</a:t>
            </a:r>
            <a:r>
              <a:rPr lang="cs-CZ" dirty="0" smtClean="0"/>
              <a:t> </a:t>
            </a:r>
            <a:r>
              <a:rPr lang="cs-CZ" dirty="0" err="1" smtClean="0"/>
              <a:t>time</a:t>
            </a:r>
            <a:r>
              <a:rPr lang="cs-CZ" dirty="0" smtClean="0"/>
              <a:t> period </a:t>
            </a:r>
            <a:r>
              <a:rPr lang="cs-CZ" dirty="0" err="1" smtClean="0"/>
              <a:t>up</a:t>
            </a:r>
            <a:r>
              <a:rPr lang="cs-CZ" dirty="0" smtClean="0"/>
              <a:t> to </a:t>
            </a:r>
            <a:r>
              <a:rPr lang="cs-CZ" dirty="0" err="1" smtClean="0"/>
              <a:t>eight</a:t>
            </a:r>
            <a:r>
              <a:rPr lang="cs-CZ" dirty="0" smtClean="0"/>
              <a:t> </a:t>
            </a:r>
            <a:r>
              <a:rPr lang="cs-CZ" dirty="0" err="1" smtClean="0"/>
              <a:t>weeks</a:t>
            </a:r>
            <a:r>
              <a:rPr lang="cs-CZ" dirty="0" smtClean="0"/>
              <a:t> post </a:t>
            </a:r>
            <a:r>
              <a:rPr lang="cs-CZ" dirty="0" err="1" smtClean="0"/>
              <a:t>reconstruction</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fifth</a:t>
            </a:r>
            <a:r>
              <a:rPr lang="cs-CZ" dirty="0" smtClean="0"/>
              <a:t>, </a:t>
            </a:r>
            <a:r>
              <a:rPr lang="cs-CZ" dirty="0" err="1" smtClean="0"/>
              <a:t>final</a:t>
            </a:r>
            <a:r>
              <a:rPr lang="cs-CZ" dirty="0" smtClean="0"/>
              <a:t> </a:t>
            </a:r>
            <a:r>
              <a:rPr lang="cs-CZ" dirty="0" err="1" smtClean="0"/>
              <a:t>phase</a:t>
            </a:r>
            <a:r>
              <a:rPr lang="cs-CZ" dirty="0" smtClean="0"/>
              <a:t> </a:t>
            </a:r>
            <a:r>
              <a:rPr lang="cs-CZ" dirty="0" err="1" smtClean="0"/>
              <a:t>smoothly</a:t>
            </a:r>
            <a:r>
              <a:rPr lang="cs-CZ" dirty="0" smtClean="0"/>
              <a:t> </a:t>
            </a:r>
            <a:r>
              <a:rPr lang="cs-CZ" dirty="0" err="1" smtClean="0"/>
              <a:t>follows</a:t>
            </a:r>
            <a:r>
              <a:rPr lang="cs-CZ" dirty="0" smtClean="0"/>
              <a:t> </a:t>
            </a:r>
            <a:r>
              <a:rPr lang="cs-CZ" dirty="0" err="1" smtClean="0"/>
              <a:t>after</a:t>
            </a:r>
            <a:r>
              <a:rPr lang="cs-CZ" dirty="0" smtClean="0"/>
              <a:t> </a:t>
            </a:r>
            <a:r>
              <a:rPr lang="cs-CZ" dirty="0" err="1" smtClean="0"/>
              <a:t>the</a:t>
            </a:r>
            <a:r>
              <a:rPr lang="cs-CZ" dirty="0" smtClean="0"/>
              <a:t> prior </a:t>
            </a:r>
            <a:r>
              <a:rPr lang="cs-CZ" dirty="0" err="1" smtClean="0"/>
              <a:t>phase</a:t>
            </a:r>
            <a:r>
              <a:rPr lang="cs-CZ" dirty="0" smtClean="0"/>
              <a:t> </a:t>
            </a:r>
            <a:r>
              <a:rPr lang="cs-CZ" dirty="0" err="1" smtClean="0"/>
              <a:t>and</a:t>
            </a:r>
            <a:r>
              <a:rPr lang="cs-CZ" dirty="0" smtClean="0"/>
              <a:t> </a:t>
            </a:r>
            <a:r>
              <a:rPr lang="cs-CZ" dirty="0" err="1" smtClean="0"/>
              <a:t>it</a:t>
            </a:r>
            <a:r>
              <a:rPr lang="cs-CZ" dirty="0" smtClean="0"/>
              <a:t> </a:t>
            </a:r>
            <a:r>
              <a:rPr lang="cs-CZ" dirty="0" err="1" smtClean="0"/>
              <a:t>is</a:t>
            </a:r>
            <a:r>
              <a:rPr lang="cs-CZ" dirty="0" smtClean="0"/>
              <a:t> </a:t>
            </a:r>
            <a:r>
              <a:rPr lang="cs-CZ" dirty="0" err="1" smtClean="0"/>
              <a:t>completed</a:t>
            </a:r>
            <a:r>
              <a:rPr lang="cs-CZ" dirty="0" smtClean="0"/>
              <a:t> by a </a:t>
            </a:r>
            <a:r>
              <a:rPr lang="cs-CZ" dirty="0" err="1" smtClean="0"/>
              <a:t>full</a:t>
            </a:r>
            <a:r>
              <a:rPr lang="cs-CZ" dirty="0" smtClean="0"/>
              <a:t>, </a:t>
            </a:r>
            <a:r>
              <a:rPr lang="cs-CZ" dirty="0" err="1" smtClean="0"/>
              <a:t>functional</a:t>
            </a:r>
            <a:r>
              <a:rPr lang="cs-CZ" dirty="0" smtClean="0"/>
              <a:t> </a:t>
            </a:r>
            <a:r>
              <a:rPr lang="cs-CZ" dirty="0" err="1" smtClean="0"/>
              <a:t>return</a:t>
            </a:r>
            <a:r>
              <a:rPr lang="cs-CZ" dirty="0" smtClean="0"/>
              <a:t> to (</a:t>
            </a:r>
            <a:r>
              <a:rPr lang="cs-CZ" dirty="0" err="1" smtClean="0"/>
              <a:t>mainly</a:t>
            </a:r>
            <a:r>
              <a:rPr lang="cs-CZ" dirty="0" smtClean="0"/>
              <a:t>) </a:t>
            </a:r>
            <a:r>
              <a:rPr lang="cs-CZ" dirty="0" err="1" smtClean="0"/>
              <a:t>sports</a:t>
            </a:r>
            <a:r>
              <a:rPr lang="cs-CZ" dirty="0" smtClean="0"/>
              <a:t> </a:t>
            </a:r>
            <a:r>
              <a:rPr lang="cs-CZ" dirty="0" err="1" smtClean="0"/>
              <a:t>activities</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Nadpis 1"/>
          <p:cNvSpPr>
            <a:spLocks noGrp="1"/>
          </p:cNvSpPr>
          <p:nvPr>
            <p:ph type="title"/>
          </p:nvPr>
        </p:nvSpPr>
        <p:spPr/>
        <p:txBody>
          <a:bodyPr/>
          <a:lstStyle/>
          <a:p>
            <a:r>
              <a:rPr lang="cs-CZ" sz="3600" smtClean="0"/>
              <a:t>Actual Rehabilitation Program</a:t>
            </a:r>
            <a:endParaRPr lang="cs-CZ" sz="3200" smtClean="0"/>
          </a:p>
        </p:txBody>
      </p:sp>
      <p:sp>
        <p:nvSpPr>
          <p:cNvPr id="59394" name="Zástupný symbol pro obsah 2"/>
          <p:cNvSpPr>
            <a:spLocks noGrp="1"/>
          </p:cNvSpPr>
          <p:nvPr>
            <p:ph idx="1"/>
          </p:nvPr>
        </p:nvSpPr>
        <p:spPr/>
        <p:txBody>
          <a:bodyPr/>
          <a:lstStyle/>
          <a:p>
            <a:r>
              <a:rPr lang="cs-CZ" dirty="0" err="1" smtClean="0"/>
              <a:t>The</a:t>
            </a:r>
            <a:r>
              <a:rPr lang="cs-CZ" dirty="0" smtClean="0"/>
              <a:t> </a:t>
            </a:r>
            <a:r>
              <a:rPr lang="cs-CZ" dirty="0" err="1" smtClean="0"/>
              <a:t>time</a:t>
            </a:r>
            <a:r>
              <a:rPr lang="cs-CZ" dirty="0" smtClean="0"/>
              <a:t>-</a:t>
            </a:r>
            <a:r>
              <a:rPr lang="cs-CZ" dirty="0" err="1" smtClean="0"/>
              <a:t>based</a:t>
            </a:r>
            <a:r>
              <a:rPr lang="cs-CZ" dirty="0" smtClean="0"/>
              <a:t> </a:t>
            </a:r>
            <a:r>
              <a:rPr lang="cs-CZ" dirty="0" err="1" smtClean="0"/>
              <a:t>classification</a:t>
            </a:r>
            <a:r>
              <a:rPr lang="cs-CZ" dirty="0" smtClean="0"/>
              <a:t> </a:t>
            </a:r>
            <a:r>
              <a:rPr lang="cs-CZ" dirty="0" err="1" smtClean="0"/>
              <a:t>and</a:t>
            </a:r>
            <a:r>
              <a:rPr lang="cs-CZ" dirty="0" smtClean="0"/>
              <a:t> </a:t>
            </a:r>
            <a:r>
              <a:rPr lang="cs-CZ" dirty="0" err="1" smtClean="0"/>
              <a:t>the</a:t>
            </a:r>
            <a:r>
              <a:rPr lang="cs-CZ" dirty="0" smtClean="0"/>
              <a:t> </a:t>
            </a:r>
            <a:r>
              <a:rPr lang="cs-CZ" dirty="0" err="1" smtClean="0"/>
              <a:t>suggested</a:t>
            </a:r>
            <a:r>
              <a:rPr lang="cs-CZ" dirty="0" smtClean="0"/>
              <a:t> </a:t>
            </a:r>
            <a:r>
              <a:rPr lang="cs-CZ" dirty="0" err="1" smtClean="0"/>
              <a:t>course</a:t>
            </a:r>
            <a:r>
              <a:rPr lang="cs-CZ" dirty="0" smtClean="0"/>
              <a:t> </a:t>
            </a:r>
            <a:r>
              <a:rPr lang="cs-CZ" dirty="0" err="1" smtClean="0"/>
              <a:t>of</a:t>
            </a:r>
            <a:r>
              <a:rPr lang="cs-CZ" dirty="0" smtClean="0"/>
              <a:t> </a:t>
            </a:r>
            <a:r>
              <a:rPr lang="cs-CZ" dirty="0" err="1" smtClean="0"/>
              <a:t>the</a:t>
            </a:r>
            <a:r>
              <a:rPr lang="cs-CZ" dirty="0" smtClean="0"/>
              <a:t> </a:t>
            </a:r>
            <a:r>
              <a:rPr lang="cs-CZ" dirty="0" err="1" smtClean="0"/>
              <a:t>entire</a:t>
            </a:r>
            <a:r>
              <a:rPr lang="cs-CZ" dirty="0" smtClean="0"/>
              <a:t> </a:t>
            </a:r>
            <a:r>
              <a:rPr lang="cs-CZ" dirty="0" err="1" smtClean="0"/>
              <a:t>rehabilitation</a:t>
            </a:r>
            <a:r>
              <a:rPr lang="cs-CZ" dirty="0" smtClean="0"/>
              <a:t> </a:t>
            </a:r>
            <a:r>
              <a:rPr lang="cs-CZ" dirty="0" err="1" smtClean="0"/>
              <a:t>process</a:t>
            </a:r>
            <a:r>
              <a:rPr lang="cs-CZ" dirty="0" smtClean="0"/>
              <a:t> </a:t>
            </a:r>
            <a:r>
              <a:rPr lang="cs-CZ" dirty="0" err="1" smtClean="0"/>
              <a:t>depands</a:t>
            </a:r>
            <a:r>
              <a:rPr lang="cs-CZ" dirty="0" smtClean="0"/>
              <a:t> </a:t>
            </a:r>
            <a:r>
              <a:rPr lang="cs-CZ" dirty="0" smtClean="0"/>
              <a:t>on </a:t>
            </a:r>
            <a:r>
              <a:rPr lang="cs-CZ" dirty="0" err="1" smtClean="0"/>
              <a:t>the</a:t>
            </a:r>
            <a:r>
              <a:rPr lang="cs-CZ" dirty="0" smtClean="0"/>
              <a:t> </a:t>
            </a:r>
            <a:r>
              <a:rPr lang="cs-CZ" dirty="0" err="1" smtClean="0"/>
              <a:t>following</a:t>
            </a:r>
            <a:r>
              <a:rPr lang="cs-CZ" dirty="0" smtClean="0"/>
              <a:t>: type </a:t>
            </a:r>
            <a:r>
              <a:rPr lang="cs-CZ" dirty="0" err="1" smtClean="0"/>
              <a:t>of</a:t>
            </a:r>
            <a:r>
              <a:rPr lang="cs-CZ" dirty="0" smtClean="0"/>
              <a:t> </a:t>
            </a:r>
            <a:r>
              <a:rPr lang="cs-CZ" dirty="0" err="1" smtClean="0"/>
              <a:t>surgery</a:t>
            </a:r>
            <a:r>
              <a:rPr lang="cs-CZ" dirty="0" smtClean="0"/>
              <a:t>, </a:t>
            </a:r>
            <a:r>
              <a:rPr lang="cs-CZ" dirty="0" err="1" smtClean="0"/>
              <a:t>patient</a:t>
            </a:r>
            <a:r>
              <a:rPr lang="cs-CZ" dirty="0" smtClean="0"/>
              <a:t> </a:t>
            </a:r>
            <a:r>
              <a:rPr lang="cs-CZ" dirty="0" err="1" smtClean="0"/>
              <a:t>motivation</a:t>
            </a:r>
            <a:r>
              <a:rPr lang="cs-CZ" dirty="0" smtClean="0"/>
              <a:t>, </a:t>
            </a:r>
            <a:r>
              <a:rPr lang="cs-CZ" dirty="0" err="1" smtClean="0"/>
              <a:t>patient</a:t>
            </a:r>
            <a:r>
              <a:rPr lang="cs-CZ" dirty="0" smtClean="0"/>
              <a:t>‘s body </a:t>
            </a:r>
            <a:r>
              <a:rPr lang="cs-CZ" dirty="0" err="1" smtClean="0"/>
              <a:t>healing</a:t>
            </a:r>
            <a:r>
              <a:rPr lang="cs-CZ" dirty="0" smtClean="0"/>
              <a:t> </a:t>
            </a:r>
            <a:r>
              <a:rPr lang="cs-CZ" dirty="0" err="1" smtClean="0"/>
              <a:t>potential</a:t>
            </a:r>
            <a:r>
              <a:rPr lang="cs-CZ" dirty="0" smtClean="0"/>
              <a:t>, </a:t>
            </a:r>
            <a:r>
              <a:rPr lang="cs-CZ" dirty="0" err="1" smtClean="0"/>
              <a:t>patient</a:t>
            </a:r>
            <a:r>
              <a:rPr lang="cs-CZ" dirty="0" smtClean="0"/>
              <a:t>‘s prior </a:t>
            </a:r>
            <a:r>
              <a:rPr lang="cs-CZ" dirty="0" err="1" smtClean="0"/>
              <a:t>movement</a:t>
            </a:r>
            <a:r>
              <a:rPr lang="cs-CZ" dirty="0" smtClean="0"/>
              <a:t> </a:t>
            </a:r>
            <a:r>
              <a:rPr lang="cs-CZ" dirty="0" err="1" smtClean="0"/>
              <a:t>experience</a:t>
            </a:r>
            <a:r>
              <a:rPr lang="cs-CZ" dirty="0" smtClean="0"/>
              <a:t>, </a:t>
            </a:r>
            <a:r>
              <a:rPr lang="cs-CZ" dirty="0" err="1" smtClean="0"/>
              <a:t>degree</a:t>
            </a:r>
            <a:r>
              <a:rPr lang="cs-CZ" dirty="0" smtClean="0"/>
              <a:t> </a:t>
            </a:r>
            <a:r>
              <a:rPr lang="cs-CZ" dirty="0" err="1" smtClean="0"/>
              <a:t>of</a:t>
            </a:r>
            <a:r>
              <a:rPr lang="cs-CZ" dirty="0" smtClean="0"/>
              <a:t> </a:t>
            </a:r>
            <a:r>
              <a:rPr lang="cs-CZ" dirty="0" err="1" smtClean="0"/>
              <a:t>the</a:t>
            </a:r>
            <a:r>
              <a:rPr lang="cs-CZ" dirty="0" smtClean="0"/>
              <a:t> </a:t>
            </a:r>
            <a:r>
              <a:rPr lang="cs-CZ" dirty="0" err="1" smtClean="0"/>
              <a:t>patient</a:t>
            </a:r>
            <a:r>
              <a:rPr lang="cs-CZ" dirty="0" smtClean="0"/>
              <a:t>‘s </a:t>
            </a:r>
            <a:r>
              <a:rPr lang="cs-CZ" dirty="0" err="1" smtClean="0"/>
              <a:t>intramuscular</a:t>
            </a:r>
            <a:r>
              <a:rPr lang="cs-CZ" dirty="0" smtClean="0"/>
              <a:t> </a:t>
            </a:r>
            <a:r>
              <a:rPr lang="cs-CZ" dirty="0" err="1" smtClean="0"/>
              <a:t>coordination</a:t>
            </a:r>
            <a:r>
              <a:rPr lang="cs-CZ" dirty="0" smtClean="0"/>
              <a:t>, </a:t>
            </a:r>
            <a:r>
              <a:rPr lang="cs-CZ" dirty="0" err="1" smtClean="0"/>
              <a:t>physiotherapist</a:t>
            </a:r>
            <a:r>
              <a:rPr lang="cs-CZ" dirty="0" smtClean="0"/>
              <a:t> </a:t>
            </a:r>
            <a:r>
              <a:rPr lang="cs-CZ" dirty="0" err="1" smtClean="0"/>
              <a:t>knowledge</a:t>
            </a:r>
            <a:r>
              <a:rPr lang="cs-CZ" dirty="0" smtClean="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Nadpis 1"/>
          <p:cNvSpPr>
            <a:spLocks noGrp="1"/>
          </p:cNvSpPr>
          <p:nvPr>
            <p:ph type="title"/>
          </p:nvPr>
        </p:nvSpPr>
        <p:spPr/>
        <p:txBody>
          <a:bodyPr/>
          <a:lstStyle/>
          <a:p>
            <a:r>
              <a:rPr lang="cs-CZ" sz="3600" smtClean="0"/>
              <a:t>Phase I – Pre-Operative Phase</a:t>
            </a:r>
          </a:p>
        </p:txBody>
      </p:sp>
      <p:sp>
        <p:nvSpPr>
          <p:cNvPr id="3" name="Zástupný symbol pro obsah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cs-CZ" dirty="0" err="1" smtClean="0"/>
              <a:t>Rehabilitation</a:t>
            </a:r>
            <a:r>
              <a:rPr lang="cs-CZ" dirty="0" smtClean="0"/>
              <a:t> </a:t>
            </a:r>
            <a:r>
              <a:rPr lang="cs-CZ" dirty="0" err="1" smtClean="0"/>
              <a:t>begins</a:t>
            </a:r>
            <a:r>
              <a:rPr lang="cs-CZ" dirty="0" smtClean="0"/>
              <a:t> </a:t>
            </a:r>
            <a:r>
              <a:rPr lang="cs-CZ" dirty="0" err="1" smtClean="0"/>
              <a:t>at</a:t>
            </a:r>
            <a:r>
              <a:rPr lang="cs-CZ" dirty="0" smtClean="0"/>
              <a:t> </a:t>
            </a:r>
            <a:r>
              <a:rPr lang="cs-CZ" dirty="0" err="1" smtClean="0"/>
              <a:t>the</a:t>
            </a:r>
            <a:r>
              <a:rPr lang="cs-CZ" dirty="0" smtClean="0"/>
              <a:t> </a:t>
            </a:r>
            <a:r>
              <a:rPr lang="cs-CZ" dirty="0" err="1" smtClean="0"/>
              <a:t>time</a:t>
            </a:r>
            <a:r>
              <a:rPr lang="cs-CZ" dirty="0" smtClean="0"/>
              <a:t> </a:t>
            </a:r>
            <a:r>
              <a:rPr lang="cs-CZ" dirty="0" err="1" smtClean="0"/>
              <a:t>of</a:t>
            </a:r>
            <a:r>
              <a:rPr lang="cs-CZ" dirty="0" smtClean="0"/>
              <a:t> </a:t>
            </a:r>
            <a:r>
              <a:rPr lang="cs-CZ" dirty="0" err="1" smtClean="0"/>
              <a:t>the</a:t>
            </a:r>
            <a:r>
              <a:rPr lang="cs-CZ" dirty="0" smtClean="0"/>
              <a:t> </a:t>
            </a:r>
            <a:r>
              <a:rPr lang="cs-CZ" dirty="0" err="1" smtClean="0"/>
              <a:t>injury</a:t>
            </a:r>
            <a:endParaRPr lang="cs-CZ" dirty="0" smtClean="0"/>
          </a:p>
          <a:p>
            <a:pPr marL="274320" indent="-274320" fontAlgn="auto">
              <a:spcAft>
                <a:spcPts val="0"/>
              </a:spcAft>
              <a:buClr>
                <a:schemeClr val="accent3"/>
              </a:buClr>
              <a:buFont typeface="Wingdings 2"/>
              <a:buChar char=""/>
              <a:defRPr/>
            </a:pPr>
            <a:r>
              <a:rPr lang="cs-CZ" dirty="0" err="1" smtClean="0"/>
              <a:t>Rehabilitation</a:t>
            </a:r>
            <a:r>
              <a:rPr lang="cs-CZ" dirty="0" smtClean="0"/>
              <a:t> </a:t>
            </a:r>
            <a:r>
              <a:rPr lang="cs-CZ" dirty="0" err="1" smtClean="0"/>
              <a:t>of</a:t>
            </a:r>
            <a:r>
              <a:rPr lang="cs-CZ" dirty="0" smtClean="0"/>
              <a:t> </a:t>
            </a:r>
            <a:r>
              <a:rPr lang="cs-CZ" dirty="0" err="1" smtClean="0"/>
              <a:t>the</a:t>
            </a:r>
            <a:r>
              <a:rPr lang="cs-CZ" dirty="0" smtClean="0"/>
              <a:t> soft </a:t>
            </a:r>
            <a:r>
              <a:rPr lang="cs-CZ" dirty="0" err="1" smtClean="0"/>
              <a:t>tissues</a:t>
            </a:r>
            <a:r>
              <a:rPr lang="cs-CZ" dirty="0" smtClean="0"/>
              <a:t> </a:t>
            </a:r>
            <a:r>
              <a:rPr lang="cs-CZ" dirty="0" err="1" smtClean="0"/>
              <a:t>of</a:t>
            </a:r>
            <a:r>
              <a:rPr lang="cs-CZ" dirty="0" smtClean="0"/>
              <a:t> </a:t>
            </a:r>
            <a:r>
              <a:rPr lang="cs-CZ" dirty="0" err="1" smtClean="0"/>
              <a:t>the</a:t>
            </a:r>
            <a:r>
              <a:rPr lang="cs-CZ" dirty="0" smtClean="0"/>
              <a:t> </a:t>
            </a:r>
            <a:r>
              <a:rPr lang="cs-CZ" dirty="0" err="1" smtClean="0"/>
              <a:t>knee</a:t>
            </a:r>
            <a:endParaRPr lang="cs-CZ" dirty="0" smtClean="0"/>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goal</a:t>
            </a:r>
            <a:r>
              <a:rPr lang="cs-CZ" dirty="0" smtClean="0"/>
              <a:t> – </a:t>
            </a:r>
            <a:r>
              <a:rPr lang="cs-CZ" dirty="0" err="1" smtClean="0"/>
              <a:t>edema</a:t>
            </a:r>
            <a:r>
              <a:rPr lang="cs-CZ" dirty="0" smtClean="0"/>
              <a:t> </a:t>
            </a:r>
            <a:r>
              <a:rPr lang="cs-CZ" dirty="0" err="1" smtClean="0"/>
              <a:t>control</a:t>
            </a:r>
            <a:r>
              <a:rPr lang="cs-CZ" dirty="0" smtClean="0"/>
              <a:t> </a:t>
            </a:r>
            <a:r>
              <a:rPr lang="cs-CZ" dirty="0" err="1" smtClean="0"/>
              <a:t>and</a:t>
            </a:r>
            <a:r>
              <a:rPr lang="cs-CZ" dirty="0" smtClean="0"/>
              <a:t> </a:t>
            </a:r>
            <a:r>
              <a:rPr lang="cs-CZ" dirty="0" err="1" smtClean="0"/>
              <a:t>maintaince</a:t>
            </a:r>
            <a:r>
              <a:rPr lang="cs-CZ" dirty="0" smtClean="0"/>
              <a:t> </a:t>
            </a:r>
            <a:r>
              <a:rPr lang="cs-CZ" dirty="0" err="1" smtClean="0"/>
              <a:t>of</a:t>
            </a:r>
            <a:r>
              <a:rPr lang="cs-CZ" dirty="0" smtClean="0"/>
              <a:t> </a:t>
            </a:r>
            <a:r>
              <a:rPr lang="cs-CZ" dirty="0" err="1" smtClean="0"/>
              <a:t>full</a:t>
            </a:r>
            <a:r>
              <a:rPr lang="cs-CZ" dirty="0" smtClean="0"/>
              <a:t> ROM</a:t>
            </a:r>
          </a:p>
          <a:p>
            <a:pPr marL="274320" indent="-274320" fontAlgn="auto">
              <a:spcAft>
                <a:spcPts val="0"/>
              </a:spcAft>
              <a:buClr>
                <a:schemeClr val="accent3"/>
              </a:buClr>
              <a:buFont typeface="Wingdings 2"/>
              <a:buChar char=""/>
              <a:defRPr/>
            </a:pPr>
            <a:r>
              <a:rPr lang="cs-CZ" dirty="0" err="1" smtClean="0"/>
              <a:t>Cold</a:t>
            </a:r>
            <a:r>
              <a:rPr lang="cs-CZ" dirty="0" smtClean="0"/>
              <a:t> </a:t>
            </a:r>
            <a:r>
              <a:rPr lang="cs-CZ" dirty="0" err="1" smtClean="0"/>
              <a:t>application</a:t>
            </a:r>
            <a:r>
              <a:rPr lang="cs-CZ" dirty="0" smtClean="0"/>
              <a:t> </a:t>
            </a:r>
            <a:r>
              <a:rPr lang="cs-CZ" dirty="0" err="1" smtClean="0"/>
              <a:t>with</a:t>
            </a:r>
            <a:r>
              <a:rPr lang="cs-CZ" dirty="0" smtClean="0"/>
              <a:t> </a:t>
            </a:r>
            <a:r>
              <a:rPr lang="cs-CZ" dirty="0" err="1" smtClean="0"/>
              <a:t>compression</a:t>
            </a:r>
            <a:r>
              <a:rPr lang="cs-CZ" dirty="0" smtClean="0"/>
              <a:t> to </a:t>
            </a:r>
            <a:r>
              <a:rPr lang="cs-CZ" dirty="0" err="1" smtClean="0"/>
              <a:t>relieve</a:t>
            </a:r>
            <a:r>
              <a:rPr lang="cs-CZ" dirty="0" smtClean="0"/>
              <a:t> </a:t>
            </a:r>
            <a:r>
              <a:rPr lang="cs-CZ" dirty="0" err="1" smtClean="0"/>
              <a:t>pain</a:t>
            </a:r>
            <a:r>
              <a:rPr lang="cs-CZ" dirty="0" smtClean="0"/>
              <a:t> </a:t>
            </a:r>
            <a:r>
              <a:rPr lang="cs-CZ" dirty="0" err="1" smtClean="0"/>
              <a:t>and</a:t>
            </a:r>
            <a:r>
              <a:rPr lang="cs-CZ" dirty="0" smtClean="0"/>
              <a:t> to </a:t>
            </a:r>
            <a:r>
              <a:rPr lang="cs-CZ" dirty="0" err="1" smtClean="0"/>
              <a:t>prevent</a:t>
            </a:r>
            <a:r>
              <a:rPr lang="cs-CZ" dirty="0" smtClean="0"/>
              <a:t> </a:t>
            </a:r>
            <a:r>
              <a:rPr lang="cs-CZ" dirty="0" err="1" smtClean="0"/>
              <a:t>intra</a:t>
            </a:r>
            <a:r>
              <a:rPr lang="cs-CZ" dirty="0" smtClean="0"/>
              <a:t>-</a:t>
            </a:r>
            <a:r>
              <a:rPr lang="cs-CZ" dirty="0" err="1" smtClean="0"/>
              <a:t>articular</a:t>
            </a:r>
            <a:r>
              <a:rPr lang="cs-CZ" dirty="0" smtClean="0"/>
              <a:t> </a:t>
            </a:r>
            <a:r>
              <a:rPr lang="cs-CZ" dirty="0" err="1" smtClean="0"/>
              <a:t>bleeding</a:t>
            </a:r>
            <a:r>
              <a:rPr lang="cs-CZ" dirty="0" smtClean="0"/>
              <a:t>, to </a:t>
            </a:r>
            <a:r>
              <a:rPr lang="cs-CZ" dirty="0" err="1" smtClean="0"/>
              <a:t>increase</a:t>
            </a:r>
            <a:r>
              <a:rPr lang="cs-CZ" dirty="0" smtClean="0"/>
              <a:t> </a:t>
            </a:r>
            <a:r>
              <a:rPr lang="cs-CZ" dirty="0" err="1" smtClean="0"/>
              <a:t>knee</a:t>
            </a:r>
            <a:r>
              <a:rPr lang="cs-CZ" dirty="0" smtClean="0"/>
              <a:t> ROM (</a:t>
            </a:r>
            <a:r>
              <a:rPr lang="cs-CZ" dirty="0" err="1" smtClean="0"/>
              <a:t>especially</a:t>
            </a:r>
            <a:r>
              <a:rPr lang="cs-CZ" dirty="0" smtClean="0"/>
              <a:t> </a:t>
            </a:r>
            <a:r>
              <a:rPr lang="cs-CZ" dirty="0" err="1" smtClean="0"/>
              <a:t>full</a:t>
            </a:r>
            <a:r>
              <a:rPr lang="cs-CZ" dirty="0" smtClean="0"/>
              <a:t> </a:t>
            </a:r>
            <a:r>
              <a:rPr lang="cs-CZ" dirty="0" err="1" smtClean="0"/>
              <a:t>extension</a:t>
            </a:r>
            <a:r>
              <a:rPr lang="cs-CZ" dirty="0" smtClean="0"/>
              <a:t>)</a:t>
            </a:r>
          </a:p>
          <a:p>
            <a:pPr marL="274320" indent="-274320" fontAlgn="auto">
              <a:spcAft>
                <a:spcPts val="0"/>
              </a:spcAft>
              <a:buClr>
                <a:schemeClr val="accent3"/>
              </a:buClr>
              <a:buFont typeface="Wingdings 2"/>
              <a:buChar char=""/>
              <a:defRPr/>
            </a:pPr>
            <a:r>
              <a:rPr lang="cs-CZ" dirty="0" smtClean="0"/>
              <a:t>PROM, </a:t>
            </a:r>
            <a:r>
              <a:rPr lang="cs-CZ" dirty="0" err="1" smtClean="0"/>
              <a:t>frequent</a:t>
            </a:r>
            <a:r>
              <a:rPr lang="cs-CZ" dirty="0" smtClean="0"/>
              <a:t> </a:t>
            </a:r>
            <a:r>
              <a:rPr lang="cs-CZ" dirty="0" err="1" smtClean="0"/>
              <a:t>positioning</a:t>
            </a:r>
            <a:r>
              <a:rPr lang="cs-CZ" dirty="0" smtClean="0"/>
              <a:t>, </a:t>
            </a:r>
            <a:r>
              <a:rPr lang="cs-CZ" dirty="0" err="1" smtClean="0"/>
              <a:t>relaxation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muscles</a:t>
            </a:r>
            <a:r>
              <a:rPr lang="cs-CZ" dirty="0" smtClean="0"/>
              <a:t> on </a:t>
            </a:r>
            <a:r>
              <a:rPr lang="cs-CZ" dirty="0" err="1" smtClean="0"/>
              <a:t>the</a:t>
            </a:r>
            <a:r>
              <a:rPr lang="cs-CZ" dirty="0" smtClean="0"/>
              <a:t> </a:t>
            </a:r>
            <a:r>
              <a:rPr lang="cs-CZ" dirty="0" err="1" smtClean="0"/>
              <a:t>dorsal</a:t>
            </a:r>
            <a:r>
              <a:rPr lang="cs-CZ" dirty="0" smtClean="0"/>
              <a:t> </a:t>
            </a:r>
            <a:r>
              <a:rPr lang="cs-CZ" dirty="0" err="1" smtClean="0"/>
              <a:t>aspect</a:t>
            </a:r>
            <a:r>
              <a:rPr lang="cs-CZ" dirty="0" smtClean="0"/>
              <a:t> </a:t>
            </a:r>
            <a:r>
              <a:rPr lang="cs-CZ" dirty="0" err="1" smtClean="0"/>
              <a:t>of</a:t>
            </a:r>
            <a:r>
              <a:rPr lang="cs-CZ" dirty="0" smtClean="0"/>
              <a:t> </a:t>
            </a:r>
            <a:r>
              <a:rPr lang="cs-CZ" dirty="0" err="1" smtClean="0"/>
              <a:t>the</a:t>
            </a:r>
            <a:r>
              <a:rPr lang="cs-CZ" dirty="0" smtClean="0"/>
              <a:t> </a:t>
            </a:r>
            <a:r>
              <a:rPr lang="cs-CZ" dirty="0" err="1" smtClean="0"/>
              <a:t>thigh</a:t>
            </a:r>
            <a:r>
              <a:rPr lang="cs-CZ" dirty="0" smtClean="0"/>
              <a:t> </a:t>
            </a:r>
            <a:r>
              <a:rPr lang="cs-CZ" dirty="0" err="1" smtClean="0"/>
              <a:t>and</a:t>
            </a:r>
            <a:r>
              <a:rPr lang="cs-CZ" dirty="0" smtClean="0"/>
              <a:t> </a:t>
            </a:r>
            <a:r>
              <a:rPr lang="cs-CZ" dirty="0" err="1" smtClean="0"/>
              <a:t>active</a:t>
            </a:r>
            <a:r>
              <a:rPr lang="cs-CZ" dirty="0" smtClean="0"/>
              <a:t> </a:t>
            </a:r>
            <a:r>
              <a:rPr lang="cs-CZ" dirty="0" err="1" smtClean="0"/>
              <a:t>exercises</a:t>
            </a:r>
            <a:endParaRPr lang="cs-CZ" dirty="0" smtClean="0"/>
          </a:p>
          <a:p>
            <a:pPr marL="274320" indent="-274320" fontAlgn="auto">
              <a:spcAft>
                <a:spcPts val="0"/>
              </a:spcAft>
              <a:buClr>
                <a:schemeClr val="accent3"/>
              </a:buClr>
              <a:buFont typeface="Wingdings 2"/>
              <a:buChar char=""/>
              <a:defRPr/>
            </a:pPr>
            <a:r>
              <a:rPr lang="cs-CZ" dirty="0" smtClean="0"/>
              <a:t>To </a:t>
            </a:r>
            <a:r>
              <a:rPr lang="cs-CZ" dirty="0" err="1" smtClean="0"/>
              <a:t>maintain</a:t>
            </a:r>
            <a:r>
              <a:rPr lang="cs-CZ" dirty="0" smtClean="0"/>
              <a:t> joint </a:t>
            </a:r>
            <a:r>
              <a:rPr lang="cs-CZ" dirty="0" err="1" smtClean="0"/>
              <a:t>flexion</a:t>
            </a:r>
            <a:r>
              <a:rPr lang="cs-CZ" dirty="0" smtClean="0"/>
              <a:t>, </a:t>
            </a:r>
            <a:r>
              <a:rPr lang="cs-CZ" dirty="0" err="1" smtClean="0"/>
              <a:t>the</a:t>
            </a:r>
            <a:r>
              <a:rPr lang="cs-CZ" dirty="0" smtClean="0"/>
              <a:t> </a:t>
            </a:r>
            <a:r>
              <a:rPr lang="cs-CZ" dirty="0" err="1" smtClean="0"/>
              <a:t>same</a:t>
            </a:r>
            <a:r>
              <a:rPr lang="cs-CZ" dirty="0" smtClean="0"/>
              <a:t> </a:t>
            </a:r>
            <a:r>
              <a:rPr lang="cs-CZ" dirty="0" err="1" smtClean="0"/>
              <a:t>methods</a:t>
            </a:r>
            <a:r>
              <a:rPr lang="cs-CZ" dirty="0" smtClean="0"/>
              <a:t> </a:t>
            </a:r>
            <a:r>
              <a:rPr lang="cs-CZ" dirty="0" err="1" smtClean="0"/>
              <a:t>and</a:t>
            </a:r>
            <a:r>
              <a:rPr lang="cs-CZ" dirty="0" smtClean="0"/>
              <a:t> </a:t>
            </a:r>
            <a:r>
              <a:rPr lang="cs-CZ" dirty="0" err="1" smtClean="0"/>
              <a:t>exercises</a:t>
            </a:r>
            <a:r>
              <a:rPr lang="cs-CZ" dirty="0" smtClean="0"/>
              <a:t> are </a:t>
            </a:r>
            <a:r>
              <a:rPr lang="cs-CZ" dirty="0" err="1" smtClean="0"/>
              <a:t>used</a:t>
            </a:r>
            <a:r>
              <a:rPr lang="cs-CZ" dirty="0" smtClean="0"/>
              <a:t> as in post-</a:t>
            </a:r>
            <a:r>
              <a:rPr lang="cs-CZ" dirty="0" err="1" smtClean="0"/>
              <a:t>operative</a:t>
            </a:r>
            <a:r>
              <a:rPr lang="cs-CZ" dirty="0" smtClean="0"/>
              <a:t> </a:t>
            </a:r>
            <a:r>
              <a:rPr lang="cs-CZ" dirty="0" err="1" smtClean="0"/>
              <a:t>phase</a:t>
            </a:r>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Nadpis 1"/>
          <p:cNvSpPr>
            <a:spLocks noGrp="1"/>
          </p:cNvSpPr>
          <p:nvPr>
            <p:ph type="title"/>
          </p:nvPr>
        </p:nvSpPr>
        <p:spPr/>
        <p:txBody>
          <a:bodyPr/>
          <a:lstStyle/>
          <a:p>
            <a:r>
              <a:rPr lang="cs-CZ" sz="3600" smtClean="0"/>
              <a:t>Phase I – Pre-Operative Phase</a:t>
            </a:r>
            <a:endParaRPr lang="cs-CZ" sz="3200" smtClean="0"/>
          </a:p>
        </p:txBody>
      </p:sp>
      <p:sp>
        <p:nvSpPr>
          <p:cNvPr id="61442" name="Zástupný symbol pro obsah 2"/>
          <p:cNvSpPr>
            <a:spLocks noGrp="1"/>
          </p:cNvSpPr>
          <p:nvPr>
            <p:ph idx="1"/>
          </p:nvPr>
        </p:nvSpPr>
        <p:spPr/>
        <p:txBody>
          <a:bodyPr/>
          <a:lstStyle/>
          <a:p>
            <a:r>
              <a:rPr lang="cs-CZ" dirty="0" err="1" smtClean="0"/>
              <a:t>When</a:t>
            </a:r>
            <a:r>
              <a:rPr lang="cs-CZ" dirty="0" smtClean="0"/>
              <a:t> </a:t>
            </a:r>
            <a:r>
              <a:rPr lang="cs-CZ" dirty="0" err="1" smtClean="0"/>
              <a:t>the</a:t>
            </a:r>
            <a:r>
              <a:rPr lang="cs-CZ" dirty="0" smtClean="0"/>
              <a:t> </a:t>
            </a:r>
            <a:r>
              <a:rPr lang="cs-CZ" dirty="0" err="1" smtClean="0"/>
              <a:t>acute</a:t>
            </a:r>
            <a:r>
              <a:rPr lang="cs-CZ" dirty="0" smtClean="0"/>
              <a:t> post-</a:t>
            </a:r>
            <a:r>
              <a:rPr lang="cs-CZ" dirty="0" err="1" smtClean="0"/>
              <a:t>injury</a:t>
            </a:r>
            <a:r>
              <a:rPr lang="cs-CZ" dirty="0" smtClean="0"/>
              <a:t> </a:t>
            </a:r>
            <a:r>
              <a:rPr lang="cs-CZ" dirty="0" err="1" smtClean="0"/>
              <a:t>phase</a:t>
            </a:r>
            <a:r>
              <a:rPr lang="cs-CZ" dirty="0" smtClean="0"/>
              <a:t> </a:t>
            </a:r>
            <a:r>
              <a:rPr lang="cs-CZ" dirty="0" err="1" smtClean="0"/>
              <a:t>subsides</a:t>
            </a:r>
            <a:r>
              <a:rPr lang="cs-CZ" dirty="0" smtClean="0"/>
              <a:t> – </a:t>
            </a:r>
            <a:r>
              <a:rPr lang="cs-CZ" dirty="0" err="1" smtClean="0"/>
              <a:t>restoring</a:t>
            </a:r>
            <a:r>
              <a:rPr lang="cs-CZ" dirty="0" smtClean="0"/>
              <a:t> </a:t>
            </a:r>
            <a:r>
              <a:rPr lang="cs-CZ" dirty="0" err="1" smtClean="0"/>
              <a:t>gait</a:t>
            </a:r>
            <a:r>
              <a:rPr lang="cs-CZ" dirty="0" smtClean="0"/>
              <a:t> </a:t>
            </a:r>
            <a:r>
              <a:rPr lang="cs-CZ" dirty="0" err="1" smtClean="0"/>
              <a:t>pattern</a:t>
            </a:r>
            <a:r>
              <a:rPr lang="cs-CZ" dirty="0" smtClean="0"/>
              <a:t> </a:t>
            </a:r>
            <a:r>
              <a:rPr lang="cs-CZ" dirty="0" err="1" smtClean="0"/>
              <a:t>and</a:t>
            </a:r>
            <a:r>
              <a:rPr lang="cs-CZ" dirty="0" smtClean="0"/>
              <a:t> </a:t>
            </a:r>
            <a:r>
              <a:rPr lang="cs-CZ" dirty="0" err="1" smtClean="0"/>
              <a:t>muscle</a:t>
            </a:r>
            <a:r>
              <a:rPr lang="cs-CZ" dirty="0" smtClean="0"/>
              <a:t> </a:t>
            </a:r>
            <a:r>
              <a:rPr lang="cs-CZ" dirty="0" err="1" smtClean="0"/>
              <a:t>function</a:t>
            </a:r>
            <a:endParaRPr lang="cs-CZ" dirty="0" smtClean="0"/>
          </a:p>
          <a:p>
            <a:r>
              <a:rPr lang="cs-CZ" dirty="0" err="1" smtClean="0"/>
              <a:t>Patints</a:t>
            </a:r>
            <a:r>
              <a:rPr lang="cs-CZ" dirty="0" smtClean="0"/>
              <a:t> </a:t>
            </a:r>
            <a:r>
              <a:rPr lang="cs-CZ" dirty="0" err="1" smtClean="0"/>
              <a:t>usually</a:t>
            </a:r>
            <a:r>
              <a:rPr lang="cs-CZ" dirty="0" smtClean="0"/>
              <a:t> </a:t>
            </a:r>
            <a:r>
              <a:rPr lang="cs-CZ" dirty="0" err="1" smtClean="0"/>
              <a:t>ambulate</a:t>
            </a:r>
            <a:r>
              <a:rPr lang="cs-CZ" dirty="0" smtClean="0"/>
              <a:t> </a:t>
            </a:r>
            <a:r>
              <a:rPr lang="cs-CZ" dirty="0" err="1" smtClean="0"/>
              <a:t>with</a:t>
            </a:r>
            <a:r>
              <a:rPr lang="cs-CZ" dirty="0" smtClean="0"/>
              <a:t> </a:t>
            </a:r>
            <a:r>
              <a:rPr lang="cs-CZ" dirty="0" err="1" smtClean="0"/>
              <a:t>crutches</a:t>
            </a:r>
            <a:r>
              <a:rPr lang="cs-CZ" dirty="0" smtClean="0"/>
              <a:t> </a:t>
            </a:r>
            <a:r>
              <a:rPr lang="cs-CZ" dirty="0" err="1" smtClean="0"/>
              <a:t>and</a:t>
            </a:r>
            <a:r>
              <a:rPr lang="cs-CZ" dirty="0" smtClean="0"/>
              <a:t> a </a:t>
            </a:r>
            <a:r>
              <a:rPr lang="cs-CZ" dirty="0" err="1" smtClean="0"/>
              <a:t>brace</a:t>
            </a:r>
            <a:endParaRPr lang="cs-CZ" dirty="0" smtClean="0"/>
          </a:p>
          <a:p>
            <a:r>
              <a:rPr lang="cs-CZ" dirty="0" err="1" smtClean="0"/>
              <a:t>Stabilization</a:t>
            </a:r>
            <a:r>
              <a:rPr lang="cs-CZ" dirty="0" smtClean="0"/>
              <a:t> </a:t>
            </a:r>
            <a:r>
              <a:rPr lang="cs-CZ" dirty="0" err="1" smtClean="0"/>
              <a:t>exercises</a:t>
            </a:r>
            <a:r>
              <a:rPr lang="cs-CZ" dirty="0" smtClean="0"/>
              <a:t> </a:t>
            </a:r>
            <a:r>
              <a:rPr lang="cs-CZ" dirty="0" err="1" smtClean="0"/>
              <a:t>and</a:t>
            </a:r>
            <a:r>
              <a:rPr lang="cs-CZ" dirty="0" smtClean="0"/>
              <a:t> </a:t>
            </a:r>
            <a:r>
              <a:rPr lang="cs-CZ" dirty="0" err="1" smtClean="0"/>
              <a:t>strength</a:t>
            </a:r>
            <a:r>
              <a:rPr lang="cs-CZ" dirty="0" smtClean="0"/>
              <a:t> </a:t>
            </a:r>
            <a:r>
              <a:rPr lang="cs-CZ" dirty="0" err="1" smtClean="0"/>
              <a:t>training</a:t>
            </a:r>
            <a:r>
              <a:rPr lang="cs-CZ" dirty="0" smtClean="0"/>
              <a:t>(</a:t>
            </a:r>
            <a:r>
              <a:rPr lang="cs-CZ" dirty="0" err="1" smtClean="0"/>
              <a:t>when</a:t>
            </a:r>
            <a:r>
              <a:rPr lang="cs-CZ" dirty="0" smtClean="0"/>
              <a:t> </a:t>
            </a:r>
            <a:r>
              <a:rPr lang="cs-CZ" dirty="0" err="1" smtClean="0"/>
              <a:t>patients</a:t>
            </a:r>
            <a:r>
              <a:rPr lang="cs-CZ" dirty="0" smtClean="0"/>
              <a:t> are </a:t>
            </a:r>
            <a:r>
              <a:rPr lang="cs-CZ" dirty="0" err="1" smtClean="0"/>
              <a:t>able</a:t>
            </a:r>
            <a:r>
              <a:rPr lang="cs-CZ" dirty="0" smtClean="0"/>
              <a:t> to </a:t>
            </a:r>
            <a:r>
              <a:rPr lang="cs-CZ" dirty="0" err="1" smtClean="0"/>
              <a:t>ambulate</a:t>
            </a:r>
            <a:r>
              <a:rPr lang="cs-CZ" dirty="0" smtClean="0"/>
              <a:t> </a:t>
            </a:r>
            <a:r>
              <a:rPr lang="cs-CZ" dirty="0" err="1" smtClean="0"/>
              <a:t>without</a:t>
            </a:r>
            <a:r>
              <a:rPr lang="cs-CZ" dirty="0" smtClean="0"/>
              <a:t> </a:t>
            </a:r>
            <a:r>
              <a:rPr lang="cs-CZ" dirty="0" err="1" smtClean="0"/>
              <a:t>crutches</a:t>
            </a:r>
            <a:r>
              <a:rPr lang="cs-CZ" dirty="0" smtClean="0"/>
              <a:t>, </a:t>
            </a:r>
            <a:r>
              <a:rPr lang="cs-CZ" dirty="0" err="1" smtClean="0"/>
              <a:t>without</a:t>
            </a:r>
            <a:r>
              <a:rPr lang="cs-CZ" dirty="0" smtClean="0"/>
              <a:t> </a:t>
            </a:r>
            <a:r>
              <a:rPr lang="cs-CZ" dirty="0" err="1" smtClean="0"/>
              <a:t>limping</a:t>
            </a:r>
            <a:r>
              <a:rPr lang="cs-CZ" dirty="0" smtClean="0"/>
              <a:t>)</a:t>
            </a:r>
          </a:p>
          <a:p>
            <a:r>
              <a:rPr lang="cs-CZ" dirty="0" err="1" smtClean="0"/>
              <a:t>Closed</a:t>
            </a:r>
            <a:r>
              <a:rPr lang="cs-CZ" dirty="0" smtClean="0"/>
              <a:t>-</a:t>
            </a:r>
            <a:r>
              <a:rPr lang="cs-CZ" dirty="0" err="1" smtClean="0"/>
              <a:t>kinetic</a:t>
            </a:r>
            <a:r>
              <a:rPr lang="cs-CZ" dirty="0" smtClean="0"/>
              <a:t> </a:t>
            </a:r>
            <a:r>
              <a:rPr lang="cs-CZ" dirty="0" err="1" smtClean="0"/>
              <a:t>chain</a:t>
            </a:r>
            <a:r>
              <a:rPr lang="cs-CZ" dirty="0" smtClean="0"/>
              <a:t> </a:t>
            </a:r>
            <a:r>
              <a:rPr lang="cs-CZ" dirty="0" err="1" smtClean="0"/>
              <a:t>exercises</a:t>
            </a:r>
            <a:endParaRPr lang="cs-CZ" dirty="0" smtClean="0"/>
          </a:p>
          <a:p>
            <a:r>
              <a:rPr lang="cs-CZ" dirty="0" err="1" smtClean="0"/>
              <a:t>The</a:t>
            </a:r>
            <a:r>
              <a:rPr lang="cs-CZ" dirty="0" smtClean="0"/>
              <a:t> </a:t>
            </a:r>
            <a:r>
              <a:rPr lang="cs-CZ" dirty="0" err="1" smtClean="0"/>
              <a:t>goal</a:t>
            </a:r>
            <a:r>
              <a:rPr lang="cs-CZ" dirty="0" smtClean="0"/>
              <a:t> </a:t>
            </a:r>
            <a:r>
              <a:rPr lang="cs-CZ" dirty="0" err="1" smtClean="0"/>
              <a:t>is</a:t>
            </a:r>
            <a:r>
              <a:rPr lang="cs-CZ" dirty="0" smtClean="0"/>
              <a:t> to </a:t>
            </a:r>
            <a:r>
              <a:rPr lang="cs-CZ" dirty="0" err="1" smtClean="0"/>
              <a:t>prepare</a:t>
            </a:r>
            <a:r>
              <a:rPr lang="cs-CZ" dirty="0" smtClean="0"/>
              <a:t> </a:t>
            </a:r>
            <a:r>
              <a:rPr lang="cs-CZ" dirty="0" err="1" smtClean="0"/>
              <a:t>the</a:t>
            </a:r>
            <a:r>
              <a:rPr lang="cs-CZ" dirty="0" smtClean="0"/>
              <a:t> </a:t>
            </a:r>
            <a:r>
              <a:rPr lang="cs-CZ" dirty="0" err="1" smtClean="0"/>
              <a:t>patient</a:t>
            </a:r>
            <a:r>
              <a:rPr lang="cs-CZ" dirty="0" smtClean="0"/>
              <a:t> </a:t>
            </a:r>
            <a:r>
              <a:rPr lang="cs-CZ" dirty="0" err="1" smtClean="0"/>
              <a:t>for</a:t>
            </a:r>
            <a:r>
              <a:rPr lang="cs-CZ" dirty="0" smtClean="0"/>
              <a:t> </a:t>
            </a:r>
            <a:r>
              <a:rPr lang="cs-CZ" dirty="0" err="1" smtClean="0"/>
              <a:t>reconstructive</a:t>
            </a:r>
            <a:r>
              <a:rPr lang="cs-CZ" dirty="0" smtClean="0"/>
              <a:t> </a:t>
            </a:r>
            <a:r>
              <a:rPr lang="cs-CZ" dirty="0" err="1" smtClean="0"/>
              <a:t>surgery</a:t>
            </a:r>
            <a:r>
              <a:rPr lang="cs-CZ" dirty="0" smtClean="0"/>
              <a:t> </a:t>
            </a:r>
            <a:r>
              <a:rPr lang="cs-CZ" dirty="0" smtClean="0"/>
              <a:t>– no </a:t>
            </a:r>
            <a:r>
              <a:rPr lang="cs-CZ" dirty="0" err="1" smtClean="0"/>
              <a:t>edeme</a:t>
            </a:r>
            <a:r>
              <a:rPr lang="cs-CZ" dirty="0" smtClean="0"/>
              <a:t>, </a:t>
            </a:r>
            <a:r>
              <a:rPr lang="cs-CZ" dirty="0" err="1" smtClean="0"/>
              <a:t>normal</a:t>
            </a:r>
            <a:r>
              <a:rPr lang="cs-CZ" dirty="0" smtClean="0"/>
              <a:t> ROM, </a:t>
            </a:r>
            <a:r>
              <a:rPr lang="cs-CZ" dirty="0" err="1" smtClean="0"/>
              <a:t>normal</a:t>
            </a:r>
            <a:r>
              <a:rPr lang="cs-CZ" dirty="0" smtClean="0"/>
              <a:t> </a:t>
            </a:r>
            <a:r>
              <a:rPr lang="cs-CZ" dirty="0" err="1" smtClean="0"/>
              <a:t>gait</a:t>
            </a:r>
            <a:r>
              <a:rPr lang="cs-CZ" dirty="0" smtClean="0"/>
              <a:t> </a:t>
            </a:r>
            <a:r>
              <a:rPr lang="cs-CZ" dirty="0" err="1" smtClean="0"/>
              <a:t>pattern</a:t>
            </a:r>
            <a:endParaRPr lang="cs-CZ"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Nadpis 1"/>
          <p:cNvSpPr>
            <a:spLocks noGrp="1"/>
          </p:cNvSpPr>
          <p:nvPr>
            <p:ph type="title"/>
          </p:nvPr>
        </p:nvSpPr>
        <p:spPr/>
        <p:txBody>
          <a:bodyPr/>
          <a:lstStyle/>
          <a:p>
            <a:r>
              <a:rPr lang="cs-CZ" sz="3600" smtClean="0"/>
              <a:t>Phase I – Pre-Operative Phase</a:t>
            </a:r>
            <a:endParaRPr lang="cs-CZ" sz="3200" smtClean="0"/>
          </a:p>
        </p:txBody>
      </p:sp>
      <p:sp>
        <p:nvSpPr>
          <p:cNvPr id="62466" name="Zástupný symbol pro obsah 2"/>
          <p:cNvSpPr>
            <a:spLocks noGrp="1"/>
          </p:cNvSpPr>
          <p:nvPr>
            <p:ph idx="1"/>
          </p:nvPr>
        </p:nvSpPr>
        <p:spPr/>
        <p:txBody>
          <a:bodyPr/>
          <a:lstStyle/>
          <a:p>
            <a:r>
              <a:rPr lang="cs-CZ" dirty="0" err="1" smtClean="0"/>
              <a:t>It</a:t>
            </a:r>
            <a:r>
              <a:rPr lang="cs-CZ" dirty="0" smtClean="0"/>
              <a:t> </a:t>
            </a:r>
            <a:r>
              <a:rPr lang="cs-CZ" dirty="0" err="1" smtClean="0"/>
              <a:t>is</a:t>
            </a:r>
            <a:r>
              <a:rPr lang="cs-CZ" dirty="0" smtClean="0"/>
              <a:t> </a:t>
            </a:r>
            <a:r>
              <a:rPr lang="cs-CZ" dirty="0" err="1" smtClean="0"/>
              <a:t>important</a:t>
            </a:r>
            <a:r>
              <a:rPr lang="cs-CZ" dirty="0" smtClean="0"/>
              <a:t> to </a:t>
            </a:r>
            <a:r>
              <a:rPr lang="cs-CZ" dirty="0" err="1" smtClean="0"/>
              <a:t>time</a:t>
            </a:r>
            <a:r>
              <a:rPr lang="cs-CZ" dirty="0" smtClean="0"/>
              <a:t> </a:t>
            </a:r>
            <a:r>
              <a:rPr lang="cs-CZ" dirty="0" err="1" smtClean="0"/>
              <a:t>the</a:t>
            </a:r>
            <a:r>
              <a:rPr lang="cs-CZ" dirty="0" smtClean="0"/>
              <a:t> </a:t>
            </a:r>
            <a:r>
              <a:rPr lang="cs-CZ" dirty="0" err="1" smtClean="0"/>
              <a:t>surgery</a:t>
            </a:r>
            <a:r>
              <a:rPr lang="cs-CZ" dirty="0" smtClean="0"/>
              <a:t> </a:t>
            </a:r>
            <a:r>
              <a:rPr lang="cs-CZ" dirty="0" err="1" smtClean="0"/>
              <a:t>well</a:t>
            </a:r>
            <a:r>
              <a:rPr lang="cs-CZ" dirty="0" smtClean="0"/>
              <a:t> – </a:t>
            </a:r>
            <a:r>
              <a:rPr lang="cs-CZ" dirty="0" err="1" smtClean="0"/>
              <a:t>it‘s</a:t>
            </a:r>
            <a:r>
              <a:rPr lang="cs-CZ" dirty="0" smtClean="0"/>
              <a:t> not </a:t>
            </a:r>
            <a:r>
              <a:rPr lang="cs-CZ" dirty="0" err="1" smtClean="0"/>
              <a:t>recommanded</a:t>
            </a:r>
            <a:r>
              <a:rPr lang="cs-CZ" dirty="0" smtClean="0"/>
              <a:t> </a:t>
            </a:r>
            <a:r>
              <a:rPr lang="cs-CZ" dirty="0" err="1" smtClean="0"/>
              <a:t>performing</a:t>
            </a:r>
            <a:r>
              <a:rPr lang="cs-CZ" dirty="0" smtClean="0"/>
              <a:t> </a:t>
            </a:r>
            <a:r>
              <a:rPr lang="cs-CZ" dirty="0" err="1" smtClean="0"/>
              <a:t>the</a:t>
            </a:r>
            <a:r>
              <a:rPr lang="cs-CZ" dirty="0" smtClean="0"/>
              <a:t> </a:t>
            </a:r>
            <a:r>
              <a:rPr lang="cs-CZ" dirty="0" err="1" smtClean="0"/>
              <a:t>roconstruction</a:t>
            </a:r>
            <a:r>
              <a:rPr lang="cs-CZ" dirty="0" smtClean="0"/>
              <a:t> </a:t>
            </a:r>
            <a:r>
              <a:rPr lang="cs-CZ" dirty="0" err="1" smtClean="0"/>
              <a:t>earlier</a:t>
            </a:r>
            <a:r>
              <a:rPr lang="cs-CZ" dirty="0" smtClean="0"/>
              <a:t> </a:t>
            </a:r>
            <a:r>
              <a:rPr lang="cs-CZ" dirty="0" err="1" smtClean="0"/>
              <a:t>then</a:t>
            </a:r>
            <a:r>
              <a:rPr lang="cs-CZ" dirty="0" smtClean="0"/>
              <a:t> </a:t>
            </a:r>
            <a:r>
              <a:rPr lang="cs-CZ" dirty="0" err="1" smtClean="0"/>
              <a:t>three</a:t>
            </a:r>
            <a:r>
              <a:rPr lang="cs-CZ" dirty="0" smtClean="0"/>
              <a:t> </a:t>
            </a:r>
            <a:r>
              <a:rPr lang="cs-CZ" dirty="0" err="1" smtClean="0"/>
              <a:t>months</a:t>
            </a:r>
            <a:r>
              <a:rPr lang="cs-CZ" dirty="0" smtClean="0"/>
              <a:t> </a:t>
            </a:r>
            <a:r>
              <a:rPr lang="cs-CZ" dirty="0" err="1" smtClean="0"/>
              <a:t>after</a:t>
            </a:r>
            <a:r>
              <a:rPr lang="cs-CZ" dirty="0" smtClean="0"/>
              <a:t> </a:t>
            </a:r>
            <a:r>
              <a:rPr lang="cs-CZ" dirty="0" err="1" smtClean="0"/>
              <a:t>the</a:t>
            </a:r>
            <a:r>
              <a:rPr lang="cs-CZ" dirty="0" smtClean="0"/>
              <a:t> </a:t>
            </a:r>
            <a:r>
              <a:rPr lang="cs-CZ" dirty="0" err="1" smtClean="0"/>
              <a:t>initial</a:t>
            </a:r>
            <a:r>
              <a:rPr lang="cs-CZ" dirty="0" smtClean="0"/>
              <a:t> trauma – full </a:t>
            </a:r>
            <a:r>
              <a:rPr lang="cs-CZ" dirty="0" err="1" smtClean="0"/>
              <a:t>haeling</a:t>
            </a:r>
            <a:r>
              <a:rPr lang="cs-CZ" dirty="0" smtClean="0"/>
              <a:t> </a:t>
            </a:r>
            <a:r>
              <a:rPr lang="cs-CZ" dirty="0" err="1" smtClean="0"/>
              <a:t>of</a:t>
            </a:r>
            <a:r>
              <a:rPr lang="cs-CZ" dirty="0" smtClean="0"/>
              <a:t> </a:t>
            </a:r>
            <a:r>
              <a:rPr lang="cs-CZ" dirty="0" err="1" smtClean="0"/>
              <a:t>the</a:t>
            </a:r>
            <a:r>
              <a:rPr lang="cs-CZ" dirty="0" smtClean="0"/>
              <a:t> soft </a:t>
            </a:r>
            <a:r>
              <a:rPr lang="cs-CZ" dirty="0" err="1" smtClean="0"/>
              <a:t>tissues</a:t>
            </a:r>
            <a:r>
              <a:rPr lang="cs-CZ" dirty="0" smtClean="0"/>
              <a:t> </a:t>
            </a:r>
            <a:r>
              <a:rPr lang="cs-CZ" dirty="0" err="1" smtClean="0"/>
              <a:t>of</a:t>
            </a:r>
            <a:r>
              <a:rPr lang="cs-CZ" dirty="0" smtClean="0"/>
              <a:t> </a:t>
            </a:r>
            <a:r>
              <a:rPr lang="cs-CZ" dirty="0" err="1" smtClean="0"/>
              <a:t>the</a:t>
            </a:r>
            <a:r>
              <a:rPr lang="cs-CZ" dirty="0" smtClean="0"/>
              <a:t> </a:t>
            </a:r>
            <a:r>
              <a:rPr lang="cs-CZ" dirty="0" err="1" smtClean="0"/>
              <a:t>knee</a:t>
            </a:r>
            <a:r>
              <a:rPr lang="cs-CZ" dirty="0" smtClean="0"/>
              <a:t> </a:t>
            </a:r>
            <a:r>
              <a:rPr lang="cs-CZ" dirty="0" err="1" smtClean="0"/>
              <a:t>needs</a:t>
            </a:r>
            <a:r>
              <a:rPr lang="cs-CZ" dirty="0" smtClean="0"/>
              <a:t> to </a:t>
            </a:r>
            <a:r>
              <a:rPr lang="cs-CZ" dirty="0" err="1" smtClean="0"/>
              <a:t>be</a:t>
            </a:r>
            <a:r>
              <a:rPr lang="cs-CZ" dirty="0" smtClean="0"/>
              <a:t> </a:t>
            </a:r>
            <a:r>
              <a:rPr lang="cs-CZ" dirty="0" err="1" smtClean="0"/>
              <a:t>allowed</a:t>
            </a:r>
            <a:r>
              <a:rPr lang="cs-CZ" dirty="0" smtClean="0"/>
              <a:t> and to </a:t>
            </a:r>
            <a:r>
              <a:rPr lang="cs-CZ" dirty="0" err="1" smtClean="0"/>
              <a:t>minimalize</a:t>
            </a:r>
            <a:r>
              <a:rPr lang="cs-CZ" dirty="0" smtClean="0"/>
              <a:t> post-</a:t>
            </a:r>
            <a:r>
              <a:rPr lang="cs-CZ" dirty="0" err="1" smtClean="0"/>
              <a:t>operative</a:t>
            </a:r>
            <a:r>
              <a:rPr lang="cs-CZ" dirty="0" smtClean="0"/>
              <a:t> </a:t>
            </a:r>
            <a:r>
              <a:rPr lang="cs-CZ" dirty="0" err="1" smtClean="0"/>
              <a:t>complications</a:t>
            </a:r>
            <a:r>
              <a:rPr lang="cs-CZ" dirty="0" smtClean="0"/>
              <a:t> such as </a:t>
            </a:r>
            <a:r>
              <a:rPr lang="cs-CZ" dirty="0" err="1" smtClean="0"/>
              <a:t>edema</a:t>
            </a:r>
            <a:r>
              <a:rPr lang="cs-CZ" dirty="0" smtClean="0"/>
              <a:t>, </a:t>
            </a:r>
            <a:r>
              <a:rPr lang="cs-CZ" dirty="0" err="1" smtClean="0"/>
              <a:t>prolonged</a:t>
            </a:r>
            <a:r>
              <a:rPr lang="cs-CZ" dirty="0" smtClean="0"/>
              <a:t> joint mobility </a:t>
            </a:r>
            <a:r>
              <a:rPr lang="cs-CZ" dirty="0" err="1" smtClean="0"/>
              <a:t>limitation</a:t>
            </a:r>
            <a:r>
              <a:rPr lang="cs-CZ" dirty="0" smtClean="0"/>
              <a:t>, </a:t>
            </a:r>
            <a:r>
              <a:rPr lang="cs-CZ" dirty="0" err="1" smtClean="0"/>
              <a:t>prolonging</a:t>
            </a:r>
            <a:r>
              <a:rPr lang="cs-CZ" dirty="0" smtClean="0"/>
              <a:t> </a:t>
            </a:r>
            <a:r>
              <a:rPr lang="cs-CZ" dirty="0" err="1" smtClean="0"/>
              <a:t>of</a:t>
            </a:r>
            <a:r>
              <a:rPr lang="cs-CZ" dirty="0" smtClean="0"/>
              <a:t> </a:t>
            </a:r>
            <a:r>
              <a:rPr lang="cs-CZ" dirty="0" err="1" smtClean="0"/>
              <a:t>rehabilitation</a:t>
            </a:r>
            <a:endParaRPr lang="cs-CZ" dirty="0" smtClean="0"/>
          </a:p>
          <a:p>
            <a:r>
              <a:rPr lang="cs-CZ" dirty="0" err="1" smtClean="0"/>
              <a:t>Instruction</a:t>
            </a:r>
            <a:r>
              <a:rPr lang="cs-CZ" dirty="0" smtClean="0"/>
              <a:t> </a:t>
            </a:r>
            <a:r>
              <a:rPr lang="cs-CZ" dirty="0" err="1" smtClean="0"/>
              <a:t>the</a:t>
            </a:r>
            <a:r>
              <a:rPr lang="cs-CZ" dirty="0" smtClean="0"/>
              <a:t> </a:t>
            </a:r>
            <a:r>
              <a:rPr lang="cs-CZ" dirty="0" err="1" smtClean="0"/>
              <a:t>patient</a:t>
            </a:r>
            <a:r>
              <a:rPr lang="cs-CZ" dirty="0" smtClean="0"/>
              <a:t> to </a:t>
            </a:r>
            <a:r>
              <a:rPr lang="cs-CZ" dirty="0" err="1" smtClean="0"/>
              <a:t>all</a:t>
            </a:r>
            <a:r>
              <a:rPr lang="cs-CZ" dirty="0" smtClean="0"/>
              <a:t> </a:t>
            </a:r>
            <a:r>
              <a:rPr lang="cs-CZ" dirty="0" err="1" smtClean="0"/>
              <a:t>methods</a:t>
            </a:r>
            <a:r>
              <a:rPr lang="cs-CZ" dirty="0" smtClean="0"/>
              <a:t> and </a:t>
            </a:r>
            <a:r>
              <a:rPr lang="cs-CZ" dirty="0" err="1" smtClean="0"/>
              <a:t>techniques</a:t>
            </a:r>
            <a:r>
              <a:rPr lang="cs-CZ" dirty="0" smtClean="0"/>
              <a:t> </a:t>
            </a:r>
            <a:r>
              <a:rPr lang="cs-CZ" dirty="0" err="1" smtClean="0"/>
              <a:t>used</a:t>
            </a:r>
            <a:r>
              <a:rPr lang="cs-CZ" dirty="0" smtClean="0"/>
              <a:t> </a:t>
            </a:r>
            <a:r>
              <a:rPr lang="cs-CZ" dirty="0" err="1" smtClean="0"/>
              <a:t>during</a:t>
            </a:r>
            <a:r>
              <a:rPr lang="cs-CZ" dirty="0" smtClean="0"/>
              <a:t> post-</a:t>
            </a:r>
            <a:r>
              <a:rPr lang="cs-CZ" dirty="0" err="1" smtClean="0"/>
              <a:t>operative</a:t>
            </a:r>
            <a:r>
              <a:rPr lang="cs-CZ" dirty="0" smtClean="0"/>
              <a:t> </a:t>
            </a:r>
            <a:r>
              <a:rPr lang="cs-CZ" dirty="0" err="1" smtClean="0"/>
              <a:t>treatment</a:t>
            </a:r>
            <a:endParaRPr lang="cs-CZ"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Nadpis 1"/>
          <p:cNvSpPr>
            <a:spLocks noGrp="1"/>
          </p:cNvSpPr>
          <p:nvPr>
            <p:ph type="title"/>
          </p:nvPr>
        </p:nvSpPr>
        <p:spPr/>
        <p:txBody>
          <a:bodyPr/>
          <a:lstStyle/>
          <a:p>
            <a:r>
              <a:rPr lang="cs-CZ" sz="3600" dirty="0" err="1" smtClean="0"/>
              <a:t>Phase</a:t>
            </a:r>
            <a:r>
              <a:rPr lang="cs-CZ" sz="3600" dirty="0" smtClean="0"/>
              <a:t> II (0-2 </a:t>
            </a:r>
            <a:r>
              <a:rPr lang="cs-CZ" sz="3600" dirty="0" err="1" smtClean="0"/>
              <a:t>weeks</a:t>
            </a:r>
            <a:r>
              <a:rPr lang="cs-CZ" sz="3600" dirty="0" smtClean="0"/>
              <a:t> </a:t>
            </a:r>
            <a:r>
              <a:rPr lang="cs-CZ" sz="3600" dirty="0" smtClean="0"/>
              <a:t>post-</a:t>
            </a:r>
            <a:r>
              <a:rPr lang="cs-CZ" sz="3600" dirty="0" err="1" smtClean="0"/>
              <a:t>surgery</a:t>
            </a:r>
            <a:r>
              <a:rPr lang="cs-CZ" dirty="0" smtClean="0"/>
              <a:t>)</a:t>
            </a:r>
          </a:p>
        </p:txBody>
      </p:sp>
      <p:sp>
        <p:nvSpPr>
          <p:cNvPr id="3" name="Zástupný symbol pro obsah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cs-CZ" dirty="0" err="1" smtClean="0"/>
              <a:t>The</a:t>
            </a:r>
            <a:r>
              <a:rPr lang="cs-CZ" dirty="0" smtClean="0"/>
              <a:t> most </a:t>
            </a:r>
            <a:r>
              <a:rPr lang="cs-CZ" dirty="0" err="1" smtClean="0"/>
              <a:t>important</a:t>
            </a:r>
            <a:r>
              <a:rPr lang="cs-CZ" dirty="0" smtClean="0"/>
              <a:t> </a:t>
            </a:r>
            <a:r>
              <a:rPr lang="cs-CZ" dirty="0" err="1" smtClean="0"/>
              <a:t>time</a:t>
            </a:r>
            <a:r>
              <a:rPr lang="cs-CZ" dirty="0" smtClean="0"/>
              <a:t> period </a:t>
            </a:r>
            <a:r>
              <a:rPr lang="cs-CZ" dirty="0" err="1" smtClean="0"/>
              <a:t>during</a:t>
            </a:r>
            <a:r>
              <a:rPr lang="cs-CZ" dirty="0" smtClean="0"/>
              <a:t> </a:t>
            </a:r>
            <a:r>
              <a:rPr lang="cs-CZ" dirty="0" err="1" smtClean="0"/>
              <a:t>the</a:t>
            </a:r>
            <a:r>
              <a:rPr lang="cs-CZ" dirty="0" smtClean="0"/>
              <a:t> </a:t>
            </a:r>
            <a:r>
              <a:rPr lang="cs-CZ" dirty="0" err="1" smtClean="0"/>
              <a:t>entire</a:t>
            </a:r>
            <a:r>
              <a:rPr lang="cs-CZ" dirty="0" smtClean="0"/>
              <a:t> </a:t>
            </a:r>
            <a:r>
              <a:rPr lang="cs-CZ" dirty="0" err="1" smtClean="0"/>
              <a:t>rehabilitation</a:t>
            </a:r>
            <a:r>
              <a:rPr lang="cs-CZ" dirty="0" smtClean="0"/>
              <a:t> program</a:t>
            </a:r>
          </a:p>
          <a:p>
            <a:pPr marL="274320" indent="-274320" fontAlgn="auto">
              <a:spcAft>
                <a:spcPts val="0"/>
              </a:spcAft>
              <a:buClr>
                <a:schemeClr val="accent3"/>
              </a:buClr>
              <a:buFont typeface="Wingdings 2"/>
              <a:buChar char=""/>
              <a:defRPr/>
            </a:pPr>
            <a:r>
              <a:rPr lang="cs-CZ" sz="2800" b="1" dirty="0" err="1" smtClean="0"/>
              <a:t>Accelerated</a:t>
            </a:r>
            <a:r>
              <a:rPr lang="cs-CZ" sz="2800" b="1" dirty="0" smtClean="0"/>
              <a:t> </a:t>
            </a:r>
            <a:r>
              <a:rPr lang="cs-CZ" sz="2800" b="1" dirty="0" err="1" smtClean="0"/>
              <a:t>rehabilitation</a:t>
            </a:r>
            <a:r>
              <a:rPr lang="cs-CZ" sz="2800" b="1" dirty="0" smtClean="0"/>
              <a:t> </a:t>
            </a:r>
            <a:r>
              <a:rPr lang="cs-CZ" dirty="0" err="1" smtClean="0"/>
              <a:t>includes</a:t>
            </a:r>
            <a:r>
              <a:rPr lang="cs-CZ" dirty="0" smtClean="0"/>
              <a:t> </a:t>
            </a:r>
            <a:r>
              <a:rPr lang="cs-CZ" dirty="0" err="1" smtClean="0"/>
              <a:t>five</a:t>
            </a:r>
            <a:r>
              <a:rPr lang="cs-CZ" dirty="0" smtClean="0"/>
              <a:t> </a:t>
            </a:r>
            <a:r>
              <a:rPr lang="cs-CZ" dirty="0" err="1" smtClean="0"/>
              <a:t>important</a:t>
            </a:r>
            <a:r>
              <a:rPr lang="cs-CZ" dirty="0" smtClean="0"/>
              <a:t> </a:t>
            </a:r>
            <a:r>
              <a:rPr lang="cs-CZ" dirty="0" err="1" smtClean="0"/>
              <a:t>parametres</a:t>
            </a:r>
            <a:r>
              <a:rPr lang="cs-CZ" dirty="0" smtClean="0"/>
              <a:t>:</a:t>
            </a:r>
          </a:p>
          <a:p>
            <a:pPr marL="274320" indent="-274320" fontAlgn="auto">
              <a:spcAft>
                <a:spcPts val="0"/>
              </a:spcAft>
              <a:buClr>
                <a:schemeClr val="accent3"/>
              </a:buClr>
              <a:buFont typeface="Wingdings 2"/>
              <a:buChar char=""/>
              <a:defRPr/>
            </a:pPr>
            <a:r>
              <a:rPr lang="cs-CZ" b="1" dirty="0" err="1" smtClean="0"/>
              <a:t>Maintain</a:t>
            </a:r>
            <a:r>
              <a:rPr lang="cs-CZ" b="1" dirty="0" smtClean="0"/>
              <a:t> </a:t>
            </a:r>
            <a:r>
              <a:rPr lang="cs-CZ" b="1" dirty="0" err="1" smtClean="0"/>
              <a:t>full</a:t>
            </a:r>
            <a:r>
              <a:rPr lang="cs-CZ" b="1" dirty="0" smtClean="0"/>
              <a:t> </a:t>
            </a:r>
            <a:r>
              <a:rPr lang="cs-CZ" b="1" dirty="0" err="1" smtClean="0"/>
              <a:t>extension</a:t>
            </a:r>
            <a:endParaRPr lang="cs-CZ" b="1" dirty="0" smtClean="0"/>
          </a:p>
          <a:p>
            <a:pPr marL="274320" indent="-274320" fontAlgn="auto">
              <a:spcAft>
                <a:spcPts val="0"/>
              </a:spcAft>
              <a:buClr>
                <a:schemeClr val="accent3"/>
              </a:buClr>
              <a:buFont typeface="Wingdings 2"/>
              <a:buChar char=""/>
              <a:defRPr/>
            </a:pPr>
            <a:r>
              <a:rPr lang="cs-CZ" b="1" dirty="0" err="1" smtClean="0"/>
              <a:t>Control</a:t>
            </a:r>
            <a:r>
              <a:rPr lang="cs-CZ" b="1" dirty="0" smtClean="0"/>
              <a:t> post-</a:t>
            </a:r>
            <a:r>
              <a:rPr lang="cs-CZ" b="1" dirty="0" err="1" smtClean="0"/>
              <a:t>operative</a:t>
            </a:r>
            <a:r>
              <a:rPr lang="cs-CZ" b="1" dirty="0" smtClean="0"/>
              <a:t> </a:t>
            </a:r>
            <a:r>
              <a:rPr lang="cs-CZ" b="1" dirty="0" err="1" smtClean="0"/>
              <a:t>edema</a:t>
            </a:r>
            <a:r>
              <a:rPr lang="cs-CZ" b="1" dirty="0" smtClean="0"/>
              <a:t> by rest </a:t>
            </a:r>
            <a:r>
              <a:rPr lang="cs-CZ" b="1" dirty="0" err="1" smtClean="0"/>
              <a:t>and</a:t>
            </a:r>
            <a:r>
              <a:rPr lang="cs-CZ" b="1" dirty="0" smtClean="0"/>
              <a:t> </a:t>
            </a:r>
            <a:r>
              <a:rPr lang="cs-CZ" b="1" dirty="0" err="1" smtClean="0"/>
              <a:t>elevation</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lower</a:t>
            </a:r>
            <a:r>
              <a:rPr lang="cs-CZ" b="1" dirty="0" smtClean="0"/>
              <a:t> </a:t>
            </a:r>
            <a:r>
              <a:rPr lang="cs-CZ" b="1" dirty="0" err="1" smtClean="0"/>
              <a:t>extremities</a:t>
            </a:r>
            <a:endParaRPr lang="cs-CZ" b="1" dirty="0" smtClean="0"/>
          </a:p>
          <a:p>
            <a:pPr marL="274320" indent="-274320" fontAlgn="auto">
              <a:spcAft>
                <a:spcPts val="0"/>
              </a:spcAft>
              <a:buClr>
                <a:schemeClr val="accent3"/>
              </a:buClr>
              <a:buFont typeface="Wingdings 2"/>
              <a:buChar char=""/>
              <a:defRPr/>
            </a:pPr>
            <a:r>
              <a:rPr lang="cs-CZ" b="1" dirty="0" err="1" smtClean="0"/>
              <a:t>Allow</a:t>
            </a:r>
            <a:r>
              <a:rPr lang="cs-CZ" b="1" dirty="0" smtClean="0"/>
              <a:t> </a:t>
            </a:r>
            <a:r>
              <a:rPr lang="cs-CZ" b="1" dirty="0" err="1" smtClean="0"/>
              <a:t>surgical</a:t>
            </a:r>
            <a:r>
              <a:rPr lang="cs-CZ" b="1" dirty="0" smtClean="0"/>
              <a:t> </a:t>
            </a:r>
            <a:r>
              <a:rPr lang="cs-CZ" b="1" dirty="0" err="1" smtClean="0"/>
              <a:t>incision</a:t>
            </a:r>
            <a:r>
              <a:rPr lang="cs-CZ" b="1" dirty="0" smtClean="0"/>
              <a:t> </a:t>
            </a:r>
            <a:r>
              <a:rPr lang="cs-CZ" b="1" dirty="0" err="1" smtClean="0"/>
              <a:t>healing</a:t>
            </a:r>
            <a:endParaRPr lang="cs-CZ" b="1" dirty="0" smtClean="0"/>
          </a:p>
          <a:p>
            <a:pPr marL="274320" indent="-274320" fontAlgn="auto">
              <a:spcAft>
                <a:spcPts val="0"/>
              </a:spcAft>
              <a:buClr>
                <a:schemeClr val="accent3"/>
              </a:buClr>
              <a:buFont typeface="Wingdings 2"/>
              <a:buChar char=""/>
              <a:defRPr/>
            </a:pPr>
            <a:r>
              <a:rPr lang="cs-CZ" b="1" dirty="0" err="1" smtClean="0"/>
              <a:t>Maintain</a:t>
            </a:r>
            <a:r>
              <a:rPr lang="cs-CZ" b="1" dirty="0" smtClean="0"/>
              <a:t> </a:t>
            </a:r>
            <a:r>
              <a:rPr lang="cs-CZ" b="1" dirty="0" err="1" smtClean="0"/>
              <a:t>quadriceps</a:t>
            </a:r>
            <a:r>
              <a:rPr lang="cs-CZ" b="1" dirty="0" smtClean="0"/>
              <a:t> </a:t>
            </a:r>
            <a:r>
              <a:rPr lang="cs-CZ" b="1" dirty="0" err="1" smtClean="0"/>
              <a:t>activity</a:t>
            </a:r>
            <a:endParaRPr lang="cs-CZ" b="1" dirty="0" smtClean="0"/>
          </a:p>
          <a:p>
            <a:pPr marL="274320" indent="-274320" fontAlgn="auto">
              <a:spcAft>
                <a:spcPts val="0"/>
              </a:spcAft>
              <a:buClr>
                <a:schemeClr val="accent3"/>
              </a:buClr>
              <a:buFont typeface="Wingdings 2"/>
              <a:buChar char=""/>
              <a:defRPr/>
            </a:pPr>
            <a:r>
              <a:rPr lang="cs-CZ" b="1" dirty="0" err="1" smtClean="0"/>
              <a:t>Achieve</a:t>
            </a:r>
            <a:r>
              <a:rPr lang="cs-CZ" b="1" dirty="0" smtClean="0"/>
              <a:t> 90° </a:t>
            </a:r>
            <a:r>
              <a:rPr lang="cs-CZ" b="1" dirty="0" err="1" smtClean="0"/>
              <a:t>of</a:t>
            </a:r>
            <a:r>
              <a:rPr lang="cs-CZ" b="1" dirty="0" smtClean="0"/>
              <a:t> </a:t>
            </a:r>
            <a:r>
              <a:rPr lang="cs-CZ" b="1" dirty="0" err="1" smtClean="0"/>
              <a:t>knee</a:t>
            </a:r>
            <a:r>
              <a:rPr lang="cs-CZ" b="1" dirty="0" smtClean="0"/>
              <a:t> </a:t>
            </a:r>
            <a:r>
              <a:rPr lang="cs-CZ" b="1" dirty="0" err="1" smtClean="0"/>
              <a:t>flexion</a:t>
            </a:r>
            <a:r>
              <a:rPr lang="cs-CZ" b="1" dirty="0" smtClean="0"/>
              <a:t> </a:t>
            </a:r>
            <a:r>
              <a:rPr lang="cs-CZ" dirty="0" err="1" smtClean="0"/>
              <a:t>at</a:t>
            </a:r>
            <a:r>
              <a:rPr lang="cs-CZ" dirty="0" smtClean="0"/>
              <a:t> </a:t>
            </a:r>
            <a:r>
              <a:rPr lang="cs-CZ" dirty="0" err="1" smtClean="0"/>
              <a:t>the</a:t>
            </a:r>
            <a:r>
              <a:rPr lang="cs-CZ" dirty="0" smtClean="0"/>
              <a:t> </a:t>
            </a:r>
            <a:r>
              <a:rPr lang="cs-CZ" dirty="0" err="1" smtClean="0"/>
              <a:t>end</a:t>
            </a:r>
            <a:r>
              <a:rPr lang="cs-CZ" dirty="0" smtClean="0"/>
              <a:t> </a:t>
            </a:r>
            <a:r>
              <a:rPr lang="cs-CZ" dirty="0" err="1" smtClean="0"/>
              <a:t>of</a:t>
            </a:r>
            <a:r>
              <a:rPr lang="cs-CZ" dirty="0" smtClean="0"/>
              <a:t> </a:t>
            </a:r>
            <a:r>
              <a:rPr lang="cs-CZ" dirty="0" err="1" smtClean="0"/>
              <a:t>this</a:t>
            </a:r>
            <a:r>
              <a:rPr lang="cs-CZ" dirty="0" smtClean="0"/>
              <a:t> period</a:t>
            </a:r>
            <a:endParaRPr 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Nadpis 1"/>
          <p:cNvSpPr>
            <a:spLocks noGrp="1"/>
          </p:cNvSpPr>
          <p:nvPr>
            <p:ph type="title"/>
          </p:nvPr>
        </p:nvSpPr>
        <p:spPr/>
        <p:txBody>
          <a:bodyPr/>
          <a:lstStyle/>
          <a:p>
            <a:r>
              <a:rPr lang="cs-CZ" sz="3600" smtClean="0"/>
              <a:t>Phase II</a:t>
            </a:r>
          </a:p>
        </p:txBody>
      </p:sp>
      <p:sp>
        <p:nvSpPr>
          <p:cNvPr id="3" name="Zástupný symbol pro obsah 2"/>
          <p:cNvSpPr>
            <a:spLocks noGrp="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cs-CZ" dirty="0" err="1" smtClean="0"/>
              <a:t>Cryotherapy</a:t>
            </a:r>
            <a:r>
              <a:rPr lang="cs-CZ" dirty="0" smtClean="0"/>
              <a:t> (</a:t>
            </a:r>
            <a:r>
              <a:rPr lang="cs-CZ" dirty="0" err="1" smtClean="0"/>
              <a:t>cold</a:t>
            </a:r>
            <a:r>
              <a:rPr lang="cs-CZ" dirty="0" smtClean="0"/>
              <a:t> </a:t>
            </a:r>
            <a:r>
              <a:rPr lang="cs-CZ" dirty="0" err="1" smtClean="0"/>
              <a:t>pack</a:t>
            </a:r>
            <a:r>
              <a:rPr lang="cs-CZ" dirty="0" smtClean="0"/>
              <a:t> </a:t>
            </a:r>
            <a:r>
              <a:rPr lang="cs-CZ" dirty="0" err="1" smtClean="0"/>
              <a:t>application</a:t>
            </a:r>
            <a:r>
              <a:rPr lang="cs-CZ" dirty="0" smtClean="0"/>
              <a:t>), </a:t>
            </a:r>
            <a:r>
              <a:rPr lang="cs-CZ" dirty="0" err="1" smtClean="0"/>
              <a:t>elevation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lower</a:t>
            </a:r>
            <a:r>
              <a:rPr lang="cs-CZ" dirty="0" smtClean="0"/>
              <a:t> extremity</a:t>
            </a:r>
          </a:p>
          <a:p>
            <a:pPr marL="274320" indent="-274320" fontAlgn="auto">
              <a:spcAft>
                <a:spcPts val="0"/>
              </a:spcAft>
              <a:buClr>
                <a:schemeClr val="accent3"/>
              </a:buClr>
              <a:buFont typeface="Wingdings 2"/>
              <a:buChar char=""/>
              <a:defRPr/>
            </a:pPr>
            <a:r>
              <a:rPr lang="cs-CZ" dirty="0" err="1" smtClean="0"/>
              <a:t>When</a:t>
            </a:r>
            <a:r>
              <a:rPr lang="cs-CZ" dirty="0" smtClean="0"/>
              <a:t> </a:t>
            </a:r>
            <a:r>
              <a:rPr lang="cs-CZ" dirty="0" err="1" smtClean="0"/>
              <a:t>the</a:t>
            </a:r>
            <a:r>
              <a:rPr lang="cs-CZ" dirty="0" smtClean="0"/>
              <a:t> </a:t>
            </a:r>
            <a:r>
              <a:rPr lang="cs-CZ" dirty="0" err="1" smtClean="0"/>
              <a:t>Redon</a:t>
            </a:r>
            <a:r>
              <a:rPr lang="cs-CZ" dirty="0" smtClean="0"/>
              <a:t> </a:t>
            </a:r>
            <a:r>
              <a:rPr lang="cs-CZ" dirty="0" err="1" smtClean="0"/>
              <a:t>drain</a:t>
            </a:r>
            <a:r>
              <a:rPr lang="cs-CZ" dirty="0" smtClean="0"/>
              <a:t> </a:t>
            </a:r>
            <a:r>
              <a:rPr lang="cs-CZ" dirty="0" err="1" smtClean="0"/>
              <a:t>is</a:t>
            </a:r>
            <a:r>
              <a:rPr lang="cs-CZ" dirty="0" smtClean="0"/>
              <a:t> </a:t>
            </a:r>
            <a:r>
              <a:rPr lang="cs-CZ" dirty="0" err="1" smtClean="0"/>
              <a:t>removed</a:t>
            </a:r>
            <a:r>
              <a:rPr lang="cs-CZ" dirty="0" smtClean="0"/>
              <a:t>  - CPM </a:t>
            </a:r>
            <a:r>
              <a:rPr lang="cs-CZ" dirty="0" err="1" smtClean="0"/>
              <a:t>at</a:t>
            </a:r>
            <a:r>
              <a:rPr lang="cs-CZ" dirty="0" smtClean="0"/>
              <a:t> 0-30° </a:t>
            </a:r>
            <a:r>
              <a:rPr lang="cs-CZ" dirty="0" err="1" smtClean="0"/>
              <a:t>of</a:t>
            </a:r>
            <a:r>
              <a:rPr lang="cs-CZ" dirty="0" smtClean="0"/>
              <a:t> </a:t>
            </a:r>
            <a:r>
              <a:rPr lang="cs-CZ" dirty="0" err="1" smtClean="0"/>
              <a:t>range</a:t>
            </a:r>
            <a:endParaRPr lang="cs-CZ" dirty="0" smtClean="0"/>
          </a:p>
          <a:p>
            <a:pPr marL="274320" indent="-274320" fontAlgn="auto">
              <a:spcAft>
                <a:spcPts val="0"/>
              </a:spcAft>
              <a:buClr>
                <a:schemeClr val="accent3"/>
              </a:buClr>
              <a:buFont typeface="Wingdings 2"/>
              <a:buChar char=""/>
              <a:defRPr/>
            </a:pPr>
            <a:r>
              <a:rPr lang="cs-CZ" dirty="0" err="1" smtClean="0"/>
              <a:t>Patellar</a:t>
            </a:r>
            <a:r>
              <a:rPr lang="cs-CZ" dirty="0" smtClean="0"/>
              <a:t> </a:t>
            </a:r>
            <a:r>
              <a:rPr lang="cs-CZ" dirty="0" err="1" smtClean="0"/>
              <a:t>mobilization</a:t>
            </a:r>
            <a:r>
              <a:rPr lang="cs-CZ" dirty="0" smtClean="0"/>
              <a:t>, soft </a:t>
            </a:r>
            <a:r>
              <a:rPr lang="cs-CZ" dirty="0" err="1" smtClean="0"/>
              <a:t>tissues</a:t>
            </a:r>
            <a:r>
              <a:rPr lang="cs-CZ" dirty="0" smtClean="0"/>
              <a:t> </a:t>
            </a:r>
            <a:r>
              <a:rPr lang="cs-CZ" dirty="0" err="1" smtClean="0"/>
              <a:t>mobilization</a:t>
            </a:r>
            <a:r>
              <a:rPr lang="cs-CZ" dirty="0" smtClean="0"/>
              <a:t> </a:t>
            </a:r>
            <a:r>
              <a:rPr lang="cs-CZ" dirty="0" err="1" smtClean="0"/>
              <a:t>surround</a:t>
            </a:r>
            <a:r>
              <a:rPr lang="cs-CZ" dirty="0" smtClean="0"/>
              <a:t> </a:t>
            </a:r>
            <a:r>
              <a:rPr lang="cs-CZ" dirty="0" err="1" smtClean="0"/>
              <a:t>the</a:t>
            </a:r>
            <a:r>
              <a:rPr lang="cs-CZ" dirty="0" smtClean="0"/>
              <a:t> </a:t>
            </a:r>
            <a:r>
              <a:rPr lang="cs-CZ" dirty="0" err="1" smtClean="0"/>
              <a:t>knee</a:t>
            </a:r>
            <a:r>
              <a:rPr lang="cs-CZ" dirty="0" smtClean="0"/>
              <a:t> joint, </a:t>
            </a:r>
            <a:r>
              <a:rPr lang="cs-CZ" dirty="0" err="1" smtClean="0"/>
              <a:t>lymphatic</a:t>
            </a:r>
            <a:r>
              <a:rPr lang="cs-CZ" dirty="0" smtClean="0"/>
              <a:t> </a:t>
            </a:r>
            <a:r>
              <a:rPr lang="cs-CZ" dirty="0" err="1" smtClean="0"/>
              <a:t>drainage</a:t>
            </a:r>
            <a:endParaRPr lang="cs-CZ" dirty="0" smtClean="0"/>
          </a:p>
          <a:p>
            <a:pPr marL="274320" indent="-274320" fontAlgn="auto">
              <a:spcAft>
                <a:spcPts val="0"/>
              </a:spcAft>
              <a:buClr>
                <a:schemeClr val="accent3"/>
              </a:buClr>
              <a:buFont typeface="Wingdings 2"/>
              <a:buChar char=""/>
              <a:defRPr/>
            </a:pPr>
            <a:r>
              <a:rPr lang="cs-CZ" dirty="0" err="1" smtClean="0"/>
              <a:t>Isometric</a:t>
            </a:r>
            <a:r>
              <a:rPr lang="cs-CZ" dirty="0" smtClean="0"/>
              <a:t> </a:t>
            </a:r>
            <a:r>
              <a:rPr lang="cs-CZ" dirty="0" err="1" smtClean="0"/>
              <a:t>contraction</a:t>
            </a:r>
            <a:r>
              <a:rPr lang="cs-CZ" dirty="0" smtClean="0"/>
              <a:t> </a:t>
            </a:r>
            <a:r>
              <a:rPr lang="cs-CZ" dirty="0" err="1" smtClean="0"/>
              <a:t>of</a:t>
            </a:r>
            <a:r>
              <a:rPr lang="cs-CZ" dirty="0" smtClean="0"/>
              <a:t> </a:t>
            </a:r>
            <a:r>
              <a:rPr lang="cs-CZ" dirty="0" err="1" smtClean="0"/>
              <a:t>the</a:t>
            </a:r>
            <a:r>
              <a:rPr lang="cs-CZ" dirty="0" smtClean="0"/>
              <a:t> </a:t>
            </a:r>
            <a:r>
              <a:rPr lang="cs-CZ" dirty="0" err="1" smtClean="0"/>
              <a:t>extensors</a:t>
            </a:r>
            <a:endParaRPr lang="cs-CZ" dirty="0" smtClean="0"/>
          </a:p>
          <a:p>
            <a:pPr marL="274320" indent="-274320" fontAlgn="auto">
              <a:spcAft>
                <a:spcPts val="0"/>
              </a:spcAft>
              <a:buClr>
                <a:schemeClr val="accent3"/>
              </a:buClr>
              <a:buFont typeface="Wingdings 2"/>
              <a:buChar char=""/>
              <a:defRPr/>
            </a:pPr>
            <a:r>
              <a:rPr lang="cs-CZ" dirty="0" err="1" smtClean="0"/>
              <a:t>Using</a:t>
            </a:r>
            <a:r>
              <a:rPr lang="cs-CZ" dirty="0" smtClean="0"/>
              <a:t> a </a:t>
            </a:r>
            <a:r>
              <a:rPr lang="cs-CZ" dirty="0" err="1" smtClean="0"/>
              <a:t>large</a:t>
            </a:r>
            <a:r>
              <a:rPr lang="cs-CZ" dirty="0" smtClean="0"/>
              <a:t> </a:t>
            </a:r>
            <a:r>
              <a:rPr lang="cs-CZ" dirty="0" err="1" smtClean="0"/>
              <a:t>ball</a:t>
            </a:r>
            <a:r>
              <a:rPr lang="cs-CZ" dirty="0" smtClean="0"/>
              <a:t> </a:t>
            </a:r>
            <a:r>
              <a:rPr lang="cs-CZ" dirty="0" err="1" smtClean="0"/>
              <a:t>for</a:t>
            </a:r>
            <a:r>
              <a:rPr lang="cs-CZ" dirty="0" smtClean="0"/>
              <a:t> </a:t>
            </a:r>
            <a:r>
              <a:rPr lang="cs-CZ" dirty="0" err="1" smtClean="0"/>
              <a:t>positioning</a:t>
            </a:r>
            <a:r>
              <a:rPr lang="cs-CZ" dirty="0" smtClean="0"/>
              <a:t> </a:t>
            </a:r>
            <a:r>
              <a:rPr lang="cs-CZ" dirty="0" err="1" smtClean="0"/>
              <a:t>and</a:t>
            </a:r>
            <a:r>
              <a:rPr lang="cs-CZ" dirty="0" smtClean="0"/>
              <a:t> </a:t>
            </a:r>
            <a:r>
              <a:rPr lang="cs-CZ" dirty="0" err="1" smtClean="0"/>
              <a:t>performing</a:t>
            </a:r>
            <a:r>
              <a:rPr lang="cs-CZ" dirty="0" smtClean="0"/>
              <a:t> </a:t>
            </a:r>
            <a:r>
              <a:rPr lang="cs-CZ" dirty="0" err="1" smtClean="0"/>
              <a:t>flexion</a:t>
            </a:r>
            <a:r>
              <a:rPr lang="cs-CZ" dirty="0" smtClean="0"/>
              <a:t>-</a:t>
            </a:r>
            <a:r>
              <a:rPr lang="cs-CZ" dirty="0" err="1" smtClean="0"/>
              <a:t>extension</a:t>
            </a:r>
            <a:r>
              <a:rPr lang="cs-CZ" dirty="0" smtClean="0"/>
              <a:t> ROM</a:t>
            </a:r>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patient</a:t>
            </a:r>
            <a:r>
              <a:rPr lang="cs-CZ" dirty="0" smtClean="0"/>
              <a:t> </a:t>
            </a:r>
            <a:r>
              <a:rPr lang="cs-CZ" dirty="0" err="1" smtClean="0"/>
              <a:t>is</a:t>
            </a:r>
            <a:r>
              <a:rPr lang="cs-CZ" dirty="0" smtClean="0"/>
              <a:t> </a:t>
            </a:r>
            <a:r>
              <a:rPr lang="cs-CZ" dirty="0" err="1" smtClean="0"/>
              <a:t>discharged</a:t>
            </a:r>
            <a:r>
              <a:rPr lang="cs-CZ" dirty="0" smtClean="0"/>
              <a:t> to </a:t>
            </a:r>
            <a:r>
              <a:rPr lang="cs-CZ" dirty="0" err="1" smtClean="0"/>
              <a:t>home</a:t>
            </a:r>
            <a:r>
              <a:rPr lang="cs-CZ" dirty="0" smtClean="0"/>
              <a:t> </a:t>
            </a:r>
            <a:r>
              <a:rPr lang="cs-CZ" dirty="0" err="1" smtClean="0"/>
              <a:t>the</a:t>
            </a:r>
            <a:r>
              <a:rPr lang="cs-CZ" dirty="0" smtClean="0"/>
              <a:t> </a:t>
            </a:r>
            <a:r>
              <a:rPr lang="cs-CZ" dirty="0" err="1" smtClean="0"/>
              <a:t>third</a:t>
            </a:r>
            <a:r>
              <a:rPr lang="cs-CZ" dirty="0" smtClean="0"/>
              <a:t> </a:t>
            </a:r>
            <a:r>
              <a:rPr lang="cs-CZ" dirty="0" err="1" smtClean="0"/>
              <a:t>or</a:t>
            </a:r>
            <a:r>
              <a:rPr lang="cs-CZ" dirty="0" smtClean="0"/>
              <a:t> </a:t>
            </a:r>
            <a:r>
              <a:rPr lang="cs-CZ" dirty="0" err="1" smtClean="0"/>
              <a:t>fourth</a:t>
            </a:r>
            <a:r>
              <a:rPr lang="cs-CZ" dirty="0" smtClean="0"/>
              <a:t> </a:t>
            </a:r>
            <a:r>
              <a:rPr lang="cs-CZ" dirty="0" err="1" smtClean="0"/>
              <a:t>day</a:t>
            </a:r>
            <a:r>
              <a:rPr lang="cs-CZ" dirty="0" smtClean="0"/>
              <a:t> </a:t>
            </a:r>
            <a:r>
              <a:rPr lang="cs-CZ" dirty="0" err="1" smtClean="0"/>
              <a:t>following</a:t>
            </a:r>
            <a:r>
              <a:rPr lang="cs-CZ" dirty="0" smtClean="0"/>
              <a:t> </a:t>
            </a:r>
            <a:r>
              <a:rPr lang="cs-CZ" dirty="0" err="1" smtClean="0"/>
              <a:t>surgery</a:t>
            </a:r>
            <a:r>
              <a:rPr lang="cs-CZ" dirty="0" smtClean="0"/>
              <a:t>, </a:t>
            </a:r>
            <a:r>
              <a:rPr lang="cs-CZ" dirty="0" err="1" smtClean="0"/>
              <a:t>educated</a:t>
            </a:r>
            <a:r>
              <a:rPr lang="cs-CZ" dirty="0" smtClean="0"/>
              <a:t> to </a:t>
            </a:r>
            <a:r>
              <a:rPr lang="cs-CZ" dirty="0" err="1" smtClean="0"/>
              <a:t>follow</a:t>
            </a:r>
            <a:r>
              <a:rPr lang="cs-CZ" dirty="0" smtClean="0"/>
              <a:t> </a:t>
            </a:r>
            <a:r>
              <a:rPr lang="cs-CZ" dirty="0" err="1" smtClean="0"/>
              <a:t>exercises</a:t>
            </a:r>
            <a:r>
              <a:rPr lang="cs-CZ" dirty="0" smtClean="0"/>
              <a:t> </a:t>
            </a:r>
            <a:r>
              <a:rPr lang="cs-CZ" dirty="0" err="1" smtClean="0"/>
              <a:t>at</a:t>
            </a:r>
            <a:r>
              <a:rPr lang="cs-CZ" dirty="0" smtClean="0"/>
              <a:t> </a:t>
            </a:r>
            <a:r>
              <a:rPr lang="cs-CZ" dirty="0" err="1" smtClean="0"/>
              <a:t>home</a:t>
            </a:r>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p:txBody>
          <a:bodyPr/>
          <a:lstStyle/>
          <a:p>
            <a:r>
              <a:rPr lang="cs-CZ" sz="3600" smtClean="0"/>
              <a:t>Phase II</a:t>
            </a:r>
          </a:p>
        </p:txBody>
      </p:sp>
      <p:sp>
        <p:nvSpPr>
          <p:cNvPr id="65538" name="Zástupný symbol pro obsah 2"/>
          <p:cNvSpPr>
            <a:spLocks noGrp="1"/>
          </p:cNvSpPr>
          <p:nvPr>
            <p:ph idx="1"/>
          </p:nvPr>
        </p:nvSpPr>
        <p:spPr/>
        <p:txBody>
          <a:bodyPr/>
          <a:lstStyle/>
          <a:p>
            <a:r>
              <a:rPr lang="cs-CZ" sz="2000" smtClean="0"/>
              <a:t>In the second half of phase II guided rehabilitation by physiotherapist in physiotherapy clinic is initiated</a:t>
            </a:r>
          </a:p>
          <a:p>
            <a:r>
              <a:rPr lang="cs-CZ" sz="2000" smtClean="0"/>
              <a:t>Soft tissues mobilization</a:t>
            </a:r>
          </a:p>
          <a:p>
            <a:r>
              <a:rPr lang="cs-CZ" sz="2000" smtClean="0"/>
              <a:t>Non-forceful passive movement to increase range (flexion/extension)</a:t>
            </a:r>
          </a:p>
          <a:p>
            <a:r>
              <a:rPr lang="cs-CZ" sz="2000" smtClean="0"/>
              <a:t>Inhibitation techniques to decrease hamstrings tension</a:t>
            </a:r>
          </a:p>
          <a:p>
            <a:r>
              <a:rPr lang="cs-CZ" sz="2000" smtClean="0"/>
              <a:t>Patellar mobilization</a:t>
            </a:r>
          </a:p>
          <a:p>
            <a:r>
              <a:rPr lang="cs-CZ" sz="2000" smtClean="0"/>
              <a:t>The patient is instructed in a home program (izometric contraction of the knee extensors, active exercises with the knee extended through minimal ranges in all planes, self-massage of the thigh muscles)</a:t>
            </a:r>
          </a:p>
          <a:p>
            <a:r>
              <a:rPr lang="cs-CZ" sz="2000" smtClean="0"/>
              <a:t>Ambulation with crutches and a short knee brace with range restricted to 30-60° to improve stability</a:t>
            </a:r>
          </a:p>
          <a:p>
            <a:r>
              <a:rPr lang="cs-CZ" sz="2000" smtClean="0"/>
              <a:t>The criteria for progression to the next stage include 90° flexion and minimal edema, full extension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Nadpis 1"/>
          <p:cNvSpPr>
            <a:spLocks noGrp="1"/>
          </p:cNvSpPr>
          <p:nvPr>
            <p:ph type="title"/>
          </p:nvPr>
        </p:nvSpPr>
        <p:spPr/>
        <p:txBody>
          <a:bodyPr/>
          <a:lstStyle/>
          <a:p>
            <a:r>
              <a:rPr lang="cs-CZ" sz="3600" smtClean="0"/>
              <a:t>Phase III (3-5weeks)</a:t>
            </a:r>
          </a:p>
        </p:txBody>
      </p:sp>
      <p:sp>
        <p:nvSpPr>
          <p:cNvPr id="3" name="Zástupný symbol pro obsah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cs-CZ" dirty="0" err="1" smtClean="0"/>
              <a:t>Progression</a:t>
            </a:r>
            <a:r>
              <a:rPr lang="cs-CZ" dirty="0" smtClean="0"/>
              <a:t> </a:t>
            </a:r>
            <a:r>
              <a:rPr lang="cs-CZ" dirty="0" err="1" smtClean="0"/>
              <a:t>toward</a:t>
            </a:r>
            <a:r>
              <a:rPr lang="cs-CZ" dirty="0" smtClean="0"/>
              <a:t> </a:t>
            </a:r>
            <a:r>
              <a:rPr lang="cs-CZ" dirty="0" err="1" smtClean="0"/>
              <a:t>greater</a:t>
            </a:r>
            <a:r>
              <a:rPr lang="cs-CZ" dirty="0" smtClean="0"/>
              <a:t> </a:t>
            </a:r>
            <a:r>
              <a:rPr lang="cs-CZ" dirty="0" err="1" smtClean="0"/>
              <a:t>knee</a:t>
            </a:r>
            <a:r>
              <a:rPr lang="cs-CZ" dirty="0" smtClean="0"/>
              <a:t> </a:t>
            </a:r>
            <a:r>
              <a:rPr lang="cs-CZ" dirty="0" err="1" smtClean="0"/>
              <a:t>flexion</a:t>
            </a:r>
            <a:r>
              <a:rPr lang="cs-CZ" dirty="0" smtClean="0"/>
              <a:t> </a:t>
            </a:r>
            <a:r>
              <a:rPr lang="cs-CZ" dirty="0" err="1" smtClean="0"/>
              <a:t>is</a:t>
            </a:r>
            <a:r>
              <a:rPr lang="cs-CZ" dirty="0" smtClean="0"/>
              <a:t> </a:t>
            </a:r>
            <a:r>
              <a:rPr lang="cs-CZ" dirty="0" err="1" smtClean="0"/>
              <a:t>continued</a:t>
            </a:r>
            <a:r>
              <a:rPr lang="cs-CZ" dirty="0" smtClean="0"/>
              <a:t> </a:t>
            </a:r>
          </a:p>
          <a:p>
            <a:pPr marL="274320" indent="-274320" fontAlgn="auto">
              <a:spcAft>
                <a:spcPts val="0"/>
              </a:spcAft>
              <a:buClr>
                <a:schemeClr val="accent3"/>
              </a:buClr>
              <a:buFont typeface="Wingdings 2"/>
              <a:buChar char=""/>
              <a:defRPr/>
            </a:pPr>
            <a:r>
              <a:rPr lang="cs-CZ" dirty="0" err="1" smtClean="0"/>
              <a:t>Scar</a:t>
            </a:r>
            <a:r>
              <a:rPr lang="cs-CZ" dirty="0" smtClean="0"/>
              <a:t> </a:t>
            </a:r>
            <a:r>
              <a:rPr lang="cs-CZ" dirty="0" err="1" smtClean="0"/>
              <a:t>mobilization</a:t>
            </a:r>
            <a:r>
              <a:rPr lang="cs-CZ" dirty="0" smtClean="0"/>
              <a:t>, soft </a:t>
            </a:r>
            <a:r>
              <a:rPr lang="cs-CZ" dirty="0" err="1" smtClean="0"/>
              <a:t>tissues</a:t>
            </a:r>
            <a:r>
              <a:rPr lang="cs-CZ" dirty="0" smtClean="0"/>
              <a:t> </a:t>
            </a:r>
            <a:r>
              <a:rPr lang="cs-CZ" dirty="0" err="1" smtClean="0"/>
              <a:t>mobilization</a:t>
            </a:r>
            <a:r>
              <a:rPr lang="cs-CZ" dirty="0" smtClean="0"/>
              <a:t> </a:t>
            </a:r>
            <a:r>
              <a:rPr lang="cs-CZ" dirty="0" err="1" smtClean="0"/>
              <a:t>surrounding</a:t>
            </a:r>
            <a:r>
              <a:rPr lang="cs-CZ" dirty="0" smtClean="0"/>
              <a:t> </a:t>
            </a:r>
            <a:r>
              <a:rPr lang="cs-CZ" dirty="0" err="1" smtClean="0"/>
              <a:t>the</a:t>
            </a:r>
            <a:r>
              <a:rPr lang="cs-CZ" dirty="0" smtClean="0"/>
              <a:t> </a:t>
            </a:r>
            <a:r>
              <a:rPr lang="cs-CZ" dirty="0" err="1" smtClean="0"/>
              <a:t>knee</a:t>
            </a:r>
            <a:r>
              <a:rPr lang="cs-CZ" dirty="0" smtClean="0"/>
              <a:t> joint</a:t>
            </a:r>
          </a:p>
          <a:p>
            <a:pPr marL="274320" indent="-274320" fontAlgn="auto">
              <a:spcAft>
                <a:spcPts val="0"/>
              </a:spcAft>
              <a:buClr>
                <a:schemeClr val="accent3"/>
              </a:buClr>
              <a:buFont typeface="Wingdings 2"/>
              <a:buChar char=""/>
              <a:defRPr/>
            </a:pPr>
            <a:r>
              <a:rPr lang="cs-CZ" dirty="0" err="1" smtClean="0"/>
              <a:t>Stabilization</a:t>
            </a:r>
            <a:r>
              <a:rPr lang="cs-CZ" dirty="0" smtClean="0"/>
              <a:t> </a:t>
            </a:r>
            <a:r>
              <a:rPr lang="cs-CZ" dirty="0" err="1" smtClean="0"/>
              <a:t>exercises</a:t>
            </a:r>
            <a:r>
              <a:rPr lang="cs-CZ" dirty="0" smtClean="0"/>
              <a:t> in </a:t>
            </a:r>
            <a:r>
              <a:rPr lang="cs-CZ" dirty="0" err="1" smtClean="0"/>
              <a:t>sitting</a:t>
            </a:r>
            <a:r>
              <a:rPr lang="cs-CZ" dirty="0" smtClean="0"/>
              <a:t>, </a:t>
            </a:r>
            <a:r>
              <a:rPr lang="cs-CZ" dirty="0" err="1" smtClean="0"/>
              <a:t>standing</a:t>
            </a:r>
            <a:r>
              <a:rPr lang="cs-CZ" dirty="0" smtClean="0"/>
              <a:t> on </a:t>
            </a:r>
            <a:r>
              <a:rPr lang="cs-CZ" dirty="0" err="1" smtClean="0"/>
              <a:t>the</a:t>
            </a:r>
            <a:r>
              <a:rPr lang="cs-CZ" dirty="0" smtClean="0"/>
              <a:t> </a:t>
            </a:r>
            <a:r>
              <a:rPr lang="cs-CZ" dirty="0" err="1" smtClean="0"/>
              <a:t>floor</a:t>
            </a:r>
            <a:r>
              <a:rPr lang="cs-CZ" dirty="0" smtClean="0"/>
              <a:t> </a:t>
            </a:r>
            <a:r>
              <a:rPr lang="cs-CZ" dirty="0" err="1" smtClean="0"/>
              <a:t>with</a:t>
            </a:r>
            <a:r>
              <a:rPr lang="cs-CZ" dirty="0" smtClean="0"/>
              <a:t> </a:t>
            </a:r>
            <a:r>
              <a:rPr lang="cs-CZ" dirty="0" err="1" smtClean="0"/>
              <a:t>symmetrical</a:t>
            </a:r>
            <a:r>
              <a:rPr lang="cs-CZ" dirty="0" smtClean="0"/>
              <a:t> </a:t>
            </a:r>
            <a:r>
              <a:rPr lang="cs-CZ" dirty="0" err="1" smtClean="0"/>
              <a:t>bilateral</a:t>
            </a:r>
            <a:r>
              <a:rPr lang="cs-CZ" dirty="0" smtClean="0"/>
              <a:t> </a:t>
            </a:r>
            <a:r>
              <a:rPr lang="cs-CZ" dirty="0" err="1" smtClean="0"/>
              <a:t>lower</a:t>
            </a:r>
            <a:r>
              <a:rPr lang="cs-CZ" dirty="0" smtClean="0"/>
              <a:t> extremity </a:t>
            </a:r>
            <a:r>
              <a:rPr lang="cs-CZ" dirty="0" err="1" smtClean="0"/>
              <a:t>weightbearing</a:t>
            </a:r>
            <a:r>
              <a:rPr lang="cs-CZ" dirty="0" smtClean="0"/>
              <a:t>, </a:t>
            </a:r>
            <a:r>
              <a:rPr lang="cs-CZ" dirty="0" err="1" smtClean="0"/>
              <a:t>exercises</a:t>
            </a:r>
            <a:r>
              <a:rPr lang="cs-CZ" dirty="0" smtClean="0"/>
              <a:t> </a:t>
            </a:r>
            <a:r>
              <a:rPr lang="cs-CZ" dirty="0" err="1" smtClean="0"/>
              <a:t>with</a:t>
            </a:r>
            <a:r>
              <a:rPr lang="cs-CZ" dirty="0" smtClean="0"/>
              <a:t> </a:t>
            </a:r>
            <a:r>
              <a:rPr lang="cs-CZ" dirty="0" err="1" smtClean="0"/>
              <a:t>ball</a:t>
            </a:r>
            <a:endParaRPr lang="cs-CZ" dirty="0" smtClean="0"/>
          </a:p>
          <a:p>
            <a:pPr marL="274320" indent="-274320" fontAlgn="auto">
              <a:spcAft>
                <a:spcPts val="0"/>
              </a:spcAft>
              <a:buClr>
                <a:schemeClr val="accent3"/>
              </a:buClr>
              <a:buFont typeface="Wingdings 2"/>
              <a:buChar char=""/>
              <a:defRPr/>
            </a:pPr>
            <a:r>
              <a:rPr lang="cs-CZ" dirty="0" err="1" smtClean="0"/>
              <a:t>Stacionary</a:t>
            </a:r>
            <a:r>
              <a:rPr lang="cs-CZ" dirty="0" smtClean="0"/>
              <a:t> </a:t>
            </a:r>
            <a:r>
              <a:rPr lang="cs-CZ" dirty="0" err="1" smtClean="0"/>
              <a:t>bicycle</a:t>
            </a:r>
            <a:r>
              <a:rPr lang="cs-CZ" dirty="0" smtClean="0"/>
              <a:t> (</a:t>
            </a:r>
            <a:r>
              <a:rPr lang="cs-CZ" dirty="0" err="1" smtClean="0"/>
              <a:t>after</a:t>
            </a:r>
            <a:r>
              <a:rPr lang="cs-CZ" dirty="0" smtClean="0"/>
              <a:t> 100-110° </a:t>
            </a:r>
            <a:r>
              <a:rPr lang="cs-CZ" dirty="0" err="1" smtClean="0"/>
              <a:t>knee</a:t>
            </a:r>
            <a:r>
              <a:rPr lang="cs-CZ" dirty="0" smtClean="0"/>
              <a:t> </a:t>
            </a:r>
            <a:r>
              <a:rPr lang="cs-CZ" dirty="0" err="1" smtClean="0"/>
              <a:t>flexion</a:t>
            </a:r>
            <a:r>
              <a:rPr lang="cs-CZ" dirty="0" smtClean="0"/>
              <a:t> </a:t>
            </a:r>
            <a:r>
              <a:rPr lang="cs-CZ" dirty="0" err="1" smtClean="0"/>
              <a:t>is</a:t>
            </a:r>
            <a:r>
              <a:rPr lang="cs-CZ" dirty="0" smtClean="0"/>
              <a:t> </a:t>
            </a:r>
            <a:r>
              <a:rPr lang="cs-CZ" dirty="0" err="1" smtClean="0"/>
              <a:t>reached</a:t>
            </a:r>
            <a:r>
              <a:rPr lang="cs-CZ" dirty="0" smtClean="0"/>
              <a:t>)</a:t>
            </a:r>
          </a:p>
          <a:p>
            <a:pPr marL="274320" indent="-274320" fontAlgn="auto">
              <a:spcAft>
                <a:spcPts val="0"/>
              </a:spcAft>
              <a:buClr>
                <a:schemeClr val="accent3"/>
              </a:buClr>
              <a:buFont typeface="Wingdings 2"/>
              <a:buChar char=""/>
              <a:defRPr/>
            </a:pPr>
            <a:r>
              <a:rPr lang="cs-CZ" dirty="0" err="1" smtClean="0"/>
              <a:t>Hydrotherapy</a:t>
            </a:r>
            <a:r>
              <a:rPr lang="cs-CZ" dirty="0" smtClean="0"/>
              <a:t> –</a:t>
            </a:r>
            <a:r>
              <a:rPr lang="cs-CZ" dirty="0" err="1" smtClean="0"/>
              <a:t>whirpool</a:t>
            </a:r>
            <a:r>
              <a:rPr lang="cs-CZ" dirty="0" smtClean="0"/>
              <a:t>, </a:t>
            </a:r>
            <a:r>
              <a:rPr lang="cs-CZ" dirty="0" err="1" smtClean="0"/>
              <a:t>aquatic</a:t>
            </a:r>
            <a:r>
              <a:rPr lang="cs-CZ" dirty="0" smtClean="0"/>
              <a:t> </a:t>
            </a:r>
            <a:r>
              <a:rPr lang="cs-CZ" dirty="0" err="1" smtClean="0"/>
              <a:t>therapy</a:t>
            </a:r>
            <a:r>
              <a:rPr lang="cs-CZ" dirty="0" smtClean="0"/>
              <a:t> in a pool</a:t>
            </a:r>
          </a:p>
          <a:p>
            <a:pPr marL="274320" indent="-274320" fontAlgn="auto">
              <a:spcAft>
                <a:spcPts val="0"/>
              </a:spcAft>
              <a:buClr>
                <a:schemeClr val="accent3"/>
              </a:buClr>
              <a:buFont typeface="Wingdings 2"/>
              <a:buChar char=""/>
              <a:defRPr/>
            </a:pPr>
            <a:r>
              <a:rPr lang="cs-CZ" dirty="0" err="1" smtClean="0"/>
              <a:t>At</a:t>
            </a:r>
            <a:r>
              <a:rPr lang="cs-CZ" dirty="0" smtClean="0"/>
              <a:t> </a:t>
            </a:r>
            <a:r>
              <a:rPr lang="cs-CZ" dirty="0" err="1" smtClean="0"/>
              <a:t>the</a:t>
            </a:r>
            <a:r>
              <a:rPr lang="cs-CZ" dirty="0" smtClean="0"/>
              <a:t> </a:t>
            </a:r>
            <a:r>
              <a:rPr lang="cs-CZ" dirty="0" err="1" smtClean="0"/>
              <a:t>end</a:t>
            </a:r>
            <a:r>
              <a:rPr lang="cs-CZ" dirty="0" smtClean="0"/>
              <a:t> </a:t>
            </a:r>
            <a:r>
              <a:rPr lang="cs-CZ" dirty="0" err="1" smtClean="0"/>
              <a:t>of</a:t>
            </a:r>
            <a:r>
              <a:rPr lang="cs-CZ" dirty="0" smtClean="0"/>
              <a:t> </a:t>
            </a:r>
            <a:r>
              <a:rPr lang="cs-CZ" dirty="0" err="1" smtClean="0"/>
              <a:t>this</a:t>
            </a:r>
            <a:r>
              <a:rPr lang="cs-CZ" dirty="0" smtClean="0"/>
              <a:t> </a:t>
            </a:r>
            <a:r>
              <a:rPr lang="cs-CZ" dirty="0" err="1" smtClean="0"/>
              <a:t>phase</a:t>
            </a:r>
            <a:r>
              <a:rPr lang="cs-CZ" dirty="0" smtClean="0"/>
              <a:t> – no </a:t>
            </a:r>
            <a:r>
              <a:rPr lang="cs-CZ" dirty="0" err="1" smtClean="0"/>
              <a:t>edema</a:t>
            </a:r>
            <a:r>
              <a:rPr lang="cs-CZ" dirty="0" smtClean="0"/>
              <a:t>, </a:t>
            </a:r>
            <a:r>
              <a:rPr lang="cs-CZ" dirty="0" err="1" smtClean="0"/>
              <a:t>normal</a:t>
            </a:r>
            <a:r>
              <a:rPr lang="cs-CZ" dirty="0" smtClean="0"/>
              <a:t> </a:t>
            </a:r>
            <a:r>
              <a:rPr lang="cs-CZ" dirty="0" err="1" smtClean="0"/>
              <a:t>gait</a:t>
            </a:r>
            <a:r>
              <a:rPr lang="cs-CZ" dirty="0" smtClean="0"/>
              <a:t> </a:t>
            </a:r>
            <a:r>
              <a:rPr lang="cs-CZ" dirty="0" err="1" smtClean="0"/>
              <a:t>pattern</a:t>
            </a:r>
            <a:r>
              <a:rPr lang="cs-CZ" dirty="0" smtClean="0"/>
              <a:t> </a:t>
            </a:r>
            <a:r>
              <a:rPr lang="cs-CZ" dirty="0" err="1" smtClean="0"/>
              <a:t>and</a:t>
            </a:r>
            <a:r>
              <a:rPr lang="cs-CZ" dirty="0" smtClean="0"/>
              <a:t> </a:t>
            </a:r>
            <a:r>
              <a:rPr lang="cs-CZ" dirty="0" err="1" smtClean="0"/>
              <a:t>nearly</a:t>
            </a:r>
            <a:r>
              <a:rPr lang="cs-CZ" dirty="0" smtClean="0"/>
              <a:t> </a:t>
            </a:r>
            <a:r>
              <a:rPr lang="cs-CZ" dirty="0" err="1" smtClean="0"/>
              <a:t>normal</a:t>
            </a:r>
            <a:r>
              <a:rPr lang="cs-CZ" dirty="0" smtClean="0"/>
              <a:t> joint stability</a:t>
            </a:r>
          </a:p>
          <a:p>
            <a:pPr marL="274320" indent="-274320" fontAlgn="auto">
              <a:spcAft>
                <a:spcPts val="0"/>
              </a:spcAft>
              <a:buClr>
                <a:schemeClr val="accent3"/>
              </a:buClr>
              <a:buFont typeface="Wingdings 2"/>
              <a:buChar char=""/>
              <a:defRPr/>
            </a:pPr>
            <a:r>
              <a:rPr lang="cs-CZ" dirty="0" err="1" smtClean="0"/>
              <a:t>The</a:t>
            </a:r>
            <a:r>
              <a:rPr lang="cs-CZ" dirty="0" smtClean="0"/>
              <a:t> </a:t>
            </a:r>
            <a:r>
              <a:rPr lang="cs-CZ" dirty="0" err="1" smtClean="0"/>
              <a:t>graft</a:t>
            </a:r>
            <a:r>
              <a:rPr lang="cs-CZ" dirty="0" smtClean="0"/>
              <a:t> </a:t>
            </a:r>
            <a:r>
              <a:rPr lang="cs-CZ" dirty="0" err="1" smtClean="0"/>
              <a:t>is</a:t>
            </a:r>
            <a:r>
              <a:rPr lang="cs-CZ" dirty="0" smtClean="0"/>
              <a:t> </a:t>
            </a:r>
            <a:r>
              <a:rPr lang="cs-CZ" dirty="0" err="1" smtClean="0"/>
              <a:t>still</a:t>
            </a:r>
            <a:r>
              <a:rPr lang="cs-CZ" dirty="0" smtClean="0"/>
              <a:t> </a:t>
            </a:r>
            <a:r>
              <a:rPr lang="cs-CZ" dirty="0" err="1" smtClean="0"/>
              <a:t>at</a:t>
            </a:r>
            <a:r>
              <a:rPr lang="cs-CZ" dirty="0" smtClean="0"/>
              <a:t> a </a:t>
            </a:r>
            <a:r>
              <a:rPr lang="cs-CZ" dirty="0" err="1" smtClean="0"/>
              <a:t>high</a:t>
            </a:r>
            <a:r>
              <a:rPr lang="cs-CZ" dirty="0" smtClean="0"/>
              <a:t> a risk </a:t>
            </a:r>
            <a:r>
              <a:rPr lang="cs-CZ" dirty="0" err="1" smtClean="0"/>
              <a:t>of</a:t>
            </a:r>
            <a:r>
              <a:rPr lang="cs-CZ" dirty="0" smtClean="0"/>
              <a:t> </a:t>
            </a:r>
            <a:r>
              <a:rPr lang="cs-CZ" dirty="0" err="1" smtClean="0"/>
              <a:t>injury</a:t>
            </a:r>
            <a:r>
              <a:rPr lang="cs-CZ" dirty="0" smtClean="0"/>
              <a:t> </a:t>
            </a:r>
            <a:r>
              <a:rPr lang="cs-CZ" dirty="0" err="1" smtClean="0"/>
              <a:t>when</a:t>
            </a:r>
            <a:r>
              <a:rPr lang="cs-CZ" dirty="0" smtClean="0"/>
              <a:t> </a:t>
            </a:r>
            <a:r>
              <a:rPr lang="cs-CZ" dirty="0" err="1" smtClean="0"/>
              <a:t>exposed</a:t>
            </a:r>
            <a:r>
              <a:rPr lang="cs-CZ" dirty="0" smtClean="0"/>
              <a:t> to </a:t>
            </a:r>
            <a:r>
              <a:rPr lang="cs-CZ" dirty="0" err="1" smtClean="0"/>
              <a:t>shear</a:t>
            </a:r>
            <a:r>
              <a:rPr lang="cs-CZ" dirty="0" smtClean="0"/>
              <a:t> </a:t>
            </a:r>
            <a:r>
              <a:rPr lang="cs-CZ" dirty="0" err="1" smtClean="0"/>
              <a:t>and</a:t>
            </a:r>
            <a:r>
              <a:rPr lang="cs-CZ" dirty="0" smtClean="0"/>
              <a:t> </a:t>
            </a:r>
            <a:r>
              <a:rPr lang="cs-CZ" dirty="0" err="1" smtClean="0"/>
              <a:t>compressive</a:t>
            </a:r>
            <a:r>
              <a:rPr lang="cs-CZ" dirty="0" smtClean="0"/>
              <a:t> </a:t>
            </a:r>
            <a:r>
              <a:rPr lang="cs-CZ" dirty="0" err="1" smtClean="0"/>
              <a:t>forces</a:t>
            </a:r>
            <a:endParaRPr 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Nadpis 1"/>
          <p:cNvSpPr>
            <a:spLocks noGrp="1"/>
          </p:cNvSpPr>
          <p:nvPr>
            <p:ph type="title"/>
          </p:nvPr>
        </p:nvSpPr>
        <p:spPr/>
        <p:txBody>
          <a:bodyPr/>
          <a:lstStyle/>
          <a:p>
            <a:r>
              <a:rPr lang="cs-CZ" sz="3600" smtClean="0"/>
              <a:t>Phase IV (6-8 weeks)</a:t>
            </a:r>
          </a:p>
        </p:txBody>
      </p:sp>
      <p:sp>
        <p:nvSpPr>
          <p:cNvPr id="67586" name="Zástupný symbol pro obsah 2"/>
          <p:cNvSpPr>
            <a:spLocks noGrp="1"/>
          </p:cNvSpPr>
          <p:nvPr>
            <p:ph idx="1"/>
          </p:nvPr>
        </p:nvSpPr>
        <p:spPr/>
        <p:txBody>
          <a:bodyPr/>
          <a:lstStyle/>
          <a:p>
            <a:r>
              <a:rPr lang="cs-CZ" smtClean="0"/>
              <a:t>Sensorimotor training – coordation and strengthening exercises on unstable surfaces – balance discs, trampoline, balls</a:t>
            </a:r>
          </a:p>
          <a:p>
            <a:r>
              <a:rPr lang="cs-CZ" smtClean="0"/>
              <a:t>Clossed kinetic chain exercises (mini-squat, leg-press, step ups)</a:t>
            </a:r>
          </a:p>
          <a:p>
            <a:r>
              <a:rPr lang="cs-CZ" smtClean="0"/>
              <a:t>The exercises should not cause pain, lead to edema</a:t>
            </a:r>
          </a:p>
          <a:p>
            <a:r>
              <a:rPr lang="cs-CZ" smtClean="0"/>
              <a:t>At the end of week 8 post-surgery, outpatient physical therapy is completed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title"/>
          </p:nvPr>
        </p:nvSpPr>
        <p:spPr/>
        <p:txBody>
          <a:bodyPr/>
          <a:lstStyle/>
          <a:p>
            <a:r>
              <a:rPr lang="cs-CZ" smtClean="0"/>
              <a:t>Proximal Femoral Fractures</a:t>
            </a:r>
          </a:p>
        </p:txBody>
      </p:sp>
      <p:sp>
        <p:nvSpPr>
          <p:cNvPr id="3" name="Zástupný symbol pro obsah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cs-CZ" dirty="0" err="1" smtClean="0"/>
              <a:t>Fractures</a:t>
            </a:r>
            <a:r>
              <a:rPr lang="cs-CZ" dirty="0" smtClean="0"/>
              <a:t> </a:t>
            </a:r>
            <a:r>
              <a:rPr lang="cs-CZ" dirty="0" err="1" smtClean="0"/>
              <a:t>of</a:t>
            </a:r>
            <a:r>
              <a:rPr lang="cs-CZ" dirty="0" smtClean="0"/>
              <a:t> </a:t>
            </a:r>
            <a:r>
              <a:rPr lang="cs-CZ" dirty="0" err="1" smtClean="0"/>
              <a:t>the</a:t>
            </a:r>
            <a:r>
              <a:rPr lang="cs-CZ" dirty="0" smtClean="0"/>
              <a:t> </a:t>
            </a:r>
            <a:r>
              <a:rPr lang="cs-CZ" dirty="0" err="1" smtClean="0"/>
              <a:t>proximal</a:t>
            </a:r>
            <a:r>
              <a:rPr lang="cs-CZ" dirty="0" smtClean="0"/>
              <a:t> </a:t>
            </a:r>
            <a:r>
              <a:rPr lang="cs-CZ" dirty="0" err="1" smtClean="0"/>
              <a:t>aspect</a:t>
            </a:r>
            <a:r>
              <a:rPr lang="cs-CZ" dirty="0" smtClean="0"/>
              <a:t> </a:t>
            </a:r>
            <a:r>
              <a:rPr lang="cs-CZ" dirty="0" err="1" smtClean="0"/>
              <a:t>of</a:t>
            </a:r>
            <a:r>
              <a:rPr lang="cs-CZ" dirty="0" smtClean="0"/>
              <a:t> </a:t>
            </a:r>
            <a:r>
              <a:rPr lang="cs-CZ" dirty="0" err="1" smtClean="0"/>
              <a:t>the</a:t>
            </a:r>
            <a:r>
              <a:rPr lang="cs-CZ" dirty="0" smtClean="0"/>
              <a:t> femur are </a:t>
            </a:r>
            <a:r>
              <a:rPr lang="cs-CZ" dirty="0" err="1" smtClean="0"/>
              <a:t>the</a:t>
            </a:r>
            <a:r>
              <a:rPr lang="cs-CZ" dirty="0" smtClean="0"/>
              <a:t> most </a:t>
            </a:r>
            <a:r>
              <a:rPr lang="cs-CZ" dirty="0" err="1" smtClean="0"/>
              <a:t>common</a:t>
            </a:r>
            <a:r>
              <a:rPr lang="cs-CZ" dirty="0" smtClean="0"/>
              <a:t> </a:t>
            </a:r>
            <a:r>
              <a:rPr lang="cs-CZ" dirty="0" err="1" smtClean="0"/>
              <a:t>fractures</a:t>
            </a:r>
            <a:r>
              <a:rPr lang="cs-CZ" dirty="0" smtClean="0"/>
              <a:t> </a:t>
            </a:r>
            <a:r>
              <a:rPr lang="cs-CZ" dirty="0" err="1" smtClean="0"/>
              <a:t>at</a:t>
            </a:r>
            <a:r>
              <a:rPr lang="cs-CZ" dirty="0" smtClean="0"/>
              <a:t> a </a:t>
            </a:r>
            <a:r>
              <a:rPr lang="cs-CZ" dirty="0" err="1" smtClean="0"/>
              <a:t>later</a:t>
            </a:r>
            <a:r>
              <a:rPr lang="cs-CZ" dirty="0" smtClean="0"/>
              <a:t> </a:t>
            </a:r>
            <a:r>
              <a:rPr lang="cs-CZ" dirty="0" err="1" smtClean="0"/>
              <a:t>age</a:t>
            </a:r>
            <a:endParaRPr lang="cs-CZ" dirty="0" smtClean="0"/>
          </a:p>
          <a:p>
            <a:pPr marL="274320" indent="-274320" fontAlgn="auto">
              <a:spcAft>
                <a:spcPts val="0"/>
              </a:spcAft>
              <a:buClr>
                <a:schemeClr val="accent3"/>
              </a:buClr>
              <a:buFont typeface="Wingdings 2"/>
              <a:buChar char=""/>
              <a:defRPr/>
            </a:pPr>
            <a:r>
              <a:rPr lang="cs-CZ" dirty="0" err="1" smtClean="0"/>
              <a:t>They</a:t>
            </a:r>
            <a:r>
              <a:rPr lang="cs-CZ" dirty="0" smtClean="0"/>
              <a:t> are </a:t>
            </a:r>
            <a:r>
              <a:rPr lang="cs-CZ" dirty="0" err="1" smtClean="0"/>
              <a:t>closely</a:t>
            </a:r>
            <a:r>
              <a:rPr lang="cs-CZ" dirty="0" smtClean="0"/>
              <a:t> </a:t>
            </a:r>
            <a:r>
              <a:rPr lang="cs-CZ" dirty="0" err="1" smtClean="0"/>
              <a:t>linked</a:t>
            </a:r>
            <a:r>
              <a:rPr lang="cs-CZ" dirty="0" smtClean="0"/>
              <a:t> to </a:t>
            </a:r>
            <a:r>
              <a:rPr lang="cs-CZ" dirty="0" err="1" smtClean="0"/>
              <a:t>sceletal</a:t>
            </a:r>
            <a:r>
              <a:rPr lang="cs-CZ" dirty="0" smtClean="0"/>
              <a:t> </a:t>
            </a:r>
            <a:r>
              <a:rPr lang="cs-CZ" dirty="0" err="1" smtClean="0"/>
              <a:t>osteoporosis</a:t>
            </a:r>
            <a:r>
              <a:rPr lang="cs-CZ" dirty="0" smtClean="0"/>
              <a:t> </a:t>
            </a:r>
            <a:r>
              <a:rPr lang="cs-CZ" dirty="0" err="1" smtClean="0"/>
              <a:t>when</a:t>
            </a:r>
            <a:r>
              <a:rPr lang="cs-CZ" dirty="0" smtClean="0"/>
              <a:t> </a:t>
            </a:r>
            <a:r>
              <a:rPr lang="cs-CZ" dirty="0" err="1" smtClean="0"/>
              <a:t>only</a:t>
            </a:r>
            <a:r>
              <a:rPr lang="cs-CZ" dirty="0" smtClean="0"/>
              <a:t> a </a:t>
            </a:r>
            <a:r>
              <a:rPr lang="cs-CZ" dirty="0" err="1" smtClean="0"/>
              <a:t>minimal</a:t>
            </a:r>
            <a:r>
              <a:rPr lang="cs-CZ" dirty="0" smtClean="0"/>
              <a:t> </a:t>
            </a:r>
            <a:r>
              <a:rPr lang="cs-CZ" dirty="0" err="1" smtClean="0"/>
              <a:t>impact</a:t>
            </a:r>
            <a:r>
              <a:rPr lang="cs-CZ" dirty="0" smtClean="0"/>
              <a:t> </a:t>
            </a:r>
            <a:r>
              <a:rPr lang="cs-CZ" dirty="0" err="1" smtClean="0"/>
              <a:t>can</a:t>
            </a:r>
            <a:r>
              <a:rPr lang="cs-CZ" dirty="0" smtClean="0"/>
              <a:t> cause </a:t>
            </a:r>
            <a:r>
              <a:rPr lang="cs-CZ" dirty="0" err="1" smtClean="0"/>
              <a:t>fracture</a:t>
            </a:r>
            <a:r>
              <a:rPr lang="cs-CZ" dirty="0" smtClean="0"/>
              <a:t> (most </a:t>
            </a:r>
            <a:r>
              <a:rPr lang="cs-CZ" dirty="0" err="1" smtClean="0"/>
              <a:t>often</a:t>
            </a:r>
            <a:r>
              <a:rPr lang="cs-CZ" dirty="0" smtClean="0"/>
              <a:t> </a:t>
            </a:r>
            <a:r>
              <a:rPr lang="cs-CZ" dirty="0" err="1" smtClean="0"/>
              <a:t>falling</a:t>
            </a:r>
            <a:r>
              <a:rPr lang="cs-CZ" dirty="0" smtClean="0"/>
              <a:t> on </a:t>
            </a:r>
            <a:r>
              <a:rPr lang="cs-CZ" dirty="0" err="1" smtClean="0"/>
              <a:t>the</a:t>
            </a:r>
            <a:r>
              <a:rPr lang="cs-CZ" dirty="0" smtClean="0"/>
              <a:t> </a:t>
            </a:r>
            <a:r>
              <a:rPr lang="cs-CZ" dirty="0" err="1" smtClean="0"/>
              <a:t>side</a:t>
            </a:r>
            <a:r>
              <a:rPr lang="cs-CZ" dirty="0" smtClean="0"/>
              <a:t>)</a:t>
            </a:r>
          </a:p>
          <a:p>
            <a:pPr marL="274320" indent="-274320" fontAlgn="auto">
              <a:spcAft>
                <a:spcPts val="0"/>
              </a:spcAft>
              <a:buClr>
                <a:schemeClr val="accent3"/>
              </a:buClr>
              <a:buFont typeface="Wingdings 2"/>
              <a:buChar char=""/>
              <a:defRPr/>
            </a:pPr>
            <a:r>
              <a:rPr lang="cs-CZ" dirty="0" err="1" smtClean="0"/>
              <a:t>Proximal</a:t>
            </a:r>
            <a:r>
              <a:rPr lang="cs-CZ" dirty="0" smtClean="0"/>
              <a:t> </a:t>
            </a:r>
            <a:r>
              <a:rPr lang="cs-CZ" dirty="0" err="1" smtClean="0"/>
              <a:t>femoral</a:t>
            </a:r>
            <a:r>
              <a:rPr lang="cs-CZ" dirty="0" smtClean="0"/>
              <a:t> </a:t>
            </a:r>
            <a:r>
              <a:rPr lang="cs-CZ" dirty="0" err="1" smtClean="0"/>
              <a:t>fractures</a:t>
            </a:r>
            <a:r>
              <a:rPr lang="cs-CZ" dirty="0" smtClean="0"/>
              <a:t> </a:t>
            </a:r>
            <a:r>
              <a:rPr lang="cs-CZ" dirty="0" err="1" smtClean="0"/>
              <a:t>can</a:t>
            </a:r>
            <a:r>
              <a:rPr lang="cs-CZ" dirty="0" smtClean="0"/>
              <a:t> by </a:t>
            </a:r>
            <a:r>
              <a:rPr lang="cs-CZ" dirty="0" err="1" smtClean="0"/>
              <a:t>classified</a:t>
            </a:r>
            <a:r>
              <a:rPr lang="cs-CZ" dirty="0" smtClean="0"/>
              <a:t> </a:t>
            </a:r>
            <a:r>
              <a:rPr lang="cs-CZ" dirty="0" err="1" smtClean="0"/>
              <a:t>according</a:t>
            </a:r>
            <a:r>
              <a:rPr lang="cs-CZ" dirty="0" smtClean="0"/>
              <a:t> to </a:t>
            </a:r>
            <a:r>
              <a:rPr lang="cs-CZ" dirty="0" err="1" smtClean="0"/>
              <a:t>location</a:t>
            </a:r>
            <a:r>
              <a:rPr lang="cs-CZ" dirty="0" smtClean="0"/>
              <a:t> as </a:t>
            </a:r>
            <a:r>
              <a:rPr lang="cs-CZ" sz="2800" b="1" dirty="0" err="1" smtClean="0"/>
              <a:t>femoral</a:t>
            </a:r>
            <a:r>
              <a:rPr lang="cs-CZ" sz="2800" b="1" dirty="0" smtClean="0"/>
              <a:t> </a:t>
            </a:r>
            <a:r>
              <a:rPr lang="cs-CZ" sz="2800" b="1" dirty="0" err="1" smtClean="0"/>
              <a:t>neck</a:t>
            </a:r>
            <a:r>
              <a:rPr lang="cs-CZ" sz="2800" b="1" dirty="0" smtClean="0"/>
              <a:t> </a:t>
            </a:r>
            <a:r>
              <a:rPr lang="cs-CZ" sz="2800" b="1" dirty="0" err="1" smtClean="0"/>
              <a:t>fractures</a:t>
            </a:r>
            <a:r>
              <a:rPr lang="cs-CZ" dirty="0" smtClean="0"/>
              <a:t>, </a:t>
            </a:r>
            <a:r>
              <a:rPr lang="cs-CZ" sz="2800" b="1" dirty="0" err="1" smtClean="0"/>
              <a:t>trochanteric</a:t>
            </a:r>
            <a:r>
              <a:rPr lang="cs-CZ" sz="2800" b="1" dirty="0" smtClean="0"/>
              <a:t> </a:t>
            </a:r>
            <a:r>
              <a:rPr lang="cs-CZ" sz="2800" b="1" dirty="0" err="1" smtClean="0"/>
              <a:t>fractures</a:t>
            </a:r>
            <a:r>
              <a:rPr lang="cs-CZ" dirty="0" smtClean="0"/>
              <a:t> </a:t>
            </a:r>
            <a:r>
              <a:rPr lang="cs-CZ" dirty="0" err="1" smtClean="0"/>
              <a:t>and</a:t>
            </a:r>
            <a:r>
              <a:rPr lang="cs-CZ" dirty="0" smtClean="0"/>
              <a:t> </a:t>
            </a:r>
            <a:r>
              <a:rPr lang="cs-CZ" sz="2800" b="1" dirty="0" err="1" smtClean="0"/>
              <a:t>subtrochanteric</a:t>
            </a:r>
            <a:r>
              <a:rPr lang="cs-CZ" sz="2800" b="1" dirty="0" smtClean="0"/>
              <a:t> </a:t>
            </a:r>
            <a:r>
              <a:rPr lang="cs-CZ" sz="2800" b="1" dirty="0" err="1" smtClean="0"/>
              <a:t>fractures</a:t>
            </a:r>
            <a:endParaRPr lang="cs-CZ" b="1" dirty="0" smtClean="0"/>
          </a:p>
          <a:p>
            <a:pPr marL="274320" indent="-274320" fontAlgn="auto">
              <a:spcAft>
                <a:spcPts val="0"/>
              </a:spcAft>
              <a:buClr>
                <a:schemeClr val="accent3"/>
              </a:buClr>
              <a:buFont typeface="Wingdings 2"/>
              <a:buChar char=""/>
              <a:defRPr/>
            </a:pPr>
            <a:r>
              <a:rPr lang="cs-CZ" dirty="0" err="1" smtClean="0"/>
              <a:t>This</a:t>
            </a:r>
            <a:r>
              <a:rPr lang="cs-CZ" dirty="0" smtClean="0"/>
              <a:t> </a:t>
            </a:r>
            <a:r>
              <a:rPr lang="cs-CZ" dirty="0" err="1" smtClean="0"/>
              <a:t>classification</a:t>
            </a:r>
            <a:r>
              <a:rPr lang="cs-CZ" dirty="0" smtClean="0"/>
              <a:t> </a:t>
            </a:r>
            <a:r>
              <a:rPr lang="cs-CZ" dirty="0" err="1" smtClean="0"/>
              <a:t>is</a:t>
            </a:r>
            <a:r>
              <a:rPr lang="cs-CZ" dirty="0" smtClean="0"/>
              <a:t> </a:t>
            </a:r>
            <a:r>
              <a:rPr lang="cs-CZ" dirty="0" err="1" smtClean="0"/>
              <a:t>important</a:t>
            </a:r>
            <a:r>
              <a:rPr lang="cs-CZ" dirty="0" smtClean="0"/>
              <a:t> </a:t>
            </a:r>
            <a:r>
              <a:rPr lang="cs-CZ" dirty="0" err="1" smtClean="0"/>
              <a:t>for</a:t>
            </a:r>
            <a:r>
              <a:rPr lang="cs-CZ" dirty="0" smtClean="0"/>
              <a:t> </a:t>
            </a:r>
            <a:r>
              <a:rPr lang="cs-CZ" dirty="0" err="1" smtClean="0"/>
              <a:t>the</a:t>
            </a:r>
            <a:r>
              <a:rPr lang="cs-CZ" dirty="0" smtClean="0"/>
              <a:t> </a:t>
            </a:r>
            <a:r>
              <a:rPr lang="cs-CZ" dirty="0" err="1" smtClean="0"/>
              <a:t>selection</a:t>
            </a:r>
            <a:r>
              <a:rPr lang="cs-CZ" dirty="0" smtClean="0"/>
              <a:t> </a:t>
            </a:r>
            <a:r>
              <a:rPr lang="cs-CZ" dirty="0" err="1" smtClean="0"/>
              <a:t>of</a:t>
            </a:r>
            <a:r>
              <a:rPr lang="cs-CZ" dirty="0" smtClean="0"/>
              <a:t> a </a:t>
            </a:r>
            <a:r>
              <a:rPr lang="cs-CZ" dirty="0" err="1" smtClean="0"/>
              <a:t>surgical</a:t>
            </a:r>
            <a:r>
              <a:rPr lang="cs-CZ" dirty="0" smtClean="0"/>
              <a:t> </a:t>
            </a:r>
            <a:r>
              <a:rPr lang="cs-CZ" dirty="0" err="1" smtClean="0"/>
              <a:t>procedure</a:t>
            </a:r>
            <a:endParaRPr lang="cs-CZ"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Nadpis 1"/>
          <p:cNvSpPr>
            <a:spLocks noGrp="1"/>
          </p:cNvSpPr>
          <p:nvPr>
            <p:ph type="title"/>
          </p:nvPr>
        </p:nvSpPr>
        <p:spPr/>
        <p:txBody>
          <a:bodyPr/>
          <a:lstStyle/>
          <a:p>
            <a:r>
              <a:rPr lang="cs-CZ" sz="3600" smtClean="0"/>
              <a:t>Phase V (from completed week 8)</a:t>
            </a:r>
          </a:p>
        </p:txBody>
      </p:sp>
      <p:sp>
        <p:nvSpPr>
          <p:cNvPr id="68610" name="Zástupný symbol pro obsah 2"/>
          <p:cNvSpPr>
            <a:spLocks noGrp="1"/>
          </p:cNvSpPr>
          <p:nvPr>
            <p:ph idx="1"/>
          </p:nvPr>
        </p:nvSpPr>
        <p:spPr/>
        <p:txBody>
          <a:bodyPr/>
          <a:lstStyle/>
          <a:p>
            <a:r>
              <a:rPr lang="cs-CZ" smtClean="0"/>
              <a:t>The patient is instructed in following exercises at home</a:t>
            </a:r>
          </a:p>
          <a:p>
            <a:r>
              <a:rPr lang="cs-CZ" smtClean="0"/>
              <a:t>Return to full level of activity (to prevent repeated loading the knee flexion greater than 60°) </a:t>
            </a:r>
          </a:p>
          <a:p>
            <a:r>
              <a:rPr lang="cs-CZ" smtClean="0"/>
              <a:t>Prevention of new injuries – knee strength (CKC exercises), endurance and dynamic stabilization need to be maintained</a:t>
            </a:r>
          </a:p>
          <a:p>
            <a:r>
              <a:rPr lang="cs-CZ" smtClean="0"/>
              <a:t>Correction of body posture – posture plays an important role in the prevention of a knee joint injury during all movement activities</a:t>
            </a:r>
          </a:p>
          <a:p>
            <a:endParaRPr lang="cs-CZ"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p:cNvSpPr>
            <a:spLocks noGrp="1"/>
          </p:cNvSpPr>
          <p:nvPr>
            <p:ph type="title"/>
          </p:nvPr>
        </p:nvSpPr>
        <p:spPr/>
        <p:txBody>
          <a:bodyPr/>
          <a:lstStyle/>
          <a:p>
            <a:r>
              <a:rPr lang="cs-CZ" sz="3600" smtClean="0"/>
              <a:t>Proximal Femoral Fractures</a:t>
            </a:r>
          </a:p>
        </p:txBody>
      </p:sp>
      <p:pic>
        <p:nvPicPr>
          <p:cNvPr id="20482" name="Picture 2"/>
          <p:cNvPicPr>
            <a:picLocks noGrp="1" noChangeAspect="1" noChangeArrowheads="1"/>
          </p:cNvPicPr>
          <p:nvPr>
            <p:ph idx="1"/>
          </p:nvPr>
        </p:nvPicPr>
        <p:blipFill>
          <a:blip r:embed="rId2" cstate="print"/>
          <a:srcRect/>
          <a:stretch>
            <a:fillRect/>
          </a:stretch>
        </p:blipFill>
        <p:spPr>
          <a:xfrm>
            <a:off x="2627313" y="2060575"/>
            <a:ext cx="3756025" cy="377348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title"/>
          </p:nvPr>
        </p:nvSpPr>
        <p:spPr/>
        <p:txBody>
          <a:bodyPr/>
          <a:lstStyle/>
          <a:p>
            <a:r>
              <a:rPr lang="cs-CZ" sz="3600" smtClean="0"/>
              <a:t>Proximal Femoral Fractures,Classification</a:t>
            </a:r>
          </a:p>
        </p:txBody>
      </p:sp>
      <p:pic>
        <p:nvPicPr>
          <p:cNvPr id="21506" name="Picture 2"/>
          <p:cNvPicPr>
            <a:picLocks noGrp="1" noChangeAspect="1" noChangeArrowheads="1"/>
          </p:cNvPicPr>
          <p:nvPr>
            <p:ph idx="1"/>
          </p:nvPr>
        </p:nvPicPr>
        <p:blipFill>
          <a:blip r:embed="rId2" cstate="print"/>
          <a:srcRect/>
          <a:stretch>
            <a:fillRect/>
          </a:stretch>
        </p:blipFill>
        <p:spPr>
          <a:xfrm>
            <a:off x="2025650" y="1935163"/>
            <a:ext cx="5092700" cy="438943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1"/>
          <p:cNvSpPr>
            <a:spLocks noGrp="1"/>
          </p:cNvSpPr>
          <p:nvPr>
            <p:ph type="title"/>
          </p:nvPr>
        </p:nvSpPr>
        <p:spPr/>
        <p:txBody>
          <a:bodyPr/>
          <a:lstStyle/>
          <a:p>
            <a:r>
              <a:rPr lang="cs-CZ" sz="3600" smtClean="0"/>
              <a:t>Surgical Treatment</a:t>
            </a:r>
          </a:p>
        </p:txBody>
      </p:sp>
      <p:sp>
        <p:nvSpPr>
          <p:cNvPr id="22530" name="Zástupný symbol pro obsah 2"/>
          <p:cNvSpPr>
            <a:spLocks noGrp="1"/>
          </p:cNvSpPr>
          <p:nvPr>
            <p:ph idx="1"/>
          </p:nvPr>
        </p:nvSpPr>
        <p:spPr/>
        <p:txBody>
          <a:bodyPr/>
          <a:lstStyle/>
          <a:p>
            <a:r>
              <a:rPr lang="cs-CZ" smtClean="0"/>
              <a:t>Total endoprosthesis – implantation of total endoprosthesis is the method of choice for some femoral neck fractures (active younger patients)</a:t>
            </a:r>
          </a:p>
          <a:p>
            <a:r>
              <a:rPr lang="cs-CZ" smtClean="0"/>
              <a:t>Cervicocapital endoprosthesis – used in biologically old and poor-cooperating patients</a:t>
            </a:r>
          </a:p>
          <a:p>
            <a:r>
              <a:rPr lang="cs-CZ" smtClean="0"/>
              <a:t>Osteosynthesis – PFN, DHS – is indicated in trochanteric and subtrochanteric fractures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969</TotalTime>
  <Words>3144</Words>
  <Application>Microsoft Office PowerPoint</Application>
  <PresentationFormat>Předvádění na obrazovce (4:3)</PresentationFormat>
  <Paragraphs>280</Paragraphs>
  <Slides>60</Slides>
  <Notes>1</Notes>
  <HiddenSlides>0</HiddenSlides>
  <MMClips>0</MMClips>
  <ScaleCrop>false</ScaleCrop>
  <HeadingPairs>
    <vt:vector size="4" baseType="variant">
      <vt:variant>
        <vt:lpstr>Motiv</vt:lpstr>
      </vt:variant>
      <vt:variant>
        <vt:i4>1</vt:i4>
      </vt:variant>
      <vt:variant>
        <vt:lpstr>Nadpisy snímků</vt:lpstr>
      </vt:variant>
      <vt:variant>
        <vt:i4>60</vt:i4>
      </vt:variant>
    </vt:vector>
  </HeadingPairs>
  <TitlesOfParts>
    <vt:vector size="61" baseType="lpstr">
      <vt:lpstr>Tok</vt:lpstr>
      <vt:lpstr>Physical Therapy After Upper Leg Injuries</vt:lpstr>
      <vt:lpstr>Traumatic Lesions In Hip Joint</vt:lpstr>
      <vt:lpstr>Groin Injuries</vt:lpstr>
      <vt:lpstr>Groin Injuries</vt:lpstr>
      <vt:lpstr>Hip Joint Dislocation</vt:lpstr>
      <vt:lpstr>Proximal Femoral Fractures</vt:lpstr>
      <vt:lpstr>Proximal Femoral Fractures</vt:lpstr>
      <vt:lpstr>Proximal Femoral Fractures,Classification</vt:lpstr>
      <vt:lpstr>Surgical Treatment</vt:lpstr>
      <vt:lpstr>    TEP</vt:lpstr>
      <vt:lpstr>    CCP</vt:lpstr>
      <vt:lpstr>    PFN</vt:lpstr>
      <vt:lpstr>    DHS</vt:lpstr>
      <vt:lpstr>Rehabilitation </vt:lpstr>
      <vt:lpstr>Goals of rehabilitation</vt:lpstr>
      <vt:lpstr>Physical Therapy Approaches</vt:lpstr>
      <vt:lpstr>Snímek 17</vt:lpstr>
      <vt:lpstr>Snímek 18</vt:lpstr>
      <vt:lpstr>            Continous Passive Motion Machine </vt:lpstr>
      <vt:lpstr>Following Rehabilitation</vt:lpstr>
      <vt:lpstr>Goals Of Following Rehabilitation</vt:lpstr>
      <vt:lpstr>Physical Therapy Approaches</vt:lpstr>
      <vt:lpstr>Snímek 23</vt:lpstr>
      <vt:lpstr>Femoral Shaft Fractures, Classification</vt:lpstr>
      <vt:lpstr>Snímek 25</vt:lpstr>
      <vt:lpstr>Mechanism of Femoral Shaft Fractures</vt:lpstr>
      <vt:lpstr>Treatment of Femoral Shaft Fractures</vt:lpstr>
      <vt:lpstr>     Intramedullary Nail</vt:lpstr>
      <vt:lpstr>Rehabilitation </vt:lpstr>
      <vt:lpstr>Rehabilitation</vt:lpstr>
      <vt:lpstr>Knee Injuries</vt:lpstr>
      <vt:lpstr>Rehabilitation Following Meniscal Injuries and Repairs</vt:lpstr>
      <vt:lpstr>Rehabilitation Following Meniscal Injuries and Repairs</vt:lpstr>
      <vt:lpstr>Phase I – Early Protective Mobilization </vt:lpstr>
      <vt:lpstr>Phase I – Early Protective Mobilization </vt:lpstr>
      <vt:lpstr>Phase I</vt:lpstr>
      <vt:lpstr>Phase II – Neuromuscular Proprioceptive Training</vt:lpstr>
      <vt:lpstr>Phase II</vt:lpstr>
      <vt:lpstr>Phase III – Strengthening of the Dynamic Stabilizers</vt:lpstr>
      <vt:lpstr>Phase IV – Functional Training</vt:lpstr>
      <vt:lpstr>Phase V – Return to Common Activities</vt:lpstr>
      <vt:lpstr>Meniscal Lesions Rehabilitation Exercises</vt:lpstr>
      <vt:lpstr>Rehabiliation Following Medial Collateral Ligament Injury</vt:lpstr>
      <vt:lpstr>Phase I</vt:lpstr>
      <vt:lpstr>Phase II</vt:lpstr>
      <vt:lpstr>Phase III</vt:lpstr>
      <vt:lpstr>Rehabilitation Following Anterior Cruciate Ligament Injury and Reconstruction </vt:lpstr>
      <vt:lpstr>Rehabilitation Following Anterior Cruciate Ligament Injury and Reconstruction </vt:lpstr>
      <vt:lpstr>Rehabilitation Following Anterior Cruciate Ligament Injury and Reconstruction </vt:lpstr>
      <vt:lpstr>Actual Rehabilitation Program</vt:lpstr>
      <vt:lpstr>Actual Rehabilitation Program</vt:lpstr>
      <vt:lpstr>Phase I – Pre-Operative Phase</vt:lpstr>
      <vt:lpstr>Phase I – Pre-Operative Phase</vt:lpstr>
      <vt:lpstr>Phase I – Pre-Operative Phase</vt:lpstr>
      <vt:lpstr>Phase II (0-2 weeks post-surgery)</vt:lpstr>
      <vt:lpstr>Phase II</vt:lpstr>
      <vt:lpstr>Phase II</vt:lpstr>
      <vt:lpstr>Phase III (3-5weeks)</vt:lpstr>
      <vt:lpstr>Phase IV (6-8 weeks)</vt:lpstr>
      <vt:lpstr>Phase V (from completed week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therapy after upper leg injuries</dc:title>
  <dc:creator>AS</dc:creator>
  <cp:lastModifiedBy>AS</cp:lastModifiedBy>
  <cp:revision>101</cp:revision>
  <dcterms:created xsi:type="dcterms:W3CDTF">2016-04-02T16:25:30Z</dcterms:created>
  <dcterms:modified xsi:type="dcterms:W3CDTF">2016-04-06T21:10:47Z</dcterms:modified>
</cp:coreProperties>
</file>