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58" r:id="rId5"/>
    <p:sldId id="324" r:id="rId6"/>
    <p:sldId id="323" r:id="rId7"/>
    <p:sldId id="325" r:id="rId8"/>
    <p:sldId id="268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308" r:id="rId17"/>
    <p:sldId id="326" r:id="rId18"/>
    <p:sldId id="327" r:id="rId19"/>
    <p:sldId id="298" r:id="rId20"/>
    <p:sldId id="304" r:id="rId21"/>
    <p:sldId id="305" r:id="rId22"/>
    <p:sldId id="306" r:id="rId23"/>
    <p:sldId id="307" r:id="rId24"/>
    <p:sldId id="329" r:id="rId25"/>
    <p:sldId id="32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14E23-37BF-49DE-96E2-471D7C9EE3F4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A135A-DDD2-4B2A-8D06-45BB78DF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5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135A-DDD2-4B2A-8D06-45BB78DFDC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5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22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41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9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2B20-2C44-4007-8A4B-B65E24FA5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89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73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6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8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2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59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4665-AF1F-487B-AF05-9A148482EE99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osteoartrosis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27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skenovat002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b="2130"/>
          <a:stretch>
            <a:fillRect/>
          </a:stretch>
        </p:blipFill>
        <p:spPr>
          <a:xfrm>
            <a:off x="540456" y="368300"/>
            <a:ext cx="8064500" cy="6084888"/>
          </a:xfrm>
          <a:noFill/>
        </p:spPr>
      </p:pic>
    </p:spTree>
    <p:extLst>
      <p:ext uri="{BB962C8B-B14F-4D97-AF65-F5344CB8AC3E}">
        <p14:creationId xmlns:p14="http://schemas.microsoft.com/office/powerpoint/2010/main" val="38337959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skenovat002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1573" r="-1529" b="6230"/>
          <a:stretch>
            <a:fillRect/>
          </a:stretch>
        </p:blipFill>
        <p:spPr>
          <a:xfrm>
            <a:off x="323145" y="260350"/>
            <a:ext cx="8499122" cy="6427788"/>
          </a:xfrm>
          <a:noFill/>
        </p:spPr>
      </p:pic>
    </p:spTree>
    <p:extLst>
      <p:ext uri="{BB962C8B-B14F-4D97-AF65-F5344CB8AC3E}">
        <p14:creationId xmlns:p14="http://schemas.microsoft.com/office/powerpoint/2010/main" val="18259654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skenovat00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1764" r="-221" b="3462"/>
          <a:stretch>
            <a:fillRect/>
          </a:stretch>
        </p:blipFill>
        <p:spPr>
          <a:xfrm>
            <a:off x="611012" y="531814"/>
            <a:ext cx="8281811" cy="5407025"/>
          </a:xfrm>
          <a:noFill/>
        </p:spPr>
      </p:pic>
    </p:spTree>
    <p:extLst>
      <p:ext uri="{BB962C8B-B14F-4D97-AF65-F5344CB8AC3E}">
        <p14:creationId xmlns:p14="http://schemas.microsoft.com/office/powerpoint/2010/main" val="37391262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kenovat003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5168" r="2403" b="6912"/>
          <a:stretch>
            <a:fillRect/>
          </a:stretch>
        </p:blipFill>
        <p:spPr>
          <a:xfrm>
            <a:off x="468489" y="498476"/>
            <a:ext cx="8136467" cy="5192713"/>
          </a:xfrm>
          <a:noFill/>
        </p:spPr>
      </p:pic>
    </p:spTree>
    <p:extLst>
      <p:ext uri="{BB962C8B-B14F-4D97-AF65-F5344CB8AC3E}">
        <p14:creationId xmlns:p14="http://schemas.microsoft.com/office/powerpoint/2010/main" val="25282538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skenovat00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8141" r="865" b="4005"/>
          <a:stretch>
            <a:fillRect/>
          </a:stretch>
        </p:blipFill>
        <p:spPr>
          <a:xfrm>
            <a:off x="321734" y="752476"/>
            <a:ext cx="8499123" cy="5197475"/>
          </a:xfrm>
          <a:noFill/>
        </p:spPr>
      </p:pic>
    </p:spTree>
    <p:extLst>
      <p:ext uri="{BB962C8B-B14F-4D97-AF65-F5344CB8AC3E}">
        <p14:creationId xmlns:p14="http://schemas.microsoft.com/office/powerpoint/2010/main" val="31060266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skenovat004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261" r="2403" b="4005"/>
          <a:stretch>
            <a:fillRect/>
          </a:stretch>
        </p:blipFill>
        <p:spPr>
          <a:xfrm>
            <a:off x="179212" y="498476"/>
            <a:ext cx="8748889" cy="5954713"/>
          </a:xfrm>
          <a:noFill/>
        </p:spPr>
      </p:pic>
    </p:spTree>
    <p:extLst>
      <p:ext uri="{BB962C8B-B14F-4D97-AF65-F5344CB8AC3E}">
        <p14:creationId xmlns:p14="http://schemas.microsoft.com/office/powerpoint/2010/main" val="1106988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skenovat004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6494" r="5954" b="1807"/>
          <a:stretch>
            <a:fillRect/>
          </a:stretch>
        </p:blipFill>
        <p:spPr>
          <a:xfrm>
            <a:off x="3635896" y="404664"/>
            <a:ext cx="3760150" cy="5700402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467544" y="594928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Verticalisation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731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836712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Activites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daily</a:t>
            </a:r>
            <a:r>
              <a:rPr lang="cs-CZ" sz="2800" dirty="0" smtClean="0"/>
              <a:t> </a:t>
            </a:r>
            <a:r>
              <a:rPr lang="cs-CZ" sz="2800" dirty="0" err="1" smtClean="0"/>
              <a:t>living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THA</a:t>
            </a:r>
          </a:p>
          <a:p>
            <a:endParaRPr lang="cs-CZ" sz="2800" dirty="0" smtClean="0"/>
          </a:p>
          <a:p>
            <a:r>
              <a:rPr lang="cs-CZ" sz="2400" dirty="0" err="1" smtClean="0"/>
              <a:t>Walking</a:t>
            </a:r>
            <a:r>
              <a:rPr lang="cs-CZ" sz="2400" dirty="0" smtClean="0"/>
              <a:t> aids</a:t>
            </a:r>
          </a:p>
          <a:p>
            <a:r>
              <a:rPr lang="cs-CZ" sz="2400" dirty="0" err="1" smtClean="0"/>
              <a:t>Reliable</a:t>
            </a:r>
            <a:r>
              <a:rPr lang="cs-CZ" sz="2400" dirty="0" smtClean="0"/>
              <a:t> </a:t>
            </a:r>
            <a:r>
              <a:rPr lang="cs-CZ" sz="2400" dirty="0" err="1" smtClean="0"/>
              <a:t>shoes</a:t>
            </a:r>
            <a:endParaRPr lang="cs-CZ" sz="2400" dirty="0" smtClean="0"/>
          </a:p>
          <a:p>
            <a:r>
              <a:rPr lang="cs-CZ" sz="2400" dirty="0" err="1" smtClean="0"/>
              <a:t>Rucksack</a:t>
            </a:r>
            <a:endParaRPr lang="cs-CZ" sz="2400" dirty="0" smtClean="0"/>
          </a:p>
          <a:p>
            <a:r>
              <a:rPr lang="cs-CZ" sz="2400" dirty="0" err="1" smtClean="0"/>
              <a:t>Sitting</a:t>
            </a:r>
            <a:r>
              <a:rPr lang="cs-CZ" sz="2400" dirty="0" smtClean="0"/>
              <a:t> on  </a:t>
            </a:r>
            <a:r>
              <a:rPr lang="cs-CZ" sz="2400" dirty="0" err="1" smtClean="0"/>
              <a:t>elevated</a:t>
            </a:r>
            <a:r>
              <a:rPr lang="cs-CZ" sz="2400" dirty="0" smtClean="0"/>
              <a:t> </a:t>
            </a:r>
            <a:r>
              <a:rPr lang="cs-CZ" sz="2400" dirty="0" err="1" smtClean="0"/>
              <a:t>chairs</a:t>
            </a:r>
            <a:r>
              <a:rPr lang="cs-CZ" sz="2400" dirty="0" smtClean="0"/>
              <a:t>, WC</a:t>
            </a:r>
          </a:p>
          <a:p>
            <a:r>
              <a:rPr lang="cs-CZ" sz="2400" dirty="0" err="1" smtClean="0"/>
              <a:t>Meassurement</a:t>
            </a:r>
            <a:r>
              <a:rPr lang="cs-CZ" sz="2400" dirty="0" smtClean="0"/>
              <a:t> </a:t>
            </a:r>
            <a:r>
              <a:rPr lang="cs-CZ" sz="2400" dirty="0" err="1" smtClean="0"/>
              <a:t>againts</a:t>
            </a:r>
            <a:r>
              <a:rPr lang="cs-CZ" sz="2400" dirty="0" smtClean="0"/>
              <a:t> </a:t>
            </a:r>
            <a:r>
              <a:rPr lang="cs-CZ" sz="2400" dirty="0" err="1" smtClean="0"/>
              <a:t>slipping</a:t>
            </a:r>
            <a:endParaRPr lang="cs-CZ" sz="2400" dirty="0" smtClean="0"/>
          </a:p>
          <a:p>
            <a:r>
              <a:rPr lang="cs-CZ" sz="2400" dirty="0" err="1" smtClean="0"/>
              <a:t>Condition</a:t>
            </a:r>
            <a:r>
              <a:rPr lang="cs-CZ" sz="2400" dirty="0" smtClean="0"/>
              <a:t> </a:t>
            </a:r>
            <a:r>
              <a:rPr lang="cs-CZ" sz="2400" dirty="0" err="1" smtClean="0"/>
              <a:t>exercise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012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1484784"/>
            <a:ext cx="3844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Peripheral</a:t>
            </a:r>
            <a:r>
              <a:rPr lang="cs-CZ" sz="2800" dirty="0" smtClean="0"/>
              <a:t> </a:t>
            </a:r>
            <a:r>
              <a:rPr lang="cs-CZ" sz="2800" dirty="0" err="1" smtClean="0"/>
              <a:t>osteoarthrosis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66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skenovat004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3979" b="2785"/>
          <a:stretch>
            <a:fillRect/>
          </a:stretch>
        </p:blipFill>
        <p:spPr>
          <a:xfrm>
            <a:off x="240950" y="260648"/>
            <a:ext cx="3776094" cy="2393130"/>
          </a:xfrm>
          <a:noFill/>
        </p:spPr>
      </p:pic>
      <p:pic>
        <p:nvPicPr>
          <p:cNvPr id="3" name="Picture 5" descr="skenovat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r="-534"/>
          <a:stretch>
            <a:fillRect/>
          </a:stretch>
        </p:blipFill>
        <p:spPr>
          <a:xfrm>
            <a:off x="4846495" y="332656"/>
            <a:ext cx="3730045" cy="2393130"/>
          </a:xfrm>
          <a:prstGeom prst="rect">
            <a:avLst/>
          </a:prstGeom>
          <a:noFill/>
        </p:spPr>
      </p:pic>
      <p:pic>
        <p:nvPicPr>
          <p:cNvPr id="4" name="Picture 5" descr="skenovat0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7707" r="1770"/>
          <a:stretch>
            <a:fillRect/>
          </a:stretch>
        </p:blipFill>
        <p:spPr>
          <a:xfrm>
            <a:off x="244536" y="3140968"/>
            <a:ext cx="3802895" cy="2520280"/>
          </a:xfrm>
          <a:prstGeom prst="rect">
            <a:avLst/>
          </a:prstGeom>
          <a:noFill/>
        </p:spPr>
      </p:pic>
      <p:pic>
        <p:nvPicPr>
          <p:cNvPr id="5" name="Picture 5" descr="skenovat0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t="1764" b="15285"/>
          <a:stretch>
            <a:fillRect/>
          </a:stretch>
        </p:blipFill>
        <p:spPr>
          <a:xfrm>
            <a:off x="4860032" y="3140968"/>
            <a:ext cx="3730045" cy="266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6013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867" y="6629400"/>
            <a:ext cx="7924800" cy="228600"/>
          </a:xfrm>
          <a:prstGeom prst="rect">
            <a:avLst/>
          </a:prstGeom>
          <a:gradFill rotWithShape="0">
            <a:gsLst>
              <a:gs pos="0">
                <a:srgbClr val="00002F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19985" y="2060848"/>
            <a:ext cx="8466667" cy="44627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Compensated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limited distance  to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Decompensated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rest,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</a:t>
            </a:r>
          </a:p>
          <a:p>
            <a:pPr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synovialitis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effusion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limited ROM,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contractures</a:t>
            </a:r>
            <a:endParaRPr lang="cs-CZ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endParaRPr lang="cs-CZ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96067" y="765176"/>
            <a:ext cx="448027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Osteoartrosis</a:t>
            </a:r>
            <a:endParaRPr kumimoji="0" lang="cs-CZ" sz="36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skenovat00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904" r="4892" b="5905"/>
          <a:stretch>
            <a:fillRect/>
          </a:stretch>
        </p:blipFill>
        <p:spPr>
          <a:xfrm>
            <a:off x="1547664" y="764704"/>
            <a:ext cx="7201142" cy="4802819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1560" y="6237312"/>
            <a:ext cx="154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Warm</a:t>
            </a:r>
            <a:r>
              <a:rPr lang="cs-CZ" dirty="0" smtClean="0"/>
              <a:t>- parafin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88040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skenovat005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1530" r="2017" b="11061"/>
          <a:stretch>
            <a:fillRect/>
          </a:stretch>
        </p:blipFill>
        <p:spPr>
          <a:xfrm>
            <a:off x="366890" y="981076"/>
            <a:ext cx="8424333" cy="5256213"/>
          </a:xfrm>
          <a:noFill/>
        </p:spPr>
      </p:pic>
    </p:spTree>
    <p:extLst>
      <p:ext uri="{BB962C8B-B14F-4D97-AF65-F5344CB8AC3E}">
        <p14:creationId xmlns:p14="http://schemas.microsoft.com/office/powerpoint/2010/main" val="16308549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skenovat005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4623" b="4970"/>
          <a:stretch>
            <a:fillRect/>
          </a:stretch>
        </p:blipFill>
        <p:spPr>
          <a:xfrm>
            <a:off x="981120" y="764704"/>
            <a:ext cx="7551320" cy="4758898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1560" y="6093296"/>
            <a:ext cx="17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8653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skenovat005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5168" r="865" b="4005"/>
          <a:stretch>
            <a:fillRect/>
          </a:stretch>
        </p:blipFill>
        <p:spPr>
          <a:xfrm>
            <a:off x="1475656" y="1052736"/>
            <a:ext cx="7201771" cy="4463900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755576" y="6165304"/>
            <a:ext cx="14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6165304"/>
            <a:ext cx="15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Laser 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964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Pictures\hilterapi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3194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Pictures\Hilterapi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3064"/>
            <a:ext cx="4319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47863" y="404664"/>
            <a:ext cx="1919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Hiltherapy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6825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16332"/>
            <a:ext cx="180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cs-CZ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15635576" y="2276872"/>
            <a:ext cx="8322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Complex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physiotherapy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regime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meassurement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play a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great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rolein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osteoarthrotis</a:t>
            </a:r>
            <a:endParaRPr lang="cs-CZ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Stages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osteothrosis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decomp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  are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physioterapy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2276872"/>
            <a:ext cx="78149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physiotherapy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meassurement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play a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role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osteoarthrosis</a:t>
            </a: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osteothrosis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decomp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.)  are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physioterapy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86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kenovat00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7141" r="18468" b="5403"/>
          <a:stretch>
            <a:fillRect/>
          </a:stretch>
        </p:blipFill>
        <p:spPr>
          <a:xfrm>
            <a:off x="1505656" y="144463"/>
            <a:ext cx="6090356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26885909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kenovat0013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4117" r="3425" b="16808"/>
          <a:stretch/>
        </p:blipFill>
        <p:spPr>
          <a:xfrm>
            <a:off x="4211960" y="873263"/>
            <a:ext cx="3572412" cy="4684572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539552" y="5219908"/>
            <a:ext cx="251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Effusion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knee</a:t>
            </a:r>
            <a:r>
              <a:rPr lang="cs-CZ" dirty="0" smtClean="0"/>
              <a:t> joint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4717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73167"/>
              </p:ext>
            </p:extLst>
          </p:nvPr>
        </p:nvGraphicFramePr>
        <p:xfrm>
          <a:off x="467544" y="2204864"/>
          <a:ext cx="7937500" cy="239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50"/>
                <a:gridCol w="3968750"/>
              </a:tblGrid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condition</a:t>
                      </a:r>
                      <a:endParaRPr lang="cs-CZ" altLang="ko-KR" sz="1800" b="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Resistance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rest,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handling</a:t>
                      </a:r>
                      <a:endParaRPr lang="cs-CZ" altLang="ko-KR" sz="18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Muscle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Isometric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ROM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with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support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Sensomotor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verticalisation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walking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aids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magnetoterapy</a:t>
                      </a:r>
                      <a:endParaRPr lang="cs-CZ" altLang="ko-KR" sz="18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warm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etc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analgetic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items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134076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Compensated</a:t>
            </a:r>
            <a:r>
              <a:rPr lang="cs-CZ" dirty="0" smtClean="0"/>
              <a:t>                                                   </a:t>
            </a:r>
            <a:r>
              <a:rPr lang="cs-CZ" dirty="0" err="1" smtClean="0"/>
              <a:t>Decompensated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548680"/>
            <a:ext cx="422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Physiotherapy</a:t>
            </a:r>
            <a:r>
              <a:rPr lang="cs-CZ" sz="2400" dirty="0" smtClean="0"/>
              <a:t> in </a:t>
            </a:r>
            <a:r>
              <a:rPr lang="cs-CZ" sz="2400" dirty="0" err="1" smtClean="0"/>
              <a:t>osteoarthrosis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486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01797"/>
            <a:ext cx="777809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/>
              <a:t>Physioterapy</a:t>
            </a:r>
            <a:r>
              <a:rPr lang="cs-CZ" sz="2400" dirty="0" smtClean="0"/>
              <a:t>– </a:t>
            </a:r>
            <a:r>
              <a:rPr lang="cs-CZ" sz="2400" dirty="0" err="1" smtClean="0"/>
              <a:t>phases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err="1" smtClean="0"/>
              <a:t>Acute</a:t>
            </a:r>
            <a:r>
              <a:rPr lang="cs-CZ" sz="2400" dirty="0" smtClean="0"/>
              <a:t> :       </a:t>
            </a:r>
            <a:r>
              <a:rPr lang="cs-CZ" sz="2400" dirty="0" err="1" smtClean="0"/>
              <a:t>cryotherapy</a:t>
            </a:r>
            <a:r>
              <a:rPr lang="cs-CZ" sz="2400" dirty="0" smtClean="0"/>
              <a:t>, </a:t>
            </a:r>
            <a:r>
              <a:rPr lang="cs-CZ" sz="2400" dirty="0" err="1" smtClean="0"/>
              <a:t>analgetics</a:t>
            </a:r>
            <a:r>
              <a:rPr lang="cs-CZ" sz="2400" dirty="0" smtClean="0"/>
              <a:t>, </a:t>
            </a:r>
            <a:r>
              <a:rPr lang="cs-CZ" sz="2400" dirty="0" err="1" smtClean="0"/>
              <a:t>positioning</a:t>
            </a:r>
            <a:r>
              <a:rPr lang="cs-CZ" sz="2400" dirty="0" smtClean="0"/>
              <a:t>, </a:t>
            </a:r>
            <a:r>
              <a:rPr lang="cs-CZ" sz="2400" dirty="0" err="1" smtClean="0"/>
              <a:t>crutches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Subacute</a:t>
            </a:r>
            <a:r>
              <a:rPr lang="cs-CZ" sz="2400" dirty="0" smtClean="0"/>
              <a:t>:  </a:t>
            </a:r>
            <a:r>
              <a:rPr lang="cs-CZ" sz="2400" dirty="0" err="1" smtClean="0"/>
              <a:t>active</a:t>
            </a:r>
            <a:r>
              <a:rPr lang="cs-CZ" sz="2400" dirty="0" smtClean="0"/>
              <a:t> </a:t>
            </a:r>
            <a:r>
              <a:rPr lang="cs-CZ" sz="2400" dirty="0" err="1" smtClean="0"/>
              <a:t>exercise</a:t>
            </a:r>
            <a:r>
              <a:rPr lang="cs-CZ" sz="2400" dirty="0" smtClean="0"/>
              <a:t>, NSA  </a:t>
            </a:r>
            <a:r>
              <a:rPr lang="cs-CZ" sz="2400" dirty="0" err="1" smtClean="0"/>
              <a:t>local</a:t>
            </a:r>
            <a:r>
              <a:rPr lang="cs-CZ" sz="2400" dirty="0" smtClean="0"/>
              <a:t>, limited </a:t>
            </a:r>
            <a:r>
              <a:rPr lang="cs-CZ" sz="2400" dirty="0" err="1" smtClean="0"/>
              <a:t>weightbearing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Chronic</a:t>
            </a:r>
            <a:r>
              <a:rPr lang="cs-CZ" sz="2400" dirty="0" smtClean="0"/>
              <a:t>:     </a:t>
            </a:r>
            <a:r>
              <a:rPr lang="cs-CZ" sz="2400" dirty="0" err="1" smtClean="0"/>
              <a:t>warm</a:t>
            </a:r>
            <a:r>
              <a:rPr lang="cs-CZ" sz="2400" dirty="0" smtClean="0"/>
              <a:t>, </a:t>
            </a:r>
            <a:r>
              <a:rPr lang="cs-CZ" sz="2400" dirty="0" err="1" smtClean="0"/>
              <a:t>physical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 </a:t>
            </a:r>
            <a:r>
              <a:rPr lang="cs-CZ" sz="2400" dirty="0" err="1" smtClean="0"/>
              <a:t>resistance</a:t>
            </a:r>
            <a:r>
              <a:rPr lang="cs-CZ" sz="2400" dirty="0" smtClean="0"/>
              <a:t> </a:t>
            </a:r>
            <a:r>
              <a:rPr lang="cs-CZ" sz="2400" dirty="0" err="1" smtClean="0"/>
              <a:t>exercise</a:t>
            </a:r>
            <a:endParaRPr lang="cs-CZ" sz="24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631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620688"/>
            <a:ext cx="4204484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40000"/>
              <a:defRPr/>
            </a:pPr>
            <a:r>
              <a:rPr 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Physiotherapy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after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operations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5580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start to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crutches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: in ITU-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mobilisation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cruthes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ROM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balneotherapy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22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kenovat004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3099" b="8821"/>
          <a:stretch>
            <a:fillRect/>
          </a:stretch>
        </p:blipFill>
        <p:spPr>
          <a:xfrm>
            <a:off x="294923" y="549275"/>
            <a:ext cx="8569677" cy="5759450"/>
          </a:xfrm>
          <a:noFill/>
        </p:spPr>
      </p:pic>
    </p:spTree>
    <p:extLst>
      <p:ext uri="{BB962C8B-B14F-4D97-AF65-F5344CB8AC3E}">
        <p14:creationId xmlns:p14="http://schemas.microsoft.com/office/powerpoint/2010/main" val="40937352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kenovat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4703" r="2814" b="3462"/>
          <a:stretch>
            <a:fillRect/>
          </a:stretch>
        </p:blipFill>
        <p:spPr>
          <a:xfrm>
            <a:off x="35279" y="387351"/>
            <a:ext cx="9073444" cy="5857875"/>
          </a:xfrm>
          <a:noFill/>
        </p:spPr>
      </p:pic>
    </p:spTree>
    <p:extLst>
      <p:ext uri="{BB962C8B-B14F-4D97-AF65-F5344CB8AC3E}">
        <p14:creationId xmlns:p14="http://schemas.microsoft.com/office/powerpoint/2010/main" val="37038195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246</Words>
  <Application>Microsoft Office PowerPoint</Application>
  <PresentationFormat>Předvádění na obrazovce (4:3)</PresentationFormat>
  <Paragraphs>67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Exercise therapy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</dc:title>
  <dc:creator>PC</dc:creator>
  <cp:lastModifiedBy>PC</cp:lastModifiedBy>
  <cp:revision>12</cp:revision>
  <dcterms:created xsi:type="dcterms:W3CDTF">2020-02-14T09:37:07Z</dcterms:created>
  <dcterms:modified xsi:type="dcterms:W3CDTF">2022-02-15T07:58:36Z</dcterms:modified>
</cp:coreProperties>
</file>