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44" r:id="rId3"/>
    <p:sldId id="345" r:id="rId4"/>
    <p:sldId id="351" r:id="rId5"/>
    <p:sldId id="360" r:id="rId6"/>
    <p:sldId id="361" r:id="rId7"/>
    <p:sldId id="362" r:id="rId8"/>
    <p:sldId id="346" r:id="rId9"/>
    <p:sldId id="347" r:id="rId10"/>
    <p:sldId id="348" r:id="rId11"/>
    <p:sldId id="349" r:id="rId12"/>
    <p:sldId id="350" r:id="rId13"/>
    <p:sldId id="259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63" r:id="rId22"/>
    <p:sldId id="359" r:id="rId23"/>
    <p:sldId id="26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Možnosti </a:t>
            </a:r>
            <a:r>
              <a:rPr lang="cs-CZ" dirty="0" err="1" smtClean="0"/>
              <a:t>EndopRotetiky</a:t>
            </a:r>
            <a:r>
              <a:rPr lang="cs-CZ" dirty="0" smtClean="0"/>
              <a:t> končetinových kloubů kromě kolenního a kyčelního kloubu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MUDr. Jan </a:t>
            </a:r>
            <a:r>
              <a:rPr lang="cs-CZ" dirty="0" err="1" smtClean="0"/>
              <a:t>Emmer</a:t>
            </a:r>
            <a:r>
              <a:rPr lang="cs-CZ" dirty="0" smtClean="0"/>
              <a:t>, I. Ortopedická klinika FNUSA v </a:t>
            </a:r>
            <a:r>
              <a:rPr lang="cs-CZ" dirty="0" err="1" smtClean="0"/>
              <a:t>BRně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22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Rameno 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>
            <a:normAutofit/>
          </a:bodyPr>
          <a:lstStyle/>
          <a:p>
            <a:r>
              <a:rPr lang="cs-CZ" dirty="0" smtClean="0"/>
              <a:t>TSR anatomická</a:t>
            </a:r>
          </a:p>
          <a:p>
            <a:r>
              <a:rPr lang="cs-CZ" dirty="0" smtClean="0"/>
              <a:t>Primární OA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49" y="2147511"/>
            <a:ext cx="3907670" cy="390767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469" y="2097088"/>
            <a:ext cx="3958093" cy="395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Rameno 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>
            <a:normAutofit/>
          </a:bodyPr>
          <a:lstStyle/>
          <a:p>
            <a:r>
              <a:rPr lang="cs-CZ" dirty="0" smtClean="0"/>
              <a:t>TSR reverzní</a:t>
            </a:r>
          </a:p>
          <a:p>
            <a:endParaRPr lang="cs-CZ" dirty="0" smtClean="0"/>
          </a:p>
          <a:p>
            <a:endParaRPr lang="cs-CZ" dirty="0" smtClean="0"/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46" y="2996294"/>
            <a:ext cx="3124030" cy="31240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30" y="2996293"/>
            <a:ext cx="3203863" cy="3203863"/>
          </a:xfrm>
          <a:prstGeom prst="rect">
            <a:avLst/>
          </a:prstGeom>
        </p:spPr>
      </p:pic>
      <p:pic>
        <p:nvPicPr>
          <p:cNvPr id="4098" name="Picture 2" descr="C:\Users\uziv\Desktop\reverse_sd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684" y="2843945"/>
            <a:ext cx="3510643" cy="342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79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Rameno 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>
            <a:normAutofit/>
          </a:bodyPr>
          <a:lstStyle/>
          <a:p>
            <a:r>
              <a:rPr lang="cs-CZ" dirty="0" smtClean="0"/>
              <a:t>TSR speciální – Tu, </a:t>
            </a:r>
            <a:r>
              <a:rPr lang="cs-CZ" dirty="0" smtClean="0"/>
              <a:t>kominutivní </a:t>
            </a:r>
            <a:r>
              <a:rPr lang="cs-CZ" dirty="0" smtClean="0"/>
              <a:t>fraktury </a:t>
            </a:r>
          </a:p>
          <a:p>
            <a:endParaRPr lang="cs-CZ" dirty="0" smtClean="0"/>
          </a:p>
          <a:p>
            <a:endParaRPr lang="cs-CZ" dirty="0" smtClean="0"/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49" y="1972513"/>
            <a:ext cx="4202562" cy="42025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54" y="2462668"/>
            <a:ext cx="2613805" cy="346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6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Loket </a:t>
            </a:r>
            <a:r>
              <a:rPr lang="cs-CZ" sz="4800" dirty="0" smtClean="0"/>
              <a:t>+ </a:t>
            </a:r>
            <a:r>
              <a:rPr lang="cs-CZ" sz="4800" dirty="0" smtClean="0"/>
              <a:t>hlavička </a:t>
            </a:r>
            <a:r>
              <a:rPr lang="cs-CZ" sz="4800" dirty="0" smtClean="0"/>
              <a:t>radia; </a:t>
            </a:r>
            <a:r>
              <a:rPr lang="cs-CZ" sz="4800" dirty="0" smtClean="0"/>
              <a:t>indikace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1785668"/>
            <a:ext cx="10739886" cy="4856672"/>
          </a:xfrm>
        </p:spPr>
        <p:txBody>
          <a:bodyPr>
            <a:normAutofit/>
          </a:bodyPr>
          <a:lstStyle/>
          <a:p>
            <a:r>
              <a:rPr lang="cs-CZ" dirty="0"/>
              <a:t>Náhrada hlavičky radia </a:t>
            </a:r>
            <a:r>
              <a:rPr lang="cs-CZ" dirty="0" smtClean="0"/>
              <a:t>– fraktura  </a:t>
            </a:r>
            <a:r>
              <a:rPr lang="cs-CZ" dirty="0" err="1"/>
              <a:t>Mason</a:t>
            </a:r>
            <a:r>
              <a:rPr lang="cs-CZ" dirty="0"/>
              <a:t> </a:t>
            </a:r>
            <a:r>
              <a:rPr lang="cs-CZ" dirty="0" smtClean="0"/>
              <a:t>III a IV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95" y="2902548"/>
            <a:ext cx="5276203" cy="27563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8" y="2747274"/>
            <a:ext cx="5437097" cy="305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2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Loket  - TP -  indikace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1785668"/>
            <a:ext cx="10739886" cy="485667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Primární OA</a:t>
            </a:r>
          </a:p>
          <a:p>
            <a:r>
              <a:rPr lang="cs-CZ" dirty="0" smtClean="0"/>
              <a:t>Sekundární OA (posttraumatická, RA)</a:t>
            </a:r>
          </a:p>
          <a:p>
            <a:r>
              <a:rPr lang="cs-CZ" dirty="0" smtClean="0"/>
              <a:t>Nestabilita lokte po </a:t>
            </a:r>
            <a:r>
              <a:rPr lang="cs-CZ" dirty="0" err="1" smtClean="0"/>
              <a:t>ligamentózním</a:t>
            </a:r>
            <a:r>
              <a:rPr lang="cs-CZ" dirty="0" smtClean="0"/>
              <a:t> </a:t>
            </a:r>
            <a:r>
              <a:rPr lang="cs-CZ" dirty="0" smtClean="0"/>
              <a:t>poranění</a:t>
            </a:r>
          </a:p>
          <a:p>
            <a:r>
              <a:rPr lang="cs-CZ" dirty="0" smtClean="0"/>
              <a:t>Tu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616028"/>
            <a:ext cx="5441741" cy="350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Loket  - TP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1785668"/>
            <a:ext cx="10739886" cy="4856672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50" y="2097088"/>
            <a:ext cx="2717344" cy="37006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4" y="1635597"/>
            <a:ext cx="2383745" cy="4450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45" y="1675815"/>
            <a:ext cx="3742259" cy="44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RC kloub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1785668"/>
            <a:ext cx="10739886" cy="485667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Zatím malé zkušenosti</a:t>
            </a:r>
          </a:p>
          <a:p>
            <a:r>
              <a:rPr lang="cs-CZ" dirty="0" smtClean="0"/>
              <a:t>Specializovaná centra</a:t>
            </a:r>
          </a:p>
          <a:p>
            <a:r>
              <a:rPr lang="cs-CZ" dirty="0" err="1" smtClean="0"/>
              <a:t>Revmatochirurgie</a:t>
            </a:r>
            <a:endParaRPr lang="cs-CZ" dirty="0" smtClean="0"/>
          </a:p>
          <a:p>
            <a:r>
              <a:rPr lang="cs-CZ" dirty="0" smtClean="0"/>
              <a:t>Alternativa - </a:t>
            </a:r>
            <a:r>
              <a:rPr lang="cs-CZ" dirty="0" err="1" smtClean="0"/>
              <a:t>desa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10" y="3975664"/>
            <a:ext cx="2962275" cy="2095500"/>
          </a:xfrm>
          <a:prstGeom prst="rect">
            <a:avLst/>
          </a:prstGeom>
        </p:spPr>
      </p:pic>
      <p:pic>
        <p:nvPicPr>
          <p:cNvPr id="1026" name="Picture 2" descr="C:\Users\uziv\Desktop\na prezentaci\Inset-Orthopaedic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46" y="718457"/>
            <a:ext cx="4043265" cy="209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ziv\Desktop\na prezentaci\zapest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983" y="3731730"/>
            <a:ext cx="2072077" cy="258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50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59268"/>
          </a:xfrm>
        </p:spPr>
        <p:txBody>
          <a:bodyPr>
            <a:normAutofit/>
          </a:bodyPr>
          <a:lstStyle/>
          <a:p>
            <a:r>
              <a:rPr lang="cs-CZ" sz="4800" dirty="0" smtClean="0"/>
              <a:t>I. </a:t>
            </a:r>
            <a:r>
              <a:rPr lang="cs-CZ" sz="4800" dirty="0" err="1" smtClean="0"/>
              <a:t>TrapeziomemetakrPální</a:t>
            </a:r>
            <a:r>
              <a:rPr lang="cs-CZ" sz="4800" dirty="0" smtClean="0"/>
              <a:t> </a:t>
            </a:r>
            <a:r>
              <a:rPr lang="cs-CZ" sz="4800" dirty="0" smtClean="0"/>
              <a:t>kloub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1785668"/>
            <a:ext cx="10739886" cy="4856672"/>
          </a:xfrm>
        </p:spPr>
        <p:txBody>
          <a:bodyPr>
            <a:normAutofit fontScale="85000" lnSpcReduction="20000"/>
          </a:bodyPr>
          <a:lstStyle/>
          <a:p>
            <a:r>
              <a:rPr lang="sk-SK" dirty="0" smtClean="0"/>
              <a:t>U </a:t>
            </a:r>
            <a:r>
              <a:rPr lang="sk-SK" dirty="0" err="1" smtClean="0"/>
              <a:t>těžké</a:t>
            </a:r>
            <a:r>
              <a:rPr lang="sk-SK" dirty="0" smtClean="0"/>
              <a:t> </a:t>
            </a:r>
            <a:r>
              <a:rPr lang="sk-SK" dirty="0" err="1" smtClean="0"/>
              <a:t>rhizartrózy</a:t>
            </a:r>
            <a:endParaRPr lang="cs-CZ" dirty="0" smtClean="0"/>
          </a:p>
          <a:p>
            <a:r>
              <a:rPr lang="cs-CZ" dirty="0" smtClean="0"/>
              <a:t>Implantát nesnese těžkou fyzickou práci!</a:t>
            </a:r>
          </a:p>
          <a:p>
            <a:r>
              <a:rPr lang="cs-CZ" dirty="0" smtClean="0"/>
              <a:t>Necementovaný dřík</a:t>
            </a:r>
          </a:p>
          <a:p>
            <a:r>
              <a:rPr lang="cs-CZ" dirty="0" smtClean="0"/>
              <a:t>Jamka cement/</a:t>
            </a:r>
            <a:r>
              <a:rPr lang="cs-CZ" dirty="0" err="1" smtClean="0"/>
              <a:t>necement</a:t>
            </a:r>
            <a:endParaRPr lang="cs-CZ" dirty="0" smtClean="0"/>
          </a:p>
          <a:p>
            <a:r>
              <a:rPr lang="cs-CZ" dirty="0" err="1" smtClean="0"/>
              <a:t>Compliantní</a:t>
            </a:r>
            <a:r>
              <a:rPr lang="cs-CZ" dirty="0" smtClean="0"/>
              <a:t> pacient!</a:t>
            </a:r>
          </a:p>
          <a:p>
            <a:r>
              <a:rPr lang="cs-CZ" dirty="0" smtClean="0"/>
              <a:t>Alternativa – </a:t>
            </a:r>
            <a:r>
              <a:rPr lang="cs-CZ" dirty="0" err="1" smtClean="0"/>
              <a:t>desa</a:t>
            </a:r>
            <a:r>
              <a:rPr lang="cs-CZ" dirty="0" smtClean="0"/>
              <a:t>, </a:t>
            </a:r>
            <a:r>
              <a:rPr lang="cs-CZ" dirty="0" err="1" smtClean="0"/>
              <a:t>interpoziční</a:t>
            </a:r>
            <a:r>
              <a:rPr lang="cs-CZ" dirty="0" smtClean="0"/>
              <a:t> </a:t>
            </a:r>
            <a:r>
              <a:rPr lang="cs-CZ" dirty="0" err="1" smtClean="0"/>
              <a:t>artroplastika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2050" name="Picture 2" descr="C:\Users\uziv\Desktop\na prezentaci\bez názv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91" y="2043114"/>
            <a:ext cx="4528452" cy="188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ziv\Desktop\na prezentaci\images8QQIJU1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2" y="4258543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9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59268"/>
          </a:xfrm>
        </p:spPr>
        <p:txBody>
          <a:bodyPr>
            <a:normAutofit/>
          </a:bodyPr>
          <a:lstStyle/>
          <a:p>
            <a:r>
              <a:rPr lang="cs-CZ" sz="4800" dirty="0" smtClean="0"/>
              <a:t>Drobné klouby rukou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1785668"/>
            <a:ext cx="10739886" cy="4856672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Primární + sekundární OA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/>
              <a:t>Silastik</a:t>
            </a:r>
            <a:r>
              <a:rPr lang="cs-CZ" dirty="0"/>
              <a:t> v </a:t>
            </a:r>
            <a:r>
              <a:rPr lang="cs-CZ" dirty="0" err="1"/>
              <a:t>revmatochirurgii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3074" name="Picture 2" descr="C:\Users\uziv\Desktop\na prezentaci\finger silastic-hor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006" y="4066495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ziv\Desktop\na prezentaci\cm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571" y="1795917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ziv\Desktop\na prezentaci\SR-MCP-PIP-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715" y="1843169"/>
            <a:ext cx="2916228" cy="171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27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59268"/>
          </a:xfrm>
        </p:spPr>
        <p:txBody>
          <a:bodyPr>
            <a:normAutofit/>
          </a:bodyPr>
          <a:lstStyle/>
          <a:p>
            <a:r>
              <a:rPr lang="cs-CZ" sz="4800" dirty="0" smtClean="0"/>
              <a:t>ATC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1785668"/>
            <a:ext cx="10739886" cy="4856672"/>
          </a:xfrm>
        </p:spPr>
        <p:txBody>
          <a:bodyPr>
            <a:normAutofit fontScale="55000" lnSpcReduction="20000"/>
          </a:bodyPr>
          <a:lstStyle/>
          <a:p>
            <a:r>
              <a:rPr lang="cs-CZ" sz="3200" dirty="0" smtClean="0"/>
              <a:t>Primární + sekundární OA</a:t>
            </a:r>
          </a:p>
          <a:p>
            <a:r>
              <a:rPr lang="cs-CZ" sz="3200" dirty="0" smtClean="0"/>
              <a:t>Trofika </a:t>
            </a:r>
            <a:r>
              <a:rPr lang="cs-CZ" sz="3200" dirty="0" err="1" smtClean="0"/>
              <a:t>talu</a:t>
            </a:r>
            <a:r>
              <a:rPr lang="cs-CZ" sz="3200" dirty="0" smtClean="0"/>
              <a:t>!</a:t>
            </a:r>
          </a:p>
          <a:p>
            <a:r>
              <a:rPr lang="cs-CZ" sz="3200" dirty="0" smtClean="0"/>
              <a:t>Stabilita ATC – funkční </a:t>
            </a:r>
            <a:r>
              <a:rPr lang="cs-CZ" sz="3200" dirty="0" err="1" smtClean="0"/>
              <a:t>ligamenta</a:t>
            </a:r>
            <a:endParaRPr lang="cs-CZ" sz="3200" dirty="0" smtClean="0"/>
          </a:p>
          <a:p>
            <a:r>
              <a:rPr lang="cs-CZ" sz="3200" dirty="0" err="1" smtClean="0"/>
              <a:t>Alernativa</a:t>
            </a:r>
            <a:r>
              <a:rPr lang="cs-CZ" sz="3200" dirty="0" smtClean="0"/>
              <a:t> </a:t>
            </a:r>
            <a:r>
              <a:rPr lang="cs-CZ" sz="3200" dirty="0" smtClean="0"/>
              <a:t>- </a:t>
            </a:r>
            <a:r>
              <a:rPr lang="cs-CZ" sz="3200" dirty="0" err="1" smtClean="0"/>
              <a:t>desa</a:t>
            </a:r>
            <a:endParaRPr lang="cs-CZ" sz="3200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098" name="Picture 2" descr="C:\Users\uziv\Desktop\na prezentaci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822" y="1159329"/>
            <a:ext cx="34671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ziv\Desktop\na prezentaci\gr5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15" y="3774395"/>
            <a:ext cx="1898782" cy="24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ziv\Desktop\na prezentaci\ankle-arthritis-derek-park-34-6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353" y="3774395"/>
            <a:ext cx="3168966" cy="23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0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Rameno - indikace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/>
          <a:lstStyle/>
          <a:p>
            <a:r>
              <a:rPr lang="cs-CZ" dirty="0" smtClean="0"/>
              <a:t>Primární OA</a:t>
            </a:r>
          </a:p>
          <a:p>
            <a:r>
              <a:rPr lang="cs-CZ" dirty="0" smtClean="0"/>
              <a:t>Sekundární OA (posttraumatická, RA, psoriatická...)</a:t>
            </a:r>
          </a:p>
          <a:p>
            <a:r>
              <a:rPr lang="cs-CZ" dirty="0" smtClean="0"/>
              <a:t>Avaskulární </a:t>
            </a:r>
            <a:r>
              <a:rPr lang="cs-CZ" dirty="0" err="1" smtClean="0"/>
              <a:t>nekrosa</a:t>
            </a:r>
            <a:endParaRPr lang="cs-CZ" dirty="0" smtClean="0"/>
          </a:p>
          <a:p>
            <a:r>
              <a:rPr lang="cs-CZ" dirty="0" smtClean="0"/>
              <a:t>Fraktury neindikované k OS</a:t>
            </a:r>
          </a:p>
          <a:p>
            <a:r>
              <a:rPr lang="cs-CZ" dirty="0" smtClean="0"/>
              <a:t>Rotátorová artropatie</a:t>
            </a:r>
          </a:p>
          <a:p>
            <a:r>
              <a:rPr lang="cs-CZ" dirty="0" smtClean="0"/>
              <a:t>Tu/meta</a:t>
            </a:r>
          </a:p>
          <a:p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07" y="3037993"/>
            <a:ext cx="3992846" cy="26672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5" y="3037993"/>
            <a:ext cx="23812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59268"/>
          </a:xfrm>
        </p:spPr>
        <p:txBody>
          <a:bodyPr>
            <a:normAutofit/>
          </a:bodyPr>
          <a:lstStyle/>
          <a:p>
            <a:r>
              <a:rPr lang="cs-CZ" sz="4800" dirty="0" smtClean="0"/>
              <a:t>I. TMT kloub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1785668"/>
            <a:ext cx="10739886" cy="4856672"/>
          </a:xfrm>
        </p:spPr>
        <p:txBody>
          <a:bodyPr>
            <a:normAutofit fontScale="32500" lnSpcReduction="20000"/>
          </a:bodyPr>
          <a:lstStyle/>
          <a:p>
            <a:r>
              <a:rPr lang="cs-CZ" sz="6200" dirty="0" smtClean="0"/>
              <a:t>Primární + sekundární OA</a:t>
            </a:r>
          </a:p>
          <a:p>
            <a:r>
              <a:rPr lang="cs-CZ" sz="6200" dirty="0" err="1" smtClean="0"/>
              <a:t>Hemi</a:t>
            </a:r>
            <a:r>
              <a:rPr lang="cs-CZ" sz="6200" dirty="0" smtClean="0"/>
              <a:t> x totální náhrada</a:t>
            </a:r>
          </a:p>
          <a:p>
            <a:r>
              <a:rPr lang="cs-CZ" sz="6200" dirty="0" smtClean="0"/>
              <a:t>Výsledky TEP zatím nedobré</a:t>
            </a:r>
          </a:p>
          <a:p>
            <a:r>
              <a:rPr lang="cs-CZ" sz="6200" dirty="0" smtClean="0"/>
              <a:t>Časné selhání</a:t>
            </a:r>
          </a:p>
          <a:p>
            <a:r>
              <a:rPr lang="cs-CZ" sz="6200" dirty="0" smtClean="0"/>
              <a:t>Omezený rozsah pohybu</a:t>
            </a:r>
          </a:p>
          <a:p>
            <a:endParaRPr lang="cs-CZ" sz="6200" dirty="0" smtClean="0"/>
          </a:p>
          <a:p>
            <a:pPr marL="0" indent="0">
              <a:buNone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5122" name="Picture 2" descr="C:\Users\uziv\Desktop\na prezentaci\halu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95" y="1871212"/>
            <a:ext cx="3745815" cy="374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ziv\Desktop\na prezentaci\Roukis4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021" y="1871213"/>
            <a:ext cx="2809361" cy="374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59268"/>
          </a:xfrm>
        </p:spPr>
        <p:txBody>
          <a:bodyPr>
            <a:normAutofit/>
          </a:bodyPr>
          <a:lstStyle/>
          <a:p>
            <a:r>
              <a:rPr lang="cs-CZ" sz="4800" dirty="0" smtClean="0"/>
              <a:t>I. TMT kloub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1785668"/>
            <a:ext cx="10739886" cy="4856672"/>
          </a:xfrm>
        </p:spPr>
        <p:txBody>
          <a:bodyPr>
            <a:normAutofit fontScale="25000" lnSpcReduction="20000"/>
          </a:bodyPr>
          <a:lstStyle/>
          <a:p>
            <a:r>
              <a:rPr lang="cs-CZ" sz="8000" dirty="0" smtClean="0"/>
              <a:t>Alternativy k TEP:</a:t>
            </a:r>
          </a:p>
          <a:p>
            <a:r>
              <a:rPr lang="cs-CZ" sz="8000" dirty="0" err="1" smtClean="0"/>
              <a:t>Interpoziční</a:t>
            </a:r>
            <a:r>
              <a:rPr lang="cs-CZ" sz="8000" dirty="0" smtClean="0"/>
              <a:t> </a:t>
            </a:r>
            <a:r>
              <a:rPr lang="cs-CZ" sz="8000" dirty="0" err="1" smtClean="0"/>
              <a:t>artroplastika</a:t>
            </a:r>
            <a:endParaRPr lang="cs-CZ" sz="8000" dirty="0" smtClean="0"/>
          </a:p>
          <a:p>
            <a:pPr lvl="1"/>
            <a:r>
              <a:rPr lang="cs-CZ" sz="8000" dirty="0" smtClean="0"/>
              <a:t>Pouze pro malé nároky</a:t>
            </a:r>
          </a:p>
          <a:p>
            <a:pPr lvl="1"/>
            <a:r>
              <a:rPr lang="cs-CZ" sz="8000" dirty="0" smtClean="0"/>
              <a:t>Staří pacienti</a:t>
            </a:r>
          </a:p>
          <a:p>
            <a:pPr lvl="1"/>
            <a:r>
              <a:rPr lang="cs-CZ" sz="8000" dirty="0" smtClean="0"/>
              <a:t>Špatná funkce I. paprsku</a:t>
            </a:r>
          </a:p>
          <a:p>
            <a:r>
              <a:rPr lang="cs-CZ" sz="8000" dirty="0" err="1" smtClean="0"/>
              <a:t>Desa</a:t>
            </a:r>
            <a:endParaRPr lang="cs-CZ" sz="8000" dirty="0" smtClean="0"/>
          </a:p>
          <a:p>
            <a:pPr lvl="1"/>
            <a:r>
              <a:rPr lang="cs-CZ" sz="8000" dirty="0" smtClean="0"/>
              <a:t>Zlatý standard </a:t>
            </a:r>
          </a:p>
          <a:p>
            <a:pPr lvl="1"/>
            <a:endParaRPr lang="cs-CZ" sz="3300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Picture 2" descr="C:\Users\uziv\Desktop\imagesPI5TQN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58" y="2461315"/>
            <a:ext cx="22288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ziv\Desktop\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29" y="2537041"/>
            <a:ext cx="3506042" cy="197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9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259268"/>
          </a:xfrm>
        </p:spPr>
        <p:txBody>
          <a:bodyPr>
            <a:normAutofit/>
          </a:bodyPr>
          <a:lstStyle/>
          <a:p>
            <a:r>
              <a:rPr lang="cs-CZ" sz="4800" dirty="0" smtClean="0"/>
              <a:t>I. TMT kloub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1785668"/>
            <a:ext cx="10739886" cy="4856672"/>
          </a:xfrm>
        </p:spPr>
        <p:txBody>
          <a:bodyPr>
            <a:normAutofit fontScale="40000" lnSpcReduction="20000"/>
          </a:bodyPr>
          <a:lstStyle/>
          <a:p>
            <a:r>
              <a:rPr lang="cs-CZ" sz="4200" dirty="0" smtClean="0"/>
              <a:t>Budoucnost - </a:t>
            </a:r>
            <a:r>
              <a:rPr lang="cs-CZ" sz="4200" dirty="0" err="1" smtClean="0"/>
              <a:t>Cartiva</a:t>
            </a:r>
            <a:endParaRPr lang="cs-CZ" sz="4200" dirty="0" smtClean="0"/>
          </a:p>
          <a:p>
            <a:r>
              <a:rPr lang="cs-CZ" sz="4200" dirty="0" smtClean="0"/>
              <a:t>Náhrada chrupavky</a:t>
            </a:r>
          </a:p>
          <a:p>
            <a:r>
              <a:rPr lang="cs-CZ" sz="4200" dirty="0" err="1" smtClean="0"/>
              <a:t>Hydrogel</a:t>
            </a:r>
            <a:endParaRPr lang="cs-CZ" sz="4200" dirty="0" smtClean="0"/>
          </a:p>
          <a:p>
            <a:r>
              <a:rPr lang="cs-CZ" sz="4200" dirty="0" smtClean="0"/>
              <a:t>Cena?</a:t>
            </a:r>
          </a:p>
          <a:p>
            <a:r>
              <a:rPr lang="cs-CZ" sz="4200" dirty="0" smtClean="0"/>
              <a:t>Dlouhodobé výsledky?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6146" name="Picture 2" descr="C:\Users\uziv\Desktop\na prezentaci\Cartiva_SyntheticCartilageImplant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4342039"/>
            <a:ext cx="3838575" cy="18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ziv\Desktop\na prezentaci\cartiva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04" y="1762125"/>
            <a:ext cx="3256115" cy="18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ziv\Desktop\na prezentaci\cartiva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2441" y="2725445"/>
            <a:ext cx="3881523" cy="248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5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dirty="0" smtClean="0"/>
              <a:t> Děkuji za pozornost 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373313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Rameno - indikace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/>
          <a:lstStyle/>
          <a:p>
            <a:r>
              <a:rPr lang="cs-CZ" dirty="0" smtClean="0"/>
              <a:t>Fraktury </a:t>
            </a:r>
            <a:r>
              <a:rPr lang="cs-CZ" dirty="0" err="1" smtClean="0"/>
              <a:t>prox</a:t>
            </a:r>
            <a:r>
              <a:rPr lang="cs-CZ" dirty="0" smtClean="0"/>
              <a:t>. </a:t>
            </a:r>
            <a:r>
              <a:rPr lang="cs-CZ" dirty="0"/>
              <a:t>h</a:t>
            </a:r>
            <a:r>
              <a:rPr lang="cs-CZ" dirty="0" smtClean="0"/>
              <a:t>umeru klasifikace: </a:t>
            </a:r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AO                                                   </a:t>
            </a:r>
            <a:r>
              <a:rPr lang="cs-CZ" dirty="0" err="1" smtClean="0"/>
              <a:t>Neer</a:t>
            </a:r>
            <a:endParaRPr lang="cs-CZ" dirty="0" smtClean="0"/>
          </a:p>
          <a:p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56" y="989162"/>
            <a:ext cx="4122941" cy="56848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22" y="2795828"/>
            <a:ext cx="3828166" cy="387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2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Rameno - indikace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/>
          <a:lstStyle/>
          <a:p>
            <a:r>
              <a:rPr lang="cs-CZ" dirty="0" smtClean="0"/>
              <a:t>Anatomická TEP – funkční RM</a:t>
            </a:r>
          </a:p>
          <a:p>
            <a:r>
              <a:rPr lang="cs-CZ" dirty="0"/>
              <a:t>Reverzní TEP </a:t>
            </a:r>
          </a:p>
          <a:p>
            <a:pPr lvl="1"/>
            <a:r>
              <a:rPr lang="cs-CZ" dirty="0" err="1"/>
              <a:t>Lateralizace</a:t>
            </a:r>
            <a:r>
              <a:rPr lang="cs-CZ" dirty="0"/>
              <a:t> centra rotace</a:t>
            </a:r>
          </a:p>
          <a:p>
            <a:pPr lvl="1"/>
            <a:r>
              <a:rPr lang="cs-CZ" dirty="0"/>
              <a:t>M. </a:t>
            </a:r>
            <a:r>
              <a:rPr lang="cs-CZ" dirty="0" err="1"/>
              <a:t>Deltoideus</a:t>
            </a:r>
            <a:r>
              <a:rPr lang="cs-CZ" dirty="0"/>
              <a:t> přebírá funkci insuficientní </a:t>
            </a:r>
            <a:r>
              <a:rPr lang="cs-CZ" dirty="0" smtClean="0"/>
              <a:t>RM</a:t>
            </a:r>
            <a:endParaRPr lang="cs-CZ" dirty="0"/>
          </a:p>
          <a:p>
            <a:r>
              <a:rPr lang="cs-CZ" dirty="0" smtClean="0"/>
              <a:t>CAVE – funkční n. </a:t>
            </a:r>
            <a:r>
              <a:rPr lang="cs-CZ" dirty="0" err="1" smtClean="0"/>
              <a:t>axillaris</a:t>
            </a:r>
            <a:r>
              <a:rPr lang="cs-CZ" dirty="0" smtClean="0"/>
              <a:t>!</a:t>
            </a:r>
          </a:p>
          <a:p>
            <a:endParaRPr lang="cs-CZ" dirty="0" smtClean="0"/>
          </a:p>
          <a:p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3389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900" y="618518"/>
            <a:ext cx="10704511" cy="1478570"/>
          </a:xfrm>
        </p:spPr>
        <p:txBody>
          <a:bodyPr>
            <a:normAutofit/>
          </a:bodyPr>
          <a:lstStyle/>
          <a:p>
            <a:r>
              <a:rPr lang="cs-CZ" sz="4800" dirty="0" smtClean="0"/>
              <a:t>Rameno – </a:t>
            </a:r>
            <a:r>
              <a:rPr lang="cs-CZ" sz="4800" dirty="0" err="1" smtClean="0"/>
              <a:t>ANATOMická</a:t>
            </a:r>
            <a:r>
              <a:rPr lang="cs-CZ" sz="4800" dirty="0" smtClean="0"/>
              <a:t> x reverzní tep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/>
          <a:lstStyle/>
          <a:p>
            <a:r>
              <a:rPr lang="cs-CZ" dirty="0" smtClean="0"/>
              <a:t>Anatomická x reverzní TEP</a:t>
            </a:r>
          </a:p>
          <a:p>
            <a:r>
              <a:rPr lang="sk-SK" dirty="0" smtClean="0"/>
              <a:t>Posun centra </a:t>
            </a:r>
            <a:r>
              <a:rPr lang="sk-SK" dirty="0" err="1" smtClean="0"/>
              <a:t>rotace</a:t>
            </a:r>
            <a:endParaRPr lang="sk-SK" dirty="0" smtClean="0"/>
          </a:p>
          <a:p>
            <a:endParaRPr lang="cs-CZ" dirty="0" smtClean="0"/>
          </a:p>
          <a:p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1026" name="Picture 2" descr="C:\Users\uziv\Desktop\shoulder%20replacement%20centre%20of%20rotatio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614" y="2374444"/>
            <a:ext cx="3532415" cy="353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ziv\Desktop\shoulder%20replacement%20reverse%20centre%20of%20rotation%20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67" y="2374445"/>
            <a:ext cx="3532415" cy="353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4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900" y="618518"/>
            <a:ext cx="10704511" cy="1478570"/>
          </a:xfrm>
        </p:spPr>
        <p:txBody>
          <a:bodyPr>
            <a:normAutofit/>
          </a:bodyPr>
          <a:lstStyle/>
          <a:p>
            <a:r>
              <a:rPr lang="cs-CZ" sz="4800" dirty="0" smtClean="0"/>
              <a:t>Rameno – </a:t>
            </a:r>
            <a:r>
              <a:rPr lang="cs-CZ" sz="4800" dirty="0" err="1" smtClean="0"/>
              <a:t>ANATOMická</a:t>
            </a:r>
            <a:r>
              <a:rPr lang="cs-CZ" sz="4800" dirty="0" smtClean="0"/>
              <a:t> x reverzní tep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/>
          <a:lstStyle/>
          <a:p>
            <a:r>
              <a:rPr lang="cs-CZ" dirty="0" smtClean="0"/>
              <a:t>Anatomická x reverzní TEP</a:t>
            </a:r>
          </a:p>
          <a:p>
            <a:r>
              <a:rPr lang="cs-CZ" dirty="0" smtClean="0"/>
              <a:t>M. </a:t>
            </a:r>
            <a:r>
              <a:rPr lang="cs-CZ" dirty="0" err="1" smtClean="0"/>
              <a:t>deltoideus</a:t>
            </a:r>
            <a:r>
              <a:rPr lang="cs-CZ" dirty="0" smtClean="0"/>
              <a:t> přebírá </a:t>
            </a:r>
            <a:r>
              <a:rPr lang="cs-CZ" dirty="0" err="1" smtClean="0"/>
              <a:t>fci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Insuficientní rotátorové manžety</a:t>
            </a:r>
          </a:p>
          <a:p>
            <a:endParaRPr lang="sk-SK" dirty="0" smtClean="0"/>
          </a:p>
          <a:p>
            <a:endParaRPr lang="cs-CZ" dirty="0" smtClean="0"/>
          </a:p>
          <a:p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2050" name="Picture 2" descr="C:\Users\uziv\Desktop\rsa_delt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363786"/>
            <a:ext cx="5838371" cy="338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0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2900" y="618518"/>
            <a:ext cx="10704511" cy="1478570"/>
          </a:xfrm>
        </p:spPr>
        <p:txBody>
          <a:bodyPr>
            <a:normAutofit/>
          </a:bodyPr>
          <a:lstStyle/>
          <a:p>
            <a:r>
              <a:rPr lang="cs-CZ" sz="4800" dirty="0" smtClean="0"/>
              <a:t>Rameno – </a:t>
            </a:r>
            <a:r>
              <a:rPr lang="cs-CZ" sz="4800" dirty="0" err="1" smtClean="0"/>
              <a:t>ANATOMická</a:t>
            </a:r>
            <a:r>
              <a:rPr lang="cs-CZ" sz="4800" dirty="0" smtClean="0"/>
              <a:t> x reverzní tep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Medializace centra rotace</a:t>
            </a:r>
          </a:p>
          <a:p>
            <a:r>
              <a:rPr lang="sk-SK" dirty="0" err="1" smtClean="0"/>
              <a:t>Distalizace</a:t>
            </a:r>
            <a:r>
              <a:rPr lang="sk-SK" dirty="0" smtClean="0"/>
              <a:t> centra </a:t>
            </a:r>
            <a:r>
              <a:rPr lang="sk-SK" dirty="0" err="1" smtClean="0"/>
              <a:t>rotace</a:t>
            </a:r>
            <a:endParaRPr lang="sk-SK" dirty="0" smtClean="0"/>
          </a:p>
          <a:p>
            <a:r>
              <a:rPr lang="sk-SK" dirty="0" smtClean="0"/>
              <a:t>Biomechanicky </a:t>
            </a:r>
            <a:r>
              <a:rPr lang="sk-SK" dirty="0" err="1" smtClean="0"/>
              <a:t>výhodn</a:t>
            </a:r>
            <a:r>
              <a:rPr lang="cs-CZ" dirty="0" smtClean="0"/>
              <a:t>é</a:t>
            </a:r>
          </a:p>
          <a:p>
            <a:pPr marL="0" indent="0">
              <a:buNone/>
            </a:pPr>
            <a:r>
              <a:rPr lang="cs-CZ" dirty="0" smtClean="0"/>
              <a:t>  pro </a:t>
            </a:r>
            <a:r>
              <a:rPr lang="cs-CZ" dirty="0"/>
              <a:t>m. </a:t>
            </a:r>
            <a:r>
              <a:rPr lang="cs-CZ" dirty="0" err="1"/>
              <a:t>deltoideus</a:t>
            </a:r>
            <a:endParaRPr lang="cs-CZ" dirty="0"/>
          </a:p>
          <a:p>
            <a:r>
              <a:rPr lang="cs-CZ" dirty="0"/>
              <a:t>Vyšší stabilita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   </a:t>
            </a:r>
          </a:p>
          <a:p>
            <a:endParaRPr lang="sk-SK" dirty="0" smtClean="0"/>
          </a:p>
          <a:p>
            <a:endParaRPr lang="cs-CZ" dirty="0" smtClean="0"/>
          </a:p>
          <a:p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3074" name="Picture 2" descr="C:\Users\uziv\Desktop\shoulder%20replacement%20comparison%20we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577" y="2076380"/>
            <a:ext cx="4735285" cy="35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9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Rameno 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>
            <a:normAutofit/>
          </a:bodyPr>
          <a:lstStyle/>
          <a:p>
            <a:r>
              <a:rPr lang="cs-CZ" dirty="0" err="1" smtClean="0"/>
              <a:t>Resurfacing</a:t>
            </a:r>
            <a:endParaRPr lang="cs-CZ" dirty="0" smtClean="0"/>
          </a:p>
          <a:p>
            <a:r>
              <a:rPr lang="cs-CZ" dirty="0" smtClean="0"/>
              <a:t>CKP</a:t>
            </a:r>
          </a:p>
          <a:p>
            <a:r>
              <a:rPr lang="cs-CZ" dirty="0" smtClean="0"/>
              <a:t>Při funkční RM</a:t>
            </a:r>
          </a:p>
          <a:p>
            <a:endParaRPr lang="cs-CZ" dirty="0" smtClean="0"/>
          </a:p>
          <a:p>
            <a:endParaRPr lang="cs-CZ" dirty="0" smtClean="0"/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61" y="2588553"/>
            <a:ext cx="3478478" cy="31542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655" y="2588553"/>
            <a:ext cx="2332426" cy="31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0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Rameno </a:t>
            </a:r>
            <a:endParaRPr lang="cs-CZ" sz="4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288" y="1871932"/>
            <a:ext cx="10823124" cy="3919269"/>
          </a:xfrm>
        </p:spPr>
        <p:txBody>
          <a:bodyPr>
            <a:normAutofit/>
          </a:bodyPr>
          <a:lstStyle/>
          <a:p>
            <a:r>
              <a:rPr lang="cs-CZ" dirty="0" smtClean="0"/>
              <a:t>Konzervativní TSR</a:t>
            </a:r>
          </a:p>
          <a:p>
            <a:endParaRPr lang="cs-CZ" dirty="0" smtClean="0"/>
          </a:p>
          <a:p>
            <a:endParaRPr lang="cs-CZ" dirty="0" smtClean="0"/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" y="2751825"/>
            <a:ext cx="3649696" cy="36496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50" y="2751825"/>
            <a:ext cx="3649695" cy="36496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58" y="2751825"/>
            <a:ext cx="3583379" cy="358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0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2678</TotalTime>
  <Words>333</Words>
  <Application>Microsoft Office PowerPoint</Application>
  <PresentationFormat>Širokoúhlá obrazovka</PresentationFormat>
  <Paragraphs>219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Tw Cen MT</vt:lpstr>
      <vt:lpstr>Obvod</vt:lpstr>
      <vt:lpstr>Možnosti EndopRotetiky končetinových kloubů kromě kolenního a kyčelního kloubu</vt:lpstr>
      <vt:lpstr>Rameno - indikace</vt:lpstr>
      <vt:lpstr>Rameno - indikace</vt:lpstr>
      <vt:lpstr>Rameno - indikace</vt:lpstr>
      <vt:lpstr>Rameno – ANATOMická x reverzní tep</vt:lpstr>
      <vt:lpstr>Rameno – ANATOMická x reverzní tep</vt:lpstr>
      <vt:lpstr>Rameno – ANATOMická x reverzní tep</vt:lpstr>
      <vt:lpstr>Rameno </vt:lpstr>
      <vt:lpstr>Rameno </vt:lpstr>
      <vt:lpstr>Rameno </vt:lpstr>
      <vt:lpstr>Rameno </vt:lpstr>
      <vt:lpstr>Rameno </vt:lpstr>
      <vt:lpstr>Loket + hlavička radia; indikace</vt:lpstr>
      <vt:lpstr>Loket  - TP -  indikace</vt:lpstr>
      <vt:lpstr>Loket  - TP</vt:lpstr>
      <vt:lpstr>RC kloub</vt:lpstr>
      <vt:lpstr>I. TrapeziomemetakrPální kloub</vt:lpstr>
      <vt:lpstr>Drobné klouby rukou</vt:lpstr>
      <vt:lpstr>ATC</vt:lpstr>
      <vt:lpstr>I. TMT kloub</vt:lpstr>
      <vt:lpstr>I. TMT kloub</vt:lpstr>
      <vt:lpstr>I. TMT kloub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Totální náhrada kloubu kloenního</dc:title>
  <dc:creator>Uživatel systému Windows</dc:creator>
  <cp:lastModifiedBy>Uživatel systému Windows</cp:lastModifiedBy>
  <cp:revision>122</cp:revision>
  <dcterms:created xsi:type="dcterms:W3CDTF">2018-12-09T15:39:03Z</dcterms:created>
  <dcterms:modified xsi:type="dcterms:W3CDTF">2020-10-30T17:05:56Z</dcterms:modified>
</cp:coreProperties>
</file>