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0080625" cy="7559675"/>
  <p:notesSz cx="7772400" cy="100584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620" y="-102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Obrázek 36"/>
          <p:cNvPicPr/>
          <p:nvPr/>
        </p:nvPicPr>
        <p:blipFill>
          <a:blip r:embed="rId2"/>
          <a:stretch/>
        </p:blipFill>
        <p:spPr>
          <a:xfrm>
            <a:off x="2291760" y="1768680"/>
            <a:ext cx="5495760" cy="4384440"/>
          </a:xfrm>
          <a:prstGeom prst="rect">
            <a:avLst/>
          </a:prstGeom>
          <a:ln>
            <a:noFill/>
          </a:ln>
        </p:spPr>
      </p:pic>
      <p:pic>
        <p:nvPicPr>
          <p:cNvPr id="38" name="Obrázek 37"/>
          <p:cNvPicPr/>
          <p:nvPr/>
        </p:nvPicPr>
        <p:blipFill>
          <a:blip r:embed="rId2"/>
          <a:stretch/>
        </p:blipFill>
        <p:spPr>
          <a:xfrm>
            <a:off x="2291760" y="1768680"/>
            <a:ext cx="549576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8FF8FEAE-142E-4D94-BF4F-D44C730A5CC2}" type="slidenum">
              <a:rPr lang="en-US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wmv"/><Relationship Id="rId7" Type="http://schemas.openxmlformats.org/officeDocument/2006/relationships/image" Target="../media/image1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wm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504000" y="50040"/>
            <a:ext cx="9071640" cy="7517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cs-CZ" sz="2200" b="1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cs-CZ" sz="2200" b="1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JB&amp;JS  </a:t>
            </a:r>
            <a:r>
              <a:rPr lang="en-US" sz="2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07/2017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Current Concepts Review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40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Meniscal </a:t>
            </a:r>
            <a:r>
              <a:rPr lang="en-US" sz="4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Repair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Jarret M. </a:t>
            </a:r>
            <a:r>
              <a:rPr lang="en-US" sz="1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Woodmass</a:t>
            </a:r>
            <a:r>
              <a:rPr lang="en-US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MD, FRCS, Robert F. </a:t>
            </a:r>
            <a:r>
              <a:rPr lang="en-US" sz="1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LaPrade</a:t>
            </a:r>
            <a:r>
              <a:rPr lang="en-US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MD, PhD, Nicholas A. </a:t>
            </a:r>
            <a:r>
              <a:rPr lang="en-US" sz="1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Sgaglione</a:t>
            </a:r>
            <a:r>
              <a:rPr lang="en-US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MD, Norimasa Nakamura, MD, PhD, Aaron J. </a:t>
            </a:r>
            <a:r>
              <a:rPr lang="en-US" sz="1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Krych</a:t>
            </a:r>
            <a:r>
              <a:rPr lang="en-US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MD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Department of Orthopedic Surgery and Sports Medicine, Mayo Clinic, Rochester, Minnesota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504000" y="365760"/>
            <a:ext cx="9071640" cy="6949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 algn="ctr">
              <a:buClr>
                <a:srgbClr val="FFFFFF"/>
              </a:buClr>
              <a:buSzPct val="45000"/>
            </a:pPr>
            <a:r>
              <a:rPr lang="cs-CZ" sz="3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Techniky</a:t>
            </a:r>
            <a:r>
              <a:rPr lang="en-US" sz="3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sutury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 algn="ctr">
              <a:buClr>
                <a:srgbClr val="FFFFFF"/>
              </a:buClr>
              <a:buSzPct val="45000"/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108000">
              <a:buClr>
                <a:srgbClr val="FFFFFF"/>
              </a:buClr>
              <a:buSzPct val="45000"/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108000">
              <a:buClr>
                <a:srgbClr val="FFFFFF"/>
              </a:buClr>
              <a:buSzPct val="45000"/>
            </a:pP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Outside 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– in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</a:t>
            </a:r>
            <a:endParaRPr lang="cs-CZ" sz="28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cs-CZ" sz="28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Inside – out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cs-CZ" sz="28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8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 </a:t>
            </a:r>
            <a:endParaRPr lang="cs-CZ" sz="28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                 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 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– inside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  <p:pic>
        <p:nvPicPr>
          <p:cNvPr id="62" name="Obrázek 61"/>
          <p:cNvPicPr/>
          <p:nvPr/>
        </p:nvPicPr>
        <p:blipFill>
          <a:blip r:embed="rId2"/>
          <a:stretch/>
        </p:blipFill>
        <p:spPr>
          <a:xfrm>
            <a:off x="6035040" y="3017520"/>
            <a:ext cx="2103120" cy="2103120"/>
          </a:xfrm>
          <a:prstGeom prst="rect">
            <a:avLst/>
          </a:prstGeom>
          <a:ln>
            <a:noFill/>
          </a:ln>
        </p:spPr>
      </p:pic>
      <p:pic>
        <p:nvPicPr>
          <p:cNvPr id="63" name="Obrázek 62"/>
          <p:cNvPicPr/>
          <p:nvPr/>
        </p:nvPicPr>
        <p:blipFill>
          <a:blip r:embed="rId3"/>
          <a:stretch/>
        </p:blipFill>
        <p:spPr>
          <a:xfrm>
            <a:off x="4206240" y="1463040"/>
            <a:ext cx="2253600" cy="2073960"/>
          </a:xfrm>
          <a:prstGeom prst="rect">
            <a:avLst/>
          </a:prstGeom>
          <a:ln>
            <a:noFill/>
          </a:ln>
        </p:spPr>
      </p:pic>
      <p:pic>
        <p:nvPicPr>
          <p:cNvPr id="64" name="Obrázek 63"/>
          <p:cNvPicPr/>
          <p:nvPr/>
        </p:nvPicPr>
        <p:blipFill>
          <a:blip r:embed="rId4"/>
          <a:stretch/>
        </p:blipFill>
        <p:spPr>
          <a:xfrm>
            <a:off x="7498080" y="4846320"/>
            <a:ext cx="2493720" cy="2099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6" name="Obrázek 65"/>
          <p:cNvPicPr/>
          <p:nvPr/>
        </p:nvPicPr>
        <p:blipFill>
          <a:blip r:embed="rId2"/>
          <a:stretch/>
        </p:blipFill>
        <p:spPr>
          <a:xfrm>
            <a:off x="2575440" y="365760"/>
            <a:ext cx="5105520" cy="685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Shape 1"/>
          <p:cNvSpPr txBox="1"/>
          <p:nvPr/>
        </p:nvSpPr>
        <p:spPr>
          <a:xfrm>
            <a:off x="504000" y="274320"/>
            <a:ext cx="9071640" cy="7132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 algn="ctr">
              <a:buClr>
                <a:srgbClr val="FFFFFF"/>
              </a:buClr>
              <a:buSzPct val="45000"/>
            </a:pPr>
            <a:r>
              <a:rPr lang="cs-CZ" sz="3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Vertikální</a:t>
            </a:r>
            <a:r>
              <a:rPr lang="en-US" sz="3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longitudinální</a:t>
            </a:r>
            <a:r>
              <a:rPr lang="en-US" sz="3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ruptura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 algn="ctr">
              <a:buClr>
                <a:srgbClr val="FFFFFF"/>
              </a:buClr>
              <a:buSzPct val="45000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Resekce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vede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 3x 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kontaktnímu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tlaku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Zlatý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standard – inside-out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Dop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vertikální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matracový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steh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,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odstup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3-5mm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cs-CZ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</a:t>
            </a:r>
            <a:r>
              <a:rPr lang="en-US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-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biomechanicky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výhodnější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než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horizontální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steh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cs-CZ" sz="26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cs-CZ" sz="26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cs-CZ" sz="26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A: Inside-out  B: All-inside  C: All inside knot tying tech.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Volba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techniky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sutury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nemá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vlyv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na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selhání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, </a:t>
            </a:r>
            <a:r>
              <a:rPr lang="en-US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funk</a:t>
            </a:r>
            <a:r>
              <a:rPr lang="cs-CZ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ční</a:t>
            </a:r>
            <a:r>
              <a:rPr lang="en-US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výsl</a:t>
            </a:r>
            <a:r>
              <a:rPr lang="en-US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</a:t>
            </a:r>
            <a:r>
              <a:rPr lang="cs-CZ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nebo</a:t>
            </a:r>
            <a:r>
              <a:rPr lang="en-US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komplikace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8" name="Obrázek 67"/>
          <p:cNvPicPr/>
          <p:nvPr/>
        </p:nvPicPr>
        <p:blipFill>
          <a:blip r:embed="rId2"/>
          <a:srcRect t="2697" r="1890" b="3747"/>
          <a:stretch/>
        </p:blipFill>
        <p:spPr>
          <a:xfrm>
            <a:off x="2423387" y="3203773"/>
            <a:ext cx="4754520" cy="2285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504000" y="182880"/>
            <a:ext cx="9071640" cy="7223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 algn="ctr">
              <a:buClr>
                <a:srgbClr val="FFFFFF"/>
              </a:buClr>
              <a:buSzPct val="45000"/>
            </a:pPr>
            <a:r>
              <a:rPr lang="en-US" sz="32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Horizontální</a:t>
            </a:r>
            <a:r>
              <a:rPr lang="en-US" sz="3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ruptura</a:t>
            </a:r>
            <a:endParaRPr lang="cs-CZ" sz="3200" b="1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 algn="ctr">
              <a:buClr>
                <a:srgbClr val="FFFFFF"/>
              </a:buClr>
              <a:buSzPct val="45000"/>
            </a:pP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Nevede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 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nebo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kontaktní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plochy</a:t>
            </a:r>
            <a:endParaRPr lang="cs-CZ" sz="24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Resekce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1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lišty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=&gt;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redukce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kontaktní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plochy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o 59 % =&gt; ↑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tlaku</a:t>
            </a:r>
            <a:endParaRPr lang="cs-CZ" sz="24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Sutura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horizonzální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rpt.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snižuje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kontaktní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minimálním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hladinám</a:t>
            </a:r>
            <a:endParaRPr lang="cs-CZ" sz="24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Menší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potenciál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k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zhojení</a:t>
            </a:r>
            <a:endParaRPr lang="cs-CZ" sz="24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Snaha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zachování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obou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lišt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menisku</a:t>
            </a:r>
            <a:endParaRPr lang="cs-CZ" sz="24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Healing rate 78,6 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%</a:t>
            </a:r>
            <a:endParaRPr lang="cs-CZ" sz="24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Biologická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augmentace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Shape 1"/>
          <p:cNvSpPr txBox="1"/>
          <p:nvPr/>
        </p:nvSpPr>
        <p:spPr>
          <a:xfrm>
            <a:off x="504000" y="365760"/>
            <a:ext cx="9071640" cy="6766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Excelentní</a:t>
            </a: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výsl</a:t>
            </a: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</a:t>
            </a:r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zhojení</a:t>
            </a: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 </a:t>
            </a:r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mladých</a:t>
            </a: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pac.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32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 – inside – </a:t>
            </a:r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kompresní</a:t>
            </a: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cirkumferentní</a:t>
            </a: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steh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cs-CZ" sz="3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lang="en-US" sz="3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</a:t>
            </a:r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</a:t>
            </a: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obvodu</a:t>
            </a: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léze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" name="Obrázek 70"/>
          <p:cNvPicPr/>
          <p:nvPr/>
        </p:nvPicPr>
        <p:blipFill>
          <a:blip r:embed="rId2"/>
          <a:stretch/>
        </p:blipFill>
        <p:spPr>
          <a:xfrm>
            <a:off x="1379520" y="3749040"/>
            <a:ext cx="7215840" cy="2535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Shape 1"/>
          <p:cNvSpPr txBox="1"/>
          <p:nvPr/>
        </p:nvSpPr>
        <p:spPr>
          <a:xfrm>
            <a:off x="504000" y="182880"/>
            <a:ext cx="9071640" cy="7223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 algn="ctr">
              <a:buClr>
                <a:srgbClr val="FFFFFF"/>
              </a:buClr>
              <a:buSzPct val="45000"/>
            </a:pPr>
            <a:r>
              <a:rPr lang="en-US" sz="32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Radiální</a:t>
            </a:r>
            <a:r>
              <a:rPr lang="en-US" sz="3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ruptura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 algn="ctr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Rpt. 60 %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centrální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zóny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nemá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vlyv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tlaku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cs-CZ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</a:t>
            </a:r>
            <a:r>
              <a:rPr lang="en-US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/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kandidát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parc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menisektomie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/</a:t>
            </a:r>
            <a:r>
              <a:rPr lang="en-US" sz="2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Rpt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90 %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siginifikantně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–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sutura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Inside-out, All-inside,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transtibiální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technika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/ TT /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Chronická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léze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–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retrakce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okrajů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– gapping / ↓ TT /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cs-CZ" sz="26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cs-CZ" sz="26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cs-CZ" sz="26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cs-CZ" sz="26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A: Inside-out -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horizontální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matracový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steh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B: All-inside knot tying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C: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Transtibiální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technika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" name="Obrázek 72"/>
          <p:cNvPicPr/>
          <p:nvPr/>
        </p:nvPicPr>
        <p:blipFill>
          <a:blip r:embed="rId2"/>
          <a:stretch/>
        </p:blipFill>
        <p:spPr>
          <a:xfrm>
            <a:off x="1729509" y="3760008"/>
            <a:ext cx="5943240" cy="1952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Repair enhancement a biologická augmentace</a:t>
            </a:r>
          </a:p>
        </p:txBody>
      </p:sp>
      <p:sp>
        <p:nvSpPr>
          <p:cNvPr id="75" name="TextShape 2"/>
          <p:cNvSpPr txBox="1"/>
          <p:nvPr/>
        </p:nvSpPr>
        <p:spPr>
          <a:xfrm>
            <a:off x="457200" y="26564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Podpora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chemotaxe</a:t>
            </a:r>
            <a:endParaRPr lang="en-US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Proliferace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buněk</a:t>
            </a:r>
            <a:endParaRPr lang="en-US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Produkce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matrix v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místě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sutury</a:t>
            </a:r>
            <a:endParaRPr lang="en-US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Shape 1"/>
          <p:cNvSpPr txBox="1"/>
          <p:nvPr/>
        </p:nvSpPr>
        <p:spPr>
          <a:xfrm>
            <a:off x="504000" y="457200"/>
            <a:ext cx="9071640" cy="5696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 algn="ctr">
              <a:buClr>
                <a:srgbClr val="FFFFFF"/>
              </a:buClr>
              <a:buSzPct val="45000"/>
            </a:pPr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Mechanicka</a:t>
            </a: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stimlulace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Abraze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přileh</a:t>
            </a: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é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synovie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28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neovaskularizace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růstové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faktory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Trepanace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menisku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jehlou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kanály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mezi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vaskul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Z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7" name="Obrázek 76"/>
          <p:cNvPicPr/>
          <p:nvPr/>
        </p:nvPicPr>
        <p:blipFill>
          <a:blip r:embed="rId6"/>
          <a:stretch/>
        </p:blipFill>
        <p:spPr>
          <a:xfrm>
            <a:off x="7344568" y="1331565"/>
            <a:ext cx="2088232" cy="1584176"/>
          </a:xfrm>
          <a:prstGeom prst="rect">
            <a:avLst/>
          </a:prstGeom>
          <a:ln>
            <a:noFill/>
          </a:ln>
        </p:spPr>
      </p:pic>
      <p:pic>
        <p:nvPicPr>
          <p:cNvPr id="2" name="needle_00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6985" y="4166612"/>
            <a:ext cx="4158655" cy="3119154"/>
          </a:xfrm>
          <a:prstGeom prst="rect">
            <a:avLst/>
          </a:prstGeom>
        </p:spPr>
      </p:pic>
      <p:pic>
        <p:nvPicPr>
          <p:cNvPr id="3" name="rasp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4000" y="4184748"/>
            <a:ext cx="4127853" cy="3096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431800" y="365760"/>
            <a:ext cx="9071640" cy="5787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Marrow-venting </a:t>
            </a:r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postupy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Mikrofraktury</a:t>
            </a: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</a:t>
            </a: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návrty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interkondylické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fosse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Růstové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faktory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,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pluripotentní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bb z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kostní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dřeně</a:t>
            </a:r>
            <a:endParaRPr lang="cs-CZ" sz="26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cs-CZ" sz="26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Dean et al. </a:t>
            </a:r>
            <a:r>
              <a:rPr lang="cs-CZ" sz="26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srovnávací studie sutury s ACL plastikou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cs-CZ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                → není </a:t>
            </a:r>
            <a:r>
              <a:rPr lang="cs-CZ" sz="26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signifikatní</a:t>
            </a:r>
            <a:r>
              <a:rPr lang="cs-CZ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rozdíl / </a:t>
            </a:r>
            <a:r>
              <a:rPr lang="cs-CZ" sz="26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follow</a:t>
            </a:r>
            <a:r>
              <a:rPr lang="cs-CZ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-up 2 r /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9" name="Obrázek 78"/>
          <p:cNvPicPr/>
          <p:nvPr/>
        </p:nvPicPr>
        <p:blipFill>
          <a:blip r:embed="rId4"/>
          <a:stretch/>
        </p:blipFill>
        <p:spPr>
          <a:xfrm>
            <a:off x="215776" y="5026085"/>
            <a:ext cx="5328592" cy="1629359"/>
          </a:xfrm>
          <a:prstGeom prst="rect">
            <a:avLst/>
          </a:prstGeom>
          <a:ln>
            <a:noFill/>
          </a:ln>
        </p:spPr>
      </p:pic>
      <p:pic>
        <p:nvPicPr>
          <p:cNvPr id="2" name="marrowdef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0392" y="4355901"/>
            <a:ext cx="3959430" cy="2969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504000" y="274320"/>
            <a:ext cx="9071640" cy="5879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 algn="ctr">
              <a:buClr>
                <a:srgbClr val="FFFFFF"/>
              </a:buClr>
              <a:buSzPct val="45000"/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Fibrin Clot</a:t>
            </a:r>
          </a:p>
          <a:p>
            <a:pPr marL="108000" algn="ctr">
              <a:buClr>
                <a:srgbClr val="FFFFFF"/>
              </a:buClr>
              <a:buSzPct val="45000"/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108000" algn="ctr">
              <a:buClr>
                <a:srgbClr val="FFFFFF"/>
              </a:buClr>
              <a:buSzPct val="45000"/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108000" algn="ctr">
              <a:buClr>
                <a:srgbClr val="FFFFFF"/>
              </a:buClr>
              <a:buSzPct val="45000"/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108000" algn="ctr">
              <a:buClr>
                <a:srgbClr val="FFFFFF"/>
              </a:buClr>
              <a:buSzPct val="45000"/>
            </a:pPr>
            <a:endParaRPr lang="cs-CZ" sz="32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 algn="ctr">
              <a:buClr>
                <a:srgbClr val="FFFFFF"/>
              </a:buClr>
              <a:buSzPct val="45000"/>
            </a:pPr>
            <a:r>
              <a:rPr lang="en-US" sz="3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autologní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krve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Neexistuje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srovnavací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stud</a:t>
            </a: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1" name="Obrázek 80"/>
          <p:cNvPicPr/>
          <p:nvPr/>
        </p:nvPicPr>
        <p:blipFill>
          <a:blip r:embed="rId2"/>
          <a:stretch/>
        </p:blipFill>
        <p:spPr>
          <a:xfrm>
            <a:off x="6309360" y="1828800"/>
            <a:ext cx="3434760" cy="3749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Meniskus</a:t>
            </a:r>
          </a:p>
        </p:txBody>
      </p:sp>
      <p:sp>
        <p:nvSpPr>
          <p:cNvPr id="41" name="TextShape 2"/>
          <p:cNvSpPr txBox="1"/>
          <p:nvPr/>
        </p:nvSpPr>
        <p:spPr>
          <a:xfrm>
            <a:off x="504000" y="1280160"/>
            <a:ext cx="9280080" cy="5925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Kartilaginózní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struktura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Mediální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meniskus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tvar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 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délka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45,7 mm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buClr>
                <a:srgbClr val="FFFFFF"/>
              </a:buClr>
              <a:buSzPct val="45000"/>
            </a:pP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 </a:t>
            </a: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šířka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27,4 mm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Laterální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meniskus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tvar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 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délka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35,7 mm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buClr>
                <a:srgbClr val="FFFFFF"/>
              </a:buClr>
              <a:buSzPct val="45000"/>
            </a:pP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   </a:t>
            </a: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šířka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 29,3 mm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buClr>
                <a:srgbClr val="FFFFFF"/>
              </a:buClr>
              <a:buSzPct val="45000"/>
            </a:pP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Variabilita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tvaru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velikosti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mobility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minulosti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považován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afunkční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sval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rudiment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Fc: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přenos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zátěže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stabilizace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absorbce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šoku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504000" y="365760"/>
            <a:ext cx="9071640" cy="5787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Platelet-rich Plasma</a:t>
            </a:r>
          </a:p>
          <a:p>
            <a:pPr algn="ctr"/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algn="ctr"/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Plazma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bohatá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trombocyty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8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 studie - n</a:t>
            </a:r>
            <a:r>
              <a:rPr lang="en-US" sz="28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ení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rozdíl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počtu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reoperací</a:t>
            </a: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menisku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</a:p>
          <a:p>
            <a:pPr marL="108000">
              <a:buClr>
                <a:srgbClr val="FFFFFF"/>
              </a:buClr>
              <a:buSzPct val="45000"/>
            </a:pPr>
            <a:r>
              <a:rPr lang="cs-CZ" sz="28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8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</a:t>
            </a:r>
            <a:r>
              <a:rPr lang="en-US" sz="28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při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bez </a:t>
            </a:r>
            <a:r>
              <a:rPr lang="en-US" sz="28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použítí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PRP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Nutné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další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studie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3" name="Obrázek 82"/>
          <p:cNvPicPr/>
          <p:nvPr/>
        </p:nvPicPr>
        <p:blipFill>
          <a:blip r:embed="rId2"/>
          <a:stretch/>
        </p:blipFill>
        <p:spPr>
          <a:xfrm>
            <a:off x="5463720" y="4571925"/>
            <a:ext cx="2674440" cy="152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504000" y="365760"/>
            <a:ext cx="9071640" cy="5787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 algn="ctr">
              <a:buClr>
                <a:srgbClr val="FFFFFF"/>
              </a:buClr>
              <a:buSzPct val="45000"/>
            </a:pPr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Kmenové</a:t>
            </a: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buňky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 algn="ctr">
              <a:buClr>
                <a:srgbClr val="FFFFFF"/>
              </a:buClr>
              <a:buSzPct val="45000"/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108000" algn="ctr">
              <a:buClr>
                <a:srgbClr val="FFFFFF"/>
              </a:buClr>
              <a:buSzPct val="45000"/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Mesenchymální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kmenové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buňky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26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cs-CZ" sz="26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Preklinické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studie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modelech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cs-CZ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</a:t>
            </a:r>
            <a:r>
              <a:rPr lang="en-US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kvalita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sutury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,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ochranní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efekt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na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chrupavky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Vangsness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: MSC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injekce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po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parc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menisektomii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-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cs-CZ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</a:t>
            </a:r>
            <a:r>
              <a:rPr lang="en-US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           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- u 25%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pac.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signifikantní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↑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objemu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menisku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5" name="Obrázek 84"/>
          <p:cNvPicPr/>
          <p:nvPr/>
        </p:nvPicPr>
        <p:blipFill>
          <a:blip r:embed="rId2"/>
          <a:stretch/>
        </p:blipFill>
        <p:spPr>
          <a:xfrm>
            <a:off x="6696496" y="1835621"/>
            <a:ext cx="2666520" cy="1523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48640" y="274320"/>
            <a:ext cx="9235440" cy="6492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 algn="ctr">
              <a:buClr>
                <a:srgbClr val="FFFFFF"/>
              </a:buClr>
              <a:buSzPct val="45000"/>
            </a:pPr>
            <a:r>
              <a:rPr lang="cs-CZ" sz="3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Augmentace</a:t>
            </a:r>
            <a:r>
              <a:rPr lang="en-US" sz="3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použitím</a:t>
            </a: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biomateriálu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 algn="ctr">
              <a:buClr>
                <a:srgbClr val="FFFFFF"/>
              </a:buClr>
              <a:buSzPct val="45000"/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108000" algn="ctr">
              <a:buClr>
                <a:srgbClr val="FFFFFF"/>
              </a:buClr>
              <a:buSzPct val="45000"/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Biologické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membrány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- 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možnosti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terapie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komplex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rpt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 algn="ctr">
              <a:buClr>
                <a:srgbClr val="FFFFFF"/>
              </a:buClr>
              <a:buSzPct val="45000"/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Štěp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z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fascie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Membrány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z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nanofibrózních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tkaných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biomateriálů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 algn="ctr">
              <a:buClr>
                <a:srgbClr val="FFFFFF"/>
              </a:buClr>
              <a:buSzPct val="45000"/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algn="ctr"/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504000" y="365760"/>
            <a:ext cx="9280080" cy="6949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Rehabilitace</a:t>
            </a: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algn="ctr"/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Mnoho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protokolů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restrikční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vs.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akcelerovan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Biomechanický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aspekt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reakce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typu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trhliny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zátěž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vertik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rpt. -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komprese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repozice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extenzi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bez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zátěže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radial. rpt. -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zátěž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extenzi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distrakční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síly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8" name="Obrázek 87"/>
          <p:cNvPicPr/>
          <p:nvPr/>
        </p:nvPicPr>
        <p:blipFill>
          <a:blip r:embed="rId2"/>
          <a:stretch/>
        </p:blipFill>
        <p:spPr>
          <a:xfrm>
            <a:off x="274320" y="4306320"/>
            <a:ext cx="9601200" cy="282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504000" y="365760"/>
            <a:ext cx="9071640" cy="5787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Selhání</a:t>
            </a: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sutury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cs-CZ" sz="3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cs-CZ" sz="32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Rate  0 – 43,5 %,  mean 15%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Objem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resekované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části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menisku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než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inciální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léze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Degenerativní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změny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–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rizikový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faktor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selhání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0" name="Obrázek 89"/>
          <p:cNvPicPr/>
          <p:nvPr/>
        </p:nvPicPr>
        <p:blipFill>
          <a:blip r:embed="rId2"/>
          <a:stretch/>
        </p:blipFill>
        <p:spPr>
          <a:xfrm>
            <a:off x="6984528" y="1259557"/>
            <a:ext cx="2093400" cy="2161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504000" y="365760"/>
            <a:ext cx="9071640" cy="5787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Závěr</a:t>
            </a: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</a:t>
            </a:r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sutura</a:t>
            </a: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menisku</a:t>
            </a:r>
            <a:endParaRPr lang="cs-CZ" sz="32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dlouhodobé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výsledky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hodnocení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v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skórovacích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systémech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↓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degenerativní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změny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Biologická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augmentace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=&gt; ↑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hojení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91440" y="365760"/>
            <a:ext cx="9071640" cy="6949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Stabilizace</a:t>
            </a: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menisku</a:t>
            </a: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108000">
              <a:buClr>
                <a:srgbClr val="FFFFFF"/>
              </a:buClr>
              <a:buSzPct val="45000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Přední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zadní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kořen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Ligamentum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transversum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LCM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Meniskofemorální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ligamenta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Koronární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ligamenta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" name="Obrázek 42"/>
          <p:cNvPicPr/>
          <p:nvPr/>
        </p:nvPicPr>
        <p:blipFill>
          <a:blip r:embed="rId2"/>
          <a:stretch/>
        </p:blipFill>
        <p:spPr>
          <a:xfrm>
            <a:off x="5085720" y="4114800"/>
            <a:ext cx="4789800" cy="3200400"/>
          </a:xfrm>
          <a:prstGeom prst="rect">
            <a:avLst/>
          </a:prstGeom>
          <a:ln>
            <a:noFill/>
          </a:ln>
        </p:spPr>
      </p:pic>
      <p:pic>
        <p:nvPicPr>
          <p:cNvPr id="44" name="Obrázek 43"/>
          <p:cNvPicPr/>
          <p:nvPr/>
        </p:nvPicPr>
        <p:blipFill>
          <a:blip r:embed="rId3"/>
          <a:stretch/>
        </p:blipFill>
        <p:spPr>
          <a:xfrm>
            <a:off x="5577840" y="548640"/>
            <a:ext cx="3825360" cy="3276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Cévní zásobení menisku</a:t>
            </a:r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Perimeniskální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kapilární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komplex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pouzdra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synovie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Periferní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vaskulární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Centrální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-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avaskulární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  <p:pic>
        <p:nvPicPr>
          <p:cNvPr id="47" name="Obrázek 46"/>
          <p:cNvPicPr/>
          <p:nvPr/>
        </p:nvPicPr>
        <p:blipFill>
          <a:blip r:embed="rId2"/>
          <a:stretch/>
        </p:blipFill>
        <p:spPr>
          <a:xfrm>
            <a:off x="1005840" y="4272480"/>
            <a:ext cx="4206240" cy="2768400"/>
          </a:xfrm>
          <a:prstGeom prst="rect">
            <a:avLst/>
          </a:prstGeom>
          <a:ln>
            <a:noFill/>
          </a:ln>
        </p:spPr>
      </p:pic>
      <p:sp>
        <p:nvSpPr>
          <p:cNvPr id="48" name="TextShape 3"/>
          <p:cNvSpPr txBox="1"/>
          <p:nvPr/>
        </p:nvSpPr>
        <p:spPr>
          <a:xfrm>
            <a:off x="5852160" y="4663440"/>
            <a:ext cx="3749040" cy="1935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2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R-R zóna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R-W zóna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W-W zóna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504000" y="9144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Struktura menisku</a:t>
            </a:r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TextShape 2"/>
          <p:cNvSpPr txBox="1"/>
          <p:nvPr/>
        </p:nvSpPr>
        <p:spPr>
          <a:xfrm>
            <a:off x="504000" y="156348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Kartilaginózní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struktura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Relativně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acelulární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vaskulární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fibroblast-like cells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avaskulární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chondrocytes-like cells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Kolagen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vlákna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matrix -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rozložení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přenosu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kompresního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tlaku</a:t>
            </a: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3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</a:t>
            </a:r>
            <a:r>
              <a:rPr lang="en-US" sz="3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hoop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stresu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" name="Obrázek 50"/>
          <p:cNvPicPr/>
          <p:nvPr/>
        </p:nvPicPr>
        <p:blipFill>
          <a:blip r:embed="rId2"/>
          <a:stretch/>
        </p:blipFill>
        <p:spPr>
          <a:xfrm>
            <a:off x="2647440" y="5120640"/>
            <a:ext cx="3296160" cy="2220840"/>
          </a:xfrm>
          <a:prstGeom prst="rect">
            <a:avLst/>
          </a:prstGeom>
          <a:ln>
            <a:noFill/>
          </a:ln>
        </p:spPr>
      </p:pic>
      <p:pic>
        <p:nvPicPr>
          <p:cNvPr id="52" name="Obrázek 51"/>
          <p:cNvPicPr/>
          <p:nvPr/>
        </p:nvPicPr>
        <p:blipFill>
          <a:blip r:embed="rId3"/>
          <a:stretch/>
        </p:blipFill>
        <p:spPr>
          <a:xfrm>
            <a:off x="5943600" y="5120640"/>
            <a:ext cx="3299040" cy="2220840"/>
          </a:xfrm>
          <a:prstGeom prst="rect">
            <a:avLst/>
          </a:prstGeom>
          <a:ln>
            <a:noFill/>
          </a:ln>
        </p:spPr>
      </p:pic>
      <p:pic>
        <p:nvPicPr>
          <p:cNvPr id="53" name="Obrázek 52"/>
          <p:cNvPicPr/>
          <p:nvPr/>
        </p:nvPicPr>
        <p:blipFill>
          <a:blip r:embed="rId4"/>
          <a:stretch/>
        </p:blipFill>
        <p:spPr>
          <a:xfrm>
            <a:off x="799920" y="5120640"/>
            <a:ext cx="1847520" cy="2220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Typy ruptur menisku</a:t>
            </a:r>
          </a:p>
        </p:txBody>
      </p:sp>
      <p:pic>
        <p:nvPicPr>
          <p:cNvPr id="55" name="Obrázek 54"/>
          <p:cNvPicPr/>
          <p:nvPr/>
        </p:nvPicPr>
        <p:blipFill>
          <a:blip r:embed="rId2"/>
          <a:stretch/>
        </p:blipFill>
        <p:spPr>
          <a:xfrm>
            <a:off x="4846320" y="2377440"/>
            <a:ext cx="3910320" cy="3169080"/>
          </a:xfrm>
          <a:prstGeom prst="rect">
            <a:avLst/>
          </a:prstGeom>
          <a:ln>
            <a:noFill/>
          </a:ln>
        </p:spPr>
      </p:pic>
      <p:sp>
        <p:nvSpPr>
          <p:cNvPr id="56" name="TextShape 2"/>
          <p:cNvSpPr txBox="1"/>
          <p:nvPr/>
        </p:nvSpPr>
        <p:spPr>
          <a:xfrm>
            <a:off x="504000" y="1828800"/>
            <a:ext cx="9071640" cy="4515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Longitudinální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Radiální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Horizontální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Šikmá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Bucket handle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Komplexní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Shape 1"/>
          <p:cNvSpPr txBox="1"/>
          <p:nvPr/>
        </p:nvSpPr>
        <p:spPr>
          <a:xfrm>
            <a:off x="255240" y="182880"/>
            <a:ext cx="9620280" cy="7132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Limitována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kapacita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hojení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menisku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zejm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vaskulární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zóny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Nejlepší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výsledky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zóně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R-R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Trhliny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rozsahu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0-2mm od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pouzdra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nejlepší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potenciál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zhojení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Noyes et Barber-Westin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cs-CZ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sutura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avaskulární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zóně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poop.</a:t>
            </a:r>
            <a:r>
              <a:rPr lang="cs-CZ" sz="3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3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75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%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pac.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asympt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endParaRPr lang="cs-CZ" sz="28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cs-CZ" sz="28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8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lang="en-US" sz="2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 follow-up 51m /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Vertikální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horizontální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rpt. - 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potenciál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k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zhojení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lvl="1">
              <a:buClr>
                <a:srgbClr val="FFFFFF"/>
              </a:buClr>
              <a:buSzPct val="45000"/>
            </a:pP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Traumatická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vs.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degenerativní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ruptura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Shape 1"/>
          <p:cNvSpPr txBox="1"/>
          <p:nvPr/>
        </p:nvSpPr>
        <p:spPr>
          <a:xfrm>
            <a:off x="504000" y="182880"/>
            <a:ext cx="9071640" cy="7223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 algn="ctr">
              <a:buClr>
                <a:srgbClr val="FFFFFF"/>
              </a:buClr>
              <a:buSzPct val="45000"/>
            </a:pPr>
            <a:r>
              <a:rPr lang="en-US" sz="32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lang="en-US" sz="3200" b="1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Studie</a:t>
            </a:r>
            <a:r>
              <a:rPr lang="en-US" sz="32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1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sutury</a:t>
            </a:r>
            <a:r>
              <a:rPr lang="en-US" sz="32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200" b="1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menisku</a:t>
            </a:r>
            <a:r>
              <a:rPr lang="en-US" sz="32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 </a:t>
            </a:r>
            <a:r>
              <a:rPr lang="en-US" sz="3200" b="1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plastiky</a:t>
            </a:r>
            <a:r>
              <a:rPr lang="en-US" sz="32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ACL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32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       v 1 </a:t>
            </a:r>
            <a:r>
              <a:rPr lang="en-US" sz="3200" b="1" i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době</a:t>
            </a:r>
            <a:endParaRPr lang="cs-CZ" sz="3200" b="1" i="1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3200" b="0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procento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zhojení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menisku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než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u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sutury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bez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plastiky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cs-CZ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</a:t>
            </a:r>
            <a:r>
              <a:rPr lang="en-US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                     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91%  vs. 50%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Růstové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faktory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,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pluripotentní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bb z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kostní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dřeně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cs-CZ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</a:t>
            </a:r>
            <a:r>
              <a:rPr lang="en-US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      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-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po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navrtání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kanálů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pro </a:t>
            </a:r>
            <a:r>
              <a:rPr lang="en-US" sz="26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štěp</a:t>
            </a:r>
            <a:endParaRPr lang="cs-CZ" sz="26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cs-CZ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</a:t>
            </a:r>
            <a:r>
              <a:rPr lang="en-US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                            ↓↓</a:t>
            </a:r>
            <a:endParaRPr lang="cs-CZ" sz="26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r>
              <a:rPr lang="cs-CZ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</a:t>
            </a:r>
            <a:r>
              <a:rPr lang="en-US" sz="26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          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Biologická</a:t>
            </a:r>
            <a:r>
              <a:rPr lang="en-US" sz="2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augmentace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Sutura menisku</a:t>
            </a:r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 algn="ctr">
              <a:buClr>
                <a:srgbClr val="FFFFFF"/>
              </a:buClr>
              <a:buSzPct val="45000"/>
            </a:pPr>
            <a:r>
              <a:rPr lang="en-US" sz="3600" b="0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 algn="ctr">
              <a:buClr>
                <a:srgbClr val="FFFFFF"/>
              </a:buClr>
              <a:buSzPct val="45000"/>
            </a:pPr>
            <a:r>
              <a:rPr lang="cs-CZ" sz="3600" b="0" i="1" u="sng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600" b="0" i="1" u="sng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</a:t>
            </a:r>
            <a:r>
              <a:rPr lang="en-US" sz="3600" b="0" i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B - C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 algn="ctr">
              <a:buClr>
                <a:srgbClr val="FFFFFF"/>
              </a:buClr>
              <a:buSzPct val="45000"/>
            </a:pPr>
            <a:r>
              <a:rPr lang="en-US" sz="3600" b="0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- </a:t>
            </a:r>
            <a:r>
              <a:rPr lang="en-US" sz="3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anatomická</a:t>
            </a:r>
            <a:r>
              <a:rPr lang="en-US" sz="3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6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repozice</a:t>
            </a:r>
            <a:endParaRPr lang="cs-CZ" sz="36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 - </a:t>
            </a:r>
            <a:r>
              <a:rPr lang="en-US" sz="3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biologická</a:t>
            </a:r>
            <a:r>
              <a:rPr lang="en-US" sz="3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6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augmentace</a:t>
            </a:r>
            <a:endParaRPr lang="cs-CZ" sz="36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buClr>
                <a:srgbClr val="FFFFFF"/>
              </a:buClr>
              <a:buSzPct val="45000"/>
            </a:pP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 - </a:t>
            </a:r>
            <a:r>
              <a:rPr lang="en-US" sz="3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cirkumferentní</a:t>
            </a:r>
            <a:r>
              <a:rPr lang="en-US" sz="3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6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komprese</a:t>
            </a:r>
            <a:r>
              <a:rPr lang="en-US" sz="36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3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</TotalTime>
  <Words>870</Words>
  <Application>Microsoft Office PowerPoint</Application>
  <PresentationFormat>Vlastní</PresentationFormat>
  <Paragraphs>278</Paragraphs>
  <Slides>25</Slides>
  <Notes>0</Notes>
  <HiddenSlides>0</HiddenSlides>
  <MMClips>3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/>
  <dc:description/>
  <cp:lastModifiedBy>uziv</cp:lastModifiedBy>
  <cp:revision>8</cp:revision>
  <dcterms:created xsi:type="dcterms:W3CDTF">2017-09-20T15:10:41Z</dcterms:created>
  <dcterms:modified xsi:type="dcterms:W3CDTF">2017-10-24T07:56:20Z</dcterms:modified>
  <dc:language>en-US</dc:language>
</cp:coreProperties>
</file>