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21"/>
  </p:notesMasterIdLst>
  <p:handoutMasterIdLst>
    <p:handoutMasterId r:id="rId122"/>
  </p:handoutMasterIdLst>
  <p:sldIdLst>
    <p:sldId id="265" r:id="rId2"/>
    <p:sldId id="688" r:id="rId3"/>
    <p:sldId id="314" r:id="rId4"/>
    <p:sldId id="319" r:id="rId5"/>
    <p:sldId id="687" r:id="rId6"/>
    <p:sldId id="282" r:id="rId7"/>
    <p:sldId id="283" r:id="rId8"/>
    <p:sldId id="322" r:id="rId9"/>
    <p:sldId id="700" r:id="rId10"/>
    <p:sldId id="266" r:id="rId11"/>
    <p:sldId id="701" r:id="rId12"/>
    <p:sldId id="702" r:id="rId13"/>
    <p:sldId id="704" r:id="rId14"/>
    <p:sldId id="705" r:id="rId15"/>
    <p:sldId id="706" r:id="rId16"/>
    <p:sldId id="707" r:id="rId17"/>
    <p:sldId id="709" r:id="rId18"/>
    <p:sldId id="710" r:id="rId19"/>
    <p:sldId id="711" r:id="rId20"/>
    <p:sldId id="712" r:id="rId21"/>
    <p:sldId id="277" r:id="rId22"/>
    <p:sldId id="512" r:id="rId23"/>
    <p:sldId id="516" r:id="rId24"/>
    <p:sldId id="517" r:id="rId25"/>
    <p:sldId id="518" r:id="rId26"/>
    <p:sldId id="502" r:id="rId27"/>
    <p:sldId id="495" r:id="rId28"/>
    <p:sldId id="496" r:id="rId29"/>
    <p:sldId id="612" r:id="rId30"/>
    <p:sldId id="615" r:id="rId31"/>
    <p:sldId id="614" r:id="rId32"/>
    <p:sldId id="616" r:id="rId33"/>
    <p:sldId id="490" r:id="rId34"/>
    <p:sldId id="300" r:id="rId35"/>
    <p:sldId id="291" r:id="rId36"/>
    <p:sldId id="494" r:id="rId37"/>
    <p:sldId id="479" r:id="rId38"/>
    <p:sldId id="480" r:id="rId39"/>
    <p:sldId id="274" r:id="rId40"/>
    <p:sldId id="276" r:id="rId41"/>
    <p:sldId id="591" r:id="rId42"/>
    <p:sldId id="289" r:id="rId43"/>
    <p:sldId id="324" r:id="rId44"/>
    <p:sldId id="326" r:id="rId45"/>
    <p:sldId id="333" r:id="rId46"/>
    <p:sldId id="469" r:id="rId47"/>
    <p:sldId id="470" r:id="rId48"/>
    <p:sldId id="556" r:id="rId49"/>
    <p:sldId id="466" r:id="rId50"/>
    <p:sldId id="403" r:id="rId51"/>
    <p:sldId id="465" r:id="rId52"/>
    <p:sldId id="468" r:id="rId53"/>
    <p:sldId id="461" r:id="rId54"/>
    <p:sldId id="697" r:id="rId55"/>
    <p:sldId id="600" r:id="rId56"/>
    <p:sldId id="602" r:id="rId57"/>
    <p:sldId id="621" r:id="rId58"/>
    <p:sldId id="267" r:id="rId59"/>
    <p:sldId id="321" r:id="rId60"/>
    <p:sldId id="357" r:id="rId61"/>
    <p:sldId id="334" r:id="rId62"/>
    <p:sldId id="335" r:id="rId63"/>
    <p:sldId id="411" r:id="rId64"/>
    <p:sldId id="412" r:id="rId65"/>
    <p:sldId id="414" r:id="rId66"/>
    <p:sldId id="415" r:id="rId67"/>
    <p:sldId id="416" r:id="rId68"/>
    <p:sldId id="417" r:id="rId69"/>
    <p:sldId id="485" r:id="rId70"/>
    <p:sldId id="336" r:id="rId71"/>
    <p:sldId id="410" r:id="rId72"/>
    <p:sldId id="409" r:id="rId73"/>
    <p:sldId id="413" r:id="rId74"/>
    <p:sldId id="558" r:id="rId75"/>
    <p:sldId id="418" r:id="rId76"/>
    <p:sldId id="373" r:id="rId77"/>
    <p:sldId id="419" r:id="rId78"/>
    <p:sldId id="420" r:id="rId79"/>
    <p:sldId id="421" r:id="rId80"/>
    <p:sldId id="279" r:id="rId81"/>
    <p:sldId id="582" r:id="rId82"/>
    <p:sldId id="583" r:id="rId83"/>
    <p:sldId id="429" r:id="rId84"/>
    <p:sldId id="430" r:id="rId85"/>
    <p:sldId id="431" r:id="rId86"/>
    <p:sldId id="436" r:id="rId87"/>
    <p:sldId id="437" r:id="rId88"/>
    <p:sldId id="439" r:id="rId89"/>
    <p:sldId id="584" r:id="rId90"/>
    <p:sldId id="492" r:id="rId91"/>
    <p:sldId id="493" r:id="rId92"/>
    <p:sldId id="455" r:id="rId93"/>
    <p:sldId id="457" r:id="rId94"/>
    <p:sldId id="441" r:id="rId95"/>
    <p:sldId id="440" r:id="rId96"/>
    <p:sldId id="443" r:id="rId97"/>
    <p:sldId id="458" r:id="rId98"/>
    <p:sldId id="459" r:id="rId99"/>
    <p:sldId id="460" r:id="rId100"/>
    <p:sldId id="287" r:id="rId101"/>
    <p:sldId id="585" r:id="rId102"/>
    <p:sldId id="555" r:id="rId103"/>
    <p:sldId id="453" r:id="rId104"/>
    <p:sldId id="280" r:id="rId105"/>
    <p:sldId id="281" r:id="rId106"/>
    <p:sldId id="586" r:id="rId107"/>
    <p:sldId id="587" r:id="rId108"/>
    <p:sldId id="396" r:id="rId109"/>
    <p:sldId id="402" r:id="rId110"/>
    <p:sldId id="448" r:id="rId111"/>
    <p:sldId id="450" r:id="rId112"/>
    <p:sldId id="451" r:id="rId113"/>
    <p:sldId id="452" r:id="rId114"/>
    <p:sldId id="273" r:id="rId115"/>
    <p:sldId id="320" r:id="rId116"/>
    <p:sldId id="275" r:id="rId117"/>
    <p:sldId id="596" r:id="rId118"/>
    <p:sldId id="271" r:id="rId119"/>
    <p:sldId id="272" r:id="rId1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Kocanda" initials="JK" lastIdx="1" clrIdx="0">
    <p:extLst>
      <p:ext uri="{19B8F6BF-5375-455C-9EA6-DF929625EA0E}">
        <p15:presenceInfo xmlns:p15="http://schemas.microsoft.com/office/powerpoint/2012/main" userId="Jan Kocan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5" autoAdjust="0"/>
    <p:restoredTop sz="96754" autoAdjust="0"/>
  </p:normalViewPr>
  <p:slideViewPr>
    <p:cSldViewPr snapToGrid="0">
      <p:cViewPr varScale="1">
        <p:scale>
          <a:sx n="61" d="100"/>
          <a:sy n="61" d="100"/>
        </p:scale>
        <p:origin x="796" y="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21168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pt-BR" altLang="cs-CZ"/>
              <a:t>odb. as. MUDr. Jan Kocanda</a:t>
            </a:r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pt-BR" altLang="cs-CZ"/>
              <a:t>odb. as. MUDr. Jan Kocanda</a:t>
            </a:r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http://www.achot.cz/detail.php?stat=427</a:t>
            </a:r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6CC622-B7D4-4835-A396-2DBABE9AF5F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http://slideplayer.fr/slide/508571/</a:t>
            </a:r>
            <a:endParaRPr lang="cs-CZ" altLang="en-US"/>
          </a:p>
          <a:p>
            <a:pPr>
              <a:spcBef>
                <a:spcPct val="0"/>
              </a:spcBef>
            </a:pPr>
            <a:r>
              <a:rPr lang="en-US" altLang="en-US"/>
              <a:t>https://www.aofoundation.org/Structure/resource/AO-OTA-Fracture-Dislocation-Classification/Pages/AO-OTA-Fracture-Dislocation-Classification-Long-Bones.aspx</a:t>
            </a:r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88404A-A83F-4ADE-A74B-1237047BAAF2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4B54C-9A97-47CD-8043-CAC85909C6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4B54C-9A97-47CD-8043-CAC85909C67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4B54C-9A97-47CD-8043-CAC85909C67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97B6032-2B23-4469-BA9F-861D251C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E9CEC2-A969-4B0E-BCDE-C32D7357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A3671B-4C30-4A3B-8185-432CF6006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A1A52-7F78-4869-9D0F-C3B2E69316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065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EF6C71-9944-4102-BE66-C881DC6E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801F07-CBB7-48F7-B98F-FB72E541A5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19200" y="1600201"/>
            <a:ext cx="5080000" cy="45307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0B335BF-15AF-4C06-A4DC-3BBE6E75950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C09A4E-8813-40DB-8720-6D68CF64B26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5C66856-9282-4FA3-827F-61648909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4E2355EC-AD69-403E-82E8-BD16D062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9EA5F39-540C-401F-8191-B140CBCA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3037710-1493-45CB-8CBF-A7406F75D9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1476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DD14-E6EE-46C3-B237-5D32BC52C4F1}" type="datetimeFigureOut">
              <a:rPr lang="en-US" smtClean="0"/>
              <a:pPr/>
              <a:t>4/22/2021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014AB1-C870-403D-8E5B-41B4716EF4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46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9709263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Protetika - Ortopedická klinika LF MU a FN Brno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Protetika - Ortopedická klinika LF MU a FN Brno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m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VÃ½sledek obrÃ¡zku pro TLSO orthosis scheuerman">
            <a:extLst>
              <a:ext uri="{FF2B5EF4-FFF2-40B4-BE49-F238E27FC236}">
                <a16:creationId xmlns:a16="http://schemas.microsoft.com/office/drawing/2014/main" id="{12F75529-637E-4E1F-B6F4-C93BDC99A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1"/>
          <a:stretch/>
        </p:blipFill>
        <p:spPr bwMode="auto">
          <a:xfrm>
            <a:off x="4834758" y="1954658"/>
            <a:ext cx="2999154" cy="44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weakened</a:t>
            </a:r>
            <a:r>
              <a:rPr lang="cs-CZ" dirty="0"/>
              <a:t> / </a:t>
            </a:r>
            <a:r>
              <a:rPr lang="cs-CZ" dirty="0" err="1"/>
              <a:t>lost</a:t>
            </a:r>
            <a:r>
              <a:rPr lang="cs-CZ" dirty="0"/>
              <a:t> </a:t>
            </a:r>
            <a:r>
              <a:rPr lang="cs-CZ" dirty="0" err="1"/>
              <a:t>function</a:t>
            </a:r>
            <a:endParaRPr lang="cs-CZ" dirty="0"/>
          </a:p>
          <a:p>
            <a:r>
              <a:rPr lang="cs-CZ" dirty="0" err="1"/>
              <a:t>Orthoses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mass</a:t>
            </a:r>
            <a:r>
              <a:rPr lang="cs-CZ" dirty="0"/>
              <a:t> </a:t>
            </a:r>
            <a:r>
              <a:rPr lang="cs-CZ" dirty="0" err="1"/>
              <a:t>produced</a:t>
            </a:r>
            <a:r>
              <a:rPr lang="cs-CZ" dirty="0"/>
              <a:t>  vs. </a:t>
            </a:r>
            <a:r>
              <a:rPr lang="cs-CZ" dirty="0" err="1"/>
              <a:t>individual</a:t>
            </a:r>
            <a:endParaRPr lang="cs-CZ" dirty="0"/>
          </a:p>
          <a:p>
            <a:pPr lvl="1"/>
            <a:r>
              <a:rPr lang="cs-CZ" dirty="0" err="1"/>
              <a:t>trunk</a:t>
            </a:r>
            <a:r>
              <a:rPr lang="cs-CZ" dirty="0"/>
              <a:t> vs. </a:t>
            </a:r>
            <a:r>
              <a:rPr lang="cs-CZ" dirty="0" err="1"/>
              <a:t>extremities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b="1" dirty="0"/>
              <a:t>= </a:t>
            </a:r>
            <a:r>
              <a:rPr lang="en-AU" b="1" dirty="0"/>
              <a:t>res</a:t>
            </a:r>
            <a:r>
              <a:rPr lang="cs-CZ" b="1" dirty="0" err="1"/>
              <a:t>toration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lost</a:t>
            </a:r>
            <a:r>
              <a:rPr lang="cs-CZ" b="1" dirty="0"/>
              <a:t> body </a:t>
            </a:r>
            <a:r>
              <a:rPr lang="cs-CZ" b="1" dirty="0" err="1"/>
              <a:t>functions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Ortotics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C5E9B1-32B1-4A9A-9B1D-D8CEA1962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41" y="502397"/>
            <a:ext cx="3530334" cy="46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5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93627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Femoral</a:t>
            </a:r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neck</a:t>
            </a:r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fractures</a:t>
            </a:r>
            <a:endParaRPr lang="en-US" altLang="en-US" dirty="0">
              <a:ln w="12700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2313" y="1268414"/>
            <a:ext cx="8229600" cy="5329237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6%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fractures</a:t>
            </a:r>
            <a:endParaRPr lang="cs-CZ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/>
              <a:t>2 </a:t>
            </a:r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–</a:t>
            </a:r>
            <a:endParaRPr lang="cs-CZ" sz="24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females</a:t>
            </a:r>
            <a:r>
              <a:rPr lang="cs-CZ" sz="2400" dirty="0"/>
              <a:t>, </a:t>
            </a:r>
            <a:r>
              <a:rPr lang="cs-CZ" sz="2400" dirty="0" err="1"/>
              <a:t>older</a:t>
            </a:r>
            <a:r>
              <a:rPr lang="cs-CZ" sz="2400" dirty="0"/>
              <a:t> </a:t>
            </a:r>
            <a:r>
              <a:rPr lang="cs-CZ" sz="2400" dirty="0" err="1"/>
              <a:t>age</a:t>
            </a:r>
            <a:r>
              <a:rPr lang="cs-CZ" sz="2400" dirty="0"/>
              <a:t> (max. </a:t>
            </a:r>
            <a:r>
              <a:rPr lang="cs-CZ" sz="2400" dirty="0" err="1"/>
              <a:t>about</a:t>
            </a:r>
            <a:r>
              <a:rPr lang="cs-CZ" sz="2400" dirty="0"/>
              <a:t> 78 </a:t>
            </a:r>
            <a:r>
              <a:rPr lang="cs-CZ" sz="2400" dirty="0" err="1"/>
              <a:t>yrs</a:t>
            </a:r>
            <a:r>
              <a:rPr lang="cs-CZ" sz="2400" dirty="0"/>
              <a:t>), minimum stress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males</a:t>
            </a:r>
            <a:r>
              <a:rPr lang="cs-CZ" sz="2400" dirty="0"/>
              <a:t>, </a:t>
            </a:r>
            <a:r>
              <a:rPr lang="cs-CZ" sz="2400" dirty="0" err="1"/>
              <a:t>younger</a:t>
            </a:r>
            <a:r>
              <a:rPr lang="cs-CZ" sz="2400" dirty="0"/>
              <a:t>, </a:t>
            </a:r>
            <a:r>
              <a:rPr lang="cs-CZ" sz="2400" dirty="0" err="1"/>
              <a:t>high</a:t>
            </a:r>
            <a:r>
              <a:rPr lang="cs-CZ" sz="2400" dirty="0"/>
              <a:t> </a:t>
            </a:r>
            <a:r>
              <a:rPr lang="cs-CZ" sz="2400" dirty="0" err="1"/>
              <a:t>energy</a:t>
            </a:r>
            <a:r>
              <a:rPr lang="cs-CZ" sz="2400" dirty="0"/>
              <a:t> </a:t>
            </a:r>
            <a:r>
              <a:rPr lang="cs-CZ" sz="2400" dirty="0" err="1"/>
              <a:t>injury</a:t>
            </a:r>
            <a:r>
              <a:rPr lang="cs-CZ" sz="2400" dirty="0"/>
              <a:t> – </a:t>
            </a:r>
            <a:r>
              <a:rPr lang="cs-CZ" sz="2400" dirty="0" err="1"/>
              <a:t>traffic</a:t>
            </a:r>
            <a:r>
              <a:rPr lang="cs-CZ" sz="2400" dirty="0"/>
              <a:t> </a:t>
            </a:r>
            <a:r>
              <a:rPr lang="cs-CZ" sz="2400" dirty="0" err="1"/>
              <a:t>accidents</a:t>
            </a:r>
            <a:r>
              <a:rPr lang="cs-CZ" sz="2400" dirty="0"/>
              <a:t>, </a:t>
            </a:r>
            <a:r>
              <a:rPr lang="cs-CZ" sz="2400" dirty="0" err="1"/>
              <a:t>falls</a:t>
            </a:r>
            <a:endParaRPr lang="cs-CZ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 err="1">
                <a:solidFill>
                  <a:schemeClr val="accent1"/>
                </a:solidFill>
              </a:rPr>
              <a:t>diagnostics</a:t>
            </a:r>
            <a:r>
              <a:rPr lang="cs-CZ" dirty="0">
                <a:solidFill>
                  <a:schemeClr val="accent1"/>
                </a:solidFill>
              </a:rPr>
              <a:t> –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anamnesis</a:t>
            </a:r>
            <a:endParaRPr lang="cs-CZ" sz="24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exam</a:t>
            </a:r>
            <a:r>
              <a:rPr lang="cs-CZ" sz="2400" dirty="0"/>
              <a:t> – </a:t>
            </a:r>
            <a:r>
              <a:rPr lang="cs-CZ" sz="2400" dirty="0" err="1"/>
              <a:t>external</a:t>
            </a:r>
            <a:r>
              <a:rPr lang="cs-CZ" sz="2400" dirty="0"/>
              <a:t> </a:t>
            </a:r>
            <a:r>
              <a:rPr lang="cs-CZ" sz="2400" dirty="0" err="1"/>
              <a:t>rotation</a:t>
            </a:r>
            <a:r>
              <a:rPr lang="cs-CZ" sz="2400" dirty="0"/>
              <a:t>, </a:t>
            </a:r>
            <a:r>
              <a:rPr lang="cs-CZ" sz="2400" dirty="0" err="1"/>
              <a:t>shortening</a:t>
            </a:r>
            <a:r>
              <a:rPr lang="cs-CZ" sz="2400" dirty="0"/>
              <a:t>, </a:t>
            </a:r>
            <a:r>
              <a:rPr lang="cs-CZ" sz="2400" dirty="0" err="1"/>
              <a:t>pain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motion</a:t>
            </a:r>
            <a:endParaRPr lang="cs-CZ" sz="24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/>
              <a:t>X-</a:t>
            </a:r>
            <a:r>
              <a:rPr lang="cs-CZ" sz="2400" dirty="0" err="1"/>
              <a:t>ray</a:t>
            </a:r>
            <a:r>
              <a:rPr lang="cs-CZ" sz="2400" dirty="0"/>
              <a:t> – pelvis + </a:t>
            </a:r>
            <a:r>
              <a:rPr lang="cs-CZ" sz="2400" dirty="0" err="1"/>
              <a:t>injured</a:t>
            </a:r>
            <a:r>
              <a:rPr lang="cs-CZ" sz="2400" dirty="0"/>
              <a:t> hip</a:t>
            </a:r>
            <a:endParaRPr lang="cs-CZ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accent1"/>
                </a:solidFill>
              </a:rPr>
              <a:t>2 </a:t>
            </a:r>
            <a:r>
              <a:rPr lang="cs-CZ" dirty="0" err="1">
                <a:solidFill>
                  <a:schemeClr val="accent1"/>
                </a:solidFill>
              </a:rPr>
              <a:t>types</a:t>
            </a:r>
            <a:r>
              <a:rPr lang="cs-CZ" dirty="0">
                <a:solidFill>
                  <a:schemeClr val="accent1"/>
                </a:solidFill>
              </a:rPr>
              <a:t> –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intracapsular</a:t>
            </a:r>
            <a:r>
              <a:rPr lang="cs-CZ" sz="2400" dirty="0"/>
              <a:t> – </a:t>
            </a:r>
            <a:r>
              <a:rPr lang="cs-CZ" sz="2400" dirty="0" err="1"/>
              <a:t>subcapital</a:t>
            </a:r>
            <a:r>
              <a:rPr lang="cs-CZ" sz="2400" dirty="0"/>
              <a:t>, </a:t>
            </a:r>
            <a:r>
              <a:rPr lang="cs-CZ" sz="2400" dirty="0" err="1"/>
              <a:t>mediocervical</a:t>
            </a:r>
            <a:r>
              <a:rPr lang="cs-CZ" sz="2400" dirty="0"/>
              <a:t>, </a:t>
            </a:r>
            <a:r>
              <a:rPr lang="cs-CZ" sz="2400" dirty="0" err="1"/>
              <a:t>transcervical</a:t>
            </a:r>
            <a:endParaRPr lang="cs-CZ" sz="2400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cs-CZ" sz="2400" dirty="0" err="1"/>
              <a:t>extracapsular</a:t>
            </a:r>
            <a:r>
              <a:rPr lang="cs-CZ" sz="2400" dirty="0"/>
              <a:t> – </a:t>
            </a:r>
            <a:r>
              <a:rPr lang="cs-CZ" sz="2400" dirty="0" err="1"/>
              <a:t>basicervical</a:t>
            </a:r>
            <a:r>
              <a:rPr lang="cs-CZ" sz="2400" dirty="0"/>
              <a:t>, </a:t>
            </a:r>
            <a:r>
              <a:rPr lang="cs-CZ" sz="2400" dirty="0" err="1"/>
              <a:t>lateral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907" r="8603" b="5791"/>
          <a:stretch>
            <a:fillRect/>
          </a:stretch>
        </p:blipFill>
        <p:spPr bwMode="auto">
          <a:xfrm>
            <a:off x="1981200" y="62646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100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/>
          <a:stretch>
            <a:fillRect/>
          </a:stretch>
        </p:blipFill>
        <p:spPr bwMode="auto">
          <a:xfrm>
            <a:off x="2053431" y="345282"/>
            <a:ext cx="8999537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524500" y="428625"/>
            <a:ext cx="928688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sp>
        <p:nvSpPr>
          <p:cNvPr id="5" name="Obdélník 4"/>
          <p:cNvSpPr/>
          <p:nvPr/>
        </p:nvSpPr>
        <p:spPr>
          <a:xfrm>
            <a:off x="5524501" y="3571876"/>
            <a:ext cx="785813" cy="5000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sp>
        <p:nvSpPr>
          <p:cNvPr id="15975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101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DF2AE0-2D4C-4653-B873-486B3EC08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2330"/>
          <a:stretch>
            <a:fillRect/>
          </a:stretch>
        </p:blipFill>
        <p:spPr bwMode="auto">
          <a:xfrm>
            <a:off x="2123090" y="268288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738814" y="428626"/>
            <a:ext cx="714375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79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102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9121187-CBAD-4031-9DE5-AE765CA82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Complications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TKA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773238"/>
            <a:ext cx="8291512" cy="4437062"/>
          </a:xfrm>
        </p:spPr>
        <p:txBody>
          <a:bodyPr/>
          <a:lstStyle/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error during operation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nerve paresis after surgery (n. peroneus)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vascular postoperative complications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 instability after surgery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infection early or late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restriction of movement (stiffness)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aseptic release of components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 of the tibial component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820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103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r="20740"/>
          <a:stretch>
            <a:fillRect/>
          </a:stretch>
        </p:blipFill>
        <p:spPr bwMode="auto">
          <a:xfrm>
            <a:off x="2201041" y="412750"/>
            <a:ext cx="43561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1774825" y="1844676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26.09.</a:t>
            </a:r>
          </a:p>
        </p:txBody>
      </p:sp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3442"/>
          <a:stretch>
            <a:fillRect/>
          </a:stretch>
        </p:blipFill>
        <p:spPr bwMode="auto">
          <a:xfrm>
            <a:off x="6872287" y="420688"/>
            <a:ext cx="4352925" cy="64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9048750" y="1268413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07.11.</a:t>
            </a:r>
          </a:p>
        </p:txBody>
      </p:sp>
      <p:sp>
        <p:nvSpPr>
          <p:cNvPr id="163847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104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D1FD428-F85F-4CCE-9CFA-5EBF8C81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8"/>
          <a:stretch>
            <a:fillRect/>
          </a:stretch>
        </p:blipFill>
        <p:spPr bwMode="auto">
          <a:xfrm>
            <a:off x="6824939" y="309563"/>
            <a:ext cx="4352925" cy="651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5791" r="19440"/>
          <a:stretch>
            <a:fillRect/>
          </a:stretch>
        </p:blipFill>
        <p:spPr bwMode="auto">
          <a:xfrm>
            <a:off x="2452411" y="271463"/>
            <a:ext cx="4032250" cy="65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1774825" y="1844676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26.09.</a:t>
            </a:r>
          </a:p>
        </p:txBody>
      </p:sp>
      <p:sp>
        <p:nvSpPr>
          <p:cNvPr id="164869" name="Text Box 6"/>
          <p:cNvSpPr txBox="1">
            <a:spLocks noChangeArrowheads="1"/>
          </p:cNvSpPr>
          <p:nvPr/>
        </p:nvSpPr>
        <p:spPr bwMode="auto">
          <a:xfrm>
            <a:off x="7175500" y="908051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07.11.</a:t>
            </a:r>
          </a:p>
        </p:txBody>
      </p:sp>
      <p:sp>
        <p:nvSpPr>
          <p:cNvPr id="164871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105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719999" y="720000"/>
            <a:ext cx="11335367" cy="451576"/>
          </a:xfrm>
        </p:spPr>
        <p:txBody>
          <a:bodyPr/>
          <a:lstStyle/>
          <a:p>
            <a:r>
              <a:rPr lang="en-US" altLang="cs-CZ" sz="2800" dirty="0">
                <a:solidFill>
                  <a:srgbClr val="FFC000"/>
                </a:solidFill>
                <a:latin typeface="Verdana" panose="020B0604030504040204" pitchFamily="34" charset="0"/>
              </a:rPr>
              <a:t>CT scan of TEP with signs of tibial component </a:t>
            </a:r>
            <a:r>
              <a:rPr lang="cs-CZ" altLang="cs-CZ" sz="2800" dirty="0" err="1">
                <a:solidFill>
                  <a:srgbClr val="FFC000"/>
                </a:solidFill>
                <a:latin typeface="Verdana" panose="020B0604030504040204" pitchFamily="34" charset="0"/>
              </a:rPr>
              <a:t>loosening</a:t>
            </a:r>
            <a:endParaRPr lang="cs-CZ" altLang="cs-CZ" sz="2800" dirty="0">
              <a:solidFill>
                <a:srgbClr val="FFC000"/>
              </a:solidFill>
              <a:latin typeface="Verdana" panose="020B0604030504040204" pitchFamily="34" charset="0"/>
            </a:endParaRPr>
          </a:p>
        </p:txBody>
      </p:sp>
      <p:pic>
        <p:nvPicPr>
          <p:cNvPr id="165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 b="7234"/>
          <a:stretch>
            <a:fillRect/>
          </a:stretch>
        </p:blipFill>
        <p:spPr bwMode="auto">
          <a:xfrm>
            <a:off x="2381250" y="1714500"/>
            <a:ext cx="75247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ovací šipka 5"/>
          <p:cNvCxnSpPr/>
          <p:nvPr/>
        </p:nvCxnSpPr>
        <p:spPr>
          <a:xfrm flipV="1">
            <a:off x="4310064" y="4500563"/>
            <a:ext cx="714375" cy="5715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89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106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933450"/>
            <a:ext cx="752475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15007" y="420907"/>
            <a:ext cx="11435255" cy="1143000"/>
          </a:xfrm>
        </p:spPr>
        <p:txBody>
          <a:bodyPr/>
          <a:lstStyle/>
          <a:p>
            <a:r>
              <a:rPr lang="en-US" altLang="cs-CZ" sz="2800" dirty="0">
                <a:solidFill>
                  <a:srgbClr val="FFC000"/>
                </a:solidFill>
                <a:latin typeface="Verdana" panose="020B0604030504040204" pitchFamily="34" charset="0"/>
              </a:rPr>
              <a:t>CT scan of TEP with signs of tibial component </a:t>
            </a:r>
            <a:r>
              <a:rPr lang="cs-CZ" altLang="cs-CZ" sz="2800" dirty="0" err="1">
                <a:solidFill>
                  <a:srgbClr val="FFC000"/>
                </a:solidFill>
                <a:latin typeface="Verdana" panose="020B0604030504040204" pitchFamily="34" charset="0"/>
              </a:rPr>
              <a:t>loosening</a:t>
            </a:r>
            <a:endParaRPr lang="cs-CZ" altLang="cs-CZ" sz="2800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 flipV="1">
            <a:off x="4881563" y="4572001"/>
            <a:ext cx="857250" cy="42862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 rot="16200000" flipV="1">
            <a:off x="7096126" y="4000501"/>
            <a:ext cx="714375" cy="5715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18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107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24001" y="1"/>
            <a:ext cx="1000125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096001" y="1"/>
            <a:ext cx="1000125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941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F3FEAF-EC63-46EC-98D9-6A801C0D8D8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cs-CZ" altLang="cs-CZ" sz="14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7" t="8473"/>
          <a:stretch>
            <a:fillRect/>
          </a:stretch>
        </p:blipFill>
        <p:spPr bwMode="auto">
          <a:xfrm>
            <a:off x="-18259" y="956442"/>
            <a:ext cx="10686259" cy="590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109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sz="32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Pauwels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en-US" sz="32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(1951)</a:t>
            </a:r>
            <a:endParaRPr lang="en-US" altLang="en-US" sz="3200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Obrázek 3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340768"/>
            <a:ext cx="8250977" cy="48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5943" y="160336"/>
            <a:ext cx="9208677" cy="11430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Ortosis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after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TKA -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indications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4978400" cy="4525963"/>
          </a:xfrm>
        </p:spPr>
        <p:txBody>
          <a:bodyPr/>
          <a:lstStyle/>
          <a:p>
            <a:pPr>
              <a:lnSpc>
                <a:spcPct val="13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solution of knee instability</a:t>
            </a:r>
          </a:p>
          <a:p>
            <a:pPr>
              <a:lnSpc>
                <a:spcPct val="13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additional treatment during suture of the ligamentum patellae</a:t>
            </a:r>
            <a:endParaRPr lang="cs-CZ" dirty="0">
              <a:latin typeface="Verdana" pitchFamily="34" charset="0"/>
            </a:endParaRPr>
          </a:p>
        </p:txBody>
      </p:sp>
      <p:pic>
        <p:nvPicPr>
          <p:cNvPr id="169988" name="Picture 4" descr="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981076"/>
            <a:ext cx="3382962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110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TKA - </a:t>
            </a:r>
            <a:r>
              <a:rPr lang="cs-CZ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failure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171011" name="Picture 3" descr="P3130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1076"/>
            <a:ext cx="37846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4" descr="P3130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835276"/>
            <a:ext cx="53641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111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3" descr="P3130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45783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6" name="Picture 4" descr="P3130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3013076"/>
            <a:ext cx="6084887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112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9E0B75D-272D-4C79-AE32-967B3F2CF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P11698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 descr="P11698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141664"/>
            <a:ext cx="2786063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 descr="P11698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6" y="2214564"/>
            <a:ext cx="34829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1" name="Picture 5" descr="P11698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Rectangle 6"/>
          <p:cNvSpPr>
            <a:spLocks noGrp="1" noChangeArrowheads="1"/>
          </p:cNvSpPr>
          <p:nvPr>
            <p:ph type="title"/>
          </p:nvPr>
        </p:nvSpPr>
        <p:spPr>
          <a:xfrm>
            <a:off x="2438400" y="5229226"/>
            <a:ext cx="8229600" cy="1628775"/>
          </a:xfrm>
        </p:spPr>
        <p:txBody>
          <a:bodyPr/>
          <a:lstStyle/>
          <a:p>
            <a:pPr algn="r">
              <a:defRPr/>
            </a:pPr>
            <a:r>
              <a:rPr lang="cs-CZ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Unicondylar</a:t>
            </a:r>
            <a:r>
              <a:rPr lang="cs-CZ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TKA - </a:t>
            </a:r>
            <a:r>
              <a:rPr lang="cs-CZ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failure</a:t>
            </a:r>
            <a:endParaRPr lang="cs-CZ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7306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113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114</a:t>
            </a:fld>
            <a:endParaRPr lang="cs-CZ" altLang="cs-CZ" sz="14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>
            <a:extLst>
              <a:ext uri="{FF2B5EF4-FFF2-40B4-BE49-F238E27FC236}">
                <a16:creationId xmlns:a16="http://schemas.microsoft.com/office/drawing/2014/main" id="{E9FDD337-6E08-4806-9069-B4AB652C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727200"/>
            <a:ext cx="36496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Bursitis praepatelaris</a:t>
            </a:r>
          </a:p>
          <a:p>
            <a:pPr eaLnBrk="1" hangingPunct="1"/>
            <a:r>
              <a:rPr lang="cs-CZ" altLang="cs-CZ" sz="2800"/>
              <a:t>Bursitis pedis anserini</a:t>
            </a:r>
          </a:p>
          <a:p>
            <a:pPr eaLnBrk="1" hangingPunct="1"/>
            <a:r>
              <a:rPr lang="cs-CZ" altLang="cs-CZ" sz="2800"/>
              <a:t>Bakerská cysta</a:t>
            </a:r>
          </a:p>
        </p:txBody>
      </p:sp>
      <p:pic>
        <p:nvPicPr>
          <p:cNvPr id="16387" name="Picture 5" descr="Entezopathie- bursitis kolena">
            <a:extLst>
              <a:ext uri="{FF2B5EF4-FFF2-40B4-BE49-F238E27FC236}">
                <a16:creationId xmlns:a16="http://schemas.microsoft.com/office/drawing/2014/main" id="{72669DC5-E0E6-4222-A360-B110289B9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r="6804"/>
          <a:stretch>
            <a:fillRect/>
          </a:stretch>
        </p:blipFill>
        <p:spPr bwMode="auto">
          <a:xfrm>
            <a:off x="8040688" y="404813"/>
            <a:ext cx="208756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>
            <a:extLst>
              <a:ext uri="{FF2B5EF4-FFF2-40B4-BE49-F238E27FC236}">
                <a16:creationId xmlns:a16="http://schemas.microsoft.com/office/drawing/2014/main" id="{BFFE69EC-9438-4792-B885-CB0D1CA87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188913"/>
            <a:ext cx="5213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3600" dirty="0"/>
              <a:t>Bursitis in the knee area</a:t>
            </a:r>
            <a:endParaRPr lang="cs-CZ" altLang="cs-CZ" sz="3600" dirty="0"/>
          </a:p>
        </p:txBody>
      </p:sp>
      <p:sp>
        <p:nvSpPr>
          <p:cNvPr id="16389" name="Text Box 8">
            <a:extLst>
              <a:ext uri="{FF2B5EF4-FFF2-40B4-BE49-F238E27FC236}">
                <a16:creationId xmlns:a16="http://schemas.microsoft.com/office/drawing/2014/main" id="{87E14B2F-EABA-4E00-8CBB-B9C754D8E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89363"/>
            <a:ext cx="4629794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 err="1"/>
              <a:t>Therapy</a:t>
            </a:r>
            <a:r>
              <a:rPr lang="cs-CZ" altLang="cs-CZ" sz="2800" dirty="0"/>
              <a:t>: </a:t>
            </a:r>
          </a:p>
          <a:p>
            <a:pPr eaLnBrk="1" hangingPunct="1"/>
            <a:r>
              <a:rPr lang="cs-CZ" altLang="cs-CZ" dirty="0"/>
              <a:t>rest</a:t>
            </a:r>
          </a:p>
          <a:p>
            <a:pPr eaLnBrk="1" hangingPunct="1"/>
            <a:r>
              <a:rPr lang="cs-CZ" altLang="cs-CZ" sz="2800" dirty="0" err="1">
                <a:latin typeface="Times New Roman" panose="02020603050405020304" pitchFamily="18" charset="0"/>
              </a:rPr>
              <a:t>puncture</a:t>
            </a:r>
            <a:r>
              <a:rPr lang="cs-CZ" altLang="cs-CZ" sz="2800" dirty="0">
                <a:latin typeface="Times New Roman" panose="02020603050405020304" pitchFamily="18" charset="0"/>
              </a:rPr>
              <a:t> + </a:t>
            </a:r>
            <a:r>
              <a:rPr lang="cs-CZ" altLang="cs-CZ" sz="2800" dirty="0" err="1">
                <a:latin typeface="Times New Roman" panose="02020603050405020304" pitchFamily="18" charset="0"/>
              </a:rPr>
              <a:t>loc</a:t>
            </a:r>
            <a:r>
              <a:rPr lang="cs-CZ" altLang="cs-CZ" sz="2800" dirty="0">
                <a:latin typeface="Times New Roman" panose="02020603050405020304" pitchFamily="18" charset="0"/>
              </a:rPr>
              <a:t>. </a:t>
            </a:r>
            <a:r>
              <a:rPr lang="cs-CZ" altLang="cs-CZ" sz="2800" dirty="0" err="1">
                <a:latin typeface="Times New Roman" panose="02020603050405020304" pitchFamily="18" charset="0"/>
              </a:rPr>
              <a:t>Corticosteroids</a:t>
            </a:r>
            <a:endParaRPr lang="cs-CZ" altLang="cs-CZ" sz="28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 dirty="0">
                <a:latin typeface="Times New Roman" panose="02020603050405020304" pitchFamily="18" charset="0"/>
              </a:rPr>
              <a:t>NSAID</a:t>
            </a:r>
          </a:p>
          <a:p>
            <a:pPr eaLnBrk="1" hangingPunct="1"/>
            <a:r>
              <a:rPr lang="cs-CZ" altLang="cs-CZ" sz="2800" dirty="0" err="1">
                <a:latin typeface="Times New Roman" panose="02020603050405020304" pitchFamily="18" charset="0"/>
              </a:rPr>
              <a:t>extirpation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sp>
        <p:nvSpPr>
          <p:cNvPr id="16390" name="Text Box 9">
            <a:extLst>
              <a:ext uri="{FF2B5EF4-FFF2-40B4-BE49-F238E27FC236}">
                <a16:creationId xmlns:a16="http://schemas.microsoft.com/office/drawing/2014/main" id="{CDA88317-5D27-4F39-BB7F-21FEE4C94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3573464"/>
            <a:ext cx="1170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11</a:t>
            </a:r>
          </a:p>
        </p:txBody>
      </p:sp>
      <p:sp>
        <p:nvSpPr>
          <p:cNvPr id="16391" name="Text Box 10">
            <a:extLst>
              <a:ext uri="{FF2B5EF4-FFF2-40B4-BE49-F238E27FC236}">
                <a16:creationId xmlns:a16="http://schemas.microsoft.com/office/drawing/2014/main" id="{E4D9C7EA-CB19-44A9-BCE6-63D54686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6237289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12</a:t>
            </a:r>
          </a:p>
        </p:txBody>
      </p:sp>
      <p:pic>
        <p:nvPicPr>
          <p:cNvPr id="16392" name="Picture 11" descr="Entezo- Baker 2">
            <a:extLst>
              <a:ext uri="{FF2B5EF4-FFF2-40B4-BE49-F238E27FC236}">
                <a16:creationId xmlns:a16="http://schemas.microsoft.com/office/drawing/2014/main" id="{2874F5E7-B635-48B9-8B8D-2D442900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6526" r="8208" b="3519"/>
          <a:stretch>
            <a:fillRect/>
          </a:stretch>
        </p:blipFill>
        <p:spPr bwMode="auto">
          <a:xfrm>
            <a:off x="8256588" y="4005263"/>
            <a:ext cx="189230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8754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547D810E-6C3F-4A9C-B8C2-C4D3302B6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333375"/>
            <a:ext cx="26725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 dirty="0" err="1"/>
              <a:t>Baker‘s</a:t>
            </a:r>
            <a:r>
              <a:rPr lang="cs-CZ" altLang="cs-CZ" sz="3600" dirty="0"/>
              <a:t> cyst</a:t>
            </a:r>
          </a:p>
        </p:txBody>
      </p:sp>
      <p:sp>
        <p:nvSpPr>
          <p:cNvPr id="17411" name="Text Box 5">
            <a:extLst>
              <a:ext uri="{FF2B5EF4-FFF2-40B4-BE49-F238E27FC236}">
                <a16:creationId xmlns:a16="http://schemas.microsoft.com/office/drawing/2014/main" id="{FA7A6E35-329B-4A53-9A16-CA64FDDDE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28776"/>
            <a:ext cx="593303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dirty="0" err="1"/>
              <a:t>Burza</a:t>
            </a:r>
            <a:r>
              <a:rPr lang="en-US" altLang="cs-CZ" dirty="0"/>
              <a:t> </a:t>
            </a:r>
            <a:r>
              <a:rPr lang="en-US" altLang="cs-CZ" dirty="0" err="1"/>
              <a:t>gastrocnemio</a:t>
            </a:r>
            <a:r>
              <a:rPr lang="en-US" altLang="cs-CZ" dirty="0"/>
              <a:t>- </a:t>
            </a:r>
            <a:r>
              <a:rPr lang="en-US" altLang="cs-CZ" dirty="0" err="1"/>
              <a:t>semimembranacea</a:t>
            </a:r>
            <a:endParaRPr lang="en-US" altLang="cs-CZ" dirty="0"/>
          </a:p>
          <a:p>
            <a:pPr eaLnBrk="1" hangingPunct="1"/>
            <a:r>
              <a:rPr lang="en-US" altLang="cs-CZ" dirty="0"/>
              <a:t>connects to the articular cavity of the knee</a:t>
            </a:r>
          </a:p>
          <a:p>
            <a:pPr eaLnBrk="1" hangingPunct="1"/>
            <a:r>
              <a:rPr lang="en-US" altLang="cs-CZ" dirty="0"/>
              <a:t>Arching in the fossa </a:t>
            </a:r>
            <a:r>
              <a:rPr lang="en-US" altLang="cs-CZ" dirty="0" err="1"/>
              <a:t>poplitea</a:t>
            </a:r>
            <a:endParaRPr lang="en-US" altLang="cs-CZ" dirty="0"/>
          </a:p>
          <a:p>
            <a:pPr eaLnBrk="1" hangingPunct="1"/>
            <a:r>
              <a:rPr lang="en-US" altLang="cs-CZ" dirty="0"/>
              <a:t>In adults, it is secondary to the process</a:t>
            </a:r>
          </a:p>
          <a:p>
            <a:pPr eaLnBrk="1" hangingPunct="1"/>
            <a:r>
              <a:rPr lang="en-US" altLang="cs-CZ" dirty="0"/>
              <a:t>inside the knee</a:t>
            </a:r>
          </a:p>
          <a:p>
            <a:pPr eaLnBrk="1" hangingPunct="1"/>
            <a:r>
              <a:rPr lang="en-US" altLang="cs-CZ" dirty="0"/>
              <a:t>Swelling, tension, pain</a:t>
            </a:r>
          </a:p>
          <a:p>
            <a:pPr eaLnBrk="1" hangingPunct="1"/>
            <a:r>
              <a:rPr lang="en-US" altLang="cs-CZ" dirty="0"/>
              <a:t>Restrictions on movement</a:t>
            </a:r>
          </a:p>
          <a:p>
            <a:pPr eaLnBrk="1" hangingPunct="1"/>
            <a:r>
              <a:rPr lang="en-US" altLang="cs-CZ" dirty="0"/>
              <a:t>Oppression of venous trunks</a:t>
            </a:r>
          </a:p>
          <a:p>
            <a:pPr eaLnBrk="1" hangingPunct="1"/>
            <a:endParaRPr lang="en-US" altLang="cs-CZ" dirty="0"/>
          </a:p>
          <a:p>
            <a:pPr eaLnBrk="1" hangingPunct="1"/>
            <a:r>
              <a:rPr lang="en-US" altLang="cs-CZ" dirty="0"/>
              <a:t>Therapy:</a:t>
            </a:r>
          </a:p>
          <a:p>
            <a:pPr eaLnBrk="1" hangingPunct="1"/>
            <a:r>
              <a:rPr lang="en-US" altLang="cs-CZ" dirty="0"/>
              <a:t>Conservative- puncture, corticoid, NSAID</a:t>
            </a:r>
          </a:p>
          <a:p>
            <a:pPr eaLnBrk="1" hangingPunct="1"/>
            <a:r>
              <a:rPr lang="en-US" altLang="cs-CZ" dirty="0"/>
              <a:t>Operational extirpation</a:t>
            </a:r>
            <a:endParaRPr lang="cs-CZ" altLang="cs-CZ" dirty="0"/>
          </a:p>
        </p:txBody>
      </p:sp>
      <p:pic>
        <p:nvPicPr>
          <p:cNvPr id="17413" name="Picture 7" descr="Entezo- Baker cysta1">
            <a:extLst>
              <a:ext uri="{FF2B5EF4-FFF2-40B4-BE49-F238E27FC236}">
                <a16:creationId xmlns:a16="http://schemas.microsoft.com/office/drawing/2014/main" id="{E9BEFA6C-0E7E-4DD7-A2B5-555BDA81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3674" b="6061"/>
          <a:stretch>
            <a:fillRect/>
          </a:stretch>
        </p:blipFill>
        <p:spPr bwMode="auto">
          <a:xfrm>
            <a:off x="7391401" y="1989138"/>
            <a:ext cx="31591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033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5"/>
          <a:stretch/>
        </p:blipFill>
        <p:spPr bwMode="auto">
          <a:xfrm>
            <a:off x="500919" y="1429807"/>
            <a:ext cx="3483691" cy="346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554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6"/>
          <a:stretch/>
        </p:blipFill>
        <p:spPr bwMode="auto">
          <a:xfrm>
            <a:off x="7577194" y="1811184"/>
            <a:ext cx="4113887" cy="39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554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20"/>
          <a:stretch/>
        </p:blipFill>
        <p:spPr bwMode="auto">
          <a:xfrm>
            <a:off x="4458770" y="487891"/>
            <a:ext cx="3656732" cy="367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23637BE-54EC-458D-A583-0849515630F3}"/>
              </a:ext>
            </a:extLst>
          </p:cNvPr>
          <p:cNvSpPr txBox="1"/>
          <p:nvPr/>
        </p:nvSpPr>
        <p:spPr>
          <a:xfrm>
            <a:off x="882869" y="5097517"/>
            <a:ext cx="373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Patelofemoral</a:t>
            </a:r>
            <a:r>
              <a:rPr lang="cs-CZ" dirty="0"/>
              <a:t> syndrome</a:t>
            </a:r>
          </a:p>
        </p:txBody>
      </p:sp>
    </p:spTree>
    <p:extLst>
      <p:ext uri="{BB962C8B-B14F-4D97-AF65-F5344CB8AC3E}">
        <p14:creationId xmlns:p14="http://schemas.microsoft.com/office/powerpoint/2010/main" val="200892528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>
            <a:extLst>
              <a:ext uri="{FF2B5EF4-FFF2-40B4-BE49-F238E27FC236}">
                <a16:creationId xmlns:a16="http://schemas.microsoft.com/office/drawing/2014/main" id="{9DE26F61-3517-48A3-9526-952064DA0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438" y="561975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Achillodynia</a:t>
            </a:r>
          </a:p>
        </p:txBody>
      </p:sp>
      <p:pic>
        <p:nvPicPr>
          <p:cNvPr id="20483" name="Picture 5" descr="Noha- ŠA2">
            <a:extLst>
              <a:ext uri="{FF2B5EF4-FFF2-40B4-BE49-F238E27FC236}">
                <a16:creationId xmlns:a16="http://schemas.microsoft.com/office/drawing/2014/main" id="{3E35EE67-FFBB-4CF1-A76E-0E9860A6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125539"/>
            <a:ext cx="2709863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>
            <a:extLst>
              <a:ext uri="{FF2B5EF4-FFF2-40B4-BE49-F238E27FC236}">
                <a16:creationId xmlns:a16="http://schemas.microsoft.com/office/drawing/2014/main" id="{BC792E0D-BBAD-440B-8BAE-39388270A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1668463"/>
            <a:ext cx="6251455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2800" dirty="0"/>
              <a:t>Painful condition in progress</a:t>
            </a:r>
          </a:p>
          <a:p>
            <a:pPr eaLnBrk="1" hangingPunct="1"/>
            <a:r>
              <a:rPr lang="en-US" altLang="cs-CZ" sz="2800" dirty="0"/>
              <a:t>and the attachment of Achilles' tendon</a:t>
            </a:r>
          </a:p>
          <a:p>
            <a:pPr eaLnBrk="1" hangingPunct="1"/>
            <a:endParaRPr lang="en-US" altLang="cs-CZ" sz="2800" dirty="0"/>
          </a:p>
          <a:p>
            <a:pPr eaLnBrk="1" hangingPunct="1"/>
            <a:r>
              <a:rPr lang="en-US" altLang="cs-CZ" sz="2800" dirty="0"/>
              <a:t>Causes:</a:t>
            </a:r>
          </a:p>
          <a:p>
            <a:pPr eaLnBrk="1" hangingPunct="1"/>
            <a:r>
              <a:rPr lang="en-US" altLang="cs-CZ" sz="2800" dirty="0"/>
              <a:t>Degeneration</a:t>
            </a:r>
          </a:p>
          <a:p>
            <a:pPr eaLnBrk="1" hangingPunct="1"/>
            <a:r>
              <a:rPr lang="en-US" altLang="cs-CZ" sz="2800" dirty="0" err="1"/>
              <a:t>Haemorrhage</a:t>
            </a:r>
            <a:r>
              <a:rPr lang="en-US" altLang="cs-CZ" sz="2800" dirty="0"/>
              <a:t>, cracks</a:t>
            </a:r>
          </a:p>
          <a:p>
            <a:pPr eaLnBrk="1" hangingPunct="1"/>
            <a:r>
              <a:rPr lang="en-US" altLang="cs-CZ" sz="2800" dirty="0" err="1"/>
              <a:t>Peritenonitis</a:t>
            </a:r>
            <a:endParaRPr lang="en-US" altLang="cs-CZ" sz="2800" dirty="0"/>
          </a:p>
          <a:p>
            <a:pPr eaLnBrk="1" hangingPunct="1"/>
            <a:endParaRPr lang="en-US" altLang="cs-CZ" sz="2800" dirty="0"/>
          </a:p>
          <a:p>
            <a:pPr eaLnBrk="1" hangingPunct="1"/>
            <a:r>
              <a:rPr lang="en-US" altLang="cs-CZ" sz="2800" dirty="0"/>
              <a:t>Risk of transition to partial</a:t>
            </a:r>
          </a:p>
          <a:p>
            <a:pPr eaLnBrk="1" hangingPunct="1"/>
            <a:r>
              <a:rPr lang="en-US" altLang="cs-CZ" sz="2800" dirty="0"/>
              <a:t>or complete ruptures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251723610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>
            <a:extLst>
              <a:ext uri="{FF2B5EF4-FFF2-40B4-BE49-F238E27FC236}">
                <a16:creationId xmlns:a16="http://schemas.microsoft.com/office/drawing/2014/main" id="{D5D06616-2353-49CC-BA2B-13C513002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60350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600"/>
              <a:t>Achillodynia</a:t>
            </a:r>
          </a:p>
        </p:txBody>
      </p:sp>
      <p:pic>
        <p:nvPicPr>
          <p:cNvPr id="21507" name="Picture 5" descr="Noha- ŠA3">
            <a:extLst>
              <a:ext uri="{FF2B5EF4-FFF2-40B4-BE49-F238E27FC236}">
                <a16:creationId xmlns:a16="http://schemas.microsoft.com/office/drawing/2014/main" id="{5B90DD85-B8B0-462E-8B05-575F05697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276476"/>
            <a:ext cx="42116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6">
            <a:extLst>
              <a:ext uri="{FF2B5EF4-FFF2-40B4-BE49-F238E27FC236}">
                <a16:creationId xmlns:a16="http://schemas.microsoft.com/office/drawing/2014/main" id="{C71FC031-FA2E-4307-8DCD-ECD3E3DA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675" y="1452564"/>
            <a:ext cx="542328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 err="1"/>
              <a:t>Conservative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treatment</a:t>
            </a:r>
            <a:r>
              <a:rPr lang="cs-CZ" altLang="cs-CZ" sz="2800" dirty="0"/>
              <a:t>:</a:t>
            </a:r>
          </a:p>
          <a:p>
            <a:pPr eaLnBrk="1" hangingPunct="1"/>
            <a:endParaRPr lang="cs-CZ" altLang="cs-CZ" sz="2800" dirty="0"/>
          </a:p>
          <a:p>
            <a:pPr eaLnBrk="1" hangingPunct="1"/>
            <a:r>
              <a:rPr lang="cs-CZ" altLang="cs-CZ" sz="2800" dirty="0" err="1"/>
              <a:t>Calmness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taping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antiphlogistics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Heel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increase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Physiotherapy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Immobilization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Prohibition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corticosteroids</a:t>
            </a:r>
            <a:endParaRPr lang="cs-CZ" altLang="cs-CZ" sz="2800" dirty="0"/>
          </a:p>
          <a:p>
            <a:pPr eaLnBrk="1" hangingPunct="1"/>
            <a:endParaRPr lang="cs-CZ" altLang="cs-CZ" sz="2800" dirty="0"/>
          </a:p>
          <a:p>
            <a:pPr eaLnBrk="1" hangingPunct="1"/>
            <a:r>
              <a:rPr lang="cs-CZ" altLang="cs-CZ" sz="2800" dirty="0" err="1"/>
              <a:t>Surgical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treatment</a:t>
            </a:r>
            <a:r>
              <a:rPr lang="cs-CZ" altLang="cs-CZ" sz="2800" dirty="0"/>
              <a:t>:</a:t>
            </a:r>
          </a:p>
          <a:p>
            <a:pPr eaLnBrk="1" hangingPunct="1"/>
            <a:r>
              <a:rPr lang="cs-CZ" altLang="cs-CZ" sz="2800" dirty="0" err="1"/>
              <a:t>Peritenonectomy</a:t>
            </a:r>
            <a:endParaRPr lang="cs-CZ" altLang="cs-CZ" sz="2800" dirty="0"/>
          </a:p>
          <a:p>
            <a:pPr eaLnBrk="1" hangingPunct="1"/>
            <a:r>
              <a:rPr lang="cs-CZ" altLang="cs-CZ" sz="2800" dirty="0" err="1"/>
              <a:t>Excision</a:t>
            </a:r>
            <a:r>
              <a:rPr lang="cs-CZ" altLang="cs-CZ" sz="2800" dirty="0"/>
              <a:t>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necrotic</a:t>
            </a:r>
            <a:r>
              <a:rPr lang="cs-CZ" altLang="cs-CZ" sz="2800" dirty="0"/>
              <a:t> </a:t>
            </a:r>
            <a:r>
              <a:rPr lang="cs-CZ" altLang="cs-CZ" sz="2800" dirty="0" err="1"/>
              <a:t>tissue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3680768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sz="32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Garden </a:t>
            </a:r>
            <a:r>
              <a:rPr lang="cs-CZ" altLang="en-US" sz="32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altLang="en-US" sz="3200" dirty="0">
                <a:ln w="12700">
                  <a:solidFill>
                    <a:srgbClr val="FFFF00"/>
                  </a:solidFill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(1961)</a:t>
            </a:r>
            <a:endParaRPr lang="en-US" altLang="en-US" sz="3200" dirty="0">
              <a:ln w="12700">
                <a:solidFill>
                  <a:srgbClr val="FFFF00"/>
                </a:solidFill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0722" name="Obrázek 3" descr="Výřez obrazovk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2" b="50000"/>
          <a:stretch/>
        </p:blipFill>
        <p:spPr bwMode="auto">
          <a:xfrm>
            <a:off x="1631504" y="1522941"/>
            <a:ext cx="4248472" cy="239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54810"/>
          <a:stretch/>
        </p:blipFill>
        <p:spPr bwMode="auto">
          <a:xfrm>
            <a:off x="5951985" y="1556792"/>
            <a:ext cx="4590109" cy="233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t="33114" r="53805" b="49492"/>
          <a:stretch/>
        </p:blipFill>
        <p:spPr bwMode="auto">
          <a:xfrm>
            <a:off x="1631504" y="4149080"/>
            <a:ext cx="1903152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9" t="35132" r="25087" b="50001"/>
          <a:stretch/>
        </p:blipFill>
        <p:spPr bwMode="auto">
          <a:xfrm>
            <a:off x="3647729" y="4149080"/>
            <a:ext cx="222889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59949" r="51391" b="25779"/>
          <a:stretch/>
        </p:blipFill>
        <p:spPr bwMode="auto">
          <a:xfrm>
            <a:off x="5951985" y="4149081"/>
            <a:ext cx="2335431" cy="1739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2" t="59140" r="23372" b="25779"/>
          <a:stretch/>
        </p:blipFill>
        <p:spPr bwMode="auto">
          <a:xfrm>
            <a:off x="8400257" y="4149080"/>
            <a:ext cx="1890369" cy="173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3215680" y="274638"/>
            <a:ext cx="5976664" cy="92211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Therapy</a:t>
            </a:r>
            <a:endParaRPr lang="cs-CZ" altLang="en-US" dirty="0">
              <a:ln w="12700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altLang="en-US" b="1" dirty="0" err="1">
                <a:solidFill>
                  <a:schemeClr val="accent1"/>
                </a:solidFill>
                <a:latin typeface="Arial" charset="0"/>
              </a:rPr>
              <a:t>Conservative</a:t>
            </a:r>
            <a:endParaRPr lang="cs-CZ" altLang="en-US" b="1" dirty="0">
              <a:solidFill>
                <a:schemeClr val="accent1"/>
              </a:solidFill>
              <a:latin typeface="Arial" charset="0"/>
            </a:endParaRPr>
          </a:p>
          <a:p>
            <a:pPr>
              <a:buFont typeface="Arial" charset="0"/>
              <a:buNone/>
            </a:pPr>
            <a:endParaRPr lang="cs-CZ" altLang="en-US" dirty="0">
              <a:latin typeface="Arial" charset="0"/>
            </a:endParaRPr>
          </a:p>
          <a:p>
            <a:r>
              <a:rPr lang="cs-CZ" altLang="en-US" sz="2400" dirty="0" err="1">
                <a:latin typeface="Arial" charset="0"/>
              </a:rPr>
              <a:t>Without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dislocation</a:t>
            </a:r>
            <a:r>
              <a:rPr lang="cs-CZ" altLang="en-US" sz="2400" dirty="0">
                <a:latin typeface="Arial" charset="0"/>
              </a:rPr>
              <a:t> + </a:t>
            </a:r>
            <a:r>
              <a:rPr lang="cs-CZ" altLang="en-US" sz="2400" dirty="0" err="1">
                <a:latin typeface="Arial" charset="0"/>
              </a:rPr>
              <a:t>impact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fractures</a:t>
            </a:r>
            <a:endParaRPr lang="cs-CZ" altLang="en-US" sz="2400" dirty="0">
              <a:latin typeface="Arial" charset="0"/>
            </a:endParaRPr>
          </a:p>
          <a:p>
            <a:r>
              <a:rPr lang="cs-CZ" altLang="en-US" sz="2400" dirty="0" err="1">
                <a:latin typeface="Arial" charset="0"/>
              </a:rPr>
              <a:t>Short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life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expectancy</a:t>
            </a:r>
            <a:endParaRPr lang="cs-CZ" altLang="en-US" sz="2400" dirty="0">
              <a:latin typeface="Arial" charset="0"/>
            </a:endParaRPr>
          </a:p>
          <a:p>
            <a:r>
              <a:rPr lang="cs-CZ" altLang="en-US" sz="2400" dirty="0" err="1">
                <a:latin typeface="Arial" charset="0"/>
              </a:rPr>
              <a:t>immobile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pts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before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injury</a:t>
            </a:r>
            <a:r>
              <a:rPr lang="cs-CZ" altLang="en-US" sz="2400" dirty="0">
                <a:latin typeface="Arial" charset="0"/>
              </a:rPr>
              <a:t> </a:t>
            </a:r>
          </a:p>
          <a:p>
            <a:r>
              <a:rPr lang="cs-CZ" altLang="en-US" sz="2400" dirty="0" err="1">
                <a:latin typeface="Arial" charset="0"/>
              </a:rPr>
              <a:t>Contraindication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of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surgery</a:t>
            </a:r>
            <a:endParaRPr lang="cs-CZ" altLang="en-US" sz="2400" dirty="0">
              <a:latin typeface="Arial" charset="0"/>
            </a:endParaRPr>
          </a:p>
          <a:p>
            <a:endParaRPr lang="cs-CZ" altLang="en-US" sz="2400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altLang="en-US" sz="2400" dirty="0" err="1">
                <a:latin typeface="Arial" charset="0"/>
              </a:rPr>
              <a:t>Bed</a:t>
            </a:r>
            <a:r>
              <a:rPr lang="cs-CZ" altLang="en-US" sz="2400" dirty="0">
                <a:latin typeface="Arial" charset="0"/>
              </a:rPr>
              <a:t> rest </a:t>
            </a:r>
            <a:r>
              <a:rPr lang="cs-CZ" altLang="en-US" sz="2400" dirty="0" err="1">
                <a:latin typeface="Arial" charset="0"/>
              </a:rPr>
              <a:t>with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gradual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carefull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physiotherapy</a:t>
            </a:r>
            <a:endParaRPr lang="cs-CZ" altLang="en-US" sz="2400" dirty="0">
              <a:latin typeface="Arial" charset="0"/>
            </a:endParaRPr>
          </a:p>
          <a:p>
            <a:endParaRPr lang="cs-CZ" altLang="en-US" sz="2400" dirty="0">
              <a:latin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cs-CZ" altLang="en-US" dirty="0" err="1">
                <a:solidFill>
                  <a:schemeClr val="accent1"/>
                </a:solidFill>
                <a:latin typeface="Arial" charset="0"/>
              </a:rPr>
              <a:t>Osteosynthesis</a:t>
            </a:r>
            <a:endParaRPr lang="cs-CZ" altLang="en-US" dirty="0">
              <a:solidFill>
                <a:schemeClr val="accent1"/>
              </a:solidFill>
              <a:latin typeface="Arial" charset="0"/>
            </a:endParaRPr>
          </a:p>
          <a:p>
            <a:r>
              <a:rPr lang="cs-CZ" altLang="en-US" sz="2400" dirty="0">
                <a:latin typeface="Arial" charset="0"/>
              </a:rPr>
              <a:t>Non </a:t>
            </a:r>
            <a:r>
              <a:rPr lang="cs-CZ" altLang="en-US" sz="2400" dirty="0" err="1">
                <a:latin typeface="Arial" charset="0"/>
              </a:rPr>
              <a:t>dislocated</a:t>
            </a:r>
            <a:r>
              <a:rPr lang="cs-CZ" altLang="en-US" sz="2400" dirty="0">
                <a:latin typeface="Arial" charset="0"/>
              </a:rPr>
              <a:t> a </a:t>
            </a:r>
            <a:r>
              <a:rPr lang="cs-CZ" altLang="en-US" sz="2400" dirty="0" err="1">
                <a:latin typeface="Arial" charset="0"/>
              </a:rPr>
              <a:t>partially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dislocated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fract</a:t>
            </a:r>
            <a:r>
              <a:rPr lang="cs-CZ" altLang="en-US" sz="2400" dirty="0">
                <a:latin typeface="Arial" charset="0"/>
              </a:rPr>
              <a:t>. </a:t>
            </a:r>
            <a:r>
              <a:rPr lang="cs-CZ" altLang="en-US" sz="2400" dirty="0" err="1">
                <a:latin typeface="Arial" charset="0"/>
              </a:rPr>
              <a:t>without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degenerative</a:t>
            </a:r>
            <a:r>
              <a:rPr lang="cs-CZ" altLang="en-US" sz="2400" dirty="0">
                <a:latin typeface="Arial" charset="0"/>
              </a:rPr>
              <a:t> arthritis</a:t>
            </a:r>
          </a:p>
          <a:p>
            <a:r>
              <a:rPr lang="cs-CZ" altLang="en-US" sz="2400" dirty="0" err="1">
                <a:latin typeface="Arial" charset="0"/>
              </a:rPr>
              <a:t>dislocated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fract</a:t>
            </a:r>
            <a:r>
              <a:rPr lang="cs-CZ" altLang="en-US" sz="2400" dirty="0">
                <a:latin typeface="Arial" charset="0"/>
              </a:rPr>
              <a:t>. In </a:t>
            </a:r>
            <a:r>
              <a:rPr lang="cs-CZ" altLang="en-US" sz="2400" dirty="0" err="1">
                <a:latin typeface="Arial" charset="0"/>
              </a:rPr>
              <a:t>young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pts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without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degener</a:t>
            </a:r>
            <a:r>
              <a:rPr lang="cs-CZ" altLang="en-US" sz="2400" dirty="0">
                <a:latin typeface="Arial" charset="0"/>
              </a:rPr>
              <a:t>. arthritis</a:t>
            </a:r>
          </a:p>
          <a:p>
            <a:endParaRPr lang="cs-CZ" altLang="en-US" sz="2400" dirty="0">
              <a:latin typeface="Arial" charset="0"/>
            </a:endParaRPr>
          </a:p>
          <a:p>
            <a:pPr>
              <a:buFont typeface="Arial" charset="0"/>
              <a:buNone/>
            </a:pPr>
            <a:r>
              <a:rPr lang="cs-CZ" altLang="en-US" dirty="0" err="1">
                <a:solidFill>
                  <a:schemeClr val="accent1"/>
                </a:solidFill>
                <a:latin typeface="Arial" charset="0"/>
              </a:rPr>
              <a:t>Options</a:t>
            </a:r>
            <a:endParaRPr lang="cs-CZ" altLang="en-US" dirty="0">
              <a:solidFill>
                <a:schemeClr val="accent1"/>
              </a:solidFill>
              <a:latin typeface="Arial" charset="0"/>
            </a:endParaRPr>
          </a:p>
          <a:p>
            <a:r>
              <a:rPr lang="cs-CZ" altLang="en-US" sz="2400" dirty="0">
                <a:latin typeface="Arial" charset="0"/>
              </a:rPr>
              <a:t>DHS (</a:t>
            </a:r>
            <a:r>
              <a:rPr lang="cs-CZ" altLang="en-US" sz="2400" dirty="0" err="1">
                <a:latin typeface="Arial" charset="0"/>
              </a:rPr>
              <a:t>dynamic</a:t>
            </a:r>
            <a:r>
              <a:rPr lang="cs-CZ" altLang="en-US" sz="2400" dirty="0">
                <a:latin typeface="Arial" charset="0"/>
              </a:rPr>
              <a:t> hip </a:t>
            </a:r>
            <a:r>
              <a:rPr lang="cs-CZ" altLang="en-US" sz="2400" dirty="0" err="1">
                <a:latin typeface="Arial" charset="0"/>
              </a:rPr>
              <a:t>screw</a:t>
            </a:r>
            <a:r>
              <a:rPr lang="cs-CZ" altLang="en-US" sz="2400" dirty="0">
                <a:latin typeface="Arial" charset="0"/>
              </a:rPr>
              <a:t>)</a:t>
            </a:r>
          </a:p>
          <a:p>
            <a:r>
              <a:rPr lang="cs-CZ" altLang="en-US" sz="2400" dirty="0" err="1">
                <a:latin typeface="Arial" charset="0"/>
              </a:rPr>
              <a:t>Lag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screws</a:t>
            </a:r>
            <a:endParaRPr lang="cs-CZ" altLang="en-US" sz="2400" dirty="0">
              <a:latin typeface="Arial" charset="0"/>
            </a:endParaRPr>
          </a:p>
          <a:p>
            <a:r>
              <a:rPr lang="cs-CZ" altLang="en-US" sz="2400" dirty="0">
                <a:latin typeface="Arial" charset="0"/>
              </a:rPr>
              <a:t>PFN (</a:t>
            </a:r>
            <a:r>
              <a:rPr lang="cs-CZ" altLang="en-US" sz="2400" dirty="0" err="1">
                <a:latin typeface="Arial" charset="0"/>
              </a:rPr>
              <a:t>proximal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femoral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nail</a:t>
            </a:r>
            <a:r>
              <a:rPr lang="cs-CZ" altLang="en-US" sz="2400" dirty="0">
                <a:latin typeface="Arial" charset="0"/>
              </a:rPr>
              <a:t>)</a:t>
            </a:r>
          </a:p>
          <a:p>
            <a:r>
              <a:rPr lang="cs-CZ" altLang="en-US" sz="2400" dirty="0">
                <a:latin typeface="Arial" charset="0"/>
              </a:rPr>
              <a:t>130° </a:t>
            </a:r>
            <a:r>
              <a:rPr lang="cs-CZ" altLang="en-US" sz="2400" dirty="0" err="1">
                <a:latin typeface="Arial" charset="0"/>
              </a:rPr>
              <a:t>condylar</a:t>
            </a:r>
            <a:r>
              <a:rPr lang="cs-CZ" altLang="en-US" sz="2400" dirty="0">
                <a:latin typeface="Arial" charset="0"/>
              </a:rPr>
              <a:t> plate + </a:t>
            </a:r>
            <a:r>
              <a:rPr lang="cs-CZ" altLang="en-US" sz="2400" dirty="0" err="1">
                <a:latin typeface="Arial" charset="0"/>
              </a:rPr>
              <a:t>lag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screw</a:t>
            </a:r>
            <a:endParaRPr lang="cs-CZ" altLang="en-US" sz="2400" dirty="0">
              <a:latin typeface="Arial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6" name="Rectangle 2"/>
          <p:cNvSpPr txBox="1">
            <a:spLocks/>
          </p:cNvSpPr>
          <p:nvPr/>
        </p:nvSpPr>
        <p:spPr bwMode="auto">
          <a:xfrm>
            <a:off x="3215680" y="274638"/>
            <a:ext cx="5976664" cy="922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altLang="en-US" sz="44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Therapy</a:t>
            </a:r>
            <a:endParaRPr lang="cs-CZ" altLang="en-US" sz="4400" dirty="0">
              <a:ln w="12700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1442" name="Picture 2" descr="https://www2.aofoundation.org/AOFileServerSurgery/MyPortalFiles?FilePath=/Surgery/en/_img/surgery/FurtherReading/PFxM2/6_6_1-10a-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340768"/>
            <a:ext cx="5048250" cy="2333626"/>
          </a:xfrm>
          <a:prstGeom prst="rect">
            <a:avLst/>
          </a:prstGeom>
          <a:noFill/>
        </p:spPr>
      </p:pic>
      <p:pic>
        <p:nvPicPr>
          <p:cNvPr id="61444" name="Picture 4" descr="https://www2.aofoundation.org/AOFileServerSurgery/MyPortalFiles?FilePath=/Surgery/en/_img/surgery/FurtherReading/PFxM2/6_6_1-1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0136" y="1340769"/>
            <a:ext cx="2906266" cy="2335035"/>
          </a:xfrm>
          <a:prstGeom prst="rect">
            <a:avLst/>
          </a:prstGeom>
          <a:noFill/>
        </p:spPr>
      </p:pic>
      <p:pic>
        <p:nvPicPr>
          <p:cNvPr id="6" name="Picture 2" descr="https://www2.aofoundation.org/AOFileServerSurgery/MyPortalFiles?FilePath=/Surgery/en/_img/surgery/FurtherReading/PFxM2/6_6_1-12a-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9536" y="4005064"/>
            <a:ext cx="2987824" cy="252568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2639616" y="404665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en-US" sz="36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osteosynthesis</a:t>
            </a:r>
            <a:endParaRPr lang="cs-CZ" altLang="en-US" dirty="0">
              <a:ln w="12700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15880" y="551723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valgisation</a:t>
            </a:r>
            <a:r>
              <a:rPr lang="cs-CZ" sz="2000" dirty="0"/>
              <a:t> </a:t>
            </a:r>
            <a:r>
              <a:rPr lang="cs-CZ" sz="2000" dirty="0" err="1"/>
              <a:t>osteotomy</a:t>
            </a:r>
            <a:r>
              <a:rPr lang="cs-CZ" sz="2000" dirty="0"/>
              <a:t>, AO plate –</a:t>
            </a:r>
          </a:p>
          <a:p>
            <a:r>
              <a:rPr lang="cs-CZ" sz="2000" dirty="0" err="1"/>
              <a:t>Abandoned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493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9394" name="Picture 2" descr="http://www.med.wayne.edu/diagradiology/RSNA2003/DHS-DR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56302"/>
            <a:ext cx="3563888" cy="4701699"/>
          </a:xfrm>
          <a:prstGeom prst="rect">
            <a:avLst/>
          </a:prstGeom>
          <a:noFill/>
        </p:spPr>
      </p:pic>
      <p:pic>
        <p:nvPicPr>
          <p:cNvPr id="59396" name="Picture 4" descr="http://upload.wikimedia.org/wikipedia/commons/2/2b/Cdm_hip_hardware_369.jpg"/>
          <p:cNvPicPr>
            <a:picLocks noChangeAspect="1" noChangeArrowheads="1"/>
          </p:cNvPicPr>
          <p:nvPr/>
        </p:nvPicPr>
        <p:blipFill>
          <a:blip r:embed="rId4" cstate="print"/>
          <a:srcRect l="39641" t="16885" r="18830" b="15262"/>
          <a:stretch>
            <a:fillRect/>
          </a:stretch>
        </p:blipFill>
        <p:spPr bwMode="auto">
          <a:xfrm flipH="1">
            <a:off x="6888088" y="2177480"/>
            <a:ext cx="3779912" cy="4680520"/>
          </a:xfrm>
          <a:prstGeom prst="rect">
            <a:avLst/>
          </a:prstGeom>
          <a:noFill/>
        </p:spPr>
      </p:pic>
      <p:pic>
        <p:nvPicPr>
          <p:cNvPr id="5" name="Picture 7" descr="CH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46"/>
          <a:stretch>
            <a:fillRect/>
          </a:stretch>
        </p:blipFill>
        <p:spPr bwMode="auto">
          <a:xfrm>
            <a:off x="5159896" y="1"/>
            <a:ext cx="2736304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1703512" y="188640"/>
            <a:ext cx="3384376" cy="922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altLang="en-US" sz="44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59688" y="260648"/>
            <a:ext cx="28083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000" dirty="0" err="1">
                <a:solidFill>
                  <a:schemeClr val="accent1"/>
                </a:solidFill>
              </a:rPr>
              <a:t>Dynamic</a:t>
            </a:r>
            <a:r>
              <a:rPr lang="cs-CZ" altLang="en-US" sz="2000" dirty="0">
                <a:solidFill>
                  <a:schemeClr val="accent1"/>
                </a:solidFill>
              </a:rPr>
              <a:t> </a:t>
            </a:r>
            <a:r>
              <a:rPr lang="cs-CZ" altLang="en-US" sz="2000" dirty="0" err="1">
                <a:solidFill>
                  <a:schemeClr val="accent1"/>
                </a:solidFill>
              </a:rPr>
              <a:t>hip</a:t>
            </a:r>
            <a:r>
              <a:rPr lang="cs-CZ" altLang="en-US" sz="2000" dirty="0">
                <a:solidFill>
                  <a:schemeClr val="accent1"/>
                </a:solidFill>
              </a:rPr>
              <a:t> </a:t>
            </a:r>
            <a:r>
              <a:rPr lang="cs-CZ" altLang="en-US" sz="2000" dirty="0" err="1">
                <a:solidFill>
                  <a:schemeClr val="accent1"/>
                </a:solidFill>
              </a:rPr>
              <a:t>screw</a:t>
            </a:r>
            <a:endParaRPr lang="cs-CZ" altLang="en-US" sz="2000" dirty="0">
              <a:solidFill>
                <a:schemeClr val="accent1"/>
              </a:solidFill>
            </a:endParaRPr>
          </a:p>
          <a:p>
            <a:endParaRPr lang="cs-CZ" altLang="en-US" sz="2000" dirty="0"/>
          </a:p>
          <a:p>
            <a:r>
              <a:rPr lang="cs-CZ" altLang="en-US" sz="2000" dirty="0"/>
              <a:t>1962 </a:t>
            </a:r>
            <a:r>
              <a:rPr lang="cs-CZ" altLang="en-US" sz="2000" dirty="0" err="1"/>
              <a:t>Massie</a:t>
            </a:r>
            <a:endParaRPr lang="cs-CZ" altLang="en-US" sz="2000" dirty="0"/>
          </a:p>
          <a:p>
            <a:endParaRPr lang="cs-CZ" altLang="en-US" sz="2000" dirty="0"/>
          </a:p>
          <a:p>
            <a:r>
              <a:rPr lang="cs-CZ" altLang="en-US" sz="1600" dirty="0"/>
              <a:t>Richard </a:t>
            </a:r>
            <a:r>
              <a:rPr lang="cs-CZ" altLang="en-US" sz="1600" dirty="0" err="1"/>
              <a:t>Manufacturing</a:t>
            </a:r>
            <a:r>
              <a:rPr lang="cs-CZ" altLang="en-US" sz="1600" dirty="0"/>
              <a:t> Co., USA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71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5540" name="Picture 4" descr="Figure 5A: Gamma nail migration into the pelv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7388" y="332656"/>
            <a:ext cx="1900532" cy="2903592"/>
          </a:xfrm>
          <a:prstGeom prst="rect">
            <a:avLst/>
          </a:prstGeom>
          <a:noFill/>
        </p:spPr>
      </p:pic>
      <p:pic>
        <p:nvPicPr>
          <p:cNvPr id="65542" name="Picture 6" descr="http://synapse.koreamed.org/ArticleImage/1147HP/hp-24-117-g004-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808" y="3313064"/>
            <a:ext cx="6012160" cy="3544937"/>
          </a:xfrm>
          <a:prstGeom prst="rect">
            <a:avLst/>
          </a:prstGeom>
          <a:noFill/>
        </p:spPr>
      </p:pic>
      <p:pic>
        <p:nvPicPr>
          <p:cNvPr id="65538" name="Picture 2" descr="http://ars.els-cdn.com/content/image/1-s2.0-S0020138399000911-gr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0"/>
            <a:ext cx="3419475" cy="3648076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863752" y="260649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sz="28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PFN – </a:t>
            </a:r>
            <a:r>
              <a:rPr lang="cs-CZ" altLang="en-US" sz="28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proximal</a:t>
            </a:r>
            <a:r>
              <a:rPr lang="cs-CZ" altLang="en-US" sz="28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altLang="en-US" sz="28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femoral</a:t>
            </a:r>
            <a:r>
              <a:rPr lang="cs-CZ" altLang="en-US" sz="28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cs-CZ" altLang="en-US" sz="28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nail</a:t>
            </a:r>
            <a:endParaRPr lang="cs-CZ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/>
          <a:lstStyle/>
          <a:p>
            <a:r>
              <a:rPr lang="cs-CZ" altLang="en-US" sz="28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130° </a:t>
            </a:r>
            <a:r>
              <a:rPr lang="cs-CZ" altLang="en-US" sz="28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condylar</a:t>
            </a:r>
            <a:r>
              <a:rPr lang="cs-CZ" altLang="en-US" sz="2800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plate</a:t>
            </a:r>
            <a:endParaRPr lang="en-US" sz="2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411055"/>
            <a:ext cx="5765784" cy="49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69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en-US" dirty="0" err="1">
                <a:solidFill>
                  <a:schemeClr val="accent1"/>
                </a:solidFill>
                <a:latin typeface="Arial" charset="0"/>
              </a:rPr>
              <a:t>Alloplasty</a:t>
            </a:r>
            <a:endParaRPr lang="cs-CZ" altLang="en-US" dirty="0">
              <a:solidFill>
                <a:schemeClr val="accent1"/>
              </a:solidFill>
              <a:latin typeface="Arial" charset="0"/>
            </a:endParaRPr>
          </a:p>
          <a:p>
            <a:pPr lvl="1"/>
            <a:r>
              <a:rPr lang="cs-CZ" altLang="en-US" sz="2400" dirty="0" err="1">
                <a:latin typeface="Arial" charset="0"/>
              </a:rPr>
              <a:t>Older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pts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with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degenerative</a:t>
            </a:r>
            <a:r>
              <a:rPr lang="cs-CZ" altLang="en-US" sz="2400" dirty="0">
                <a:latin typeface="Arial" charset="0"/>
              </a:rPr>
              <a:t> arthritis</a:t>
            </a:r>
          </a:p>
          <a:p>
            <a:pPr lvl="1"/>
            <a:r>
              <a:rPr lang="cs-CZ" altLang="en-US" sz="2400" dirty="0" err="1">
                <a:latin typeface="Arial" charset="0"/>
              </a:rPr>
              <a:t>dislocated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fract</a:t>
            </a:r>
            <a:endParaRPr lang="cs-CZ" altLang="en-US" sz="2400" dirty="0">
              <a:latin typeface="Arial" charset="0"/>
            </a:endParaRPr>
          </a:p>
          <a:p>
            <a:pPr lvl="1"/>
            <a:r>
              <a:rPr lang="cs-CZ" altLang="en-US" sz="2400" dirty="0" err="1">
                <a:latin typeface="Arial" charset="0"/>
              </a:rPr>
              <a:t>Longer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time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span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after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inj</a:t>
            </a:r>
            <a:endParaRPr lang="cs-CZ" altLang="en-US" sz="2400" dirty="0">
              <a:latin typeface="Arial" charset="0"/>
            </a:endParaRPr>
          </a:p>
          <a:p>
            <a:pPr lvl="1"/>
            <a:r>
              <a:rPr lang="cs-CZ" altLang="en-US" sz="2400" dirty="0" err="1">
                <a:latin typeface="Arial" charset="0"/>
              </a:rPr>
              <a:t>Head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avascular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necrosis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or</a:t>
            </a:r>
            <a:r>
              <a:rPr lang="cs-CZ" altLang="en-US" sz="2400" dirty="0">
                <a:latin typeface="Arial" charset="0"/>
              </a:rPr>
              <a:t> </a:t>
            </a:r>
            <a:r>
              <a:rPr lang="cs-CZ" altLang="en-US" sz="2400" dirty="0" err="1">
                <a:latin typeface="Arial" charset="0"/>
              </a:rPr>
              <a:t>pseudoarthrosis</a:t>
            </a:r>
            <a:r>
              <a:rPr lang="cs-CZ" altLang="en-US" sz="2400" dirty="0">
                <a:latin typeface="Arial" charset="0"/>
              </a:rPr>
              <a:t> </a:t>
            </a:r>
          </a:p>
          <a:p>
            <a:pPr lvl="1"/>
            <a:endParaRPr lang="cs-CZ" altLang="en-US" sz="2400" dirty="0">
              <a:latin typeface="Arial" charset="0"/>
            </a:endParaRPr>
          </a:p>
          <a:p>
            <a:r>
              <a:rPr lang="cs-CZ" altLang="en-US" dirty="0" err="1">
                <a:solidFill>
                  <a:schemeClr val="accent1"/>
                </a:solidFill>
                <a:latin typeface="Arial" charset="0"/>
              </a:rPr>
              <a:t>Options</a:t>
            </a:r>
            <a:endParaRPr lang="cs-CZ" altLang="en-US" dirty="0">
              <a:solidFill>
                <a:schemeClr val="accent1"/>
              </a:solidFill>
              <a:latin typeface="Arial" charset="0"/>
            </a:endParaRPr>
          </a:p>
          <a:p>
            <a:pPr lvl="1"/>
            <a:r>
              <a:rPr lang="cs-CZ" altLang="en-US" sz="2400" dirty="0">
                <a:latin typeface="Arial" charset="0"/>
              </a:rPr>
              <a:t>CKP</a:t>
            </a:r>
          </a:p>
          <a:p>
            <a:pPr lvl="1"/>
            <a:r>
              <a:rPr lang="cs-CZ" altLang="en-US" sz="2400" dirty="0">
                <a:latin typeface="Arial" charset="0"/>
              </a:rPr>
              <a:t>THA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3215680" y="274638"/>
            <a:ext cx="5976664" cy="9221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cs-CZ" altLang="en-US" sz="4400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Therapy</a:t>
            </a:r>
            <a:endParaRPr lang="cs-CZ" altLang="en-US" sz="4400" dirty="0">
              <a:ln w="12700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66BA57-6388-44E4-9441-66AF77C7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pic>
        <p:nvPicPr>
          <p:cNvPr id="3" name="Picture 2" descr="dávka 023">
            <a:extLst>
              <a:ext uri="{FF2B5EF4-FFF2-40B4-BE49-F238E27FC236}">
                <a16:creationId xmlns:a16="http://schemas.microsoft.com/office/drawing/2014/main" id="{6BD2BDD1-3908-4704-9B25-BBE0C4935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295400"/>
            <a:ext cx="418253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ávka 022">
            <a:extLst>
              <a:ext uri="{FF2B5EF4-FFF2-40B4-BE49-F238E27FC236}">
                <a16:creationId xmlns:a16="http://schemas.microsoft.com/office/drawing/2014/main" id="{EAA367BC-5315-4D51-9E8B-0FD1792F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18253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avka 024">
            <a:extLst>
              <a:ext uri="{FF2B5EF4-FFF2-40B4-BE49-F238E27FC236}">
                <a16:creationId xmlns:a16="http://schemas.microsoft.com/office/drawing/2014/main" id="{6F16043E-B1C4-4C9C-A2DC-1245BE2D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295400"/>
            <a:ext cx="437515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591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ýřez obrazov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67" y="1018173"/>
            <a:ext cx="3628931" cy="5198199"/>
          </a:xfrm>
          <a:prstGeom prst="rect">
            <a:avLst/>
          </a:prstGeom>
        </p:spPr>
      </p:pic>
      <p:pic>
        <p:nvPicPr>
          <p:cNvPr id="3" name="Obrázek 2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983611"/>
            <a:ext cx="3457575" cy="5267325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135560" y="188640"/>
            <a:ext cx="3600400" cy="708972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F, 86 </a:t>
            </a:r>
            <a:r>
              <a:rPr lang="cs-CZ" sz="3200" dirty="0" err="1">
                <a:solidFill>
                  <a:schemeClr val="accent1"/>
                </a:solidFill>
              </a:rPr>
              <a:t>yrs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4D7ECC-E914-46DA-ACB0-42B8C6D0A5A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23592" y="332656"/>
            <a:ext cx="3538736" cy="778098"/>
          </a:xfrm>
        </p:spPr>
        <p:txBody>
          <a:bodyPr/>
          <a:lstStyle/>
          <a:p>
            <a:r>
              <a:rPr lang="cs-CZ" sz="3200" dirty="0">
                <a:solidFill>
                  <a:schemeClr val="accent1"/>
                </a:solidFill>
              </a:rPr>
              <a:t>M, 80 </a:t>
            </a:r>
            <a:r>
              <a:rPr lang="cs-CZ" sz="3200" dirty="0" err="1">
                <a:solidFill>
                  <a:schemeClr val="accent1"/>
                </a:solidFill>
              </a:rPr>
              <a:t>yrs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9"/>
          <a:stretch/>
        </p:blipFill>
        <p:spPr>
          <a:xfrm>
            <a:off x="2999657" y="1152948"/>
            <a:ext cx="2696007" cy="5048250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4146"/>
            <a:ext cx="2590332" cy="50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2354317" y="2565401"/>
            <a:ext cx="828034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4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Osteosynthesis</a:t>
            </a:r>
            <a:r>
              <a:rPr lang="cs-CZ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4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</a:t>
            </a:r>
            <a:r>
              <a:rPr lang="cs-CZ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4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</a:t>
            </a:r>
            <a:r>
              <a:rPr lang="cs-CZ" sz="4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femur</a:t>
            </a:r>
          </a:p>
        </p:txBody>
      </p:sp>
      <p:sp>
        <p:nvSpPr>
          <p:cNvPr id="4915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F7E11-1C26-49C6-A968-52CA2A8C2AA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872634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40828" y="274638"/>
            <a:ext cx="6768060" cy="6334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OS </a:t>
            </a:r>
            <a:r>
              <a:rPr lang="cs-CZ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with</a:t>
            </a:r>
            <a:r>
              <a:rPr 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plate + </a:t>
            </a:r>
            <a:r>
              <a:rPr lang="cs-CZ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screws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3251" name="Picture 3" descr="femur_dla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0576"/>
            <a:ext cx="218598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femur_dla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0"/>
            <a:ext cx="3043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51f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060576"/>
            <a:ext cx="37195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09015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5194300" cy="6334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w. </a:t>
            </a:r>
            <a:r>
              <a:rPr lang="cs-CZ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intramedelar</a:t>
            </a:r>
            <a:r>
              <a:rPr lang="cs-CZ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nail</a:t>
            </a:r>
            <a:endParaRPr lang="cs-CZ" sz="3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275" name="Picture 3" descr="femur_hr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51f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25638"/>
            <a:ext cx="5724525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120452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51f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85" y="136525"/>
            <a:ext cx="4657903" cy="649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51f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210861"/>
            <a:ext cx="4084428" cy="649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50f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34" y="15071"/>
            <a:ext cx="2654656" cy="336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25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0AAEE12-62C5-4155-99A2-03FEB4AB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43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0" y="0"/>
            <a:ext cx="9144000" cy="1052736"/>
          </a:xfrm>
          <a:prstGeom prst="rect">
            <a:avLst/>
          </a:prstGeom>
          <a:solidFill>
            <a:schemeClr val="tx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524000" y="0"/>
            <a:ext cx="9144000" cy="102535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Hip </a:t>
            </a:r>
            <a:r>
              <a:rPr lang="cs-CZ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degeneration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2166910" y="1357298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400" dirty="0" err="1">
                <a:solidFill>
                  <a:schemeClr val="tx2"/>
                </a:solidFill>
                <a:latin typeface="Calibri" pitchFamily="34" charset="0"/>
                <a:ea typeface="+mj-ea"/>
                <a:cs typeface="Calibri" pitchFamily="34" charset="0"/>
              </a:rPr>
              <a:t>Osteoartrosis</a:t>
            </a:r>
            <a:endParaRPr lang="cs-CZ" sz="4400" dirty="0">
              <a:solidFill>
                <a:schemeClr val="tx2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13" name="Zástupný symbol pro obsah 2"/>
          <p:cNvSpPr>
            <a:spLocks noGrp="1"/>
          </p:cNvSpPr>
          <p:nvPr>
            <p:ph idx="4294967295"/>
          </p:nvPr>
        </p:nvSpPr>
        <p:spPr>
          <a:xfrm>
            <a:off x="1912883" y="2428876"/>
            <a:ext cx="8483627" cy="4429125"/>
          </a:xfrm>
        </p:spPr>
        <p:txBody>
          <a:bodyPr/>
          <a:lstStyle/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3200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altLang="cs-CZ" sz="3200" dirty="0">
                <a:latin typeface="Calibri" pitchFamily="34" charset="0"/>
                <a:cs typeface="Calibri" pitchFamily="34" charset="0"/>
              </a:rPr>
              <a:t>non-inflammatory degenerative joint disease characterized by degradation of articular cartilage</a:t>
            </a:r>
            <a:r>
              <a:rPr lang="cs-CZ" altLang="cs-CZ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cs-CZ" sz="3200" dirty="0">
                <a:latin typeface="Calibri" pitchFamily="34" charset="0"/>
                <a:cs typeface="Calibri" pitchFamily="34" charset="0"/>
              </a:rPr>
              <a:t>hips, knees, arms and small joints of the spine</a:t>
            </a:r>
            <a:endParaRPr lang="cs-CZ" altLang="cs-CZ" sz="3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59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Osteoartrosis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5123" name="Zástupný symbol pro obsah 2"/>
          <p:cNvSpPr txBox="1">
            <a:spLocks/>
          </p:cNvSpPr>
          <p:nvPr/>
        </p:nvSpPr>
        <p:spPr bwMode="auto">
          <a:xfrm>
            <a:off x="5621338" y="549276"/>
            <a:ext cx="534095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altLang="cs-CZ" b="1" dirty="0" err="1"/>
              <a:t>Signs</a:t>
            </a:r>
            <a:r>
              <a:rPr lang="cs-CZ" altLang="cs-CZ" b="1" dirty="0"/>
              <a:t>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cs-CZ" dirty="0"/>
              <a:t>narrowing of the joint space</a:t>
            </a:r>
            <a:endParaRPr lang="cs-CZ" altLang="cs-CZ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 dirty="0" err="1"/>
              <a:t>loos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bone </a:t>
            </a:r>
            <a:r>
              <a:rPr lang="cs-CZ" altLang="cs-CZ" dirty="0" err="1"/>
              <a:t>mass</a:t>
            </a:r>
            <a:r>
              <a:rPr lang="cs-CZ" altLang="cs-CZ" dirty="0"/>
              <a:t> &amp; </a:t>
            </a:r>
            <a:r>
              <a:rPr lang="cs-CZ" altLang="cs-CZ" dirty="0" err="1"/>
              <a:t>sclerotization</a:t>
            </a:r>
            <a:endParaRPr lang="cs-CZ" altLang="cs-CZ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 dirty="0"/>
              <a:t>soft </a:t>
            </a:r>
            <a:r>
              <a:rPr lang="cs-CZ" altLang="cs-CZ" dirty="0" err="1"/>
              <a:t>tissue</a:t>
            </a:r>
            <a:r>
              <a:rPr lang="cs-CZ" altLang="cs-CZ" dirty="0"/>
              <a:t> </a:t>
            </a:r>
            <a:r>
              <a:rPr lang="cs-CZ" altLang="cs-CZ" dirty="0" err="1"/>
              <a:t>changes</a:t>
            </a:r>
            <a:endParaRPr lang="cs-CZ" alt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 bwMode="auto">
          <a:xfrm>
            <a:off x="2063751" y="2852738"/>
            <a:ext cx="2684463" cy="500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Coxartrosis</a:t>
            </a:r>
            <a:endParaRPr lang="cs-CZ" sz="3200" b="1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 bwMode="auto">
          <a:xfrm>
            <a:off x="6816726" y="2781301"/>
            <a:ext cx="2682875" cy="5000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Gonartrosis</a:t>
            </a:r>
            <a:endParaRPr lang="cs-CZ" sz="3200" b="1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126" name="Picture 5" descr="image_artro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5039" y="3440113"/>
            <a:ext cx="3889375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3"/>
          <a:srcRect l="1399" t="25000" r="79311" b="37500"/>
          <a:stretch>
            <a:fillRect/>
          </a:stretch>
        </p:blipFill>
        <p:spPr bwMode="auto">
          <a:xfrm>
            <a:off x="6816725" y="3352801"/>
            <a:ext cx="2027238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6523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Coxartrosis</a:t>
            </a:r>
            <a:r>
              <a:rPr lang="cs-CZ" sz="3200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Gonartrosis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47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1571626"/>
            <a:ext cx="82296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 dirty="0" err="1">
                <a:latin typeface="Arial" charset="0"/>
              </a:rPr>
              <a:t>Risc</a:t>
            </a:r>
            <a:r>
              <a:rPr lang="cs-CZ" altLang="cs-CZ" sz="2400" b="1" dirty="0">
                <a:latin typeface="Arial" charset="0"/>
              </a:rPr>
              <a:t> </a:t>
            </a:r>
            <a:r>
              <a:rPr lang="cs-CZ" altLang="cs-CZ" sz="2400" b="1" dirty="0" err="1">
                <a:latin typeface="Arial" charset="0"/>
              </a:rPr>
              <a:t>factors</a:t>
            </a:r>
            <a:r>
              <a:rPr lang="cs-CZ" altLang="cs-CZ" sz="2400" b="1" dirty="0">
                <a:latin typeface="Arial" charset="0"/>
              </a:rPr>
              <a:t>: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 dirty="0">
              <a:latin typeface="Arial" charset="0"/>
            </a:endParaRPr>
          </a:p>
          <a:p>
            <a:pPr eaLnBrk="1" hangingPunct="1"/>
            <a:r>
              <a:rPr lang="cs-CZ" altLang="cs-CZ" sz="2400" b="1" dirty="0">
                <a:latin typeface="Arial" charset="0"/>
              </a:rPr>
              <a:t>Age</a:t>
            </a:r>
          </a:p>
          <a:p>
            <a:pPr eaLnBrk="1" hangingPunct="1"/>
            <a:r>
              <a:rPr lang="cs-CZ" altLang="cs-CZ" sz="2400" dirty="0">
                <a:latin typeface="Arial" charset="0"/>
              </a:rPr>
              <a:t>Sex</a:t>
            </a:r>
          </a:p>
          <a:p>
            <a:pPr eaLnBrk="1" hangingPunct="1"/>
            <a:r>
              <a:rPr lang="cs-CZ" altLang="cs-CZ" sz="2400" dirty="0" err="1">
                <a:latin typeface="Arial" charset="0"/>
              </a:rPr>
              <a:t>Genetic</a:t>
            </a: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 err="1">
                <a:latin typeface="Arial" charset="0"/>
              </a:rPr>
              <a:t>predispozition</a:t>
            </a:r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2400" dirty="0">
                <a:latin typeface="Arial" charset="0"/>
              </a:rPr>
              <a:t>Trauma</a:t>
            </a:r>
          </a:p>
          <a:p>
            <a:pPr eaLnBrk="1" hangingPunct="1"/>
            <a:r>
              <a:rPr lang="cs-CZ" altLang="cs-CZ" sz="2400" b="1" dirty="0">
                <a:latin typeface="Arial" charset="0"/>
              </a:rPr>
              <a:t>Obesity</a:t>
            </a:r>
          </a:p>
        </p:txBody>
      </p:sp>
    </p:spTree>
    <p:extLst>
      <p:ext uri="{BB962C8B-B14F-4D97-AF65-F5344CB8AC3E}">
        <p14:creationId xmlns:p14="http://schemas.microsoft.com/office/powerpoint/2010/main" val="364908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Nadpis 1"/>
          <p:cNvSpPr>
            <a:spLocks noGrp="1"/>
          </p:cNvSpPr>
          <p:nvPr>
            <p:ph type="title" idx="4294967295"/>
          </p:nvPr>
        </p:nvSpPr>
        <p:spPr>
          <a:xfrm>
            <a:off x="2063750" y="6207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Coxartrosis</a:t>
            </a:r>
            <a:r>
              <a:rPr lang="cs-CZ" sz="3200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Gonartrosis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43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1571626"/>
            <a:ext cx="82296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 dirty="0" err="1">
                <a:latin typeface="Arial" charset="0"/>
              </a:rPr>
              <a:t>Therapy</a:t>
            </a:r>
            <a:r>
              <a:rPr lang="cs-CZ" altLang="cs-CZ" sz="2400" b="1" dirty="0">
                <a:latin typeface="Arial" charset="0"/>
              </a:rPr>
              <a:t>:</a:t>
            </a:r>
          </a:p>
          <a:p>
            <a:pPr eaLnBrk="1" hangingPunct="1">
              <a:buFont typeface="Arial" charset="0"/>
              <a:buNone/>
            </a:pPr>
            <a:endParaRPr lang="cs-CZ" altLang="cs-CZ" sz="2400" b="1" dirty="0">
              <a:latin typeface="Arial" charset="0"/>
            </a:endParaRPr>
          </a:p>
          <a:p>
            <a:pPr eaLnBrk="1" hangingPunct="1"/>
            <a:r>
              <a:rPr lang="cs-CZ" altLang="cs-CZ" sz="2400" dirty="0" err="1">
                <a:latin typeface="Arial" charset="0"/>
              </a:rPr>
              <a:t>Regime</a:t>
            </a: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 err="1">
                <a:latin typeface="Arial" charset="0"/>
              </a:rPr>
              <a:t>measures</a:t>
            </a:r>
            <a:r>
              <a:rPr lang="cs-CZ" altLang="cs-CZ" sz="2400" dirty="0">
                <a:latin typeface="Arial" charset="0"/>
              </a:rPr>
              <a:t> (</a:t>
            </a:r>
            <a:r>
              <a:rPr lang="cs-CZ" altLang="cs-CZ" sz="2400" dirty="0" err="1">
                <a:latin typeface="Arial" charset="0"/>
              </a:rPr>
              <a:t>activity</a:t>
            </a:r>
            <a:r>
              <a:rPr lang="cs-CZ" altLang="cs-CZ" sz="2400" dirty="0">
                <a:latin typeface="Arial" charset="0"/>
              </a:rPr>
              <a:t>, </a:t>
            </a:r>
            <a:r>
              <a:rPr lang="cs-CZ" altLang="cs-CZ" sz="2400" dirty="0" err="1">
                <a:latin typeface="Arial" charset="0"/>
              </a:rPr>
              <a:t>adequate</a:t>
            </a:r>
            <a:r>
              <a:rPr lang="cs-CZ" altLang="cs-CZ" sz="2400" dirty="0">
                <a:latin typeface="Arial" charset="0"/>
              </a:rPr>
              <a:t> body </a:t>
            </a:r>
            <a:r>
              <a:rPr lang="cs-CZ" altLang="cs-CZ" sz="2400" dirty="0" err="1">
                <a:latin typeface="Arial" charset="0"/>
              </a:rPr>
              <a:t>weight</a:t>
            </a:r>
            <a:r>
              <a:rPr lang="cs-CZ" altLang="cs-CZ" sz="2400" dirty="0">
                <a:latin typeface="Arial" charset="0"/>
              </a:rPr>
              <a:t>)</a:t>
            </a:r>
          </a:p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2400" dirty="0" err="1">
                <a:latin typeface="Arial" charset="0"/>
              </a:rPr>
              <a:t>Farmakologic</a:t>
            </a:r>
            <a:r>
              <a:rPr lang="cs-CZ" altLang="cs-CZ" sz="2400" dirty="0">
                <a:latin typeface="Arial" charset="0"/>
              </a:rPr>
              <a:t>  (</a:t>
            </a:r>
            <a:r>
              <a:rPr lang="cs-CZ" altLang="cs-CZ" sz="2400" dirty="0" err="1">
                <a:latin typeface="Arial" charset="0"/>
              </a:rPr>
              <a:t>analgetics</a:t>
            </a:r>
            <a:r>
              <a:rPr lang="cs-CZ" altLang="cs-CZ" sz="2400" dirty="0">
                <a:latin typeface="Arial" charset="0"/>
              </a:rPr>
              <a:t>, </a:t>
            </a:r>
            <a:r>
              <a:rPr lang="cs-CZ" altLang="cs-CZ" sz="2400" dirty="0" err="1">
                <a:latin typeface="Arial" charset="0"/>
              </a:rPr>
              <a:t>chondroprotectives</a:t>
            </a:r>
            <a:r>
              <a:rPr lang="cs-CZ" altLang="cs-CZ" sz="2400" dirty="0">
                <a:latin typeface="Arial" charset="0"/>
              </a:rPr>
              <a:t>)</a:t>
            </a:r>
          </a:p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r>
              <a:rPr lang="cs-CZ" altLang="cs-CZ" sz="2400" b="1" dirty="0" err="1">
                <a:latin typeface="Arial" charset="0"/>
              </a:rPr>
              <a:t>Surgical</a:t>
            </a:r>
            <a:endParaRPr lang="cs-CZ" altLang="cs-CZ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2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2003698"/>
          </a:xfrm>
        </p:spPr>
        <p:txBody>
          <a:bodyPr/>
          <a:lstStyle/>
          <a:p>
            <a:r>
              <a:rPr lang="cs-CZ" dirty="0"/>
              <a:t>Static: </a:t>
            </a:r>
          </a:p>
          <a:p>
            <a:pPr lvl="1"/>
            <a:r>
              <a:rPr lang="cs-CZ" dirty="0" err="1"/>
              <a:t>Rigid</a:t>
            </a:r>
            <a:r>
              <a:rPr lang="cs-CZ" dirty="0"/>
              <a:t> </a:t>
            </a:r>
            <a:r>
              <a:rPr lang="en-US" dirty="0"/>
              <a:t>without movement, relieve pain, stabilize the limb</a:t>
            </a:r>
            <a:br>
              <a:rPr lang="cs-CZ" dirty="0"/>
            </a:br>
            <a:endParaRPr lang="cs-CZ" dirty="0"/>
          </a:p>
          <a:p>
            <a:r>
              <a:rPr lang="cs-CZ" dirty="0" err="1"/>
              <a:t>Dynamic</a:t>
            </a:r>
            <a:r>
              <a:rPr lang="cs-CZ" dirty="0"/>
              <a:t>:</a:t>
            </a:r>
          </a:p>
          <a:p>
            <a:pPr lvl="1"/>
            <a:r>
              <a:rPr lang="en-US" dirty="0"/>
              <a:t>Controlled movement, they replace lost or weakened functions of muscles and joints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Ortoses</a:t>
            </a:r>
            <a:r>
              <a:rPr lang="cs-CZ" dirty="0"/>
              <a:t>: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D8E10B1-275C-42EB-991E-E2E8C8F065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2760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Nadpis 1"/>
          <p:cNvSpPr>
            <a:spLocks noGrp="1"/>
          </p:cNvSpPr>
          <p:nvPr>
            <p:ph type="title" idx="4294967295"/>
          </p:nvPr>
        </p:nvSpPr>
        <p:spPr>
          <a:xfrm>
            <a:off x="2063750" y="404813"/>
            <a:ext cx="8229600" cy="500062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Coxartrosis</a:t>
            </a:r>
            <a:r>
              <a:rPr lang="cs-CZ" sz="3200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Gonartrosis</a:t>
            </a:r>
            <a:endParaRPr lang="cs-CZ" sz="3200" dirty="0">
              <a:solidFill>
                <a:srgbClr val="ED1B2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1267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0" y="981076"/>
            <a:ext cx="8572500" cy="44291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cs-CZ" altLang="cs-CZ" sz="2400" b="1" dirty="0" err="1">
                <a:latin typeface="Arial" charset="0"/>
              </a:rPr>
              <a:t>Therapy</a:t>
            </a:r>
            <a:r>
              <a:rPr lang="cs-CZ" altLang="cs-CZ" sz="2400" b="1" dirty="0">
                <a:latin typeface="Arial" charset="0"/>
              </a:rPr>
              <a:t>:</a:t>
            </a:r>
          </a:p>
          <a:p>
            <a:pPr eaLnBrk="1" hangingPunct="1"/>
            <a:endParaRPr lang="cs-CZ" altLang="cs-CZ" sz="800" dirty="0">
              <a:latin typeface="Arial" charset="0"/>
            </a:endParaRPr>
          </a:p>
          <a:p>
            <a:pPr eaLnBrk="1" hangingPunct="1"/>
            <a:r>
              <a:rPr lang="cs-CZ" altLang="cs-CZ" sz="2400" dirty="0" err="1">
                <a:latin typeface="Arial" charset="0"/>
              </a:rPr>
              <a:t>Surgical</a:t>
            </a: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dirty="0">
                <a:latin typeface="Arial" charset="0"/>
                <a:cs typeface="Arial" charset="0"/>
              </a:rPr>
              <a:t>– </a:t>
            </a:r>
            <a:r>
              <a:rPr lang="cs-CZ" altLang="cs-CZ" sz="2400" dirty="0" err="1">
                <a:latin typeface="Arial" charset="0"/>
                <a:cs typeface="Arial" charset="0"/>
              </a:rPr>
              <a:t>Total</a:t>
            </a:r>
            <a:r>
              <a:rPr lang="cs-CZ" altLang="cs-CZ" sz="2400" dirty="0">
                <a:latin typeface="Arial" charset="0"/>
                <a:cs typeface="Arial" charset="0"/>
              </a:rPr>
              <a:t> Joint </a:t>
            </a:r>
            <a:r>
              <a:rPr lang="cs-CZ" altLang="cs-CZ" sz="2400" dirty="0" err="1">
                <a:latin typeface="Arial" charset="0"/>
                <a:cs typeface="Arial" charset="0"/>
              </a:rPr>
              <a:t>Arthroplasty</a:t>
            </a:r>
            <a:r>
              <a:rPr lang="cs-CZ" altLang="cs-CZ" sz="2400" dirty="0">
                <a:latin typeface="Arial" charset="0"/>
                <a:cs typeface="Arial" charset="0"/>
              </a:rPr>
              <a:t> (</a:t>
            </a:r>
            <a:r>
              <a:rPr lang="cs-CZ" altLang="cs-CZ" sz="2400" b="1" dirty="0">
                <a:latin typeface="Arial" charset="0"/>
                <a:cs typeface="Arial" charset="0"/>
              </a:rPr>
              <a:t>THA / TKA</a:t>
            </a:r>
            <a:r>
              <a:rPr lang="cs-CZ" altLang="cs-CZ" sz="2400" dirty="0">
                <a:latin typeface="Arial" charset="0"/>
                <a:cs typeface="Arial" charset="0"/>
              </a:rPr>
              <a:t>). </a:t>
            </a:r>
          </a:p>
          <a:p>
            <a:pPr eaLnBrk="1" hangingPunct="1"/>
            <a:endParaRPr lang="cs-CZ" altLang="cs-CZ" sz="2400" dirty="0">
              <a:latin typeface="Arial" charset="0"/>
            </a:endParaRPr>
          </a:p>
          <a:p>
            <a:pPr eaLnBrk="1" hangingPunct="1"/>
            <a:endParaRPr lang="cs-CZ" altLang="cs-CZ" sz="2400" dirty="0">
              <a:latin typeface="Arial" charset="0"/>
            </a:endParaRPr>
          </a:p>
        </p:txBody>
      </p:sp>
      <p:pic>
        <p:nvPicPr>
          <p:cNvPr id="11268" name="Picture 14" descr="C:\Documents and Settings\rdcuser\My Documents\My Pictures\artrosis\knee_arthroplasty_intro01-c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4063" y="2276475"/>
            <a:ext cx="3105150" cy="4419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69" name="Obrázek 1"/>
          <p:cNvPicPr>
            <a:picLocks noChangeAspect="1"/>
          </p:cNvPicPr>
          <p:nvPr/>
        </p:nvPicPr>
        <p:blipFill>
          <a:blip r:embed="rId3"/>
          <a:srcRect r="70744" b="18573"/>
          <a:stretch>
            <a:fillRect/>
          </a:stretch>
        </p:blipFill>
        <p:spPr bwMode="auto">
          <a:xfrm>
            <a:off x="3935413" y="2255838"/>
            <a:ext cx="28194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9487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2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/>
          <a:srcRect l="31496" t="17496" r="28473" b="8411"/>
          <a:stretch>
            <a:fillRect/>
          </a:stretch>
        </p:blipFill>
        <p:spPr bwMode="auto">
          <a:xfrm>
            <a:off x="3792538" y="1912938"/>
            <a:ext cx="356235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3"/>
          <a:srcRect l="48553" t="28857" r="25188" b="10764"/>
          <a:stretch>
            <a:fillRect/>
          </a:stretch>
        </p:blipFill>
        <p:spPr bwMode="auto">
          <a:xfrm>
            <a:off x="1524001" y="333376"/>
            <a:ext cx="28813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/>
          <a:srcRect l="36098" t="29745" r="43561" b="23880"/>
          <a:stretch>
            <a:fillRect/>
          </a:stretch>
        </p:blipFill>
        <p:spPr bwMode="auto">
          <a:xfrm>
            <a:off x="6240464" y="2393950"/>
            <a:ext cx="261143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/>
          <a:srcRect l="34129" t="35533" r="44545" b="15991"/>
          <a:stretch>
            <a:fillRect/>
          </a:stretch>
        </p:blipFill>
        <p:spPr bwMode="auto">
          <a:xfrm>
            <a:off x="8328026" y="0"/>
            <a:ext cx="2339975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063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C:\Documents and Settings\rdcuser\My Documents\My Pictures\HIP\hip_arthroplasty_surgery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1" y="260350"/>
            <a:ext cx="1935163" cy="21780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1" name="Picture 7" descr="C:\Documents and Settings\rdcuser\My Documents\My Pictures\HIP\hip_arthroplasty_surgery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1" y="2492375"/>
            <a:ext cx="1992313" cy="2241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2" name="Picture 8" descr="C:\Documents and Settings\rdcuser\My Documents\My Pictures\HIP\hip_arthroplasty_surgery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9750" y="4533901"/>
            <a:ext cx="2006600" cy="2257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2293" name="Rectangle 16"/>
          <p:cNvSpPr>
            <a:spLocks noGrp="1" noChangeArrowheads="1"/>
          </p:cNvSpPr>
          <p:nvPr>
            <p:ph type="title"/>
          </p:nvPr>
        </p:nvSpPr>
        <p:spPr>
          <a:xfrm>
            <a:off x="5059364" y="426246"/>
            <a:ext cx="8466137" cy="144780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cs-CZ" altLang="cs-CZ" sz="6000" dirty="0">
                <a:solidFill>
                  <a:srgbClr val="FF0000"/>
                </a:solidFill>
                <a:latin typeface="Comic Sans MS" pitchFamily="66" charset="0"/>
              </a:rPr>
              <a:t>THA</a:t>
            </a:r>
            <a:br>
              <a:rPr lang="cs-CZ" altLang="cs-CZ" sz="60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cs-CZ" altLang="cs-CZ" sz="6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2294" name="Picture 18" descr="C:\Documents and Settings\rdcuser\My Documents\My Pictures\HIP\hip_arthroplasty_surgery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75664" y="4533901"/>
            <a:ext cx="1989137" cy="2238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5" name="Picture 19" descr="C:\Documents and Settings\rdcuser\My Documents\My Pictures\HIP\hip_arthroplasty_surgery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3926" y="2330450"/>
            <a:ext cx="1920875" cy="21605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6" name="Picture 20" descr="C:\Documents and Settings\rdcuser\My Documents\My Pictures\HIP\hip_arthroplasty_surgery0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36000" y="188913"/>
            <a:ext cx="1828800" cy="2057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6351" y="1916114"/>
            <a:ext cx="4659313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3969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CoCrMoMetallkop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0238" y="1187451"/>
            <a:ext cx="18732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7" descr="lesteny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692150"/>
            <a:ext cx="3887788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8" descr="trilogy_acetabular_cu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7850" y="692151"/>
            <a:ext cx="19113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9" descr="uk_pic_cem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1676" y="4443414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91401" y="3851276"/>
            <a:ext cx="255587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Obrázek 1"/>
          <p:cNvPicPr>
            <a:picLocks noChangeAspect="1"/>
          </p:cNvPicPr>
          <p:nvPr/>
        </p:nvPicPr>
        <p:blipFill>
          <a:blip r:embed="rId7"/>
          <a:srcRect l="28818" r="25426"/>
          <a:stretch>
            <a:fillRect/>
          </a:stretch>
        </p:blipFill>
        <p:spPr bwMode="auto">
          <a:xfrm>
            <a:off x="1992313" y="3500438"/>
            <a:ext cx="261461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122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>
                <a:solidFill>
                  <a:schemeClr val="bg1"/>
                </a:solidFill>
              </a:rPr>
              <a:t>nar.  1952, objednán na TEP</a:t>
            </a:r>
          </a:p>
        </p:txBody>
      </p:sp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00"/>
          <a:stretch>
            <a:fillRect/>
          </a:stretch>
        </p:blipFill>
        <p:spPr bwMode="auto">
          <a:xfrm>
            <a:off x="1692166" y="196707"/>
            <a:ext cx="4118084" cy="678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0" y="428625"/>
            <a:ext cx="857250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t="9937" r="68745" b="45903"/>
          <a:stretch>
            <a:fillRect/>
          </a:stretch>
        </p:blipFill>
        <p:spPr bwMode="auto">
          <a:xfrm>
            <a:off x="5810250" y="507999"/>
            <a:ext cx="428625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004833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 dirty="0">
                <a:solidFill>
                  <a:srgbClr val="FFFF00"/>
                </a:solidFill>
                <a:latin typeface="Verdana" panose="020B0604030504040204" pitchFamily="34" charset="0"/>
              </a:rPr>
              <a:t>nar. 1980, </a:t>
            </a:r>
            <a:r>
              <a:rPr lang="cs-CZ" altLang="cs-CZ" sz="2000" dirty="0" err="1">
                <a:solidFill>
                  <a:srgbClr val="FFFF00"/>
                </a:solidFill>
                <a:latin typeface="Verdana" panose="020B0604030504040204" pitchFamily="34" charset="0"/>
              </a:rPr>
              <a:t>posttraumatic</a:t>
            </a:r>
            <a:r>
              <a:rPr lang="cs-CZ" altLang="cs-CZ" sz="2000" dirty="0">
                <a:solidFill>
                  <a:srgbClr val="FFFF00"/>
                </a:solidFill>
                <a:latin typeface="Verdana" panose="020B0604030504040204" pitchFamily="34" charset="0"/>
              </a:rPr>
              <a:t> </a:t>
            </a:r>
            <a:r>
              <a:rPr lang="cs-CZ" altLang="cs-CZ" sz="2000" dirty="0" err="1">
                <a:solidFill>
                  <a:srgbClr val="FFFF00"/>
                </a:solidFill>
                <a:latin typeface="Verdana" panose="020B0604030504040204" pitchFamily="34" charset="0"/>
              </a:rPr>
              <a:t>osteoarthrosis</a:t>
            </a:r>
            <a:endParaRPr lang="cs-CZ" altLang="cs-CZ" sz="2000" dirty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6" r="61800" b="24522"/>
          <a:stretch>
            <a:fillRect/>
          </a:stretch>
        </p:blipFill>
        <p:spPr bwMode="auto">
          <a:xfrm>
            <a:off x="1597572" y="415925"/>
            <a:ext cx="57150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8509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3" t="5870" r="32434"/>
          <a:stretch>
            <a:fillRect/>
          </a:stretch>
        </p:blipFill>
        <p:spPr bwMode="auto">
          <a:xfrm>
            <a:off x="1524000" y="214314"/>
            <a:ext cx="4032250" cy="66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23756" r="40726" b="4976"/>
          <a:stretch>
            <a:fillRect/>
          </a:stretch>
        </p:blipFill>
        <p:spPr bwMode="auto">
          <a:xfrm>
            <a:off x="6383338" y="0"/>
            <a:ext cx="4284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D86FFB-DFDE-40DA-BA04-D2E5C8D698D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451101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51314" y="274638"/>
            <a:ext cx="6059487" cy="1282700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Uncemented</a:t>
            </a:r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 - stem</a:t>
            </a:r>
          </a:p>
        </p:txBody>
      </p:sp>
      <p:pic>
        <p:nvPicPr>
          <p:cNvPr id="183299" name="Picture 3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7414"/>
            <a:ext cx="2693988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 descr="tephiup07f0f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4" y="2349500"/>
            <a:ext cx="33496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5" descr="tephiup07f01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5479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6" descr="tephiup07f01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2349500"/>
            <a:ext cx="30607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056637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 descr="tephiup07f0ff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5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4" name="Picture 4" descr="tephiup07f01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939926"/>
            <a:ext cx="5148262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38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C651A0B-201C-4B6D-AEAE-15B767F4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61A41A1-DEB4-42DE-B8CF-58233CFE3E0C}"/>
              </a:ext>
            </a:extLst>
          </p:cNvPr>
          <p:cNvSpPr txBox="1">
            <a:spLocks noChangeArrowheads="1"/>
          </p:cNvSpPr>
          <p:nvPr/>
        </p:nvSpPr>
        <p:spPr>
          <a:xfrm>
            <a:off x="4608512" y="273051"/>
            <a:ext cx="6059487" cy="12827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cs-CZ" sz="36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Uncemented</a:t>
            </a:r>
            <a:r>
              <a:rPr lang="cs-CZ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 – cup</a:t>
            </a:r>
          </a:p>
        </p:txBody>
      </p:sp>
    </p:spTree>
    <p:extLst>
      <p:ext uri="{BB962C8B-B14F-4D97-AF65-F5344CB8AC3E}">
        <p14:creationId xmlns:p14="http://schemas.microsoft.com/office/powerpoint/2010/main" val="3545309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r="36130"/>
          <a:stretch>
            <a:fillRect/>
          </a:stretch>
        </p:blipFill>
        <p:spPr bwMode="auto">
          <a:xfrm>
            <a:off x="1627188" y="190501"/>
            <a:ext cx="721518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39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2550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Ortotses</a:t>
            </a:r>
            <a:r>
              <a:rPr lang="cs-CZ" dirty="0"/>
              <a:t>: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8124"/>
          <a:stretch/>
        </p:blipFill>
        <p:spPr>
          <a:xfrm>
            <a:off x="5484310" y="314925"/>
            <a:ext cx="2627588" cy="67565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366" y="467951"/>
            <a:ext cx="2938572" cy="6279909"/>
          </a:xfrm>
          <a:prstGeom prst="rect">
            <a:avLst/>
          </a:prstGeom>
        </p:spPr>
      </p:pic>
      <p:pic>
        <p:nvPicPr>
          <p:cNvPr id="7" name="Obrázek 6" descr="Obsah obrázku oblečení, nošení, černá, ochranný oděv&#10;&#10;Popis byl vytvořen automaticky">
            <a:extLst>
              <a:ext uri="{FF2B5EF4-FFF2-40B4-BE49-F238E27FC236}">
                <a16:creationId xmlns:a16="http://schemas.microsoft.com/office/drawing/2014/main" id="{9F3DBD97-2015-47C4-9F8F-45DBDE95A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63" y="1423625"/>
            <a:ext cx="3897248" cy="5336651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FF07F39-3C58-4511-8994-4160532C59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37191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8582" r="10332" b="1486"/>
          <a:stretch>
            <a:fillRect/>
          </a:stretch>
        </p:blipFill>
        <p:spPr bwMode="auto">
          <a:xfrm>
            <a:off x="1703389" y="60326"/>
            <a:ext cx="8675687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52700" y="1083469"/>
            <a:ext cx="40005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 THA</a:t>
            </a:r>
          </a:p>
          <a:p>
            <a:pPr eaLnBrk="1" hangingPunct="1">
              <a:defRPr/>
            </a:pP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650831" y="1083469"/>
            <a:ext cx="407193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cemented</a:t>
            </a:r>
            <a:r>
              <a:rPr lang="cs-CZ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</a:t>
            </a:r>
          </a:p>
          <a:p>
            <a:pPr eaLnBrk="1" hangingPunct="1">
              <a:defRPr/>
            </a:pP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cs-CZ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42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40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7269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"/>
            <a:ext cx="9144000" cy="404813"/>
          </a:xfrm>
        </p:spPr>
        <p:txBody>
          <a:bodyPr/>
          <a:lstStyle/>
          <a:p>
            <a:pPr>
              <a:defRPr/>
            </a:pP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nar. 1935, 14 let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poop</a:t>
            </a:r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., bez opotřebení jamky (Poldi Kladno)</a:t>
            </a:r>
          </a:p>
        </p:txBody>
      </p:sp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8" r="53786"/>
          <a:stretch>
            <a:fillRect/>
          </a:stretch>
        </p:blipFill>
        <p:spPr bwMode="auto">
          <a:xfrm>
            <a:off x="1524001" y="404814"/>
            <a:ext cx="385762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t="19926" r="62064" b="52399"/>
          <a:stretch>
            <a:fillRect/>
          </a:stretch>
        </p:blipFill>
        <p:spPr bwMode="auto">
          <a:xfrm>
            <a:off x="5381626" y="500064"/>
            <a:ext cx="5286375" cy="471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41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9673739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6" b="6812"/>
          <a:stretch>
            <a:fillRect/>
          </a:stretch>
        </p:blipFill>
        <p:spPr bwMode="auto">
          <a:xfrm>
            <a:off x="1524000" y="3429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1" y="428625"/>
            <a:ext cx="1000125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sz="1800"/>
          </a:p>
        </p:txBody>
      </p:sp>
      <p:sp>
        <p:nvSpPr>
          <p:cNvPr id="6" name="TextovéPole 5"/>
          <p:cNvSpPr txBox="1"/>
          <p:nvPr/>
        </p:nvSpPr>
        <p:spPr>
          <a:xfrm>
            <a:off x="5953125" y="1071563"/>
            <a:ext cx="4286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nar. 1932</a:t>
            </a: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předělání jamky i dříku</a:t>
            </a:r>
          </a:p>
        </p:txBody>
      </p:sp>
      <p:sp>
        <p:nvSpPr>
          <p:cNvPr id="20378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53696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 r="69084" b="2834"/>
          <a:stretch>
            <a:fillRect/>
          </a:stretch>
        </p:blipFill>
        <p:spPr bwMode="auto">
          <a:xfrm>
            <a:off x="1524000" y="333376"/>
            <a:ext cx="34925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" r="60779"/>
          <a:stretch>
            <a:fillRect/>
          </a:stretch>
        </p:blipFill>
        <p:spPr bwMode="auto">
          <a:xfrm>
            <a:off x="6491288" y="620714"/>
            <a:ext cx="4176712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823D9D-54CF-4621-91D7-B0F2B75BAB2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101440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 r="56395"/>
          <a:stretch>
            <a:fillRect/>
          </a:stretch>
        </p:blipFill>
        <p:spPr bwMode="auto">
          <a:xfrm>
            <a:off x="1154167" y="-1"/>
            <a:ext cx="4797371" cy="746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7" b="5510"/>
          <a:stretch>
            <a:fillRect/>
          </a:stretch>
        </p:blipFill>
        <p:spPr bwMode="auto">
          <a:xfrm>
            <a:off x="6130926" y="0"/>
            <a:ext cx="4537075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7"/>
          <p:cNvSpPr txBox="1">
            <a:spLocks noChangeArrowheads="1"/>
          </p:cNvSpPr>
          <p:nvPr/>
        </p:nvSpPr>
        <p:spPr bwMode="auto">
          <a:xfrm>
            <a:off x="1135594" y="481102"/>
            <a:ext cx="49056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</a:t>
            </a: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cs-CZ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Burch</a:t>
            </a:r>
            <a:r>
              <a:rPr lang="cs-CZ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-Schneiderova </a:t>
            </a:r>
            <a:r>
              <a:rPr lang="cs-CZ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augmentaplate</a:t>
            </a:r>
            <a:endParaRPr lang="cs-CZ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6167439" y="1"/>
            <a:ext cx="1000125" cy="428625"/>
          </a:xfrm>
          <a:prstGeom prst="rect">
            <a:avLst/>
          </a:prstGeom>
          <a:solidFill>
            <a:srgbClr val="001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831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44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719866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09814" y="2214563"/>
            <a:ext cx="97035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Dislocation</a:t>
            </a: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endoprosthesis</a:t>
            </a:r>
            <a:endParaRPr lang="cs-CZ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patient is at risk at any time, even years after surgery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buFontTx/>
              <a:buChar char="-"/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cs-CZ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necessity</a:t>
            </a: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comply with the regime measures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postoperatively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!!</a:t>
            </a:r>
          </a:p>
        </p:txBody>
      </p:sp>
      <p:sp>
        <p:nvSpPr>
          <p:cNvPr id="208899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C502CD-B611-43EA-90FD-4AD030B4533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403876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07f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113205"/>
            <a:ext cx="7162799" cy="674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46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30503A-0011-4505-9A44-E666EEBE1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 descr="fig13bkhiami">
            <a:extLst>
              <a:ext uri="{FF2B5EF4-FFF2-40B4-BE49-F238E27FC236}">
                <a16:creationId xmlns:a16="http://schemas.microsoft.com/office/drawing/2014/main" id="{7B37EA70-6EC3-4C48-90BB-B010F831D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599" y="764669"/>
            <a:ext cx="384651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006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 of hip T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complications</a:t>
            </a:r>
            <a:endParaRPr lang="cs-CZ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229600" cy="4924425"/>
          </a:xfrm>
        </p:spPr>
        <p:txBody>
          <a:bodyPr/>
          <a:lstStyle/>
          <a:p>
            <a:pPr>
              <a:lnSpc>
                <a:spcPct val="90000"/>
              </a:lnSpc>
              <a:buSzPct val="50000"/>
              <a:buFont typeface="Wingdings" pitchFamily="2" charset="2"/>
              <a:buNone/>
              <a:defRPr/>
            </a:pPr>
            <a:r>
              <a:rPr lang="cs-CZ" dirty="0" err="1">
                <a:solidFill>
                  <a:srgbClr val="0000FF"/>
                </a:solidFill>
              </a:rPr>
              <a:t>luxation</a:t>
            </a:r>
            <a:r>
              <a:rPr lang="cs-CZ" dirty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articulation without / with anesthesia, surgery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orthosis, event. plaster spike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reoperation (replacement of components)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 extraction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endParaRPr lang="cs-CZ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cs-CZ" dirty="0" err="1">
                <a:solidFill>
                  <a:srgbClr val="0000FF"/>
                </a:solidFill>
              </a:rPr>
              <a:t>infection</a:t>
            </a:r>
            <a:endParaRPr lang="cs-CZ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flush drainage, antibiotics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temporary removal of TEP, rinsing or carrier with antibiotic, possibly. spacer</a:t>
            </a:r>
          </a:p>
          <a:p>
            <a:pPr>
              <a:lnSpc>
                <a:spcPct val="9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permanent removal of the endoprosthesis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197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930388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09876" y="1428751"/>
            <a:ext cx="8467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Infect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septic release of the endoprosthesis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99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53909C-236E-479B-B9D0-B2BE9B1661B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60213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05061"/>
            <a:ext cx="8229600" cy="714703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Infection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loosening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cs-CZ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of</a:t>
            </a:r>
            <a:r>
              <a:rPr lang="cs-CZ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THA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196975"/>
            <a:ext cx="9816662" cy="533400"/>
          </a:xfrm>
        </p:spPr>
        <p:txBody>
          <a:bodyPr/>
          <a:lstStyle/>
          <a:p>
            <a:pPr>
              <a:lnSpc>
                <a:spcPct val="80000"/>
              </a:lnSpc>
              <a:buSzPct val="50000"/>
              <a:buFont typeface="Wingdings" pitchFamily="2" charset="2"/>
              <a:buChar char="q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spacer (cement with gentamicin) introduced after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extraction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214020" name="Picture 4" descr="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2133600"/>
            <a:ext cx="31305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1" name="Picture 5" descr="P10900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6" y="2133600"/>
            <a:ext cx="33305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Picture 6" descr="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9" y="2133600"/>
            <a:ext cx="29813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3" name="Zástupný symbol pro číslo snímku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49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98755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oblečení&#10;&#10;Popis byl vytvořen automaticky">
            <a:extLst>
              <a:ext uri="{FF2B5EF4-FFF2-40B4-BE49-F238E27FC236}">
                <a16:creationId xmlns:a16="http://schemas.microsoft.com/office/drawing/2014/main" id="{74F33782-A885-422F-8956-7C176D1F8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89420"/>
            <a:ext cx="10753200" cy="3145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2811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1031" descr="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4" y="914400"/>
            <a:ext cx="22574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1032"/>
          <p:cNvSpPr txBox="1">
            <a:spLocks noChangeArrowheads="1"/>
          </p:cNvSpPr>
          <p:nvPr/>
        </p:nvSpPr>
        <p:spPr bwMode="auto">
          <a:xfrm>
            <a:off x="5046664" y="5999400"/>
            <a:ext cx="406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Extra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ction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THA</a:t>
            </a:r>
            <a:endParaRPr lang="en-GB" sz="1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7897" name="Text Box 1033"/>
          <p:cNvSpPr txBox="1">
            <a:spLocks noChangeArrowheads="1"/>
          </p:cNvSpPr>
          <p:nvPr/>
        </p:nvSpPr>
        <p:spPr bwMode="auto">
          <a:xfrm>
            <a:off x="2336801" y="6096000"/>
            <a:ext cx="3319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SPACER</a:t>
            </a:r>
          </a:p>
        </p:txBody>
      </p:sp>
      <p:pic>
        <p:nvPicPr>
          <p:cNvPr id="215045" name="Picture 1034" descr="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914400"/>
            <a:ext cx="27352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6" name="Picture 1035" descr="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914400"/>
            <a:ext cx="26860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Text Box 1036"/>
          <p:cNvSpPr txBox="1">
            <a:spLocks noChangeArrowheads="1"/>
          </p:cNvSpPr>
          <p:nvPr/>
        </p:nvSpPr>
        <p:spPr bwMode="auto">
          <a:xfrm>
            <a:off x="7688264" y="6019801"/>
            <a:ext cx="2708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reimplantationce</a:t>
            </a:r>
            <a:r>
              <a:rPr lang="cs-CZ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THA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uncemented</a:t>
            </a:r>
            <a:endParaRPr lang="cs-CZ" sz="18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15049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A42122-E01B-4FAB-8E07-B3F4F094DE05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362745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pPr algn="l">
              <a:defRPr/>
            </a:pPr>
            <a:r>
              <a:rPr lang="cs-CZ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Extracted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THA</a:t>
            </a:r>
          </a:p>
        </p:txBody>
      </p:sp>
      <p:pic>
        <p:nvPicPr>
          <p:cNvPr id="217091" name="Picture 3" descr="6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33750"/>
            <a:ext cx="72358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4" descr="skenovat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412" y="571500"/>
            <a:ext cx="31273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51</a:t>
            </a:fld>
            <a:endParaRPr lang="cs-CZ" altLang="cs-CZ" sz="1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E92DC7-80FB-42B2-B984-1E8550E58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2220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74639"/>
            <a:ext cx="4619625" cy="1354137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Periprotetic</a:t>
            </a:r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</a:t>
            </a:r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21187" name="Picture 3" descr="07f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6" r="16100" b="13020"/>
          <a:stretch>
            <a:fillRect/>
          </a:stretch>
        </p:blipFill>
        <p:spPr bwMode="auto">
          <a:xfrm>
            <a:off x="6708776" y="0"/>
            <a:ext cx="395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61909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13283"/>
          <a:stretch>
            <a:fillRect/>
          </a:stretch>
        </p:blipFill>
        <p:spPr bwMode="auto">
          <a:xfrm>
            <a:off x="1597572" y="493763"/>
            <a:ext cx="8852941" cy="63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381751" y="1071564"/>
            <a:ext cx="1357313" cy="6429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21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53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F941786-9CDD-41C9-A660-88502BA2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5251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B5F5DE8-713D-4F3D-A271-725B107C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42688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E7E20AF-0406-47B9-9CB8-7640670FF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479425"/>
            <a:ext cx="7772400" cy="865188"/>
          </a:xfrm>
        </p:spPr>
        <p:txBody>
          <a:bodyPr/>
          <a:lstStyle/>
          <a:p>
            <a:br>
              <a:rPr lang="cs-CZ" altLang="cs-CZ" sz="3800"/>
            </a:br>
            <a:r>
              <a:rPr lang="cs-CZ" altLang="cs-CZ" sz="3800"/>
              <a:t>Meralgia paresthetica</a:t>
            </a:r>
            <a:br>
              <a:rPr lang="cs-CZ" altLang="cs-CZ" sz="3800"/>
            </a:br>
            <a:endParaRPr lang="cs-CZ" altLang="cs-CZ" sz="38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2A05A3D-E66A-438B-9BE4-D2F771361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cs-CZ" sz="2400" dirty="0"/>
              <a:t>Compression of the </a:t>
            </a:r>
            <a:r>
              <a:rPr lang="en-US" altLang="cs-CZ" sz="2400" b="1" i="1" dirty="0" err="1"/>
              <a:t>cutaneus</a:t>
            </a:r>
            <a:r>
              <a:rPr lang="en-US" altLang="cs-CZ" sz="2400" b="1" i="1" dirty="0"/>
              <a:t> femoris lateralis </a:t>
            </a:r>
            <a:r>
              <a:rPr lang="en-US" altLang="cs-CZ" sz="2400" dirty="0"/>
              <a:t>during passage to the thigh in the fibrous canal of the fascia </a:t>
            </a:r>
            <a:r>
              <a:rPr lang="en-US" altLang="cs-CZ" sz="2400" dirty="0" err="1"/>
              <a:t>lata</a:t>
            </a:r>
            <a:r>
              <a:rPr lang="en-US" altLang="cs-CZ" sz="2400" dirty="0"/>
              <a:t> medially from SIAS</a:t>
            </a:r>
          </a:p>
          <a:p>
            <a:r>
              <a:rPr lang="en-US" altLang="cs-CZ" sz="2400" dirty="0"/>
              <a:t>Burning pain and</a:t>
            </a:r>
          </a:p>
          <a:p>
            <a:r>
              <a:rPr lang="en-US" altLang="cs-CZ" sz="2400" dirty="0"/>
              <a:t>    hypesthesia on the external</a:t>
            </a:r>
          </a:p>
          <a:p>
            <a:r>
              <a:rPr lang="en-US" altLang="cs-CZ" sz="2400" dirty="0"/>
              <a:t>     thigh area</a:t>
            </a:r>
          </a:p>
          <a:p>
            <a:r>
              <a:rPr lang="en-US" altLang="cs-CZ" sz="2400" dirty="0"/>
              <a:t>Disposition - </a:t>
            </a:r>
            <a:r>
              <a:rPr lang="en-US" altLang="cs-CZ" sz="2400" b="1" dirty="0"/>
              <a:t>obesity</a:t>
            </a:r>
            <a:r>
              <a:rPr lang="en-US" altLang="cs-CZ" sz="2400" dirty="0"/>
              <a:t>, tight clothing</a:t>
            </a:r>
          </a:p>
          <a:p>
            <a:r>
              <a:rPr lang="en-US" altLang="cs-CZ" sz="2400" dirty="0"/>
              <a:t>Therapy - regime measures,</a:t>
            </a:r>
          </a:p>
          <a:p>
            <a:r>
              <a:rPr lang="en-US" altLang="cs-CZ" sz="2400" dirty="0"/>
              <a:t>NSAID, </a:t>
            </a:r>
            <a:r>
              <a:rPr lang="en-US" altLang="cs-CZ" sz="2400" dirty="0" err="1"/>
              <a:t>cortioid</a:t>
            </a:r>
            <a:r>
              <a:rPr lang="en-US" altLang="cs-CZ" sz="2400" dirty="0"/>
              <a:t> injection,</a:t>
            </a:r>
          </a:p>
          <a:p>
            <a:r>
              <a:rPr lang="en-US" altLang="cs-CZ" sz="2400" dirty="0"/>
              <a:t>(surgical resection)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AB84AD44-CF44-43FE-BCD3-DC5E7367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141664"/>
            <a:ext cx="3213100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8924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2941C3A-A750-4BB5-8FBA-0E58C9DE9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Pyriformis</a:t>
            </a:r>
            <a:r>
              <a:rPr lang="cs-CZ" altLang="cs-CZ" dirty="0"/>
              <a:t> syndrom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E7B0AB0-0E05-40D7-989D-358E7E8CD91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 sz="2400" dirty="0"/>
              <a:t>=</a:t>
            </a:r>
            <a:r>
              <a:rPr lang="cs-CZ" altLang="cs-CZ" sz="2400" dirty="0" err="1"/>
              <a:t>iritation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en-US" altLang="cs-CZ" sz="2400" dirty="0" err="1"/>
              <a:t>n.ischiadicus</a:t>
            </a:r>
            <a:endParaRPr lang="en-US" altLang="cs-CZ" sz="2400" dirty="0"/>
          </a:p>
          <a:p>
            <a:r>
              <a:rPr lang="en-US" altLang="cs-CZ" sz="2400" dirty="0"/>
              <a:t>rare</a:t>
            </a:r>
          </a:p>
          <a:p>
            <a:r>
              <a:rPr lang="en-US" altLang="cs-CZ" sz="2400" dirty="0"/>
              <a:t>nerve compression by </a:t>
            </a:r>
            <a:r>
              <a:rPr lang="en-US" altLang="cs-CZ" sz="2400" dirty="0" err="1"/>
              <a:t>m.piriformis</a:t>
            </a:r>
            <a:r>
              <a:rPr lang="en-US" altLang="cs-CZ" sz="2400" dirty="0"/>
              <a:t> rigid fibers as it passes through the foramen </a:t>
            </a:r>
            <a:r>
              <a:rPr lang="en-US" altLang="cs-CZ" sz="2400" dirty="0" err="1"/>
              <a:t>infrapiriforme</a:t>
            </a:r>
            <a:endParaRPr lang="en-US" altLang="cs-CZ" sz="2400" dirty="0"/>
          </a:p>
          <a:p>
            <a:endParaRPr lang="cs-CZ" altLang="cs-CZ" sz="2400" dirty="0"/>
          </a:p>
          <a:p>
            <a:r>
              <a:rPr lang="en-US" altLang="cs-CZ" sz="2400" dirty="0"/>
              <a:t>Buttock pain, tingling with propagation along the back of the thigh and lower leg</a:t>
            </a:r>
            <a:endParaRPr lang="cs-CZ" altLang="cs-CZ" sz="2400" dirty="0"/>
          </a:p>
        </p:txBody>
      </p:sp>
      <p:pic>
        <p:nvPicPr>
          <p:cNvPr id="20485" name="Picture 5">
            <a:extLst>
              <a:ext uri="{FF2B5EF4-FFF2-40B4-BE49-F238E27FC236}">
                <a16:creationId xmlns:a16="http://schemas.microsoft.com/office/drawing/2014/main" id="{43715CC4-7D0D-4C83-B4DA-A0F70F53973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4426" y="4437063"/>
            <a:ext cx="2189163" cy="2189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D50C83C9-3007-4218-98A5-E8D5C8402A2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8164" y="1196976"/>
            <a:ext cx="3240087" cy="319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2054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8" name="Picture 4" descr="Výsledek obrázku pro piriformis syndr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315" y="720000"/>
            <a:ext cx="3074188" cy="2664296"/>
          </a:xfrm>
          <a:prstGeom prst="rect">
            <a:avLst/>
          </a:prstGeom>
          <a:noFill/>
        </p:spPr>
      </p:pic>
      <p:pic>
        <p:nvPicPr>
          <p:cNvPr id="1030" name="Picture 6" descr="Výsledek obrázku pro piriformis syndr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090" y="93995"/>
            <a:ext cx="6721743" cy="6102009"/>
          </a:xfrm>
          <a:prstGeom prst="rect">
            <a:avLst/>
          </a:prstGeom>
          <a:noFill/>
        </p:spPr>
      </p:pic>
      <p:pic>
        <p:nvPicPr>
          <p:cNvPr id="1032" name="Picture 8" descr="Výsledek obrázku pro piriformis syndrome exerc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9702" y="4056860"/>
            <a:ext cx="4397801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857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C92F052C-BDD5-45E2-9C73-AF3ED3D1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88913"/>
            <a:ext cx="85459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3600" dirty="0"/>
              <a:t>Bursitis and enthesopathy in the hip area</a:t>
            </a:r>
            <a:endParaRPr lang="cs-CZ" altLang="cs-CZ" sz="3600" dirty="0"/>
          </a:p>
        </p:txBody>
      </p:sp>
      <p:pic>
        <p:nvPicPr>
          <p:cNvPr id="15363" name="Picture 5" descr="Entezopatie- ischiální burza">
            <a:extLst>
              <a:ext uri="{FF2B5EF4-FFF2-40B4-BE49-F238E27FC236}">
                <a16:creationId xmlns:a16="http://schemas.microsoft.com/office/drawing/2014/main" id="{AE9E6076-B059-4340-B958-D711E2FC8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2823" r="7944" b="3262"/>
          <a:stretch>
            <a:fillRect/>
          </a:stretch>
        </p:blipFill>
        <p:spPr bwMode="auto">
          <a:xfrm>
            <a:off x="8472489" y="836614"/>
            <a:ext cx="178593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336EE0EA-AA15-4433-A7A4-1ABBCA84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28775"/>
            <a:ext cx="642355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/>
              <a:t>Trochanter maior</a:t>
            </a:r>
          </a:p>
          <a:p>
            <a:pPr eaLnBrk="1" hangingPunct="1"/>
            <a:r>
              <a:rPr lang="cs-CZ" altLang="cs-CZ" sz="3200"/>
              <a:t>Tuber ossis ischii</a:t>
            </a:r>
          </a:p>
          <a:p>
            <a:pPr eaLnBrk="1" hangingPunct="1"/>
            <a:r>
              <a:rPr lang="cs-CZ" altLang="cs-CZ" sz="3200"/>
              <a:t>Bursa ileopectinea</a:t>
            </a:r>
          </a:p>
          <a:p>
            <a:pPr eaLnBrk="1" hangingPunct="1"/>
            <a:r>
              <a:rPr lang="cs-CZ" altLang="cs-CZ" sz="3200"/>
              <a:t>Gracilis  syndrom (natažené tříslo)</a:t>
            </a:r>
          </a:p>
          <a:p>
            <a:pPr eaLnBrk="1" hangingPunct="1"/>
            <a:r>
              <a:rPr lang="cs-CZ" altLang="cs-CZ" sz="3200"/>
              <a:t>Spina iliaca ant. sup.</a:t>
            </a:r>
          </a:p>
          <a:p>
            <a:pPr eaLnBrk="1" hangingPunct="1"/>
            <a:r>
              <a:rPr lang="cs-CZ" altLang="cs-CZ" sz="3200"/>
              <a:t>Spina iliaca ant inf.</a:t>
            </a:r>
          </a:p>
        </p:txBody>
      </p:sp>
      <p:pic>
        <p:nvPicPr>
          <p:cNvPr id="15365" name="Picture 7" descr="Kyčel-cévy,burzy1">
            <a:extLst>
              <a:ext uri="{FF2B5EF4-FFF2-40B4-BE49-F238E27FC236}">
                <a16:creationId xmlns:a16="http://schemas.microsoft.com/office/drawing/2014/main" id="{9925A76C-2047-47C3-9566-B9AF2BFE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5559" r="47897" b="15746"/>
          <a:stretch>
            <a:fillRect/>
          </a:stretch>
        </p:blipFill>
        <p:spPr bwMode="auto">
          <a:xfrm>
            <a:off x="7680326" y="4117976"/>
            <a:ext cx="284321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FEB31433-69EA-43F2-8B60-48802E449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2576" y="3665539"/>
            <a:ext cx="1022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9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AD30BC39-66C9-4367-9A2C-0DAD81F45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6308726"/>
            <a:ext cx="11935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Obr. 10</a:t>
            </a:r>
          </a:p>
        </p:txBody>
      </p:sp>
    </p:spTree>
    <p:extLst>
      <p:ext uri="{BB962C8B-B14F-4D97-AF65-F5344CB8AC3E}">
        <p14:creationId xmlns:p14="http://schemas.microsoft.com/office/powerpoint/2010/main" val="19006992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B22136-8553-4961-AD8A-5D6C59D9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DE03489-A06A-41C1-9025-7DE300E1CD27}"/>
              </a:ext>
            </a:extLst>
          </p:cNvPr>
          <p:cNvSpPr txBox="1"/>
          <p:nvPr/>
        </p:nvSpPr>
        <p:spPr>
          <a:xfrm>
            <a:off x="4908332" y="2144110"/>
            <a:ext cx="6379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KNEE</a:t>
            </a:r>
          </a:p>
        </p:txBody>
      </p:sp>
    </p:spTree>
    <p:extLst>
      <p:ext uri="{BB962C8B-B14F-4D97-AF65-F5344CB8AC3E}">
        <p14:creationId xmlns:p14="http://schemas.microsoft.com/office/powerpoint/2010/main" val="335161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Walkers</a:t>
            </a:r>
            <a:r>
              <a:rPr lang="cs-CZ" dirty="0"/>
              <a:t>: </a:t>
            </a:r>
            <a:r>
              <a:rPr lang="cs-CZ" dirty="0" err="1"/>
              <a:t>walking</a:t>
            </a:r>
            <a:r>
              <a:rPr lang="cs-CZ" dirty="0"/>
              <a:t> </a:t>
            </a:r>
            <a:r>
              <a:rPr lang="cs-CZ" dirty="0" err="1"/>
              <a:t>practice</a:t>
            </a:r>
            <a:r>
              <a:rPr lang="cs-CZ" dirty="0"/>
              <a:t> : 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Limb motion trainers, </a:t>
            </a:r>
            <a:r>
              <a:rPr lang="en-US" dirty="0" err="1"/>
              <a:t>eg</a:t>
            </a:r>
            <a:r>
              <a:rPr lang="cs-CZ" dirty="0"/>
              <a:t>.</a:t>
            </a:r>
            <a:r>
              <a:rPr lang="en-US" dirty="0"/>
              <a:t> after operations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Support </a:t>
            </a:r>
            <a:r>
              <a:rPr lang="cs-CZ" dirty="0" err="1"/>
              <a:t>devices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70" y="3834433"/>
            <a:ext cx="1928144" cy="19493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172" y="3773545"/>
            <a:ext cx="1935552" cy="205845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340" y="3834433"/>
            <a:ext cx="1247623" cy="194931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" y="3892085"/>
            <a:ext cx="1906468" cy="193991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834" y="1753873"/>
            <a:ext cx="2182991" cy="39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199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424114" y="1412876"/>
            <a:ext cx="7704137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Soft </a:t>
            </a:r>
            <a:r>
              <a:rPr lang="cs-CZ" sz="4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KNEE</a:t>
            </a:r>
          </a:p>
        </p:txBody>
      </p:sp>
      <p:sp>
        <p:nvSpPr>
          <p:cNvPr id="8499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2D1AA4-EFF6-4F11-A590-0330B584114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cs-CZ" altLang="cs-CZ" sz="1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r="15054" b="1685"/>
          <a:stretch>
            <a:fillRect/>
          </a:stretch>
        </p:blipFill>
        <p:spPr bwMode="auto">
          <a:xfrm>
            <a:off x="1524001" y="2316164"/>
            <a:ext cx="6767513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4" r="23978"/>
          <a:stretch>
            <a:fillRect/>
          </a:stretch>
        </p:blipFill>
        <p:spPr bwMode="auto">
          <a:xfrm>
            <a:off x="6275388" y="1"/>
            <a:ext cx="4392612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09751" y="500063"/>
            <a:ext cx="42148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examination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021" name="Zástupný symbol pro číslo snímku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4F4ADB-C340-44BB-9BE5-C7185EE4CA3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cs-CZ" altLang="cs-CZ" sz="1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8" r="25653" b="4811"/>
          <a:stretch>
            <a:fillRect/>
          </a:stretch>
        </p:blipFill>
        <p:spPr bwMode="auto">
          <a:xfrm>
            <a:off x="1524001" y="1916114"/>
            <a:ext cx="4284663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4" r="18297"/>
          <a:stretch>
            <a:fillRect/>
          </a:stretch>
        </p:blipFill>
        <p:spPr bwMode="auto">
          <a:xfrm>
            <a:off x="5815014" y="1916114"/>
            <a:ext cx="4852987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ovací šipka 4"/>
          <p:cNvCxnSpPr/>
          <p:nvPr/>
        </p:nvCxnSpPr>
        <p:spPr>
          <a:xfrm>
            <a:off x="3167063" y="4071939"/>
            <a:ext cx="857250" cy="35718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5400000">
            <a:off x="8382001" y="3571876"/>
            <a:ext cx="714375" cy="571500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1666875" y="1428751"/>
            <a:ext cx="378533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ACL –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10313" y="1428751"/>
            <a:ext cx="391196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PCL –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lig.</a:t>
            </a:r>
          </a:p>
        </p:txBody>
      </p:sp>
      <p:sp>
        <p:nvSpPr>
          <p:cNvPr id="87048" name="Zástupný symbol pro číslo snímku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51AE92-EDB2-4E8F-B3D6-1F5092C8B01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cs-CZ" altLang="cs-CZ" sz="1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nmr_knee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08050"/>
            <a:ext cx="495141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6527801" y="1628775"/>
            <a:ext cx="3889375" cy="3416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Akutní ACL poranění - diagnóza:</a:t>
            </a:r>
          </a:p>
          <a:p>
            <a:pPr eaLnBrk="1" hangingPunct="1">
              <a:spcBef>
                <a:spcPct val="50000"/>
              </a:spcBef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artroskopie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v celkové anestezii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ACL</a:t>
            </a:r>
          </a:p>
        </p:txBody>
      </p:sp>
      <p:sp>
        <p:nvSpPr>
          <p:cNvPr id="8806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63</a:t>
            </a:fld>
            <a:endParaRPr lang="cs-CZ" altLang="cs-CZ" sz="1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unhappy_tri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852739"/>
            <a:ext cx="75914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279650" y="1052514"/>
            <a:ext cx="7416800" cy="1708160"/>
          </a:xfrm>
          <a:prstGeom prst="rect">
            <a:avLst/>
          </a:prstGeom>
          <a:solidFill>
            <a:srgbClr val="7506B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Unhappy</a:t>
            </a:r>
            <a:r>
              <a:rPr lang="cs-CZ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trias: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anterior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cruciate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rupture</a:t>
            </a: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medial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collateral</a:t>
            </a: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rupture</a:t>
            </a: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cs-CZ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mediální meniskus - </a:t>
            </a:r>
            <a:r>
              <a:rPr lang="cs-CZ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rupture</a:t>
            </a: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9093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64</a:t>
            </a:fld>
            <a:endParaRPr lang="cs-CZ" altLang="cs-CZ" sz="1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 descr="knee_anat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"/>
          <a:stretch/>
        </p:blipFill>
        <p:spPr bwMode="auto">
          <a:xfrm>
            <a:off x="1747182" y="1356956"/>
            <a:ext cx="9835543" cy="498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meniscal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tear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65</a:t>
            </a:fld>
            <a:endParaRPr lang="cs-CZ" altLang="cs-CZ" sz="14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 descr="menisk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4414838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4" descr="menisk_rp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981076"/>
            <a:ext cx="386397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66</a:t>
            </a:fld>
            <a:endParaRPr lang="cs-CZ" altLang="cs-CZ" sz="14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menis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1439"/>
            <a:ext cx="43561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menisk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412876"/>
            <a:ext cx="44989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67</a:t>
            </a:fld>
            <a:endParaRPr lang="cs-CZ" altLang="cs-CZ" sz="140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C26934-E590-47B6-912A-1ECCC1CB1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meniscal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tear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menisk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50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8096251" y="2000250"/>
            <a:ext cx="2130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meniscus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8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68</a:t>
            </a:fld>
            <a:endParaRPr lang="cs-CZ" altLang="cs-CZ" sz="140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FD7FB6B-2F93-46E8-ABB6-DD67BCE6C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meniscal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tear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Artroskopie - meniskus</a:t>
            </a:r>
          </a:p>
        </p:txBody>
      </p:sp>
      <p:pic>
        <p:nvPicPr>
          <p:cNvPr id="94211" name="Picture 3" descr="48c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73138"/>
            <a:ext cx="8243887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69</a:t>
            </a:fld>
            <a:endParaRPr lang="cs-CZ" altLang="cs-CZ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four-point, French, children's elbow crutch,</a:t>
            </a:r>
          </a:p>
          <a:p>
            <a:r>
              <a:rPr lang="en-US" dirty="0"/>
              <a:t>armpits, walking sticks</a:t>
            </a:r>
          </a:p>
          <a:p>
            <a:r>
              <a:rPr lang="en-US" dirty="0"/>
              <a:t>height-adjustable, folding walking sticks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err="1"/>
              <a:t>Crutches</a:t>
            </a:r>
            <a:r>
              <a:rPr lang="cs-CZ" dirty="0"/>
              <a:t>: support </a:t>
            </a:r>
            <a:r>
              <a:rPr lang="cs-CZ" dirty="0" err="1"/>
              <a:t>function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Support </a:t>
            </a:r>
            <a:r>
              <a:rPr lang="cs-CZ" dirty="0" err="1"/>
              <a:t>devices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733" y="3678614"/>
            <a:ext cx="1654589" cy="254938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999" y="3881211"/>
            <a:ext cx="2696509" cy="17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563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4681926" y="1438714"/>
            <a:ext cx="405688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5235" name="Zástupný symbol pro číslo snímku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766517-BDF0-440E-9A80-9533B131A24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cs-CZ" altLang="cs-CZ" sz="14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3" descr="acl_ana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538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5" descr="knee_anat9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2281239"/>
            <a:ext cx="5724525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728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71</a:t>
            </a:fld>
            <a:endParaRPr lang="cs-CZ" altLang="cs-CZ" sz="14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acl_rp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7338"/>
            <a:ext cx="35941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 descr="acl_rp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1557338"/>
            <a:ext cx="5080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72</a:t>
            </a:fld>
            <a:endParaRPr lang="cs-CZ" altLang="cs-CZ" sz="1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8B3BA7-A564-4006-B620-F7F008429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3" descr="lachm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997201"/>
            <a:ext cx="73914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881188" y="1857375"/>
            <a:ext cx="8501062" cy="400050"/>
          </a:xfrm>
          <a:prstGeom prst="rect">
            <a:avLst/>
          </a:prstGeom>
          <a:solidFill>
            <a:srgbClr val="7506B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Lachman test – </a:t>
            </a:r>
            <a:r>
              <a:rPr lang="cs-CZ" sz="2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ventral</a:t>
            </a: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drawier</a:t>
            </a: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 in 30° </a:t>
            </a:r>
            <a:r>
              <a:rPr lang="cs-CZ" sz="2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flection</a:t>
            </a:r>
            <a:endParaRPr lang="cs-CZ" sz="2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6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73</a:t>
            </a:fld>
            <a:endParaRPr lang="cs-CZ" altLang="cs-CZ" sz="1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D38E3C-44C7-4805-9D70-7635757E3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1531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209800" y="543936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3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74</a:t>
            </a:fld>
            <a:endParaRPr lang="cs-CZ" altLang="cs-CZ" sz="1400"/>
          </a:p>
        </p:txBody>
      </p:sp>
      <p:sp>
        <p:nvSpPr>
          <p:cNvPr id="6" name="TextovéPole 5"/>
          <p:cNvSpPr txBox="1"/>
          <p:nvPr/>
        </p:nvSpPr>
        <p:spPr>
          <a:xfrm>
            <a:off x="2309813" y="2214563"/>
            <a:ext cx="7643812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difficult diagnosis is in the acute phase!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70% of cases of joint bleeding, the anterior cruciate ligament is injured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arthroscopy or long-term follow-up</a:t>
            </a:r>
          </a:p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Indications for cruciate ligament surgery are limited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758156" y="1914362"/>
            <a:ext cx="8675688" cy="3600986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(bone-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tendon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-bone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patellae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tendon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Alo-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cadaver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artificial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(dacron,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ribbon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xenograft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(animal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abandoned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spcBef>
                <a:spcPct val="50000"/>
              </a:spcBef>
              <a:defRPr/>
            </a:pP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75</a:t>
            </a:fld>
            <a:endParaRPr lang="cs-CZ" altLang="cs-CZ" sz="140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8893A0-44E0-4DBF-AAFF-0C9E4F8B0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43936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rupture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35364"/>
            <a:ext cx="4429125" cy="332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17964"/>
            <a:ext cx="3786188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96000" y="1818127"/>
            <a:ext cx="49713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m.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semitendinosus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autograft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3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A8085D-7C47-41D9-B200-9C08A8AB79C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cs-CZ" altLang="cs-CZ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01FD22-83FA-4786-8568-4804CE344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03297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 descr="acl_rpt_plas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52513"/>
            <a:ext cx="3276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4" descr="acl_rpt_plas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916113"/>
            <a:ext cx="3027363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 descr="acl_rpt_plast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3213101"/>
            <a:ext cx="2925762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77</a:t>
            </a:fld>
            <a:endParaRPr lang="cs-CZ" altLang="cs-CZ" sz="1400"/>
          </a:p>
        </p:txBody>
      </p:sp>
      <p:sp>
        <p:nvSpPr>
          <p:cNvPr id="7" name="TextovéPole 6"/>
          <p:cNvSpPr txBox="1"/>
          <p:nvPr/>
        </p:nvSpPr>
        <p:spPr>
          <a:xfrm>
            <a:off x="1809751" y="5357813"/>
            <a:ext cx="5643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cs-CZ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 standard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= bone-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tendon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-bone (BTB)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ligamentum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patellae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A9EB56-61A3-4361-AC4C-0CCA4BFD7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3807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acl_rpt_plast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7"/>
          <a:stretch/>
        </p:blipFill>
        <p:spPr bwMode="auto">
          <a:xfrm>
            <a:off x="1524000" y="1981202"/>
            <a:ext cx="9144000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596064" y="928688"/>
            <a:ext cx="4071936" cy="523220"/>
          </a:xfrm>
          <a:prstGeom prst="rect">
            <a:avLst/>
          </a:prstGeom>
          <a:solidFill>
            <a:srgbClr val="7506BA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800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B-T-B  </a:t>
            </a:r>
            <a:r>
              <a:rPr lang="cs-CZ" sz="2800" dirty="0" err="1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graft</a:t>
            </a:r>
            <a:endParaRPr lang="cs-CZ" sz="28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29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78</a:t>
            </a:fld>
            <a:endParaRPr lang="cs-CZ" altLang="cs-CZ" sz="14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68F41E-0B86-4B38-A249-CC2FD79D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1" y="83973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acl_rpt_plas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051"/>
            <a:ext cx="399573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4" descr="acl_rpt_plast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836613"/>
            <a:ext cx="4132262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 descr="acl_rpt_plast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402138"/>
            <a:ext cx="5364163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79</a:t>
            </a:fld>
            <a:endParaRPr lang="cs-CZ" altLang="cs-CZ" sz="1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9A224-CDD4-4A0F-B71F-B563B789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200" y="0"/>
            <a:ext cx="7772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soft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tissues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the</a:t>
            </a: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ACL </a:t>
            </a:r>
            <a:r>
              <a:rPr lang="cs-CZ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reconstruction</a:t>
            </a:r>
            <a:endParaRPr lang="cs-CZ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B22136-8553-4961-AD8A-5D6C59D9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8ECC84-081A-4D78-BCBA-7B72283361E9}"/>
              </a:ext>
            </a:extLst>
          </p:cNvPr>
          <p:cNvSpPr txBox="1"/>
          <p:nvPr/>
        </p:nvSpPr>
        <p:spPr>
          <a:xfrm>
            <a:off x="2659117" y="1397876"/>
            <a:ext cx="7104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HIP JOINT &amp; FEMUR</a:t>
            </a:r>
          </a:p>
        </p:txBody>
      </p:sp>
    </p:spTree>
    <p:extLst>
      <p:ext uri="{BB962C8B-B14F-4D97-AF65-F5344CB8AC3E}">
        <p14:creationId xmlns:p14="http://schemas.microsoft.com/office/powerpoint/2010/main" val="14873123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3297" y="240505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 dirty="0">
                <a:solidFill>
                  <a:schemeClr val="bg1"/>
                </a:solidFill>
              </a:rPr>
              <a:t>nar. 1971, 14 let po plastice ACL, artrotické obtíže.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" r="7042" b="3952"/>
          <a:stretch>
            <a:fillRect/>
          </a:stretch>
        </p:blipFill>
        <p:spPr bwMode="auto">
          <a:xfrm>
            <a:off x="2333297" y="289720"/>
            <a:ext cx="9144000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096000" y="571500"/>
            <a:ext cx="928688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47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80</a:t>
            </a:fld>
            <a:endParaRPr lang="cs-CZ" altLang="cs-CZ" sz="14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95500" y="226219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 dirty="0">
                <a:solidFill>
                  <a:srgbClr val="FFFF00"/>
                </a:solidFill>
                <a:latin typeface="Verdana" panose="020B0604030504040204" pitchFamily="34" charset="0"/>
              </a:rPr>
              <a:t>nar. 1944, po plastice 15 let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r="4295"/>
          <a:stretch>
            <a:fillRect/>
          </a:stretch>
        </p:blipFill>
        <p:spPr bwMode="auto">
          <a:xfrm>
            <a:off x="2095500" y="428625"/>
            <a:ext cx="91440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810250" y="428626"/>
            <a:ext cx="857250" cy="428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501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81</a:t>
            </a:fld>
            <a:endParaRPr lang="cs-CZ" altLang="cs-CZ" sz="14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0538" y="281479"/>
            <a:ext cx="9144000" cy="404813"/>
          </a:xfrm>
          <a:solidFill>
            <a:srgbClr val="0000FF"/>
          </a:solidFill>
        </p:spPr>
        <p:txBody>
          <a:bodyPr/>
          <a:lstStyle/>
          <a:p>
            <a:r>
              <a:rPr lang="cs-CZ" altLang="cs-CZ" sz="2000" dirty="0">
                <a:solidFill>
                  <a:srgbClr val="FFFF00"/>
                </a:solidFill>
                <a:latin typeface="Verdana" panose="020B0604030504040204" pitchFamily="34" charset="0"/>
              </a:rPr>
              <a:t>nar.1969, </a:t>
            </a:r>
            <a:r>
              <a:rPr lang="cs-CZ" altLang="cs-CZ" sz="2000" dirty="0" err="1">
                <a:solidFill>
                  <a:srgbClr val="FFFF00"/>
                </a:solidFill>
                <a:latin typeface="Verdana" panose="020B0604030504040204" pitchFamily="34" charset="0"/>
              </a:rPr>
              <a:t>bilat</a:t>
            </a:r>
            <a:r>
              <a:rPr lang="cs-CZ" altLang="cs-CZ" sz="2000" dirty="0">
                <a:solidFill>
                  <a:srgbClr val="FFFF00"/>
                </a:solidFill>
                <a:latin typeface="Verdana" panose="020B0604030504040204" pitchFamily="34" charset="0"/>
              </a:rPr>
              <a:t>. plastika ACL před mnoha lety</a:t>
            </a: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/>
          <a:stretch>
            <a:fillRect/>
          </a:stretch>
        </p:blipFill>
        <p:spPr bwMode="auto">
          <a:xfrm>
            <a:off x="2130069" y="307180"/>
            <a:ext cx="902493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10188" y="428625"/>
            <a:ext cx="857250" cy="3571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10188" y="3643314"/>
            <a:ext cx="857250" cy="3571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52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82</a:t>
            </a:fld>
            <a:endParaRPr lang="cs-CZ" altLang="cs-CZ" sz="14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 descr="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83</a:t>
            </a:fld>
            <a:endParaRPr lang="cs-CZ" altLang="cs-CZ" sz="140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68264"/>
            <a:ext cx="8459787" cy="678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84</a:t>
            </a:fld>
            <a:endParaRPr lang="cs-CZ" altLang="cs-CZ" sz="14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3" descr="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6515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4" descr="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760788"/>
            <a:ext cx="52927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85</a:t>
            </a:fld>
            <a:endParaRPr lang="cs-CZ" altLang="cs-CZ" sz="140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3" descr="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367214"/>
            <a:ext cx="37147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4" descr="0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300788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86</a:t>
            </a:fld>
            <a:endParaRPr lang="cs-CZ" altLang="cs-CZ" sz="14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-17463"/>
            <a:ext cx="7848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87</a:t>
            </a:fld>
            <a:endParaRPr lang="cs-CZ" altLang="cs-CZ" sz="14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1" y="1"/>
            <a:ext cx="8137525" cy="836613"/>
          </a:xfrm>
        </p:spPr>
        <p:txBody>
          <a:bodyPr/>
          <a:lstStyle/>
          <a:p>
            <a:pPr>
              <a:defRPr/>
            </a:pPr>
            <a:r>
              <a:rPr lang="cs-CZ" sz="2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Postoperative</a:t>
            </a:r>
            <a: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cs-CZ" sz="28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fixation</a:t>
            </a:r>
            <a: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– </a:t>
            </a:r>
            <a:b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LIMITED MOTION CAST</a:t>
            </a:r>
          </a:p>
        </p:txBody>
      </p:sp>
      <p:pic>
        <p:nvPicPr>
          <p:cNvPr id="125955" name="Picture 3" descr="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3938"/>
            <a:ext cx="91440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88</a:t>
            </a:fld>
            <a:endParaRPr lang="cs-CZ" altLang="cs-CZ" sz="14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4524375" y="2928938"/>
            <a:ext cx="622959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Degenerative</a:t>
            </a:r>
            <a:r>
              <a:rPr 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knee</a:t>
            </a:r>
            <a:r>
              <a:rPr lang="cs-CZ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4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disease</a:t>
            </a:r>
            <a:endParaRPr lang="cs-CZ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6435" name="Zástupný symbol pro číslo snímku 2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89</a:t>
            </a:fld>
            <a:endParaRPr lang="cs-CZ" altLang="cs-CZ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1024018"/>
            <a:ext cx="5256584" cy="583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2730B437-2F72-4FB1-9CDB-F112B4905BA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20080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altLang="en-US" dirty="0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</a:t>
            </a:r>
            <a:r>
              <a:rPr lang="cs-CZ" altLang="en-US" dirty="0" err="1">
                <a:ln w="12700">
                  <a:solidFill>
                    <a:srgbClr val="FFFF00"/>
                  </a:solidFill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classification</a:t>
            </a:r>
            <a:endParaRPr lang="en-US" altLang="en-US" dirty="0">
              <a:ln w="12700">
                <a:solidFill>
                  <a:srgbClr val="FFFF00"/>
                </a:solidFill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510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 bwMode="auto">
          <a:xfrm>
            <a:off x="1979613" y="620713"/>
            <a:ext cx="8229600" cy="5000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cs-CZ" sz="3200" b="1" dirty="0" err="1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Gonartrosis</a:t>
            </a:r>
            <a:r>
              <a:rPr lang="cs-CZ" sz="3200" b="1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 </a:t>
            </a:r>
            <a:r>
              <a:rPr lang="cs-CZ" sz="2800" b="1" dirty="0">
                <a:solidFill>
                  <a:srgbClr val="ED1B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TKA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0463" y="1844676"/>
            <a:ext cx="42100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/>
          <a:srcRect l="16371" t="38806" r="45850" b="25560"/>
          <a:stretch>
            <a:fillRect/>
          </a:stretch>
        </p:blipFill>
        <p:spPr bwMode="auto">
          <a:xfrm>
            <a:off x="1524001" y="1773239"/>
            <a:ext cx="4716463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64637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Documents and Settings\rdcuser\My Documents\My Pictures\knee\knee_arthroplasty_surgery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75" y="2416175"/>
            <a:ext cx="1943100" cy="2185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1" name="Picture 5" descr="C:\Documents and Settings\rdcuser\My Documents\My Pictures\knee\knee_arthroplasty_surgery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1175" y="4602164"/>
            <a:ext cx="1943100" cy="2187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2" name="Picture 6" descr="C:\Documents and Settings\rdcuser\My Documents\My Pictures\knee\knee_arthroplasty_surgery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03389" y="117476"/>
            <a:ext cx="2039937" cy="22955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3" name="Picture 7" descr="C:\Documents and Settings\rdcuser\My Documents\My Pictures\knee\knee_arthroplasty_surgery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1364" y="123826"/>
            <a:ext cx="2181225" cy="24542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4" name="Picture 8" descr="C:\Documents and Settings\rdcuser\My Documents\My Pictures\knee\knee_arthroplasty_surgery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43926" y="2578101"/>
            <a:ext cx="1973263" cy="19415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5" name="Picture 9" descr="C:\Documents and Settings\rdcuser\My Documents\My Pictures\knee\knee_arthroplasty_surgery0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6951" y="4602164"/>
            <a:ext cx="1971675" cy="2219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416" name="Rectangle 11"/>
          <p:cNvSpPr>
            <a:spLocks noGrp="1" noChangeArrowheads="1"/>
          </p:cNvSpPr>
          <p:nvPr>
            <p:ph type="title"/>
          </p:nvPr>
        </p:nvSpPr>
        <p:spPr>
          <a:xfrm>
            <a:off x="4975227" y="642937"/>
            <a:ext cx="3725863" cy="144780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cs-CZ" altLang="cs-CZ" sz="6000" dirty="0">
                <a:solidFill>
                  <a:srgbClr val="FF0000"/>
                </a:solidFill>
                <a:latin typeface="Comic Sans MS" pitchFamily="66" charset="0"/>
              </a:rPr>
              <a:t>TKA</a:t>
            </a:r>
            <a:br>
              <a:rPr lang="cs-CZ" altLang="cs-CZ" sz="6000" dirty="0">
                <a:solidFill>
                  <a:srgbClr val="FF0000"/>
                </a:solidFill>
                <a:latin typeface="Comic Sans MS" pitchFamily="66" charset="0"/>
              </a:rPr>
            </a:br>
            <a:endParaRPr lang="cs-CZ" altLang="cs-CZ" sz="6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741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46501" y="1527175"/>
            <a:ext cx="4932363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9710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tepknee06f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6" y="0"/>
            <a:ext cx="29432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4" descr="06f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406876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5" descr="06f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505200"/>
            <a:ext cx="46434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Picture 6" descr="tepknee06f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94481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2" name="Zástupný symbol pro číslo snímku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92</a:t>
            </a:fld>
            <a:endParaRPr lang="cs-CZ" altLang="cs-CZ" sz="14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 descr="DSC_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78485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4" descr="DSC_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3084514"/>
            <a:ext cx="567531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TKA</a:t>
            </a:r>
            <a:b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cs-CZ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instrumentarium</a:t>
            </a:r>
          </a:p>
        </p:txBody>
      </p:sp>
      <p:sp>
        <p:nvSpPr>
          <p:cNvPr id="149510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93</a:t>
            </a:fld>
            <a:endParaRPr lang="cs-CZ" altLang="cs-CZ" sz="1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65CA3-D850-4BB8-BDFE-B47CE9756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 descr="te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94</a:t>
            </a:fld>
            <a:endParaRPr lang="cs-CZ" altLang="cs-CZ" sz="140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4DA82D9-D94C-4979-8D44-740E0578DA1A}"/>
              </a:ext>
            </a:extLst>
          </p:cNvPr>
          <p:cNvSpPr txBox="1">
            <a:spLocks noChangeArrowheads="1"/>
          </p:cNvSpPr>
          <p:nvPr/>
        </p:nvSpPr>
        <p:spPr>
          <a:xfrm>
            <a:off x="3689131" y="5537200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r">
              <a:defRPr/>
            </a:pPr>
            <a:r>
              <a:rPr lang="cs-CZ" sz="2800" ker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TKA</a:t>
            </a:r>
            <a:br>
              <a:rPr lang="cs-CZ" sz="2800" ker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</a:br>
            <a:r>
              <a:rPr lang="cs-CZ" sz="2800" ker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instrumentarium</a:t>
            </a:r>
            <a:endParaRPr lang="cs-CZ" sz="2800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3" descr="te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348" y="704192"/>
            <a:ext cx="4810511" cy="615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4" descr="te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397" y="966953"/>
            <a:ext cx="4242792" cy="565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79651" y="1"/>
            <a:ext cx="8137525" cy="836613"/>
          </a:xfrm>
        </p:spPr>
        <p:txBody>
          <a:bodyPr/>
          <a:lstStyle/>
          <a:p>
            <a:pPr>
              <a:defRPr/>
            </a:pPr>
            <a:r>
              <a:rPr lang="cs-CZ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cs-CZ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knee</a:t>
            </a:r>
            <a:r>
              <a:rPr lang="cs-CZ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arthroplasty</a:t>
            </a:r>
            <a:r>
              <a:rPr lang="cs-CZ" sz="3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implantation</a:t>
            </a:r>
            <a:endParaRPr lang="cs-CZ" sz="36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557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95</a:t>
            </a:fld>
            <a:endParaRPr lang="cs-CZ" altLang="cs-CZ" sz="14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tep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6" y="2289176"/>
            <a:ext cx="50641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 descr="te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5364163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Zástupný symbol pro číslo snímku 4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20DD425-A01E-4BCA-AEDB-A787AB88A12D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96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0405A4D-94A3-432C-904C-A260688A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DEF7A9A-1DA2-464B-B461-FAC7F4C50A8F}"/>
              </a:ext>
            </a:extLst>
          </p:cNvPr>
          <p:cNvSpPr txBox="1">
            <a:spLocks noChangeArrowheads="1"/>
          </p:cNvSpPr>
          <p:nvPr/>
        </p:nvSpPr>
        <p:spPr>
          <a:xfrm>
            <a:off x="2279651" y="1"/>
            <a:ext cx="8137525" cy="8366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cs-CZ" sz="3600" ker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knee arthroplasty implantation</a:t>
            </a:r>
            <a:endParaRPr lang="cs-CZ" sz="3600" kern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DSC_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97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A6F727B-074F-4EEE-88BB-0BF633A4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676B1-4FC5-4369-B4C3-DD9C459DFC8C}"/>
              </a:ext>
            </a:extLst>
          </p:cNvPr>
          <p:cNvSpPr txBox="1">
            <a:spLocks noChangeArrowheads="1"/>
          </p:cNvSpPr>
          <p:nvPr/>
        </p:nvSpPr>
        <p:spPr>
          <a:xfrm>
            <a:off x="2279651" y="1"/>
            <a:ext cx="8137525" cy="8366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cs-CZ" sz="3600" ker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knee arthroplasty implantation</a:t>
            </a:r>
            <a:endParaRPr lang="cs-CZ" sz="3600" kern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1" name="Picture 3" descr="DSC_0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98</a:t>
            </a:fld>
            <a:endParaRPr lang="cs-CZ" altLang="cs-CZ" sz="140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B43228B-78D4-4932-A651-BD2C96A25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DSC_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6200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9621AF3A-7E27-42B0-90C7-C090FE230FE7}" type="slidenum">
              <a:rPr lang="cs-CZ" altLang="cs-CZ" smtClean="0"/>
              <a:pPr>
                <a:spcBef>
                  <a:spcPct val="0"/>
                </a:spcBef>
                <a:buFontTx/>
                <a:buNone/>
                <a:defRPr/>
              </a:pPr>
              <a:t>99</a:t>
            </a:fld>
            <a:endParaRPr lang="cs-CZ" altLang="cs-CZ" sz="140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B05AD59-0DF3-48A5-8E4C-75FB8381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Protetika_základy_Jan Kocanda_v2</Template>
  <TotalTime>8465</TotalTime>
  <Words>1438</Words>
  <Application>Microsoft Office PowerPoint</Application>
  <PresentationFormat>Širokoúhlá obrazovka</PresentationFormat>
  <Paragraphs>410</Paragraphs>
  <Slides>119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119</vt:i4>
      </vt:variant>
    </vt:vector>
  </HeadingPairs>
  <TitlesOfParts>
    <vt:vector size="127" baseType="lpstr">
      <vt:lpstr>Arial</vt:lpstr>
      <vt:lpstr>Calibri</vt:lpstr>
      <vt:lpstr>Comic Sans MS</vt:lpstr>
      <vt:lpstr>Tahoma</vt:lpstr>
      <vt:lpstr>Times New Roman</vt:lpstr>
      <vt:lpstr>Verdana</vt:lpstr>
      <vt:lpstr>Wingdings</vt:lpstr>
      <vt:lpstr>Prezentace_MU_CZ</vt:lpstr>
      <vt:lpstr>Ortotics</vt:lpstr>
      <vt:lpstr>Prezentace aplikace PowerPoint</vt:lpstr>
      <vt:lpstr>Ortoses:</vt:lpstr>
      <vt:lpstr>Ortotses:</vt:lpstr>
      <vt:lpstr>Prezentace aplikace PowerPoint</vt:lpstr>
      <vt:lpstr>Support devices</vt:lpstr>
      <vt:lpstr>Support devices</vt:lpstr>
      <vt:lpstr>Prezentace aplikace PowerPoint</vt:lpstr>
      <vt:lpstr>AO classification</vt:lpstr>
      <vt:lpstr> Femoral neck fractures</vt:lpstr>
      <vt:lpstr>Pauwels classif. (1951)</vt:lpstr>
      <vt:lpstr>Garden classif. (1961)</vt:lpstr>
      <vt:lpstr>Therapy</vt:lpstr>
      <vt:lpstr>Prezentace aplikace PowerPoint</vt:lpstr>
      <vt:lpstr>Prezentace aplikace PowerPoint</vt:lpstr>
      <vt:lpstr>Prezentace aplikace PowerPoint</vt:lpstr>
      <vt:lpstr>Prezentace aplikace PowerPoint</vt:lpstr>
      <vt:lpstr>130° condylar plate</vt:lpstr>
      <vt:lpstr>Prezentace aplikace PowerPoint</vt:lpstr>
      <vt:lpstr>F, 86 yrs</vt:lpstr>
      <vt:lpstr>M, 80 yrs</vt:lpstr>
      <vt:lpstr>Prezentace aplikace PowerPoint</vt:lpstr>
      <vt:lpstr>OS with plate + screws</vt:lpstr>
      <vt:lpstr>OS w. intramedelar nail</vt:lpstr>
      <vt:lpstr>Prezentace aplikace PowerPoint</vt:lpstr>
      <vt:lpstr>  Hip degeneration</vt:lpstr>
      <vt:lpstr>Osteoartrosis</vt:lpstr>
      <vt:lpstr>Coxartrosis, Gonartrosis</vt:lpstr>
      <vt:lpstr>Coxartrosis, Gonartrosis</vt:lpstr>
      <vt:lpstr>Coxartrosis, Gonartrosis</vt:lpstr>
      <vt:lpstr>Prezentace aplikace PowerPoint</vt:lpstr>
      <vt:lpstr>THA  </vt:lpstr>
      <vt:lpstr>Prezentace aplikace PowerPoint</vt:lpstr>
      <vt:lpstr>nar.  1952, objednán na TEP</vt:lpstr>
      <vt:lpstr>nar. 1980, posttraumatic osteoarthrosis</vt:lpstr>
      <vt:lpstr>Prezentace aplikace PowerPoint</vt:lpstr>
      <vt:lpstr>Uncemented THA - stem</vt:lpstr>
      <vt:lpstr>Prezentace aplikace PowerPoint</vt:lpstr>
      <vt:lpstr>Prezentace aplikace PowerPoint</vt:lpstr>
      <vt:lpstr>Prezentace aplikace PowerPoint</vt:lpstr>
      <vt:lpstr>nar. 1935, 14 let poop., bez opotřebení jamky (Poldi Kladno)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Solution of hip THA complications</vt:lpstr>
      <vt:lpstr>Prezentace aplikace PowerPoint</vt:lpstr>
      <vt:lpstr>Infection loosening of THA</vt:lpstr>
      <vt:lpstr>Prezentace aplikace PowerPoint</vt:lpstr>
      <vt:lpstr>Extracted THA</vt:lpstr>
      <vt:lpstr>Periprotetic fx.</vt:lpstr>
      <vt:lpstr>Prezentace aplikace PowerPoint</vt:lpstr>
      <vt:lpstr>Prezentace aplikace PowerPoint</vt:lpstr>
      <vt:lpstr> Meralgia paresthetica </vt:lpstr>
      <vt:lpstr>Pyriformis syndrom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Artroskopie - meniskus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nar. 1971, 14 let po plastice ACL, artrotické obtíže.</vt:lpstr>
      <vt:lpstr>nar. 1944, po plastice 15 let</vt:lpstr>
      <vt:lpstr>nar.1969, bilat. plastika ACL před mnoha lety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Postoperative fixation –  LIMITED MOTION CAST</vt:lpstr>
      <vt:lpstr>Prezentace aplikace PowerPoint</vt:lpstr>
      <vt:lpstr>Prezentace aplikace PowerPoint</vt:lpstr>
      <vt:lpstr>TKA </vt:lpstr>
      <vt:lpstr>Prezentace aplikace PowerPoint</vt:lpstr>
      <vt:lpstr>TKA instrumentarium</vt:lpstr>
      <vt:lpstr>Prezentace aplikace PowerPoint</vt:lpstr>
      <vt:lpstr>Total knee arthroplasty implantation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Complications of  TKA</vt:lpstr>
      <vt:lpstr>Prezentace aplikace PowerPoint</vt:lpstr>
      <vt:lpstr>Prezentace aplikace PowerPoint</vt:lpstr>
      <vt:lpstr>CT scan of TEP with signs of tibial component loosening</vt:lpstr>
      <vt:lpstr>CT scan of TEP with signs of tibial component loosening</vt:lpstr>
      <vt:lpstr>Prezentace aplikace PowerPoint</vt:lpstr>
      <vt:lpstr>Prezentace aplikace PowerPoint</vt:lpstr>
      <vt:lpstr>Ortosis after TKA - indications</vt:lpstr>
      <vt:lpstr>TKA - failure</vt:lpstr>
      <vt:lpstr>Prezentace aplikace PowerPoint</vt:lpstr>
      <vt:lpstr>Unicondylar TKA - failure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Protetika</dc:title>
  <dc:creator>Jan Kocanda</dc:creator>
  <cp:lastModifiedBy>honasss honasss</cp:lastModifiedBy>
  <cp:revision>196</cp:revision>
  <cp:lastPrinted>1601-01-01T00:00:00Z</cp:lastPrinted>
  <dcterms:created xsi:type="dcterms:W3CDTF">2019-03-08T17:22:45Z</dcterms:created>
  <dcterms:modified xsi:type="dcterms:W3CDTF">2021-04-22T09:55:58Z</dcterms:modified>
</cp:coreProperties>
</file>