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Montserrat"/>
      <p:regular r:id="rId27"/>
      <p:bold r:id="rId28"/>
      <p:italic r:id="rId29"/>
      <p:boldItalic r:id="rId30"/>
    </p:embeddedFont>
    <p:embeddedFont>
      <p:font typeface="Tahom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Montserrat-bold.fntdata"/><Relationship Id="rId27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ahoma-regular.fntdata"/><Relationship Id="rId3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2f98f97b6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2f98f97b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c2f98f97b6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2f98f97b6_0_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2f98f97b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c2f98f97b6_0_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2f98f97b6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2f98f97b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c2f98f97b6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2f98f97b6_0_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2f98f97b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gc2f98f97b6_0_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2f98f97b6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c2f98f97b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c2f98f97b6_0_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2f98f97b6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c2f98f97b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c2f98f97b6_0_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2f98f97b6_0_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c2f98f97b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c2f98f97b6_0_6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c2f98f97b6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c2f98f97b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c2f98f97b6_0_8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4f0e686a4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4f0e686a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54f0e686a4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2f98f97b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2f98f97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c2f98f97b6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585db0df1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585db0d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c585db0df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585db0df1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585db0df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c585db0df1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2f98f97b6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2f98f97b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c2f98f97b6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2f98f97b6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2f98f97b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c2f98f97b6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2f98f97b6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c2f98f97b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c2f98f97b6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2f98f97b6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2f98f97b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c2f98f97b6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TÝDEN 2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5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se/si - 2nd person singular</a:t>
            </a:r>
            <a:endParaRPr/>
          </a:p>
        </p:txBody>
      </p:sp>
      <p:sp>
        <p:nvSpPr>
          <p:cNvPr id="218" name="Google Shape;218;p35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When using reflexive verbs in the 2nd person singular the reflexive “se/si” is contracted: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se: Jak </a:t>
            </a:r>
            <a:r>
              <a:rPr lang="cs-CZ" strike="sngStrike"/>
              <a:t>jsi se</a:t>
            </a:r>
            <a:r>
              <a:rPr lang="cs-CZ"/>
              <a:t> měl? JSI SE → </a:t>
            </a:r>
            <a:r>
              <a:rPr lang="cs-CZ">
                <a:highlight>
                  <a:srgbClr val="FFFF00"/>
                </a:highlight>
              </a:rPr>
              <a:t>SES</a:t>
            </a:r>
            <a:r>
              <a:rPr lang="cs-CZ"/>
              <a:t>: Jak ses měl?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dívat se: Díval </a:t>
            </a:r>
            <a:r>
              <a:rPr lang="cs-CZ" strike="sngStrike"/>
              <a:t>jsi se</a:t>
            </a:r>
            <a:r>
              <a:rPr lang="cs-CZ"/>
              <a:t> na TV? </a:t>
            </a:r>
            <a:r>
              <a:rPr lang="cs-CZ"/>
              <a:t>JSI SE → </a:t>
            </a:r>
            <a:r>
              <a:rPr lang="cs-CZ">
                <a:highlight>
                  <a:srgbClr val="FFFF00"/>
                </a:highlight>
              </a:rPr>
              <a:t>SES</a:t>
            </a:r>
            <a:r>
              <a:rPr lang="cs-CZ"/>
              <a:t>: Díval ses na TV?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učit se: Učil </a:t>
            </a:r>
            <a:r>
              <a:rPr lang="cs-CZ" strike="sngStrike"/>
              <a:t>jsi se </a:t>
            </a:r>
            <a:r>
              <a:rPr lang="cs-CZ"/>
              <a:t>anatomii? JSI SE → </a:t>
            </a:r>
            <a:r>
              <a:rPr lang="cs-CZ">
                <a:highlight>
                  <a:srgbClr val="FFFF00"/>
                </a:highlight>
              </a:rPr>
              <a:t>SES</a:t>
            </a:r>
            <a:r>
              <a:rPr lang="cs-CZ"/>
              <a:t>: Učil ses anatomii?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dát si: Co </a:t>
            </a:r>
            <a:r>
              <a:rPr lang="cs-CZ" strike="sngStrike"/>
              <a:t>jsi si</a:t>
            </a:r>
            <a:r>
              <a:rPr lang="cs-CZ"/>
              <a:t> dal? JSI SI → </a:t>
            </a:r>
            <a:r>
              <a:rPr lang="cs-CZ">
                <a:highlight>
                  <a:srgbClr val="FFFF00"/>
                </a:highlight>
              </a:rPr>
              <a:t>SIS:</a:t>
            </a:r>
            <a:r>
              <a:rPr lang="cs-CZ"/>
              <a:t> Co sis dal? 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The locative singular</a:t>
            </a:r>
            <a:endParaRPr/>
          </a:p>
        </p:txBody>
      </p:sp>
      <p:sp>
        <p:nvSpPr>
          <p:cNvPr id="225" name="Google Shape;225;p36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Question - KDE?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Pracuju </a:t>
            </a:r>
            <a:r>
              <a:rPr lang="cs-CZ">
                <a:highlight>
                  <a:srgbClr val="00FFFF"/>
                </a:highlight>
              </a:rPr>
              <a:t>v kanceláři.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Bydlíme </a:t>
            </a:r>
            <a:r>
              <a:rPr lang="cs-CZ">
                <a:highlight>
                  <a:srgbClr val="00FFFF"/>
                </a:highlight>
              </a:rPr>
              <a:t>v Brně.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studuje </a:t>
            </a:r>
            <a:r>
              <a:rPr lang="cs-CZ">
                <a:highlight>
                  <a:srgbClr val="00FFFF"/>
                </a:highlight>
              </a:rPr>
              <a:t>na univerzitě.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Obědvali jsme </a:t>
            </a:r>
            <a:r>
              <a:rPr lang="cs-CZ">
                <a:highlight>
                  <a:srgbClr val="00FFFF"/>
                </a:highlight>
              </a:rPr>
              <a:t>v restauraci.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Maminka je učitelka, pracuje </a:t>
            </a:r>
            <a:r>
              <a:rPr lang="cs-CZ">
                <a:highlight>
                  <a:srgbClr val="00FFFF"/>
                </a:highlight>
              </a:rPr>
              <a:t>ve škole.</a:t>
            </a:r>
            <a:endParaRPr>
              <a:highlight>
                <a:srgbClr val="00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Můj syn je nemocný, je </a:t>
            </a:r>
            <a:r>
              <a:rPr lang="cs-CZ">
                <a:highlight>
                  <a:srgbClr val="00FFFF"/>
                </a:highlight>
              </a:rPr>
              <a:t>v nemocnici.</a:t>
            </a:r>
            <a:r>
              <a:rPr lang="cs-CZ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Prepositions: v/ve + na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Locative singular: Jak děláme locative sg.? (kniha strana 52)</a:t>
            </a:r>
            <a:endParaRPr/>
          </a:p>
        </p:txBody>
      </p:sp>
      <p:sp>
        <p:nvSpPr>
          <p:cNvPr id="232" name="Google Shape;232;p3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Masculine inanimate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hard consonant ending: </a:t>
            </a:r>
            <a:r>
              <a:rPr b="1" lang="cs-CZ"/>
              <a:t>+ e/ě</a:t>
            </a:r>
            <a:r>
              <a:rPr lang="cs-CZ"/>
              <a:t> (ě after: d, t, n, b, p, v, m)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obchod - v obchodě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les - v lese (forrest)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!!! k, g, ch, r, h  ending + foreign words: </a:t>
            </a:r>
            <a:r>
              <a:rPr b="1" lang="cs-CZ">
                <a:highlight>
                  <a:srgbClr val="FFFF00"/>
                </a:highlight>
              </a:rPr>
              <a:t>+ u</a:t>
            </a:r>
            <a:endParaRPr b="1"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hotel - v hotelu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park - v parku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klub - v klubu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soft consonant ending (ž, š, č, ř, c, j): </a:t>
            </a:r>
            <a:r>
              <a:rPr b="1" lang="cs-CZ"/>
              <a:t>+ i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počítač - v počítači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čaj - v čaji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Locative singular: Jak děláme locative sg.? (kniha strana 52)</a:t>
            </a:r>
            <a:endParaRPr/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Feminine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-A ending: </a:t>
            </a:r>
            <a:r>
              <a:rPr b="1" lang="cs-CZ"/>
              <a:t>A → E/Ě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škola - ve škole, kavárna - v kavárně, pošta - na poště, univerzita - na univerzitě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!!! ka → ce: </a:t>
            </a:r>
            <a:r>
              <a:rPr lang="cs-CZ"/>
              <a:t>banka - v bance, Amerika - v Americe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!!! ha → ze:</a:t>
            </a:r>
            <a:r>
              <a:rPr lang="cs-CZ"/>
              <a:t> Praha - v Praze, kniha - v knize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-E ending: </a:t>
            </a:r>
            <a:r>
              <a:rPr b="1" lang="cs-CZ"/>
              <a:t>E </a:t>
            </a:r>
            <a:r>
              <a:rPr b="1" lang="cs-CZ"/>
              <a:t>→ I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práce - v práci, restaurace - v restauraci, nemocnice - v nemocnici, Anglie - v Anglii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consonant ending: </a:t>
            </a:r>
            <a:r>
              <a:rPr b="1" lang="cs-CZ"/>
              <a:t>+ I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tramvaj - v tramvaji, kancelář - v kanceláři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Locative singular: Jak děláme locative sg.? (kniha strana 52)</a:t>
            </a:r>
            <a:endParaRPr/>
          </a:p>
        </p:txBody>
      </p:sp>
      <p:sp>
        <p:nvSpPr>
          <p:cNvPr id="246" name="Google Shape;246;p39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Neuter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-O ending: </a:t>
            </a:r>
            <a:r>
              <a:rPr b="1" lang="cs-CZ"/>
              <a:t>O → E/Ě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město - ve městě, Brno - v Brně, auto - v autě, kino - v kině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FFFF00"/>
                </a:highlight>
              </a:rPr>
              <a:t>!!! k, g, ch, r, h  ending + foreign words: </a:t>
            </a:r>
            <a:r>
              <a:rPr b="1" lang="cs-CZ">
                <a:highlight>
                  <a:srgbClr val="FFFF00"/>
                </a:highlight>
              </a:rPr>
              <a:t>+ u</a:t>
            </a:r>
            <a:endParaRPr b="1">
              <a:highlight>
                <a:srgbClr val="FFFF00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Česko - v Česku, Rusko - v Rusku, Slovensko - na Slovensku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-E ending: </a:t>
            </a:r>
            <a:r>
              <a:rPr b="1" lang="cs-CZ"/>
              <a:t>E → I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moře - v moři, parkoviště - na parkovišti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lphaLcParenR"/>
            </a:pPr>
            <a:r>
              <a:rPr lang="cs-CZ"/>
              <a:t>-Í/Ý ending: </a:t>
            </a:r>
            <a:r>
              <a:rPr b="1" lang="cs-CZ"/>
              <a:t>no change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náměstí - na náměstí, nádraží - na nádraží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</a:t>
            </a:r>
            <a:endParaRPr/>
          </a:p>
        </p:txBody>
      </p:sp>
      <p:sp>
        <p:nvSpPr>
          <p:cNvPr id="253" name="Google Shape;253;p40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jsi byl? - Byl jsem ve škole?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jsi studovala? - Studovala jsem v Anglii.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jste bydleli? - Bydleli jsme v hotelu.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pracoval tvůj tatínek? - Tatínek pracoval v IBM.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Kde jsi obědvala? - Obědvala jsem v restauraci.</a:t>
            </a:r>
            <a:endParaRPr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/>
          <p:nvPr>
            <p:ph idx="1" type="body"/>
          </p:nvPr>
        </p:nvSpPr>
        <p:spPr>
          <a:xfrm>
            <a:off x="4440000" y="1247400"/>
            <a:ext cx="3596700" cy="31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Na (loc.)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open spaces/surfaces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events/activities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institutions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islands/peninsulas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*Morava, Slovensko</a:t>
            </a:r>
            <a:endParaRPr/>
          </a:p>
        </p:txBody>
      </p:sp>
      <p:sp>
        <p:nvSpPr>
          <p:cNvPr id="260" name="Google Shape;260;p41"/>
          <p:cNvSpPr txBox="1"/>
          <p:nvPr>
            <p:ph idx="2" type="body"/>
          </p:nvPr>
        </p:nvSpPr>
        <p:spPr>
          <a:xfrm>
            <a:off x="719999" y="4414271"/>
            <a:ext cx="3312000" cy="14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ve škole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České republice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Ostravě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v nemocnici</a:t>
            </a:r>
            <a:endParaRPr sz="2000"/>
          </a:p>
        </p:txBody>
      </p:sp>
      <p:sp>
        <p:nvSpPr>
          <p:cNvPr id="261" name="Google Shape;261;p41"/>
          <p:cNvSpPr txBox="1"/>
          <p:nvPr>
            <p:ph idx="3" type="body"/>
          </p:nvPr>
        </p:nvSpPr>
        <p:spPr>
          <a:xfrm>
            <a:off x="4440000" y="4414275"/>
            <a:ext cx="3312000" cy="197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náměstí, na nádraží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koncertě, na party, na večeři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policii, na univerzitě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900"/>
              <a:t>na Bali, na Kypru, na Sicílii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1"/>
          <p:cNvSpPr txBox="1"/>
          <p:nvPr>
            <p:ph idx="4" type="body"/>
          </p:nvPr>
        </p:nvSpPr>
        <p:spPr>
          <a:xfrm>
            <a:off x="8161200" y="4414270"/>
            <a:ext cx="3312000" cy="142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doktora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maminky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babičky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u zubaře</a:t>
            </a:r>
            <a:endParaRPr sz="2000"/>
          </a:p>
        </p:txBody>
      </p:sp>
      <p:sp>
        <p:nvSpPr>
          <p:cNvPr id="263" name="Google Shape;263;p41"/>
          <p:cNvSpPr txBox="1"/>
          <p:nvPr>
            <p:ph idx="8" type="body"/>
          </p:nvPr>
        </p:nvSpPr>
        <p:spPr>
          <a:xfrm>
            <a:off x="720000" y="1247400"/>
            <a:ext cx="3311400" cy="31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V/ve (loc.)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buildings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countries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closed/limited space</a:t>
            </a:r>
            <a:endParaRPr/>
          </a:p>
        </p:txBody>
      </p:sp>
      <p:sp>
        <p:nvSpPr>
          <p:cNvPr id="264" name="Google Shape;264;p41"/>
          <p:cNvSpPr txBox="1"/>
          <p:nvPr>
            <p:ph idx="9" type="body"/>
          </p:nvPr>
        </p:nvSpPr>
        <p:spPr>
          <a:xfrm>
            <a:off x="8160000" y="1247400"/>
            <a:ext cx="3311400" cy="316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U (gen.)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meaning “near”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people</a:t>
            </a:r>
            <a:endParaRPr/>
          </a:p>
        </p:txBody>
      </p:sp>
      <p:sp>
        <p:nvSpPr>
          <p:cNvPr id="265" name="Google Shape;265;p41"/>
          <p:cNvSpPr txBox="1"/>
          <p:nvPr>
            <p:ph type="title"/>
          </p:nvPr>
        </p:nvSpPr>
        <p:spPr>
          <a:xfrm>
            <a:off x="7191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KDE? prepositons v - na - 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ACH TA ČEŠTINA</a:t>
            </a:r>
            <a:endParaRPr/>
          </a:p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ve škole. x Jsem na univerzitě.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 nemocnici. x Jsem na klinice.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 bance. x Jsem na poště.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Jsem ve škole na konzultaci u profesora. </a:t>
            </a:r>
            <a:endParaRPr/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9949" y="1778000"/>
            <a:ext cx="3169000" cy="25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8" name="Google Shape;158;p27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dnes studujeme?</a:t>
            </a:r>
            <a:endParaRPr/>
          </a:p>
        </p:txBody>
      </p:sp>
      <p:sp>
        <p:nvSpPr>
          <p:cNvPr id="159" name="Google Shape;159;p27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 II, reflexive verbs: ses/sis, locative sg.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Make past tense forms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NAKUPOVAT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SPÁT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719137" y="1695074"/>
            <a:ext cx="5218500" cy="389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odpočíval/a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odpočívali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O víkendu jsme odpočívali.</a:t>
            </a:r>
            <a:endParaRPr i="1"/>
          </a:p>
        </p:txBody>
      </p:sp>
      <p:sp>
        <p:nvSpPr>
          <p:cNvPr id="173" name="Google Shape;173;p29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Check</a:t>
            </a:r>
            <a:endParaRPr/>
          </a:p>
        </p:txBody>
      </p:sp>
      <p:sp>
        <p:nvSpPr>
          <p:cNvPr id="174" name="Google Shape;174;p29"/>
          <p:cNvSpPr txBox="1"/>
          <p:nvPr>
            <p:ph idx="3" type="body"/>
          </p:nvPr>
        </p:nvSpPr>
        <p:spPr>
          <a:xfrm>
            <a:off x="6251280" y="1667024"/>
            <a:ext cx="5220000" cy="41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NAKUPOVAT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nakupoval/a jsem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nakupoval/a jsi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nakupoval/a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nakupovali jsme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nakupovali jste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nakupovali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800"/>
              <a:t>V pátek jsem nakupovala v Lidlu.</a:t>
            </a:r>
            <a:endParaRPr i="1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719125" y="1695075"/>
            <a:ext cx="5218500" cy="456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večeřel/a jsem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večeřel/a jsi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večeřel/a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jsme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 jste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večeřeli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Co jsi včera večeřel? - Večeřel jsem maso a rýži.</a:t>
            </a:r>
            <a:r>
              <a:rPr lang="cs-CZ"/>
              <a:t> </a:t>
            </a:r>
            <a:endParaRPr/>
          </a:p>
        </p:txBody>
      </p:sp>
      <p:sp>
        <p:nvSpPr>
          <p:cNvPr id="181" name="Google Shape;181;p3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Check II</a:t>
            </a:r>
            <a:endParaRPr/>
          </a:p>
        </p:txBody>
      </p:sp>
      <p:sp>
        <p:nvSpPr>
          <p:cNvPr id="182" name="Google Shape;182;p30"/>
          <p:cNvSpPr txBox="1"/>
          <p:nvPr>
            <p:ph idx="3" type="body"/>
          </p:nvPr>
        </p:nvSpPr>
        <p:spPr>
          <a:xfrm>
            <a:off x="6251275" y="1667025"/>
            <a:ext cx="5220000" cy="44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SPÁT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spal/a jsem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spal/a jsi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spal/spala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spali jsme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spali jste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/>
              <a:t>spali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800"/>
              <a:t>Můj dědeček moc rád spal a babička taky ráda spala. </a:t>
            </a:r>
            <a:endParaRPr i="1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Past tense: IRREGULAR FORMS</a:t>
            </a:r>
            <a:endParaRPr/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B</a:t>
            </a:r>
            <a:r>
              <a:rPr lang="cs-CZ">
                <a:highlight>
                  <a:srgbClr val="00FFFF"/>
                </a:highlight>
              </a:rPr>
              <a:t>Ý</a:t>
            </a:r>
            <a:r>
              <a:rPr lang="cs-CZ"/>
              <a:t>T </a:t>
            </a:r>
            <a:r>
              <a:rPr i="1" lang="cs-CZ"/>
              <a:t>(to be)</a:t>
            </a:r>
            <a:r>
              <a:rPr lang="cs-CZ"/>
              <a:t>: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la,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lo, b</a:t>
            </a:r>
            <a:r>
              <a:rPr lang="cs-CZ">
                <a:highlight>
                  <a:srgbClr val="00FFFF"/>
                </a:highlight>
              </a:rPr>
              <a:t>y</a:t>
            </a:r>
            <a:r>
              <a:rPr lang="cs-CZ"/>
              <a:t>li: </a:t>
            </a:r>
            <a:r>
              <a:rPr i="1" lang="cs-CZ"/>
              <a:t>Petr </a:t>
            </a:r>
            <a:r>
              <a:rPr i="1" lang="cs-CZ" u="sng"/>
              <a:t>byl</a:t>
            </a:r>
            <a:r>
              <a:rPr i="1" lang="cs-CZ"/>
              <a:t> doma. Eva </a:t>
            </a:r>
            <a:r>
              <a:rPr i="1" lang="cs-CZ" u="sng"/>
              <a:t>byla</a:t>
            </a:r>
            <a:r>
              <a:rPr i="1" lang="cs-CZ"/>
              <a:t> v kanceláři.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P</a:t>
            </a:r>
            <a:r>
              <a:rPr lang="cs-CZ">
                <a:highlight>
                  <a:srgbClr val="00FFFF"/>
                </a:highlight>
              </a:rPr>
              <a:t>Í</a:t>
            </a:r>
            <a:r>
              <a:rPr lang="cs-CZ"/>
              <a:t>T </a:t>
            </a:r>
            <a:r>
              <a:rPr i="1" lang="cs-CZ"/>
              <a:t>(to drink)</a:t>
            </a:r>
            <a:r>
              <a:rPr lang="cs-CZ"/>
              <a:t>: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la,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lo, p</a:t>
            </a:r>
            <a:r>
              <a:rPr lang="cs-CZ">
                <a:highlight>
                  <a:srgbClr val="00FFFF"/>
                </a:highlight>
              </a:rPr>
              <a:t>i</a:t>
            </a:r>
            <a:r>
              <a:rPr lang="cs-CZ"/>
              <a:t>li: </a:t>
            </a:r>
            <a:r>
              <a:rPr i="1" lang="cs-CZ"/>
              <a:t>Petr </a:t>
            </a:r>
            <a:r>
              <a:rPr i="1" lang="cs-CZ" u="sng"/>
              <a:t>pil</a:t>
            </a:r>
            <a:r>
              <a:rPr i="1" lang="cs-CZ"/>
              <a:t> pivo. Eva a Petr </a:t>
            </a:r>
            <a:r>
              <a:rPr i="1" lang="cs-CZ" u="sng"/>
              <a:t>pili</a:t>
            </a:r>
            <a:r>
              <a:rPr i="1" lang="cs-CZ"/>
              <a:t> džus.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PS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write)</a:t>
            </a:r>
            <a:r>
              <a:rPr lang="cs-CZ"/>
              <a:t>: ps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l/a/o/li: </a:t>
            </a:r>
            <a:r>
              <a:rPr i="1" lang="cs-CZ"/>
              <a:t>Včera </a:t>
            </a:r>
            <a:r>
              <a:rPr i="1" lang="cs-CZ" u="sng"/>
              <a:t>jsme psali</a:t>
            </a:r>
            <a:r>
              <a:rPr i="1" lang="cs-CZ"/>
              <a:t> domácí úkol. (my)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SP</a:t>
            </a:r>
            <a:r>
              <a:rPr lang="cs-CZ">
                <a:highlight>
                  <a:srgbClr val="00FFFF"/>
                </a:highlight>
              </a:rPr>
              <a:t>Á</a:t>
            </a:r>
            <a:r>
              <a:rPr lang="cs-CZ"/>
              <a:t>T </a:t>
            </a:r>
            <a:r>
              <a:rPr i="1" lang="cs-CZ"/>
              <a:t>(to sleep)</a:t>
            </a:r>
            <a:r>
              <a:rPr lang="cs-CZ"/>
              <a:t>: sp</a:t>
            </a:r>
            <a:r>
              <a:rPr lang="cs-CZ">
                <a:highlight>
                  <a:srgbClr val="00FFFF"/>
                </a:highlight>
              </a:rPr>
              <a:t>a</a:t>
            </a:r>
            <a:r>
              <a:rPr lang="cs-CZ"/>
              <a:t>l/a/o/i: </a:t>
            </a:r>
            <a:r>
              <a:rPr i="1" lang="cs-CZ" u="sng"/>
              <a:t>Spal jsi</a:t>
            </a:r>
            <a:r>
              <a:rPr i="1" lang="cs-CZ"/>
              <a:t> dnes dobře? (ty)f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MÍT </a:t>
            </a:r>
            <a:r>
              <a:rPr i="1" lang="cs-CZ"/>
              <a:t>(to have)</a:t>
            </a:r>
            <a:r>
              <a:rPr lang="cs-CZ"/>
              <a:t>: měl/a/o/i: </a:t>
            </a:r>
            <a:r>
              <a:rPr i="1" lang="cs-CZ"/>
              <a:t>Petr </a:t>
            </a:r>
            <a:r>
              <a:rPr i="1" lang="cs-CZ" u="sng"/>
              <a:t>měl</a:t>
            </a:r>
            <a:r>
              <a:rPr i="1" lang="cs-CZ"/>
              <a:t> hlad. Sestra </a:t>
            </a:r>
            <a:r>
              <a:rPr i="1" lang="cs-CZ" u="sng"/>
              <a:t>neměla</a:t>
            </a:r>
            <a:r>
              <a:rPr i="1" lang="cs-CZ"/>
              <a:t> dobrou náladu.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ČÍST </a:t>
            </a:r>
            <a:r>
              <a:rPr i="1" lang="cs-CZ"/>
              <a:t>(to read)</a:t>
            </a:r>
            <a:r>
              <a:rPr lang="cs-CZ"/>
              <a:t>: četl/a/o/i: </a:t>
            </a:r>
            <a:r>
              <a:rPr i="1" lang="cs-CZ"/>
              <a:t>Včera </a:t>
            </a:r>
            <a:r>
              <a:rPr i="1" lang="cs-CZ" u="sng"/>
              <a:t>jsem četla</a:t>
            </a:r>
            <a:r>
              <a:rPr i="1" lang="cs-CZ"/>
              <a:t> výbornou knihu. (já)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JÍST </a:t>
            </a:r>
            <a:r>
              <a:rPr i="1" lang="cs-CZ"/>
              <a:t>(to eat)</a:t>
            </a:r>
            <a:r>
              <a:rPr lang="cs-CZ"/>
              <a:t>: jedl/a/o/i</a:t>
            </a:r>
            <a:r>
              <a:rPr i="1" lang="cs-CZ"/>
              <a:t>: </a:t>
            </a:r>
            <a:r>
              <a:rPr i="1" lang="cs-CZ" u="sng"/>
              <a:t>Jedli jste</a:t>
            </a:r>
            <a:r>
              <a:rPr i="1" lang="cs-CZ"/>
              <a:t> někdy české knedlíky? (vy)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CHTÍT </a:t>
            </a:r>
            <a:r>
              <a:rPr i="1" lang="cs-CZ"/>
              <a:t>(want)</a:t>
            </a:r>
            <a:r>
              <a:rPr lang="cs-CZ"/>
              <a:t>: chtěl/a/o/i: </a:t>
            </a:r>
            <a:r>
              <a:rPr i="1" lang="cs-CZ"/>
              <a:t>Studenti </a:t>
            </a:r>
            <a:r>
              <a:rPr i="1" lang="cs-CZ" u="sng"/>
              <a:t>chtěli</a:t>
            </a:r>
            <a:r>
              <a:rPr i="1" lang="cs-CZ"/>
              <a:t> spát. 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MOCT </a:t>
            </a:r>
            <a:r>
              <a:rPr i="1" lang="cs-CZ"/>
              <a:t>(can, be able to)</a:t>
            </a:r>
            <a:r>
              <a:rPr lang="cs-CZ"/>
              <a:t>: mohl/a/o/i: </a:t>
            </a:r>
            <a:r>
              <a:rPr i="1" lang="cs-CZ"/>
              <a:t>Večer </a:t>
            </a:r>
            <a:r>
              <a:rPr i="1" lang="cs-CZ" u="sng"/>
              <a:t>jsme mohli</a:t>
            </a:r>
            <a:r>
              <a:rPr i="1" lang="cs-CZ"/>
              <a:t> odpočívat. (my)</a:t>
            </a:r>
            <a:endParaRPr i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FFFF00"/>
                </a:highlight>
              </a:rPr>
              <a:t>JÍT </a:t>
            </a:r>
            <a:r>
              <a:rPr i="1" lang="cs-CZ">
                <a:highlight>
                  <a:srgbClr val="FFFF00"/>
                </a:highlight>
              </a:rPr>
              <a:t>(to go, walk)</a:t>
            </a:r>
            <a:r>
              <a:rPr lang="cs-CZ">
                <a:highlight>
                  <a:srgbClr val="FFFF00"/>
                </a:highlight>
              </a:rPr>
              <a:t>: šel/šla/šlo/šli: </a:t>
            </a:r>
            <a:r>
              <a:rPr i="1" lang="cs-CZ">
                <a:highlight>
                  <a:srgbClr val="FFFF00"/>
                </a:highlight>
              </a:rPr>
              <a:t>Jana </a:t>
            </a:r>
            <a:r>
              <a:rPr i="1" lang="cs-CZ" u="sng">
                <a:highlight>
                  <a:srgbClr val="FFFF00"/>
                </a:highlight>
              </a:rPr>
              <a:t>šla </a:t>
            </a:r>
            <a:r>
              <a:rPr i="1" lang="cs-CZ">
                <a:highlight>
                  <a:srgbClr val="FFFF00"/>
                </a:highlight>
              </a:rPr>
              <a:t>do kina. </a:t>
            </a:r>
            <a:r>
              <a:rPr lang="cs-CZ">
                <a:highlight>
                  <a:srgbClr val="FFFF00"/>
                </a:highlight>
              </a:rPr>
              <a:t> 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Past tense: IRREGULAR FORMS II</a:t>
            </a:r>
            <a:endParaRPr/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317650" y="1163600"/>
            <a:ext cx="5790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četl/četla jsem = I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četl/četla jsi = you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četl/četla = he read/she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četli jsme = we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četli jste = you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četli = they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Četl jsi tu novou knihu?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Studenti četli český text.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Ráno jsem četla e-maily.</a:t>
            </a:r>
            <a:r>
              <a:rPr lang="cs-CZ"/>
              <a:t> </a:t>
            </a:r>
            <a:endParaRPr/>
          </a:p>
        </p:txBody>
      </p:sp>
      <p:sp>
        <p:nvSpPr>
          <p:cNvPr id="197" name="Google Shape;197;p32"/>
          <p:cNvSpPr txBox="1"/>
          <p:nvPr>
            <p:ph idx="1" type="body"/>
          </p:nvPr>
        </p:nvSpPr>
        <p:spPr>
          <a:xfrm>
            <a:off x="6299200" y="1302600"/>
            <a:ext cx="5790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BÝT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byl/byla jsem = I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byl/byla jsi = you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byl/byla = he was/she was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jsme = we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jste = you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byli = they were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Byli jste o víkendu doma?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V sobotu jsme byli v Praze.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/>
              <a:t>Můj dědeček byl doktor. 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Sentence order</a:t>
            </a:r>
            <a:endParaRPr/>
          </a:p>
        </p:txBody>
      </p:sp>
      <p:sp>
        <p:nvSpPr>
          <p:cNvPr id="204" name="Google Shape;204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Past tense auxiliary verbs (jsem, jsi, jsme, jste = 1.+ 2. person sg./pl.) are placed in the second position in a sentence.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Byla </a:t>
            </a:r>
            <a:r>
              <a:rPr lang="cs-CZ" u="sng"/>
              <a:t>jsem</a:t>
            </a:r>
            <a:r>
              <a:rPr lang="cs-CZ"/>
              <a:t> doma. x Včera </a:t>
            </a:r>
            <a:r>
              <a:rPr lang="cs-CZ" u="sng"/>
              <a:t>jsem</a:t>
            </a:r>
            <a:r>
              <a:rPr lang="cs-CZ"/>
              <a:t> byla doma.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Bydleli </a:t>
            </a:r>
            <a:r>
              <a:rPr lang="cs-CZ" u="sng"/>
              <a:t>jste</a:t>
            </a:r>
            <a:r>
              <a:rPr lang="cs-CZ"/>
              <a:t> v hotelu? x Kde </a:t>
            </a:r>
            <a:r>
              <a:rPr lang="cs-CZ" u="sng"/>
              <a:t>jste</a:t>
            </a:r>
            <a:r>
              <a:rPr lang="cs-CZ"/>
              <a:t> bydleli?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Pracovala </a:t>
            </a:r>
            <a:r>
              <a:rPr lang="cs-CZ" u="sng"/>
              <a:t>jsem</a:t>
            </a:r>
            <a:r>
              <a:rPr lang="cs-CZ"/>
              <a:t> v kanceláři. x Včera ráno </a:t>
            </a:r>
            <a:r>
              <a:rPr lang="cs-CZ" u="sng"/>
              <a:t>jsem</a:t>
            </a:r>
            <a:r>
              <a:rPr lang="cs-CZ"/>
              <a:t> pracovala v kanceláři.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Studovali </a:t>
            </a:r>
            <a:r>
              <a:rPr lang="cs-CZ" u="sng"/>
              <a:t>jsme</a:t>
            </a:r>
            <a:r>
              <a:rPr lang="cs-CZ"/>
              <a:t> v USA. x Minulý rok (last year) </a:t>
            </a:r>
            <a:r>
              <a:rPr lang="cs-CZ" u="sng"/>
              <a:t>jsme</a:t>
            </a:r>
            <a:r>
              <a:rPr lang="cs-CZ"/>
              <a:t> studovali v USA.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Já a Petr a Jana a Michal </a:t>
            </a:r>
            <a:r>
              <a:rPr lang="cs-CZ" u="sng"/>
              <a:t>jsme</a:t>
            </a:r>
            <a:r>
              <a:rPr lang="cs-CZ"/>
              <a:t> šli do kina.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Sentence order: reflexive verbs</a:t>
            </a:r>
            <a:endParaRPr/>
          </a:p>
        </p:txBody>
      </p:sp>
      <p:sp>
        <p:nvSpPr>
          <p:cNvPr id="211" name="Google Shape;211;p34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Reflexive verbs (se/si): učit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, dívat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, mít se (Jak se máš?), jmenovat </a:t>
            </a:r>
            <a:r>
              <a:rPr lang="cs-CZ">
                <a:highlight>
                  <a:srgbClr val="00FFFF"/>
                </a:highlight>
              </a:rPr>
              <a:t>se</a:t>
            </a:r>
            <a:r>
              <a:rPr lang="cs-CZ"/>
              <a:t>, dát </a:t>
            </a:r>
            <a:r>
              <a:rPr lang="cs-CZ">
                <a:highlight>
                  <a:srgbClr val="00FFFF"/>
                </a:highlight>
              </a:rPr>
              <a:t>si</a:t>
            </a:r>
            <a:r>
              <a:rPr lang="cs-CZ"/>
              <a:t>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 the sentence is placed after auxiliary verb (for já, my, vy) or in the second position (for on, ona, oni).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Petr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učil česky. Jak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jmenovala tvoje babička. Jitka a Josef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dívali na Netflix? (on, ona, oni).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Učila </a:t>
            </a:r>
            <a:r>
              <a:rPr lang="cs-CZ" u="sng"/>
              <a:t>jsem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anatomii. (já)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Nedívali </a:t>
            </a:r>
            <a:r>
              <a:rPr lang="cs-CZ" u="sng"/>
              <a:t>jsme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na Netflix, dívali </a:t>
            </a:r>
            <a:r>
              <a:rPr lang="cs-CZ" u="sng"/>
              <a:t>jsme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na HBO. (my)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Učili </a:t>
            </a:r>
            <a:r>
              <a:rPr lang="cs-CZ" u="sng"/>
              <a:t>jste</a:t>
            </a:r>
            <a:r>
              <a:rPr lang="cs-CZ"/>
              <a:t> </a:t>
            </a:r>
            <a:r>
              <a:rPr lang="cs-CZ">
                <a:highlight>
                  <a:srgbClr val="FFFF00"/>
                </a:highlight>
              </a:rPr>
              <a:t>se</a:t>
            </a:r>
            <a:r>
              <a:rPr lang="cs-CZ"/>
              <a:t> biochemii? (vy)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