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71bd3411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71bd341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71bd3411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71bd34112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71bd3411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71bd34112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71bd3411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71bd341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c71bd34112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71bd34112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71bd3411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71bd34112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71bd34112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71bd3411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c71bd34112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71bd34112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71bd3411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c71bd34112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71bd34112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71bd3411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c71bd34112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mmons.wikimedia.org/w/index.php?curid=72683743" TargetMode="External"/><Relationship Id="rId4" Type="http://schemas.openxmlformats.org/officeDocument/2006/relationships/hyperlink" Target="https://commons.wikimedia.org/w/index.php?curid=5720165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4.jpg"/><Relationship Id="rId7" Type="http://schemas.openxmlformats.org/officeDocument/2006/relationships/image" Target="../media/image7.jp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3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dnes studujeme?</a:t>
            </a:r>
            <a:endParaRPr/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time expressions, znát/vědět/umět, countries + nationalities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VČERA</a:t>
            </a:r>
            <a:r>
              <a:rPr lang="cs-CZ" sz="2100"/>
              <a:t> = yesterday. </a:t>
            </a:r>
            <a:r>
              <a:rPr i="1" lang="cs-CZ" sz="2100"/>
              <a:t>Včera jsem obědvala v restauraci.</a:t>
            </a:r>
            <a:endParaRPr i="1"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PŘEDEVČÍREM</a:t>
            </a:r>
            <a:r>
              <a:rPr lang="cs-CZ" sz="2100"/>
              <a:t> = the day before yesterday. </a:t>
            </a:r>
            <a:r>
              <a:rPr i="1" lang="cs-CZ" sz="2100"/>
              <a:t>Předevčírem jsme byli doma.</a:t>
            </a:r>
            <a:r>
              <a:rPr lang="cs-CZ" sz="2100"/>
              <a:t> 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MINULÝ TÝDEN/MĚSÍC/ROK</a:t>
            </a:r>
            <a:r>
              <a:rPr lang="cs-CZ" sz="2100"/>
              <a:t> = last week/month/year. </a:t>
            </a:r>
            <a:r>
              <a:rPr i="1" lang="cs-CZ" sz="2100"/>
              <a:t>Minulý rok jsem studoval v USA.</a:t>
            </a:r>
            <a:endParaRPr i="1"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>
                <a:highlight>
                  <a:srgbClr val="FCE5CD"/>
                </a:highlight>
              </a:rPr>
              <a:t>NEJDŘÍV</a:t>
            </a:r>
            <a:r>
              <a:rPr lang="cs-CZ" sz="2100">
                <a:highlight>
                  <a:srgbClr val="FCE5CD"/>
                </a:highlight>
              </a:rPr>
              <a:t> = first, at first. </a:t>
            </a:r>
            <a:r>
              <a:rPr i="1" lang="cs-CZ" sz="2100">
                <a:highlight>
                  <a:srgbClr val="FCE5CD"/>
                </a:highlight>
              </a:rPr>
              <a:t>Ráno nejdřív snídám.</a:t>
            </a:r>
            <a:endParaRPr i="1" sz="2100"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>
                <a:highlight>
                  <a:srgbClr val="FCE5CD"/>
                </a:highlight>
              </a:rPr>
              <a:t>PAK, POTOM</a:t>
            </a:r>
            <a:r>
              <a:rPr lang="cs-CZ" sz="2100">
                <a:highlight>
                  <a:srgbClr val="FCE5CD"/>
                </a:highlight>
              </a:rPr>
              <a:t> = then. </a:t>
            </a:r>
            <a:r>
              <a:rPr i="1" lang="cs-CZ" sz="2100">
                <a:highlight>
                  <a:srgbClr val="FCE5CD"/>
                </a:highlight>
              </a:rPr>
              <a:t>Potom jdu do práce. </a:t>
            </a:r>
            <a:endParaRPr i="1" sz="2100"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>
                <a:highlight>
                  <a:srgbClr val="FCE5CD"/>
                </a:highlight>
              </a:rPr>
              <a:t>NAKONEC</a:t>
            </a:r>
            <a:r>
              <a:rPr lang="cs-CZ" sz="2100">
                <a:highlight>
                  <a:srgbClr val="FCE5CD"/>
                </a:highlight>
              </a:rPr>
              <a:t> = in the end. </a:t>
            </a:r>
            <a:r>
              <a:rPr i="1" lang="cs-CZ" sz="2100">
                <a:highlight>
                  <a:srgbClr val="FCE5CD"/>
                </a:highlight>
              </a:rPr>
              <a:t>Nakonec jdu spát.</a:t>
            </a:r>
            <a:r>
              <a:rPr lang="cs-CZ" sz="2100">
                <a:highlight>
                  <a:srgbClr val="FCE5CD"/>
                </a:highlight>
              </a:rPr>
              <a:t> </a:t>
            </a:r>
            <a:endParaRPr sz="2100">
              <a:highlight>
                <a:srgbClr val="FCE5CD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POPRVÉ</a:t>
            </a:r>
            <a:r>
              <a:rPr lang="cs-CZ" sz="2100"/>
              <a:t> = for the first time. </a:t>
            </a:r>
            <a:r>
              <a:rPr i="1" lang="cs-CZ" sz="2100"/>
              <a:t>Kdy jsi poprvé jedl knedlíky?</a:t>
            </a:r>
            <a:endParaRPr i="1"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NAPOSLED</a:t>
            </a:r>
            <a:r>
              <a:rPr lang="cs-CZ" sz="2100"/>
              <a:t> = last. </a:t>
            </a:r>
            <a:r>
              <a:rPr i="1" lang="cs-CZ" sz="2100"/>
              <a:t>Kdy jsi naposled jedl v restauraci?</a:t>
            </a:r>
            <a:r>
              <a:rPr i="1" lang="cs-CZ"/>
              <a:t> </a:t>
            </a:r>
            <a:endParaRPr i="1"/>
          </a:p>
        </p:txBody>
      </p:sp>
      <p:sp>
        <p:nvSpPr>
          <p:cNvPr id="166" name="Google Shape;166;p28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following expressions are used in connection with the past (but not only):</a:t>
            </a:r>
            <a:endParaRPr/>
          </a:p>
        </p:txBody>
      </p:sp>
      <p:sp>
        <p:nvSpPr>
          <p:cNvPr id="167" name="Google Shape;167;p28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Time expressions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jsem dělal/a včera?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6100075" y="1135075"/>
            <a:ext cx="5751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highlight>
                  <a:srgbClr val="CFE2F3"/>
                </a:highlight>
              </a:rPr>
              <a:t>Byl to super den.</a:t>
            </a:r>
            <a:endParaRPr sz="30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Nejdřív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spala a spala.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/>
              <a:t>Nesnídala </a:t>
            </a:r>
            <a:r>
              <a:rPr lang="cs-CZ" sz="3000" u="sng"/>
              <a:t>jsem</a:t>
            </a:r>
            <a:r>
              <a:rPr lang="cs-CZ" sz="3000"/>
              <a:t>, protože </a:t>
            </a:r>
            <a:r>
              <a:rPr lang="cs-CZ" sz="3000" u="sng"/>
              <a:t>jsem </a:t>
            </a:r>
            <a:r>
              <a:rPr lang="cs-CZ" sz="3000"/>
              <a:t>vstávala ve 12 hodin a </a:t>
            </a: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 </a:t>
            </a:r>
            <a:r>
              <a:rPr lang="cs-CZ" sz="3000"/>
              <a:t>obědvala.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sportovala v parku.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pila kávu a relaxovala.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vařila skvělou večeři.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Nakonec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tancovala v klubu a nešla </a:t>
            </a:r>
            <a:r>
              <a:rPr lang="cs-CZ" sz="3000" u="sng"/>
              <a:t>jsem</a:t>
            </a:r>
            <a:r>
              <a:rPr lang="cs-CZ" sz="3000"/>
              <a:t> spát.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430575" y="1267725"/>
            <a:ext cx="5559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highlight>
                  <a:srgbClr val="CFE2F3"/>
                </a:highlight>
              </a:rPr>
              <a:t>Byl to normální den.</a:t>
            </a:r>
            <a:endParaRPr sz="30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Nejdřív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vstával.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snídal.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šel do práce.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/>
              <a:t>Celý den </a:t>
            </a:r>
            <a:r>
              <a:rPr lang="cs-CZ" sz="3000" u="sng"/>
              <a:t>jsem</a:t>
            </a:r>
            <a:r>
              <a:rPr lang="cs-CZ" sz="3000"/>
              <a:t> pracoval.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Potom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šel domů.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Pak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relaxoval.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/>
              <a:t>Nakonec</a:t>
            </a:r>
            <a:r>
              <a:rPr lang="cs-CZ" sz="3000"/>
              <a:t> </a:t>
            </a:r>
            <a:r>
              <a:rPr lang="cs-CZ" sz="3000" u="sng"/>
              <a:t>jsem</a:t>
            </a:r>
            <a:r>
              <a:rPr lang="cs-CZ" sz="3000"/>
              <a:t> šel spát. 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Znáte nějaké slavné (famous) Čechy a Češky?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881425"/>
            <a:ext cx="11511300" cy="605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/>
              <a:t>Autor: David Sedlecký – Vlastní dílo, CC BY-SA 4.0, </a:t>
            </a:r>
            <a:r>
              <a:rPr lang="cs-CZ" sz="800" u="sng">
                <a:solidFill>
                  <a:schemeClr val="hlink"/>
                </a:solidFill>
                <a:hlinkClick r:id="rId3"/>
              </a:rPr>
              <a:t>https://commons.wikimedia.org/w/index.php?curid=72683743</a:t>
            </a:r>
            <a:r>
              <a:rPr lang="cs-CZ" sz="800"/>
              <a:t>                                            Autor: Jan Vilímek – Volné dílo, </a:t>
            </a:r>
            <a:r>
              <a:rPr lang="cs-CZ" sz="800" u="sng">
                <a:solidFill>
                  <a:schemeClr val="hlink"/>
                </a:solidFill>
                <a:hlinkClick r:id="rId4"/>
              </a:rPr>
              <a:t>https://commons.wikimedia.org/w/index.php?curid=5720165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/>
              <a:t>                                                                                                                                                                                                         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/>
              <a:t>                                                                                                                                                                                                                                  autor: </a:t>
            </a:r>
            <a:r>
              <a:rPr i="1" lang="cs-CZ" sz="1000">
                <a:solidFill>
                  <a:srgbClr val="202122"/>
                </a:solidFill>
                <a:highlight>
                  <a:srgbClr val="F8F9FA"/>
                </a:highlight>
              </a:rPr>
              <a:t>Petr Novák, Wikipedia"</a:t>
            </a:r>
            <a:endParaRPr sz="800"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3053" y="959375"/>
            <a:ext cx="1952550" cy="257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900" y="1000362"/>
            <a:ext cx="1952551" cy="249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0875" y="3861175"/>
            <a:ext cx="2508100" cy="28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8900" y="3785925"/>
            <a:ext cx="2579804" cy="2579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FFFF"/>
                </a:solidFill>
              </a:rPr>
              <a:t>Čech,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Češka,</a:t>
            </a:r>
            <a:r>
              <a:rPr lang="cs-CZ"/>
              <a:t> Češi x český x česky - How to say Czech in Czech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Václav Havel byl </a:t>
            </a:r>
            <a:r>
              <a:rPr lang="cs-CZ">
                <a:highlight>
                  <a:srgbClr val="00FFFF"/>
                </a:highlight>
              </a:rPr>
              <a:t>Čech.</a:t>
            </a:r>
            <a:r>
              <a:rPr lang="cs-CZ"/>
              <a:t> Byl </a:t>
            </a:r>
            <a:r>
              <a:rPr lang="cs-CZ">
                <a:highlight>
                  <a:srgbClr val="FFFF00"/>
                </a:highlight>
              </a:rPr>
              <a:t>český</a:t>
            </a:r>
            <a:r>
              <a:rPr lang="cs-CZ"/>
              <a:t> prezident.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Božena Němcová byla </a:t>
            </a:r>
            <a:r>
              <a:rPr lang="cs-CZ">
                <a:highlight>
                  <a:srgbClr val="F4CCCC"/>
                </a:highlight>
              </a:rPr>
              <a:t>Češka.</a:t>
            </a:r>
            <a:r>
              <a:rPr lang="cs-CZ"/>
              <a:t> Byla </a:t>
            </a:r>
            <a:r>
              <a:rPr lang="cs-CZ">
                <a:highlight>
                  <a:srgbClr val="FFFF00"/>
                </a:highlight>
              </a:rPr>
              <a:t>česká</a:t>
            </a:r>
            <a:r>
              <a:rPr lang="cs-CZ"/>
              <a:t> spisovatelka. (writer)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Václav Havel a Božena Němcová byli </a:t>
            </a:r>
            <a:r>
              <a:rPr lang="cs-CZ">
                <a:highlight>
                  <a:srgbClr val="D9EAD3"/>
                </a:highlight>
              </a:rPr>
              <a:t>Češi.</a:t>
            </a:r>
            <a:r>
              <a:rPr lang="cs-CZ"/>
              <a:t> Mluvili </a:t>
            </a:r>
            <a:r>
              <a:rPr lang="cs-CZ">
                <a:highlight>
                  <a:srgbClr val="F9CB9C"/>
                </a:highlight>
              </a:rPr>
              <a:t>česky.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český - česká - české: český jazyk, česká škola, české pivo = adjective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česky: Petr mluví česky = adverb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A list of countries and nationalities: Textbook - strana 56.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Working in groups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Useful verbs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NARODIT SE</a:t>
            </a:r>
            <a:r>
              <a:rPr lang="cs-CZ"/>
              <a:t> = </a:t>
            </a:r>
            <a:r>
              <a:rPr i="1" lang="cs-CZ"/>
              <a:t>to be born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Miloš Forman se narodil </a:t>
            </a:r>
            <a:r>
              <a:rPr lang="cs-CZ">
                <a:highlight>
                  <a:srgbClr val="00FFFF"/>
                </a:highlight>
              </a:rPr>
              <a:t>v roce </a:t>
            </a:r>
            <a:r>
              <a:rPr lang="cs-CZ"/>
              <a:t>1923.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jste se narodil? x Kdy ses narodil?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UMŘÍT</a:t>
            </a:r>
            <a:r>
              <a:rPr lang="cs-CZ"/>
              <a:t> = </a:t>
            </a:r>
            <a:r>
              <a:rPr i="1" lang="cs-CZ"/>
              <a:t>to die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Miloš Forman zemřel </a:t>
            </a:r>
            <a:r>
              <a:rPr lang="cs-CZ">
                <a:highlight>
                  <a:srgbClr val="00FFFF"/>
                </a:highlight>
              </a:rPr>
              <a:t>v roce</a:t>
            </a:r>
            <a:r>
              <a:rPr lang="cs-CZ"/>
              <a:t> 2018.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 know: ZNÁT - VĚDĚT - UMĚT</a:t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17650" y="1163600"/>
            <a:ext cx="353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VĚDĚT</a:t>
            </a:r>
            <a:endParaRPr>
              <a:highlight>
                <a:srgbClr val="00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comma plus a sentence with co, kdo, kdy, kde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Víte</a:t>
            </a:r>
            <a:r>
              <a:rPr i="1" lang="cs-CZ">
                <a:highlight>
                  <a:srgbClr val="C9DAF8"/>
                </a:highlight>
              </a:rPr>
              <a:t>, kde</a:t>
            </a:r>
            <a:r>
              <a:rPr i="1" lang="cs-CZ"/>
              <a:t> je škola?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Víš</a:t>
            </a:r>
            <a:r>
              <a:rPr i="1" lang="cs-CZ">
                <a:highlight>
                  <a:srgbClr val="C9DAF8"/>
                </a:highlight>
              </a:rPr>
              <a:t>, co</a:t>
            </a:r>
            <a:r>
              <a:rPr i="1" lang="cs-CZ"/>
              <a:t> znamená “pes”?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Víš</a:t>
            </a:r>
            <a:r>
              <a:rPr i="1" lang="cs-CZ">
                <a:highlight>
                  <a:srgbClr val="C9DAF8"/>
                </a:highlight>
              </a:rPr>
              <a:t>, kdo</a:t>
            </a:r>
            <a:r>
              <a:rPr i="1" lang="cs-CZ"/>
              <a:t> byl Václav Havel?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i="1" lang="cs-CZ"/>
              <a:t>Vím to./Nevím to. </a:t>
            </a:r>
            <a:endParaRPr i="1"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913850" y="1163600"/>
            <a:ext cx="353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ZNÁT </a:t>
            </a:r>
            <a:endParaRPr>
              <a:highlight>
                <a:srgbClr val="00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+"/>
            </a:pPr>
            <a:r>
              <a:rPr lang="cs-CZ"/>
              <a:t>direct object in the accusative.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Znáte Václav</a:t>
            </a:r>
            <a:r>
              <a:rPr i="1" lang="cs-CZ">
                <a:highlight>
                  <a:srgbClr val="C9DAF8"/>
                </a:highlight>
              </a:rPr>
              <a:t>a</a:t>
            </a:r>
            <a:r>
              <a:rPr i="1" lang="cs-CZ"/>
              <a:t> Havl</a:t>
            </a:r>
            <a:r>
              <a:rPr i="1" lang="cs-CZ">
                <a:highlight>
                  <a:srgbClr val="C9DAF8"/>
                </a:highlight>
              </a:rPr>
              <a:t>a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Znáš dobře </a:t>
            </a:r>
            <a:r>
              <a:rPr i="1" lang="cs-CZ">
                <a:highlight>
                  <a:srgbClr val="C9DAF8"/>
                </a:highlight>
              </a:rPr>
              <a:t>Brno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Neznáme nov</a:t>
            </a:r>
            <a:r>
              <a:rPr i="1" lang="cs-CZ">
                <a:highlight>
                  <a:srgbClr val="C9DAF8"/>
                </a:highlight>
              </a:rPr>
              <a:t>ého</a:t>
            </a:r>
            <a:r>
              <a:rPr i="1" lang="cs-CZ"/>
              <a:t> profesor</a:t>
            </a:r>
            <a:r>
              <a:rPr i="1" lang="cs-CZ">
                <a:highlight>
                  <a:srgbClr val="C9DAF8"/>
                </a:highlight>
              </a:rPr>
              <a:t>a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7510050" y="1163600"/>
            <a:ext cx="353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UMĚT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 know how to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abilities </a:t>
            </a:r>
            <a:r>
              <a:rPr lang="cs-CZ" sz="2300"/>
              <a:t>(+ verb in infinitive)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Umíš </a:t>
            </a:r>
            <a:r>
              <a:rPr i="1" lang="cs-CZ">
                <a:highlight>
                  <a:srgbClr val="C9DAF8"/>
                </a:highlight>
              </a:rPr>
              <a:t>vařit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Bratr neumí </a:t>
            </a:r>
            <a:r>
              <a:rPr i="1" lang="cs-CZ">
                <a:highlight>
                  <a:srgbClr val="C9DAF8"/>
                </a:highlight>
              </a:rPr>
              <a:t>plavat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Umím </a:t>
            </a:r>
            <a:r>
              <a:rPr i="1" lang="cs-CZ">
                <a:highlight>
                  <a:srgbClr val="C9DAF8"/>
                </a:highlight>
              </a:rPr>
              <a:t>tancovat</a:t>
            </a:r>
            <a:r>
              <a:rPr i="1" lang="cs-CZ"/>
              <a:t>.</a:t>
            </a:r>
            <a:endParaRPr i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languages, school subjects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Umíme </a:t>
            </a:r>
            <a:r>
              <a:rPr i="1" lang="cs-CZ">
                <a:highlight>
                  <a:srgbClr val="C9DAF8"/>
                </a:highlight>
              </a:rPr>
              <a:t>česky</a:t>
            </a:r>
            <a:r>
              <a:rPr i="1" lang="cs-CZ"/>
              <a:t>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Umíš </a:t>
            </a:r>
            <a:r>
              <a:rPr i="1" lang="cs-CZ">
                <a:highlight>
                  <a:srgbClr val="C9DAF8"/>
                </a:highlight>
              </a:rPr>
              <a:t>anglicky</a:t>
            </a:r>
            <a:r>
              <a:rPr i="1" lang="cs-CZ"/>
              <a:t>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Umíš </a:t>
            </a:r>
            <a:r>
              <a:rPr i="1" lang="cs-CZ">
                <a:highlight>
                  <a:srgbClr val="C9DAF8"/>
                </a:highlight>
              </a:rPr>
              <a:t>anatomii</a:t>
            </a:r>
            <a:r>
              <a:rPr i="1" lang="cs-CZ"/>
              <a:t>?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vědět</a:t>
            </a:r>
            <a:endParaRPr/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17650" y="1163600"/>
            <a:ext cx="115038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*VĚDĚT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vím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ty víš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 ví/ona ví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my víme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 víte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oni ví/vědí</a:t>
            </a:r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950" y="2124600"/>
            <a:ext cx="2448050" cy="21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