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Tahom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Tahoma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9370a012b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9370a012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c9370a012b_0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4f0e686a4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4f0e686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54f0e686a4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9370a012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9370a01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c9370a012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9370a012b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9370a012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c9370a012b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9370a012b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9370a012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c9370a012b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9370a012b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9370a012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c9370a012b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9370a012b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9370a012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c9370a012b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9370a012b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9370a012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c9370a012b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9370a012b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9370a012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c9370a012b_0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4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Plural: adjectives </a:t>
            </a:r>
            <a:endParaRPr/>
          </a:p>
        </p:txBody>
      </p:sp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317650" y="1163600"/>
            <a:ext cx="3343200" cy="29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Mi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dobrý → </a:t>
            </a:r>
            <a:r>
              <a:rPr lang="cs-CZ">
                <a:highlight>
                  <a:srgbClr val="00FFFF"/>
                </a:highlight>
              </a:rPr>
              <a:t>dobré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nový stůl → nové stoly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velký byt → velké byty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</a:t>
            </a:r>
            <a:r>
              <a:rPr lang="cs-CZ">
                <a:highlight>
                  <a:srgbClr val="00FFFF"/>
                </a:highlight>
              </a:rPr>
              <a:t>moderní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3864500" y="1163600"/>
            <a:ext cx="3343200" cy="310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F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dobrá → </a:t>
            </a:r>
            <a:r>
              <a:rPr lang="cs-CZ">
                <a:highlight>
                  <a:srgbClr val="00FFFF"/>
                </a:highlight>
              </a:rPr>
              <a:t>dobré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nová židle → nové židle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velká vana → velké vany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</a:t>
            </a:r>
            <a:r>
              <a:rPr lang="cs-CZ">
                <a:highlight>
                  <a:srgbClr val="00FFFF"/>
                </a:highlight>
              </a:rPr>
              <a:t>moderní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7411350" y="1163600"/>
            <a:ext cx="3778500" cy="317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N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dobré → </a:t>
            </a:r>
            <a:r>
              <a:rPr lang="cs-CZ">
                <a:highlight>
                  <a:srgbClr val="00FFFF"/>
                </a:highlight>
              </a:rPr>
              <a:t>dobrá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nové křeslo → nová křesla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velké auto → velká auta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</a:t>
            </a:r>
            <a:r>
              <a:rPr lang="cs-CZ">
                <a:highlight>
                  <a:srgbClr val="00FFFF"/>
                </a:highlight>
              </a:rPr>
              <a:t>moderní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779550" y="4677250"/>
            <a:ext cx="92853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MODERNÍ is the same for all genders: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100"/>
              <a:t>Dám si dva </a:t>
            </a:r>
            <a:r>
              <a:rPr i="1" lang="cs-CZ" sz="2100" u="sng"/>
              <a:t>hovězí</a:t>
            </a:r>
            <a:r>
              <a:rPr i="1" lang="cs-CZ" sz="2100"/>
              <a:t> steaky. (M)</a:t>
            </a:r>
            <a:endParaRPr i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100"/>
              <a:t>Znám </a:t>
            </a:r>
            <a:r>
              <a:rPr i="1" lang="cs-CZ" sz="2100" u="sng"/>
              <a:t>inteligentní</a:t>
            </a:r>
            <a:r>
              <a:rPr i="1" lang="cs-CZ" sz="2100"/>
              <a:t> studentky. (F)</a:t>
            </a:r>
            <a:endParaRPr i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100"/>
              <a:t>Kupuju </a:t>
            </a:r>
            <a:r>
              <a:rPr i="1" lang="cs-CZ" sz="2100" u="sng"/>
              <a:t>moderní</a:t>
            </a:r>
            <a:r>
              <a:rPr i="1" lang="cs-CZ" sz="2100"/>
              <a:t> auta. (N)</a:t>
            </a:r>
            <a:endParaRPr i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dnes studujeme?</a:t>
            </a:r>
            <a:endParaRPr/>
          </a:p>
        </p:txBody>
      </p:sp>
      <p:sp>
        <p:nvSpPr>
          <p:cNvPr id="159" name="Google Shape;159;p27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House and flat, furniture, nom. and acc. plural (Mi, F, N).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bydlíte?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bydlíte?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Máte dům?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Máte byt?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blízko?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daleko?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dům = house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byt = flat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 = room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zahrada = garden</a:t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367425" y="1841675"/>
            <a:ext cx="2829825" cy="21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Pokoje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Pokoj, kde vaříme a jíme, se jmenuje </a:t>
            </a:r>
            <a:r>
              <a:rPr lang="cs-CZ">
                <a:highlight>
                  <a:srgbClr val="00FFFF"/>
                </a:highlight>
              </a:rPr>
              <a:t>KUCHYŇ</a:t>
            </a:r>
            <a:r>
              <a:rPr lang="cs-CZ"/>
              <a:t> (F).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Pokoj, kde relaxujeme, díváme se na televizi, posloucháme hudbu, se jmenuje </a:t>
            </a:r>
            <a:r>
              <a:rPr lang="cs-CZ">
                <a:highlight>
                  <a:srgbClr val="00FFFF"/>
                </a:highlight>
              </a:rPr>
              <a:t>OBÝVÁK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Pokoj, kde spíme, se jmenuje </a:t>
            </a:r>
            <a:r>
              <a:rPr lang="cs-CZ">
                <a:highlight>
                  <a:srgbClr val="00FFFF"/>
                </a:highlight>
              </a:rPr>
              <a:t>LOŽNICE</a:t>
            </a:r>
            <a:r>
              <a:rPr lang="cs-CZ"/>
              <a:t> (F).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 pro děti je </a:t>
            </a:r>
            <a:r>
              <a:rPr lang="cs-CZ">
                <a:highlight>
                  <a:srgbClr val="00FFFF"/>
                </a:highlight>
              </a:rPr>
              <a:t>DĚTSKÝ POKOJ</a:t>
            </a:r>
            <a:r>
              <a:rPr lang="cs-CZ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Pokoj, kde se myjeme (*mýt se, myju se = to wash), se jmenuje </a:t>
            </a:r>
            <a:r>
              <a:rPr lang="cs-CZ">
                <a:highlight>
                  <a:srgbClr val="00FFFF"/>
                </a:highlight>
              </a:rPr>
              <a:t>KOUPELNA</a:t>
            </a:r>
            <a:r>
              <a:rPr lang="cs-CZ"/>
              <a:t>. Často je blízko také </a:t>
            </a:r>
            <a:r>
              <a:rPr lang="cs-CZ">
                <a:highlight>
                  <a:srgbClr val="00FFFF"/>
                </a:highlight>
              </a:rPr>
              <a:t>TOALETA/ZÁCHOD</a:t>
            </a:r>
            <a:r>
              <a:rPr lang="cs-CZ"/>
              <a:t>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Nábytek = furniture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V kuchyni</a:t>
            </a:r>
            <a:r>
              <a:rPr lang="cs-CZ"/>
              <a:t> je kuchyňská linka, stůl a židle. Je tam také lednička a myčka.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V obýváku</a:t>
            </a:r>
            <a:r>
              <a:rPr lang="cs-CZ"/>
              <a:t> je pohovka/sedačka, křeslo a televize.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V ložnici</a:t>
            </a:r>
            <a:r>
              <a:rPr lang="cs-CZ"/>
              <a:t> je postel (f) a taky skříň (f).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V koupelně</a:t>
            </a:r>
            <a:r>
              <a:rPr lang="cs-CZ"/>
              <a:t> je vana nebo sprcha a zrcadlo.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Byt 3 + 1</a:t>
            </a:r>
            <a:r>
              <a:rPr lang="cs-CZ"/>
              <a:t> = 3 pokoje + kuchyň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Byt 3 + kk </a:t>
            </a:r>
            <a:r>
              <a:rPr lang="cs-CZ"/>
              <a:t>= 3 pokoje + kuchyňský kout (“kitchen corner”, kitchen is a part of the living room)</a:t>
            </a: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60900" y="3275275"/>
            <a:ext cx="2003951" cy="200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NOMINATIVE (Mi, F, N) = ACCUSATIVE (Mi, F, N)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3800"/>
              <a:t>To jsou hotely.</a:t>
            </a:r>
            <a:r>
              <a:rPr lang="cs-CZ" sz="3800"/>
              <a:t> (nom.) - </a:t>
            </a:r>
            <a:r>
              <a:rPr i="1" lang="cs-CZ" sz="3800"/>
              <a:t>Hledám hotely</a:t>
            </a:r>
            <a:r>
              <a:rPr lang="cs-CZ" sz="3800"/>
              <a:t> (acc.)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3800"/>
              <a:t>To jsou knihy.</a:t>
            </a:r>
            <a:r>
              <a:rPr lang="cs-CZ" sz="3800"/>
              <a:t> (nom.) - </a:t>
            </a:r>
            <a:r>
              <a:rPr i="1" lang="cs-CZ" sz="3800"/>
              <a:t>Vidím knihy.</a:t>
            </a:r>
            <a:r>
              <a:rPr lang="cs-CZ" sz="3800"/>
              <a:t> (acc.)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3800"/>
              <a:t>To jsou auta.</a:t>
            </a:r>
            <a:r>
              <a:rPr lang="cs-CZ" sz="3800"/>
              <a:t> (nom.) - </a:t>
            </a:r>
            <a:r>
              <a:rPr i="1" lang="cs-CZ" sz="3800"/>
              <a:t>Mám rád auta.</a:t>
            </a:r>
            <a:r>
              <a:rPr lang="cs-CZ" sz="3800"/>
              <a:t> (acc.) </a:t>
            </a:r>
            <a:endParaRPr sz="3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Plural: masculine inanimate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hard consonant: </a:t>
            </a:r>
            <a:r>
              <a:rPr lang="cs-CZ">
                <a:highlight>
                  <a:srgbClr val="00FFFF"/>
                </a:highlight>
              </a:rPr>
              <a:t>+ 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byt → byt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salát → salát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papír → papír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!!! </a:t>
            </a:r>
            <a:r>
              <a:rPr lang="cs-CZ">
                <a:highlight>
                  <a:srgbClr val="00FFFF"/>
                </a:highlight>
              </a:rPr>
              <a:t>dům</a:t>
            </a:r>
            <a:r>
              <a:rPr lang="cs-CZ"/>
              <a:t> → d</a:t>
            </a:r>
            <a:r>
              <a:rPr lang="cs-CZ">
                <a:highlight>
                  <a:srgbClr val="00FFFF"/>
                </a:highlight>
              </a:rPr>
              <a:t>o</a:t>
            </a:r>
            <a:r>
              <a:rPr lang="cs-CZ"/>
              <a:t>m</a:t>
            </a:r>
            <a:r>
              <a:rPr lang="cs-CZ" u="sng"/>
              <a:t>y</a:t>
            </a:r>
            <a:r>
              <a:rPr lang="cs-CZ"/>
              <a:t>, </a:t>
            </a:r>
            <a:r>
              <a:rPr lang="cs-CZ">
                <a:highlight>
                  <a:srgbClr val="00FFFF"/>
                </a:highlight>
              </a:rPr>
              <a:t>stůl</a:t>
            </a:r>
            <a:r>
              <a:rPr lang="cs-CZ"/>
              <a:t> → st</a:t>
            </a:r>
            <a:r>
              <a:rPr lang="cs-CZ">
                <a:highlight>
                  <a:srgbClr val="00FFFF"/>
                </a:highlight>
              </a:rPr>
              <a:t>o</a:t>
            </a:r>
            <a:r>
              <a:rPr lang="cs-CZ"/>
              <a:t>l</a:t>
            </a:r>
            <a:r>
              <a:rPr lang="cs-CZ" u="sng"/>
              <a:t>y</a:t>
            </a:r>
            <a:r>
              <a:rPr lang="cs-CZ"/>
              <a:t> !!!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soft consonant: </a:t>
            </a:r>
            <a:r>
              <a:rPr lang="cs-CZ">
                <a:highlight>
                  <a:srgbClr val="00FFFF"/>
                </a:highlight>
              </a:rPr>
              <a:t>+ 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počítač → počítač</a:t>
            </a:r>
            <a:r>
              <a:rPr lang="cs-CZ" u="sng"/>
              <a:t>e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čaj → čaj</a:t>
            </a:r>
            <a:r>
              <a:rPr lang="cs-CZ" u="sng"/>
              <a:t>e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 </a:t>
            </a:r>
            <a:r>
              <a:rPr lang="cs-CZ"/>
              <a:t>→ pokoj</a:t>
            </a:r>
            <a:r>
              <a:rPr lang="cs-CZ" u="sng"/>
              <a:t>e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kober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c → koberc</a:t>
            </a:r>
            <a:r>
              <a:rPr lang="cs-CZ" u="sng"/>
              <a:t>e</a:t>
            </a:r>
            <a:r>
              <a:rPr lang="cs-CZ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Plural: feminine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A → 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škola → škol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kniha → knih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učitelka → učitelk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káva → káv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E → E</a:t>
            </a:r>
            <a:r>
              <a:rPr lang="cs-CZ"/>
              <a:t> (no change)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restaurace → restaurac</a:t>
            </a:r>
            <a:r>
              <a:rPr lang="cs-CZ" u="sng"/>
              <a:t>e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židle → židl</a:t>
            </a:r>
            <a:r>
              <a:rPr lang="cs-CZ" u="sng"/>
              <a:t>e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consonant: </a:t>
            </a:r>
            <a:r>
              <a:rPr lang="cs-CZ">
                <a:highlight>
                  <a:srgbClr val="00FFFF"/>
                </a:highlight>
              </a:rPr>
              <a:t>+ 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tramvaj → tramvaj</a:t>
            </a:r>
            <a:r>
              <a:rPr lang="cs-CZ" u="sng"/>
              <a:t>e,</a:t>
            </a:r>
            <a:r>
              <a:rPr lang="cs-CZ"/>
              <a:t> garáž </a:t>
            </a:r>
            <a:r>
              <a:rPr lang="cs-CZ"/>
              <a:t>→ garáž</a:t>
            </a:r>
            <a:r>
              <a:rPr lang="cs-CZ" u="sng"/>
              <a:t>e</a:t>
            </a:r>
            <a:r>
              <a:rPr lang="cs-CZ"/>
              <a:t>, kuchyň → kuchyn</a:t>
            </a:r>
            <a:r>
              <a:rPr lang="cs-CZ" u="sng"/>
              <a:t>ě</a:t>
            </a:r>
            <a:r>
              <a:rPr lang="cs-CZ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Plural: neuter</a:t>
            </a:r>
            <a:endParaRPr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O → 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auto </a:t>
            </a:r>
            <a:r>
              <a:rPr lang="cs-CZ"/>
              <a:t>→ aut</a:t>
            </a:r>
            <a:r>
              <a:rPr lang="cs-CZ" u="sng"/>
              <a:t>a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pivo → piv</a:t>
            </a:r>
            <a:r>
              <a:rPr lang="cs-CZ" u="sng"/>
              <a:t>a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křeslo → křesl</a:t>
            </a:r>
            <a:r>
              <a:rPr lang="cs-CZ" u="sng"/>
              <a:t>a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E/Ě → E/Ě</a:t>
            </a:r>
            <a:r>
              <a:rPr lang="cs-CZ"/>
              <a:t> (no change)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parkoviště → parkovišt</a:t>
            </a:r>
            <a:r>
              <a:rPr lang="cs-CZ" u="sng"/>
              <a:t>ě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letiště → letišt</a:t>
            </a:r>
            <a:r>
              <a:rPr lang="cs-CZ" u="sng"/>
              <a:t>ě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Í/Ý → Í/Ý</a:t>
            </a:r>
            <a:r>
              <a:rPr lang="cs-CZ"/>
              <a:t> (no change)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nádraží → nádraž</a:t>
            </a:r>
            <a:r>
              <a:rPr lang="cs-CZ" u="sng"/>
              <a:t>í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náměstí → náměst</a:t>
            </a:r>
            <a:r>
              <a:rPr lang="cs-CZ" u="sng"/>
              <a:t>í</a:t>
            </a:r>
            <a:endParaRPr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