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B0E7F9-37A9-4CA1-ABA6-C59035DFD532}">
  <a:tblStyle styleId="{4EB0E7F9-37A9-4CA1-ABA6-C59035DFD5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ahoma-regular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Tahom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82d3cf1ec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82d3cf1e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d82d3cf1ec_0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82d3cf1ec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82d3cf1e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d82d3cf1ec_0_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82d3cf1e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82d3cf1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82d3cf1e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82d3cf1ec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82d3cf1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82d3cf1ec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82d3cf1ec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82d3cf1e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82d3cf1ec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82d3cf1ec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82d3cf1e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d82d3cf1ec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82d3cf1ec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82d3cf1e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d82d3cf1ec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82d3cf1ec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82d3cf1e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d82d3cf1ec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82d3cf1ec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82d3cf1e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d82d3cf1ec_0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82d3cf1ec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82d3cf1e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d82d3cf1ec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10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Doktor říká:</a:t>
            </a:r>
            <a:endParaRPr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Otevřete ústa.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Svlékněte se.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Lehněte si.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Jakou máte teplotu?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Bolí to tady?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Kde to bolí?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Co vás bolí?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Musíte jet do nemocnice.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Dostanete injekci.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Musíte ležet a hodně pít.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Budete brát tenhle lék jednou za osm hodin.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Tady je recept.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Víte, kde je lékárna?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Pacient říká: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Chtěl/a bych se objednat.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Mám teplotu 37,5.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Mám horečku.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Jsem pořád unavený.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Bolí mě v krku.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Mám kašel.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Je mi špatně.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Potřebuju předepsat léky.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Potřebuju recept.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I. U doktora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3000"/>
              <a:t>bolet = to hurt/to pain</a:t>
            </a:r>
            <a:endParaRPr b="1" sz="3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The verb “bolet” needs the accusative case. 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B6D7A8"/>
                </a:highlight>
              </a:rPr>
              <a:t>Co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vás/tě</a:t>
            </a:r>
            <a:r>
              <a:rPr lang="cs-CZ" sz="2000"/>
              <a:t> bolí? = What is hurting you?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Bolí </a:t>
            </a:r>
            <a:r>
              <a:rPr lang="cs-CZ" sz="2000">
                <a:highlight>
                  <a:srgbClr val="FFF2CC"/>
                </a:highlight>
              </a:rPr>
              <a:t>mě</a:t>
            </a:r>
            <a:r>
              <a:rPr lang="cs-CZ" sz="2000"/>
              <a:t> </a:t>
            </a:r>
            <a:r>
              <a:rPr lang="cs-CZ" sz="2000">
                <a:highlight>
                  <a:srgbClr val="B6D7A8"/>
                </a:highlight>
              </a:rPr>
              <a:t>hlava</a:t>
            </a:r>
            <a:r>
              <a:rPr lang="cs-CZ" sz="2000"/>
              <a:t>. = My head hurts. 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Bolí </a:t>
            </a:r>
            <a:r>
              <a:rPr lang="cs-CZ" sz="2000">
                <a:highlight>
                  <a:srgbClr val="FFF2CC"/>
                </a:highlight>
              </a:rPr>
              <a:t>mě</a:t>
            </a:r>
            <a:r>
              <a:rPr lang="cs-CZ" sz="2000"/>
              <a:t> </a:t>
            </a:r>
            <a:r>
              <a:rPr lang="cs-CZ" sz="2000">
                <a:highlight>
                  <a:srgbClr val="B6D7A8"/>
                </a:highlight>
              </a:rPr>
              <a:t>ucho</a:t>
            </a:r>
            <a:r>
              <a:rPr lang="cs-CZ" sz="2000"/>
              <a:t>. = My ear hurts.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The painful part of the body is the </a:t>
            </a:r>
            <a:r>
              <a:rPr lang="cs-CZ" sz="2000">
                <a:highlight>
                  <a:srgbClr val="FFF2CC"/>
                </a:highlight>
              </a:rPr>
              <a:t>subject</a:t>
            </a:r>
            <a:r>
              <a:rPr lang="cs-CZ" sz="2000"/>
              <a:t> of a sentence = it is in the nominative case </a:t>
            </a:r>
            <a:r>
              <a:rPr i="1" lang="cs-CZ" sz="2000"/>
              <a:t>(co, hlava, ucho).</a:t>
            </a:r>
            <a:endParaRPr i="1"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The person/animal suffering from the pain, is the </a:t>
            </a:r>
            <a:r>
              <a:rPr lang="cs-CZ" sz="2000">
                <a:highlight>
                  <a:srgbClr val="B6D7A8"/>
                </a:highlight>
              </a:rPr>
              <a:t>object</a:t>
            </a:r>
            <a:r>
              <a:rPr lang="cs-CZ" sz="2000"/>
              <a:t> of a sentence = it is in the accusative case </a:t>
            </a:r>
            <a:r>
              <a:rPr i="1" lang="cs-CZ" sz="2000"/>
              <a:t>(vás/tě, mě).</a:t>
            </a:r>
            <a:endParaRPr sz="3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PRONOUNS IN THE ACCUSATIVE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JÁ: Bolí </a:t>
            </a:r>
            <a:r>
              <a:rPr lang="cs-CZ" sz="2000">
                <a:highlight>
                  <a:srgbClr val="B6D7A8"/>
                </a:highlight>
              </a:rPr>
              <a:t>mě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noha</a:t>
            </a:r>
            <a:r>
              <a:rPr lang="cs-CZ" sz="2000"/>
              <a:t>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TY: Bolí </a:t>
            </a:r>
            <a:r>
              <a:rPr lang="cs-CZ" sz="2000">
                <a:highlight>
                  <a:srgbClr val="B6D7A8"/>
                </a:highlight>
              </a:rPr>
              <a:t>tě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hlava</a:t>
            </a:r>
            <a:r>
              <a:rPr lang="cs-CZ" sz="2000"/>
              <a:t>?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ON: Bolí </a:t>
            </a:r>
            <a:r>
              <a:rPr lang="cs-CZ" sz="2000">
                <a:highlight>
                  <a:srgbClr val="B6D7A8"/>
                </a:highlight>
              </a:rPr>
              <a:t>ho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ruka</a:t>
            </a:r>
            <a:r>
              <a:rPr lang="cs-CZ" sz="2000"/>
              <a:t>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ONA: Bolí </a:t>
            </a:r>
            <a:r>
              <a:rPr lang="cs-CZ" sz="2000">
                <a:highlight>
                  <a:srgbClr val="B6D7A8"/>
                </a:highlight>
              </a:rPr>
              <a:t>ji </a:t>
            </a:r>
            <a:r>
              <a:rPr lang="cs-CZ" sz="2000">
                <a:highlight>
                  <a:srgbClr val="FFF2CC"/>
                </a:highlight>
              </a:rPr>
              <a:t>zub</a:t>
            </a:r>
            <a:r>
              <a:rPr lang="cs-CZ" sz="2000"/>
              <a:t>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MY: Bolí </a:t>
            </a:r>
            <a:r>
              <a:rPr lang="cs-CZ" sz="2000">
                <a:highlight>
                  <a:srgbClr val="B6D7A8"/>
                </a:highlight>
              </a:rPr>
              <a:t>nás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nohy</a:t>
            </a:r>
            <a:r>
              <a:rPr lang="cs-CZ" sz="2000"/>
              <a:t>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VY: Bolí </a:t>
            </a:r>
            <a:r>
              <a:rPr lang="cs-CZ" sz="2000">
                <a:highlight>
                  <a:srgbClr val="B6D7A8"/>
                </a:highlight>
              </a:rPr>
              <a:t>vás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břicho</a:t>
            </a:r>
            <a:r>
              <a:rPr lang="cs-CZ" sz="2000"/>
              <a:t>?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/>
              <a:t>ONI: Bolí </a:t>
            </a:r>
            <a:r>
              <a:rPr lang="cs-CZ" sz="2000">
                <a:highlight>
                  <a:srgbClr val="B6D7A8"/>
                </a:highlight>
              </a:rPr>
              <a:t>je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oči</a:t>
            </a:r>
            <a:r>
              <a:rPr lang="cs-CZ" sz="2000"/>
              <a:t>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*(yellow words: subject, green words: object)</a:t>
            </a:r>
            <a:endParaRPr sz="2000"/>
          </a:p>
        </p:txBody>
      </p:sp>
      <p:graphicFrame>
        <p:nvGraphicFramePr>
          <p:cNvPr id="166" name="Google Shape;166;p28"/>
          <p:cNvGraphicFramePr/>
          <p:nvPr/>
        </p:nvGraphicFramePr>
        <p:xfrm>
          <a:off x="827000" y="1665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{4EB0E7F9-37A9-4CA1-ABA6-C59035DFD532}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nominative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JÁ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TY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ONA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ONO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MY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VY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ONI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accusative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MĚ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TĚ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HO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JI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HO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NÁS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VÁS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JE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ACCUSATIVE OBJECT-CENTERED EXPRESSIONS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To je Petr. Bolí </a:t>
            </a:r>
            <a:r>
              <a:rPr lang="cs-CZ" sz="2000">
                <a:highlight>
                  <a:srgbClr val="B6D7A8"/>
                </a:highlight>
              </a:rPr>
              <a:t>ho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zub</a:t>
            </a:r>
            <a:r>
              <a:rPr lang="cs-CZ" sz="2000"/>
              <a:t>. → </a:t>
            </a:r>
            <a:r>
              <a:rPr lang="cs-CZ" sz="2000">
                <a:highlight>
                  <a:srgbClr val="B6D7A8"/>
                </a:highlight>
              </a:rPr>
              <a:t>Petra</a:t>
            </a:r>
            <a:r>
              <a:rPr lang="cs-CZ" sz="2000"/>
              <a:t> bolí </a:t>
            </a:r>
            <a:r>
              <a:rPr lang="cs-CZ" sz="2000">
                <a:highlight>
                  <a:srgbClr val="FFF2CC"/>
                </a:highlight>
              </a:rPr>
              <a:t>zub</a:t>
            </a:r>
            <a:r>
              <a:rPr lang="cs-CZ" sz="2000"/>
              <a:t>. (Petr: nominative → Petra: accusative).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To je Lukáš. Bolí </a:t>
            </a:r>
            <a:r>
              <a:rPr lang="cs-CZ" sz="2000">
                <a:highlight>
                  <a:srgbClr val="B6D7A8"/>
                </a:highlight>
              </a:rPr>
              <a:t>ho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noha</a:t>
            </a:r>
            <a:r>
              <a:rPr lang="cs-CZ" sz="2000"/>
              <a:t>. → </a:t>
            </a:r>
            <a:r>
              <a:rPr lang="cs-CZ" sz="2000">
                <a:highlight>
                  <a:srgbClr val="B6D7A8"/>
                </a:highlight>
              </a:rPr>
              <a:t>Lukáše</a:t>
            </a:r>
            <a:r>
              <a:rPr lang="cs-CZ" sz="2000"/>
              <a:t> bolí </a:t>
            </a:r>
            <a:r>
              <a:rPr lang="cs-CZ" sz="2000">
                <a:highlight>
                  <a:srgbClr val="FFF2CC"/>
                </a:highlight>
              </a:rPr>
              <a:t>noha</a:t>
            </a:r>
            <a:r>
              <a:rPr lang="cs-CZ" sz="2000"/>
              <a:t>. (Lukáš → Lukáše).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To je Jana. Bolí </a:t>
            </a:r>
            <a:r>
              <a:rPr lang="cs-CZ" sz="2000">
                <a:highlight>
                  <a:srgbClr val="B6D7A8"/>
                </a:highlight>
              </a:rPr>
              <a:t>ji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hlava</a:t>
            </a:r>
            <a:r>
              <a:rPr lang="cs-CZ" sz="2000"/>
              <a:t>. → </a:t>
            </a:r>
            <a:r>
              <a:rPr lang="cs-CZ" sz="2000">
                <a:highlight>
                  <a:srgbClr val="B6D7A8"/>
                </a:highlight>
              </a:rPr>
              <a:t>Janu</a:t>
            </a:r>
            <a:r>
              <a:rPr lang="cs-CZ" sz="2000"/>
              <a:t> bolí </a:t>
            </a:r>
            <a:r>
              <a:rPr lang="cs-CZ" sz="2000">
                <a:highlight>
                  <a:srgbClr val="FFF2CC"/>
                </a:highlight>
              </a:rPr>
              <a:t>hlava</a:t>
            </a:r>
            <a:r>
              <a:rPr lang="cs-CZ" sz="2000"/>
              <a:t>. (Jana → Janu).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To je Lucie. Bolí </a:t>
            </a:r>
            <a:r>
              <a:rPr lang="cs-CZ" sz="2000">
                <a:highlight>
                  <a:srgbClr val="B6D7A8"/>
                </a:highlight>
              </a:rPr>
              <a:t>ji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ucho</a:t>
            </a:r>
            <a:r>
              <a:rPr lang="cs-CZ" sz="2000"/>
              <a:t>. → </a:t>
            </a:r>
            <a:r>
              <a:rPr lang="cs-CZ" sz="2000">
                <a:highlight>
                  <a:srgbClr val="B6D7A8"/>
                </a:highlight>
              </a:rPr>
              <a:t>Lucii</a:t>
            </a:r>
            <a:r>
              <a:rPr lang="cs-CZ" sz="2000"/>
              <a:t> bolí </a:t>
            </a:r>
            <a:r>
              <a:rPr lang="cs-CZ" sz="2000">
                <a:highlight>
                  <a:srgbClr val="FFF2CC"/>
                </a:highlight>
              </a:rPr>
              <a:t>ucho</a:t>
            </a:r>
            <a:r>
              <a:rPr lang="cs-CZ" sz="2000"/>
              <a:t>. (Lucie → Lucii).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To je tygr. Bolí </a:t>
            </a:r>
            <a:r>
              <a:rPr lang="cs-CZ" sz="2000">
                <a:highlight>
                  <a:srgbClr val="B6D7A8"/>
                </a:highlight>
              </a:rPr>
              <a:t>ho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zub</a:t>
            </a:r>
            <a:r>
              <a:rPr lang="cs-CZ" sz="2000"/>
              <a:t>. → </a:t>
            </a:r>
            <a:r>
              <a:rPr lang="cs-CZ" sz="2000">
                <a:highlight>
                  <a:srgbClr val="B6D7A8"/>
                </a:highlight>
              </a:rPr>
              <a:t>Tygra</a:t>
            </a:r>
            <a:r>
              <a:rPr lang="cs-CZ" sz="2000"/>
              <a:t> bolí </a:t>
            </a:r>
            <a:r>
              <a:rPr lang="cs-CZ" sz="2000">
                <a:highlight>
                  <a:srgbClr val="FFF2CC"/>
                </a:highlight>
              </a:rPr>
              <a:t>zub</a:t>
            </a:r>
            <a:r>
              <a:rPr lang="cs-CZ" sz="2000"/>
              <a:t>. (tygr → tygra).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To je kočka. Bolí </a:t>
            </a:r>
            <a:r>
              <a:rPr lang="cs-CZ" sz="2000">
                <a:highlight>
                  <a:srgbClr val="B6D7A8"/>
                </a:highlight>
              </a:rPr>
              <a:t>ji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noha</a:t>
            </a:r>
            <a:r>
              <a:rPr lang="cs-CZ" sz="2000"/>
              <a:t>. → </a:t>
            </a:r>
            <a:r>
              <a:rPr lang="cs-CZ" sz="2000">
                <a:highlight>
                  <a:srgbClr val="B6D7A8"/>
                </a:highlight>
              </a:rPr>
              <a:t>Kočku</a:t>
            </a:r>
            <a:r>
              <a:rPr lang="cs-CZ" sz="2000"/>
              <a:t> bolí </a:t>
            </a:r>
            <a:r>
              <a:rPr lang="cs-CZ" sz="2000">
                <a:highlight>
                  <a:srgbClr val="FFF2CC"/>
                </a:highlight>
              </a:rPr>
              <a:t>noha</a:t>
            </a:r>
            <a:r>
              <a:rPr lang="cs-CZ" sz="2000"/>
              <a:t>. (kočka → kočku).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To je pan Novák. Bolí </a:t>
            </a:r>
            <a:r>
              <a:rPr lang="cs-CZ" sz="2000">
                <a:highlight>
                  <a:srgbClr val="B6D7A8"/>
                </a:highlight>
              </a:rPr>
              <a:t>ho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břicho</a:t>
            </a:r>
            <a:r>
              <a:rPr lang="cs-CZ" sz="2000"/>
              <a:t>. → </a:t>
            </a:r>
            <a:r>
              <a:rPr lang="cs-CZ" sz="2000">
                <a:highlight>
                  <a:srgbClr val="B6D7A8"/>
                </a:highlight>
              </a:rPr>
              <a:t>Pana Nováka</a:t>
            </a:r>
            <a:r>
              <a:rPr lang="cs-CZ" sz="2000"/>
              <a:t> bolí břicho. (pan Novák → pana Nováka).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/>
              <a:t>To je paní Nová. Bolí </a:t>
            </a:r>
            <a:r>
              <a:rPr lang="cs-CZ" sz="2000">
                <a:highlight>
                  <a:srgbClr val="B6D7A8"/>
                </a:highlight>
              </a:rPr>
              <a:t>ji</a:t>
            </a:r>
            <a:r>
              <a:rPr lang="cs-CZ" sz="2000"/>
              <a:t> </a:t>
            </a:r>
            <a:r>
              <a:rPr lang="cs-CZ" sz="2000">
                <a:highlight>
                  <a:srgbClr val="FFF2CC"/>
                </a:highlight>
              </a:rPr>
              <a:t>rameno</a:t>
            </a:r>
            <a:r>
              <a:rPr lang="cs-CZ" sz="2000"/>
              <a:t>. → </a:t>
            </a:r>
            <a:r>
              <a:rPr lang="cs-CZ" sz="2000">
                <a:highlight>
                  <a:srgbClr val="B6D7A8"/>
                </a:highlight>
              </a:rPr>
              <a:t>Paní Novou</a:t>
            </a:r>
            <a:r>
              <a:rPr lang="cs-CZ" sz="2000"/>
              <a:t> bolí </a:t>
            </a:r>
            <a:r>
              <a:rPr lang="cs-CZ" sz="2000">
                <a:highlight>
                  <a:srgbClr val="FFF2CC"/>
                </a:highlight>
              </a:rPr>
              <a:t>rameno</a:t>
            </a:r>
            <a:r>
              <a:rPr lang="cs-CZ" sz="2000"/>
              <a:t>. (paní Nová → paní Novou).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*(yellow words: subject, green words: object)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BOLET - past tense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The “painful part” of the body is the subject of a sentence. Its grammatical gender affects the form of the verb in the past tense.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9FC5E8"/>
                </a:highlight>
              </a:rPr>
              <a:t>M</a:t>
            </a:r>
            <a:r>
              <a:rPr lang="cs-CZ" sz="2000"/>
              <a:t>: nos, prst, zub, kotník: Bolel ho nos/prst/zub/kotník. → </a:t>
            </a:r>
            <a:r>
              <a:rPr lang="cs-CZ" sz="2000">
                <a:highlight>
                  <a:srgbClr val="9FC5E8"/>
                </a:highlight>
              </a:rPr>
              <a:t>BOLEL</a:t>
            </a:r>
            <a:endParaRPr sz="2000">
              <a:highlight>
                <a:srgbClr val="9FC5E8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EA9999"/>
                </a:highlight>
              </a:rPr>
              <a:t>F</a:t>
            </a:r>
            <a:r>
              <a:rPr lang="cs-CZ" sz="2000"/>
              <a:t>: hlava, lopatka, ruka, noha: Bolela ho hlava/lopatka/ruka/noha. → </a:t>
            </a:r>
            <a:r>
              <a:rPr lang="cs-CZ" sz="2000">
                <a:highlight>
                  <a:srgbClr val="EA9999"/>
                </a:highlight>
              </a:rPr>
              <a:t>BOLELA</a:t>
            </a:r>
            <a:endParaRPr sz="2000">
              <a:highlight>
                <a:srgbClr val="EA9999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B6D7A8"/>
                </a:highlight>
              </a:rPr>
              <a:t>N</a:t>
            </a:r>
            <a:r>
              <a:rPr lang="cs-CZ" sz="2000"/>
              <a:t>: koleno, rameno, břicho, zápěstí: Bolelo ho koleno/rameno/břicho/zápěstí. → </a:t>
            </a:r>
            <a:r>
              <a:rPr lang="cs-CZ" sz="2000">
                <a:highlight>
                  <a:srgbClr val="B6D7A8"/>
                </a:highlight>
              </a:rPr>
              <a:t>BOLELO</a:t>
            </a:r>
            <a:endParaRPr sz="2000">
              <a:highlight>
                <a:srgbClr val="B6D7A8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FF2CC"/>
                </a:highlight>
              </a:rPr>
              <a:t>PL (M, F)</a:t>
            </a:r>
            <a:r>
              <a:rPr lang="cs-CZ" sz="2000"/>
              <a:t>: ruce, nohy, zuby: Bolely ho ruce/nohy/zuby. → </a:t>
            </a:r>
            <a:r>
              <a:rPr lang="cs-CZ" sz="2000">
                <a:highlight>
                  <a:srgbClr val="FFF2CC"/>
                </a:highlight>
              </a:rPr>
              <a:t>BOLELY</a:t>
            </a:r>
            <a:endParaRPr sz="2000">
              <a:highlight>
                <a:srgbClr val="FFF2CC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FF2CC"/>
                </a:highlight>
              </a:rPr>
              <a:t>PL (N)</a:t>
            </a:r>
            <a:r>
              <a:rPr lang="cs-CZ" sz="2000"/>
              <a:t>: záda, ramena, kolena: Bolela ho záda/ramena/kolena. → </a:t>
            </a:r>
            <a:r>
              <a:rPr lang="cs-CZ" sz="2000">
                <a:highlight>
                  <a:srgbClr val="FFF2CC"/>
                </a:highlight>
              </a:rPr>
              <a:t>BOLELA</a:t>
            </a:r>
            <a:endParaRPr sz="2000"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3700" y="1534016"/>
            <a:ext cx="1475025" cy="13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II. U doktora 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3000"/>
              <a:t>být + dative + dobře/špatně = to feel well/not to feel well</a:t>
            </a:r>
            <a:endParaRPr b="1" sz="3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This expression needs the dative case.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Co</a:t>
            </a:r>
            <a:r>
              <a:rPr lang="cs-CZ" sz="2000">
                <a:highlight>
                  <a:srgbClr val="D5A6BD"/>
                </a:highlight>
              </a:rPr>
              <a:t> vám/ti</a:t>
            </a:r>
            <a:r>
              <a:rPr lang="cs-CZ" sz="2000"/>
              <a:t> je? = What’s wrong with you?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Je </a:t>
            </a:r>
            <a:r>
              <a:rPr lang="cs-CZ" sz="2000">
                <a:highlight>
                  <a:srgbClr val="D5A6BD"/>
                </a:highlight>
              </a:rPr>
              <a:t>mi</a:t>
            </a:r>
            <a:r>
              <a:rPr lang="cs-CZ" sz="2000"/>
              <a:t> špatně. = I don’t feel well. 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/>
              <a:t>Je </a:t>
            </a:r>
            <a:r>
              <a:rPr lang="cs-CZ" sz="2000">
                <a:highlight>
                  <a:srgbClr val="D5A6BD"/>
                </a:highlight>
              </a:rPr>
              <a:t>mi</a:t>
            </a:r>
            <a:r>
              <a:rPr lang="cs-CZ" sz="2000"/>
              <a:t> dobře. = I feel well. 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PERSONAL PRONOUNS IN THE DATIVE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JÁ: Je </a:t>
            </a:r>
            <a:r>
              <a:rPr lang="cs-CZ" sz="2000">
                <a:highlight>
                  <a:srgbClr val="D5A6BD"/>
                </a:highlight>
              </a:rPr>
              <a:t>mi</a:t>
            </a:r>
            <a:r>
              <a:rPr lang="cs-CZ" sz="2000"/>
              <a:t> špatně.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TY: Jak </a:t>
            </a:r>
            <a:r>
              <a:rPr lang="cs-CZ" sz="2000">
                <a:highlight>
                  <a:srgbClr val="D5A6BD"/>
                </a:highlight>
              </a:rPr>
              <a:t>ti</a:t>
            </a:r>
            <a:r>
              <a:rPr lang="cs-CZ" sz="2000"/>
              <a:t> je?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ON: Je </a:t>
            </a:r>
            <a:r>
              <a:rPr lang="cs-CZ" sz="2000">
                <a:highlight>
                  <a:srgbClr val="D5A6BD"/>
                </a:highlight>
              </a:rPr>
              <a:t>mu</a:t>
            </a:r>
            <a:r>
              <a:rPr lang="cs-CZ" sz="2000"/>
              <a:t> dobře.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ONA: Je </a:t>
            </a:r>
            <a:r>
              <a:rPr lang="cs-CZ" sz="2000">
                <a:highlight>
                  <a:srgbClr val="D5A6BD"/>
                </a:highlight>
              </a:rPr>
              <a:t>jí</a:t>
            </a:r>
            <a:r>
              <a:rPr lang="cs-CZ" sz="2000"/>
              <a:t> špatně.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MY: Je </a:t>
            </a:r>
            <a:r>
              <a:rPr lang="cs-CZ" sz="2000">
                <a:highlight>
                  <a:srgbClr val="D5A6BD"/>
                </a:highlight>
              </a:rPr>
              <a:t>nám</a:t>
            </a:r>
            <a:r>
              <a:rPr lang="cs-CZ" sz="2000"/>
              <a:t> skvěle.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VY: Jak </a:t>
            </a:r>
            <a:r>
              <a:rPr lang="cs-CZ" sz="2000">
                <a:highlight>
                  <a:srgbClr val="D5A6BD"/>
                </a:highlight>
              </a:rPr>
              <a:t>je</a:t>
            </a:r>
            <a:r>
              <a:rPr lang="cs-CZ" sz="2000"/>
              <a:t> vám?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ONI: Je </a:t>
            </a:r>
            <a:r>
              <a:rPr lang="cs-CZ" sz="2000">
                <a:highlight>
                  <a:srgbClr val="D5A6BD"/>
                </a:highlight>
              </a:rPr>
              <a:t>jim</a:t>
            </a:r>
            <a:r>
              <a:rPr lang="cs-CZ" sz="2000"/>
              <a:t> moc špatně. 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6" name="Google Shape;196;p32"/>
          <p:cNvGraphicFramePr/>
          <p:nvPr/>
        </p:nvGraphicFramePr>
        <p:xfrm>
          <a:off x="952500" y="151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{4EB0E7F9-37A9-4CA1-ABA6-C59035DFD532}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nominative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JÁ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TY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ONA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ONO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MY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VY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ONI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dative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MI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TI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MU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JÍ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MU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NÁM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VÁM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JIM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7" name="Google Shape;197;p32"/>
          <p:cNvSpPr txBox="1"/>
          <p:nvPr/>
        </p:nvSpPr>
        <p:spPr>
          <a:xfrm>
            <a:off x="5854700" y="3113975"/>
            <a:ext cx="4464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chemeClr val="dk1"/>
                </a:solidFill>
              </a:rPr>
              <a:t>!!! PAST TENSE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</a:rPr>
              <a:t>je</a:t>
            </a:r>
            <a:r>
              <a:rPr b="1" lang="cs-CZ" sz="2000">
                <a:solidFill>
                  <a:schemeClr val="dk1"/>
                </a:solidFill>
              </a:rPr>
              <a:t> </a:t>
            </a:r>
            <a:r>
              <a:rPr lang="cs-CZ" sz="2000">
                <a:solidFill>
                  <a:schemeClr val="dk1"/>
                </a:solidFill>
              </a:rPr>
              <a:t>→ bylo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</a:rPr>
              <a:t>Včera </a:t>
            </a:r>
            <a:r>
              <a:rPr lang="cs-CZ" sz="2000">
                <a:solidFill>
                  <a:schemeClr val="dk1"/>
                </a:solidFill>
                <a:highlight>
                  <a:srgbClr val="D5A6BD"/>
                </a:highlight>
              </a:rPr>
              <a:t>mi</a:t>
            </a:r>
            <a:r>
              <a:rPr lang="cs-CZ" sz="2000">
                <a:solidFill>
                  <a:schemeClr val="dk1"/>
                </a:solidFill>
              </a:rPr>
              <a:t> bylo špatně.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</a:rPr>
              <a:t>Odpoledne </a:t>
            </a:r>
            <a:r>
              <a:rPr lang="cs-CZ" sz="2000">
                <a:solidFill>
                  <a:schemeClr val="dk1"/>
                </a:solidFill>
                <a:highlight>
                  <a:srgbClr val="D5A6BD"/>
                </a:highlight>
              </a:rPr>
              <a:t>mu</a:t>
            </a:r>
            <a:r>
              <a:rPr lang="cs-CZ" sz="2000">
                <a:solidFill>
                  <a:schemeClr val="dk1"/>
                </a:solidFill>
              </a:rPr>
              <a:t> nebylo dobře. 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III. U doktora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MÍT + PROBLEM/DISEASE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/>
              <a:t>MÍT RÝMU = to have a cold/runny nose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/>
              <a:t>MÍT MIGRÉNU = to have a migraine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/>
              <a:t>MÍT CHŘIPKU = to have the flu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/>
              <a:t>MÍT PRŮJEM = to have diarrhea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/>
              <a:t>MÍT HOREČKU = to have a fever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/>
              <a:t>MÍT TEPLOTU = to have a temperature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/>
              <a:t>MÍT DEPRESI = to have depression/to be depressed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/>
              <a:t>MÍT ALERGII NA ... = to have an allergy to …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/>
              <a:t>MÍT KAŠEL = to have a cough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/>
              <a:t>MÍT DIABETES/CUKROVKU = to have diabetes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5" name="Google Shape;205;p33"/>
          <p:cNvSpPr txBox="1"/>
          <p:nvPr/>
        </p:nvSpPr>
        <p:spPr>
          <a:xfrm>
            <a:off x="5409450" y="1977100"/>
            <a:ext cx="5640000" cy="25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>
                <a:solidFill>
                  <a:schemeClr val="dk1"/>
                </a:solidFill>
              </a:rPr>
              <a:t>MÍT ZLOMEN</a:t>
            </a:r>
            <a:r>
              <a:rPr lang="cs-CZ" sz="1700">
                <a:solidFill>
                  <a:schemeClr val="dk1"/>
                </a:solidFill>
                <a:highlight>
                  <a:srgbClr val="9FC5E8"/>
                </a:highlight>
              </a:rPr>
              <a:t>Ý</a:t>
            </a:r>
            <a:r>
              <a:rPr lang="cs-CZ" sz="1700">
                <a:solidFill>
                  <a:schemeClr val="dk1"/>
                </a:solidFill>
              </a:rPr>
              <a:t> (+ </a:t>
            </a:r>
            <a:r>
              <a:rPr lang="cs-CZ" sz="1700">
                <a:solidFill>
                  <a:schemeClr val="dk1"/>
                </a:solidFill>
                <a:highlight>
                  <a:srgbClr val="9FC5E8"/>
                </a:highlight>
              </a:rPr>
              <a:t>m</a:t>
            </a:r>
            <a:r>
              <a:rPr lang="cs-CZ" sz="1700">
                <a:solidFill>
                  <a:schemeClr val="dk1"/>
                </a:solidFill>
              </a:rPr>
              <a:t>) = to have a broken …: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cs-CZ" sz="1700">
                <a:solidFill>
                  <a:schemeClr val="dk1"/>
                </a:solidFill>
              </a:rPr>
              <a:t>MÍT ZLOMENÝ NOS/PRST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700">
                <a:solidFill>
                  <a:schemeClr val="dk1"/>
                </a:solidFill>
              </a:rPr>
              <a:t>MÍT ZLOMEN</a:t>
            </a:r>
            <a:r>
              <a:rPr lang="cs-CZ" sz="1700">
                <a:solidFill>
                  <a:schemeClr val="dk1"/>
                </a:solidFill>
                <a:highlight>
                  <a:srgbClr val="EA9999"/>
                </a:highlight>
              </a:rPr>
              <a:t>OU</a:t>
            </a:r>
            <a:r>
              <a:rPr lang="cs-CZ" sz="1700">
                <a:solidFill>
                  <a:schemeClr val="dk1"/>
                </a:solidFill>
              </a:rPr>
              <a:t> (+ </a:t>
            </a:r>
            <a:r>
              <a:rPr lang="cs-CZ" sz="1700">
                <a:solidFill>
                  <a:schemeClr val="dk1"/>
                </a:solidFill>
                <a:highlight>
                  <a:srgbClr val="EA9999"/>
                </a:highlight>
              </a:rPr>
              <a:t>f</a:t>
            </a:r>
            <a:r>
              <a:rPr lang="cs-CZ" sz="1700">
                <a:solidFill>
                  <a:schemeClr val="dk1"/>
                </a:solidFill>
              </a:rPr>
              <a:t>) = to have a broken …: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cs-CZ" sz="1700">
                <a:solidFill>
                  <a:schemeClr val="dk1"/>
                </a:solidFill>
              </a:rPr>
              <a:t>MÍT ZLOMENOU RUKU/NOHU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700">
                <a:solidFill>
                  <a:schemeClr val="dk1"/>
                </a:solidFill>
              </a:rPr>
              <a:t>MÍT ZLOMEN</a:t>
            </a:r>
            <a:r>
              <a:rPr lang="cs-CZ" sz="1700">
                <a:solidFill>
                  <a:schemeClr val="dk1"/>
                </a:solidFill>
                <a:highlight>
                  <a:srgbClr val="B6D7A8"/>
                </a:highlight>
              </a:rPr>
              <a:t>É</a:t>
            </a:r>
            <a:r>
              <a:rPr lang="cs-CZ" sz="1700">
                <a:solidFill>
                  <a:schemeClr val="dk1"/>
                </a:solidFill>
              </a:rPr>
              <a:t> (+ </a:t>
            </a:r>
            <a:r>
              <a:rPr lang="cs-CZ" sz="1700">
                <a:solidFill>
                  <a:schemeClr val="dk1"/>
                </a:solidFill>
                <a:highlight>
                  <a:srgbClr val="B6D7A8"/>
                </a:highlight>
              </a:rPr>
              <a:t>n</a:t>
            </a:r>
            <a:r>
              <a:rPr lang="cs-CZ" sz="1700">
                <a:solidFill>
                  <a:schemeClr val="dk1"/>
                </a:solidFill>
              </a:rPr>
              <a:t>) = to have a broken …: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cs-CZ" sz="1700">
                <a:solidFill>
                  <a:schemeClr val="dk1"/>
                </a:solidFill>
              </a:rPr>
              <a:t> MÍT ZLOMENÉ SRDCE</a:t>
            </a:r>
            <a:endParaRPr sz="2000"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7850" y="4269675"/>
            <a:ext cx="1237050" cy="105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IV. U doktora</a:t>
            </a:r>
            <a:endParaRPr/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131000" y="1163600"/>
            <a:ext cx="3024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highlight>
                  <a:srgbClr val="C9DAF8"/>
                </a:highlight>
              </a:rPr>
              <a:t>BOLET + acc</a:t>
            </a:r>
            <a:endParaRPr b="1" sz="2400">
              <a:highlight>
                <a:srgbClr val="C9DAF8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Bolí mě zub.</a:t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Petra bolí noha.</a:t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Bolelo jí ucho.</a:t>
            </a:r>
            <a:endParaRPr sz="2400"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3155900" y="1163600"/>
            <a:ext cx="3024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highlight>
                  <a:srgbClr val="C9DAF8"/>
                </a:highlight>
              </a:rPr>
              <a:t>BÝT DOBŘE/ŠPATNĚ + dat</a:t>
            </a:r>
            <a:endParaRPr b="1" sz="1800">
              <a:highlight>
                <a:srgbClr val="C9DAF8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Jak je vám?</a:t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Je mi špatně.</a:t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2400"/>
              <a:t>Je jim dobře?</a:t>
            </a:r>
            <a:endParaRPr sz="2400"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6180800" y="1163600"/>
            <a:ext cx="3024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highlight>
                  <a:srgbClr val="C9DAF8"/>
                </a:highlight>
              </a:rPr>
              <a:t>MÍT + DISEASE</a:t>
            </a:r>
            <a:endParaRPr b="1" sz="2400">
              <a:highlight>
                <a:srgbClr val="C9DAF8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Mám zlomený nos.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Petr měl chřipku.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Máš teplotu?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9205700" y="1163600"/>
            <a:ext cx="2419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highlight>
                  <a:srgbClr val="C9DAF8"/>
                </a:highlight>
              </a:rPr>
              <a:t>BÝT + ADJ</a:t>
            </a:r>
            <a:endParaRPr b="1" sz="2400">
              <a:highlight>
                <a:srgbClr val="C9DAF8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Jsem nemocný.</a:t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Jsi zdravá?</a:t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Jan byl nemocný.</a:t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2400"/>
              <a:t>Jsi unavený?</a:t>
            </a:r>
            <a:endParaRPr sz="2400"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6075" y="4872200"/>
            <a:ext cx="1194599" cy="119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