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144000"/>
  <p:embeddedFontLst>
    <p:embeddedFont>
      <p:font typeface="Raleway"/>
      <p:regular r:id="rId19"/>
      <p:bold r:id="rId20"/>
      <p:italic r:id="rId21"/>
      <p:boldItalic r:id="rId22"/>
    </p:embeddedFont>
    <p:embeddedFont>
      <p:font typeface="Montserrat"/>
      <p:regular r:id="rId23"/>
      <p:bold r:id="rId24"/>
      <p:italic r:id="rId25"/>
      <p:boldItalic r:id="rId26"/>
    </p:embeddedFont>
    <p:embeddedFont>
      <p:font typeface="Tahoma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20" orient="horz"/>
        <p:guide pos="1272" orient="horz"/>
        <p:guide pos="715" orient="horz"/>
        <p:guide pos="3861" orient="horz"/>
        <p:guide pos="3944" orient="horz"/>
        <p:guide pos="428"/>
        <p:guide pos="7224"/>
        <p:guide pos="909"/>
        <p:guide pos="3688"/>
        <p:guide pos="39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.fntdata"/><Relationship Id="rId22" Type="http://schemas.openxmlformats.org/officeDocument/2006/relationships/font" Target="fonts/Raleway-boldItalic.fntdata"/><Relationship Id="rId21" Type="http://schemas.openxmlformats.org/officeDocument/2006/relationships/font" Target="fonts/Raleway-italic.fntdata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Tahoma-bold.fntdata"/><Relationship Id="rId27" Type="http://schemas.openxmlformats.org/officeDocument/2006/relationships/font" Target="fonts/Tahom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aleway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f0e686a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f0e686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54f0e686a4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79ed3f40df_0_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79ed3f40df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79ed3f40df_0_5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9ed3f40df_0_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9ed3f40df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g79ed3f40df_0_7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79ed3f40df_0_8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79ed3f40df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g79ed3f40df_0_8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79ed3f40df_0_9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79ed3f40df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79ed3f40df_0_9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9ed3f40df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79ed3f40d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79ed3f40df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79ed3f40df_0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79ed3f40d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79ed3f40df_0_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79ed3f40df_0_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79ed3f40df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79ed3f40df_0_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9ed3f40df_0_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79ed3f40d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79ed3f40df_0_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79ed3f40df_0_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79ed3f40df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79ed3f40df_0_3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9ed3f40df_0_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9ed3f40df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79ed3f40df_0_3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79ed3f40df_0_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79ed3f40df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79ed3f40df_0_4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79ed3f40df_0_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79ed3f40df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79ed3f40df_0_5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34459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mparison">
  <p:cSld name="Heading and comparis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720725" y="1219800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6251275" y="1214328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2" name="Google Shape;62;p11"/>
          <p:cNvSpPr txBox="1"/>
          <p:nvPr>
            <p:ph idx="3" type="body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4" type="body"/>
          </p:nvPr>
        </p:nvSpPr>
        <p:spPr>
          <a:xfrm>
            <a:off x="6251280" y="1690271"/>
            <a:ext cx="5220000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content and text">
  <p:cSld name="Heading, content and 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idx="1" type="body"/>
          </p:nvPr>
        </p:nvSpPr>
        <p:spPr>
          <a:xfrm>
            <a:off x="719137" y="1695074"/>
            <a:ext cx="5218413" cy="3896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3" type="body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b="0" sz="2000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hree columns">
  <p:cSld name="Heading, subheading and three colum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idx="1" type="body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2" type="body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3" type="body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4" type="body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5" type="body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6" type="body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7" type="body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8" type="body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9" type="body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3" type="body"/>
          </p:nvPr>
        </p:nvSpPr>
        <p:spPr>
          <a:xfrm>
            <a:off x="720725" y="1296000"/>
            <a:ext cx="1075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out heading">
  <p:cSld name="Content without heading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dk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 flipH="1" rot="10800000">
            <a:off x="4368800" y="33"/>
            <a:ext cx="78231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/>
          <p:nvPr/>
        </p:nvSpPr>
        <p:spPr>
          <a:xfrm rot="-5400000">
            <a:off x="1012250" y="3356550"/>
            <a:ext cx="6858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 txBox="1"/>
          <p:nvPr>
            <p:ph type="title"/>
          </p:nvPr>
        </p:nvSpPr>
        <p:spPr>
          <a:xfrm>
            <a:off x="301437" y="477067"/>
            <a:ext cx="3744000" cy="127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999999"/>
              </a:gs>
              <a:gs pos="32000">
                <a:srgbClr val="D9D9D9"/>
              </a:gs>
              <a:gs pos="69000">
                <a:srgbClr val="F3F3F3"/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8" name="Google Shape;98;p16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inverse">
  <p:cSld name="SECTION_TITLE_AND_DESCRIPTION_1">
    <p:bg>
      <p:bgPr>
        <a:solidFill>
          <a:schemeClr val="accen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2" name="Google Shape;102;p17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B7B7B7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" name="Google Shape;104;p17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5" name="Google Shape;105;p17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○"/>
              <a:defRPr sz="2200">
                <a:solidFill>
                  <a:srgbClr val="FFFFFF"/>
                </a:solidFill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>
                <a:solidFill>
                  <a:srgbClr val="FFFFFF"/>
                </a:solidFill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13841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s, text – two columns">
  <p:cSld name="Images, text – two column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9" name="Google Shape;109;p18"/>
          <p:cNvSpPr txBox="1"/>
          <p:nvPr>
            <p:ph idx="2" type="body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3" type="body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4" type="body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5" type="body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6" type="body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 slide">
  <p:cSld name="Empty slid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">
  <p:cSld name="Inverse slide with image">
    <p:bg>
      <p:bgPr>
        <a:solidFill>
          <a:srgbClr val="0000DC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>
            <p:ph type="title"/>
          </p:nvPr>
        </p:nvSpPr>
        <p:spPr>
          <a:xfrm>
            <a:off x="398502" y="2366965"/>
            <a:ext cx="11361600" cy="11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1" type="subTitle"/>
          </p:nvPr>
        </p:nvSpPr>
        <p:spPr>
          <a:xfrm>
            <a:off x="398502" y="35830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ntent">
  <p:cSld name="Heading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 and tip">
  <p:cSld name="Inverse slide with image_2">
    <p:bg>
      <p:bgPr>
        <a:solidFill>
          <a:srgbClr val="0000DC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7303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>
            <p:ph type="title"/>
          </p:nvPr>
        </p:nvSpPr>
        <p:spPr>
          <a:xfrm>
            <a:off x="398500" y="1452584"/>
            <a:ext cx="11361600" cy="22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9601" y="3286234"/>
            <a:ext cx="3388675" cy="31728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25" name="Google Shape;125;p21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28040">
            <a:off x="9189056" y="3275956"/>
            <a:ext cx="1649762" cy="48493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8288250" y="4181725"/>
            <a:ext cx="3147300" cy="17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800"/>
              <a:buNone/>
              <a:defRPr sz="1800">
                <a:solidFill>
                  <a:srgbClr val="37474F"/>
                </a:solidFill>
              </a:defRPr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7" name="Google Shape;127;p21"/>
          <p:cNvSpPr txBox="1"/>
          <p:nvPr>
            <p:ph idx="2" type="subTitle"/>
          </p:nvPr>
        </p:nvSpPr>
        <p:spPr>
          <a:xfrm>
            <a:off x="8591875" y="3697675"/>
            <a:ext cx="2751300" cy="36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note">
  <p:cSld name="Inverse slide with image_1">
    <p:bg>
      <p:bgPr>
        <a:solidFill>
          <a:srgbClr val="0000DC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950" y="480950"/>
            <a:ext cx="5699850" cy="564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31" name="Google Shape;131;p22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5060000" y="465526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>
            <p:ph type="title"/>
          </p:nvPr>
        </p:nvSpPr>
        <p:spPr>
          <a:xfrm>
            <a:off x="3769950" y="1027275"/>
            <a:ext cx="4731900" cy="72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554750" y="1869600"/>
            <a:ext cx="5052300" cy="39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1pPr>
            <a:lvl2pPr indent="-3683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Raleway"/>
              <a:buChar char="➔"/>
              <a:defRPr b="1" sz="22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">
  <p:cSld name="Inverse slide with image_1_1">
    <p:bg>
      <p:bgPr>
        <a:solidFill>
          <a:srgbClr val="0000DC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CJV slide">
  <p:cSld name="MUNI CJV slide">
    <p:bg>
      <p:bgPr>
        <a:solidFill>
          <a:srgbClr val="0000DC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48731" y="2025162"/>
            <a:ext cx="4069499" cy="284097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slide">
  <p:cSld name="MUNI slide">
    <p:bg>
      <p:bgPr>
        <a:solidFill>
          <a:schemeClr val="dk2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44028" y="2285079"/>
            <a:ext cx="8890088" cy="230483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– inverse" showMasterSp="0">
  <p:cSld name="Title slide – inverse">
    <p:bg>
      <p:bgPr>
        <a:solidFill>
          <a:srgbClr val="0000DC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16626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lumns">
  <p:cSld name="TITLE_AND_BODY_1">
    <p:bg>
      <p:bgPr>
        <a:solidFill>
          <a:schemeClr val="dk2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6292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62767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with text" type="titleOnly">
  <p:cSld name="TITLE_ONLY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for image">
  <p:cSld name="TITLE_ONLY_1">
    <p:bg>
      <p:bgPr>
        <a:solidFill>
          <a:schemeClr val="dk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2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/>
        </p:nvSpPr>
        <p:spPr>
          <a:xfrm flipH="1" rot="10800000">
            <a:off x="0" y="-100"/>
            <a:ext cx="12192000" cy="626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9"/>
          <p:cNvSpPr/>
          <p:nvPr/>
        </p:nvSpPr>
        <p:spPr>
          <a:xfrm flipH="1" rot="10800000">
            <a:off x="0" y="6163733"/>
            <a:ext cx="12192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76200" y="6262433"/>
            <a:ext cx="11175900" cy="595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</a:lstStyle>
          <a:p/>
        </p:txBody>
      </p:sp>
      <p:pic>
        <p:nvPicPr>
          <p:cNvPr id="52" name="Google Shape;5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56041" y="2598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ext">
  <p:cSld name="Heading, subheading and 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2" type="body"/>
          </p:nvPr>
        </p:nvSpPr>
        <p:spPr>
          <a:xfrm>
            <a:off x="720725" y="1219800"/>
            <a:ext cx="107520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 i="0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718800" y="1567200"/>
            <a:ext cx="10753200" cy="4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0" name="Google Shape;150;p26"/>
          <p:cNvSpPr txBox="1"/>
          <p:nvPr>
            <p:ph type="title"/>
          </p:nvPr>
        </p:nvSpPr>
        <p:spPr>
          <a:xfrm>
            <a:off x="398502" y="2900365"/>
            <a:ext cx="11361600" cy="11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TÝDEN 2</a:t>
            </a:r>
            <a:endParaRPr/>
          </a:p>
        </p:txBody>
      </p:sp>
      <p:sp>
        <p:nvSpPr>
          <p:cNvPr id="151" name="Google Shape;151;p26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CFF IV: genitive after nouns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5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Jak děláme genitiv?</a:t>
            </a:r>
            <a:endParaRPr/>
          </a:p>
        </p:txBody>
      </p:sp>
      <p:sp>
        <p:nvSpPr>
          <p:cNvPr id="217" name="Google Shape;217;p35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Neutrum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lphaLcParenR"/>
            </a:pPr>
            <a:r>
              <a:rPr b="1" lang="cs-CZ"/>
              <a:t>O → A:</a:t>
            </a:r>
            <a:r>
              <a:rPr lang="cs-CZ"/>
              <a:t> Brno - do Brn</a:t>
            </a:r>
            <a:r>
              <a:rPr lang="cs-CZ">
                <a:highlight>
                  <a:srgbClr val="00FFFF"/>
                </a:highlight>
              </a:rPr>
              <a:t>a</a:t>
            </a:r>
            <a:r>
              <a:rPr lang="cs-CZ"/>
              <a:t>, město - do měst</a:t>
            </a:r>
            <a:r>
              <a:rPr lang="cs-CZ">
                <a:highlight>
                  <a:srgbClr val="00FFFF"/>
                </a:highlight>
              </a:rPr>
              <a:t>a</a:t>
            </a:r>
            <a:r>
              <a:rPr lang="cs-CZ"/>
              <a:t>, auto - bez aut</a:t>
            </a:r>
            <a:r>
              <a:rPr lang="cs-CZ">
                <a:highlight>
                  <a:srgbClr val="00FFFF"/>
                </a:highlight>
              </a:rPr>
              <a:t>a</a:t>
            </a:r>
            <a:r>
              <a:rPr lang="cs-CZ"/>
              <a:t>, pivo - bez piv</a:t>
            </a:r>
            <a:r>
              <a:rPr lang="cs-CZ">
                <a:highlight>
                  <a:srgbClr val="00FFFF"/>
                </a:highlight>
              </a:rPr>
              <a:t>a</a:t>
            </a:r>
            <a:r>
              <a:rPr lang="cs-CZ"/>
              <a:t>, litr vín</a:t>
            </a:r>
            <a:r>
              <a:rPr lang="cs-CZ">
                <a:highlight>
                  <a:srgbClr val="00FFFF"/>
                </a:highlight>
              </a:rPr>
              <a:t>a</a:t>
            </a:r>
            <a:endParaRPr>
              <a:highlight>
                <a:srgbClr val="00FFFF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lphaLcParenR"/>
            </a:pPr>
            <a:r>
              <a:rPr b="1" lang="cs-CZ"/>
              <a:t>E/Ě → E/Ě (no change):</a:t>
            </a:r>
            <a:r>
              <a:rPr lang="cs-CZ"/>
              <a:t> moře - u moř</a:t>
            </a:r>
            <a:r>
              <a:rPr lang="cs-CZ">
                <a:highlight>
                  <a:srgbClr val="00FFFF"/>
                </a:highlight>
              </a:rPr>
              <a:t>e</a:t>
            </a:r>
            <a:r>
              <a:rPr lang="cs-CZ"/>
              <a:t>, parkoviště - vedle parkovišt</a:t>
            </a:r>
            <a:r>
              <a:rPr lang="cs-CZ">
                <a:highlight>
                  <a:srgbClr val="00FFFF"/>
                </a:highlight>
              </a:rPr>
              <a:t>ě</a:t>
            </a:r>
            <a:r>
              <a:rPr lang="cs-CZ"/>
              <a:t>, hřiště - u hřišt</a:t>
            </a:r>
            <a:r>
              <a:rPr lang="cs-CZ">
                <a:highlight>
                  <a:srgbClr val="00FFFF"/>
                </a:highlight>
              </a:rPr>
              <a:t>ě</a:t>
            </a:r>
            <a:endParaRPr>
              <a:highlight>
                <a:srgbClr val="00FFFF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lphaLcParenR"/>
            </a:pPr>
            <a:r>
              <a:rPr b="1" lang="cs-CZ"/>
              <a:t>Í → Í (no change):</a:t>
            </a:r>
            <a:r>
              <a:rPr lang="cs-CZ"/>
              <a:t> náměstí - vedle náměst</a:t>
            </a:r>
            <a:r>
              <a:rPr lang="cs-CZ">
                <a:highlight>
                  <a:srgbClr val="00FFFF"/>
                </a:highlight>
              </a:rPr>
              <a:t>í</a:t>
            </a:r>
            <a:r>
              <a:rPr lang="cs-CZ"/>
              <a:t>, nádraží - u nádraž</a:t>
            </a:r>
            <a:r>
              <a:rPr lang="cs-CZ">
                <a:highlight>
                  <a:srgbClr val="00FFFF"/>
                </a:highlight>
              </a:rPr>
              <a:t>í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6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Genitiv adjektiv</a:t>
            </a:r>
            <a:endParaRPr/>
          </a:p>
        </p:txBody>
      </p:sp>
      <p:sp>
        <p:nvSpPr>
          <p:cNvPr id="224" name="Google Shape;224;p36"/>
          <p:cNvSpPr txBox="1"/>
          <p:nvPr>
            <p:ph idx="1" type="body"/>
          </p:nvPr>
        </p:nvSpPr>
        <p:spPr>
          <a:xfrm>
            <a:off x="317650" y="1163600"/>
            <a:ext cx="2937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Ma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dobrý → dobr</a:t>
            </a:r>
            <a:r>
              <a:rPr lang="cs-CZ">
                <a:highlight>
                  <a:srgbClr val="00FFFF"/>
                </a:highlight>
              </a:rPr>
              <a:t>ého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moderní → modern</a:t>
            </a:r>
            <a:r>
              <a:rPr lang="cs-CZ">
                <a:highlight>
                  <a:srgbClr val="00FFFF"/>
                </a:highlight>
              </a:rPr>
              <a:t>ího</a:t>
            </a:r>
            <a:r>
              <a:rPr lang="cs-CZ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Bydlím u českého kamaráda.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Nepůjdu tam bez staršího bratra.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36"/>
          <p:cNvSpPr txBox="1"/>
          <p:nvPr>
            <p:ph idx="1" type="body"/>
          </p:nvPr>
        </p:nvSpPr>
        <p:spPr>
          <a:xfrm>
            <a:off x="3254950" y="1163600"/>
            <a:ext cx="2937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Mia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dobrý → dobr</a:t>
            </a:r>
            <a:r>
              <a:rPr lang="cs-CZ">
                <a:highlight>
                  <a:srgbClr val="00FFFF"/>
                </a:highlight>
              </a:rPr>
              <a:t>ého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moderní </a:t>
            </a:r>
            <a:r>
              <a:rPr lang="cs-CZ"/>
              <a:t>→ modern</a:t>
            </a:r>
            <a:r>
              <a:rPr lang="cs-CZ">
                <a:highlight>
                  <a:srgbClr val="00FFFF"/>
                </a:highlight>
              </a:rPr>
              <a:t>ího</a:t>
            </a:r>
            <a:r>
              <a:rPr lang="cs-CZ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Musíte jít kolem velkého parku.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Dám si talíř hovězího guláše.</a:t>
            </a:r>
            <a:endParaRPr/>
          </a:p>
        </p:txBody>
      </p:sp>
      <p:sp>
        <p:nvSpPr>
          <p:cNvPr id="226" name="Google Shape;226;p36"/>
          <p:cNvSpPr txBox="1"/>
          <p:nvPr>
            <p:ph idx="1" type="body"/>
          </p:nvPr>
        </p:nvSpPr>
        <p:spPr>
          <a:xfrm>
            <a:off x="6192250" y="1163600"/>
            <a:ext cx="2937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F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dobrá → dobr</a:t>
            </a:r>
            <a:r>
              <a:rPr lang="cs-CZ">
                <a:highlight>
                  <a:srgbClr val="FCE5CD"/>
                </a:highlight>
              </a:rPr>
              <a:t>é</a:t>
            </a:r>
            <a:endParaRPr>
              <a:highlight>
                <a:srgbClr val="FCE5CD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moderní → modern</a:t>
            </a:r>
            <a:r>
              <a:rPr lang="cs-CZ">
                <a:highlight>
                  <a:srgbClr val="F4CCCC"/>
                </a:highlight>
              </a:rPr>
              <a:t>í </a:t>
            </a:r>
            <a:endParaRPr>
              <a:highlight>
                <a:srgbClr val="F4CCCC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4CCCC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Jedeme do České republiky.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Bydlím u starší sestry. </a:t>
            </a:r>
            <a:endParaRPr/>
          </a:p>
        </p:txBody>
      </p:sp>
      <p:sp>
        <p:nvSpPr>
          <p:cNvPr id="227" name="Google Shape;227;p36"/>
          <p:cNvSpPr txBox="1"/>
          <p:nvPr>
            <p:ph idx="1" type="body"/>
          </p:nvPr>
        </p:nvSpPr>
        <p:spPr>
          <a:xfrm>
            <a:off x="9129550" y="1163600"/>
            <a:ext cx="2937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N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dobré - dobr</a:t>
            </a:r>
            <a:r>
              <a:rPr lang="cs-CZ">
                <a:highlight>
                  <a:srgbClr val="00FFFF"/>
                </a:highlight>
              </a:rPr>
              <a:t>ého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moderní → modern</a:t>
            </a:r>
            <a:r>
              <a:rPr lang="cs-CZ">
                <a:highlight>
                  <a:srgbClr val="00FFFF"/>
                </a:highlight>
              </a:rPr>
              <a:t>ího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FFFFFF"/>
                </a:highlight>
              </a:rPr>
              <a:t>Jdeme do nového kina. </a:t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FFFFFF"/>
                </a:highlight>
              </a:rPr>
              <a:t>Mám zánět středního ucha.</a:t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FFFF"/>
              </a:highligh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Genitive: noun after noun (including adjectives)</a:t>
            </a:r>
            <a:endParaRPr/>
          </a:p>
        </p:txBody>
      </p:sp>
      <p:sp>
        <p:nvSpPr>
          <p:cNvPr id="234" name="Google Shape;234;p3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zánět (slepé střevo) → zánět slep</a:t>
            </a:r>
            <a:r>
              <a:rPr lang="cs-CZ">
                <a:highlight>
                  <a:srgbClr val="00FFFF"/>
                </a:highlight>
              </a:rPr>
              <a:t>ého</a:t>
            </a:r>
            <a:r>
              <a:rPr lang="cs-CZ"/>
              <a:t> střev</a:t>
            </a:r>
            <a:r>
              <a:rPr lang="cs-CZ">
                <a:highlight>
                  <a:srgbClr val="00FFFF"/>
                </a:highlight>
              </a:rPr>
              <a:t>a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rakovina (tlusté střevo) → rakovina tlust</a:t>
            </a:r>
            <a:r>
              <a:rPr lang="cs-CZ">
                <a:highlight>
                  <a:srgbClr val="00FFFF"/>
                </a:highlight>
              </a:rPr>
              <a:t>ého</a:t>
            </a:r>
            <a:r>
              <a:rPr lang="cs-CZ"/>
              <a:t> střev</a:t>
            </a:r>
            <a:r>
              <a:rPr lang="cs-CZ">
                <a:highlight>
                  <a:srgbClr val="00FFFF"/>
                </a:highlight>
              </a:rPr>
              <a:t>a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bolest (levá noha) → bolest lev</a:t>
            </a:r>
            <a:r>
              <a:rPr lang="cs-CZ">
                <a:highlight>
                  <a:srgbClr val="00FFFF"/>
                </a:highlight>
              </a:rPr>
              <a:t>é</a:t>
            </a:r>
            <a:r>
              <a:rPr lang="cs-CZ"/>
              <a:t> noh</a:t>
            </a:r>
            <a:r>
              <a:rPr lang="cs-CZ">
                <a:highlight>
                  <a:srgbClr val="00FFFF"/>
                </a:highlight>
              </a:rPr>
              <a:t>y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operace (kyčelní kloub) → operace kyčeln</a:t>
            </a:r>
            <a:r>
              <a:rPr lang="cs-CZ">
                <a:highlight>
                  <a:srgbClr val="00FFFF"/>
                </a:highlight>
              </a:rPr>
              <a:t>ího</a:t>
            </a:r>
            <a:r>
              <a:rPr lang="cs-CZ"/>
              <a:t> kloub</a:t>
            </a:r>
            <a:r>
              <a:rPr lang="cs-CZ">
                <a:highlight>
                  <a:srgbClr val="00FFFF"/>
                </a:highlight>
              </a:rPr>
              <a:t>u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extrakce (mléčný zub) → extrakce mléčn</a:t>
            </a:r>
            <a:r>
              <a:rPr lang="cs-CZ">
                <a:highlight>
                  <a:srgbClr val="00FFFF"/>
                </a:highlight>
              </a:rPr>
              <a:t>ého</a:t>
            </a:r>
            <a:r>
              <a:rPr lang="cs-CZ"/>
              <a:t> zub</a:t>
            </a:r>
            <a:r>
              <a:rPr lang="cs-CZ">
                <a:highlight>
                  <a:srgbClr val="00FFFF"/>
                </a:highlight>
              </a:rPr>
              <a:t>u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měření (krevní tlak) → měření krevn</a:t>
            </a:r>
            <a:r>
              <a:rPr lang="cs-CZ">
                <a:highlight>
                  <a:srgbClr val="00FFFF"/>
                </a:highlight>
              </a:rPr>
              <a:t>ího</a:t>
            </a:r>
            <a:r>
              <a:rPr lang="cs-CZ"/>
              <a:t> tlak</a:t>
            </a:r>
            <a:r>
              <a:rPr lang="cs-CZ">
                <a:highlight>
                  <a:srgbClr val="00FFFF"/>
                </a:highlight>
              </a:rPr>
              <a:t>u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analýza (ranní moč) → analýza rann</a:t>
            </a:r>
            <a:r>
              <a:rPr lang="cs-CZ">
                <a:highlight>
                  <a:srgbClr val="00FFFF"/>
                </a:highlight>
              </a:rPr>
              <a:t>í</a:t>
            </a:r>
            <a:r>
              <a:rPr lang="cs-CZ"/>
              <a:t> moč</a:t>
            </a:r>
            <a:r>
              <a:rPr lang="cs-CZ">
                <a:highlight>
                  <a:srgbClr val="00FFFF"/>
                </a:highlight>
              </a:rPr>
              <a:t>i</a:t>
            </a:r>
            <a:r>
              <a:rPr lang="cs-CZ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Kdo/co in the genitive case</a:t>
            </a:r>
            <a:endParaRPr/>
          </a:p>
        </p:txBody>
      </p:sp>
      <p:sp>
        <p:nvSpPr>
          <p:cNvPr id="241" name="Google Shape;241;p38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kdo → </a:t>
            </a:r>
            <a:r>
              <a:rPr lang="cs-CZ">
                <a:highlight>
                  <a:srgbClr val="00FFFF"/>
                </a:highlight>
              </a:rPr>
              <a:t>koho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→ </a:t>
            </a:r>
            <a:r>
              <a:rPr lang="cs-CZ">
                <a:highlight>
                  <a:srgbClr val="00FFFF"/>
                </a:highlight>
              </a:rPr>
              <a:t>čeho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U koho teď bydlíš?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Čeho se bojíš?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Bez čeho nemůžeš žít?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Koho se musím zeptat?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Jaká nemoc má v názvu barvu?</a:t>
            </a:r>
            <a:endParaRPr/>
          </a:p>
        </p:txBody>
      </p:sp>
      <p:pic>
        <p:nvPicPr>
          <p:cNvPr id="158" name="Google Shape;15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450" y="1186500"/>
            <a:ext cx="2688399" cy="268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7575" y="1186500"/>
            <a:ext cx="2688399" cy="268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96700" y="1135076"/>
            <a:ext cx="2688400" cy="2688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12300" y="3874900"/>
            <a:ext cx="2688399" cy="268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Jakou nemoc by podle symptomů mohl pacient mít?</a:t>
            </a:r>
            <a:endParaRPr/>
          </a:p>
        </p:txBody>
      </p:sp>
      <p:sp>
        <p:nvSpPr>
          <p:cNvPr id="168" name="Google Shape;168;p28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Pacient je unavený, má horečku, má kašel a rýmu. Nechce nic jíst.</a:t>
            </a:r>
            <a:endParaRPr/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Pacient má zánět v krku a horečku. Je unavený. Bolí ho klouby a svaly.</a:t>
            </a:r>
            <a:endParaRPr/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Pacient má vysokou glykémii, musí často močit a je unavený.</a:t>
            </a:r>
            <a:endParaRPr/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Pacient má kašel, horečku a bolí ho na hrudi.</a:t>
            </a:r>
            <a:endParaRPr/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Dítě má vyrážku a teplotu.</a:t>
            </a:r>
            <a:endParaRPr/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Pacient cítí bolest na hrudi, trápí ho dušnost.</a:t>
            </a:r>
            <a:endParaRPr/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Pacienta bolí břicho (vpravo dole), má teplotu a zvrací.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9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Jakou nemoc by podle symptomů mohl pacient mít? ODPOVĚDI</a:t>
            </a:r>
            <a:endParaRPr/>
          </a:p>
        </p:txBody>
      </p:sp>
      <p:sp>
        <p:nvSpPr>
          <p:cNvPr id="175" name="Google Shape;175;p29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cs-CZ" sz="2400"/>
              <a:t>Pacient je unavený, má horečku, má kašel a rýmu. Nechce nic jíst. </a:t>
            </a:r>
            <a:r>
              <a:rPr lang="cs-CZ" sz="2400">
                <a:highlight>
                  <a:srgbClr val="00FFFF"/>
                </a:highlight>
              </a:rPr>
              <a:t>CHŘIPKA</a:t>
            </a:r>
            <a:endParaRPr sz="2400">
              <a:highlight>
                <a:srgbClr val="00FFFF"/>
              </a:highlight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cs-CZ" sz="2400"/>
              <a:t>Pacient má zánět v krku a horečku. Je unavený. Bolí ho klouby a svaly. </a:t>
            </a:r>
            <a:r>
              <a:rPr lang="cs-CZ" sz="2400">
                <a:highlight>
                  <a:srgbClr val="00FFFF"/>
                </a:highlight>
              </a:rPr>
              <a:t>ANGÍNA</a:t>
            </a:r>
            <a:r>
              <a:rPr lang="cs-CZ" sz="2400"/>
              <a:t> 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cs-CZ" sz="2400"/>
              <a:t>Pacient má vysokou glykémii, musí často močit a je unavený. </a:t>
            </a:r>
            <a:r>
              <a:rPr lang="cs-CZ" sz="2400">
                <a:highlight>
                  <a:srgbClr val="00FFFF"/>
                </a:highlight>
              </a:rPr>
              <a:t>CUKROVKA</a:t>
            </a:r>
            <a:endParaRPr sz="2400">
              <a:highlight>
                <a:srgbClr val="00FFFF"/>
              </a:highlight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cs-CZ" sz="2400"/>
              <a:t>Pacient má kašel, horečku a bolí ho na hrudi. </a:t>
            </a:r>
            <a:r>
              <a:rPr lang="cs-CZ" sz="2400">
                <a:highlight>
                  <a:srgbClr val="00FFFF"/>
                </a:highlight>
              </a:rPr>
              <a:t>ZÁPAL PLIC</a:t>
            </a:r>
            <a:endParaRPr sz="2400">
              <a:highlight>
                <a:srgbClr val="00FFFF"/>
              </a:highlight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cs-CZ" sz="2400"/>
              <a:t>Dítě má vyrážku a teplotu. </a:t>
            </a:r>
            <a:r>
              <a:rPr lang="cs-CZ" sz="2400">
                <a:highlight>
                  <a:srgbClr val="00FFFF"/>
                </a:highlight>
              </a:rPr>
              <a:t>PLANÉ NEŠTOVICE</a:t>
            </a:r>
            <a:endParaRPr sz="2400">
              <a:highlight>
                <a:srgbClr val="00FFFF"/>
              </a:highlight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cs-CZ" sz="2400"/>
              <a:t>Pacient cítí bolest na hrudi, trápí ho dušnost. </a:t>
            </a:r>
            <a:r>
              <a:rPr lang="cs-CZ" sz="2400">
                <a:highlight>
                  <a:srgbClr val="00FFFF"/>
                </a:highlight>
              </a:rPr>
              <a:t>INFARKT</a:t>
            </a:r>
            <a:endParaRPr sz="2400">
              <a:highlight>
                <a:srgbClr val="00FFFF"/>
              </a:highlight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cs-CZ" sz="2400"/>
              <a:t>Pacienta bolí břicho (vpravo dole), má teplotu a zvrací. </a:t>
            </a:r>
            <a:r>
              <a:rPr lang="cs-CZ" sz="2400">
                <a:highlight>
                  <a:srgbClr val="00FFFF"/>
                </a:highlight>
              </a:rPr>
              <a:t>ZÁNĚT SLEPÉHO STŘEVA </a:t>
            </a:r>
            <a:endParaRPr sz="2400">
              <a:highlight>
                <a:srgbClr val="00FFFF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0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Genitiv singuláru</a:t>
            </a:r>
            <a:endParaRPr/>
          </a:p>
        </p:txBody>
      </p:sp>
      <p:sp>
        <p:nvSpPr>
          <p:cNvPr id="182" name="Google Shape;182;p30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Kdy potřebujeme gentiv? 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PREPOZICE: do, z/ze, u, od, bez, vedle, kolem, během, uprostřed, blízko, kromě, podle, podél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SLOVESA: *ptát se (ptám se) - ptám se maminky, *bát se (bojím se) - bojím se tmy, *všimnout si (= to notice, všimnu si)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PARTITIVE: kolik? (“of”)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kelímek jogurtu, kilo masa, litr mléka, tabulka čokolády, sklenice vody, kousek pizzy, láhev vína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“of” meaning: barva svetru, okno domu, chuť piva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+"/>
            </a:pPr>
            <a:r>
              <a:rPr lang="cs-CZ"/>
              <a:t>Medical Czech: bolest (bolest hlavy), zánět (zánět středního ucha), vyšetření (vyšetření srdce), rakovina (rakovina kůže)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1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Genitive after nouns </a:t>
            </a:r>
            <a:endParaRPr/>
          </a:p>
        </p:txBody>
      </p:sp>
      <p:sp>
        <p:nvSpPr>
          <p:cNvPr id="189" name="Google Shape;189;p31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Theory: if you have [</a:t>
            </a:r>
            <a:r>
              <a:rPr lang="cs-CZ">
                <a:highlight>
                  <a:srgbClr val="00FFFF"/>
                </a:highlight>
              </a:rPr>
              <a:t>anything 1</a:t>
            </a:r>
            <a:r>
              <a:rPr lang="cs-CZ"/>
              <a:t>] OF [</a:t>
            </a:r>
            <a:r>
              <a:rPr lang="cs-CZ">
                <a:highlight>
                  <a:srgbClr val="FCE5CD"/>
                </a:highlight>
              </a:rPr>
              <a:t>anything 2</a:t>
            </a:r>
            <a:r>
              <a:rPr lang="cs-CZ"/>
              <a:t>], the [</a:t>
            </a:r>
            <a:r>
              <a:rPr lang="cs-CZ">
                <a:highlight>
                  <a:srgbClr val="00FFFF"/>
                </a:highlight>
              </a:rPr>
              <a:t>anything 1</a:t>
            </a:r>
            <a:r>
              <a:rPr lang="cs-CZ"/>
              <a:t>] can taky any case, but [</a:t>
            </a:r>
            <a:r>
              <a:rPr lang="cs-CZ">
                <a:highlight>
                  <a:srgbClr val="FCE5CD"/>
                </a:highlight>
              </a:rPr>
              <a:t>anything 2</a:t>
            </a:r>
            <a:r>
              <a:rPr lang="cs-CZ"/>
              <a:t>] always takes the genitive.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Dcera měla minulý týden zánět (acc.) </a:t>
            </a:r>
            <a:r>
              <a:rPr lang="cs-CZ">
                <a:highlight>
                  <a:srgbClr val="FCE5CD"/>
                </a:highlight>
              </a:rPr>
              <a:t>středního ucha</a:t>
            </a:r>
            <a:r>
              <a:rPr lang="cs-CZ"/>
              <a:t> (gen.).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Vezmeme vás na vyšetření (acc.) </a:t>
            </a:r>
            <a:r>
              <a:rPr lang="cs-CZ">
                <a:highlight>
                  <a:srgbClr val="FCE5CD"/>
                </a:highlight>
              </a:rPr>
              <a:t>srdce</a:t>
            </a:r>
            <a:r>
              <a:rPr lang="cs-CZ"/>
              <a:t> (gen.).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Náš soused měl rakovinu (acc.) </a:t>
            </a:r>
            <a:r>
              <a:rPr lang="cs-CZ">
                <a:highlight>
                  <a:srgbClr val="FCE5CD"/>
                </a:highlight>
              </a:rPr>
              <a:t>slinivky</a:t>
            </a:r>
            <a:r>
              <a:rPr lang="cs-CZ"/>
              <a:t> (gen.). Jeho syn se také bojí rakoviny (gen.) </a:t>
            </a:r>
            <a:r>
              <a:rPr lang="cs-CZ">
                <a:highlight>
                  <a:srgbClr val="FCE5CD"/>
                </a:highlight>
              </a:rPr>
              <a:t>slinivky</a:t>
            </a:r>
            <a:r>
              <a:rPr lang="cs-CZ"/>
              <a:t> (gen.).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2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Jak děláme genitiv?</a:t>
            </a:r>
            <a:endParaRPr/>
          </a:p>
        </p:txBody>
      </p:sp>
      <p:sp>
        <p:nvSpPr>
          <p:cNvPr id="196" name="Google Shape;196;p32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Masculine animate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lphaLcParenR"/>
            </a:pPr>
            <a:r>
              <a:rPr lang="cs-CZ"/>
              <a:t>Hard konsonant ending: </a:t>
            </a:r>
            <a:r>
              <a:rPr b="1" lang="cs-CZ"/>
              <a:t>+ A</a:t>
            </a:r>
            <a:r>
              <a:rPr lang="cs-CZ"/>
              <a:t>:  bez doktor</a:t>
            </a:r>
            <a:r>
              <a:rPr lang="cs-CZ">
                <a:highlight>
                  <a:srgbClr val="00FFFF"/>
                </a:highlight>
              </a:rPr>
              <a:t>a</a:t>
            </a:r>
            <a:r>
              <a:rPr lang="cs-CZ"/>
              <a:t>, vedle tatínk</a:t>
            </a:r>
            <a:r>
              <a:rPr lang="cs-CZ">
                <a:highlight>
                  <a:srgbClr val="00FFFF"/>
                </a:highlight>
              </a:rPr>
              <a:t>a</a:t>
            </a:r>
            <a:r>
              <a:rPr lang="cs-CZ"/>
              <a:t>, od Petr</a:t>
            </a:r>
            <a:r>
              <a:rPr lang="cs-CZ">
                <a:highlight>
                  <a:srgbClr val="00FFFF"/>
                </a:highlight>
              </a:rPr>
              <a:t>a</a:t>
            </a:r>
            <a:r>
              <a:rPr lang="cs-CZ"/>
              <a:t>, u kamarád</a:t>
            </a:r>
            <a:r>
              <a:rPr lang="cs-CZ">
                <a:highlight>
                  <a:srgbClr val="00FFFF"/>
                </a:highlight>
              </a:rPr>
              <a:t>a</a:t>
            </a:r>
            <a:endParaRPr>
              <a:highlight>
                <a:srgbClr val="00FFFF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lphaLcParenR"/>
            </a:pPr>
            <a:r>
              <a:rPr lang="cs-CZ"/>
              <a:t>Soft konsonant ending (ž, š, č, ř, c, j, -tel): </a:t>
            </a:r>
            <a:r>
              <a:rPr b="1" lang="cs-CZ"/>
              <a:t>+ E</a:t>
            </a:r>
            <a:r>
              <a:rPr lang="cs-CZ"/>
              <a:t>:  bez zubař</a:t>
            </a:r>
            <a:r>
              <a:rPr lang="cs-CZ">
                <a:highlight>
                  <a:srgbClr val="00FFFF"/>
                </a:highlight>
              </a:rPr>
              <a:t>e</a:t>
            </a:r>
            <a:r>
              <a:rPr lang="cs-CZ"/>
              <a:t>, u lékař</a:t>
            </a:r>
            <a:r>
              <a:rPr lang="cs-CZ">
                <a:highlight>
                  <a:srgbClr val="00FFFF"/>
                </a:highlight>
              </a:rPr>
              <a:t>e</a:t>
            </a:r>
            <a:r>
              <a:rPr lang="cs-CZ"/>
              <a:t>, vedle Tomáš</a:t>
            </a:r>
            <a:r>
              <a:rPr lang="cs-CZ">
                <a:highlight>
                  <a:srgbClr val="00FFFF"/>
                </a:highlight>
              </a:rPr>
              <a:t>e</a:t>
            </a:r>
            <a:r>
              <a:rPr lang="cs-CZ"/>
              <a:t>, od Lukáš</a:t>
            </a:r>
            <a:r>
              <a:rPr lang="cs-CZ">
                <a:highlight>
                  <a:srgbClr val="00FFFF"/>
                </a:highlight>
              </a:rPr>
              <a:t>e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3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Jak děláme genitiv? </a:t>
            </a:r>
            <a:endParaRPr/>
          </a:p>
        </p:txBody>
      </p:sp>
      <p:sp>
        <p:nvSpPr>
          <p:cNvPr id="203" name="Google Shape;203;p33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Masculine inanimate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lphaLcParenR"/>
            </a:pPr>
            <a:r>
              <a:rPr lang="cs-CZ"/>
              <a:t>Hard konsonant ending: </a:t>
            </a:r>
            <a:r>
              <a:rPr b="1" lang="cs-CZ"/>
              <a:t>+ U:</a:t>
            </a:r>
            <a:r>
              <a:rPr lang="cs-CZ"/>
              <a:t> do obchod</a:t>
            </a:r>
            <a:r>
              <a:rPr lang="cs-CZ">
                <a:highlight>
                  <a:srgbClr val="00FFFF"/>
                </a:highlight>
              </a:rPr>
              <a:t>u</a:t>
            </a:r>
            <a:r>
              <a:rPr lang="cs-CZ"/>
              <a:t>, do supermarket</a:t>
            </a:r>
            <a:r>
              <a:rPr lang="cs-CZ">
                <a:highlight>
                  <a:srgbClr val="00FFFF"/>
                </a:highlight>
              </a:rPr>
              <a:t>u</a:t>
            </a:r>
            <a:r>
              <a:rPr lang="cs-CZ"/>
              <a:t>, do Madrid</a:t>
            </a:r>
            <a:r>
              <a:rPr lang="cs-CZ">
                <a:highlight>
                  <a:srgbClr val="00FFFF"/>
                </a:highlight>
              </a:rPr>
              <a:t>u</a:t>
            </a:r>
            <a:r>
              <a:rPr lang="cs-CZ"/>
              <a:t>, do hotel</a:t>
            </a:r>
            <a:r>
              <a:rPr lang="cs-CZ">
                <a:highlight>
                  <a:srgbClr val="00FFFF"/>
                </a:highlight>
              </a:rPr>
              <a:t>u</a:t>
            </a:r>
            <a:r>
              <a:rPr lang="cs-CZ"/>
              <a:t>, bez cukr</a:t>
            </a:r>
            <a:r>
              <a:rPr lang="cs-CZ">
                <a:highlight>
                  <a:srgbClr val="00FFFF"/>
                </a:highlight>
              </a:rPr>
              <a:t>u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00FFFF"/>
                </a:highlight>
              </a:rPr>
              <a:t>! les, kostel, leden, únor, Londýn... + A: do lesa, do kostela, od ledna, do Londýna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lphaLcParenR"/>
            </a:pPr>
            <a:r>
              <a:rPr lang="cs-CZ"/>
              <a:t>Soft konsonant ending: </a:t>
            </a:r>
            <a:r>
              <a:rPr b="1" lang="cs-CZ"/>
              <a:t>+ E:</a:t>
            </a:r>
            <a:r>
              <a:rPr lang="cs-CZ"/>
              <a:t> bez počítač</a:t>
            </a:r>
            <a:r>
              <a:rPr lang="cs-CZ">
                <a:highlight>
                  <a:srgbClr val="00FFFF"/>
                </a:highlight>
              </a:rPr>
              <a:t>e</a:t>
            </a:r>
            <a:r>
              <a:rPr lang="cs-CZ"/>
              <a:t>, bez čaj</a:t>
            </a:r>
            <a:r>
              <a:rPr lang="cs-CZ">
                <a:highlight>
                  <a:srgbClr val="00FFFF"/>
                </a:highlight>
              </a:rPr>
              <a:t>e</a:t>
            </a:r>
            <a:r>
              <a:rPr lang="cs-CZ"/>
              <a:t>, bez pomeranč</a:t>
            </a:r>
            <a:r>
              <a:rPr lang="cs-CZ">
                <a:highlight>
                  <a:srgbClr val="00FFFF"/>
                </a:highlight>
              </a:rPr>
              <a:t>e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4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Jak děláme genitiv?</a:t>
            </a:r>
            <a:endParaRPr/>
          </a:p>
        </p:txBody>
      </p:sp>
      <p:sp>
        <p:nvSpPr>
          <p:cNvPr id="210" name="Google Shape;210;p34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Feminimum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lphaLcParenR"/>
            </a:pPr>
            <a:r>
              <a:rPr b="1" lang="cs-CZ"/>
              <a:t>A → Y</a:t>
            </a:r>
            <a:r>
              <a:rPr lang="cs-CZ"/>
              <a:t>: škola - do škol</a:t>
            </a:r>
            <a:r>
              <a:rPr lang="cs-CZ">
                <a:highlight>
                  <a:srgbClr val="00FFFF"/>
                </a:highlight>
              </a:rPr>
              <a:t>y</a:t>
            </a:r>
            <a:r>
              <a:rPr lang="cs-CZ"/>
              <a:t>, Amerika - do Amerik</a:t>
            </a:r>
            <a:r>
              <a:rPr lang="cs-CZ">
                <a:highlight>
                  <a:srgbClr val="00FFFF"/>
                </a:highlight>
              </a:rPr>
              <a:t>y</a:t>
            </a:r>
            <a:r>
              <a:rPr lang="cs-CZ"/>
              <a:t>, Ukrajina - z Ukrajin</a:t>
            </a:r>
            <a:r>
              <a:rPr lang="cs-CZ">
                <a:highlight>
                  <a:srgbClr val="00FFFF"/>
                </a:highlight>
              </a:rPr>
              <a:t>y</a:t>
            </a:r>
            <a:r>
              <a:rPr lang="cs-CZ"/>
              <a:t>, banka - vedle bank</a:t>
            </a:r>
            <a:r>
              <a:rPr lang="cs-CZ">
                <a:highlight>
                  <a:srgbClr val="00FFFF"/>
                </a:highlight>
              </a:rPr>
              <a:t>y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lphaLcParenR"/>
            </a:pPr>
            <a:r>
              <a:rPr b="1" lang="cs-CZ"/>
              <a:t>E → E (no change)</a:t>
            </a:r>
            <a:r>
              <a:rPr lang="cs-CZ"/>
              <a:t>: restaurace - do restaurac</a:t>
            </a:r>
            <a:r>
              <a:rPr lang="cs-CZ">
                <a:highlight>
                  <a:srgbClr val="00FFFF"/>
                </a:highlight>
              </a:rPr>
              <a:t>e</a:t>
            </a:r>
            <a:r>
              <a:rPr lang="cs-CZ"/>
              <a:t>, rýže - bez rýž</a:t>
            </a:r>
            <a:r>
              <a:rPr lang="cs-CZ">
                <a:highlight>
                  <a:srgbClr val="00FFFF"/>
                </a:highlight>
              </a:rPr>
              <a:t>e</a:t>
            </a:r>
            <a:r>
              <a:rPr lang="cs-CZ"/>
              <a:t>, ulice - vedle ulic</a:t>
            </a:r>
            <a:r>
              <a:rPr lang="cs-CZ">
                <a:highlight>
                  <a:srgbClr val="00FFFF"/>
                </a:highlight>
              </a:rPr>
              <a:t>e</a:t>
            </a:r>
            <a:r>
              <a:rPr lang="cs-CZ"/>
              <a:t>, ložnice - uprostřed ložnice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lphaLcParenR"/>
            </a:pPr>
            <a:r>
              <a:rPr lang="cs-CZ"/>
              <a:t>Konsonant </a:t>
            </a:r>
            <a:r>
              <a:rPr b="1" lang="cs-CZ"/>
              <a:t>+ E</a:t>
            </a:r>
            <a:r>
              <a:rPr lang="cs-CZ"/>
              <a:t>: z tramvaj</a:t>
            </a:r>
            <a:r>
              <a:rPr lang="cs-CZ">
                <a:highlight>
                  <a:srgbClr val="00FFFF"/>
                </a:highlight>
              </a:rPr>
              <a:t>e</a:t>
            </a:r>
            <a:r>
              <a:rPr lang="cs-CZ"/>
              <a:t>, do garáž</a:t>
            </a:r>
            <a:r>
              <a:rPr lang="cs-CZ">
                <a:highlight>
                  <a:srgbClr val="00FFFF"/>
                </a:highlight>
              </a:rPr>
              <a:t>e</a:t>
            </a:r>
            <a:r>
              <a:rPr lang="cs-CZ"/>
              <a:t>, vedle postel</a:t>
            </a:r>
            <a:r>
              <a:rPr lang="cs-CZ">
                <a:highlight>
                  <a:srgbClr val="00FFFF"/>
                </a:highlight>
              </a:rPr>
              <a:t>e</a:t>
            </a:r>
            <a:r>
              <a:rPr lang="cs-CZ"/>
              <a:t>, odběr krv</a:t>
            </a:r>
            <a:r>
              <a:rPr lang="cs-CZ">
                <a:highlight>
                  <a:srgbClr val="00FFFF"/>
                </a:highlight>
              </a:rPr>
              <a:t>e</a:t>
            </a:r>
            <a:endParaRPr>
              <a:highlight>
                <a:srgbClr val="00FFFF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lphaLcParenR"/>
            </a:pPr>
            <a:r>
              <a:rPr lang="cs-CZ"/>
              <a:t>Konsonant </a:t>
            </a:r>
            <a:r>
              <a:rPr b="1" lang="cs-CZ"/>
              <a:t>+ I</a:t>
            </a:r>
            <a:r>
              <a:rPr lang="cs-CZ"/>
              <a:t>: vzorek moč</a:t>
            </a:r>
            <a:r>
              <a:rPr lang="cs-CZ">
                <a:highlight>
                  <a:srgbClr val="00FFFF"/>
                </a:highlight>
              </a:rPr>
              <a:t>i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