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645328353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64532835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c645328353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645328353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64532835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c645328353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6f4a1e5c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6f4a1e5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6f4a1e5c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619c7038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619c703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619c7038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6453283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645328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64532835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645328353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6453283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c645328353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64532835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64532835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c645328353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645328353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64532835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c645328353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645328353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64532835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c645328353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45328353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64532835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c645328353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3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TM</a:t>
            </a:r>
            <a:r>
              <a:rPr lang="cs-CZ"/>
              <a:t> strana 47/4: list of nouns/verbs</a:t>
            </a:r>
            <a:endParaRPr/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při (+ noun in the locative case) x když (+ verb, conjugated)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námaha/namáhat se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námaze … - Když se namáhám … </a:t>
            </a:r>
            <a:r>
              <a:rPr i="1" lang="cs-CZ" sz="2000"/>
              <a:t>(on exertion)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pohyb/pohybovat se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pohybu … - Když se pohybuji … </a:t>
            </a:r>
            <a:r>
              <a:rPr i="1" lang="cs-CZ" sz="2000"/>
              <a:t>(When I move)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cvičení/cvičit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cvičení … - Když cvičím … </a:t>
            </a:r>
            <a:r>
              <a:rPr i="1" lang="cs-CZ" sz="2000"/>
              <a:t>(When I exercise) 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chůze/chodit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chůzi … - Když chodím ... </a:t>
            </a:r>
            <a:r>
              <a:rPr i="1" lang="cs-CZ" sz="2000"/>
              <a:t>(When I walk)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jídlo/jíst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jídle … - Když jím … </a:t>
            </a:r>
            <a:r>
              <a:rPr i="1" lang="cs-CZ" sz="2000"/>
              <a:t>(When I eat)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TM strana 47/4: list of nouns/verbs</a:t>
            </a:r>
            <a:endParaRPr/>
          </a:p>
        </p:txBody>
      </p:sp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práce/pracovat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práci … - Když pracuju … </a:t>
            </a:r>
            <a:r>
              <a:rPr i="1" lang="cs-CZ" sz="2000"/>
              <a:t>(When I work)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dýchání/dýchat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dýchání… - Když dýchám … </a:t>
            </a:r>
            <a:r>
              <a:rPr i="1" lang="cs-CZ" sz="2000"/>
              <a:t>(When I breathe)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nádech/nadechovat se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nádechu … - Když se nadechuji … </a:t>
            </a:r>
            <a:r>
              <a:rPr i="1" lang="cs-CZ" sz="2000"/>
              <a:t>(When I breathe in)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sezení/sedět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sezení … - Když sedím … </a:t>
            </a:r>
            <a:r>
              <a:rPr i="1" lang="cs-CZ" sz="2000"/>
              <a:t>(When I sit)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odpočinek/odpočívat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odpočinku … - Když odpočívám …  </a:t>
            </a:r>
            <a:r>
              <a:rPr i="1" lang="cs-CZ" sz="2000"/>
              <a:t>(When I relax)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sport/sportovat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Při sportu … - Když sportuju … </a:t>
            </a:r>
            <a:r>
              <a:rPr i="1" lang="cs-CZ" sz="2000"/>
              <a:t>(When I do some sport)</a:t>
            </a:r>
            <a:endParaRPr i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typy zánětů už znáte?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1529475" y="245705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4425113" y="3345125"/>
            <a:ext cx="1618200" cy="562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100"/>
              <a:t>ZÁNĚT </a:t>
            </a:r>
            <a:endParaRPr sz="3100"/>
          </a:p>
        </p:txBody>
      </p:sp>
      <p:sp>
        <p:nvSpPr>
          <p:cNvPr id="161" name="Google Shape;161;p27"/>
          <p:cNvSpPr/>
          <p:nvPr/>
        </p:nvSpPr>
        <p:spPr>
          <a:xfrm>
            <a:off x="1529475" y="3675175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/>
          <p:nvPr/>
        </p:nvSpPr>
        <p:spPr>
          <a:xfrm>
            <a:off x="6659550" y="245705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6659550" y="374315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4019800" y="1586525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2810075" y="489330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5508350" y="489330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27"/>
          <p:cNvCxnSpPr>
            <a:stCxn id="160" idx="0"/>
            <a:endCxn id="164" idx="2"/>
          </p:cNvCxnSpPr>
          <p:nvPr/>
        </p:nvCxnSpPr>
        <p:spPr>
          <a:xfrm rot="10800000">
            <a:off x="5159513" y="2149025"/>
            <a:ext cx="74700" cy="11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7"/>
          <p:cNvCxnSpPr>
            <a:endCxn id="162" idx="1"/>
          </p:cNvCxnSpPr>
          <p:nvPr/>
        </p:nvCxnSpPr>
        <p:spPr>
          <a:xfrm flipH="1" rot="10800000">
            <a:off x="5910750" y="2738300"/>
            <a:ext cx="748800" cy="61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7"/>
          <p:cNvCxnSpPr>
            <a:stCxn id="160" idx="3"/>
            <a:endCxn id="163" idx="1"/>
          </p:cNvCxnSpPr>
          <p:nvPr/>
        </p:nvCxnSpPr>
        <p:spPr>
          <a:xfrm>
            <a:off x="6043313" y="3626375"/>
            <a:ext cx="616200" cy="3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7"/>
          <p:cNvCxnSpPr>
            <a:stCxn id="160" idx="2"/>
            <a:endCxn id="166" idx="0"/>
          </p:cNvCxnSpPr>
          <p:nvPr/>
        </p:nvCxnSpPr>
        <p:spPr>
          <a:xfrm>
            <a:off x="5234213" y="3907625"/>
            <a:ext cx="1413900" cy="9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7"/>
          <p:cNvCxnSpPr>
            <a:endCxn id="165" idx="0"/>
          </p:cNvCxnSpPr>
          <p:nvPr/>
        </p:nvCxnSpPr>
        <p:spPr>
          <a:xfrm flipH="1">
            <a:off x="3949775" y="3917400"/>
            <a:ext cx="1043100" cy="97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7"/>
          <p:cNvCxnSpPr>
            <a:stCxn id="160" idx="1"/>
            <a:endCxn id="161" idx="3"/>
          </p:cNvCxnSpPr>
          <p:nvPr/>
        </p:nvCxnSpPr>
        <p:spPr>
          <a:xfrm flipH="1">
            <a:off x="3808913" y="3626375"/>
            <a:ext cx="61620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7"/>
          <p:cNvCxnSpPr>
            <a:endCxn id="159" idx="3"/>
          </p:cNvCxnSpPr>
          <p:nvPr/>
        </p:nvCxnSpPr>
        <p:spPr>
          <a:xfrm rot="10800000">
            <a:off x="3808875" y="2738300"/>
            <a:ext cx="828900" cy="6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typy zánětů už znáte?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1529475" y="245705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mozkových blan</a:t>
            </a:r>
            <a:endParaRPr sz="1800"/>
          </a:p>
        </p:txBody>
      </p:sp>
      <p:sp>
        <p:nvSpPr>
          <p:cNvPr id="182" name="Google Shape;182;p28"/>
          <p:cNvSpPr/>
          <p:nvPr/>
        </p:nvSpPr>
        <p:spPr>
          <a:xfrm>
            <a:off x="4425113" y="3345125"/>
            <a:ext cx="1618200" cy="562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100"/>
              <a:t>ZÁNĚT </a:t>
            </a:r>
            <a:endParaRPr sz="3100"/>
          </a:p>
        </p:txBody>
      </p:sp>
      <p:sp>
        <p:nvSpPr>
          <p:cNvPr id="183" name="Google Shape;183;p28"/>
          <p:cNvSpPr/>
          <p:nvPr/>
        </p:nvSpPr>
        <p:spPr>
          <a:xfrm>
            <a:off x="1529475" y="3675175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povrchových žil</a:t>
            </a:r>
            <a:endParaRPr sz="1800"/>
          </a:p>
        </p:txBody>
      </p:sp>
      <p:sp>
        <p:nvSpPr>
          <p:cNvPr id="184" name="Google Shape;184;p28"/>
          <p:cNvSpPr/>
          <p:nvPr/>
        </p:nvSpPr>
        <p:spPr>
          <a:xfrm>
            <a:off x="6659550" y="245705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středního ucha</a:t>
            </a:r>
            <a:endParaRPr sz="1800"/>
          </a:p>
        </p:txBody>
      </p:sp>
      <p:sp>
        <p:nvSpPr>
          <p:cNvPr id="185" name="Google Shape;185;p28"/>
          <p:cNvSpPr/>
          <p:nvPr/>
        </p:nvSpPr>
        <p:spPr>
          <a:xfrm>
            <a:off x="6659550" y="374315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slepého střeva</a:t>
            </a:r>
            <a:endParaRPr sz="1800"/>
          </a:p>
        </p:txBody>
      </p:sp>
      <p:sp>
        <p:nvSpPr>
          <p:cNvPr id="186" name="Google Shape;186;p28"/>
          <p:cNvSpPr/>
          <p:nvPr/>
        </p:nvSpPr>
        <p:spPr>
          <a:xfrm>
            <a:off x="4019800" y="1586525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spojivek</a:t>
            </a:r>
            <a:endParaRPr sz="1800"/>
          </a:p>
        </p:txBody>
      </p:sp>
      <p:sp>
        <p:nvSpPr>
          <p:cNvPr id="187" name="Google Shape;187;p28"/>
          <p:cNvSpPr/>
          <p:nvPr/>
        </p:nvSpPr>
        <p:spPr>
          <a:xfrm>
            <a:off x="2810075" y="489330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průdušek </a:t>
            </a:r>
            <a:endParaRPr sz="1800"/>
          </a:p>
        </p:txBody>
      </p:sp>
      <p:sp>
        <p:nvSpPr>
          <p:cNvPr id="188" name="Google Shape;188;p28"/>
          <p:cNvSpPr/>
          <p:nvPr/>
        </p:nvSpPr>
        <p:spPr>
          <a:xfrm>
            <a:off x="5508350" y="4893300"/>
            <a:ext cx="2279400" cy="5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močového měchýře</a:t>
            </a:r>
            <a:endParaRPr sz="1800"/>
          </a:p>
        </p:txBody>
      </p:sp>
      <p:cxnSp>
        <p:nvCxnSpPr>
          <p:cNvPr id="189" name="Google Shape;189;p28"/>
          <p:cNvCxnSpPr>
            <a:stCxn id="182" idx="0"/>
            <a:endCxn id="186" idx="2"/>
          </p:cNvCxnSpPr>
          <p:nvPr/>
        </p:nvCxnSpPr>
        <p:spPr>
          <a:xfrm rot="10800000">
            <a:off x="5159513" y="2149025"/>
            <a:ext cx="74700" cy="11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8"/>
          <p:cNvCxnSpPr>
            <a:endCxn id="184" idx="1"/>
          </p:cNvCxnSpPr>
          <p:nvPr/>
        </p:nvCxnSpPr>
        <p:spPr>
          <a:xfrm flipH="1" rot="10800000">
            <a:off x="5910750" y="2738300"/>
            <a:ext cx="748800" cy="61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8"/>
          <p:cNvCxnSpPr>
            <a:stCxn id="182" idx="3"/>
            <a:endCxn id="185" idx="1"/>
          </p:cNvCxnSpPr>
          <p:nvPr/>
        </p:nvCxnSpPr>
        <p:spPr>
          <a:xfrm>
            <a:off x="6043313" y="3626375"/>
            <a:ext cx="616200" cy="3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8"/>
          <p:cNvCxnSpPr>
            <a:stCxn id="182" idx="2"/>
            <a:endCxn id="188" idx="0"/>
          </p:cNvCxnSpPr>
          <p:nvPr/>
        </p:nvCxnSpPr>
        <p:spPr>
          <a:xfrm>
            <a:off x="5234213" y="3907625"/>
            <a:ext cx="1413900" cy="9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8"/>
          <p:cNvCxnSpPr>
            <a:endCxn id="187" idx="0"/>
          </p:cNvCxnSpPr>
          <p:nvPr/>
        </p:nvCxnSpPr>
        <p:spPr>
          <a:xfrm flipH="1">
            <a:off x="3949775" y="3917400"/>
            <a:ext cx="1043100" cy="97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8"/>
          <p:cNvCxnSpPr>
            <a:stCxn id="182" idx="1"/>
            <a:endCxn id="183" idx="3"/>
          </p:cNvCxnSpPr>
          <p:nvPr/>
        </p:nvCxnSpPr>
        <p:spPr>
          <a:xfrm flipH="1">
            <a:off x="3808913" y="3626375"/>
            <a:ext cx="61620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8"/>
          <p:cNvCxnSpPr>
            <a:endCxn id="181" idx="3"/>
          </p:cNvCxnSpPr>
          <p:nvPr/>
        </p:nvCxnSpPr>
        <p:spPr>
          <a:xfrm rot="10800000">
            <a:off x="3808875" y="2738300"/>
            <a:ext cx="828900" cy="6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Revision: genitive after nouns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měření (tělesná teplota) 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funkce (levá ledvina) </a:t>
            </a:r>
            <a:r>
              <a:rPr lang="cs-CZ" sz="2500"/>
              <a:t>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průběh (těžká nemoc) 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výsledek (jaterní test) 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operace (pravá plíce) 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vada (srdeční chlopeň) ____________________.(F)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vyšetření (ústní dutina) 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zlomenina (prostřední prst) ____________________.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rakovina (tlusté střevo) ____________________.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doktor zeptá? (</a:t>
            </a:r>
            <a:r>
              <a:rPr lang="cs-CZ"/>
              <a:t>TM</a:t>
            </a:r>
            <a:r>
              <a:rPr lang="cs-CZ"/>
              <a:t> str. 45)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______________________? Bolí to asi 3 dny. 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______________________? Bolí mě rameno.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______________________? Je to taková pulsující bolest.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______________________? V noci je to lepší, bolí to míň.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______________________? Pomohly mi léky a fyzioterapie.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______________________? Tu bolest způsobuje hlavně jídlo.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Organizujeme party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Chodíte rádi na party?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obvykle děláte party?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je nejlepší čas na party?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potřebujete, když organizujete party?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/>
              <a:t>Poslech (listening) - strana 127/cvičení 3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Nová gramatika: nouns x verbs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Když sportuji,</a:t>
            </a:r>
            <a:r>
              <a:rPr lang="cs-CZ"/>
              <a:t> mám často křeče v pravém lýtku.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Při sportu</a:t>
            </a:r>
            <a:r>
              <a:rPr lang="cs-CZ"/>
              <a:t> mám často křeče v pravém lýtku.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Když pracuji </a:t>
            </a:r>
            <a:r>
              <a:rPr lang="cs-CZ"/>
              <a:t>na počítači, bolí mě oči.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Při práci</a:t>
            </a:r>
            <a:r>
              <a:rPr lang="cs-CZ"/>
              <a:t> na počítači mě bolí oči.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Když se nadechnu,</a:t>
            </a:r>
            <a:r>
              <a:rPr lang="cs-CZ"/>
              <a:t> bolí mě na plicích.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Při nádechu</a:t>
            </a:r>
            <a:r>
              <a:rPr lang="cs-CZ"/>
              <a:t> mě bolí na plicích.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 je rozdíl?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720000" y="1692000"/>
            <a:ext cx="5368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NOUNS </a:t>
            </a:r>
            <a:r>
              <a:rPr lang="cs-CZ" sz="1400"/>
              <a:t>(</a:t>
            </a:r>
            <a:r>
              <a:rPr lang="cs-CZ" sz="1400"/>
              <a:t>used to identify any of a class of people, places, or things)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can be in different forms/ cases:  </a:t>
            </a:r>
            <a:r>
              <a:rPr b="1" lang="cs-CZ" sz="2000">
                <a:highlight>
                  <a:srgbClr val="00FFFF"/>
                </a:highlight>
              </a:rPr>
              <a:t>DECLENSION</a:t>
            </a:r>
            <a:r>
              <a:rPr lang="cs-CZ" sz="2000"/>
              <a:t> (nom, gen, dat, acc, voc, loc, inst.)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škola - školy - škole - školu - škole - školou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can be in singular or plural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pivo - piva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30" name="Google Shape;230;p33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Nouns and verbs cannot be used in interchangeably</a:t>
            </a:r>
            <a:endParaRPr/>
          </a:p>
        </p:txBody>
      </p:sp>
      <p:sp>
        <p:nvSpPr>
          <p:cNvPr id="231" name="Google Shape;231;p3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Grammar introduction</a:t>
            </a:r>
            <a:endParaRPr/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6105000" y="1692000"/>
            <a:ext cx="5368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</a:t>
            </a:r>
            <a:r>
              <a:rPr lang="cs-CZ"/>
              <a:t>E</a:t>
            </a:r>
            <a:r>
              <a:rPr lang="cs-CZ"/>
              <a:t>RBS </a:t>
            </a:r>
            <a:r>
              <a:rPr lang="cs-CZ" sz="1400"/>
              <a:t>(an action, occurence or a state of being)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000"/>
              <a:t>can be in different forms – </a:t>
            </a:r>
            <a:r>
              <a:rPr lang="cs-CZ" sz="2000">
                <a:highlight>
                  <a:srgbClr val="00FFFF"/>
                </a:highlight>
              </a:rPr>
              <a:t>CONJUGATION,</a:t>
            </a:r>
            <a:r>
              <a:rPr lang="cs-CZ" sz="2000"/>
              <a:t> according to	</a:t>
            </a:r>
            <a:r>
              <a:rPr lang="cs-CZ" sz="2000"/>
              <a:t>		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cs-CZ" sz="2000"/>
              <a:t>person (já, ty, on, ona, my, vy, oni)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 sz="2000"/>
              <a:t>number (singular, plural)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 sz="2000"/>
              <a:t>tense (past, present, future)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 sz="2000"/>
              <a:t>aspect (imperfective, perfective)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 sz="2000"/>
              <a:t>mood (conditional, imperative)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000"/>
              <a:t>studoval jsem, on studuje, budeme studovat,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000"/>
              <a:t>vystudoval vysokou školu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200"/>
              <a:t>		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noun x verb</a:t>
            </a:r>
            <a:endParaRPr/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317650" y="1163600"/>
            <a:ext cx="5751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BOLEST (f, pain)</a:t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Cítím bolest v podbřišku.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Mám silné bolesti.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Vzal jsem si léky proti bolesti.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Při bolesti si vezměte léky.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Bolest se objevila ráno. </a:t>
            </a:r>
            <a:endParaRPr/>
          </a:p>
        </p:txBody>
      </p:sp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6068650" y="1163600"/>
            <a:ext cx="5751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BOLET (to pain)</a:t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Fráze s akuzativem: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vás bolí?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Petra bolí hlava.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Petra bolel zub.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Petra bolela ruka.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Petra bolelo koleno.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Petra bolely nohy.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Nebojte se, nebude to bolet.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Začalo mě to bolet ráno.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