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9caa12e5b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9caa12e5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c9caa12e5b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9caa12e5b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9caa12e5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c9caa12e5b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caa12a7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caa12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9caa12a7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caa12a7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9caa12a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9caa12a7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caa12a75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caa12a7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9caa12a75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9caa12e5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9caa12e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c9caa12e5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9caa12e5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9caa12e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9caa12e5b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9caa12e5b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9caa12e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c9caa12e5b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9caa12e5b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9caa12e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c9caa12e5b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9caa12e5b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9caa12e5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c9caa12e5b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4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280077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 - negace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</a:t>
            </a: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</a:t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223" name="Google Shape;223;p35"/>
          <p:cNvSpPr txBox="1"/>
          <p:nvPr/>
        </p:nvSpPr>
        <p:spPr>
          <a:xfrm>
            <a:off x="482200" y="4205875"/>
            <a:ext cx="10514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bych tolik </a:t>
            </a:r>
            <a:r>
              <a:rPr i="1" lang="cs-CZ" sz="2600" u="sng"/>
              <a:t>pracovat,</a:t>
            </a:r>
            <a:r>
              <a:rPr i="1" lang="cs-CZ" sz="2600"/>
              <a:t> jsem unavený.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 tolik </a:t>
            </a:r>
            <a:r>
              <a:rPr i="1" lang="cs-CZ" sz="2600" u="sng"/>
              <a:t>jíst,</a:t>
            </a:r>
            <a:r>
              <a:rPr i="1" lang="cs-CZ" sz="2600"/>
              <a:t> není to zdravé. 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neměla </a:t>
            </a:r>
            <a:r>
              <a:rPr i="1" lang="cs-CZ" sz="2600" u="sng"/>
              <a:t>hubnout,</a:t>
            </a:r>
            <a:r>
              <a:rPr i="1" lang="cs-CZ" sz="2600"/>
              <a:t> je velmi hubená!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byste </a:t>
            </a:r>
            <a:r>
              <a:rPr i="1" lang="cs-CZ" sz="2600" u="sng"/>
              <a:t>pít</a:t>
            </a:r>
            <a:r>
              <a:rPr i="1" lang="cs-CZ" sz="2600"/>
              <a:t> alkohol, pane Černý.</a:t>
            </a:r>
            <a:r>
              <a:rPr lang="cs-CZ" sz="2600"/>
              <a:t> (formal)</a:t>
            </a:r>
            <a:endParaRPr sz="2600"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475" y="3630025"/>
            <a:ext cx="2022475" cy="2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 - příklady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Sestřičko, mohla byste mi prosím podat brýle?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Pane doktore, mohl byste mi předepsat nějaká antidepresiva?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Paní Krásová, měla byste odpočívat, jste po operaci.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Sestro, přinesla byste mi nějaký lék proti bolesti, prosím?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Jste po nemoci oslabený a unavený, neměl byste dva týdny sportovat.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Transformace: když (verb) - při (noun)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Když vařím, …………………...x Při (vaření)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Při spánku, ……………………x Když (spát)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Když sportuju, ………………..x Při (sport)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Při učení, ……………………..x Když (učit se) </a:t>
            </a:r>
            <a:r>
              <a:rPr lang="cs-CZ"/>
              <a:t>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Když mě bolí hlava, ………….x Při (bolest) hlavy 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potřebujeme condicional?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(very) formal request: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Zavřel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byste</a:t>
            </a:r>
            <a:r>
              <a:rPr lang="cs-CZ" sz="3300"/>
              <a:t> prosím okno?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wishes: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Šla bych</a:t>
            </a:r>
            <a:r>
              <a:rPr lang="cs-CZ" sz="3300"/>
              <a:t> do kavárny, ale kvůli lockdownu je zavřená. 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excuses: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Udělal bych</a:t>
            </a:r>
            <a:r>
              <a:rPr lang="cs-CZ" sz="3300"/>
              <a:t> domácí úkol, ale jsem unavený.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suggestions: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Nešel bys</a:t>
            </a:r>
            <a:r>
              <a:rPr lang="cs-CZ" sz="3300"/>
              <a:t> zítra do kina?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advice:</a:t>
            </a:r>
            <a:r>
              <a:rPr lang="cs-CZ" sz="3300"/>
              <a:t> měl/a bys = “SHOULD” meaning: Jsi obézní, </a:t>
            </a:r>
            <a:r>
              <a:rPr lang="cs-CZ" sz="3300">
                <a:highlight>
                  <a:srgbClr val="00FFFF"/>
                </a:highlight>
              </a:rPr>
              <a:t>měl bys</a:t>
            </a:r>
            <a:r>
              <a:rPr lang="cs-CZ" sz="3300"/>
              <a:t> zhubnout. Jsi obézní, </a:t>
            </a:r>
            <a:r>
              <a:rPr lang="cs-CZ" sz="3300">
                <a:highlight>
                  <a:srgbClr val="00FFFF"/>
                </a:highlight>
              </a:rPr>
              <a:t>neměl bys</a:t>
            </a:r>
            <a:r>
              <a:rPr lang="cs-CZ" sz="3300"/>
              <a:t> jíst dorty.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/>
              <a:t>part of IF (kdyby) structures - studujeme později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condicional?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3313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Past tense form -l/la/li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t</a:t>
            </a:r>
            <a:r>
              <a:rPr lang="cs-CZ">
                <a:highlight>
                  <a:srgbClr val="FFFFFF"/>
                </a:highlight>
              </a:rPr>
              <a:t> → děla</a:t>
            </a:r>
            <a:r>
              <a:rPr lang="cs-CZ">
                <a:highlight>
                  <a:srgbClr val="00FFFF"/>
                </a:highlight>
              </a:rPr>
              <a:t>l/a/li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(já) dělal/</a:t>
            </a:r>
            <a:r>
              <a:rPr lang="cs-CZ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(ty) dělal/</a:t>
            </a:r>
            <a:r>
              <a:rPr lang="cs-CZ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(on) dělal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(ona) dělal</a:t>
            </a:r>
            <a:r>
              <a:rPr lang="cs-CZ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(my) dělali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(vy) dělali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(oni) dělali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706625" y="1163600"/>
            <a:ext cx="3313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Auxiliary form</a:t>
            </a:r>
            <a:r>
              <a:rPr lang="cs-CZ"/>
              <a:t>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bych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bys 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bychom 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byste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7095600" y="1163600"/>
            <a:ext cx="3313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Translation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I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You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he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she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we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you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they would do</a:t>
            </a:r>
            <a:endParaRPr i="1"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875" y="1617446"/>
            <a:ext cx="669761" cy="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Příklady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Studoval bych, ale musím uklízet.</a:t>
            </a:r>
            <a:endParaRPr i="1"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60677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Večeřel bych, ale nemám doma jídlo a restaurace je zavřená.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Irregular l-forms (examples)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být:</a:t>
            </a:r>
            <a:r>
              <a:rPr lang="cs-CZ"/>
              <a:t> byl/byla/byli: </a:t>
            </a:r>
            <a:r>
              <a:rPr i="1" lang="cs-CZ"/>
              <a:t>Byl bych doma, ale musím jít do práce.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číst:</a:t>
            </a:r>
            <a:r>
              <a:rPr lang="cs-CZ"/>
              <a:t> četl/četla/četli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jíst:</a:t>
            </a:r>
            <a:r>
              <a:rPr lang="cs-CZ"/>
              <a:t> jedl/jedla/jedli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sníst:</a:t>
            </a:r>
            <a:r>
              <a:rPr lang="cs-CZ"/>
              <a:t> snědl/snědla/snědli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říct:</a:t>
            </a:r>
            <a:r>
              <a:rPr lang="cs-CZ"/>
              <a:t> řekl/řekla/řekli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vzít:</a:t>
            </a:r>
            <a:r>
              <a:rPr lang="cs-CZ"/>
              <a:t> vzal/vzala/vzali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chtít:</a:t>
            </a:r>
            <a:r>
              <a:rPr lang="cs-CZ"/>
              <a:t> chtěl/chtěla/chtěli: </a:t>
            </a:r>
            <a:r>
              <a:rPr i="1" lang="cs-CZ"/>
              <a:t>Chtěl bych kávu, prosím.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jít:</a:t>
            </a:r>
            <a:r>
              <a:rPr lang="cs-CZ"/>
              <a:t> šel/šla/šli: </a:t>
            </a:r>
            <a:r>
              <a:rPr i="1" lang="cs-CZ"/>
              <a:t>Šel bych do práce, ale jsem nemocný.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moct:</a:t>
            </a:r>
            <a:r>
              <a:rPr lang="cs-CZ"/>
              <a:t> mohl/mohla/mohli: </a:t>
            </a:r>
            <a:r>
              <a:rPr i="1" lang="cs-CZ"/>
              <a:t>Mohl bys mi prosím pomoct?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pomoct:</a:t>
            </a:r>
            <a:r>
              <a:rPr lang="cs-CZ"/>
              <a:t> pomohl/pomohla/pomohli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mít: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měl/měla/měli + bych/bys/by</a:t>
            </a:r>
            <a:r>
              <a:rPr lang="cs-CZ">
                <a:highlight>
                  <a:srgbClr val="00FFFF"/>
                </a:highlight>
              </a:rPr>
              <a:t>...</a:t>
            </a:r>
            <a:r>
              <a:rPr lang="cs-CZ">
                <a:highlight>
                  <a:srgbClr val="00FFFF"/>
                </a:highlight>
              </a:rPr>
              <a:t> = SHOULD</a:t>
            </a:r>
            <a:r>
              <a:rPr lang="cs-CZ"/>
              <a:t> (like a modal verb + infinitive): </a:t>
            </a:r>
            <a:r>
              <a:rPr i="1" lang="cs-CZ"/>
              <a:t>Měl bys studovat, zítra píšeme test!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5300" y="1665300"/>
            <a:ext cx="2776150" cy="27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Sentence order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Auxiliary verb</a:t>
            </a:r>
            <a:r>
              <a:rPr lang="cs-CZ"/>
              <a:t> </a:t>
            </a:r>
            <a:r>
              <a:rPr i="1" lang="cs-CZ"/>
              <a:t>(bych, bys, by, bychom, byste, by)</a:t>
            </a:r>
            <a:r>
              <a:rPr lang="cs-CZ"/>
              <a:t> has to be placed in the </a:t>
            </a:r>
            <a:r>
              <a:rPr b="1" lang="cs-CZ"/>
              <a:t>second position </a:t>
            </a:r>
            <a:r>
              <a:rPr lang="cs-CZ"/>
              <a:t>in the sentence </a:t>
            </a:r>
            <a:r>
              <a:rPr lang="cs-CZ" sz="2200"/>
              <a:t>(the same rule as with the past tense)</a:t>
            </a:r>
            <a:r>
              <a:rPr lang="cs-CZ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Snídal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, ale nemám čas. - Ráno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 snídal, ale nemám čas.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Hrál </a:t>
            </a:r>
            <a:r>
              <a:rPr i="1" lang="cs-CZ" sz="2600">
                <a:highlight>
                  <a:srgbClr val="00FFFF"/>
                </a:highlight>
              </a:rPr>
              <a:t>by</a:t>
            </a:r>
            <a:r>
              <a:rPr i="1" lang="cs-CZ" sz="2600"/>
              <a:t> fotbal, ale má zlomenou nohu. - Petr </a:t>
            </a:r>
            <a:r>
              <a:rPr i="1" lang="cs-CZ" sz="2600">
                <a:highlight>
                  <a:srgbClr val="00FFFF"/>
                </a:highlight>
              </a:rPr>
              <a:t>by</a:t>
            </a:r>
            <a:r>
              <a:rPr i="1" lang="cs-CZ" sz="2600"/>
              <a:t> hrál fotbal, ale má zlomenou nohu.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Koupili </a:t>
            </a:r>
            <a:r>
              <a:rPr i="1" lang="cs-CZ" sz="2600">
                <a:highlight>
                  <a:srgbClr val="00FFFF"/>
                </a:highlight>
              </a:rPr>
              <a:t>bychom</a:t>
            </a:r>
            <a:r>
              <a:rPr i="1" lang="cs-CZ" sz="2600"/>
              <a:t> ten dům, ale nemáme peníze. - My </a:t>
            </a:r>
            <a:r>
              <a:rPr i="1" lang="cs-CZ" sz="2600">
                <a:highlight>
                  <a:srgbClr val="00FFFF"/>
                </a:highlight>
              </a:rPr>
              <a:t>bychom</a:t>
            </a:r>
            <a:r>
              <a:rPr i="1" lang="cs-CZ" sz="2600"/>
              <a:t> koupili ten dům, ale nemáme peníze. 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Umyl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 </a:t>
            </a:r>
            <a:r>
              <a:rPr i="1" lang="cs-CZ" sz="2600">
                <a:highlight>
                  <a:srgbClr val="FFFF00"/>
                </a:highlight>
              </a:rPr>
              <a:t>se</a:t>
            </a:r>
            <a:r>
              <a:rPr i="1" lang="cs-CZ" sz="2600"/>
              <a:t>, ale nemám ručník. - Já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 </a:t>
            </a:r>
            <a:r>
              <a:rPr i="1" lang="cs-CZ" sz="2600">
                <a:highlight>
                  <a:srgbClr val="FFFF00"/>
                </a:highlight>
              </a:rPr>
              <a:t>se</a:t>
            </a:r>
            <a:r>
              <a:rPr i="1" lang="cs-CZ" sz="2600"/>
              <a:t> umyl, ale nemám ručník.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neformální x formální dialog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Neformální:</a:t>
            </a:r>
            <a:r>
              <a:rPr lang="cs-CZ"/>
              <a:t> 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Mohl bys mi pomoct?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Měl bys víc sportovat.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Neměl bys tolik pracovat.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Formální: VY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!!!</a:t>
            </a:r>
            <a:r>
              <a:rPr lang="cs-CZ"/>
              <a:t> </a:t>
            </a:r>
            <a:r>
              <a:rPr lang="cs-CZ" u="sng">
                <a:highlight>
                  <a:srgbClr val="F4CCCC"/>
                </a:highlight>
              </a:rPr>
              <a:t>l/la verb</a:t>
            </a:r>
            <a:r>
              <a:rPr lang="cs-CZ"/>
              <a:t> (singular) + </a:t>
            </a:r>
            <a:r>
              <a:rPr lang="cs-CZ" u="sng">
                <a:highlight>
                  <a:srgbClr val="D9EAD3"/>
                </a:highlight>
              </a:rPr>
              <a:t>BYSTE</a:t>
            </a:r>
            <a:r>
              <a:rPr lang="cs-CZ"/>
              <a:t> (plural form, vy) </a:t>
            </a:r>
            <a:r>
              <a:rPr lang="cs-CZ">
                <a:highlight>
                  <a:srgbClr val="FFFF00"/>
                </a:highlight>
              </a:rPr>
              <a:t>!!!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F4CCCC"/>
                </a:highlight>
              </a:rPr>
              <a:t>Mohl</a:t>
            </a:r>
            <a:r>
              <a:rPr i="1" lang="cs-CZ"/>
              <a:t> </a:t>
            </a:r>
            <a:r>
              <a:rPr i="1" lang="cs-CZ">
                <a:highlight>
                  <a:srgbClr val="D9EAD3"/>
                </a:highlight>
              </a:rPr>
              <a:t>byste</a:t>
            </a:r>
            <a:r>
              <a:rPr i="1" lang="cs-CZ"/>
              <a:t> mi pomoct?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F4CCCC"/>
                </a:highlight>
              </a:rPr>
              <a:t>Měla</a:t>
            </a:r>
            <a:r>
              <a:rPr i="1" lang="cs-CZ"/>
              <a:t> </a:t>
            </a:r>
            <a:r>
              <a:rPr i="1" lang="cs-CZ">
                <a:highlight>
                  <a:srgbClr val="D9EAD3"/>
                </a:highlight>
              </a:rPr>
              <a:t>byste</a:t>
            </a:r>
            <a:r>
              <a:rPr i="1" lang="cs-CZ"/>
              <a:t> víc sportovat, paní Veselá.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F4CCCC"/>
                </a:highlight>
              </a:rPr>
              <a:t>Neměl</a:t>
            </a:r>
            <a:r>
              <a:rPr i="1" lang="cs-CZ"/>
              <a:t> </a:t>
            </a:r>
            <a:r>
              <a:rPr i="1" lang="cs-CZ">
                <a:highlight>
                  <a:srgbClr val="D9EAD3"/>
                </a:highlight>
              </a:rPr>
              <a:t>byste</a:t>
            </a:r>
            <a:r>
              <a:rPr i="1" lang="cs-CZ"/>
              <a:t> tolik pracovat, pane Krátký. 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</a:t>
            </a:r>
            <a:endParaRPr/>
          </a:p>
        </p:txBody>
      </p:sp>
      <p:sp>
        <p:nvSpPr>
          <p:cNvPr id="213" name="Google Shape;213;p34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214" name="Google Shape;214;p34"/>
          <p:cNvSpPr txBox="1"/>
          <p:nvPr/>
        </p:nvSpPr>
        <p:spPr>
          <a:xfrm>
            <a:off x="482200" y="4205875"/>
            <a:ext cx="10514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bych víc </a:t>
            </a:r>
            <a:r>
              <a:rPr i="1" lang="cs-CZ" sz="2600" u="sng"/>
              <a:t>studovat,</a:t>
            </a:r>
            <a:r>
              <a:rPr i="1" lang="cs-CZ" sz="2600"/>
              <a:t> neudělal jsem test.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 už </a:t>
            </a:r>
            <a:r>
              <a:rPr i="1" lang="cs-CZ" sz="2600" u="sng"/>
              <a:t>spát,</a:t>
            </a:r>
            <a:r>
              <a:rPr i="1" lang="cs-CZ" sz="2600"/>
              <a:t> ráno brzo vstáváš.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měla </a:t>
            </a:r>
            <a:r>
              <a:rPr i="1" lang="cs-CZ" sz="2600" u="sng"/>
              <a:t>zhubnout,</a:t>
            </a:r>
            <a:r>
              <a:rPr i="1" lang="cs-CZ" sz="2600"/>
              <a:t> je trochu obézní.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Měli bychom </a:t>
            </a:r>
            <a:r>
              <a:rPr i="1" lang="cs-CZ" sz="2600" u="sng"/>
              <a:t>mluvit</a:t>
            </a:r>
            <a:r>
              <a:rPr i="1" lang="cs-CZ" sz="2600"/>
              <a:t> více česky.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byste </a:t>
            </a:r>
            <a:r>
              <a:rPr i="1" lang="cs-CZ" sz="2600" u="sng"/>
              <a:t>chodit</a:t>
            </a:r>
            <a:r>
              <a:rPr i="1" lang="cs-CZ" sz="2600"/>
              <a:t> na kontrolu pravidelně.</a:t>
            </a:r>
            <a:r>
              <a:rPr lang="cs-CZ" sz="2600"/>
              <a:t> (formal)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