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6858000" cx="12192000"/>
  <p:notesSz cx="6858000" cy="9144000"/>
  <p:embeddedFontLst>
    <p:embeddedFont>
      <p:font typeface="Raleway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Tahoma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428">
          <p15:clr>
            <a:srgbClr val="A4A3A4"/>
          </p15:clr>
        </p15:guide>
        <p15:guide id="7" pos="7224">
          <p15:clr>
            <a:srgbClr val="A4A3A4"/>
          </p15:clr>
        </p15:guide>
        <p15:guide id="8" pos="909">
          <p15:clr>
            <a:srgbClr val="A4A3A4"/>
          </p15:clr>
        </p15:guide>
        <p15:guide id="9" pos="3688">
          <p15:clr>
            <a:srgbClr val="A4A3A4"/>
          </p15:clr>
        </p15:guide>
        <p15:guide id="10" pos="39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B1AC51C-F01C-4B31-B7BB-6C44BBC2C4F8}">
  <a:tblStyle styleId="{1B1AC51C-F01C-4B31-B7BB-6C44BBC2C4F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20" orient="horz"/>
        <p:guide pos="1272" orient="horz"/>
        <p:guide pos="715" orient="horz"/>
        <p:guide pos="3861" orient="horz"/>
        <p:guide pos="3944" orient="horz"/>
        <p:guide pos="428"/>
        <p:guide pos="7224"/>
        <p:guide pos="909"/>
        <p:guide pos="3688"/>
        <p:guide pos="39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Tahoma-regular.fntdata"/><Relationship Id="rId21" Type="http://schemas.openxmlformats.org/officeDocument/2006/relationships/font" Target="fonts/Tahoma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Raleway-bold.fntdata"/><Relationship Id="rId12" Type="http://schemas.openxmlformats.org/officeDocument/2006/relationships/font" Target="fonts/Raleway-regular.fntdata"/><Relationship Id="rId15" Type="http://schemas.openxmlformats.org/officeDocument/2006/relationships/font" Target="fonts/Raleway-boldItalic.fntdata"/><Relationship Id="rId14" Type="http://schemas.openxmlformats.org/officeDocument/2006/relationships/font" Target="fonts/Raleway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19" Type="http://schemas.openxmlformats.org/officeDocument/2006/relationships/font" Target="fonts/Montserrat-boldItalic.fntdata"/><Relationship Id="rId18" Type="http://schemas.openxmlformats.org/officeDocument/2006/relationships/font" Target="fonts/Montserrat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4f0e686a4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4f0e686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54f0e686a4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d31e32f1ec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d31e32f1e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d31e32f1ec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d31e32f1ec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d31e32f1e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d31e32f1ec_0_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d31e32f1ec_0_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d31e32f1ec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d31e32f1ec_0_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d330736627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d33073662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d330736627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34459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mparison">
  <p:cSld name="Heading and comparis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720725" y="1219800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2" type="body"/>
          </p:nvPr>
        </p:nvSpPr>
        <p:spPr>
          <a:xfrm>
            <a:off x="6251275" y="1214328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2" name="Google Shape;62;p11"/>
          <p:cNvSpPr txBox="1"/>
          <p:nvPr>
            <p:ph idx="3" type="body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4" type="body"/>
          </p:nvPr>
        </p:nvSpPr>
        <p:spPr>
          <a:xfrm>
            <a:off x="6251280" y="1690271"/>
            <a:ext cx="5220000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content and text">
  <p:cSld name="Heading, content and 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idx="1" type="body"/>
          </p:nvPr>
        </p:nvSpPr>
        <p:spPr>
          <a:xfrm>
            <a:off x="719137" y="1695074"/>
            <a:ext cx="5218413" cy="3896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2" type="body"/>
          </p:nvPr>
        </p:nvSpPr>
        <p:spPr>
          <a:xfrm>
            <a:off x="720725" y="5599670"/>
            <a:ext cx="5218412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3" type="body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b="0" sz="2000"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̶"/>
              <a:defRPr sz="16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70" name="Google Shape;7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hree columns">
  <p:cSld name="Heading, subheading and three column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idx="1" type="body"/>
          </p:nvPr>
        </p:nvSpPr>
        <p:spPr>
          <a:xfrm>
            <a:off x="4440000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2" type="body"/>
          </p:nvPr>
        </p:nvSpPr>
        <p:spPr>
          <a:xfrm>
            <a:off x="719999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3" type="body"/>
          </p:nvPr>
        </p:nvSpPr>
        <p:spPr>
          <a:xfrm>
            <a:off x="4440000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4" type="body"/>
          </p:nvPr>
        </p:nvSpPr>
        <p:spPr>
          <a:xfrm>
            <a:off x="8161200" y="4414270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5" type="body"/>
          </p:nvPr>
        </p:nvSpPr>
        <p:spPr>
          <a:xfrm>
            <a:off x="72072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6" type="body"/>
          </p:nvPr>
        </p:nvSpPr>
        <p:spPr>
          <a:xfrm>
            <a:off x="444047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7" type="body"/>
          </p:nvPr>
        </p:nvSpPr>
        <p:spPr>
          <a:xfrm>
            <a:off x="8161436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8" type="body"/>
          </p:nvPr>
        </p:nvSpPr>
        <p:spPr>
          <a:xfrm>
            <a:off x="719999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9" type="body"/>
          </p:nvPr>
        </p:nvSpPr>
        <p:spPr>
          <a:xfrm>
            <a:off x="8160001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3" type="body"/>
          </p:nvPr>
        </p:nvSpPr>
        <p:spPr>
          <a:xfrm>
            <a:off x="720725" y="1296000"/>
            <a:ext cx="1075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4" name="Google Shape;8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out heading">
  <p:cSld name="Content without heading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>
            <p:ph idx="1" type="body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87" name="Google Shape;8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dk2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/>
        </p:nvSpPr>
        <p:spPr>
          <a:xfrm flipH="1" rot="10800000">
            <a:off x="4368800" y="33"/>
            <a:ext cx="78231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5"/>
          <p:cNvSpPr/>
          <p:nvPr/>
        </p:nvSpPr>
        <p:spPr>
          <a:xfrm rot="-5400000">
            <a:off x="1012250" y="3356550"/>
            <a:ext cx="6858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5"/>
          <p:cNvSpPr txBox="1"/>
          <p:nvPr>
            <p:ph type="title"/>
          </p:nvPr>
        </p:nvSpPr>
        <p:spPr>
          <a:xfrm>
            <a:off x="301437" y="477067"/>
            <a:ext cx="3744000" cy="127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2" name="Google Shape;92;p15"/>
          <p:cNvSpPr txBox="1"/>
          <p:nvPr>
            <p:ph idx="1" type="body"/>
          </p:nvPr>
        </p:nvSpPr>
        <p:spPr>
          <a:xfrm>
            <a:off x="301433" y="1954400"/>
            <a:ext cx="3744000" cy="42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330200" lvl="5" marL="2743200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6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999999"/>
              </a:gs>
              <a:gs pos="32000">
                <a:srgbClr val="D9D9D9"/>
              </a:gs>
              <a:gs pos="69000">
                <a:srgbClr val="F3F3F3"/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7" name="Google Shape;97;p16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8" name="Google Shape;98;p16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 sz="22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pic>
        <p:nvPicPr>
          <p:cNvPr id="99" name="Google Shape;9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inverse">
  <p:cSld name="SECTION_TITLE_AND_DESCRIPTION_1">
    <p:bg>
      <p:bgPr>
        <a:solidFill>
          <a:schemeClr val="accen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2" name="Google Shape;102;p17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B7B7B7"/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" name="Google Shape;104;p17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5" name="Google Shape;105;p17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>
                <a:solidFill>
                  <a:srgbClr val="FFFFFF"/>
                </a:solidFill>
              </a:defRPr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○"/>
              <a:defRPr sz="2200">
                <a:solidFill>
                  <a:srgbClr val="FFFFFF"/>
                </a:solidFill>
              </a:defRPr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■"/>
              <a:defRPr>
                <a:solidFill>
                  <a:srgbClr val="FFFFFF"/>
                </a:solidFill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106" name="Google Shape;10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13841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s, text – two columns">
  <p:cSld name="Images, text – two columns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719997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09" name="Google Shape;109;p18"/>
          <p:cNvSpPr txBox="1"/>
          <p:nvPr>
            <p:ph idx="2" type="body"/>
          </p:nvPr>
        </p:nvSpPr>
        <p:spPr>
          <a:xfrm>
            <a:off x="719999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0" name="Google Shape;110;p18"/>
          <p:cNvSpPr txBox="1"/>
          <p:nvPr>
            <p:ph idx="3" type="body"/>
          </p:nvPr>
        </p:nvSpPr>
        <p:spPr>
          <a:xfrm>
            <a:off x="720724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1" name="Google Shape;111;p18"/>
          <p:cNvSpPr txBox="1"/>
          <p:nvPr>
            <p:ph idx="4" type="body"/>
          </p:nvPr>
        </p:nvSpPr>
        <p:spPr>
          <a:xfrm>
            <a:off x="6251278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2" name="Google Shape;112;p18"/>
          <p:cNvSpPr txBox="1"/>
          <p:nvPr>
            <p:ph idx="5" type="body"/>
          </p:nvPr>
        </p:nvSpPr>
        <p:spPr>
          <a:xfrm>
            <a:off x="6252003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6" type="body"/>
          </p:nvPr>
        </p:nvSpPr>
        <p:spPr>
          <a:xfrm>
            <a:off x="6251278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 slide">
  <p:cSld name="Empty slid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">
  <p:cSld name="Inverse slide with image">
    <p:bg>
      <p:bgPr>
        <a:solidFill>
          <a:srgbClr val="0000DC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/>
          <p:nvPr>
            <p:ph type="title"/>
          </p:nvPr>
        </p:nvSpPr>
        <p:spPr>
          <a:xfrm>
            <a:off x="398502" y="2366965"/>
            <a:ext cx="11361600" cy="11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0"/>
          <p:cNvSpPr txBox="1"/>
          <p:nvPr>
            <p:ph idx="1" type="subTitle"/>
          </p:nvPr>
        </p:nvSpPr>
        <p:spPr>
          <a:xfrm>
            <a:off x="398502" y="35830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ntent">
  <p:cSld name="Heading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 and tip">
  <p:cSld name="Inverse slide with image_2">
    <p:bg>
      <p:bgPr>
        <a:solidFill>
          <a:srgbClr val="0000DC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7303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>
            <p:ph type="title"/>
          </p:nvPr>
        </p:nvSpPr>
        <p:spPr>
          <a:xfrm>
            <a:off x="398500" y="1452584"/>
            <a:ext cx="11361600" cy="22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9601" y="3286234"/>
            <a:ext cx="3388675" cy="31728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25" name="Google Shape;125;p21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28040">
            <a:off x="9189056" y="3275956"/>
            <a:ext cx="1649762" cy="48493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8288250" y="4181725"/>
            <a:ext cx="3147300" cy="179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800"/>
              <a:buNone/>
              <a:defRPr sz="1800">
                <a:solidFill>
                  <a:srgbClr val="37474F"/>
                </a:solidFill>
              </a:defRPr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27" name="Google Shape;127;p21"/>
          <p:cNvSpPr txBox="1"/>
          <p:nvPr>
            <p:ph idx="2" type="subTitle"/>
          </p:nvPr>
        </p:nvSpPr>
        <p:spPr>
          <a:xfrm>
            <a:off x="8591875" y="3697675"/>
            <a:ext cx="2751300" cy="36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note">
  <p:cSld name="Inverse slide with image_1">
    <p:bg>
      <p:bgPr>
        <a:solidFill>
          <a:srgbClr val="0000DC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9950" y="480950"/>
            <a:ext cx="5699850" cy="5643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31" name="Google Shape;131;p22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5060000" y="465526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>
            <p:ph type="title"/>
          </p:nvPr>
        </p:nvSpPr>
        <p:spPr>
          <a:xfrm>
            <a:off x="3769950" y="1027275"/>
            <a:ext cx="4731900" cy="72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3554750" y="1869600"/>
            <a:ext cx="5052300" cy="398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1pPr>
            <a:lvl2pPr indent="-3683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Raleway"/>
              <a:buChar char="➔"/>
              <a:defRPr b="1" sz="22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">
  <p:cSld name="Inverse slide with image_1_1">
    <p:bg>
      <p:bgPr>
        <a:solidFill>
          <a:srgbClr val="0000DC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CJV slide">
  <p:cSld name="MUNI CJV slide">
    <p:bg>
      <p:bgPr>
        <a:solidFill>
          <a:srgbClr val="0000DC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48731" y="2025162"/>
            <a:ext cx="4069499" cy="284097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4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slide">
  <p:cSld name="MUNI slide">
    <p:bg>
      <p:bgPr>
        <a:solidFill>
          <a:schemeClr val="dk2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44028" y="2285079"/>
            <a:ext cx="8890088" cy="230483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5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– inverse" showMasterSp="0">
  <p:cSld name="Title slide – inverse">
    <p:bg>
      <p:bgPr>
        <a:solidFill>
          <a:srgbClr val="0000DC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16626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629200" y="2558767"/>
            <a:ext cx="109629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columns">
  <p:cSld name="TITLE_AND_BODY_1">
    <p:bg>
      <p:bgPr>
        <a:solidFill>
          <a:schemeClr val="dk2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6292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62767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with text" type="titleOnly">
  <p:cSld name="TITLE_ONLY">
    <p:bg>
      <p:bgPr>
        <a:solidFill>
          <a:schemeClr val="dk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for image">
  <p:cSld name="TITLE_ONLY_1">
    <p:bg>
      <p:bgPr>
        <a:solidFill>
          <a:schemeClr val="dk2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8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47" name="Google Shape;47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dk2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/>
        </p:nvSpPr>
        <p:spPr>
          <a:xfrm flipH="1" rot="10800000">
            <a:off x="0" y="-100"/>
            <a:ext cx="12192000" cy="626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9"/>
          <p:cNvSpPr/>
          <p:nvPr/>
        </p:nvSpPr>
        <p:spPr>
          <a:xfrm flipH="1" rot="10800000">
            <a:off x="0" y="6163733"/>
            <a:ext cx="12192000" cy="987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9"/>
          <p:cNvSpPr txBox="1"/>
          <p:nvPr>
            <p:ph idx="1" type="body"/>
          </p:nvPr>
        </p:nvSpPr>
        <p:spPr>
          <a:xfrm>
            <a:off x="76200" y="6262433"/>
            <a:ext cx="11175900" cy="595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</a:lstStyle>
          <a:p/>
        </p:txBody>
      </p:sp>
      <p:pic>
        <p:nvPicPr>
          <p:cNvPr id="52" name="Google Shape;5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56041" y="2598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ext">
  <p:cSld name="Heading, subheading and 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2" type="body"/>
          </p:nvPr>
        </p:nvSpPr>
        <p:spPr>
          <a:xfrm>
            <a:off x="720725" y="1219800"/>
            <a:ext cx="107520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7" name="Google Shape;57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 i="0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718800" y="1567200"/>
            <a:ext cx="10753200" cy="44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50" name="Google Shape;150;p26"/>
          <p:cNvSpPr txBox="1"/>
          <p:nvPr>
            <p:ph type="title"/>
          </p:nvPr>
        </p:nvSpPr>
        <p:spPr>
          <a:xfrm>
            <a:off x="398502" y="2900365"/>
            <a:ext cx="11361600" cy="117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TÝDEN 8</a:t>
            </a:r>
            <a:endParaRPr/>
          </a:p>
        </p:txBody>
      </p:sp>
      <p:sp>
        <p:nvSpPr>
          <p:cNvPr id="151" name="Google Shape;151;p26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CFF IV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Opakování</a:t>
            </a:r>
            <a:endParaRPr/>
          </a:p>
        </p:txBody>
      </p:sp>
      <p:sp>
        <p:nvSpPr>
          <p:cNvPr id="158" name="Google Shape;158;p27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 máte dnes na sobě?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Jaká barva </a:t>
            </a:r>
            <a:r>
              <a:rPr lang="cs-CZ" u="sng"/>
              <a:t>vám</a:t>
            </a:r>
            <a:r>
              <a:rPr lang="cs-CZ"/>
              <a:t> sluší?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Jaké jídlo pití </a:t>
            </a:r>
            <a:r>
              <a:rPr lang="cs-CZ" u="sng"/>
              <a:t>vám</a:t>
            </a:r>
            <a:r>
              <a:rPr lang="cs-CZ"/>
              <a:t> chutná?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 se </a:t>
            </a:r>
            <a:r>
              <a:rPr lang="cs-CZ" u="sng"/>
              <a:t>vám</a:t>
            </a:r>
            <a:r>
              <a:rPr lang="cs-CZ"/>
              <a:t> nelíbí v Brně?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Jaká kapela se </a:t>
            </a:r>
            <a:r>
              <a:rPr lang="cs-CZ" u="sng"/>
              <a:t>vám</a:t>
            </a:r>
            <a:r>
              <a:rPr lang="cs-CZ"/>
              <a:t> líbí?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 </a:t>
            </a:r>
            <a:r>
              <a:rPr lang="cs-CZ" u="sng"/>
              <a:t>vám</a:t>
            </a:r>
            <a:r>
              <a:rPr lang="cs-CZ"/>
              <a:t> nejde? A co </a:t>
            </a:r>
            <a:r>
              <a:rPr lang="cs-CZ" u="sng"/>
              <a:t>vám</a:t>
            </a:r>
            <a:r>
              <a:rPr lang="cs-CZ"/>
              <a:t> jde?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Personal pronouns: SHORT FORMS (2nd position in the sentence) </a:t>
            </a:r>
            <a:r>
              <a:rPr lang="cs-CZ" sz="1900"/>
              <a:t>- str. 134</a:t>
            </a:r>
            <a:endParaRPr sz="1900"/>
          </a:p>
        </p:txBody>
      </p:sp>
      <p:sp>
        <p:nvSpPr>
          <p:cNvPr id="165" name="Google Shape;165;p28"/>
          <p:cNvSpPr txBox="1"/>
          <p:nvPr>
            <p:ph idx="1" type="body"/>
          </p:nvPr>
        </p:nvSpPr>
        <p:spPr>
          <a:xfrm>
            <a:off x="310275" y="1238900"/>
            <a:ext cx="11511300" cy="522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To je můj syn. Bolí </a:t>
            </a:r>
            <a:r>
              <a:rPr i="1" lang="cs-CZ">
                <a:highlight>
                  <a:srgbClr val="00FFFF"/>
                </a:highlight>
              </a:rPr>
              <a:t>ho</a:t>
            </a:r>
            <a:r>
              <a:rPr i="1" lang="cs-CZ"/>
              <a:t> ucho a je </a:t>
            </a:r>
            <a:r>
              <a:rPr i="1" lang="cs-CZ">
                <a:highlight>
                  <a:srgbClr val="00FFFF"/>
                </a:highlight>
              </a:rPr>
              <a:t>mu</a:t>
            </a:r>
            <a:r>
              <a:rPr i="1" lang="cs-CZ"/>
              <a:t> špatně. 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Ptal jsem se </a:t>
            </a:r>
            <a:r>
              <a:rPr i="1" lang="cs-CZ">
                <a:highlight>
                  <a:srgbClr val="00FFFF"/>
                </a:highlight>
              </a:rPr>
              <a:t>jí</a:t>
            </a:r>
            <a:r>
              <a:rPr i="1" lang="cs-CZ"/>
              <a:t>, ale nevěděla to.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Jak je </a:t>
            </a:r>
            <a:r>
              <a:rPr i="1" lang="cs-CZ">
                <a:highlight>
                  <a:srgbClr val="00FFFF"/>
                </a:highlight>
              </a:rPr>
              <a:t>vám</a:t>
            </a:r>
            <a:r>
              <a:rPr i="1" lang="cs-CZ"/>
              <a:t>? Bolí </a:t>
            </a:r>
            <a:r>
              <a:rPr i="1" lang="cs-CZ">
                <a:highlight>
                  <a:srgbClr val="00FFFF"/>
                </a:highlight>
              </a:rPr>
              <a:t>vás</a:t>
            </a:r>
            <a:r>
              <a:rPr i="1" lang="cs-CZ"/>
              <a:t> něco?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Včera </a:t>
            </a:r>
            <a:r>
              <a:rPr i="1" lang="cs-CZ">
                <a:highlight>
                  <a:srgbClr val="00FFFF"/>
                </a:highlight>
              </a:rPr>
              <a:t>nám</a:t>
            </a:r>
            <a:r>
              <a:rPr i="1" lang="cs-CZ"/>
              <a:t> telefonoval strýc z Ameriky. 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Musíme </a:t>
            </a:r>
            <a:r>
              <a:rPr i="1" lang="cs-CZ">
                <a:highlight>
                  <a:srgbClr val="00FFFF"/>
                </a:highlight>
              </a:rPr>
              <a:t>jim</a:t>
            </a:r>
            <a:r>
              <a:rPr i="1" lang="cs-CZ"/>
              <a:t> poděkovat. Moc </a:t>
            </a:r>
            <a:r>
              <a:rPr i="1" lang="cs-CZ">
                <a:highlight>
                  <a:srgbClr val="00FFFF"/>
                </a:highlight>
              </a:rPr>
              <a:t>nám</a:t>
            </a:r>
            <a:r>
              <a:rPr i="1" lang="cs-CZ"/>
              <a:t> pomohli. 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66" name="Google Shape;166;p28"/>
          <p:cNvGraphicFramePr/>
          <p:nvPr/>
        </p:nvGraphicFramePr>
        <p:xfrm>
          <a:off x="695325" y="1375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{1B1AC51C-F01C-4B31-B7BB-6C44BBC2C4F8}</a:tableStyleId>
              </a:tblPr>
              <a:tblGrid>
                <a:gridCol w="1400175"/>
                <a:gridCol w="1143000"/>
                <a:gridCol w="1143000"/>
                <a:gridCol w="1143000"/>
                <a:gridCol w="1143000"/>
                <a:gridCol w="1143000"/>
                <a:gridCol w="1143000"/>
                <a:gridCol w="1143000"/>
                <a:gridCol w="1143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NOMINATIVE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cs-CZ"/>
                        <a:t>To jsem ...</a:t>
                      </a:r>
                      <a:endParaRPr i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>
                          <a:highlight>
                            <a:srgbClr val="C9DAF8"/>
                          </a:highlight>
                        </a:rPr>
                        <a:t>JÁ</a:t>
                      </a:r>
                      <a:endParaRPr b="1">
                        <a:highlight>
                          <a:srgbClr val="C9DAF8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>
                          <a:highlight>
                            <a:srgbClr val="C9DAF8"/>
                          </a:highlight>
                        </a:rPr>
                        <a:t>TY</a:t>
                      </a:r>
                      <a:endParaRPr b="1">
                        <a:highlight>
                          <a:srgbClr val="C9DAF8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>
                          <a:highlight>
                            <a:srgbClr val="C9DAF8"/>
                          </a:highlight>
                        </a:rPr>
                        <a:t>ON/ONO</a:t>
                      </a:r>
                      <a:endParaRPr b="1">
                        <a:highlight>
                          <a:srgbClr val="C9DAF8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>
                          <a:highlight>
                            <a:srgbClr val="C9DAF8"/>
                          </a:highlight>
                        </a:rPr>
                        <a:t>ONA</a:t>
                      </a:r>
                      <a:endParaRPr b="1">
                        <a:highlight>
                          <a:srgbClr val="C9DAF8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>
                          <a:highlight>
                            <a:srgbClr val="C9DAF8"/>
                          </a:highlight>
                        </a:rPr>
                        <a:t>MY</a:t>
                      </a:r>
                      <a:endParaRPr b="1">
                        <a:highlight>
                          <a:srgbClr val="C9DAF8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>
                          <a:highlight>
                            <a:srgbClr val="C9DAF8"/>
                          </a:highlight>
                        </a:rPr>
                        <a:t>VY</a:t>
                      </a:r>
                      <a:endParaRPr b="1">
                        <a:highlight>
                          <a:srgbClr val="C9DAF8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>
                          <a:highlight>
                            <a:srgbClr val="C9DAF8"/>
                          </a:highlight>
                        </a:rPr>
                        <a:t>ONI</a:t>
                      </a:r>
                      <a:endParaRPr b="1">
                        <a:highlight>
                          <a:srgbClr val="C9DAF8"/>
                        </a:highlight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GENITIVE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cs-CZ"/>
                        <a:t>Bojí se</a:t>
                      </a:r>
                      <a:endParaRPr i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MĚ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TĚ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HO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JÍ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NÁS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VÁS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JICH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DATIVE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cs-CZ"/>
                        <a:t>Telefonoval</a:t>
                      </a:r>
                      <a:endParaRPr i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MI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TI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MU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JÍ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NÁM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VÁM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JIM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AKUZATIVE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cs-CZ"/>
                        <a:t>Hledal</a:t>
                      </a:r>
                      <a:endParaRPr i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MĚ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TĚ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HO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>
                          <a:highlight>
                            <a:srgbClr val="FFF2CC"/>
                          </a:highlight>
                        </a:rPr>
                        <a:t>JI</a:t>
                      </a:r>
                      <a:endParaRPr>
                        <a:highlight>
                          <a:srgbClr val="FFF2CC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NÁS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VÁS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JE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Personal pronouns: AFTER PREPOSITIONS </a:t>
            </a:r>
            <a:r>
              <a:rPr lang="cs-CZ" sz="1900"/>
              <a:t>- str. 135</a:t>
            </a:r>
            <a:r>
              <a:rPr lang="cs-CZ"/>
              <a:t> </a:t>
            </a:r>
            <a:endParaRPr/>
          </a:p>
        </p:txBody>
      </p:sp>
      <p:sp>
        <p:nvSpPr>
          <p:cNvPr id="173" name="Google Shape;173;p29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/>
              <a:t>ON/ONA/ONO/ONI - after prepositions starts with </a:t>
            </a:r>
            <a:r>
              <a:rPr b="1" lang="cs-CZ" sz="2500"/>
              <a:t>N</a:t>
            </a:r>
            <a:r>
              <a:rPr lang="cs-CZ" sz="2500"/>
              <a:t>.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700"/>
              <a:t>Co proti </a:t>
            </a:r>
            <a:r>
              <a:rPr i="1" lang="cs-CZ" sz="2700">
                <a:highlight>
                  <a:srgbClr val="00FFFF"/>
                </a:highlight>
              </a:rPr>
              <a:t>němu</a:t>
            </a:r>
            <a:r>
              <a:rPr i="1" lang="cs-CZ" sz="2700"/>
              <a:t> máš?</a:t>
            </a:r>
            <a:endParaRPr i="1"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700"/>
              <a:t>Máme pro </a:t>
            </a:r>
            <a:r>
              <a:rPr i="1" lang="cs-CZ" sz="2700">
                <a:highlight>
                  <a:srgbClr val="00FFFF"/>
                </a:highlight>
              </a:rPr>
              <a:t>vás</a:t>
            </a:r>
            <a:r>
              <a:rPr i="1" lang="cs-CZ" sz="2700"/>
              <a:t> léky.</a:t>
            </a:r>
            <a:endParaRPr i="1"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700"/>
              <a:t>Bydlí blízko </a:t>
            </a:r>
            <a:r>
              <a:rPr i="1" lang="cs-CZ" sz="2700">
                <a:highlight>
                  <a:srgbClr val="00FFFF"/>
                </a:highlight>
              </a:rPr>
              <a:t>mě</a:t>
            </a:r>
            <a:r>
              <a:rPr i="1" lang="cs-CZ" sz="2700"/>
              <a:t>.</a:t>
            </a:r>
            <a:endParaRPr i="1"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700"/>
              <a:t>Budeme spát u </a:t>
            </a:r>
            <a:r>
              <a:rPr i="1" lang="cs-CZ" sz="2700">
                <a:highlight>
                  <a:srgbClr val="00FFFF"/>
                </a:highlight>
              </a:rPr>
              <a:t>nich</a:t>
            </a:r>
            <a:r>
              <a:rPr i="1" lang="cs-CZ" sz="2700"/>
              <a:t>.</a:t>
            </a:r>
            <a:endParaRPr i="1"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700"/>
              <a:t>Čekáme na </a:t>
            </a:r>
            <a:r>
              <a:rPr i="1" lang="cs-CZ" sz="2700">
                <a:highlight>
                  <a:srgbClr val="00FFFF"/>
                </a:highlight>
              </a:rPr>
              <a:t>ně</a:t>
            </a:r>
            <a:r>
              <a:rPr i="1" lang="cs-CZ" sz="2700"/>
              <a:t> už 2 hodiny. </a:t>
            </a:r>
            <a:endParaRPr i="1"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700"/>
              <a:t>Bez </a:t>
            </a:r>
            <a:r>
              <a:rPr i="1" lang="cs-CZ" sz="2700">
                <a:highlight>
                  <a:srgbClr val="00FFFF"/>
                </a:highlight>
              </a:rPr>
              <a:t>tebe</a:t>
            </a:r>
            <a:r>
              <a:rPr i="1" lang="cs-CZ" sz="2700"/>
              <a:t> nemůžu žít!</a:t>
            </a:r>
            <a:endParaRPr i="1"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74" name="Google Shape;174;p29"/>
          <p:cNvGraphicFramePr/>
          <p:nvPr/>
        </p:nvGraphicFramePr>
        <p:xfrm>
          <a:off x="678813" y="1237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{1B1AC51C-F01C-4B31-B7BB-6C44BBC2C4F8}</a:tableStyleId>
              </a:tblPr>
              <a:tblGrid>
                <a:gridCol w="1644975"/>
                <a:gridCol w="1143000"/>
                <a:gridCol w="1143000"/>
                <a:gridCol w="1143000"/>
                <a:gridCol w="1143000"/>
                <a:gridCol w="1143000"/>
                <a:gridCol w="1143000"/>
                <a:gridCol w="1143000"/>
                <a:gridCol w="1143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NOMINATIVE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---------------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>
                          <a:highlight>
                            <a:srgbClr val="C9DAF8"/>
                          </a:highlight>
                        </a:rPr>
                        <a:t>JÁ</a:t>
                      </a:r>
                      <a:endParaRPr b="1">
                        <a:highlight>
                          <a:srgbClr val="C9DAF8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>
                          <a:highlight>
                            <a:srgbClr val="C9DAF8"/>
                          </a:highlight>
                        </a:rPr>
                        <a:t>TY</a:t>
                      </a:r>
                      <a:endParaRPr b="1">
                        <a:highlight>
                          <a:srgbClr val="C9DAF8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>
                          <a:highlight>
                            <a:srgbClr val="C9DAF8"/>
                          </a:highlight>
                        </a:rPr>
                        <a:t>ON/ONO</a:t>
                      </a:r>
                      <a:endParaRPr b="1">
                        <a:highlight>
                          <a:srgbClr val="C9DAF8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>
                          <a:highlight>
                            <a:srgbClr val="C9DAF8"/>
                          </a:highlight>
                        </a:rPr>
                        <a:t>ONA</a:t>
                      </a:r>
                      <a:endParaRPr b="1">
                        <a:highlight>
                          <a:srgbClr val="C9DAF8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>
                          <a:highlight>
                            <a:srgbClr val="C9DAF8"/>
                          </a:highlight>
                        </a:rPr>
                        <a:t>MY</a:t>
                      </a:r>
                      <a:endParaRPr b="1">
                        <a:highlight>
                          <a:srgbClr val="C9DAF8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>
                          <a:highlight>
                            <a:srgbClr val="C9DAF8"/>
                          </a:highlight>
                        </a:rPr>
                        <a:t>VY</a:t>
                      </a:r>
                      <a:endParaRPr b="1">
                        <a:highlight>
                          <a:srgbClr val="C9DAF8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>
                          <a:highlight>
                            <a:srgbClr val="C9DAF8"/>
                          </a:highlight>
                        </a:rPr>
                        <a:t>ONI</a:t>
                      </a:r>
                      <a:endParaRPr b="1">
                        <a:highlight>
                          <a:srgbClr val="C9DAF8"/>
                        </a:highlight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GENITIVE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cs-CZ"/>
                        <a:t>Bydlí u</a:t>
                      </a:r>
                      <a:endParaRPr i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MĚ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TEBE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/>
                        <a:t>N</a:t>
                      </a:r>
                      <a:r>
                        <a:rPr lang="cs-CZ"/>
                        <a:t>ĚHO/</a:t>
                      </a:r>
                      <a:r>
                        <a:rPr b="1" lang="cs-CZ"/>
                        <a:t>N</a:t>
                      </a:r>
                      <a:r>
                        <a:rPr lang="cs-CZ"/>
                        <a:t>ĚJ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/>
                        <a:t>N</a:t>
                      </a:r>
                      <a:r>
                        <a:rPr lang="cs-CZ"/>
                        <a:t>Í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NÁS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VÁS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/>
                        <a:t>N</a:t>
                      </a:r>
                      <a:r>
                        <a:rPr lang="cs-CZ"/>
                        <a:t>ICH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DATIVE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cs-CZ"/>
                        <a:t>Jde k/ke</a:t>
                      </a:r>
                      <a:endParaRPr i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MNĚ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TOBĚ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/>
                        <a:t>N</a:t>
                      </a:r>
                      <a:r>
                        <a:rPr lang="cs-CZ"/>
                        <a:t>ĚMU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/>
                        <a:t>N</a:t>
                      </a:r>
                      <a:r>
                        <a:rPr lang="cs-CZ"/>
                        <a:t>Í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NÁM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VÁM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/>
                        <a:t>N</a:t>
                      </a:r>
                      <a:r>
                        <a:rPr lang="cs-CZ"/>
                        <a:t>IM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AKUZATIVE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cs-CZ"/>
                        <a:t>Čaj pro</a:t>
                      </a:r>
                      <a:endParaRPr i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MĚ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TEBE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/>
                        <a:t>N</a:t>
                      </a:r>
                      <a:r>
                        <a:rPr lang="cs-CZ"/>
                        <a:t>ĚHO/</a:t>
                      </a:r>
                      <a:r>
                        <a:rPr b="1" lang="cs-CZ"/>
                        <a:t>N</a:t>
                      </a:r>
                      <a:r>
                        <a:rPr lang="cs-CZ"/>
                        <a:t>ĚJ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>
                          <a:highlight>
                            <a:srgbClr val="FFF2CC"/>
                          </a:highlight>
                        </a:rPr>
                        <a:t>N</a:t>
                      </a:r>
                      <a:r>
                        <a:rPr lang="cs-CZ">
                          <a:highlight>
                            <a:srgbClr val="FFF2CC"/>
                          </a:highlight>
                        </a:rPr>
                        <a:t>I</a:t>
                      </a:r>
                      <a:endParaRPr>
                        <a:highlight>
                          <a:srgbClr val="FFF2CC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NÁS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VÁS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/>
                        <a:t>N</a:t>
                      </a:r>
                      <a:r>
                        <a:rPr lang="cs-CZ"/>
                        <a:t>Ě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LOCATIVE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cs-CZ"/>
                        <a:t>Mluví o</a:t>
                      </a:r>
                      <a:endParaRPr i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MNĚ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TOBĚ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/>
                        <a:t>N</a:t>
                      </a:r>
                      <a:r>
                        <a:rPr lang="cs-CZ"/>
                        <a:t>ĚM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/>
                        <a:t>N</a:t>
                      </a:r>
                      <a:r>
                        <a:rPr lang="cs-CZ"/>
                        <a:t>Í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NÁS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VÁS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/>
                        <a:t>N</a:t>
                      </a:r>
                      <a:r>
                        <a:rPr lang="cs-CZ"/>
                        <a:t>ICH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INSTRUMENTAL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cs-CZ"/>
                        <a:t>Byl s/se</a:t>
                      </a:r>
                      <a:endParaRPr i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MNOU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TEBOU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/>
                        <a:t>N</a:t>
                      </a:r>
                      <a:r>
                        <a:rPr lang="cs-CZ"/>
                        <a:t>ÍM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/>
                        <a:t>N</a:t>
                      </a:r>
                      <a:r>
                        <a:rPr lang="cs-CZ"/>
                        <a:t>Í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NÁMI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/>
                        <a:t>VÁMI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cs-CZ"/>
                        <a:t>N</a:t>
                      </a:r>
                      <a:r>
                        <a:rPr lang="cs-CZ"/>
                        <a:t>IMI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Examples</a:t>
            </a:r>
            <a:endParaRPr/>
          </a:p>
        </p:txBody>
      </p:sp>
      <p:sp>
        <p:nvSpPr>
          <p:cNvPr id="181" name="Google Shape;181;p30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Vidím </a:t>
            </a:r>
            <a:r>
              <a:rPr i="1" lang="cs-CZ">
                <a:highlight>
                  <a:srgbClr val="D9EAD3"/>
                </a:highlight>
              </a:rPr>
              <a:t>tě</a:t>
            </a:r>
            <a:r>
              <a:rPr i="1" lang="cs-CZ"/>
              <a:t>! Mám pro </a:t>
            </a:r>
            <a:r>
              <a:rPr i="1" lang="cs-CZ">
                <a:highlight>
                  <a:srgbClr val="D9EAD3"/>
                </a:highlight>
              </a:rPr>
              <a:t>tebe</a:t>
            </a:r>
            <a:r>
              <a:rPr i="1" lang="cs-CZ"/>
              <a:t> dárek. Můžu k </a:t>
            </a:r>
            <a:r>
              <a:rPr i="1" lang="cs-CZ">
                <a:highlight>
                  <a:srgbClr val="D9EAD3"/>
                </a:highlight>
              </a:rPr>
              <a:t>tobě</a:t>
            </a:r>
            <a:r>
              <a:rPr i="1" lang="cs-CZ"/>
              <a:t> přijít na návštěvu? </a:t>
            </a:r>
            <a:r>
              <a:rPr lang="cs-CZ"/>
              <a:t>(TY)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Bolí </a:t>
            </a:r>
            <a:r>
              <a:rPr i="1" lang="cs-CZ">
                <a:highlight>
                  <a:srgbClr val="EAD1DC"/>
                </a:highlight>
              </a:rPr>
              <a:t>ho</a:t>
            </a:r>
            <a:r>
              <a:rPr i="1" lang="cs-CZ"/>
              <a:t> hlava a je </a:t>
            </a:r>
            <a:r>
              <a:rPr i="1" lang="cs-CZ">
                <a:highlight>
                  <a:srgbClr val="EAD1DC"/>
                </a:highlight>
              </a:rPr>
              <a:t>mu</a:t>
            </a:r>
            <a:r>
              <a:rPr i="1" lang="cs-CZ"/>
              <a:t> špatně. Mám pro </a:t>
            </a:r>
            <a:r>
              <a:rPr i="1" lang="cs-CZ">
                <a:highlight>
                  <a:srgbClr val="EAD1DC"/>
                </a:highlight>
              </a:rPr>
              <a:t>něho</a:t>
            </a:r>
            <a:r>
              <a:rPr i="1" lang="cs-CZ"/>
              <a:t> léky a musím jít k </a:t>
            </a:r>
            <a:r>
              <a:rPr i="1" lang="cs-CZ">
                <a:highlight>
                  <a:srgbClr val="EAD1DC"/>
                </a:highlight>
              </a:rPr>
              <a:t>němu</a:t>
            </a:r>
            <a:r>
              <a:rPr i="1" lang="cs-CZ"/>
              <a:t> domů. </a:t>
            </a:r>
            <a:r>
              <a:rPr lang="cs-CZ"/>
              <a:t>(ON)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Hledáte </a:t>
            </a:r>
            <a:r>
              <a:rPr i="1" lang="cs-CZ">
                <a:highlight>
                  <a:srgbClr val="A4C2F4"/>
                </a:highlight>
              </a:rPr>
              <a:t>nás</a:t>
            </a:r>
            <a:r>
              <a:rPr i="1" lang="cs-CZ"/>
              <a:t>? Přijdete k </a:t>
            </a:r>
            <a:r>
              <a:rPr i="1" lang="cs-CZ">
                <a:highlight>
                  <a:srgbClr val="A4C2F4"/>
                </a:highlight>
              </a:rPr>
              <a:t>nám</a:t>
            </a:r>
            <a:r>
              <a:rPr i="1" lang="cs-CZ"/>
              <a:t> do kanceláře, nebo </a:t>
            </a:r>
            <a:r>
              <a:rPr i="1" lang="cs-CZ">
                <a:highlight>
                  <a:srgbClr val="A4C2F4"/>
                </a:highlight>
              </a:rPr>
              <a:t>nám</a:t>
            </a:r>
            <a:r>
              <a:rPr i="1" lang="cs-CZ"/>
              <a:t> zavoláte? </a:t>
            </a:r>
            <a:r>
              <a:rPr lang="cs-CZ"/>
              <a:t>(MY)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Mám </a:t>
            </a:r>
            <a:r>
              <a:rPr i="1" lang="cs-CZ">
                <a:highlight>
                  <a:srgbClr val="FFE599"/>
                </a:highlight>
              </a:rPr>
              <a:t>ji</a:t>
            </a:r>
            <a:r>
              <a:rPr i="1" lang="cs-CZ"/>
              <a:t> rád. Často o </a:t>
            </a:r>
            <a:r>
              <a:rPr i="1" lang="cs-CZ">
                <a:highlight>
                  <a:srgbClr val="FFE599"/>
                </a:highlight>
              </a:rPr>
              <a:t>ní</a:t>
            </a:r>
            <a:r>
              <a:rPr i="1" lang="cs-CZ"/>
              <a:t> mluvím. Každý den </a:t>
            </a:r>
            <a:r>
              <a:rPr i="1" lang="cs-CZ">
                <a:highlight>
                  <a:srgbClr val="FFE599"/>
                </a:highlight>
              </a:rPr>
              <a:t>jí</a:t>
            </a:r>
            <a:r>
              <a:rPr i="1" lang="cs-CZ"/>
              <a:t> telefonuju a mám pro </a:t>
            </a:r>
            <a:r>
              <a:rPr i="1" lang="cs-CZ">
                <a:highlight>
                  <a:srgbClr val="FFE599"/>
                </a:highlight>
              </a:rPr>
              <a:t>ni</a:t>
            </a:r>
            <a:r>
              <a:rPr i="1" lang="cs-CZ"/>
              <a:t> dárek. </a:t>
            </a:r>
            <a:r>
              <a:rPr lang="cs-CZ"/>
              <a:t>(ONA)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