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1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9323ab41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9323ab4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9323ab41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9323ab411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9323ab41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d9323ab411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9323ab411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9323ab41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d9323ab411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9323ab411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9323ab41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d9323ab411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9323ab411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9323ab41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d9323ab411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12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Prepozice s instrumentálem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s/se: Dám si vodu s </a:t>
            </a:r>
            <a:r>
              <a:rPr lang="cs-CZ" u="sng"/>
              <a:t>citronem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před: Před </a:t>
            </a:r>
            <a:r>
              <a:rPr lang="cs-CZ" u="sng"/>
              <a:t>domem</a:t>
            </a:r>
            <a:r>
              <a:rPr lang="cs-CZ"/>
              <a:t> máme zahradu.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za: Za </a:t>
            </a:r>
            <a:r>
              <a:rPr lang="cs-CZ" u="sng"/>
              <a:t>domem</a:t>
            </a:r>
            <a:r>
              <a:rPr lang="cs-CZ"/>
              <a:t> máme zahradu.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pod: Petr má pod </a:t>
            </a:r>
            <a:r>
              <a:rPr lang="cs-CZ" u="sng"/>
              <a:t>okem</a:t>
            </a:r>
            <a:r>
              <a:rPr lang="cs-CZ"/>
              <a:t> jizvu.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nad: Nad </a:t>
            </a:r>
            <a:r>
              <a:rPr lang="cs-CZ" u="sng"/>
              <a:t>gaučem</a:t>
            </a:r>
            <a:r>
              <a:rPr lang="cs-CZ"/>
              <a:t> máme nový obraz.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mezi: Mezi </a:t>
            </a:r>
            <a:r>
              <a:rPr lang="cs-CZ" u="sng"/>
              <a:t>sedačkou</a:t>
            </a:r>
            <a:r>
              <a:rPr lang="cs-CZ"/>
              <a:t> a </a:t>
            </a:r>
            <a:r>
              <a:rPr lang="cs-CZ" u="sng"/>
              <a:t>televizí</a:t>
            </a:r>
            <a:r>
              <a:rPr lang="cs-CZ"/>
              <a:t> je koberec. </a:t>
            </a:r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7363500" y="1940200"/>
            <a:ext cx="41046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STATIC!!!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where sg. is located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KDE?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verbs: být, ležet, sedět, stát, bydlet ...</a:t>
            </a:r>
            <a:endParaRPr sz="2100"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69348" y="2604575"/>
            <a:ext cx="1015181" cy="90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X kam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7650" y="1163600"/>
            <a:ext cx="5763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KDE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static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location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Verbs:</a:t>
            </a:r>
            <a:r>
              <a:rPr lang="cs-CZ"/>
              <a:t> být, bydlet, spát, ležet, sedět, stát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Jsem na univerzitě. (loc.)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Auto stojí před domem. (i)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Za kinem je parkoviště. (i)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Pod židlí spí kočka. (i)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Nad stolem visí obraz. (i).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Bydlíme mezi parkem a obchodem. (i).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6081250" y="1163600"/>
            <a:ext cx="5763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KAM - ACCUSATIVE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dynamic (movement)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direction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Verbs:</a:t>
            </a:r>
            <a:r>
              <a:rPr lang="cs-CZ"/>
              <a:t> jet, jít, letět, plavat, dát, sednout si, lehnout 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Jdu na univerzitu. (acc.)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Auto jede před dům. (acc.)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Půjdeme za kino, je tam park. (acc).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Kočka si lehla pod židli. (acc.)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Obraz dáme nad stůl. (acc.).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Půjdeme na výlet někam mezi Brno a Jihlavu (acc.). 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Modal verb - měl bys/neměl bys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conditional form of mít + INFINITIVE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 bych víc sportovat.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 bys odpočívat.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 by měl začít studovat.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Eva by měla jít k doktorovi.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bychom jíst zdravě.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byste uklidit pokoj.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 a Eva by měli jet domů.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imperative → měl bys + infinitive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držte dietu → měl/a byste držet dietu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nepijte alkohol  → neměl/a byste pít alkohol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Basic imperatives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17650" y="1163600"/>
            <a:ext cx="4419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nout → něte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sed</a:t>
            </a:r>
            <a:r>
              <a:rPr lang="cs-CZ" sz="2600">
                <a:highlight>
                  <a:srgbClr val="FCE5CD"/>
                </a:highlight>
              </a:rPr>
              <a:t>nout</a:t>
            </a:r>
            <a:r>
              <a:rPr lang="cs-CZ" sz="2600"/>
              <a:t> → sed</a:t>
            </a:r>
            <a:r>
              <a:rPr lang="cs-CZ" sz="2600">
                <a:highlight>
                  <a:srgbClr val="FCE5CD"/>
                </a:highlight>
              </a:rPr>
              <a:t>něte</a:t>
            </a:r>
            <a:r>
              <a:rPr lang="cs-CZ" sz="2600"/>
              <a:t> si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zved</a:t>
            </a:r>
            <a:r>
              <a:rPr lang="cs-CZ" sz="2600">
                <a:highlight>
                  <a:srgbClr val="FCE5CD"/>
                </a:highlight>
              </a:rPr>
              <a:t>nout</a:t>
            </a:r>
            <a:r>
              <a:rPr lang="cs-CZ" sz="2600"/>
              <a:t> → zved</a:t>
            </a:r>
            <a:r>
              <a:rPr lang="cs-CZ" sz="2600">
                <a:highlight>
                  <a:srgbClr val="FCE5CD"/>
                </a:highlight>
              </a:rPr>
              <a:t>něte</a:t>
            </a:r>
            <a:endParaRPr sz="2600">
              <a:highlight>
                <a:srgbClr val="FCE5C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ovat → ujte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sport</a:t>
            </a:r>
            <a:r>
              <a:rPr lang="cs-CZ" sz="2600">
                <a:highlight>
                  <a:srgbClr val="CFE2F3"/>
                </a:highlight>
              </a:rPr>
              <a:t>ovat</a:t>
            </a:r>
            <a:r>
              <a:rPr lang="cs-CZ" sz="2600"/>
              <a:t> → sport</a:t>
            </a:r>
            <a:r>
              <a:rPr lang="cs-CZ" sz="2600">
                <a:highlight>
                  <a:srgbClr val="CFE2F3"/>
                </a:highlight>
              </a:rPr>
              <a:t>ujte</a:t>
            </a:r>
            <a:endParaRPr sz="2600"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it → te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otoč</a:t>
            </a:r>
            <a:r>
              <a:rPr lang="cs-CZ" sz="2600">
                <a:highlight>
                  <a:srgbClr val="D9D2E9"/>
                </a:highlight>
              </a:rPr>
              <a:t>it</a:t>
            </a:r>
            <a:r>
              <a:rPr lang="cs-CZ" sz="2600"/>
              <a:t> → otoč</a:t>
            </a:r>
            <a:r>
              <a:rPr lang="cs-CZ" sz="2600">
                <a:highlight>
                  <a:srgbClr val="D9D2E9"/>
                </a:highlight>
              </a:rPr>
              <a:t>te</a:t>
            </a:r>
            <a:r>
              <a:rPr lang="cs-CZ" sz="2600"/>
              <a:t>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zaklon</a:t>
            </a:r>
            <a:r>
              <a:rPr lang="cs-CZ" sz="2600">
                <a:highlight>
                  <a:srgbClr val="D9D2E9"/>
                </a:highlight>
              </a:rPr>
              <a:t>it</a:t>
            </a:r>
            <a:r>
              <a:rPr lang="cs-CZ" sz="2600"/>
              <a:t> → zakloň</a:t>
            </a:r>
            <a:r>
              <a:rPr lang="cs-CZ" sz="2600">
                <a:highlight>
                  <a:srgbClr val="D9D2E9"/>
                </a:highlight>
              </a:rPr>
              <a:t>te</a:t>
            </a:r>
            <a:endParaRPr sz="2600">
              <a:highlight>
                <a:srgbClr val="D9D2E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lphaLcParenR"/>
            </a:pPr>
            <a:r>
              <a:rPr lang="cs-CZ" sz="2600"/>
              <a:t>at → ejte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sund</a:t>
            </a:r>
            <a:r>
              <a:rPr lang="cs-CZ" sz="2600">
                <a:highlight>
                  <a:srgbClr val="D9EAD3"/>
                </a:highlight>
              </a:rPr>
              <a:t>at</a:t>
            </a:r>
            <a:r>
              <a:rPr lang="cs-CZ" sz="2600"/>
              <a:t> </a:t>
            </a:r>
            <a:r>
              <a:rPr lang="cs-CZ"/>
              <a:t>→ sund</a:t>
            </a:r>
            <a:r>
              <a:rPr lang="cs-CZ">
                <a:highlight>
                  <a:srgbClr val="D9EAD3"/>
                </a:highlight>
              </a:rPr>
              <a:t>ejte</a:t>
            </a:r>
            <a:r>
              <a:rPr lang="cs-CZ"/>
              <a:t>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5424225" y="1600625"/>
            <a:ext cx="4820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/>
              <a:t>*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jít</a:t>
            </a:r>
            <a:r>
              <a:rPr lang="cs-CZ"/>
              <a:t> </a:t>
            </a:r>
            <a:r>
              <a:rPr lang="cs-CZ" sz="2800">
                <a:solidFill>
                  <a:schemeClr val="dk1"/>
                </a:solidFill>
              </a:rPr>
              <a:t>→ pojďte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</a:rPr>
              <a:t>říct → řekněte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</a:rPr>
              <a:t>bát se → bojte se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