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78" r:id="rId5"/>
    <p:sldId id="279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2" r:id="rId14"/>
    <p:sldId id="273" r:id="rId15"/>
    <p:sldId id="277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627" autoAdjust="0"/>
    <p:restoredTop sz="94608"/>
  </p:normalViewPr>
  <p:slideViewPr>
    <p:cSldViewPr snapToGrid="0">
      <p:cViewPr varScale="1">
        <p:scale>
          <a:sx n="40" d="100"/>
          <a:sy n="40" d="100"/>
        </p:scale>
        <p:origin x="248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PHF </a:t>
            </a:r>
            <a:r>
              <a:rPr lang="cs-CZ" dirty="0" err="1"/>
              <a:t>portion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atria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entire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 </a:t>
            </a:r>
            <a:r>
              <a:rPr lang="cs-CZ" dirty="0" err="1"/>
              <a:t>ventricle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848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856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Right</a:t>
            </a:r>
            <a:r>
              <a:rPr lang="cs-CZ" dirty="0"/>
              <a:t> superior </a:t>
            </a:r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swelling</a:t>
            </a:r>
            <a:r>
              <a:rPr lang="cs-CZ" dirty="0"/>
              <a:t> </a:t>
            </a:r>
            <a:r>
              <a:rPr lang="cs-CZ" dirty="0" err="1"/>
              <a:t>grows</a:t>
            </a:r>
            <a:r>
              <a:rPr lang="cs-CZ" dirty="0"/>
              <a:t> </a:t>
            </a:r>
            <a:r>
              <a:rPr lang="cs-CZ" dirty="0" err="1"/>
              <a:t>distally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; </a:t>
            </a:r>
            <a:r>
              <a:rPr lang="cs-CZ" dirty="0" err="1"/>
              <a:t>left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</a:t>
            </a:r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swelling</a:t>
            </a:r>
            <a:r>
              <a:rPr lang="cs-CZ" dirty="0"/>
              <a:t> </a:t>
            </a:r>
            <a:r>
              <a:rPr lang="cs-CZ" dirty="0" err="1"/>
              <a:t>grows</a:t>
            </a:r>
            <a:r>
              <a:rPr lang="cs-CZ" dirty="0"/>
              <a:t> </a:t>
            </a:r>
            <a:r>
              <a:rPr lang="cs-CZ" dirty="0" err="1"/>
              <a:t>distally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right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1030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In 1% </a:t>
            </a:r>
            <a:r>
              <a:rPr lang="cs-CZ" dirty="0" err="1"/>
              <a:t>of</a:t>
            </a:r>
            <a:r>
              <a:rPr lang="cs-CZ" dirty="0"/>
              <a:t> live </a:t>
            </a:r>
            <a:r>
              <a:rPr lang="cs-CZ" dirty="0" err="1"/>
              <a:t>born</a:t>
            </a:r>
            <a:r>
              <a:rPr lang="cs-CZ" dirty="0"/>
              <a:t> </a:t>
            </a:r>
            <a:r>
              <a:rPr lang="cs-CZ" dirty="0" err="1"/>
              <a:t>infants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9472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  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cs-CZ" b="1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) Double outlet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right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ventricle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(DORV). (</a:t>
            </a:r>
            <a:r>
              <a:rPr lang="cs-CZ" b="1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c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)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Transposition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of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great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arteries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(TGA). (</a:t>
            </a:r>
            <a:r>
              <a:rPr lang="cs-CZ" b="1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d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)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Persistent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truncus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arteriosus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(PTA). (</a:t>
            </a:r>
            <a:r>
              <a:rPr lang="cs-CZ" b="1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e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)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Tetralogy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of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Fallot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(TOF).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736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a0qyagIgBPw?feature=oembed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evelopment and teratology of cardiovascular and lymphatic system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726440">
              <a:defRPr sz="9856"/>
            </a:lvl1pPr>
          </a:lstStyle>
          <a:p>
            <a:r>
              <a:rPr dirty="0"/>
              <a:t>Development and teratology of cardiovascular systems</a:t>
            </a:r>
          </a:p>
        </p:txBody>
      </p:sp>
      <p:sp>
        <p:nvSpPr>
          <p:cNvPr id="120" name="Double-tap to edit"/>
          <p:cNvSpPr txBox="1">
            <a:spLocks noGrp="1"/>
          </p:cNvSpPr>
          <p:nvPr>
            <p:ph type="subTitle" sz="quarter" idx="1"/>
          </p:nvPr>
        </p:nvSpPr>
        <p:spPr>
          <a:xfrm>
            <a:off x="1778000" y="11417300"/>
            <a:ext cx="20828000" cy="1587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cs-CZ" dirty="0"/>
              <a:t>28.2.2022</a:t>
            </a:r>
          </a:p>
          <a:p>
            <a:r>
              <a:rPr lang="cs-CZ" dirty="0"/>
              <a:t>Anna Mac Gillavry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3D8F12-4EB5-43DB-A2B9-BEBA66298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0"/>
            <a:ext cx="20828000" cy="1409700"/>
          </a:xfrm>
        </p:spPr>
        <p:txBody>
          <a:bodyPr>
            <a:normAutofit fontScale="90000"/>
          </a:bodyPr>
          <a:lstStyle/>
          <a:p>
            <a:r>
              <a:rPr lang="cs-CZ" sz="10100" dirty="0"/>
              <a:t>Septum in </a:t>
            </a:r>
            <a:r>
              <a:rPr lang="cs-CZ" sz="10100" dirty="0" err="1"/>
              <a:t>the</a:t>
            </a:r>
            <a:r>
              <a:rPr lang="cs-CZ" sz="10100" dirty="0"/>
              <a:t> </a:t>
            </a:r>
            <a:r>
              <a:rPr lang="cs-CZ" sz="10100" dirty="0" err="1"/>
              <a:t>common</a:t>
            </a:r>
            <a:r>
              <a:rPr lang="cs-CZ" sz="10100" dirty="0"/>
              <a:t> atrium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7E1727-07AB-4347-A8AC-DD53F2220F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428" r="4286" b="1"/>
          <a:stretch/>
        </p:blipFill>
        <p:spPr>
          <a:xfrm rot="5400000">
            <a:off x="-114302" y="2609852"/>
            <a:ext cx="11601453" cy="920114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E4B7256-617B-409F-A550-2F68A71A80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9" t="4330" r="11855"/>
          <a:stretch/>
        </p:blipFill>
        <p:spPr>
          <a:xfrm rot="5400000">
            <a:off x="10421499" y="2294379"/>
            <a:ext cx="11601452" cy="983209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DF863E0-E3E8-412B-9662-5CE052E6D09A}"/>
              </a:ext>
            </a:extLst>
          </p:cNvPr>
          <p:cNvSpPr txBox="1"/>
          <p:nvPr/>
        </p:nvSpPr>
        <p:spPr>
          <a:xfrm>
            <a:off x="9239905" y="13041562"/>
            <a:ext cx="4132543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25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25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25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25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endParaRPr kumimoji="0" lang="cs-CZ" sz="2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3699800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420F5D-57A2-4850-85B1-B228E52DD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541207"/>
            <a:ext cx="20828000" cy="1524000"/>
          </a:xfrm>
        </p:spPr>
        <p:txBody>
          <a:bodyPr>
            <a:noAutofit/>
          </a:bodyPr>
          <a:lstStyle/>
          <a:p>
            <a:r>
              <a:rPr lang="cs-CZ" sz="10100" dirty="0"/>
              <a:t>Septum in </a:t>
            </a:r>
            <a:r>
              <a:rPr lang="cs-CZ" sz="10100" dirty="0" err="1"/>
              <a:t>the</a:t>
            </a:r>
            <a:r>
              <a:rPr lang="cs-CZ" sz="10100" dirty="0"/>
              <a:t> </a:t>
            </a:r>
            <a:r>
              <a:rPr lang="cs-CZ" sz="10100" dirty="0" err="1"/>
              <a:t>atrioventricular</a:t>
            </a:r>
            <a:r>
              <a:rPr lang="cs-CZ" sz="10100" dirty="0"/>
              <a:t> </a:t>
            </a:r>
            <a:r>
              <a:rPr lang="cs-CZ" sz="10100" dirty="0" err="1"/>
              <a:t>canal</a:t>
            </a:r>
            <a:endParaRPr lang="cs-CZ" sz="101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EF7F5B-A276-492F-AB16-7CE865582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5" y="2323742"/>
            <a:ext cx="14639925" cy="1050603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FC930E3-5DF7-43D7-886D-B0F7B3D62975}"/>
              </a:ext>
            </a:extLst>
          </p:cNvPr>
          <p:cNvSpPr txBox="1"/>
          <p:nvPr/>
        </p:nvSpPr>
        <p:spPr>
          <a:xfrm>
            <a:off x="5664779" y="13120965"/>
            <a:ext cx="1064554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200" b="0" dirty="0"/>
              <a:t>T.W. Sadler, </a:t>
            </a:r>
            <a:r>
              <a:rPr lang="en-US" sz="3200" b="0" dirty="0" err="1"/>
              <a:t>Langman´s</a:t>
            </a:r>
            <a:r>
              <a:rPr lang="en-US" sz="3200" b="0" dirty="0"/>
              <a:t> medical embryology</a:t>
            </a:r>
            <a:r>
              <a:rPr lang="cs-CZ" sz="3200" b="0" dirty="0"/>
              <a:t>, 12th </a:t>
            </a:r>
            <a:r>
              <a:rPr lang="cs-CZ" sz="3200" b="0" dirty="0" err="1"/>
              <a:t>edition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27622473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5D59BC-FB4B-49AF-91DE-B09694F6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219075"/>
            <a:ext cx="20828000" cy="2095499"/>
          </a:xfrm>
        </p:spPr>
        <p:txBody>
          <a:bodyPr>
            <a:normAutofit fontScale="90000"/>
          </a:bodyPr>
          <a:lstStyle/>
          <a:p>
            <a:r>
              <a:rPr lang="cs-CZ" sz="10100" dirty="0"/>
              <a:t>Septum in </a:t>
            </a:r>
            <a:r>
              <a:rPr lang="cs-CZ" sz="10100" dirty="0" err="1"/>
              <a:t>the</a:t>
            </a:r>
            <a:r>
              <a:rPr lang="cs-CZ" sz="10100" dirty="0"/>
              <a:t> </a:t>
            </a:r>
            <a:r>
              <a:rPr lang="cs-CZ" sz="10100" dirty="0" err="1"/>
              <a:t>truncus</a:t>
            </a:r>
            <a:r>
              <a:rPr lang="cs-CZ" sz="10100" dirty="0"/>
              <a:t> </a:t>
            </a:r>
            <a:r>
              <a:rPr lang="cs-CZ" sz="10100" dirty="0" err="1"/>
              <a:t>arteriosus</a:t>
            </a:r>
            <a:r>
              <a:rPr lang="cs-CZ" sz="10100" dirty="0"/>
              <a:t> and </a:t>
            </a:r>
            <a:r>
              <a:rPr lang="cs-CZ" sz="10100" dirty="0" err="1"/>
              <a:t>conus</a:t>
            </a:r>
            <a:r>
              <a:rPr lang="cs-CZ" sz="10100" dirty="0"/>
              <a:t> </a:t>
            </a:r>
            <a:r>
              <a:rPr lang="cs-CZ" sz="10100" dirty="0" err="1"/>
              <a:t>cordis</a:t>
            </a:r>
            <a:endParaRPr lang="cs-CZ" sz="101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B12454-300C-4FFE-81FC-8F7F1595E7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58" y="2875897"/>
            <a:ext cx="9152940" cy="108401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D83E3A6-2A66-43E5-9935-37FB25D827CB}"/>
              </a:ext>
            </a:extLst>
          </p:cNvPr>
          <p:cNvSpPr txBox="1"/>
          <p:nvPr/>
        </p:nvSpPr>
        <p:spPr>
          <a:xfrm>
            <a:off x="17459397" y="12963445"/>
            <a:ext cx="396903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7786951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99A772-ACFC-4501-ADBF-A5B95E299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0"/>
            <a:ext cx="20828000" cy="1381125"/>
          </a:xfrm>
        </p:spPr>
        <p:txBody>
          <a:bodyPr>
            <a:normAutofit fontScale="90000"/>
          </a:bodyPr>
          <a:lstStyle/>
          <a:p>
            <a:r>
              <a:rPr lang="cs-CZ" sz="9600" dirty="0" err="1"/>
              <a:t>Congenital</a:t>
            </a:r>
            <a:r>
              <a:rPr lang="cs-CZ" sz="9600" dirty="0"/>
              <a:t> </a:t>
            </a:r>
            <a:r>
              <a:rPr lang="cs-CZ" sz="9600" dirty="0" err="1"/>
              <a:t>heart</a:t>
            </a:r>
            <a:r>
              <a:rPr lang="cs-CZ" sz="9600" dirty="0"/>
              <a:t> </a:t>
            </a:r>
            <a:r>
              <a:rPr lang="cs-CZ" sz="9600" dirty="0" err="1"/>
              <a:t>defects</a:t>
            </a:r>
            <a:r>
              <a:rPr lang="cs-CZ" sz="9600" dirty="0"/>
              <a:t> (</a:t>
            </a:r>
            <a:r>
              <a:rPr lang="cs-CZ" sz="9600" dirty="0" err="1"/>
              <a:t>CHDs</a:t>
            </a:r>
            <a:r>
              <a:rPr lang="cs-CZ" sz="9600" dirty="0"/>
              <a:t>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B122A29-EE6E-4CD3-BCEE-E3DE52BADC6D}"/>
              </a:ext>
            </a:extLst>
          </p:cNvPr>
          <p:cNvSpPr txBox="1"/>
          <p:nvPr/>
        </p:nvSpPr>
        <p:spPr>
          <a:xfrm>
            <a:off x="230118" y="1460857"/>
            <a:ext cx="4283224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Dextrocardia</a:t>
            </a:r>
            <a:endParaRPr kumimoji="0" lang="cs-CZ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600" b="0" dirty="0" err="1"/>
              <a:t>Ventricular</a:t>
            </a:r>
            <a:r>
              <a:rPr lang="cs-CZ" sz="3600" b="0" dirty="0"/>
              <a:t> </a:t>
            </a:r>
            <a:r>
              <a:rPr lang="cs-CZ" sz="3600" b="0" dirty="0" err="1"/>
              <a:t>inversion</a:t>
            </a:r>
            <a:endParaRPr kumimoji="0" lang="cs-CZ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600" b="0" dirty="0" err="1"/>
              <a:t>Ectopia</a:t>
            </a:r>
            <a:r>
              <a:rPr lang="cs-CZ" sz="3600" b="0" dirty="0"/>
              <a:t> </a:t>
            </a:r>
            <a:r>
              <a:rPr lang="cs-CZ" sz="3600" b="0" dirty="0" err="1"/>
              <a:t>cordis</a:t>
            </a:r>
            <a:endParaRPr kumimoji="0" lang="cs-CZ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7CEAD2B-BD7B-4A86-BBB7-A97AC2B4DF9B}"/>
              </a:ext>
            </a:extLst>
          </p:cNvPr>
          <p:cNvSpPr txBox="1"/>
          <p:nvPr/>
        </p:nvSpPr>
        <p:spPr>
          <a:xfrm>
            <a:off x="0" y="3708685"/>
            <a:ext cx="12080230" cy="53655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Atrial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septal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defects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(6,4/10 000; 2:1 prevalence in F to M):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cs-CZ" sz="3600" b="0" dirty="0"/>
              <a:t>Patent oval </a:t>
            </a:r>
            <a:r>
              <a:rPr lang="cs-CZ" sz="3600" b="0" dirty="0" err="1"/>
              <a:t>foramen</a:t>
            </a:r>
            <a:endParaRPr lang="cs-CZ" sz="3600" b="0" dirty="0"/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cs-CZ" sz="3600" b="0" dirty="0"/>
              <a:t>4 </a:t>
            </a:r>
            <a:r>
              <a:rPr lang="cs-CZ" sz="3600" b="0" dirty="0" err="1"/>
              <a:t>clinically</a:t>
            </a:r>
            <a:r>
              <a:rPr lang="cs-CZ" sz="3600" b="0" dirty="0"/>
              <a:t> </a:t>
            </a:r>
            <a:r>
              <a:rPr lang="cs-CZ" sz="3600" b="0" dirty="0" err="1"/>
              <a:t>significant</a:t>
            </a:r>
            <a:r>
              <a:rPr lang="cs-CZ" sz="3600" b="0" dirty="0"/>
              <a:t> ASD: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cs-CZ" sz="3600" b="0" dirty="0"/>
              <a:t>Ostium </a:t>
            </a:r>
            <a:r>
              <a:rPr lang="cs-CZ" sz="3600" b="0" dirty="0" err="1"/>
              <a:t>sekundum</a:t>
            </a:r>
            <a:r>
              <a:rPr lang="cs-CZ" sz="3600" b="0" dirty="0"/>
              <a:t> </a:t>
            </a:r>
            <a:r>
              <a:rPr lang="cs-CZ" sz="3600" b="0" dirty="0" err="1"/>
              <a:t>ASDs</a:t>
            </a:r>
            <a:endParaRPr lang="cs-CZ" sz="3600" b="0" dirty="0"/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cs-CZ" sz="3600" b="0" dirty="0" err="1"/>
              <a:t>Endocardial</a:t>
            </a:r>
            <a:r>
              <a:rPr lang="cs-CZ" sz="3600" b="0" dirty="0"/>
              <a:t> </a:t>
            </a:r>
            <a:r>
              <a:rPr lang="cs-CZ" sz="3600" b="0" dirty="0" err="1"/>
              <a:t>cushion</a:t>
            </a:r>
            <a:r>
              <a:rPr lang="cs-CZ" sz="3600" b="0" dirty="0"/>
              <a:t> </a:t>
            </a:r>
            <a:r>
              <a:rPr lang="cs-CZ" sz="3600" b="0" dirty="0" err="1"/>
              <a:t>defects</a:t>
            </a:r>
            <a:r>
              <a:rPr lang="cs-CZ" sz="3600" b="0" dirty="0"/>
              <a:t> </a:t>
            </a:r>
            <a:r>
              <a:rPr lang="cs-CZ" sz="3600" b="0" dirty="0" err="1"/>
              <a:t>with</a:t>
            </a:r>
            <a:r>
              <a:rPr lang="cs-CZ" sz="3600" b="0" dirty="0"/>
              <a:t> a </a:t>
            </a:r>
            <a:r>
              <a:rPr lang="cs-CZ" sz="3600" b="0" dirty="0" err="1"/>
              <a:t>foramen</a:t>
            </a:r>
            <a:r>
              <a:rPr lang="cs-CZ" sz="3600" b="0" dirty="0"/>
              <a:t> primum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cs-CZ" sz="3600" b="0" dirty="0"/>
              <a:t>Sinus </a:t>
            </a:r>
            <a:r>
              <a:rPr lang="cs-CZ" sz="3600" b="0" dirty="0" err="1"/>
              <a:t>venosus</a:t>
            </a:r>
            <a:r>
              <a:rPr lang="cs-CZ" sz="3600" b="0" dirty="0"/>
              <a:t> </a:t>
            </a:r>
            <a:r>
              <a:rPr lang="cs-CZ" sz="3600" b="0" dirty="0" err="1"/>
              <a:t>ASDs</a:t>
            </a:r>
            <a:endParaRPr lang="cs-CZ" sz="3600" b="0" dirty="0"/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cs-CZ" sz="3600" b="0" dirty="0" err="1"/>
              <a:t>Common</a:t>
            </a:r>
            <a:r>
              <a:rPr lang="cs-CZ" sz="3600" b="0" dirty="0"/>
              <a:t> atrium  - </a:t>
            </a:r>
            <a:r>
              <a:rPr lang="cs-CZ" sz="3600" b="0" dirty="0" err="1"/>
              <a:t>combination</a:t>
            </a:r>
            <a:r>
              <a:rPr lang="cs-CZ" sz="3600" b="0" dirty="0"/>
              <a:t> </a:t>
            </a:r>
            <a:r>
              <a:rPr lang="cs-CZ" sz="3600" b="0" dirty="0" err="1"/>
              <a:t>of</a:t>
            </a:r>
            <a:r>
              <a:rPr lang="cs-CZ" sz="3600" b="0" dirty="0"/>
              <a:t> </a:t>
            </a:r>
            <a:r>
              <a:rPr lang="cs-CZ" sz="3600" b="0" dirty="0" err="1"/>
              <a:t>the</a:t>
            </a:r>
            <a:r>
              <a:rPr lang="cs-CZ" sz="3600" b="0" dirty="0"/>
              <a:t> </a:t>
            </a:r>
            <a:r>
              <a:rPr lang="cs-CZ" sz="3600" b="0" dirty="0" err="1"/>
              <a:t>above</a:t>
            </a:r>
            <a:endParaRPr lang="cs-CZ" sz="3600" b="0" dirty="0"/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cs-CZ" dirty="0"/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cs-CZ" dirty="0"/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cs-CZ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CCE8988-2939-42A1-A7FC-BB943C6A45CF}"/>
              </a:ext>
            </a:extLst>
          </p:cNvPr>
          <p:cNvSpPr txBox="1"/>
          <p:nvPr/>
        </p:nvSpPr>
        <p:spPr>
          <a:xfrm>
            <a:off x="11948914" y="1784023"/>
            <a:ext cx="779700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Ventricular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septa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defects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3600" b="0" dirty="0"/>
              <a:t>(12/10 000)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912F9D5-7D07-4D23-A831-CE83B07AA7AB}"/>
              </a:ext>
            </a:extLst>
          </p:cNvPr>
          <p:cNvSpPr txBox="1"/>
          <p:nvPr/>
        </p:nvSpPr>
        <p:spPr>
          <a:xfrm>
            <a:off x="9752756" y="2810474"/>
            <a:ext cx="141833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Persistent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truncus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arteriosus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(0,8/10 000) –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always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present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VSD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AC2CCBE-7781-44E4-9FCC-E0465E9169F2}"/>
              </a:ext>
            </a:extLst>
          </p:cNvPr>
          <p:cNvSpPr txBox="1"/>
          <p:nvPr/>
        </p:nvSpPr>
        <p:spPr>
          <a:xfrm>
            <a:off x="13666763" y="4585923"/>
            <a:ext cx="884857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Transposition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great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arteries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3600" b="0" dirty="0"/>
              <a:t>(4,8/10 000)</a:t>
            </a:r>
            <a:endParaRPr kumimoji="0" lang="cs-CZ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3EED2A3-BB65-4632-8983-3362C046B5C5}"/>
              </a:ext>
            </a:extLst>
          </p:cNvPr>
          <p:cNvSpPr txBox="1"/>
          <p:nvPr/>
        </p:nvSpPr>
        <p:spPr>
          <a:xfrm>
            <a:off x="11122298" y="5748003"/>
            <a:ext cx="11444289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Tetralogy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Fallot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(9,6/10 000) –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displacement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conotruncal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septum:</a:t>
            </a:r>
          </a:p>
          <a:p>
            <a:pPr marL="514350" marR="0" indent="-51435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cs-CZ" sz="3600" b="0" dirty="0" err="1"/>
              <a:t>Pulmonary</a:t>
            </a:r>
            <a:r>
              <a:rPr lang="cs-CZ" sz="3600" b="0" dirty="0"/>
              <a:t> </a:t>
            </a:r>
            <a:r>
              <a:rPr lang="cs-CZ" sz="3600" b="0" dirty="0" err="1"/>
              <a:t>stenosis</a:t>
            </a:r>
            <a:r>
              <a:rPr lang="cs-CZ" sz="3600" b="0" dirty="0"/>
              <a:t> (</a:t>
            </a:r>
            <a:r>
              <a:rPr lang="cs-CZ" sz="3600" b="0" dirty="0" err="1"/>
              <a:t>obstructed</a:t>
            </a:r>
            <a:r>
              <a:rPr lang="cs-CZ" sz="3600" b="0" dirty="0"/>
              <a:t> </a:t>
            </a:r>
            <a:r>
              <a:rPr lang="cs-CZ" sz="3600" b="0" dirty="0" err="1"/>
              <a:t>right</a:t>
            </a:r>
            <a:r>
              <a:rPr lang="cs-CZ" sz="3600" b="0" dirty="0"/>
              <a:t> </a:t>
            </a:r>
            <a:r>
              <a:rPr lang="cs-CZ" sz="3600" b="0" dirty="0" err="1"/>
              <a:t>ventricle</a:t>
            </a:r>
            <a:r>
              <a:rPr lang="cs-CZ" sz="3600" b="0" dirty="0"/>
              <a:t> </a:t>
            </a:r>
            <a:r>
              <a:rPr lang="cs-CZ" sz="3600" b="0" dirty="0" err="1"/>
              <a:t>outflow</a:t>
            </a:r>
            <a:r>
              <a:rPr lang="cs-CZ" sz="3600" b="0" dirty="0"/>
              <a:t>)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2. VSD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cs-CZ" sz="3600" b="0" dirty="0"/>
              <a:t>3. </a:t>
            </a:r>
            <a:r>
              <a:rPr lang="cs-CZ" sz="3600" b="0" dirty="0" err="1"/>
              <a:t>Dextroposition</a:t>
            </a:r>
            <a:r>
              <a:rPr lang="cs-CZ" sz="3600" b="0" dirty="0"/>
              <a:t> </a:t>
            </a:r>
            <a:r>
              <a:rPr lang="cs-CZ" sz="3600" b="0" dirty="0" err="1"/>
              <a:t>of</a:t>
            </a:r>
            <a:r>
              <a:rPr lang="cs-CZ" sz="3600" b="0" dirty="0"/>
              <a:t> </a:t>
            </a:r>
            <a:r>
              <a:rPr lang="cs-CZ" sz="3600" b="0" dirty="0" err="1"/>
              <a:t>the</a:t>
            </a:r>
            <a:r>
              <a:rPr lang="cs-CZ" sz="3600" b="0" dirty="0"/>
              <a:t> aorta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4.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Right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ventricle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hyp</a:t>
            </a:r>
            <a:r>
              <a:rPr lang="cs-CZ" sz="3600" b="0" dirty="0" err="1"/>
              <a:t>ertrophy</a:t>
            </a:r>
            <a:r>
              <a:rPr lang="cs-CZ" sz="3600" b="0" dirty="0"/>
              <a:t> (as a </a:t>
            </a:r>
            <a:r>
              <a:rPr lang="cs-CZ" sz="3600" b="0" dirty="0" err="1"/>
              <a:t>result</a:t>
            </a:r>
            <a:r>
              <a:rPr lang="cs-CZ" sz="3600" b="0" dirty="0"/>
              <a:t> </a:t>
            </a:r>
            <a:r>
              <a:rPr lang="cs-CZ" sz="3600" b="0" dirty="0" err="1"/>
              <a:t>of</a:t>
            </a:r>
            <a:r>
              <a:rPr lang="cs-CZ" sz="3600" b="0" dirty="0"/>
              <a:t> </a:t>
            </a:r>
            <a:r>
              <a:rPr lang="cs-CZ" sz="3600" b="0" dirty="0" err="1"/>
              <a:t>the</a:t>
            </a:r>
            <a:r>
              <a:rPr lang="cs-CZ" sz="3600" b="0" dirty="0"/>
              <a:t> </a:t>
            </a:r>
            <a:r>
              <a:rPr lang="cs-CZ" sz="3600" b="0" dirty="0" err="1"/>
              <a:t>pulmonary</a:t>
            </a:r>
            <a:r>
              <a:rPr lang="cs-CZ" sz="3600" b="0" dirty="0"/>
              <a:t> </a:t>
            </a:r>
            <a:r>
              <a:rPr lang="cs-CZ" sz="3600" b="0" dirty="0" err="1"/>
              <a:t>stenosis</a:t>
            </a:r>
            <a:r>
              <a:rPr lang="cs-CZ" sz="3600" b="0" dirty="0"/>
              <a:t>)</a:t>
            </a:r>
            <a:endParaRPr kumimoji="0" lang="cs-CZ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657B449-2ECE-4877-B8CF-BC1819DFCE08}"/>
              </a:ext>
            </a:extLst>
          </p:cNvPr>
          <p:cNvSpPr txBox="1"/>
          <p:nvPr/>
        </p:nvSpPr>
        <p:spPr>
          <a:xfrm>
            <a:off x="1157893" y="9992691"/>
            <a:ext cx="67710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Aortic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stenosis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aotric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atresia</a:t>
            </a:r>
            <a:endParaRPr kumimoji="0" lang="cs-CZ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8809907-7482-44C7-B4A3-90880DDE3801}"/>
              </a:ext>
            </a:extLst>
          </p:cNvPr>
          <p:cNvSpPr txBox="1"/>
          <p:nvPr/>
        </p:nvSpPr>
        <p:spPr>
          <a:xfrm>
            <a:off x="11758611" y="11207573"/>
            <a:ext cx="85582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Unequal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division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TA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3AAC237-E48D-490A-B3DA-37542E1104CE}"/>
              </a:ext>
            </a:extLst>
          </p:cNvPr>
          <p:cNvSpPr txBox="1"/>
          <p:nvPr/>
        </p:nvSpPr>
        <p:spPr>
          <a:xfrm>
            <a:off x="3363987" y="12019533"/>
            <a:ext cx="805348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Pulmonary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atresia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pulmonary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stenosis</a:t>
            </a:r>
            <a:endParaRPr kumimoji="0" lang="cs-CZ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6365957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rázku 3">
            <a:extLst>
              <a:ext uri="{FF2B5EF4-FFF2-40B4-BE49-F238E27FC236}">
                <a16:creationId xmlns:a16="http://schemas.microsoft.com/office/drawing/2014/main" id="{156A69B6-AADF-405C-ACDD-7AB2647B042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7" t="-933" b="-1"/>
          <a:stretch/>
        </p:blipFill>
        <p:spPr>
          <a:xfrm>
            <a:off x="6754762" y="251085"/>
            <a:ext cx="9409470" cy="13213829"/>
          </a:xfr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278EC5A-8AF2-4A83-B752-B50DE9DB589C}"/>
              </a:ext>
            </a:extLst>
          </p:cNvPr>
          <p:cNvSpPr/>
          <p:nvPr/>
        </p:nvSpPr>
        <p:spPr>
          <a:xfrm>
            <a:off x="5928852" y="7846142"/>
            <a:ext cx="1592825" cy="13568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9477632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F51B9EF-E5BD-41BC-8B64-102282002D69}"/>
              </a:ext>
            </a:extLst>
          </p:cNvPr>
          <p:cNvSpPr txBox="1"/>
          <p:nvPr/>
        </p:nvSpPr>
        <p:spPr>
          <a:xfrm>
            <a:off x="3311489" y="0"/>
            <a:ext cx="1675138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9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sym typeface="Helvetica Neue"/>
              </a:rPr>
              <a:t>Lymphatic</a:t>
            </a:r>
            <a:r>
              <a:rPr kumimoji="0" lang="cs-CZ" sz="9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sym typeface="Helvetica Neue"/>
              </a:rPr>
              <a:t> </a:t>
            </a:r>
            <a:r>
              <a:rPr kumimoji="0" lang="cs-CZ" sz="9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sym typeface="Helvetica Neue"/>
              </a:rPr>
              <a:t>system</a:t>
            </a:r>
            <a:r>
              <a:rPr kumimoji="0" lang="cs-CZ" sz="9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sym typeface="Helvetica Neue"/>
              </a:rPr>
              <a:t> development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72C2D7-AA79-48D2-A212-19111BF10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901" y="1579920"/>
            <a:ext cx="10078558" cy="1160833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9F0074D-1665-4208-8616-ED3C9C8C9708}"/>
              </a:ext>
            </a:extLst>
          </p:cNvPr>
          <p:cNvSpPr txBox="1"/>
          <p:nvPr/>
        </p:nvSpPr>
        <p:spPr>
          <a:xfrm>
            <a:off x="16726459" y="12716335"/>
            <a:ext cx="396903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757764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Development of the heart…"/>
          <p:cNvSpPr txBox="1">
            <a:spLocks noGrp="1"/>
          </p:cNvSpPr>
          <p:nvPr>
            <p:ph type="title"/>
          </p:nvPr>
        </p:nvSpPr>
        <p:spPr>
          <a:xfrm>
            <a:off x="282331" y="0"/>
            <a:ext cx="21005800" cy="1402862"/>
          </a:xfrm>
          <a:prstGeom prst="rect">
            <a:avLst/>
          </a:prstGeom>
        </p:spPr>
        <p:txBody>
          <a:bodyPr/>
          <a:lstStyle/>
          <a:p>
            <a:pPr defTabSz="520065">
              <a:defRPr sz="7056"/>
            </a:pPr>
            <a:r>
              <a:rPr lang="en-US" dirty="0"/>
              <a:t>Formation of primary heart field</a:t>
            </a:r>
          </a:p>
        </p:txBody>
      </p:sp>
      <p:sp>
        <p:nvSpPr>
          <p:cNvPr id="123" name="WHEN? - middle of the 3rd week (day 16)…"/>
          <p:cNvSpPr txBox="1">
            <a:spLocks noGrp="1"/>
          </p:cNvSpPr>
          <p:nvPr>
            <p:ph type="body" idx="1"/>
          </p:nvPr>
        </p:nvSpPr>
        <p:spPr>
          <a:xfrm>
            <a:off x="13715999" y="1688123"/>
            <a:ext cx="9206477" cy="93862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WHEN? - middle of the 3rd week (day 16)</a:t>
            </a:r>
          </a:p>
          <a:p>
            <a:r>
              <a:rPr lang="en-US" dirty="0"/>
              <a:t>WHAT? - progenitor heart cells</a:t>
            </a:r>
          </a:p>
          <a:p>
            <a:r>
              <a:rPr lang="en-US" dirty="0"/>
              <a:t>WHERE? - from epiblast through the primitive streak to the visceral layer of lateral plate mesoderm </a:t>
            </a:r>
          </a:p>
          <a:p>
            <a:r>
              <a:rPr lang="en-US" dirty="0"/>
              <a:t>DO WHAT? - form PHF</a:t>
            </a:r>
          </a:p>
        </p:txBody>
      </p:sp>
      <p:pic>
        <p:nvPicPr>
          <p:cNvPr id="4" name="D31E9A83-DBEB-4A2E-BA06-D61ECCA2602C-L0-001.jpeg" descr="D31E9A83-DBEB-4A2E-BA06-D61ECCA2602C-L0-001.jpeg">
            <a:extLst>
              <a:ext uri="{FF2B5EF4-FFF2-40B4-BE49-F238E27FC236}">
                <a16:creationId xmlns:a16="http://schemas.microsoft.com/office/drawing/2014/main" id="{438E5166-B603-436A-A549-E33F3F77AD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43" b="3543"/>
          <a:stretch>
            <a:fillRect/>
          </a:stretch>
        </p:blipFill>
        <p:spPr>
          <a:xfrm>
            <a:off x="705005" y="2641599"/>
            <a:ext cx="12257540" cy="812472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CC94C91-35E0-42DF-A218-C34AC965116F}"/>
              </a:ext>
            </a:extLst>
          </p:cNvPr>
          <p:cNvSpPr txBox="1"/>
          <p:nvPr/>
        </p:nvSpPr>
        <p:spPr>
          <a:xfrm>
            <a:off x="6127237" y="12706303"/>
            <a:ext cx="1219200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="0" dirty="0"/>
              <a:t>T.W. Sadler, </a:t>
            </a:r>
            <a:r>
              <a:rPr lang="en-US" sz="2000" b="0" dirty="0" err="1"/>
              <a:t>Langman´s</a:t>
            </a:r>
            <a:r>
              <a:rPr lang="en-US" sz="2000" b="0" dirty="0"/>
              <a:t> medical embryology, 14th edition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ormation of the heart tube"/>
          <p:cNvSpPr txBox="1">
            <a:spLocks noGrp="1"/>
          </p:cNvSpPr>
          <p:nvPr>
            <p:ph type="ctrTitle"/>
          </p:nvPr>
        </p:nvSpPr>
        <p:spPr>
          <a:xfrm>
            <a:off x="1979254" y="429907"/>
            <a:ext cx="20828001" cy="18018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Formation of the heart tube</a:t>
            </a:r>
          </a:p>
        </p:txBody>
      </p:sp>
      <p:sp>
        <p:nvSpPr>
          <p:cNvPr id="129" name="WHEN? - day 20-22…"/>
          <p:cNvSpPr txBox="1"/>
          <p:nvPr/>
        </p:nvSpPr>
        <p:spPr>
          <a:xfrm>
            <a:off x="13272319" y="2611694"/>
            <a:ext cx="10392695" cy="10513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sz="5400" dirty="0"/>
              <a:t>WHEN? - day 2</a:t>
            </a:r>
            <a:r>
              <a:rPr lang="cs-CZ" sz="5400" dirty="0"/>
              <a:t>2</a:t>
            </a:r>
            <a:r>
              <a:rPr sz="5400" dirty="0"/>
              <a:t>-2</a:t>
            </a:r>
            <a:r>
              <a:rPr lang="cs-CZ" sz="5400" dirty="0"/>
              <a:t>8</a:t>
            </a:r>
            <a:endParaRPr sz="5400" dirty="0"/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sz="5400" dirty="0"/>
              <a:t>WHAT? </a:t>
            </a:r>
            <a:r>
              <a:rPr lang="cs-CZ" sz="5400" dirty="0"/>
              <a:t>–</a:t>
            </a:r>
            <a:r>
              <a:rPr sz="5400" dirty="0"/>
              <a:t> </a:t>
            </a:r>
            <a:r>
              <a:rPr lang="cs-CZ" sz="5400" dirty="0" err="1"/>
              <a:t>cells</a:t>
            </a:r>
            <a:r>
              <a:rPr lang="cs-CZ" sz="5400" dirty="0"/>
              <a:t> </a:t>
            </a:r>
            <a:r>
              <a:rPr lang="cs-CZ" sz="5400" dirty="0" err="1"/>
              <a:t>of</a:t>
            </a:r>
            <a:r>
              <a:rPr lang="cs-CZ" sz="5400" dirty="0"/>
              <a:t> </a:t>
            </a:r>
            <a:r>
              <a:rPr lang="cs-CZ" sz="5400" dirty="0" err="1"/>
              <a:t>the</a:t>
            </a:r>
            <a:r>
              <a:rPr lang="cs-CZ" sz="5400" dirty="0"/>
              <a:t> PHF</a:t>
            </a:r>
            <a:endParaRPr sz="5400" dirty="0"/>
          </a:p>
          <a:p>
            <a:pPr marL="635000" indent="-635000" algn="l">
              <a:spcBef>
                <a:spcPts val="5900"/>
              </a:spcBef>
              <a:buSzPct val="125000"/>
              <a:buFontTx/>
              <a:buChar char="•"/>
              <a:defRPr sz="4800" b="0"/>
            </a:pPr>
            <a:r>
              <a:rPr sz="5400" dirty="0"/>
              <a:t>DO WHAT? </a:t>
            </a:r>
            <a:r>
              <a:rPr lang="cs-CZ" sz="5400" dirty="0"/>
              <a:t>– </a:t>
            </a:r>
            <a:r>
              <a:rPr lang="cs-CZ" sz="5400" dirty="0" err="1"/>
              <a:t>form</a:t>
            </a:r>
            <a:r>
              <a:rPr lang="cs-CZ" sz="5400" dirty="0"/>
              <a:t> </a:t>
            </a:r>
            <a:r>
              <a:rPr lang="cs-CZ" sz="5400" dirty="0" err="1"/>
              <a:t>cardiac</a:t>
            </a:r>
            <a:r>
              <a:rPr lang="cs-CZ" sz="5400" dirty="0"/>
              <a:t> </a:t>
            </a:r>
            <a:r>
              <a:rPr lang="cs-CZ" sz="5400" dirty="0" err="1"/>
              <a:t>myoblasts</a:t>
            </a:r>
            <a:r>
              <a:rPr lang="cs-CZ" sz="5400" dirty="0"/>
              <a:t> and </a:t>
            </a:r>
            <a:r>
              <a:rPr lang="cs-CZ" sz="5400" dirty="0" err="1"/>
              <a:t>the</a:t>
            </a:r>
            <a:r>
              <a:rPr lang="cs-CZ" sz="5400" dirty="0"/>
              <a:t> </a:t>
            </a:r>
            <a:r>
              <a:rPr lang="cs-CZ" sz="5400" dirty="0" err="1"/>
              <a:t>blood</a:t>
            </a:r>
            <a:r>
              <a:rPr lang="cs-CZ" sz="5400" dirty="0"/>
              <a:t> </a:t>
            </a:r>
            <a:r>
              <a:rPr lang="cs-CZ" sz="5400" dirty="0" err="1"/>
              <a:t>islands</a:t>
            </a:r>
            <a:r>
              <a:rPr lang="cs-CZ" sz="5400" dirty="0"/>
              <a:t> ---&gt; </a:t>
            </a:r>
            <a:r>
              <a:rPr lang="en-US" sz="5400" dirty="0"/>
              <a:t>the horseshoe</a:t>
            </a:r>
            <a:r>
              <a:rPr lang="cs-CZ" sz="5400" dirty="0"/>
              <a:t>-</a:t>
            </a:r>
            <a:r>
              <a:rPr lang="en-US" sz="5400" dirty="0"/>
              <a:t>shaped </a:t>
            </a:r>
            <a:r>
              <a:rPr lang="cs-CZ" sz="5400" dirty="0" err="1"/>
              <a:t>endothelial-lined</a:t>
            </a:r>
            <a:r>
              <a:rPr lang="cs-CZ" sz="5400" dirty="0"/>
              <a:t> tube </a:t>
            </a:r>
            <a:r>
              <a:rPr lang="cs-CZ" sz="5400" dirty="0" err="1"/>
              <a:t>surrounded</a:t>
            </a:r>
            <a:r>
              <a:rPr lang="cs-CZ" sz="5400" dirty="0"/>
              <a:t> by myoblast (=</a:t>
            </a:r>
            <a:r>
              <a:rPr lang="cs-CZ" sz="5400" dirty="0" err="1"/>
              <a:t>cardiogenic</a:t>
            </a:r>
            <a:r>
              <a:rPr lang="cs-CZ" sz="5400" dirty="0"/>
              <a:t> region/</a:t>
            </a:r>
            <a:r>
              <a:rPr lang="cs-CZ" sz="5400" dirty="0" err="1"/>
              <a:t>field</a:t>
            </a:r>
            <a:r>
              <a:rPr lang="cs-CZ" sz="5400" dirty="0"/>
              <a:t>), </a:t>
            </a:r>
            <a:r>
              <a:rPr lang="cs-CZ" sz="5400" dirty="0" err="1"/>
              <a:t>further</a:t>
            </a:r>
            <a:r>
              <a:rPr lang="cs-CZ" sz="5400" dirty="0"/>
              <a:t> </a:t>
            </a:r>
            <a:r>
              <a:rPr sz="5400" dirty="0"/>
              <a:t>the caudal portion fuse except for the </a:t>
            </a:r>
            <a:r>
              <a:rPr sz="5400" dirty="0" err="1"/>
              <a:t>caudalmost</a:t>
            </a:r>
            <a:r>
              <a:rPr sz="5400" dirty="0"/>
              <a:t> part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361AF20-5D02-40D0-975B-3C01B14C0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04" b="8679"/>
          <a:stretch/>
        </p:blipFill>
        <p:spPr>
          <a:xfrm>
            <a:off x="1347019" y="2772697"/>
            <a:ext cx="8996516" cy="93757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ormation of the heart tube"/>
          <p:cNvSpPr txBox="1">
            <a:spLocks noGrp="1"/>
          </p:cNvSpPr>
          <p:nvPr>
            <p:ph type="ctrTitle"/>
          </p:nvPr>
        </p:nvSpPr>
        <p:spPr>
          <a:xfrm>
            <a:off x="3859161" y="0"/>
            <a:ext cx="16665677" cy="1858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10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heart tube</a:t>
            </a:r>
            <a:r>
              <a:rPr lang="cs-CZ" sz="10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10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lengthening</a:t>
            </a:r>
            <a:endParaRPr lang="en-US" sz="10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9" name="WHEN? - day 20-22…"/>
          <p:cNvSpPr txBox="1"/>
          <p:nvPr/>
        </p:nvSpPr>
        <p:spPr>
          <a:xfrm>
            <a:off x="12496799" y="2020323"/>
            <a:ext cx="11521440" cy="105303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marL="635000" indent="-228600" algn="l" defTabSz="914400" hangingPunct="1">
              <a:lnSpc>
                <a:spcPct val="90000"/>
              </a:lnSpc>
              <a:spcBef>
                <a:spcPts val="5900"/>
              </a:spcBef>
              <a:buSzPct val="125000"/>
              <a:buFont typeface="Arial" panose="020B0604020202020204" pitchFamily="34" charset="0"/>
              <a:buChar char="•"/>
              <a:defRPr sz="4800" b="0"/>
            </a:pPr>
            <a:r>
              <a:rPr lang="en-US" sz="5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WHEN? - day 22-28</a:t>
            </a:r>
          </a:p>
          <a:p>
            <a:pPr marL="635000" indent="-228600" algn="l" defTabSz="914400" hangingPunct="1">
              <a:lnSpc>
                <a:spcPct val="90000"/>
              </a:lnSpc>
              <a:spcBef>
                <a:spcPts val="5900"/>
              </a:spcBef>
              <a:buSzPct val="125000"/>
              <a:buFont typeface="Arial" panose="020B0604020202020204" pitchFamily="34" charset="0"/>
              <a:buChar char="•"/>
              <a:defRPr sz="4800" b="0"/>
            </a:pPr>
            <a:r>
              <a:rPr lang="en-US" sz="5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WHAT? – </a:t>
            </a:r>
            <a:r>
              <a:rPr kumimoji="0" lang="en-US" sz="5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SHF in splanchnic mesoderm ventrally to the posterior pharynx</a:t>
            </a:r>
            <a:endParaRPr lang="en-US" sz="5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35000" indent="-228600" algn="l" defTabSz="914400" hangingPunct="1">
              <a:lnSpc>
                <a:spcPct val="90000"/>
              </a:lnSpc>
              <a:spcBef>
                <a:spcPts val="5900"/>
              </a:spcBef>
              <a:buSzPct val="125000"/>
              <a:buFont typeface="Arial" panose="020B0604020202020204" pitchFamily="34" charset="0"/>
              <a:buChar char="•"/>
              <a:defRPr sz="4800" b="0"/>
            </a:pPr>
            <a:r>
              <a:rPr lang="en-US" sz="5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WHERE? - thoracic region</a:t>
            </a:r>
          </a:p>
          <a:p>
            <a:pPr marL="635000" indent="-228600" algn="l" defTabSz="914400" hangingPunct="1">
              <a:lnSpc>
                <a:spcPct val="90000"/>
              </a:lnSpc>
              <a:spcBef>
                <a:spcPts val="5900"/>
              </a:spcBef>
              <a:buSzPct val="125000"/>
              <a:buFont typeface="Arial" panose="020B0604020202020204" pitchFamily="34" charset="0"/>
              <a:buChar char="•"/>
              <a:defRPr sz="4800" b="0"/>
            </a:pPr>
            <a:r>
              <a:rPr lang="en-US" sz="5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WHAT? – provides cells to </a:t>
            </a:r>
            <a:r>
              <a:rPr lang="en-US" sz="5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lenghten</a:t>
            </a:r>
            <a:r>
              <a:rPr lang="en-US" sz="5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both poles of the heart tube: at</a:t>
            </a:r>
            <a:r>
              <a:rPr lang="cs-CZ" sz="5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sz="5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ia</a:t>
            </a:r>
            <a:r>
              <a:rPr lang="en-US" sz="5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sinus venosus, </a:t>
            </a:r>
            <a:r>
              <a:rPr lang="en-US" sz="5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n-US" sz="5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ventricle and conus cordis and truncus arteriosus</a:t>
            </a:r>
          </a:p>
        </p:txBody>
      </p:sp>
      <p:pic>
        <p:nvPicPr>
          <p:cNvPr id="4" name="Zástupný symbol obrázku 3">
            <a:extLst>
              <a:ext uri="{FF2B5EF4-FFF2-40B4-BE49-F238E27FC236}">
                <a16:creationId xmlns:a16="http://schemas.microsoft.com/office/drawing/2014/main" id="{FB850414-BDD4-4F39-8855-7461B520997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6"/>
          <a:stretch/>
        </p:blipFill>
        <p:spPr>
          <a:xfrm>
            <a:off x="913381" y="2211848"/>
            <a:ext cx="7493199" cy="11085627"/>
          </a:xfrm>
          <a:prstGeom prst="rect">
            <a:avLst/>
          </a:prstGeom>
          <a:effectLst/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769789B-B62B-4784-95E3-941DB318D879}"/>
              </a:ext>
            </a:extLst>
          </p:cNvPr>
          <p:cNvSpPr txBox="1"/>
          <p:nvPr/>
        </p:nvSpPr>
        <p:spPr>
          <a:xfrm>
            <a:off x="10424282" y="12712700"/>
            <a:ext cx="1218613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b="0" dirty="0"/>
              <a:t>T.W. Sadler, </a:t>
            </a:r>
            <a:r>
              <a:rPr lang="en-US" sz="3200" b="0" dirty="0" err="1"/>
              <a:t>Langman´s</a:t>
            </a:r>
            <a:r>
              <a:rPr lang="en-US" sz="3200" b="0" dirty="0"/>
              <a:t> medical embryology, 14th edition</a:t>
            </a:r>
          </a:p>
        </p:txBody>
      </p:sp>
    </p:spTree>
    <p:extLst>
      <p:ext uri="{BB962C8B-B14F-4D97-AF65-F5344CB8AC3E}">
        <p14:creationId xmlns:p14="http://schemas.microsoft.com/office/powerpoint/2010/main" val="333064088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9EBF7-E8D8-4E40-BD1E-11CA40C1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977900" y="-265471"/>
            <a:ext cx="20828000" cy="684571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A9D437-FAFA-4709-BF94-67AB3BCDE8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5" t="12069"/>
          <a:stretch/>
        </p:blipFill>
        <p:spPr>
          <a:xfrm>
            <a:off x="648930" y="2448232"/>
            <a:ext cx="6404734" cy="64008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209B50A-6549-4042-87D0-E8AD080B2C1E}"/>
              </a:ext>
            </a:extLst>
          </p:cNvPr>
          <p:cNvSpPr txBox="1"/>
          <p:nvPr/>
        </p:nvSpPr>
        <p:spPr>
          <a:xfrm>
            <a:off x="8054396" y="12548046"/>
            <a:ext cx="520815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b="0" dirty="0"/>
              <a:t>https://radiologykey.com/embryology</a:t>
            </a:r>
            <a:r>
              <a:rPr lang="cs-CZ" dirty="0"/>
              <a:t>/</a:t>
            </a:r>
            <a:endParaRPr kumimoji="0" lang="cs-CZ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BB57CD-56DE-4EA2-B79E-80A2C937A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" t="65557" r="77261" b="-810"/>
          <a:stretch/>
        </p:blipFill>
        <p:spPr>
          <a:xfrm>
            <a:off x="9507794" y="5908385"/>
            <a:ext cx="5368412" cy="256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828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ormation of the heart loop"/>
          <p:cNvSpPr txBox="1">
            <a:spLocks noGrp="1"/>
          </p:cNvSpPr>
          <p:nvPr>
            <p:ph type="ctrTitle"/>
          </p:nvPr>
        </p:nvSpPr>
        <p:spPr>
          <a:xfrm>
            <a:off x="1979254" y="429907"/>
            <a:ext cx="20828001" cy="18018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cs-CZ" dirty="0"/>
              <a:t>Looping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dirty="0"/>
              <a:t>heart</a:t>
            </a:r>
          </a:p>
        </p:txBody>
      </p:sp>
      <p:sp>
        <p:nvSpPr>
          <p:cNvPr id="135" name="WHEN? - day 23-28…"/>
          <p:cNvSpPr txBox="1"/>
          <p:nvPr/>
        </p:nvSpPr>
        <p:spPr>
          <a:xfrm>
            <a:off x="12496800" y="2231794"/>
            <a:ext cx="10399355" cy="10290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sz="5400" dirty="0"/>
              <a:t>WHEN? - day 23-28</a:t>
            </a:r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sz="5400" dirty="0"/>
              <a:t>WHAT? - the primitive heart tube</a:t>
            </a:r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sz="5400" dirty="0"/>
              <a:t>DO WHAT? - cephalic portion bends ventrally, caudally and to the right</a:t>
            </a:r>
            <a:r>
              <a:rPr sz="5400" b="1" dirty="0"/>
              <a:t>;</a:t>
            </a:r>
            <a:r>
              <a:rPr sz="5400" dirty="0"/>
              <a:t> caudal portion bends dorsally, cranially and to the left</a:t>
            </a:r>
          </a:p>
        </p:txBody>
      </p:sp>
      <p:pic>
        <p:nvPicPr>
          <p:cNvPr id="4" name="Zástupný symbol obrázku 4">
            <a:extLst>
              <a:ext uri="{FF2B5EF4-FFF2-40B4-BE49-F238E27FC236}">
                <a16:creationId xmlns:a16="http://schemas.microsoft.com/office/drawing/2014/main" id="{3C4F9919-5C1B-4F40-8F9C-855BDB0290A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8" r="46367"/>
          <a:stretch/>
        </p:blipFill>
        <p:spPr>
          <a:xfrm>
            <a:off x="1181100" y="2221127"/>
            <a:ext cx="6972300" cy="1149487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4C390006-C85C-435D-925C-6A9A30A17CB6}"/>
              </a:ext>
            </a:extLst>
          </p:cNvPr>
          <p:cNvPicPr preferRelativeResize="0"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8" y="2489916"/>
            <a:ext cx="23704504" cy="8736167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6CFC4B1-0B35-43EE-937A-3D8EB28C5597}"/>
              </a:ext>
            </a:extLst>
          </p:cNvPr>
          <p:cNvSpPr txBox="1"/>
          <p:nvPr/>
        </p:nvSpPr>
        <p:spPr>
          <a:xfrm>
            <a:off x="7006285" y="12740709"/>
            <a:ext cx="1037142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0" dirty="0"/>
              <a:t>https://teachmeanatomy.info/the-basics/embryology/cardiovascular-system/</a:t>
            </a: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832C66-371E-4A19-978D-0FD54CD1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586" y="13058775"/>
            <a:ext cx="11280776" cy="428626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https://youtu.be/a0qyagIgBPw</a:t>
            </a:r>
          </a:p>
        </p:txBody>
      </p:sp>
      <p:pic>
        <p:nvPicPr>
          <p:cNvPr id="3" name="Online médium 2" title="Development of the Heart (3D)">
            <a:hlinkClick r:id="" action="ppaction://media"/>
            <a:extLst>
              <a:ext uri="{FF2B5EF4-FFF2-40B4-BE49-F238E27FC236}">
                <a16:creationId xmlns:a16="http://schemas.microsoft.com/office/drawing/2014/main" id="{80939914-B84E-4A55-8556-D349F010FF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36912" y="0"/>
            <a:ext cx="17510125" cy="126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332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0C290B-5F69-4826-84D4-D2102D46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419100"/>
            <a:ext cx="20828000" cy="1809750"/>
          </a:xfrm>
        </p:spPr>
        <p:txBody>
          <a:bodyPr>
            <a:normAutofit/>
          </a:bodyPr>
          <a:lstStyle/>
          <a:p>
            <a:r>
              <a:rPr lang="cs-CZ" sz="10100" dirty="0" err="1"/>
              <a:t>Formation</a:t>
            </a:r>
            <a:r>
              <a:rPr lang="cs-CZ" sz="10100" dirty="0"/>
              <a:t> </a:t>
            </a:r>
            <a:r>
              <a:rPr lang="cs-CZ" sz="10100" dirty="0" err="1"/>
              <a:t>of</a:t>
            </a:r>
            <a:r>
              <a:rPr lang="cs-CZ" sz="10100" dirty="0"/>
              <a:t> </a:t>
            </a:r>
            <a:r>
              <a:rPr lang="cs-CZ" sz="10100" dirty="0" err="1"/>
              <a:t>the</a:t>
            </a:r>
            <a:r>
              <a:rPr lang="cs-CZ" sz="10100" dirty="0"/>
              <a:t> </a:t>
            </a:r>
            <a:r>
              <a:rPr lang="cs-CZ" sz="10100" dirty="0" err="1"/>
              <a:t>cardiac</a:t>
            </a:r>
            <a:r>
              <a:rPr lang="cs-CZ" sz="10100" dirty="0"/>
              <a:t> septa</a:t>
            </a:r>
          </a:p>
        </p:txBody>
      </p:sp>
      <p:sp>
        <p:nvSpPr>
          <p:cNvPr id="3" name="WHEN? - day 23-28…">
            <a:extLst>
              <a:ext uri="{FF2B5EF4-FFF2-40B4-BE49-F238E27FC236}">
                <a16:creationId xmlns:a16="http://schemas.microsoft.com/office/drawing/2014/main" id="{6B8397F1-F711-4960-A896-59025D9F118A}"/>
              </a:ext>
            </a:extLst>
          </p:cNvPr>
          <p:cNvSpPr txBox="1"/>
          <p:nvPr/>
        </p:nvSpPr>
        <p:spPr>
          <a:xfrm>
            <a:off x="1890354" y="3225800"/>
            <a:ext cx="21005801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dirty="0"/>
              <a:t>WHEN? - day 2</a:t>
            </a:r>
            <a:r>
              <a:rPr lang="cs-CZ" dirty="0"/>
              <a:t>7</a:t>
            </a:r>
            <a:r>
              <a:rPr dirty="0"/>
              <a:t>-</a:t>
            </a:r>
            <a:r>
              <a:rPr lang="cs-CZ" dirty="0"/>
              <a:t>37</a:t>
            </a:r>
            <a:endParaRPr dirty="0"/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dirty="0"/>
              <a:t>WHAT? </a:t>
            </a:r>
            <a:r>
              <a:rPr lang="cs-CZ" dirty="0"/>
              <a:t>– septum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common</a:t>
            </a:r>
            <a:r>
              <a:rPr lang="cs-CZ" dirty="0"/>
              <a:t> atrium</a:t>
            </a:r>
          </a:p>
          <a:p>
            <a:pPr algn="l">
              <a:spcBef>
                <a:spcPts val="5900"/>
              </a:spcBef>
              <a:buSzPct val="125000"/>
              <a:defRPr sz="4800" b="0"/>
            </a:pPr>
            <a:r>
              <a:rPr lang="cs-CZ" dirty="0"/>
              <a:t> – septum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atrioventricular</a:t>
            </a:r>
            <a:r>
              <a:rPr lang="cs-CZ" dirty="0"/>
              <a:t> </a:t>
            </a:r>
            <a:r>
              <a:rPr lang="cs-CZ" dirty="0" err="1"/>
              <a:t>canal</a:t>
            </a:r>
            <a:endParaRPr lang="cs-CZ" dirty="0"/>
          </a:p>
          <a:p>
            <a:pPr algn="l">
              <a:spcBef>
                <a:spcPts val="5900"/>
              </a:spcBef>
              <a:buSzPct val="125000"/>
              <a:defRPr sz="4800" b="0"/>
            </a:pPr>
            <a:r>
              <a:rPr lang="cs-CZ" dirty="0"/>
              <a:t> – septum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arteriosus</a:t>
            </a:r>
            <a:r>
              <a:rPr lang="cs-CZ" dirty="0"/>
              <a:t> and </a:t>
            </a:r>
            <a:r>
              <a:rPr lang="cs-CZ" dirty="0" err="1"/>
              <a:t>conus</a:t>
            </a:r>
            <a:r>
              <a:rPr lang="cs-CZ" dirty="0"/>
              <a:t> </a:t>
            </a:r>
            <a:r>
              <a:rPr lang="cs-CZ" dirty="0" err="1"/>
              <a:t>cordis</a:t>
            </a:r>
            <a:endParaRPr lang="cs-CZ" dirty="0"/>
          </a:p>
          <a:p>
            <a:pPr algn="l">
              <a:spcBef>
                <a:spcPts val="5900"/>
              </a:spcBef>
              <a:buSzPct val="125000"/>
              <a:defRPr sz="4800" b="0"/>
            </a:pPr>
            <a:r>
              <a:rPr lang="cs-CZ" dirty="0"/>
              <a:t> – septum in </a:t>
            </a:r>
            <a:r>
              <a:rPr lang="cs-CZ" dirty="0" err="1"/>
              <a:t>ventricles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552482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581</Words>
  <Application>Microsoft Macintosh PowerPoint</Application>
  <PresentationFormat>Custom</PresentationFormat>
  <Paragraphs>67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Helvetica Neue</vt:lpstr>
      <vt:lpstr>Helvetica Neue Light</vt:lpstr>
      <vt:lpstr>Helvetica Neue Medium</vt:lpstr>
      <vt:lpstr>Times New Roman</vt:lpstr>
      <vt:lpstr>White</vt:lpstr>
      <vt:lpstr>Development and teratology of cardiovascular systems</vt:lpstr>
      <vt:lpstr>Formation of primary heart field</vt:lpstr>
      <vt:lpstr>Formation of the heart tube</vt:lpstr>
      <vt:lpstr>The heart tube lengthening</vt:lpstr>
      <vt:lpstr>PowerPoint Presentation</vt:lpstr>
      <vt:lpstr>Looping of the heart</vt:lpstr>
      <vt:lpstr>PowerPoint Presentation</vt:lpstr>
      <vt:lpstr>https://youtu.be/a0qyagIgBPw</vt:lpstr>
      <vt:lpstr>Formation of the cardiac septa</vt:lpstr>
      <vt:lpstr>Septum in the common atrium</vt:lpstr>
      <vt:lpstr>Septum in the atrioventricular canal</vt:lpstr>
      <vt:lpstr>Septum in the truncus arteriosus and conus cordis</vt:lpstr>
      <vt:lpstr>Congenital heart defects (CHDs)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and teratology of cardiovascular and lymphatic systems</dc:title>
  <dc:creator>hp</dc:creator>
  <cp:lastModifiedBy>macgillz@gmail.com</cp:lastModifiedBy>
  <cp:revision>49</cp:revision>
  <dcterms:modified xsi:type="dcterms:W3CDTF">2022-03-06T21:26:44Z</dcterms:modified>
</cp:coreProperties>
</file>