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8" r:id="rId4"/>
    <p:sldId id="262" r:id="rId5"/>
    <p:sldId id="260" r:id="rId6"/>
    <p:sldId id="261" r:id="rId7"/>
    <p:sldId id="267" r:id="rId8"/>
    <p:sldId id="268" r:id="rId9"/>
    <p:sldId id="263" r:id="rId10"/>
    <p:sldId id="266" r:id="rId11"/>
    <p:sldId id="265" r:id="rId12"/>
    <p:sldId id="269" r:id="rId13"/>
    <p:sldId id="264" r:id="rId14"/>
    <p:sldId id="270" r:id="rId15"/>
    <p:sldId id="271" r:id="rId16"/>
    <p:sldId id="272" r:id="rId17"/>
    <p:sldId id="273" r:id="rId18"/>
    <p:sldId id="274" r:id="rId19"/>
    <p:sldId id="275" r:id="rId20"/>
    <p:sldId id="278" r:id="rId21"/>
    <p:sldId id="276" r:id="rId22"/>
    <p:sldId id="277" r:id="rId23"/>
    <p:sldId id="279" r:id="rId2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a Kloučková" initials="MK" lastIdx="1" clrIdx="0">
    <p:extLst>
      <p:ext uri="{19B8F6BF-5375-455C-9EA6-DF929625EA0E}">
        <p15:presenceInfo xmlns:p15="http://schemas.microsoft.com/office/powerpoint/2012/main" userId="Michaela Kloučkov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392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D571CE-380D-4EDB-BFCB-008AFF6A7E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C087413-B66E-43CB-A6F4-838A02B707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25147B-1DC9-4B49-A4CB-954A317CE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23224-0C38-40A1-AE9D-300B9456DCC9}" type="datetimeFigureOut">
              <a:rPr lang="cs-CZ" smtClean="0"/>
              <a:t>12.03.2022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AA95BA7-0687-4AD7-806D-AF0DD75BF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7AF55F3-DF94-40D5-8C88-CA01DE72C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394D5-0B2C-4C7B-99AA-E2BE44A05F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9457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D6D4AB-2605-4C83-B0C7-3F70A2EC5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E2429A1-422B-470A-B62A-4B9E6F21CA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21FEF4A-9EDD-4F52-9A0C-00DF32284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23224-0C38-40A1-AE9D-300B9456DCC9}" type="datetimeFigureOut">
              <a:rPr lang="cs-CZ" smtClean="0"/>
              <a:t>12.03.2022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BD8D31-770D-4FF6-B369-0E4C3BC53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83F37F3-9F04-4C00-8695-D5D8520B0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394D5-0B2C-4C7B-99AA-E2BE44A05F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5773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BE84562-2533-4BF2-8A40-FE356959CC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1DA4C71-2E49-497E-9804-9AC13D1C88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744B952-4E05-41B3-9212-673AD83BB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23224-0C38-40A1-AE9D-300B9456DCC9}" type="datetimeFigureOut">
              <a:rPr lang="cs-CZ" smtClean="0"/>
              <a:t>12.03.2022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33704B6-34DA-4922-B0D6-CCA3B1F3F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2DF3F0E-C2AE-4043-98C1-FBC94C3CB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394D5-0B2C-4C7B-99AA-E2BE44A05F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2472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43DE3B-EA44-4DFF-9001-BC1DAD197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136E20-7E97-4567-9BF0-678134202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74B0BFE-9099-4511-84EC-5D760822D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23224-0C38-40A1-AE9D-300B9456DCC9}" type="datetimeFigureOut">
              <a:rPr lang="cs-CZ" smtClean="0"/>
              <a:t>12.03.2022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46EFE31-6560-4A95-87BD-179E8FECF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AF3FCC4-FA0C-407B-9990-5A09E1EE6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394D5-0B2C-4C7B-99AA-E2BE44A05F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4257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4EAF59-D1E0-4475-A0BC-59D4B9126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B6954C0-AA67-499B-9CE1-0B3C7B249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152E2EC-59AD-4258-B5F5-E26AE07BB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23224-0C38-40A1-AE9D-300B9456DCC9}" type="datetimeFigureOut">
              <a:rPr lang="cs-CZ" smtClean="0"/>
              <a:t>12.03.2022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CCB2B7-AFB9-4924-B71F-752836249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B11B25A-F72B-4C3B-926A-EB2CCF2F6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394D5-0B2C-4C7B-99AA-E2BE44A05F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6178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FCD147-6C84-49B0-A0A6-20BAD2E0B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5CCBB7-03B6-4088-82AE-4D3C160A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CB7E7AB-88E3-4E33-88F3-20CC8996F3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F660C2C-A864-4A0C-9DFF-220946D8B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23224-0C38-40A1-AE9D-300B9456DCC9}" type="datetimeFigureOut">
              <a:rPr lang="cs-CZ" smtClean="0"/>
              <a:t>12.03.2022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FBCC226-D907-449B-9E66-E96BD70DA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23FA1D0-D6FF-4851-B2E2-17D911AFA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394D5-0B2C-4C7B-99AA-E2BE44A05F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6360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B9F0AE-00F3-415C-A6F0-388A0FE79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A5F4169-B247-494E-BFF2-78BE60BC12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1DBF66B-AB87-4154-A377-317E006B5B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4FB186D-B801-4303-ACA5-14A92C2569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EB00C8A-B8F5-453E-8726-58B7E763F8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E394DE0-35EA-48BB-B1C5-A8F2F3184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23224-0C38-40A1-AE9D-300B9456DCC9}" type="datetimeFigureOut">
              <a:rPr lang="cs-CZ" smtClean="0"/>
              <a:t>12.03.2022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55DCB7D-8B67-4E5A-8C53-515814F81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8D370C7-CDA2-4204-9647-42A0C9D4B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394D5-0B2C-4C7B-99AA-E2BE44A05F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497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6105B3-90B3-43E6-BE09-AA059E89F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36A6D2F-84C5-41D6-A86B-697C28EE0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23224-0C38-40A1-AE9D-300B9456DCC9}" type="datetimeFigureOut">
              <a:rPr lang="cs-CZ" smtClean="0"/>
              <a:t>12.03.2022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18FD1D7-7774-4840-A68E-6F8BE17FA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AF7C3C2-C280-413A-B0BC-0FA0C0D18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394D5-0B2C-4C7B-99AA-E2BE44A05F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4564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B14B000-0FB0-4CEB-98DE-03E91F254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23224-0C38-40A1-AE9D-300B9456DCC9}" type="datetimeFigureOut">
              <a:rPr lang="cs-CZ" smtClean="0"/>
              <a:t>12.03.2022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4060CA7-B930-4A67-8759-CC8AA0336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C82D501-D772-4E14-9507-27F63B06A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394D5-0B2C-4C7B-99AA-E2BE44A05F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7207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1D54C9-AAA4-4187-BE5D-CE65E4B65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E7FE2B-6854-4707-B6F0-52FFF1F68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285E51E-C9C3-4B57-9A57-25BD354282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C9F3DE2-5FF6-4B32-B2D5-6A79FE500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23224-0C38-40A1-AE9D-300B9456DCC9}" type="datetimeFigureOut">
              <a:rPr lang="cs-CZ" smtClean="0"/>
              <a:t>12.03.2022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FFDBBD7-088F-4448-AA89-58020D5DC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F1DFCFD-AB01-4A72-B674-DB93F924C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394D5-0B2C-4C7B-99AA-E2BE44A05F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1113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3BEAE9-9B86-4772-8386-73565E81E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DC56461-D029-4593-BFB2-D1322F23A3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AB1C0E8-086E-4218-A883-4273163AA3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CDDC955-A20B-46C8-881A-631822020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23224-0C38-40A1-AE9D-300B9456DCC9}" type="datetimeFigureOut">
              <a:rPr lang="cs-CZ" smtClean="0"/>
              <a:t>12.03.2022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F94D944-8D40-45EE-BC75-C4F6031A4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D5B13D9-EAFD-4295-B173-FD2FCA13C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394D5-0B2C-4C7B-99AA-E2BE44A05F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507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99BBB9A-F026-496F-AE87-8B1EF4365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22BBB31-0D4E-4572-8EC7-A5A3F0F97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23F515E-BA53-4E70-A17C-5E249C5F70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23224-0C38-40A1-AE9D-300B9456DCC9}" type="datetimeFigureOut">
              <a:rPr lang="cs-CZ" smtClean="0"/>
              <a:t>12.03.2022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AF7BD35-D3BB-441F-AB30-1F72D6C0BE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A047DE5-CF91-4E94-A68E-E179865F07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394D5-0B2C-4C7B-99AA-E2BE44A05F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2321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scKR_cQExY?feature=oembed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awittoknowit.com/course/embryology/glossary/developmental-process/rotation-of-the-stomach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C96BAE-5CD0-49C2-B080-B729135BC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174" y="1398795"/>
            <a:ext cx="10674626" cy="2272056"/>
          </a:xfrm>
        </p:spPr>
        <p:txBody>
          <a:bodyPr>
            <a:normAutofit fontScale="90000"/>
          </a:bodyPr>
          <a:lstStyle/>
          <a:p>
            <a:r>
              <a:rPr lang="en-US" dirty="0"/>
              <a:t>Development and teratology of </a:t>
            </a:r>
            <a:r>
              <a:rPr lang="cs-CZ" dirty="0"/>
              <a:t>digestive</a:t>
            </a:r>
            <a:r>
              <a:rPr lang="en-US" dirty="0"/>
              <a:t> syst</a:t>
            </a:r>
            <a:r>
              <a:rPr lang="cs-CZ" dirty="0" err="1"/>
              <a:t>em</a:t>
            </a:r>
            <a:r>
              <a:rPr lang="cs-CZ" dirty="0"/>
              <a:t>. </a:t>
            </a:r>
            <a:br>
              <a:rPr lang="cs-CZ" dirty="0"/>
            </a:br>
            <a:br>
              <a:rPr lang="cs-CZ" dirty="0"/>
            </a:br>
            <a:r>
              <a:rPr lang="cs-CZ" dirty="0"/>
              <a:t>D</a:t>
            </a:r>
            <a:r>
              <a:rPr lang="en-US" dirty="0" err="1"/>
              <a:t>evelopment</a:t>
            </a:r>
            <a:r>
              <a:rPr lang="en-US" dirty="0"/>
              <a:t> of facial and cervical region, face clefts.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47BF3B-3D7A-4A78-8844-B3D0CFDC8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995" y="4325383"/>
            <a:ext cx="9418983" cy="2506111"/>
          </a:xfrm>
        </p:spPr>
        <p:txBody>
          <a:bodyPr>
            <a:normAutofit fontScale="92500" lnSpcReduction="2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 algn="ctr">
              <a:buNone/>
            </a:pPr>
            <a:r>
              <a:rPr lang="cs-CZ" dirty="0"/>
              <a:t>Anna Mac Gillavry</a:t>
            </a:r>
          </a:p>
          <a:p>
            <a:pPr marL="0" indent="0" algn="ctr">
              <a:buNone/>
            </a:pPr>
            <a:r>
              <a:rPr lang="cs-CZ" dirty="0"/>
              <a:t>14.03.2022</a:t>
            </a:r>
          </a:p>
        </p:txBody>
      </p:sp>
    </p:spTree>
    <p:extLst>
      <p:ext uri="{BB962C8B-B14F-4D97-AF65-F5344CB8AC3E}">
        <p14:creationId xmlns:p14="http://schemas.microsoft.com/office/powerpoint/2010/main" val="3877043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D83155-9979-4085-BFEB-19CBF025A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3846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51B9AFD-7713-4D2B-B9F2-2AA06E24CDD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64704" y="156822"/>
            <a:ext cx="10515600" cy="6544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dirty="0" err="1"/>
              <a:t>Stomach</a:t>
            </a:r>
            <a:r>
              <a:rPr lang="cs-CZ" dirty="0"/>
              <a:t>: </a:t>
            </a:r>
          </a:p>
          <a:p>
            <a:pPr marL="0" indent="0">
              <a:buNone/>
            </a:pPr>
            <a:r>
              <a:rPr lang="cs-CZ" dirty="0" err="1"/>
              <a:t>Pyloric</a:t>
            </a:r>
            <a:r>
              <a:rPr lang="cs-CZ" dirty="0"/>
              <a:t> </a:t>
            </a:r>
            <a:r>
              <a:rPr lang="cs-CZ" dirty="0" err="1"/>
              <a:t>stenosis</a:t>
            </a:r>
            <a:r>
              <a:rPr lang="cs-CZ" dirty="0"/>
              <a:t> (1 in 150 </a:t>
            </a:r>
            <a:r>
              <a:rPr lang="cs-CZ" dirty="0" err="1"/>
              <a:t>males</a:t>
            </a:r>
            <a:r>
              <a:rPr lang="cs-CZ" dirty="0"/>
              <a:t>, 1 in 750 </a:t>
            </a:r>
            <a:r>
              <a:rPr lang="cs-CZ" dirty="0" err="1"/>
              <a:t>females</a:t>
            </a:r>
            <a:r>
              <a:rPr lang="cs-CZ" dirty="0"/>
              <a:t>) – </a:t>
            </a:r>
            <a:r>
              <a:rPr lang="cs-CZ" dirty="0" err="1"/>
              <a:t>developes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fetal</a:t>
            </a:r>
            <a:r>
              <a:rPr lang="cs-CZ" dirty="0"/>
              <a:t> </a:t>
            </a:r>
            <a:r>
              <a:rPr lang="cs-CZ" dirty="0" err="1"/>
              <a:t>life</a:t>
            </a:r>
            <a:r>
              <a:rPr lang="cs-CZ" dirty="0"/>
              <a:t>, </a:t>
            </a:r>
            <a:r>
              <a:rPr lang="cs-CZ" dirty="0" err="1"/>
              <a:t>however</a:t>
            </a:r>
            <a:r>
              <a:rPr lang="cs-CZ" dirty="0"/>
              <a:t>,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develop</a:t>
            </a:r>
            <a:r>
              <a:rPr lang="cs-CZ" dirty="0"/>
              <a:t> as a </a:t>
            </a:r>
            <a:r>
              <a:rPr lang="cs-CZ" dirty="0" err="1"/>
              <a:t>result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postnatal</a:t>
            </a:r>
            <a:r>
              <a:rPr lang="cs-CZ" dirty="0"/>
              <a:t> </a:t>
            </a:r>
            <a:r>
              <a:rPr lang="cs-CZ" dirty="0" err="1"/>
              <a:t>exposure</a:t>
            </a:r>
            <a:r>
              <a:rPr lang="cs-CZ" dirty="0"/>
              <a:t>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Liver - </a:t>
            </a:r>
            <a:r>
              <a:rPr lang="cs-CZ" dirty="0" err="1"/>
              <a:t>birth</a:t>
            </a:r>
            <a:r>
              <a:rPr lang="cs-CZ" dirty="0"/>
              <a:t> </a:t>
            </a:r>
            <a:r>
              <a:rPr lang="cs-CZ" dirty="0" err="1"/>
              <a:t>deffects</a:t>
            </a:r>
            <a:r>
              <a:rPr lang="cs-CZ" dirty="0"/>
              <a:t> are </a:t>
            </a:r>
            <a:r>
              <a:rPr lang="cs-CZ" dirty="0" err="1"/>
              <a:t>rare</a:t>
            </a:r>
            <a:r>
              <a:rPr lang="cs-CZ" dirty="0"/>
              <a:t>: </a:t>
            </a:r>
          </a:p>
          <a:p>
            <a:pPr marL="0" indent="0">
              <a:buNone/>
            </a:pPr>
            <a:r>
              <a:rPr lang="cs-CZ" dirty="0" err="1"/>
              <a:t>Accessory</a:t>
            </a:r>
            <a:r>
              <a:rPr lang="cs-CZ" dirty="0"/>
              <a:t> </a:t>
            </a:r>
            <a:r>
              <a:rPr lang="cs-CZ" dirty="0" err="1"/>
              <a:t>hepatic</a:t>
            </a:r>
            <a:r>
              <a:rPr lang="cs-CZ" dirty="0"/>
              <a:t> </a:t>
            </a:r>
            <a:r>
              <a:rPr lang="cs-CZ" dirty="0" err="1"/>
              <a:t>ducts</a:t>
            </a:r>
            <a:endParaRPr lang="cs-CZ" dirty="0"/>
          </a:p>
          <a:p>
            <a:pPr marL="0" indent="0">
              <a:buNone/>
            </a:pPr>
            <a:r>
              <a:rPr lang="cs-CZ" dirty="0" err="1"/>
              <a:t>Gallbladder</a:t>
            </a:r>
            <a:r>
              <a:rPr lang="cs-CZ" dirty="0"/>
              <a:t> </a:t>
            </a:r>
            <a:r>
              <a:rPr lang="cs-CZ" dirty="0" err="1"/>
              <a:t>duplication</a:t>
            </a:r>
            <a:endParaRPr lang="cs-CZ" dirty="0"/>
          </a:p>
          <a:p>
            <a:pPr marL="0" indent="0">
              <a:buNone/>
            </a:pPr>
            <a:r>
              <a:rPr lang="cs-CZ" dirty="0" err="1"/>
              <a:t>Extrahepatic</a:t>
            </a:r>
            <a:r>
              <a:rPr lang="cs-CZ" dirty="0"/>
              <a:t> </a:t>
            </a:r>
            <a:r>
              <a:rPr lang="cs-CZ" dirty="0" err="1"/>
              <a:t>biliary</a:t>
            </a:r>
            <a:r>
              <a:rPr lang="cs-CZ" dirty="0"/>
              <a:t> </a:t>
            </a:r>
            <a:r>
              <a:rPr lang="cs-CZ" dirty="0" err="1"/>
              <a:t>atresia</a:t>
            </a:r>
            <a:r>
              <a:rPr lang="cs-CZ" dirty="0"/>
              <a:t> (1/15000)</a:t>
            </a:r>
          </a:p>
          <a:p>
            <a:pPr marL="0" indent="0">
              <a:buNone/>
            </a:pPr>
            <a:r>
              <a:rPr lang="cs-CZ" dirty="0" err="1"/>
              <a:t>Intrahepatic</a:t>
            </a:r>
            <a:r>
              <a:rPr lang="cs-CZ" dirty="0"/>
              <a:t> </a:t>
            </a:r>
            <a:r>
              <a:rPr lang="cs-CZ" dirty="0" err="1"/>
              <a:t>biliary</a:t>
            </a:r>
            <a:r>
              <a:rPr lang="cs-CZ" dirty="0"/>
              <a:t> </a:t>
            </a:r>
            <a:r>
              <a:rPr lang="cs-CZ" dirty="0" err="1"/>
              <a:t>duct</a:t>
            </a:r>
            <a:r>
              <a:rPr lang="cs-CZ" dirty="0"/>
              <a:t> </a:t>
            </a:r>
            <a:r>
              <a:rPr lang="cs-CZ" dirty="0" err="1"/>
              <a:t>atresia</a:t>
            </a:r>
            <a:r>
              <a:rPr lang="cs-CZ" dirty="0"/>
              <a:t>/</a:t>
            </a:r>
            <a:r>
              <a:rPr lang="cs-CZ" dirty="0" err="1"/>
              <a:t>hypoplasia</a:t>
            </a:r>
            <a:r>
              <a:rPr lang="cs-CZ" dirty="0"/>
              <a:t> (1/100000)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/>
              <a:t>Pancreas</a:t>
            </a:r>
            <a:r>
              <a:rPr lang="cs-CZ" dirty="0"/>
              <a:t>:</a:t>
            </a:r>
          </a:p>
          <a:p>
            <a:pPr marL="0" indent="0">
              <a:buNone/>
            </a:pPr>
            <a:r>
              <a:rPr lang="cs-CZ" dirty="0" err="1"/>
              <a:t>Annular</a:t>
            </a:r>
            <a:r>
              <a:rPr lang="cs-CZ" dirty="0"/>
              <a:t> pankreas</a:t>
            </a:r>
          </a:p>
          <a:p>
            <a:pPr marL="0" indent="0">
              <a:buNone/>
            </a:pPr>
            <a:r>
              <a:rPr lang="cs-CZ" dirty="0" err="1"/>
              <a:t>Accessory</a:t>
            </a:r>
            <a:r>
              <a:rPr lang="cs-CZ" dirty="0"/>
              <a:t> </a:t>
            </a:r>
            <a:r>
              <a:rPr lang="cs-CZ" dirty="0" err="1"/>
              <a:t>spleens</a:t>
            </a:r>
            <a:r>
              <a:rPr lang="cs-CZ" dirty="0"/>
              <a:t> – in 10 %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population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7153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C0E925-A25C-43FE-B92B-82F59847D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>
            <a:normAutofit/>
          </a:bodyPr>
          <a:lstStyle/>
          <a:p>
            <a:pPr marL="0" indent="0"/>
            <a:r>
              <a:rPr lang="cs-CZ" sz="3400">
                <a:latin typeface="+mn-lt"/>
              </a:rPr>
              <a:t>Duodenum: </a:t>
            </a:r>
            <a:br>
              <a:rPr lang="cs-CZ" sz="3400">
                <a:latin typeface="+mn-lt"/>
              </a:rPr>
            </a:br>
            <a:r>
              <a:rPr lang="cs-CZ" sz="3400">
                <a:latin typeface="+mn-lt"/>
              </a:rPr>
              <a:t>Duodenal stenosis/atresia – results from incomplete recanalization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0D440C3-06BD-4EF8-805D-23569228B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err="1"/>
              <a:t>Polyhydramnios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„</a:t>
            </a:r>
            <a:r>
              <a:rPr lang="cs-CZ" sz="2400" dirty="0" err="1"/>
              <a:t>Doble-Bubble</a:t>
            </a:r>
            <a:r>
              <a:rPr lang="cs-CZ" sz="2400" dirty="0"/>
              <a:t>“</a:t>
            </a:r>
            <a:endParaRPr lang="en-US" sz="2400" dirty="0"/>
          </a:p>
        </p:txBody>
      </p:sp>
      <p:pic>
        <p:nvPicPr>
          <p:cNvPr id="5" name="Zástupný obsah 4" descr="Obsah obrázku text, obrázek&#10;&#10;Popis byl vytvořen automaticky">
            <a:extLst>
              <a:ext uri="{FF2B5EF4-FFF2-40B4-BE49-F238E27FC236}">
                <a16:creationId xmlns:a16="http://schemas.microsoft.com/office/drawing/2014/main" id="{374F41C1-1074-4A8D-8F5F-8E5CF0E95F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79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785C784-18CF-4BD4-9FF6-3C152965FB7C}"/>
              </a:ext>
            </a:extLst>
          </p:cNvPr>
          <p:cNvSpPr txBox="1"/>
          <p:nvPr/>
        </p:nvSpPr>
        <p:spPr>
          <a:xfrm>
            <a:off x="6096000" y="6467060"/>
            <a:ext cx="34465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K.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Moor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Before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we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are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born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10th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edition</a:t>
            </a:r>
            <a:endParaRPr kumimoji="0" lang="cs-CZ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0739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54F26C-3BD1-4873-BAEA-EAA0F31DF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76704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Midgut</a:t>
            </a:r>
            <a:r>
              <a:rPr lang="cs-CZ" dirty="0"/>
              <a:t> development. </a:t>
            </a:r>
            <a:r>
              <a:rPr lang="cs-CZ" dirty="0" err="1"/>
              <a:t>Physiological</a:t>
            </a:r>
            <a:r>
              <a:rPr lang="cs-CZ" dirty="0"/>
              <a:t> </a:t>
            </a:r>
            <a:r>
              <a:rPr lang="cs-CZ" dirty="0" err="1"/>
              <a:t>herniation</a:t>
            </a:r>
            <a:r>
              <a:rPr lang="cs-CZ" dirty="0"/>
              <a:t>.</a:t>
            </a:r>
          </a:p>
        </p:txBody>
      </p:sp>
      <p:pic>
        <p:nvPicPr>
          <p:cNvPr id="4" name="Online médium 3" title="Rotation of the midgut">
            <a:hlinkClick r:id="" action="ppaction://media"/>
            <a:extLst>
              <a:ext uri="{FF2B5EF4-FFF2-40B4-BE49-F238E27FC236}">
                <a16:creationId xmlns:a16="http://schemas.microsoft.com/office/drawing/2014/main" id="{C02B14F7-7378-4E23-B239-736EA10FD57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472895" y="1128940"/>
            <a:ext cx="7152563" cy="536393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51D44D8-7DC9-4021-BA1B-77797ED17D2F}"/>
              </a:ext>
            </a:extLst>
          </p:cNvPr>
          <p:cNvSpPr txBox="1"/>
          <p:nvPr/>
        </p:nvSpPr>
        <p:spPr>
          <a:xfrm>
            <a:off x="3887304" y="6554006"/>
            <a:ext cx="2444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https://youtu.be/AscKR_cQExY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8456A95-E0BE-4A52-BB10-0C2C6DEC5391}"/>
              </a:ext>
            </a:extLst>
          </p:cNvPr>
          <p:cNvSpPr txBox="1"/>
          <p:nvPr/>
        </p:nvSpPr>
        <p:spPr>
          <a:xfrm>
            <a:off x="566542" y="1311965"/>
            <a:ext cx="25491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6th – 10th </a:t>
            </a:r>
            <a:r>
              <a:rPr lang="cs-CZ" sz="2800" dirty="0" err="1"/>
              <a:t>week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52633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928A42-40E0-498C-92C5-7D76113B6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6017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114977-B82E-4051-A875-41143A8D5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885" y="357158"/>
            <a:ext cx="10515600" cy="65008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Body </a:t>
            </a:r>
            <a:r>
              <a:rPr lang="cs-CZ" b="1" dirty="0" err="1"/>
              <a:t>wall</a:t>
            </a:r>
            <a:r>
              <a:rPr lang="cs-CZ" b="1" dirty="0"/>
              <a:t> </a:t>
            </a:r>
            <a:r>
              <a:rPr lang="cs-CZ" b="1" dirty="0" err="1"/>
              <a:t>defects</a:t>
            </a:r>
            <a:endParaRPr lang="cs-CZ" b="1" dirty="0"/>
          </a:p>
          <a:p>
            <a:pPr marL="0" indent="0">
              <a:buNone/>
            </a:pPr>
            <a:r>
              <a:rPr lang="cs-CZ" dirty="0" err="1"/>
              <a:t>Gastroschisis</a:t>
            </a:r>
            <a:r>
              <a:rPr lang="cs-CZ" dirty="0"/>
              <a:t> (3,5/10000) – most </a:t>
            </a:r>
            <a:r>
              <a:rPr lang="cs-CZ" dirty="0" err="1"/>
              <a:t>common</a:t>
            </a:r>
            <a:r>
              <a:rPr lang="cs-CZ" dirty="0"/>
              <a:t> in </a:t>
            </a:r>
            <a:r>
              <a:rPr lang="cs-CZ" dirty="0" err="1"/>
              <a:t>infants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thin</a:t>
            </a:r>
            <a:r>
              <a:rPr lang="cs-CZ" dirty="0"/>
              <a:t> </a:t>
            </a:r>
            <a:r>
              <a:rPr lang="cs-CZ" dirty="0" err="1"/>
              <a:t>women</a:t>
            </a:r>
            <a:r>
              <a:rPr lang="cs-CZ" dirty="0"/>
              <a:t> </a:t>
            </a:r>
            <a:r>
              <a:rPr lang="cs-CZ" dirty="0" err="1"/>
              <a:t>under</a:t>
            </a:r>
            <a:r>
              <a:rPr lang="cs-CZ" dirty="0"/>
              <a:t> 20; </a:t>
            </a:r>
            <a:r>
              <a:rPr lang="cs-CZ" dirty="0" err="1"/>
              <a:t>usually</a:t>
            </a:r>
            <a:r>
              <a:rPr lang="cs-CZ" dirty="0"/>
              <a:t> not </a:t>
            </a:r>
            <a:r>
              <a:rPr lang="cs-CZ" dirty="0" err="1"/>
              <a:t>associated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chromosomal</a:t>
            </a:r>
            <a:r>
              <a:rPr lang="cs-CZ" dirty="0"/>
              <a:t> </a:t>
            </a:r>
            <a:r>
              <a:rPr lang="cs-CZ" dirty="0" err="1"/>
              <a:t>abnormalities</a:t>
            </a:r>
            <a:r>
              <a:rPr lang="cs-CZ" dirty="0"/>
              <a:t> and </a:t>
            </a:r>
            <a:r>
              <a:rPr lang="cs-CZ" dirty="0" err="1"/>
              <a:t>other</a:t>
            </a:r>
            <a:r>
              <a:rPr lang="cs-CZ" dirty="0"/>
              <a:t> severe </a:t>
            </a:r>
            <a:r>
              <a:rPr lang="cs-CZ" dirty="0" err="1"/>
              <a:t>deffects</a:t>
            </a:r>
            <a:r>
              <a:rPr lang="cs-CZ" dirty="0"/>
              <a:t>, </a:t>
            </a:r>
            <a:r>
              <a:rPr lang="cs-CZ" dirty="0" err="1"/>
              <a:t>thus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mortality </a:t>
            </a:r>
            <a:r>
              <a:rPr lang="cs-CZ" dirty="0" err="1"/>
              <a:t>rate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low</a:t>
            </a:r>
            <a:r>
              <a:rPr lang="cs-CZ" dirty="0"/>
              <a:t> (</a:t>
            </a:r>
            <a:r>
              <a:rPr lang="cs-CZ" dirty="0" err="1"/>
              <a:t>unless</a:t>
            </a:r>
            <a:r>
              <a:rPr lang="cs-CZ" dirty="0"/>
              <a:t> </a:t>
            </a:r>
            <a:r>
              <a:rPr lang="cs-CZ" dirty="0" err="1"/>
              <a:t>associated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volvulus</a:t>
            </a:r>
            <a:r>
              <a:rPr lang="cs-CZ" dirty="0"/>
              <a:t>) </a:t>
            </a:r>
          </a:p>
          <a:p>
            <a:pPr marL="0" indent="0">
              <a:buNone/>
            </a:pPr>
            <a:r>
              <a:rPr lang="cs-CZ" dirty="0"/>
              <a:t>X</a:t>
            </a:r>
          </a:p>
          <a:p>
            <a:pPr marL="0" indent="0">
              <a:buNone/>
            </a:pPr>
            <a:r>
              <a:rPr lang="cs-CZ" dirty="0" err="1"/>
              <a:t>Omphalocele</a:t>
            </a:r>
            <a:r>
              <a:rPr lang="cs-CZ" dirty="0"/>
              <a:t> (2,5/10000) – up to 25 % mortality </a:t>
            </a:r>
            <a:r>
              <a:rPr lang="cs-CZ" dirty="0" err="1"/>
              <a:t>rate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 err="1"/>
              <a:t>Vitelline</a:t>
            </a:r>
            <a:r>
              <a:rPr lang="cs-CZ" b="1" dirty="0"/>
              <a:t> </a:t>
            </a:r>
            <a:r>
              <a:rPr lang="cs-CZ" b="1" dirty="0" err="1"/>
              <a:t>duct</a:t>
            </a:r>
            <a:r>
              <a:rPr lang="cs-CZ" b="1" dirty="0"/>
              <a:t> </a:t>
            </a:r>
            <a:r>
              <a:rPr lang="cs-CZ" b="1" dirty="0" err="1"/>
              <a:t>abnormalities</a:t>
            </a:r>
            <a:endParaRPr lang="cs-CZ" b="1" dirty="0"/>
          </a:p>
          <a:p>
            <a:pPr marL="0" indent="0">
              <a:buNone/>
            </a:pPr>
            <a:r>
              <a:rPr lang="cs-CZ" dirty="0" err="1"/>
              <a:t>Meckel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ileal</a:t>
            </a:r>
            <a:r>
              <a:rPr lang="cs-CZ" dirty="0"/>
              <a:t> </a:t>
            </a:r>
            <a:r>
              <a:rPr lang="cs-CZ" dirty="0" err="1"/>
              <a:t>diverticulum</a:t>
            </a:r>
            <a:r>
              <a:rPr lang="cs-CZ" dirty="0"/>
              <a:t> – in 2 to 4 %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people</a:t>
            </a:r>
            <a:r>
              <a:rPr lang="cs-CZ" dirty="0"/>
              <a:t>, 3-5 </a:t>
            </a:r>
            <a:r>
              <a:rPr lang="cs-CZ" dirty="0" err="1"/>
              <a:t>times</a:t>
            </a:r>
            <a:r>
              <a:rPr lang="cs-CZ" dirty="0"/>
              <a:t> more </a:t>
            </a:r>
            <a:r>
              <a:rPr lang="cs-CZ" dirty="0" err="1"/>
              <a:t>prevalent</a:t>
            </a:r>
            <a:r>
              <a:rPr lang="cs-CZ" dirty="0"/>
              <a:t> in </a:t>
            </a:r>
            <a:r>
              <a:rPr lang="cs-CZ" dirty="0" err="1"/>
              <a:t>males</a:t>
            </a:r>
            <a:r>
              <a:rPr lang="cs-CZ" dirty="0"/>
              <a:t> (</a:t>
            </a:r>
            <a:r>
              <a:rPr lang="cs-CZ" dirty="0" err="1"/>
              <a:t>inflamation</a:t>
            </a:r>
            <a:r>
              <a:rPr lang="cs-CZ" dirty="0"/>
              <a:t> </a:t>
            </a:r>
            <a:r>
              <a:rPr lang="cs-CZ" dirty="0" err="1"/>
              <a:t>symptoms</a:t>
            </a:r>
            <a:r>
              <a:rPr lang="cs-CZ" dirty="0"/>
              <a:t> </a:t>
            </a:r>
            <a:r>
              <a:rPr lang="cs-CZ" dirty="0" err="1"/>
              <a:t>mimic</a:t>
            </a:r>
            <a:r>
              <a:rPr lang="cs-CZ" dirty="0"/>
              <a:t> </a:t>
            </a:r>
            <a:r>
              <a:rPr lang="cs-CZ" dirty="0" err="1"/>
              <a:t>those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appendicites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 err="1"/>
              <a:t>Enterocystoma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vitelline</a:t>
            </a:r>
            <a:r>
              <a:rPr lang="cs-CZ" dirty="0"/>
              <a:t> cyst</a:t>
            </a:r>
          </a:p>
          <a:p>
            <a:pPr marL="0" indent="0">
              <a:buNone/>
            </a:pPr>
            <a:r>
              <a:rPr lang="cs-CZ" dirty="0" err="1"/>
              <a:t>Umbilical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vitelline</a:t>
            </a:r>
            <a:r>
              <a:rPr lang="cs-CZ" dirty="0"/>
              <a:t> fistula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869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14ABE5-0EE0-4E94-9AEB-61119A8EC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945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D1E9A6-661C-4D63-961D-A8E248CDA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/>
              <a:t>Gut </a:t>
            </a:r>
            <a:r>
              <a:rPr lang="cs-CZ" b="1" dirty="0" err="1"/>
              <a:t>rotation</a:t>
            </a:r>
            <a:r>
              <a:rPr lang="cs-CZ" b="1" dirty="0"/>
              <a:t> </a:t>
            </a:r>
            <a:r>
              <a:rPr lang="cs-CZ" b="1" dirty="0" err="1"/>
              <a:t>defects</a:t>
            </a:r>
            <a:endParaRPr lang="cs-CZ" b="1" dirty="0"/>
          </a:p>
          <a:p>
            <a:pPr marL="0" indent="0">
              <a:buNone/>
            </a:pPr>
            <a:r>
              <a:rPr lang="cs-CZ" dirty="0" err="1"/>
              <a:t>Left-sided</a:t>
            </a:r>
            <a:r>
              <a:rPr lang="cs-CZ" dirty="0"/>
              <a:t> </a:t>
            </a:r>
            <a:r>
              <a:rPr lang="cs-CZ" dirty="0" err="1"/>
              <a:t>colon</a:t>
            </a:r>
            <a:r>
              <a:rPr lang="cs-CZ" dirty="0"/>
              <a:t> – </a:t>
            </a:r>
            <a:r>
              <a:rPr lang="cs-CZ" dirty="0" err="1"/>
              <a:t>colon</a:t>
            </a:r>
            <a:r>
              <a:rPr lang="cs-CZ" dirty="0"/>
              <a:t> and </a:t>
            </a:r>
            <a:r>
              <a:rPr lang="cs-CZ" dirty="0" err="1"/>
              <a:t>cecum</a:t>
            </a:r>
            <a:r>
              <a:rPr lang="cs-CZ" dirty="0"/>
              <a:t> are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first</a:t>
            </a:r>
            <a:r>
              <a:rPr lang="cs-CZ" dirty="0"/>
              <a:t> to return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umbilical</a:t>
            </a:r>
            <a:r>
              <a:rPr lang="cs-CZ" dirty="0"/>
              <a:t> </a:t>
            </a:r>
            <a:r>
              <a:rPr lang="cs-CZ" dirty="0" err="1"/>
              <a:t>cord</a:t>
            </a:r>
            <a:r>
              <a:rPr lang="cs-CZ" dirty="0"/>
              <a:t> </a:t>
            </a:r>
            <a:r>
              <a:rPr lang="cs-CZ" dirty="0" err="1"/>
              <a:t>cavity</a:t>
            </a:r>
            <a:r>
              <a:rPr lang="cs-CZ" dirty="0"/>
              <a:t> as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result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only</a:t>
            </a:r>
            <a:r>
              <a:rPr lang="cs-CZ" dirty="0"/>
              <a:t> 90° </a:t>
            </a:r>
            <a:r>
              <a:rPr lang="cs-CZ" dirty="0" err="1"/>
              <a:t>rotation</a:t>
            </a:r>
            <a:endParaRPr lang="cs-CZ" dirty="0"/>
          </a:p>
          <a:p>
            <a:pPr marL="0" indent="0">
              <a:buNone/>
            </a:pPr>
            <a:r>
              <a:rPr lang="cs-CZ" dirty="0" err="1"/>
              <a:t>Reversed</a:t>
            </a:r>
            <a:r>
              <a:rPr lang="cs-CZ" dirty="0"/>
              <a:t> </a:t>
            </a:r>
            <a:r>
              <a:rPr lang="cs-CZ" dirty="0" err="1"/>
              <a:t>rotation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intestinal</a:t>
            </a:r>
            <a:r>
              <a:rPr lang="cs-CZ" dirty="0"/>
              <a:t> </a:t>
            </a:r>
            <a:r>
              <a:rPr lang="cs-CZ" dirty="0" err="1"/>
              <a:t>loop</a:t>
            </a:r>
            <a:endParaRPr lang="cs-CZ" dirty="0"/>
          </a:p>
          <a:p>
            <a:pPr marL="0" indent="0">
              <a:buNone/>
            </a:pPr>
            <a:r>
              <a:rPr lang="cs-CZ" dirty="0" err="1"/>
              <a:t>Duplications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intestinal</a:t>
            </a:r>
            <a:r>
              <a:rPr lang="cs-CZ" dirty="0"/>
              <a:t> </a:t>
            </a:r>
            <a:r>
              <a:rPr lang="cs-CZ" dirty="0" err="1"/>
              <a:t>loops</a:t>
            </a:r>
            <a:r>
              <a:rPr lang="cs-CZ" dirty="0"/>
              <a:t> and </a:t>
            </a:r>
            <a:r>
              <a:rPr lang="cs-CZ" dirty="0" err="1"/>
              <a:t>cysts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Gut </a:t>
            </a:r>
            <a:r>
              <a:rPr lang="cs-CZ" b="1" dirty="0" err="1"/>
              <a:t>atresias</a:t>
            </a:r>
            <a:r>
              <a:rPr lang="cs-CZ" b="1" dirty="0"/>
              <a:t> and </a:t>
            </a:r>
            <a:r>
              <a:rPr lang="cs-CZ" b="1" dirty="0" err="1"/>
              <a:t>stenoses</a:t>
            </a:r>
            <a:endParaRPr lang="cs-CZ" b="1" dirty="0"/>
          </a:p>
          <a:p>
            <a:pPr>
              <a:buFontTx/>
              <a:buChar char="-"/>
            </a:pPr>
            <a:r>
              <a:rPr lang="cs-CZ" dirty="0"/>
              <a:t>Most </a:t>
            </a:r>
            <a:r>
              <a:rPr lang="cs-CZ" dirty="0" err="1"/>
              <a:t>occur</a:t>
            </a:r>
            <a:r>
              <a:rPr lang="cs-CZ" dirty="0"/>
              <a:t> in duodenum, </a:t>
            </a:r>
            <a:r>
              <a:rPr lang="cs-CZ" dirty="0" err="1"/>
              <a:t>fewest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colon</a:t>
            </a:r>
            <a:r>
              <a:rPr lang="cs-CZ" dirty="0"/>
              <a:t>, </a:t>
            </a:r>
            <a:r>
              <a:rPr lang="cs-CZ" dirty="0" err="1"/>
              <a:t>equal</a:t>
            </a:r>
            <a:r>
              <a:rPr lang="cs-CZ" dirty="0"/>
              <a:t> </a:t>
            </a:r>
            <a:r>
              <a:rPr lang="cs-CZ" dirty="0" err="1"/>
              <a:t>number</a:t>
            </a:r>
            <a:r>
              <a:rPr lang="cs-CZ" dirty="0"/>
              <a:t> in jejunum and ileum; in 50 %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cases</a:t>
            </a:r>
            <a:r>
              <a:rPr lang="cs-CZ" dirty="0"/>
              <a:t> a region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bowel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missing</a:t>
            </a:r>
            <a:r>
              <a:rPr lang="cs-CZ" dirty="0"/>
              <a:t> </a:t>
            </a:r>
            <a:r>
              <a:rPr lang="cs-CZ" dirty="0" err="1"/>
              <a:t>completely</a:t>
            </a:r>
            <a:r>
              <a:rPr lang="cs-CZ" dirty="0"/>
              <a:t>, in 20 % </a:t>
            </a:r>
            <a:r>
              <a:rPr lang="cs-CZ" dirty="0" err="1"/>
              <a:t>cases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fibrous</a:t>
            </a:r>
            <a:r>
              <a:rPr lang="cs-CZ" dirty="0"/>
              <a:t> </a:t>
            </a:r>
            <a:r>
              <a:rPr lang="cs-CZ" dirty="0" err="1"/>
              <a:t>cord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present</a:t>
            </a:r>
            <a:r>
              <a:rPr lang="cs-CZ" dirty="0"/>
              <a:t>; </a:t>
            </a:r>
            <a:r>
              <a:rPr lang="cs-CZ" dirty="0" err="1"/>
              <a:t>stenoses</a:t>
            </a:r>
            <a:r>
              <a:rPr lang="cs-CZ" dirty="0"/>
              <a:t> </a:t>
            </a:r>
            <a:r>
              <a:rPr lang="cs-CZ" dirty="0" err="1"/>
              <a:t>represent</a:t>
            </a:r>
            <a:r>
              <a:rPr lang="cs-CZ" dirty="0"/>
              <a:t> </a:t>
            </a:r>
            <a:r>
              <a:rPr lang="cs-CZ" dirty="0" err="1"/>
              <a:t>only</a:t>
            </a:r>
            <a:r>
              <a:rPr lang="cs-CZ" dirty="0"/>
              <a:t> 5 %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cases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Apple </a:t>
            </a:r>
            <a:r>
              <a:rPr lang="cs-CZ" dirty="0" err="1"/>
              <a:t>peel</a:t>
            </a:r>
            <a:r>
              <a:rPr lang="cs-CZ" dirty="0"/>
              <a:t> </a:t>
            </a:r>
            <a:r>
              <a:rPr lang="cs-CZ" dirty="0" err="1"/>
              <a:t>atresia</a:t>
            </a:r>
            <a:r>
              <a:rPr lang="cs-CZ" dirty="0"/>
              <a:t> - 10 %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atresias</a:t>
            </a:r>
            <a:r>
              <a:rPr lang="cs-CZ" dirty="0"/>
              <a:t>: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proximal</a:t>
            </a:r>
            <a:r>
              <a:rPr lang="cs-CZ" dirty="0"/>
              <a:t> jejunum, </a:t>
            </a:r>
            <a:r>
              <a:rPr lang="cs-CZ" dirty="0" err="1"/>
              <a:t>intestine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short</a:t>
            </a:r>
            <a:r>
              <a:rPr lang="cs-CZ" dirty="0"/>
              <a:t>, </a:t>
            </a:r>
            <a:r>
              <a:rPr lang="cs-CZ" dirty="0" err="1"/>
              <a:t>portion</a:t>
            </a:r>
            <a:r>
              <a:rPr lang="cs-CZ" dirty="0"/>
              <a:t> </a:t>
            </a:r>
            <a:r>
              <a:rPr lang="cs-CZ" dirty="0" err="1"/>
              <a:t>distal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lesion</a:t>
            </a:r>
            <a:r>
              <a:rPr lang="cs-CZ" dirty="0"/>
              <a:t> </a:t>
            </a:r>
            <a:r>
              <a:rPr lang="cs-CZ" dirty="0" err="1"/>
              <a:t>coiled</a:t>
            </a:r>
            <a:r>
              <a:rPr lang="cs-CZ" dirty="0"/>
              <a:t> </a:t>
            </a:r>
            <a:r>
              <a:rPr lang="cs-CZ" dirty="0" err="1"/>
              <a:t>around</a:t>
            </a:r>
            <a:r>
              <a:rPr lang="cs-CZ" dirty="0"/>
              <a:t> </a:t>
            </a:r>
            <a:r>
              <a:rPr lang="cs-CZ" dirty="0" err="1"/>
              <a:t>remanant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mesenteries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224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CFECFBF-29BA-41EC-B3C9-A1E123FF6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lang="cs-CZ" sz="4000"/>
              <a:t>Hindgut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C93268-95F6-4871-ADC1-0584E044B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233714"/>
            <a:ext cx="5130553" cy="49348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400" dirty="0" err="1"/>
              <a:t>Hindgut</a:t>
            </a:r>
            <a:r>
              <a:rPr lang="cs-CZ" sz="2400" dirty="0"/>
              <a:t> </a:t>
            </a:r>
            <a:r>
              <a:rPr lang="cs-CZ" sz="2400" dirty="0" err="1"/>
              <a:t>derivatives</a:t>
            </a:r>
            <a:r>
              <a:rPr lang="cs-CZ" sz="2400" dirty="0"/>
              <a:t>:</a:t>
            </a:r>
          </a:p>
          <a:p>
            <a:pPr>
              <a:buFontTx/>
              <a:buChar char="-"/>
            </a:pPr>
            <a:r>
              <a:rPr lang="cs-CZ" sz="2400" dirty="0" err="1"/>
              <a:t>Left</a:t>
            </a:r>
            <a:r>
              <a:rPr lang="cs-CZ" sz="2400" dirty="0"/>
              <a:t> </a:t>
            </a:r>
            <a:r>
              <a:rPr lang="cs-CZ" sz="2400" dirty="0" err="1"/>
              <a:t>third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transverse</a:t>
            </a:r>
            <a:r>
              <a:rPr lang="cs-CZ" sz="2400" dirty="0"/>
              <a:t> </a:t>
            </a:r>
            <a:r>
              <a:rPr lang="cs-CZ" sz="2400" dirty="0" err="1"/>
              <a:t>colon</a:t>
            </a:r>
            <a:r>
              <a:rPr lang="cs-CZ" sz="2400" dirty="0"/>
              <a:t>, </a:t>
            </a:r>
            <a:r>
              <a:rPr lang="cs-CZ" sz="2400" dirty="0" err="1"/>
              <a:t>descending</a:t>
            </a:r>
            <a:r>
              <a:rPr lang="cs-CZ" sz="2400" dirty="0"/>
              <a:t> </a:t>
            </a:r>
            <a:r>
              <a:rPr lang="cs-CZ" sz="2400" dirty="0" err="1"/>
              <a:t>colon</a:t>
            </a:r>
            <a:r>
              <a:rPr lang="cs-CZ" sz="2400" dirty="0"/>
              <a:t>, </a:t>
            </a:r>
            <a:r>
              <a:rPr lang="cs-CZ" sz="2400" dirty="0" err="1"/>
              <a:t>sigmoid</a:t>
            </a:r>
            <a:r>
              <a:rPr lang="cs-CZ" sz="2400" dirty="0"/>
              <a:t> </a:t>
            </a:r>
            <a:r>
              <a:rPr lang="cs-CZ" sz="2400" dirty="0" err="1"/>
              <a:t>colon</a:t>
            </a:r>
            <a:r>
              <a:rPr lang="cs-CZ" sz="2400" dirty="0"/>
              <a:t>, </a:t>
            </a:r>
            <a:r>
              <a:rPr lang="cs-CZ" sz="2400" dirty="0" err="1"/>
              <a:t>rectum</a:t>
            </a:r>
            <a:r>
              <a:rPr lang="cs-CZ" sz="2400" dirty="0"/>
              <a:t>, superior part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anal</a:t>
            </a:r>
            <a:r>
              <a:rPr lang="cs-CZ" sz="2400" dirty="0"/>
              <a:t> </a:t>
            </a:r>
            <a:r>
              <a:rPr lang="cs-CZ" sz="2400" dirty="0" err="1"/>
              <a:t>canal</a:t>
            </a:r>
            <a:endParaRPr lang="cs-CZ" sz="2400" dirty="0"/>
          </a:p>
          <a:p>
            <a:pPr>
              <a:buFontTx/>
              <a:buChar char="-"/>
            </a:pP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epithelium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urinary</a:t>
            </a:r>
            <a:r>
              <a:rPr lang="cs-CZ" sz="2400" dirty="0"/>
              <a:t> </a:t>
            </a:r>
            <a:r>
              <a:rPr lang="cs-CZ" sz="2400" dirty="0" err="1"/>
              <a:t>bladder</a:t>
            </a:r>
            <a:r>
              <a:rPr lang="cs-CZ" sz="2400" dirty="0"/>
              <a:t> and most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urethra</a:t>
            </a:r>
            <a:r>
              <a:rPr lang="cs-CZ" sz="2400" dirty="0"/>
              <a:t>!!!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43060B4-7A1A-4D76-9E98-9DC6DEE3B3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0" r="2" b="7410"/>
          <a:stretch/>
        </p:blipFill>
        <p:spPr>
          <a:xfrm>
            <a:off x="5601076" y="206111"/>
            <a:ext cx="6285175" cy="430346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5CF71B5-E9E2-45BB-A1B2-61507495F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003" y="4584963"/>
            <a:ext cx="6223248" cy="219764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5DBEE7F-E761-4C92-86D4-A7EF723FB273}"/>
              </a:ext>
            </a:extLst>
          </p:cNvPr>
          <p:cNvSpPr txBox="1"/>
          <p:nvPr/>
        </p:nvSpPr>
        <p:spPr>
          <a:xfrm>
            <a:off x="1510748" y="6493565"/>
            <a:ext cx="34465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K.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Moor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Before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we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are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born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10th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edition</a:t>
            </a:r>
            <a:endParaRPr kumimoji="0" lang="cs-CZ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02784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2DDB9FA-FF9D-4242-81F3-F1608702B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5" y="-200932"/>
            <a:ext cx="10515600" cy="200932"/>
          </a:xfrm>
        </p:spPr>
        <p:txBody>
          <a:bodyPr>
            <a:normAutofit fontScale="90000"/>
          </a:bodyPr>
          <a:lstStyle/>
          <a:p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7C5953-35E5-4DF0-B396-74188C889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573" y="359683"/>
            <a:ext cx="6553569" cy="616038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b="1" dirty="0" err="1"/>
              <a:t>Congenital</a:t>
            </a:r>
            <a:r>
              <a:rPr lang="cs-CZ" b="1" dirty="0"/>
              <a:t> </a:t>
            </a:r>
            <a:r>
              <a:rPr lang="cs-CZ" b="1" dirty="0" err="1"/>
              <a:t>megacolon</a:t>
            </a:r>
            <a:endParaRPr lang="cs-CZ" b="1" dirty="0"/>
          </a:p>
          <a:p>
            <a:pPr marL="0" indent="0">
              <a:buNone/>
            </a:pPr>
            <a:r>
              <a:rPr lang="cs-CZ" dirty="0"/>
              <a:t>(</a:t>
            </a:r>
            <a:r>
              <a:rPr lang="cs-CZ" dirty="0" err="1"/>
              <a:t>Hirschsprung</a:t>
            </a:r>
            <a:r>
              <a:rPr lang="cs-CZ" dirty="0"/>
              <a:t> </a:t>
            </a:r>
            <a:r>
              <a:rPr lang="cs-CZ" dirty="0" err="1"/>
              <a:t>disease</a:t>
            </a:r>
            <a:r>
              <a:rPr lang="cs-CZ" dirty="0"/>
              <a:t>) – 1/5000, </a:t>
            </a:r>
            <a:r>
              <a:rPr lang="cs-CZ" dirty="0" err="1"/>
              <a:t>males</a:t>
            </a:r>
            <a:r>
              <a:rPr lang="cs-CZ" dirty="0"/>
              <a:t> are </a:t>
            </a:r>
            <a:r>
              <a:rPr lang="cs-CZ" dirty="0" err="1"/>
              <a:t>affected</a:t>
            </a:r>
            <a:r>
              <a:rPr lang="cs-CZ" dirty="0"/>
              <a:t> 4 </a:t>
            </a:r>
            <a:r>
              <a:rPr lang="cs-CZ" dirty="0" err="1"/>
              <a:t>times</a:t>
            </a:r>
            <a:r>
              <a:rPr lang="cs-CZ" dirty="0"/>
              <a:t> more </a:t>
            </a:r>
            <a:r>
              <a:rPr lang="cs-CZ" dirty="0" err="1"/>
              <a:t>often</a:t>
            </a:r>
            <a:r>
              <a:rPr lang="cs-CZ" dirty="0"/>
              <a:t> </a:t>
            </a:r>
            <a:r>
              <a:rPr lang="cs-CZ" dirty="0" err="1"/>
              <a:t>than</a:t>
            </a:r>
            <a:r>
              <a:rPr lang="cs-CZ" dirty="0"/>
              <a:t> </a:t>
            </a:r>
            <a:r>
              <a:rPr lang="cs-CZ" dirty="0" err="1"/>
              <a:t>females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 err="1"/>
              <a:t>Imperforate</a:t>
            </a:r>
            <a:r>
              <a:rPr lang="cs-CZ" b="1" dirty="0"/>
              <a:t> anus </a:t>
            </a:r>
            <a:r>
              <a:rPr lang="cs-CZ" dirty="0"/>
              <a:t>- 1/5000 more </a:t>
            </a:r>
            <a:r>
              <a:rPr lang="cs-CZ" dirty="0" err="1"/>
              <a:t>common</a:t>
            </a:r>
            <a:r>
              <a:rPr lang="cs-CZ" dirty="0"/>
              <a:t> in </a:t>
            </a:r>
            <a:r>
              <a:rPr lang="cs-CZ" dirty="0" err="1"/>
              <a:t>males</a:t>
            </a:r>
            <a:r>
              <a:rPr lang="cs-CZ" dirty="0"/>
              <a:t> </a:t>
            </a:r>
            <a:r>
              <a:rPr lang="cs-CZ" dirty="0" err="1"/>
              <a:t>than</a:t>
            </a:r>
            <a:r>
              <a:rPr lang="cs-CZ" dirty="0"/>
              <a:t> </a:t>
            </a:r>
            <a:r>
              <a:rPr lang="cs-CZ" dirty="0" err="1"/>
              <a:t>females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 err="1"/>
              <a:t>Anorectal</a:t>
            </a:r>
            <a:r>
              <a:rPr lang="cs-CZ" b="1" dirty="0"/>
              <a:t> </a:t>
            </a:r>
            <a:r>
              <a:rPr lang="cs-CZ" b="1" dirty="0" err="1"/>
              <a:t>birth</a:t>
            </a:r>
            <a:r>
              <a:rPr lang="cs-CZ" b="1" dirty="0"/>
              <a:t> </a:t>
            </a:r>
            <a:r>
              <a:rPr lang="cs-CZ" b="1" dirty="0" err="1"/>
              <a:t>defects</a:t>
            </a:r>
            <a:r>
              <a:rPr lang="cs-CZ" b="1" dirty="0"/>
              <a:t> </a:t>
            </a:r>
            <a:endParaRPr lang="cs-CZ" dirty="0"/>
          </a:p>
          <a:p>
            <a:pPr>
              <a:buFontTx/>
              <a:buChar char="-"/>
            </a:pPr>
            <a:r>
              <a:rPr lang="cs-CZ" dirty="0" err="1"/>
              <a:t>High</a:t>
            </a:r>
            <a:r>
              <a:rPr lang="cs-CZ" dirty="0"/>
              <a:t> vs. </a:t>
            </a:r>
            <a:r>
              <a:rPr lang="cs-CZ" dirty="0" err="1"/>
              <a:t>Low</a:t>
            </a:r>
            <a:r>
              <a:rPr lang="cs-CZ" dirty="0"/>
              <a:t> (</a:t>
            </a:r>
            <a:r>
              <a:rPr lang="cs-CZ" dirty="0" err="1"/>
              <a:t>rectum</a:t>
            </a:r>
            <a:r>
              <a:rPr lang="cs-CZ" dirty="0"/>
              <a:t> end superior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inferior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puborectalis</a:t>
            </a:r>
            <a:r>
              <a:rPr lang="cs-CZ" dirty="0"/>
              <a:t> </a:t>
            </a:r>
            <a:r>
              <a:rPr lang="cs-CZ" dirty="0" err="1"/>
              <a:t>muscle</a:t>
            </a:r>
            <a:r>
              <a:rPr lang="cs-CZ" dirty="0"/>
              <a:t> </a:t>
            </a:r>
            <a:r>
              <a:rPr lang="cs-CZ" dirty="0" err="1"/>
              <a:t>respectively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i="1" dirty="0" err="1"/>
              <a:t>Low</a:t>
            </a:r>
            <a:r>
              <a:rPr lang="cs-CZ" i="1" dirty="0"/>
              <a:t>: </a:t>
            </a:r>
            <a:r>
              <a:rPr lang="cs-CZ" dirty="0" err="1"/>
              <a:t>anal</a:t>
            </a:r>
            <a:r>
              <a:rPr lang="cs-CZ" dirty="0"/>
              <a:t> </a:t>
            </a:r>
            <a:r>
              <a:rPr lang="cs-CZ" dirty="0" err="1"/>
              <a:t>agenesis</a:t>
            </a:r>
            <a:r>
              <a:rPr lang="cs-CZ" dirty="0"/>
              <a:t>,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without</a:t>
            </a:r>
            <a:r>
              <a:rPr lang="cs-CZ" dirty="0"/>
              <a:t> fistula</a:t>
            </a:r>
          </a:p>
          <a:p>
            <a:pPr marL="0" indent="0">
              <a:buNone/>
            </a:pPr>
            <a:r>
              <a:rPr lang="cs-CZ" dirty="0"/>
              <a:t>         </a:t>
            </a:r>
            <a:r>
              <a:rPr lang="cs-CZ" dirty="0" err="1"/>
              <a:t>anal</a:t>
            </a:r>
            <a:r>
              <a:rPr lang="cs-CZ" dirty="0"/>
              <a:t> </a:t>
            </a:r>
            <a:r>
              <a:rPr lang="cs-CZ" dirty="0" err="1"/>
              <a:t>stenosis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         </a:t>
            </a:r>
            <a:r>
              <a:rPr lang="cs-CZ" dirty="0" err="1"/>
              <a:t>membranous</a:t>
            </a:r>
            <a:r>
              <a:rPr lang="cs-CZ" dirty="0"/>
              <a:t> </a:t>
            </a:r>
            <a:r>
              <a:rPr lang="cs-CZ" dirty="0" err="1"/>
              <a:t>atresia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anus</a:t>
            </a:r>
          </a:p>
          <a:p>
            <a:pPr marL="0" indent="0">
              <a:buNone/>
            </a:pPr>
            <a:r>
              <a:rPr lang="cs-CZ" i="1" dirty="0" err="1"/>
              <a:t>High</a:t>
            </a:r>
            <a:r>
              <a:rPr lang="cs-CZ" i="1" dirty="0"/>
              <a:t>: </a:t>
            </a:r>
            <a:r>
              <a:rPr lang="cs-CZ" dirty="0" err="1"/>
              <a:t>anorectal</a:t>
            </a:r>
            <a:r>
              <a:rPr lang="cs-CZ" dirty="0"/>
              <a:t> </a:t>
            </a:r>
            <a:r>
              <a:rPr lang="cs-CZ" dirty="0" err="1"/>
              <a:t>agenesis</a:t>
            </a:r>
            <a:r>
              <a:rPr lang="cs-CZ" dirty="0"/>
              <a:t>,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without</a:t>
            </a:r>
            <a:r>
              <a:rPr lang="cs-CZ" dirty="0"/>
              <a:t>      </a:t>
            </a:r>
          </a:p>
          <a:p>
            <a:pPr marL="0" indent="0">
              <a:buNone/>
            </a:pPr>
            <a:r>
              <a:rPr lang="cs-CZ" dirty="0"/>
              <a:t>          fistula (2/3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anorectal</a:t>
            </a:r>
            <a:r>
              <a:rPr lang="cs-CZ" dirty="0"/>
              <a:t> </a:t>
            </a:r>
            <a:r>
              <a:rPr lang="cs-CZ" dirty="0" err="1"/>
              <a:t>defects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/>
              <a:t>          </a:t>
            </a:r>
            <a:r>
              <a:rPr lang="cs-CZ" dirty="0" err="1"/>
              <a:t>rectal</a:t>
            </a:r>
            <a:r>
              <a:rPr lang="cs-CZ" dirty="0"/>
              <a:t> </a:t>
            </a:r>
            <a:r>
              <a:rPr lang="cs-CZ" dirty="0" err="1"/>
              <a:t>atresia</a:t>
            </a:r>
            <a:endParaRPr lang="cs-CZ" dirty="0"/>
          </a:p>
          <a:p>
            <a:pPr marL="0" indent="0">
              <a:buNone/>
            </a:pPr>
            <a:r>
              <a:rPr lang="cs-CZ" i="1" dirty="0"/>
              <a:t>  </a:t>
            </a:r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994D1B69-66BC-4524-8537-F385F1427E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1" r="1853" b="-1"/>
          <a:stretch/>
        </p:blipFill>
        <p:spPr>
          <a:xfrm>
            <a:off x="6944716" y="264451"/>
            <a:ext cx="4637683" cy="317542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EB02705-52AD-4A97-A3D4-EAAA47D05B13}"/>
              </a:ext>
            </a:extLst>
          </p:cNvPr>
          <p:cNvSpPr txBox="1"/>
          <p:nvPr/>
        </p:nvSpPr>
        <p:spPr>
          <a:xfrm>
            <a:off x="7745786" y="6520070"/>
            <a:ext cx="34465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K.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Moor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Before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we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are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born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10th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edition</a:t>
            </a:r>
            <a:endParaRPr kumimoji="0" lang="cs-CZ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7460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259165-ED95-4007-BE1C-6649BCB10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8700"/>
            <a:ext cx="10515600" cy="960092"/>
          </a:xfrm>
        </p:spPr>
        <p:txBody>
          <a:bodyPr>
            <a:normAutofit/>
          </a:bodyPr>
          <a:lstStyle/>
          <a:p>
            <a:pPr algn="ctr"/>
            <a:r>
              <a:rPr lang="cs-CZ" sz="4000"/>
              <a:t>Development of the face</a:t>
            </a:r>
            <a:endParaRPr lang="cs-CZ" sz="4000" dirty="0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BCF0DD6F-AA0C-41C6-B5E2-D43EB0DFD5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8" t="20420" r="16994" b="10533"/>
          <a:stretch/>
        </p:blipFill>
        <p:spPr>
          <a:xfrm>
            <a:off x="-174171" y="1135743"/>
            <a:ext cx="6531427" cy="3862873"/>
          </a:xfr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98A2BF5-6A24-4173-A7F4-B1E9FFECAB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5" t="25597" r="24881" b="7492"/>
          <a:stretch/>
        </p:blipFill>
        <p:spPr>
          <a:xfrm>
            <a:off x="6357256" y="1135743"/>
            <a:ext cx="5834744" cy="4124784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C57BB58F-41BD-4812-AF81-0726F10FF6FC}"/>
              </a:ext>
            </a:extLst>
          </p:cNvPr>
          <p:cNvSpPr txBox="1"/>
          <p:nvPr/>
        </p:nvSpPr>
        <p:spPr>
          <a:xfrm>
            <a:off x="4422432" y="6550223"/>
            <a:ext cx="3347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K.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Moor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Before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we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are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born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9th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edition</a:t>
            </a:r>
            <a:endParaRPr kumimoji="0" lang="cs-CZ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05883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C6BEC6B-5C77-412D-B45A-5B0F46FED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F00E3D-63A4-44A4-A265-3D5A959EF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112" y="883451"/>
            <a:ext cx="4445001" cy="51065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b="1" dirty="0" err="1"/>
              <a:t>Anterior</a:t>
            </a:r>
            <a:r>
              <a:rPr lang="cs-CZ" b="1" dirty="0"/>
              <a:t> </a:t>
            </a:r>
            <a:r>
              <a:rPr lang="cs-CZ" b="1" dirty="0" err="1"/>
              <a:t>cleft</a:t>
            </a:r>
            <a:r>
              <a:rPr lang="cs-CZ" b="1" dirty="0"/>
              <a:t> </a:t>
            </a:r>
            <a:r>
              <a:rPr lang="cs-CZ" b="1" dirty="0" err="1"/>
              <a:t>deformities</a:t>
            </a:r>
            <a:r>
              <a:rPr lang="cs-CZ" b="1" dirty="0"/>
              <a:t> </a:t>
            </a:r>
          </a:p>
          <a:p>
            <a:pPr marL="0" indent="0">
              <a:buNone/>
            </a:pPr>
            <a:r>
              <a:rPr lang="cs-CZ" dirty="0" err="1"/>
              <a:t>Lateral</a:t>
            </a:r>
            <a:r>
              <a:rPr lang="cs-CZ" dirty="0"/>
              <a:t> </a:t>
            </a:r>
            <a:r>
              <a:rPr lang="cs-CZ" dirty="0" err="1"/>
              <a:t>cleft</a:t>
            </a:r>
            <a:r>
              <a:rPr lang="cs-CZ" dirty="0"/>
              <a:t> lip (1/700, 65 % -male </a:t>
            </a:r>
            <a:r>
              <a:rPr lang="cs-CZ" dirty="0" err="1"/>
              <a:t>infants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 err="1"/>
              <a:t>Cleft</a:t>
            </a:r>
            <a:r>
              <a:rPr lang="cs-CZ" dirty="0"/>
              <a:t> </a:t>
            </a:r>
            <a:r>
              <a:rPr lang="cs-CZ" dirty="0" err="1"/>
              <a:t>upper</a:t>
            </a:r>
            <a:r>
              <a:rPr lang="cs-CZ" dirty="0"/>
              <a:t> jaw</a:t>
            </a:r>
          </a:p>
          <a:p>
            <a:pPr marL="0" indent="0">
              <a:buNone/>
            </a:pPr>
            <a:r>
              <a:rPr lang="cs-CZ" dirty="0" err="1"/>
              <a:t>Cleft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primary</a:t>
            </a:r>
            <a:r>
              <a:rPr lang="cs-CZ" dirty="0"/>
              <a:t> and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secondary</a:t>
            </a:r>
            <a:r>
              <a:rPr lang="cs-CZ" dirty="0"/>
              <a:t> </a:t>
            </a:r>
            <a:r>
              <a:rPr lang="cs-CZ" dirty="0" err="1"/>
              <a:t>palates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 err="1"/>
              <a:t>Posterior</a:t>
            </a:r>
            <a:r>
              <a:rPr lang="cs-CZ" b="1" dirty="0"/>
              <a:t> </a:t>
            </a:r>
            <a:r>
              <a:rPr lang="cs-CZ" b="1" dirty="0" err="1"/>
              <a:t>cleft</a:t>
            </a:r>
            <a:r>
              <a:rPr lang="cs-CZ" b="1" dirty="0"/>
              <a:t> </a:t>
            </a:r>
            <a:r>
              <a:rPr lang="cs-CZ" b="1" dirty="0" err="1"/>
              <a:t>deformities</a:t>
            </a:r>
            <a:endParaRPr lang="cs-CZ" b="1" dirty="0"/>
          </a:p>
          <a:p>
            <a:pPr marL="0" indent="0">
              <a:buNone/>
            </a:pPr>
            <a:r>
              <a:rPr lang="cs-CZ" dirty="0" err="1"/>
              <a:t>Cleft</a:t>
            </a:r>
            <a:r>
              <a:rPr lang="cs-CZ" dirty="0"/>
              <a:t> </a:t>
            </a:r>
            <a:r>
              <a:rPr lang="cs-CZ" dirty="0" err="1"/>
              <a:t>secondary</a:t>
            </a:r>
            <a:r>
              <a:rPr lang="cs-CZ" dirty="0"/>
              <a:t> </a:t>
            </a:r>
            <a:r>
              <a:rPr lang="cs-CZ" dirty="0" err="1"/>
              <a:t>palate</a:t>
            </a:r>
            <a:r>
              <a:rPr lang="cs-CZ" dirty="0"/>
              <a:t> (1/1500, 55 % </a:t>
            </a:r>
            <a:r>
              <a:rPr lang="cs-CZ" dirty="0" err="1"/>
              <a:t>female</a:t>
            </a:r>
            <a:r>
              <a:rPr lang="cs-CZ" dirty="0"/>
              <a:t> </a:t>
            </a:r>
            <a:r>
              <a:rPr lang="cs-CZ" dirty="0" err="1"/>
              <a:t>infants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 err="1"/>
              <a:t>Cleft</a:t>
            </a:r>
            <a:r>
              <a:rPr lang="cs-CZ" dirty="0"/>
              <a:t> uvula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720748A-866C-49FC-A9F0-A092B10109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8" r="2181" b="14333"/>
          <a:stretch/>
        </p:blipFill>
        <p:spPr>
          <a:xfrm>
            <a:off x="4688114" y="883451"/>
            <a:ext cx="7637576" cy="457392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CB8ACD1-A3E3-4C4E-9175-5E6B60C9F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91465"/>
            <a:ext cx="10515600" cy="45719"/>
          </a:xfrm>
        </p:spPr>
        <p:txBody>
          <a:bodyPr>
            <a:normAutofit fontScale="90000"/>
          </a:bodyPr>
          <a:lstStyle/>
          <a:p>
            <a:pPr algn="ctr"/>
            <a:endParaRPr lang="cs-CZ" sz="40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321B964-9C6D-4ED3-B6EC-43AF0998F8AA}"/>
              </a:ext>
            </a:extLst>
          </p:cNvPr>
          <p:cNvSpPr txBox="1"/>
          <p:nvPr/>
        </p:nvSpPr>
        <p:spPr>
          <a:xfrm>
            <a:off x="6732104" y="5603118"/>
            <a:ext cx="43162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T.W. Sadler, </a:t>
            </a:r>
            <a:r>
              <a:rPr lang="en-US" sz="1400" dirty="0" err="1"/>
              <a:t>Langman´s</a:t>
            </a:r>
            <a:r>
              <a:rPr lang="en-US" sz="1400" dirty="0"/>
              <a:t> medical embryology, 14th edition</a:t>
            </a:r>
          </a:p>
        </p:txBody>
      </p:sp>
    </p:spTree>
    <p:extLst>
      <p:ext uri="{BB962C8B-B14F-4D97-AF65-F5344CB8AC3E}">
        <p14:creationId xmlns:p14="http://schemas.microsoft.com/office/powerpoint/2010/main" val="3931748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627493-CEB3-47D8-B6CA-9109B2AC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71904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2B6C47-EBC1-40EB-BFE4-6FBA8C9C0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4" y="478971"/>
            <a:ext cx="10831286" cy="5697992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Van der </a:t>
            </a:r>
            <a:r>
              <a:rPr lang="cs-CZ" b="1" dirty="0" err="1"/>
              <a:t>Woude</a:t>
            </a:r>
            <a:r>
              <a:rPr lang="cs-CZ" b="1" dirty="0"/>
              <a:t> syndrome</a:t>
            </a:r>
            <a:r>
              <a:rPr lang="cs-CZ" dirty="0"/>
              <a:t> – </a:t>
            </a:r>
            <a:r>
              <a:rPr lang="cs-CZ" dirty="0" err="1"/>
              <a:t>pits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lip in 88 %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 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 err="1"/>
              <a:t>Oblique</a:t>
            </a:r>
            <a:r>
              <a:rPr lang="cs-CZ" b="1" dirty="0"/>
              <a:t> </a:t>
            </a:r>
            <a:r>
              <a:rPr lang="cs-CZ" b="1" dirty="0" err="1"/>
              <a:t>facial</a:t>
            </a:r>
            <a:r>
              <a:rPr lang="cs-CZ" b="1" dirty="0"/>
              <a:t> </a:t>
            </a:r>
            <a:r>
              <a:rPr lang="cs-CZ" b="1" dirty="0" err="1"/>
              <a:t>cleft</a:t>
            </a: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 err="1"/>
              <a:t>Median</a:t>
            </a:r>
            <a:r>
              <a:rPr lang="cs-CZ" b="1" dirty="0"/>
              <a:t> </a:t>
            </a:r>
            <a:r>
              <a:rPr lang="cs-CZ" b="1" dirty="0" err="1"/>
              <a:t>cleft</a:t>
            </a:r>
            <a:r>
              <a:rPr lang="cs-CZ" b="1" dirty="0"/>
              <a:t> lip </a:t>
            </a:r>
            <a:r>
              <a:rPr lang="cs-CZ" dirty="0"/>
              <a:t>– </a:t>
            </a:r>
            <a:r>
              <a:rPr lang="cs-CZ" dirty="0" err="1"/>
              <a:t>incomplete</a:t>
            </a:r>
            <a:r>
              <a:rPr lang="cs-CZ" dirty="0"/>
              <a:t> </a:t>
            </a:r>
            <a:r>
              <a:rPr lang="cs-CZ" dirty="0" err="1"/>
              <a:t>merging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two</a:t>
            </a:r>
            <a:r>
              <a:rPr lang="cs-CZ" dirty="0"/>
              <a:t> </a:t>
            </a:r>
            <a:r>
              <a:rPr lang="cs-CZ" dirty="0" err="1"/>
              <a:t>medial</a:t>
            </a:r>
            <a:r>
              <a:rPr lang="cs-CZ" dirty="0"/>
              <a:t> </a:t>
            </a:r>
            <a:r>
              <a:rPr lang="cs-CZ" dirty="0" err="1"/>
              <a:t>nasal</a:t>
            </a:r>
            <a:r>
              <a:rPr lang="cs-CZ" dirty="0"/>
              <a:t> </a:t>
            </a:r>
            <a:r>
              <a:rPr lang="cs-CZ" dirty="0" err="1"/>
              <a:t>prominences</a:t>
            </a:r>
            <a:r>
              <a:rPr lang="cs-CZ" dirty="0"/>
              <a:t>; </a:t>
            </a:r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degrees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midline</a:t>
            </a:r>
            <a:r>
              <a:rPr lang="cs-CZ" dirty="0"/>
              <a:t> </a:t>
            </a:r>
            <a:r>
              <a:rPr lang="cs-CZ" dirty="0" err="1"/>
              <a:t>structures</a:t>
            </a:r>
            <a:r>
              <a:rPr lang="cs-CZ" dirty="0"/>
              <a:t> </a:t>
            </a:r>
            <a:r>
              <a:rPr lang="cs-CZ" dirty="0" err="1"/>
              <a:t>loss</a:t>
            </a:r>
            <a:r>
              <a:rPr lang="cs-CZ" dirty="0"/>
              <a:t> --------- </a:t>
            </a:r>
            <a:r>
              <a:rPr lang="cs-CZ" dirty="0" err="1"/>
              <a:t>holoprosencephaly</a:t>
            </a:r>
            <a:r>
              <a:rPr lang="cs-CZ" dirty="0"/>
              <a:t> – </a:t>
            </a:r>
            <a:r>
              <a:rPr lang="cs-CZ" dirty="0" err="1"/>
              <a:t>fusion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lateral</a:t>
            </a:r>
            <a:r>
              <a:rPr lang="cs-CZ" dirty="0"/>
              <a:t> </a:t>
            </a:r>
            <a:r>
              <a:rPr lang="cs-CZ" dirty="0" err="1"/>
              <a:t>ventricles</a:t>
            </a:r>
            <a:r>
              <a:rPr lang="cs-CZ" dirty="0"/>
              <a:t>, </a:t>
            </a:r>
            <a:r>
              <a:rPr lang="cs-CZ" dirty="0" err="1"/>
              <a:t>synophtalmia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698580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DFBA364-3C6D-4586-A72A-6D9A2421E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31953"/>
            <a:ext cx="4152774" cy="4303464"/>
          </a:xfrm>
        </p:spPr>
        <p:txBody>
          <a:bodyPr>
            <a:normAutofit/>
          </a:bodyPr>
          <a:lstStyle/>
          <a:p>
            <a:r>
              <a:rPr lang="cs-CZ" dirty="0"/>
              <a:t>Primitive gut </a:t>
            </a:r>
            <a:r>
              <a:rPr lang="cs-CZ" dirty="0" err="1"/>
              <a:t>formation</a:t>
            </a:r>
            <a:r>
              <a:rPr lang="cs-CZ" dirty="0"/>
              <a:t> </a:t>
            </a:r>
            <a:r>
              <a:rPr lang="cs-CZ" dirty="0" err="1"/>
              <a:t>results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lateral</a:t>
            </a:r>
            <a:r>
              <a:rPr lang="cs-CZ" dirty="0"/>
              <a:t> </a:t>
            </a:r>
            <a:r>
              <a:rPr lang="cs-CZ" dirty="0" err="1"/>
              <a:t>folding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embrio</a:t>
            </a:r>
            <a:endParaRPr lang="cs-CZ" dirty="0"/>
          </a:p>
          <a:p>
            <a:r>
              <a:rPr lang="cs-CZ" dirty="0" err="1"/>
              <a:t>Foregut</a:t>
            </a:r>
            <a:r>
              <a:rPr lang="cs-CZ" dirty="0"/>
              <a:t>, </a:t>
            </a:r>
            <a:r>
              <a:rPr lang="cs-CZ" dirty="0" err="1"/>
              <a:t>midgut</a:t>
            </a:r>
            <a:r>
              <a:rPr lang="cs-CZ" dirty="0"/>
              <a:t> and </a:t>
            </a:r>
            <a:r>
              <a:rPr lang="cs-CZ" dirty="0" err="1"/>
              <a:t>hindgut</a:t>
            </a:r>
            <a:endParaRPr lang="cs-CZ" dirty="0"/>
          </a:p>
          <a:p>
            <a:r>
              <a:rPr lang="cs-CZ" dirty="0"/>
              <a:t>(</a:t>
            </a:r>
            <a:r>
              <a:rPr lang="cs-CZ" dirty="0" err="1"/>
              <a:t>Yolk</a:t>
            </a:r>
            <a:r>
              <a:rPr lang="cs-CZ" dirty="0"/>
              <a:t> </a:t>
            </a:r>
            <a:r>
              <a:rPr lang="cs-CZ" dirty="0" err="1"/>
              <a:t>sac</a:t>
            </a:r>
            <a:r>
              <a:rPr lang="cs-CZ" dirty="0"/>
              <a:t>, </a:t>
            </a:r>
            <a:r>
              <a:rPr lang="cs-CZ" dirty="0" err="1"/>
              <a:t>allantois</a:t>
            </a:r>
            <a:r>
              <a:rPr lang="cs-CZ" dirty="0"/>
              <a:t>)</a:t>
            </a:r>
            <a:endParaRPr lang="en-US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375E6A0-60BF-4BE3-9A2E-3DEB0CA726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8708"/>
          <a:stretch/>
        </p:blipFill>
        <p:spPr>
          <a:xfrm>
            <a:off x="4151086" y="522515"/>
            <a:ext cx="8037865" cy="5503532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29D6C19-3F90-4534-A283-8D4AEB18988F}"/>
              </a:ext>
            </a:extLst>
          </p:cNvPr>
          <p:cNvSpPr txBox="1"/>
          <p:nvPr/>
        </p:nvSpPr>
        <p:spPr>
          <a:xfrm>
            <a:off x="3936352" y="6548562"/>
            <a:ext cx="43162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T.W. Sadler, </a:t>
            </a:r>
            <a:r>
              <a:rPr lang="en-US" sz="1400" dirty="0" err="1"/>
              <a:t>Langman´s</a:t>
            </a:r>
            <a:r>
              <a:rPr lang="en-US" sz="1400" dirty="0"/>
              <a:t> medical embryology, 14th edition</a:t>
            </a:r>
          </a:p>
        </p:txBody>
      </p:sp>
    </p:spTree>
    <p:extLst>
      <p:ext uri="{BB962C8B-B14F-4D97-AF65-F5344CB8AC3E}">
        <p14:creationId xmlns:p14="http://schemas.microsoft.com/office/powerpoint/2010/main" val="38460241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CB48AA-E3E3-4F0B-A7FD-10592716D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791"/>
            <a:ext cx="10515600" cy="662609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Neck</a:t>
            </a:r>
            <a:r>
              <a:rPr lang="cs-CZ" dirty="0"/>
              <a:t> region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71B5EBF-DD53-4C79-818A-4492D1428F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3" r="17694" b="24733"/>
          <a:stretch/>
        </p:blipFill>
        <p:spPr>
          <a:xfrm>
            <a:off x="0" y="914400"/>
            <a:ext cx="5535472" cy="4956629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422CAA8-98B5-4CA4-B6B3-9E86D5B0CB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2" t="6561" r="8411" b="15141"/>
          <a:stretch/>
        </p:blipFill>
        <p:spPr>
          <a:xfrm>
            <a:off x="7075567" y="914400"/>
            <a:ext cx="5007429" cy="4956629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00C23E3-7F02-45B5-9491-4C2CC9BD3FB7}"/>
              </a:ext>
            </a:extLst>
          </p:cNvPr>
          <p:cNvSpPr txBox="1"/>
          <p:nvPr/>
        </p:nvSpPr>
        <p:spPr>
          <a:xfrm>
            <a:off x="3937877" y="6533638"/>
            <a:ext cx="43162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T.W. Sadler, </a:t>
            </a:r>
            <a:r>
              <a:rPr lang="en-US" sz="1400" dirty="0" err="1"/>
              <a:t>Langman´s</a:t>
            </a:r>
            <a:r>
              <a:rPr lang="en-US" sz="1400" dirty="0"/>
              <a:t> medical embryology, 14th edition</a:t>
            </a:r>
          </a:p>
        </p:txBody>
      </p:sp>
    </p:spTree>
    <p:extLst>
      <p:ext uri="{BB962C8B-B14F-4D97-AF65-F5344CB8AC3E}">
        <p14:creationId xmlns:p14="http://schemas.microsoft.com/office/powerpoint/2010/main" val="1050693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B32D89-180C-47EC-B8DA-F8DD6F192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344"/>
            <a:ext cx="10515600" cy="761310"/>
          </a:xfrm>
        </p:spPr>
        <p:txBody>
          <a:bodyPr/>
          <a:lstStyle/>
          <a:p>
            <a:r>
              <a:rPr lang="cs-CZ" dirty="0" err="1"/>
              <a:t>Neck</a:t>
            </a:r>
            <a:r>
              <a:rPr lang="cs-CZ" dirty="0"/>
              <a:t> region – </a:t>
            </a:r>
            <a:r>
              <a:rPr lang="cs-CZ" dirty="0" err="1"/>
              <a:t>pharyngeal</a:t>
            </a:r>
            <a:r>
              <a:rPr lang="cs-CZ" dirty="0"/>
              <a:t> </a:t>
            </a:r>
            <a:r>
              <a:rPr lang="cs-CZ" dirty="0" err="1"/>
              <a:t>apparatus</a:t>
            </a:r>
            <a:r>
              <a:rPr lang="cs-CZ" dirty="0"/>
              <a:t> 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7E76B9A-C61C-407F-9C54-4AE7C88D40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27" y="927654"/>
            <a:ext cx="10663873" cy="5342862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F8B062F-8B03-47EA-8623-EF0D872D3E70}"/>
              </a:ext>
            </a:extLst>
          </p:cNvPr>
          <p:cNvSpPr txBox="1"/>
          <p:nvPr/>
        </p:nvSpPr>
        <p:spPr>
          <a:xfrm>
            <a:off x="4422432" y="6537767"/>
            <a:ext cx="3347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K.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Moor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Before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we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are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born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9th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edition</a:t>
            </a:r>
            <a:endParaRPr kumimoji="0" lang="cs-CZ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891566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D0605D-87E9-4608-AFCD-317DD8528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5719"/>
            <a:ext cx="10515600" cy="45719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FB51F3C-C180-4E5A-A625-AF13F7A3DB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925" y="191217"/>
            <a:ext cx="9858589" cy="6712502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C9BCA25-21FF-4AE8-A648-C8A876757B1F}"/>
              </a:ext>
            </a:extLst>
          </p:cNvPr>
          <p:cNvSpPr txBox="1"/>
          <p:nvPr/>
        </p:nvSpPr>
        <p:spPr>
          <a:xfrm>
            <a:off x="8441635" y="6512894"/>
            <a:ext cx="3347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K.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Moor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Before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we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are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born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9th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edition</a:t>
            </a:r>
            <a:endParaRPr kumimoji="0" lang="cs-CZ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01857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82640B-3EFD-454C-9C68-95239FB8E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15912"/>
            <a:ext cx="10515600" cy="315912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A2867B-DB10-4B61-9521-BE1555802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629" y="203200"/>
            <a:ext cx="10715171" cy="5973763"/>
          </a:xfrm>
        </p:spPr>
        <p:txBody>
          <a:bodyPr/>
          <a:lstStyle/>
          <a:p>
            <a:pPr marL="0" indent="0">
              <a:buNone/>
            </a:pPr>
            <a:r>
              <a:rPr lang="cs-CZ" dirty="0" err="1"/>
              <a:t>Ectopic</a:t>
            </a:r>
            <a:r>
              <a:rPr lang="cs-CZ" dirty="0"/>
              <a:t> </a:t>
            </a:r>
            <a:r>
              <a:rPr lang="cs-CZ" dirty="0" err="1"/>
              <a:t>thymic</a:t>
            </a:r>
            <a:r>
              <a:rPr lang="cs-CZ" dirty="0"/>
              <a:t> and </a:t>
            </a:r>
            <a:r>
              <a:rPr lang="cs-CZ" dirty="0" err="1"/>
              <a:t>parathyroid</a:t>
            </a:r>
            <a:r>
              <a:rPr lang="cs-CZ" dirty="0"/>
              <a:t> </a:t>
            </a:r>
            <a:r>
              <a:rPr lang="cs-CZ" dirty="0" err="1"/>
              <a:t>tissue</a:t>
            </a:r>
            <a:endParaRPr lang="cs-CZ" dirty="0"/>
          </a:p>
          <a:p>
            <a:pPr marL="0" indent="0">
              <a:buNone/>
            </a:pPr>
            <a:r>
              <a:rPr lang="cs-CZ" dirty="0" err="1"/>
              <a:t>Branchial</a:t>
            </a:r>
            <a:r>
              <a:rPr lang="cs-CZ" dirty="0"/>
              <a:t> </a:t>
            </a:r>
            <a:r>
              <a:rPr lang="cs-CZ" dirty="0" err="1"/>
              <a:t>fistulas</a:t>
            </a:r>
            <a:r>
              <a:rPr lang="cs-CZ" dirty="0"/>
              <a:t>: </a:t>
            </a:r>
            <a:r>
              <a:rPr lang="cs-CZ" dirty="0" err="1"/>
              <a:t>external</a:t>
            </a:r>
            <a:r>
              <a:rPr lang="cs-CZ" dirty="0"/>
              <a:t> and </a:t>
            </a:r>
            <a:r>
              <a:rPr lang="cs-CZ" dirty="0" err="1"/>
              <a:t>internal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 err="1"/>
              <a:t>Cervical</a:t>
            </a:r>
            <a:r>
              <a:rPr lang="cs-CZ" dirty="0"/>
              <a:t> </a:t>
            </a:r>
            <a:r>
              <a:rPr lang="cs-CZ" dirty="0" err="1"/>
              <a:t>cysts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/>
              <a:t>Craniofacial</a:t>
            </a:r>
            <a:r>
              <a:rPr lang="cs-CZ" dirty="0"/>
              <a:t> </a:t>
            </a:r>
            <a:r>
              <a:rPr lang="cs-CZ" dirty="0" err="1"/>
              <a:t>defects</a:t>
            </a:r>
            <a:r>
              <a:rPr lang="cs-CZ" dirty="0"/>
              <a:t> </a:t>
            </a:r>
            <a:r>
              <a:rPr lang="cs-CZ" dirty="0" err="1"/>
              <a:t>associated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neural</a:t>
            </a:r>
            <a:r>
              <a:rPr lang="cs-CZ" dirty="0"/>
              <a:t> </a:t>
            </a:r>
            <a:r>
              <a:rPr lang="cs-CZ" dirty="0" err="1"/>
              <a:t>crest</a:t>
            </a:r>
            <a:r>
              <a:rPr lang="cs-CZ" dirty="0"/>
              <a:t> </a:t>
            </a:r>
            <a:r>
              <a:rPr lang="cs-CZ" dirty="0" err="1"/>
              <a:t>cells</a:t>
            </a:r>
            <a:r>
              <a:rPr lang="cs-CZ" dirty="0"/>
              <a:t>:</a:t>
            </a:r>
          </a:p>
          <a:p>
            <a:pPr>
              <a:buFontTx/>
              <a:buChar char="-"/>
            </a:pPr>
            <a:r>
              <a:rPr lang="cs-CZ" dirty="0" err="1"/>
              <a:t>Mandibulofacial</a:t>
            </a:r>
            <a:r>
              <a:rPr lang="cs-CZ" dirty="0"/>
              <a:t> </a:t>
            </a:r>
            <a:r>
              <a:rPr lang="cs-CZ" dirty="0" err="1"/>
              <a:t>dysostosis</a:t>
            </a:r>
            <a:r>
              <a:rPr lang="cs-CZ" dirty="0"/>
              <a:t> – </a:t>
            </a:r>
            <a:r>
              <a:rPr lang="cs-CZ" dirty="0" err="1"/>
              <a:t>Treacher</a:t>
            </a:r>
            <a:r>
              <a:rPr lang="cs-CZ" dirty="0"/>
              <a:t> Collins syndrome</a:t>
            </a:r>
          </a:p>
          <a:p>
            <a:pPr>
              <a:buFontTx/>
              <a:buChar char="-"/>
            </a:pPr>
            <a:r>
              <a:rPr lang="cs-CZ" dirty="0"/>
              <a:t>Robin </a:t>
            </a:r>
            <a:r>
              <a:rPr lang="cs-CZ" dirty="0" err="1"/>
              <a:t>sequence</a:t>
            </a:r>
            <a:endParaRPr lang="cs-CZ" dirty="0"/>
          </a:p>
          <a:p>
            <a:pPr>
              <a:buFontTx/>
              <a:buChar char="-"/>
            </a:pPr>
            <a:r>
              <a:rPr lang="cs-CZ" dirty="0" err="1"/>
              <a:t>DiGeorge</a:t>
            </a:r>
            <a:r>
              <a:rPr lang="cs-CZ" dirty="0"/>
              <a:t> syndrome, </a:t>
            </a:r>
            <a:r>
              <a:rPr lang="cs-CZ" dirty="0" err="1"/>
              <a:t>DiGeorge</a:t>
            </a:r>
            <a:r>
              <a:rPr lang="cs-CZ" dirty="0"/>
              <a:t> </a:t>
            </a:r>
            <a:r>
              <a:rPr lang="cs-CZ" dirty="0" err="1"/>
              <a:t>anomaly</a:t>
            </a:r>
            <a:r>
              <a:rPr lang="cs-CZ" dirty="0"/>
              <a:t>, </a:t>
            </a:r>
            <a:r>
              <a:rPr lang="cs-CZ" dirty="0" err="1"/>
              <a:t>velocardiofacial</a:t>
            </a:r>
            <a:r>
              <a:rPr lang="cs-CZ" dirty="0"/>
              <a:t> syndrome </a:t>
            </a:r>
            <a:r>
              <a:rPr lang="cs-CZ" dirty="0" err="1"/>
              <a:t>etc</a:t>
            </a:r>
            <a:r>
              <a:rPr lang="cs-CZ" dirty="0"/>
              <a:t>. - </a:t>
            </a:r>
            <a:r>
              <a:rPr lang="cs-CZ" dirty="0" err="1"/>
              <a:t>deletion</a:t>
            </a:r>
            <a:r>
              <a:rPr lang="cs-CZ" dirty="0"/>
              <a:t> on 22q11.2 (1/4000)</a:t>
            </a:r>
          </a:p>
          <a:p>
            <a:pPr>
              <a:buFontTx/>
              <a:buChar char="-"/>
            </a:pPr>
            <a:r>
              <a:rPr lang="cs-CZ" dirty="0" err="1"/>
              <a:t>Hemifacial</a:t>
            </a:r>
            <a:r>
              <a:rPr lang="cs-CZ" dirty="0"/>
              <a:t> </a:t>
            </a:r>
            <a:r>
              <a:rPr lang="cs-CZ" dirty="0" err="1"/>
              <a:t>microsomia</a:t>
            </a:r>
            <a:r>
              <a:rPr lang="cs-CZ" dirty="0"/>
              <a:t> (</a:t>
            </a:r>
            <a:r>
              <a:rPr lang="cs-CZ" dirty="0" err="1"/>
              <a:t>oculoauriculovertebral</a:t>
            </a:r>
            <a:r>
              <a:rPr lang="cs-CZ" dirty="0"/>
              <a:t> </a:t>
            </a:r>
            <a:r>
              <a:rPr lang="cs-CZ" dirty="0" err="1"/>
              <a:t>spectrum</a:t>
            </a:r>
            <a:r>
              <a:rPr lang="cs-CZ" dirty="0"/>
              <a:t> – </a:t>
            </a:r>
            <a:r>
              <a:rPr lang="cs-CZ" dirty="0" err="1"/>
              <a:t>Goldenhar</a:t>
            </a:r>
            <a:r>
              <a:rPr lang="cs-CZ" dirty="0"/>
              <a:t> syndrome)</a:t>
            </a:r>
          </a:p>
        </p:txBody>
      </p:sp>
    </p:spTree>
    <p:extLst>
      <p:ext uri="{BB962C8B-B14F-4D97-AF65-F5344CB8AC3E}">
        <p14:creationId xmlns:p14="http://schemas.microsoft.com/office/powerpoint/2010/main" val="365211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872F8F3-3F4C-49C4-A8ED-03C43B591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5" t="10518" r="10833" b="33451"/>
          <a:stretch/>
        </p:blipFill>
        <p:spPr>
          <a:xfrm>
            <a:off x="2061029" y="522514"/>
            <a:ext cx="8665028" cy="5123543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F3A599D-EDE8-4980-AF0D-75212AEB78EE}"/>
              </a:ext>
            </a:extLst>
          </p:cNvPr>
          <p:cNvSpPr txBox="1"/>
          <p:nvPr/>
        </p:nvSpPr>
        <p:spPr>
          <a:xfrm>
            <a:off x="3937877" y="6453809"/>
            <a:ext cx="43162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T.W. Sadler, </a:t>
            </a:r>
            <a:r>
              <a:rPr lang="en-US" sz="1400" dirty="0" err="1"/>
              <a:t>Langman´s</a:t>
            </a:r>
            <a:r>
              <a:rPr lang="en-US" sz="1400" dirty="0"/>
              <a:t> medical embryology, 14th edition</a:t>
            </a:r>
          </a:p>
        </p:txBody>
      </p:sp>
    </p:spTree>
    <p:extLst>
      <p:ext uri="{BB962C8B-B14F-4D97-AF65-F5344CB8AC3E}">
        <p14:creationId xmlns:p14="http://schemas.microsoft.com/office/powerpoint/2010/main" val="2060387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C6BEC6B-5C77-412D-B45A-5B0F46FED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7AAACA9-F0E1-41A4-8165-5F5E8CB6D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214"/>
            <a:ext cx="10515600" cy="462415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dirty="0" err="1"/>
              <a:t>Esophagus</a:t>
            </a:r>
            <a:endParaRPr lang="cs-CZ" sz="40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582155-5F48-4264-98A1-005ED13C7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99587"/>
            <a:ext cx="3990968" cy="22294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   4 </a:t>
            </a:r>
            <a:r>
              <a:rPr lang="cs-CZ" dirty="0" err="1"/>
              <a:t>weeks</a:t>
            </a:r>
            <a:r>
              <a:rPr lang="cs-CZ" dirty="0"/>
              <a:t> </a:t>
            </a:r>
            <a:endParaRPr lang="en-US" dirty="0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CB5E790E-4BB7-4F40-9E5E-7A1D207FB7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" t="22842" r="7833" b="15657"/>
          <a:stretch/>
        </p:blipFill>
        <p:spPr>
          <a:xfrm>
            <a:off x="3564835" y="1364343"/>
            <a:ext cx="8627166" cy="446992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AC6904E-6C52-482D-AEC9-3BDABA5F0909}"/>
              </a:ext>
            </a:extLst>
          </p:cNvPr>
          <p:cNvSpPr txBox="1"/>
          <p:nvPr/>
        </p:nvSpPr>
        <p:spPr>
          <a:xfrm>
            <a:off x="3936352" y="6406093"/>
            <a:ext cx="43162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T.W. Sadler, </a:t>
            </a:r>
            <a:r>
              <a:rPr lang="en-US" sz="1400" dirty="0" err="1"/>
              <a:t>Langman´s</a:t>
            </a:r>
            <a:r>
              <a:rPr lang="en-US" sz="1400" dirty="0"/>
              <a:t> medical embryology, 14th edition</a:t>
            </a:r>
          </a:p>
        </p:txBody>
      </p:sp>
    </p:spTree>
    <p:extLst>
      <p:ext uri="{BB962C8B-B14F-4D97-AF65-F5344CB8AC3E}">
        <p14:creationId xmlns:p14="http://schemas.microsoft.com/office/powerpoint/2010/main" val="1176816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D9ED8C-70BC-4E6F-BCF0-EC8AA1E4F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161"/>
            <a:ext cx="10515600" cy="315912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err="1"/>
              <a:t>Stomach</a:t>
            </a:r>
            <a:endParaRPr lang="cs-CZ" dirty="0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7BA4452A-11EA-4C23-8771-4EEE9AED15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0" r="1068"/>
          <a:stretch/>
        </p:blipFill>
        <p:spPr>
          <a:xfrm>
            <a:off x="2757072" y="523082"/>
            <a:ext cx="6413433" cy="6121641"/>
          </a:xfr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2544CBED-4550-4F1A-8E2A-B1D0BDFCFF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896" y="6561545"/>
            <a:ext cx="7523921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https://www.drawittoknowit.com/course/embryology/glossary/developmental-process/rotation-of-the-stomach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cs-CZ" altLang="cs-CZ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825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F2EAA2-524C-4422-A818-49EDD205C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4240C6F-A099-4524-ACA8-B5DAB8FD2E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" t="31761" r="967" b="14870"/>
          <a:stretch/>
        </p:blipFill>
        <p:spPr>
          <a:xfrm>
            <a:off x="40140" y="798285"/>
            <a:ext cx="12111720" cy="5007429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A8EBD77-AB11-4E23-9CD0-B81C53AF2919}"/>
              </a:ext>
            </a:extLst>
          </p:cNvPr>
          <p:cNvSpPr txBox="1"/>
          <p:nvPr/>
        </p:nvSpPr>
        <p:spPr>
          <a:xfrm>
            <a:off x="3937877" y="6492875"/>
            <a:ext cx="43162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T.W. Sadler, </a:t>
            </a:r>
            <a:r>
              <a:rPr lang="en-US" sz="1400" dirty="0" err="1"/>
              <a:t>Langman´s</a:t>
            </a:r>
            <a:r>
              <a:rPr lang="en-US" sz="1400" dirty="0"/>
              <a:t> medical embryology, 14th edition</a:t>
            </a:r>
          </a:p>
        </p:txBody>
      </p:sp>
    </p:spTree>
    <p:extLst>
      <p:ext uri="{BB962C8B-B14F-4D97-AF65-F5344CB8AC3E}">
        <p14:creationId xmlns:p14="http://schemas.microsoft.com/office/powerpoint/2010/main" val="3571960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471688-7B99-4F48-B983-98F61799D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838200" y="-261256"/>
            <a:ext cx="10515600" cy="103868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FD9D1F1-4FA3-48A8-98D2-435135564C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413" y="-47428"/>
            <a:ext cx="9191171" cy="3476428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CD87335-2526-4822-BAF2-84828DBEAE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413" y="3429000"/>
            <a:ext cx="9191171" cy="318190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4CEA300-CEC0-4FAA-8870-438020E2DE94}"/>
              </a:ext>
            </a:extLst>
          </p:cNvPr>
          <p:cNvSpPr txBox="1"/>
          <p:nvPr/>
        </p:nvSpPr>
        <p:spPr>
          <a:xfrm>
            <a:off x="3937875" y="6565612"/>
            <a:ext cx="43162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T.W. Sadler, </a:t>
            </a:r>
            <a:r>
              <a:rPr lang="en-US" sz="1400" dirty="0" err="1"/>
              <a:t>Langman´s</a:t>
            </a:r>
            <a:r>
              <a:rPr lang="en-US" sz="1400" dirty="0"/>
              <a:t> medical embryology, 14th edition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8845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DB85B28-3A21-4DF2-AB37-EFCDA8AC69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915921"/>
            <a:ext cx="10905066" cy="302615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2434572-D6B0-41A6-A1C6-47EE134495C2}"/>
              </a:ext>
            </a:extLst>
          </p:cNvPr>
          <p:cNvSpPr txBox="1"/>
          <p:nvPr/>
        </p:nvSpPr>
        <p:spPr>
          <a:xfrm>
            <a:off x="4215977" y="6427305"/>
            <a:ext cx="34465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K.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Moor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Before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we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are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born</a:t>
            </a:r>
            <a:r>
              <a:rPr kumimoji="0" lang="cs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10th </a:t>
            </a:r>
            <a:r>
              <a:rPr kumimoji="0" lang="cs-CZ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edition</a:t>
            </a:r>
            <a:endParaRPr kumimoji="0" lang="cs-CZ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1255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56047B2-2EA6-4983-9AAA-21760BEC9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838200" y="319406"/>
            <a:ext cx="10515600" cy="45719"/>
          </a:xfrm>
        </p:spPr>
        <p:txBody>
          <a:bodyPr>
            <a:normAutofit fontScale="90000"/>
          </a:bodyPr>
          <a:lstStyle/>
          <a:p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1D671E-EC82-43FC-A814-B888FE78E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935" y="1020070"/>
            <a:ext cx="4556207" cy="45076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err="1"/>
              <a:t>Esophagus</a:t>
            </a:r>
            <a:r>
              <a:rPr lang="cs-CZ" dirty="0"/>
              <a:t>: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 - </a:t>
            </a:r>
            <a:r>
              <a:rPr lang="cs-CZ" dirty="0" err="1"/>
              <a:t>esophageal</a:t>
            </a:r>
            <a:r>
              <a:rPr lang="cs-CZ" dirty="0"/>
              <a:t> </a:t>
            </a:r>
            <a:r>
              <a:rPr lang="cs-CZ" dirty="0" err="1"/>
              <a:t>atresia</a:t>
            </a:r>
            <a:r>
              <a:rPr lang="cs-CZ" dirty="0"/>
              <a:t> and/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tracheoesophageal</a:t>
            </a:r>
            <a:r>
              <a:rPr lang="cs-CZ" dirty="0"/>
              <a:t> fistula</a:t>
            </a:r>
          </a:p>
          <a:p>
            <a:pPr marL="0" indent="0">
              <a:buNone/>
            </a:pPr>
            <a:r>
              <a:rPr lang="cs-CZ" dirty="0"/>
              <a:t> - </a:t>
            </a:r>
            <a:r>
              <a:rPr lang="cs-CZ" dirty="0" err="1"/>
              <a:t>esophageal</a:t>
            </a:r>
            <a:r>
              <a:rPr lang="cs-CZ" dirty="0"/>
              <a:t> </a:t>
            </a:r>
            <a:r>
              <a:rPr lang="cs-CZ" dirty="0" err="1"/>
              <a:t>stenosis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 - </a:t>
            </a:r>
            <a:r>
              <a:rPr lang="cs-CZ" dirty="0" err="1"/>
              <a:t>congenital</a:t>
            </a:r>
            <a:r>
              <a:rPr lang="cs-CZ" dirty="0"/>
              <a:t> </a:t>
            </a:r>
            <a:r>
              <a:rPr lang="cs-CZ" dirty="0" err="1"/>
              <a:t>hiatal</a:t>
            </a:r>
            <a:r>
              <a:rPr lang="cs-CZ" dirty="0"/>
              <a:t> </a:t>
            </a:r>
            <a:r>
              <a:rPr lang="cs-CZ" dirty="0" err="1"/>
              <a:t>hernia</a:t>
            </a:r>
            <a:endParaRPr lang="cs-CZ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45BE695-ED04-4C14-8E14-2117CC71A9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" t="7997" r="10176" b="7862"/>
          <a:stretch/>
        </p:blipFill>
        <p:spPr>
          <a:xfrm>
            <a:off x="4865253" y="1020071"/>
            <a:ext cx="7281791" cy="551852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BC8F45F-FA55-4C6C-961D-2D08C6FEFD1B}"/>
              </a:ext>
            </a:extLst>
          </p:cNvPr>
          <p:cNvSpPr txBox="1"/>
          <p:nvPr/>
        </p:nvSpPr>
        <p:spPr>
          <a:xfrm>
            <a:off x="3422747" y="6549096"/>
            <a:ext cx="43162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T.W. Sadler, </a:t>
            </a:r>
            <a:r>
              <a:rPr lang="en-US" sz="1400" dirty="0" err="1"/>
              <a:t>Langman´s</a:t>
            </a:r>
            <a:r>
              <a:rPr lang="en-US" sz="1400" dirty="0"/>
              <a:t> medical embryology, 14th edition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812118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869</Words>
  <Application>Microsoft Macintosh PowerPoint</Application>
  <PresentationFormat>Widescreen</PresentationFormat>
  <Paragraphs>113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Helvetica Neue</vt:lpstr>
      <vt:lpstr>Motiv Office</vt:lpstr>
      <vt:lpstr>Development and teratology of digestive system.   Development of facial and cervical region, face clefts. </vt:lpstr>
      <vt:lpstr>PowerPoint Presentation</vt:lpstr>
      <vt:lpstr>PowerPoint Presentation</vt:lpstr>
      <vt:lpstr>Esophagus</vt:lpstr>
      <vt:lpstr>Stomach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Duodenum:  Duodenal stenosis/atresia – results from incomplete recanalization</vt:lpstr>
      <vt:lpstr>Midgut development. Physiological herniation.</vt:lpstr>
      <vt:lpstr>PowerPoint Presentation</vt:lpstr>
      <vt:lpstr>PowerPoint Presentation</vt:lpstr>
      <vt:lpstr>Hindgut</vt:lpstr>
      <vt:lpstr>PowerPoint Presentation</vt:lpstr>
      <vt:lpstr>Development of the face</vt:lpstr>
      <vt:lpstr>PowerPoint Presentation</vt:lpstr>
      <vt:lpstr>PowerPoint Presentation</vt:lpstr>
      <vt:lpstr>Neck region</vt:lpstr>
      <vt:lpstr>Neck region – pharyngeal apparatus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Michaela Kloučková</dc:creator>
  <cp:lastModifiedBy>macgillz@gmail.com</cp:lastModifiedBy>
  <cp:revision>57</cp:revision>
  <cp:lastPrinted>2019-05-13T07:17:40Z</cp:lastPrinted>
  <dcterms:created xsi:type="dcterms:W3CDTF">2019-05-07T13:53:13Z</dcterms:created>
  <dcterms:modified xsi:type="dcterms:W3CDTF">2022-03-12T20:54:29Z</dcterms:modified>
</cp:coreProperties>
</file>