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7" r:id="rId2"/>
    <p:sldId id="279" r:id="rId3"/>
    <p:sldId id="286" r:id="rId4"/>
    <p:sldId id="295" r:id="rId5"/>
    <p:sldId id="280" r:id="rId6"/>
    <p:sldId id="288" r:id="rId7"/>
    <p:sldId id="281" r:id="rId8"/>
    <p:sldId id="289" r:id="rId9"/>
    <p:sldId id="282" r:id="rId10"/>
    <p:sldId id="291" r:id="rId11"/>
    <p:sldId id="283" r:id="rId12"/>
    <p:sldId id="290" r:id="rId13"/>
    <p:sldId id="274" r:id="rId14"/>
    <p:sldId id="275" r:id="rId15"/>
    <p:sldId id="276" r:id="rId16"/>
    <p:sldId id="277" r:id="rId17"/>
    <p:sldId id="278" r:id="rId18"/>
    <p:sldId id="293" r:id="rId19"/>
    <p:sldId id="294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" initials="PV" lastIdx="0" clrIdx="0">
    <p:extLst>
      <p:ext uri="{19B8F6BF-5375-455C-9EA6-DF929625EA0E}">
        <p15:presenceInfo xmlns:p15="http://schemas.microsoft.com/office/powerpoint/2012/main" userId="Pet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184" y="320"/>
      </p:cViewPr>
      <p:guideLst>
        <p:guide orient="horz" pos="45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6" d="100"/>
          <a:sy n="96" d="100"/>
        </p:scale>
        <p:origin x="3558" y="96"/>
      </p:cViewPr>
      <p:guideLst>
        <p:guide orient="horz" pos="288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F73CB-2693-4E25-A4E5-9F2250D6DDCE}" type="datetimeFigureOut">
              <a:rPr lang="en-US" smtClean="0"/>
              <a:t>5/8/22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73CEB-A668-4379-B7F1-2D3E5F5D7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10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AFE0C-7B61-44E3-9CE3-67BD93644F27}" type="datetimeFigureOut">
              <a:rPr lang="en-US" smtClean="0"/>
              <a:t>5/8/22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AE0F-FC9A-4231-91D7-BDCF202F8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6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AFE0C-7B61-44E3-9CE3-67BD93644F27}" type="datetimeFigureOut">
              <a:rPr lang="en-US" smtClean="0"/>
              <a:t>5/8/22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AE0F-FC9A-4231-91D7-BDCF202F8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72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AFE0C-7B61-44E3-9CE3-67BD93644F27}" type="datetimeFigureOut">
              <a:rPr lang="en-US" smtClean="0"/>
              <a:t>5/8/22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AE0F-FC9A-4231-91D7-BDCF202F8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27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AFE0C-7B61-44E3-9CE3-67BD93644F27}" type="datetimeFigureOut">
              <a:rPr lang="en-US" smtClean="0"/>
              <a:t>5/8/22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AE0F-FC9A-4231-91D7-BDCF202F8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49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AFE0C-7B61-44E3-9CE3-67BD93644F27}" type="datetimeFigureOut">
              <a:rPr lang="en-US" smtClean="0"/>
              <a:t>5/8/22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AE0F-FC9A-4231-91D7-BDCF202F8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63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AFE0C-7B61-44E3-9CE3-67BD93644F27}" type="datetimeFigureOut">
              <a:rPr lang="en-US" smtClean="0"/>
              <a:t>5/8/22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AE0F-FC9A-4231-91D7-BDCF202F8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7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AFE0C-7B61-44E3-9CE3-67BD93644F27}" type="datetimeFigureOut">
              <a:rPr lang="en-US" smtClean="0"/>
              <a:t>5/8/22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AE0F-FC9A-4231-91D7-BDCF202F8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3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AFE0C-7B61-44E3-9CE3-67BD93644F27}" type="datetimeFigureOut">
              <a:rPr lang="en-US" smtClean="0"/>
              <a:t>5/8/22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AE0F-FC9A-4231-91D7-BDCF202F8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6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AFE0C-7B61-44E3-9CE3-67BD93644F27}" type="datetimeFigureOut">
              <a:rPr lang="en-US" smtClean="0"/>
              <a:t>5/8/22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AE0F-FC9A-4231-91D7-BDCF202F8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23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AFE0C-7B61-44E3-9CE3-67BD93644F27}" type="datetimeFigureOut">
              <a:rPr lang="en-US" smtClean="0"/>
              <a:t>5/8/22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AE0F-FC9A-4231-91D7-BDCF202F8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AFE0C-7B61-44E3-9CE3-67BD93644F27}" type="datetimeFigureOut">
              <a:rPr lang="en-US" smtClean="0"/>
              <a:t>5/8/22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AE0F-FC9A-4231-91D7-BDCF202F8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03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AFE0C-7B61-44E3-9CE3-67BD93644F27}" type="datetimeFigureOut">
              <a:rPr lang="en-US" smtClean="0"/>
              <a:t>5/8/22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EAE0F-FC9A-4231-91D7-BDCF202F8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2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embryology.med.unsw.edu.au/embryology/index.php/Endocrine_-_Adrenal_Development#/media/File:Week10_adrenal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urgicalneurologyint.com/surgicalint-articles/duplication-of-the-pituitary-gland-associated-with-multiple-blastogenesis-defects-duplication-of-the-pituitary-gland-dpg-plus-syndrome-case-report-and-review-of-literature/#:~:text=Background%3A%20Duplication%20of%20the%20pituitary%20gland%20%28DPG%29%20is,cleft%20face%20syndrome%20or%20splitting%20of%20the%20notochord.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medicine.medscape.com/article/986215-overview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reus.com/articles/7510-pineal-gland-agenesis-review-and-case-illustration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620713"/>
            <a:ext cx="6781800" cy="2133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sz="4400" dirty="0">
                <a:solidFill>
                  <a:srgbClr val="000000"/>
                </a:solidFill>
                <a:latin typeface="+mn-lt"/>
              </a:rPr>
              <a:t>Development and </a:t>
            </a:r>
            <a:r>
              <a:rPr lang="cs-CZ" altLang="cs-CZ" sz="4400" dirty="0" err="1">
                <a:solidFill>
                  <a:srgbClr val="000000"/>
                </a:solidFill>
                <a:latin typeface="+mn-lt"/>
              </a:rPr>
              <a:t>teratology</a:t>
            </a:r>
            <a:r>
              <a:rPr lang="cs-CZ" altLang="cs-CZ" sz="4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altLang="cs-CZ" sz="4400" dirty="0" err="1">
                <a:solidFill>
                  <a:srgbClr val="000000"/>
                </a:solidFill>
                <a:latin typeface="+mn-lt"/>
              </a:rPr>
              <a:t>of</a:t>
            </a:r>
            <a:r>
              <a:rPr lang="cs-CZ" altLang="cs-CZ" sz="4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altLang="cs-CZ" sz="4400" dirty="0" err="1">
                <a:solidFill>
                  <a:srgbClr val="000000"/>
                </a:solidFill>
                <a:latin typeface="+mn-lt"/>
              </a:rPr>
              <a:t>the</a:t>
            </a:r>
            <a:r>
              <a:rPr lang="cs-CZ" altLang="cs-CZ" sz="4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altLang="cs-CZ" sz="4400" dirty="0" err="1">
                <a:solidFill>
                  <a:srgbClr val="000000"/>
                </a:solidFill>
                <a:latin typeface="+mn-lt"/>
              </a:rPr>
              <a:t>endocrine</a:t>
            </a:r>
            <a:r>
              <a:rPr lang="cs-CZ" altLang="cs-CZ" sz="4400" dirty="0">
                <a:solidFill>
                  <a:srgbClr val="000000"/>
                </a:solidFill>
                <a:latin typeface="+mn-lt"/>
              </a:rPr>
              <a:t> and </a:t>
            </a:r>
            <a:r>
              <a:rPr lang="cs-CZ" altLang="cs-CZ" sz="4400">
                <a:solidFill>
                  <a:srgbClr val="000000"/>
                </a:solidFill>
                <a:latin typeface="+mn-lt"/>
              </a:rPr>
              <a:t>nervous </a:t>
            </a:r>
            <a:r>
              <a:rPr lang="cs-CZ" altLang="cs-CZ" sz="4400" dirty="0" err="1">
                <a:solidFill>
                  <a:srgbClr val="000000"/>
                </a:solidFill>
                <a:latin typeface="+mn-lt"/>
              </a:rPr>
              <a:t>system</a:t>
            </a:r>
            <a:endParaRPr lang="cs-CZ" altLang="cs-CZ" sz="4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6A54014-7DD3-43B0-A095-A6B019EA3220}"/>
              </a:ext>
            </a:extLst>
          </p:cNvPr>
          <p:cNvSpPr txBox="1"/>
          <p:nvPr/>
        </p:nvSpPr>
        <p:spPr>
          <a:xfrm>
            <a:off x="2456587" y="5609229"/>
            <a:ext cx="45324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dirty="0"/>
              <a:t>Anna Mac Gillavry </a:t>
            </a:r>
            <a:r>
              <a:rPr lang="cs-CZ" sz="2800" dirty="0" err="1"/>
              <a:t>Danylevska</a:t>
            </a:r>
            <a:endParaRPr lang="cs-CZ" sz="2800" dirty="0"/>
          </a:p>
          <a:p>
            <a:pPr algn="ctr"/>
            <a:r>
              <a:rPr lang="cs-CZ" sz="2800" dirty="0"/>
              <a:t>9.5.2022</a:t>
            </a:r>
          </a:p>
        </p:txBody>
      </p:sp>
    </p:spTree>
    <p:extLst>
      <p:ext uri="{BB962C8B-B14F-4D97-AF65-F5344CB8AC3E}">
        <p14:creationId xmlns:p14="http://schemas.microsoft.com/office/powerpoint/2010/main" val="3397603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2B5481-BC95-4A98-AD67-52A552804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26" y="0"/>
            <a:ext cx="7772400" cy="36881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97BB43B-C2F8-444D-A060-62E89A81F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27" y="647822"/>
            <a:ext cx="7951762" cy="4754172"/>
          </a:xfrm>
        </p:spPr>
        <p:txBody>
          <a:bodyPr/>
          <a:lstStyle/>
          <a:p>
            <a:pPr algn="l"/>
            <a:endParaRPr lang="cs-CZ" dirty="0"/>
          </a:p>
          <a:p>
            <a:pPr algn="l"/>
            <a:r>
              <a:rPr lang="cs-CZ" dirty="0" err="1"/>
              <a:t>Ectopic</a:t>
            </a:r>
            <a:r>
              <a:rPr lang="cs-CZ" dirty="0"/>
              <a:t> </a:t>
            </a:r>
            <a:r>
              <a:rPr lang="cs-CZ" dirty="0" err="1"/>
              <a:t>parathyroid</a:t>
            </a:r>
            <a:r>
              <a:rPr lang="cs-CZ" dirty="0"/>
              <a:t> </a:t>
            </a:r>
            <a:r>
              <a:rPr lang="cs-CZ" dirty="0" err="1"/>
              <a:t>tissue</a:t>
            </a:r>
            <a:r>
              <a:rPr lang="cs-CZ" dirty="0"/>
              <a:t>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inferior</a:t>
            </a:r>
            <a:r>
              <a:rPr lang="cs-CZ" dirty="0"/>
              <a:t> </a:t>
            </a:r>
            <a:r>
              <a:rPr lang="cs-CZ" dirty="0" err="1"/>
              <a:t>parathyroids</a:t>
            </a:r>
            <a:r>
              <a:rPr lang="cs-CZ" dirty="0"/>
              <a:t> are more </a:t>
            </a:r>
            <a:r>
              <a:rPr lang="cs-CZ" dirty="0" err="1"/>
              <a:t>variable</a:t>
            </a:r>
            <a:r>
              <a:rPr lang="cs-CZ" dirty="0"/>
              <a:t> in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position</a:t>
            </a:r>
            <a:endParaRPr lang="cs-CZ" dirty="0"/>
          </a:p>
          <a:p>
            <a:pPr algn="l"/>
            <a:r>
              <a:rPr lang="cs-CZ" dirty="0" err="1"/>
              <a:t>Supranumerary</a:t>
            </a:r>
            <a:r>
              <a:rPr lang="cs-CZ" dirty="0"/>
              <a:t> </a:t>
            </a:r>
            <a:r>
              <a:rPr lang="cs-CZ" dirty="0" err="1"/>
              <a:t>parathyroid</a:t>
            </a:r>
            <a:r>
              <a:rPr lang="cs-CZ" dirty="0"/>
              <a:t> </a:t>
            </a:r>
            <a:r>
              <a:rPr lang="cs-CZ" dirty="0" err="1"/>
              <a:t>glands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4078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mbryology.med.unsw.edu.au/embryology/images/d/df/Week10_adre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964" y="583559"/>
            <a:ext cx="3304512" cy="310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36524" y="943804"/>
            <a:ext cx="8316913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cs-CZ" sz="2000" b="1" dirty="0"/>
              <a:t>Cortex</a:t>
            </a:r>
          </a:p>
          <a:p>
            <a:pPr marL="342900" indent="-342900">
              <a:buFontTx/>
              <a:buChar char="-"/>
            </a:pPr>
            <a:r>
              <a:rPr lang="en-US" altLang="cs-CZ" sz="2000" dirty="0"/>
              <a:t>Mesoderm ---&gt; coelomic epithelium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primitive fetal cortex 5-6</a:t>
            </a:r>
            <a:r>
              <a:rPr lang="en-US" sz="2000" baseline="30000" dirty="0"/>
              <a:t>th</a:t>
            </a:r>
            <a:r>
              <a:rPr lang="en-US" sz="2000" dirty="0"/>
              <a:t> week</a:t>
            </a:r>
          </a:p>
          <a:p>
            <a:pPr>
              <a:defRPr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definitive cortex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dirty="0"/>
              <a:t>zona reticularis fully differentiates within 3 years</a:t>
            </a:r>
          </a:p>
          <a:p>
            <a:pPr marL="342900" indent="-342900">
              <a:buFontTx/>
              <a:buChar char="-"/>
            </a:pPr>
            <a:endParaRPr lang="en-US" altLang="cs-CZ" sz="2000" dirty="0"/>
          </a:p>
          <a:p>
            <a:r>
              <a:rPr lang="en-US" altLang="cs-CZ" sz="2000" b="1" dirty="0"/>
              <a:t>Medulla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cs-CZ" sz="2000" dirty="0"/>
              <a:t>neural crest</a:t>
            </a:r>
          </a:p>
          <a:p>
            <a:pPr marL="342900" indent="-342900">
              <a:buFontTx/>
              <a:buChar char="-"/>
            </a:pPr>
            <a:endParaRPr lang="en-US" altLang="cs-CZ" sz="2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97" y="4964925"/>
            <a:ext cx="2587218" cy="170398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9225" y="4964925"/>
            <a:ext cx="2052638" cy="17907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2426" y="5037232"/>
            <a:ext cx="1482414" cy="178474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2824" y="4874717"/>
            <a:ext cx="1883601" cy="1639362"/>
          </a:xfrm>
          <a:prstGeom prst="rect">
            <a:avLst/>
          </a:prstGeom>
        </p:spPr>
      </p:pic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0" y="0"/>
            <a:ext cx="8589963" cy="11926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dirty="0">
                <a:latin typeface="+mn-lt"/>
              </a:rPr>
              <a:t>S</a:t>
            </a:r>
            <a:r>
              <a:rPr lang="en-US" altLang="cs-CZ" dirty="0" err="1">
                <a:latin typeface="+mn-lt"/>
              </a:rPr>
              <a:t>uprarenal</a:t>
            </a:r>
            <a:r>
              <a:rPr lang="en-US" altLang="cs-CZ" dirty="0">
                <a:latin typeface="+mn-lt"/>
              </a:rPr>
              <a:t> gland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D224731-599B-468B-AA98-43BDDBA7CBB8}"/>
              </a:ext>
            </a:extLst>
          </p:cNvPr>
          <p:cNvSpPr txBox="1"/>
          <p:nvPr/>
        </p:nvSpPr>
        <p:spPr>
          <a:xfrm>
            <a:off x="5187237" y="3781773"/>
            <a:ext cx="4068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7"/>
              </a:rPr>
              <a:t>Week10 adrenal - Endocrine - Adrenal Development - Embryology (unsw.edu.au)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664576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2B5481-BC95-4A98-AD67-52A552804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26" y="0"/>
            <a:ext cx="7772400" cy="36881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97BB43B-C2F8-444D-A060-62E89A81F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27" y="647822"/>
            <a:ext cx="7951762" cy="4754172"/>
          </a:xfrm>
        </p:spPr>
        <p:txBody>
          <a:bodyPr/>
          <a:lstStyle/>
          <a:p>
            <a:pPr algn="l"/>
            <a:endParaRPr lang="cs-CZ" dirty="0"/>
          </a:p>
          <a:p>
            <a:pPr algn="l"/>
            <a:r>
              <a:rPr lang="cs-CZ" dirty="0" err="1"/>
              <a:t>Congenital</a:t>
            </a:r>
            <a:r>
              <a:rPr lang="cs-CZ" dirty="0"/>
              <a:t> </a:t>
            </a:r>
            <a:r>
              <a:rPr lang="cs-CZ" dirty="0" err="1"/>
              <a:t>adrenal</a:t>
            </a:r>
            <a:r>
              <a:rPr lang="cs-CZ" dirty="0"/>
              <a:t> </a:t>
            </a:r>
            <a:r>
              <a:rPr lang="cs-CZ" dirty="0" err="1"/>
              <a:t>hyperplasia</a:t>
            </a:r>
            <a:r>
              <a:rPr lang="cs-CZ" dirty="0"/>
              <a:t> – </a:t>
            </a:r>
            <a:r>
              <a:rPr lang="cs-CZ" dirty="0" err="1"/>
              <a:t>group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autosomal</a:t>
            </a:r>
            <a:r>
              <a:rPr lang="cs-CZ" dirty="0"/>
              <a:t> </a:t>
            </a:r>
            <a:r>
              <a:rPr lang="cs-CZ" dirty="0" err="1"/>
              <a:t>recessive</a:t>
            </a:r>
            <a:r>
              <a:rPr lang="cs-CZ" dirty="0"/>
              <a:t>  </a:t>
            </a:r>
            <a:r>
              <a:rPr lang="cs-CZ" dirty="0" err="1"/>
              <a:t>disorders</a:t>
            </a:r>
            <a:r>
              <a:rPr lang="cs-CZ" dirty="0"/>
              <a:t> – </a:t>
            </a:r>
            <a:r>
              <a:rPr lang="cs-CZ" dirty="0" err="1"/>
              <a:t>excessive</a:t>
            </a:r>
            <a:r>
              <a:rPr lang="cs-CZ" dirty="0"/>
              <a:t> </a:t>
            </a:r>
            <a:r>
              <a:rPr lang="cs-CZ" dirty="0" err="1"/>
              <a:t>production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androgenes</a:t>
            </a:r>
            <a:r>
              <a:rPr lang="cs-CZ" dirty="0"/>
              <a:t>: </a:t>
            </a:r>
            <a:r>
              <a:rPr lang="cs-CZ" dirty="0" err="1"/>
              <a:t>causes</a:t>
            </a:r>
            <a:r>
              <a:rPr lang="cs-CZ" dirty="0"/>
              <a:t> rapid </a:t>
            </a:r>
            <a:r>
              <a:rPr lang="cs-CZ" dirty="0" err="1"/>
              <a:t>growth</a:t>
            </a:r>
            <a:r>
              <a:rPr lang="cs-CZ" dirty="0"/>
              <a:t> and </a:t>
            </a:r>
            <a:r>
              <a:rPr lang="cs-CZ" dirty="0" err="1"/>
              <a:t>accelerated</a:t>
            </a:r>
            <a:r>
              <a:rPr lang="cs-CZ" dirty="0"/>
              <a:t> </a:t>
            </a:r>
            <a:r>
              <a:rPr lang="cs-CZ" dirty="0" err="1"/>
              <a:t>sceletal</a:t>
            </a:r>
            <a:r>
              <a:rPr lang="cs-CZ" dirty="0"/>
              <a:t> </a:t>
            </a:r>
            <a:r>
              <a:rPr lang="cs-CZ" dirty="0" err="1"/>
              <a:t>maturation</a:t>
            </a:r>
            <a:r>
              <a:rPr lang="cs-CZ" dirty="0"/>
              <a:t> in </a:t>
            </a:r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/>
              <a:t>sexes</a:t>
            </a:r>
            <a:r>
              <a:rPr lang="cs-CZ" dirty="0"/>
              <a:t> </a:t>
            </a:r>
            <a:endParaRPr lang="cs-CZ" i="0" dirty="0">
              <a:solidFill>
                <a:srgbClr val="111111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919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224" y="1012641"/>
            <a:ext cx="6219551" cy="568214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5694" y="170288"/>
            <a:ext cx="8281987" cy="5739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4400" dirty="0" err="1">
                <a:solidFill>
                  <a:srgbClr val="000000"/>
                </a:solidFill>
                <a:latin typeface="+mn-lt"/>
              </a:rPr>
              <a:t>Development</a:t>
            </a:r>
            <a:r>
              <a:rPr lang="cs-CZ" altLang="cs-CZ" sz="4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altLang="cs-CZ" sz="4400" dirty="0" err="1">
                <a:solidFill>
                  <a:srgbClr val="000000"/>
                </a:solidFill>
                <a:latin typeface="+mn-lt"/>
              </a:rPr>
              <a:t>of</a:t>
            </a:r>
            <a:r>
              <a:rPr lang="cs-CZ" altLang="cs-CZ" sz="4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altLang="cs-CZ" sz="4400" dirty="0" err="1">
                <a:solidFill>
                  <a:srgbClr val="000000"/>
                </a:solidFill>
                <a:latin typeface="+mn-lt"/>
              </a:rPr>
              <a:t>the</a:t>
            </a:r>
            <a:r>
              <a:rPr lang="cs-CZ" altLang="cs-CZ" sz="4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altLang="cs-CZ" sz="4400" dirty="0" err="1">
                <a:solidFill>
                  <a:srgbClr val="000000"/>
                </a:solidFill>
                <a:latin typeface="+mn-lt"/>
              </a:rPr>
              <a:t>neural</a:t>
            </a:r>
            <a:r>
              <a:rPr lang="cs-CZ" altLang="cs-CZ" sz="4400" dirty="0">
                <a:solidFill>
                  <a:srgbClr val="000000"/>
                </a:solidFill>
                <a:latin typeface="+mn-lt"/>
              </a:rPr>
              <a:t> tube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787959" y="959742"/>
            <a:ext cx="1568082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500" dirty="0" err="1"/>
              <a:t>neural</a:t>
            </a:r>
            <a:r>
              <a:rPr lang="cs-CZ" sz="1500" dirty="0"/>
              <a:t> </a:t>
            </a:r>
            <a:r>
              <a:rPr lang="cs-CZ" sz="1500" dirty="0" err="1"/>
              <a:t>folds</a:t>
            </a:r>
            <a:endParaRPr lang="en-US" sz="15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912743" y="1391752"/>
            <a:ext cx="1568082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500" dirty="0" err="1"/>
              <a:t>ectoderm</a:t>
            </a:r>
            <a:endParaRPr lang="en-US" sz="15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721206" y="3665678"/>
            <a:ext cx="1568082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500" dirty="0" err="1"/>
              <a:t>neural</a:t>
            </a:r>
            <a:r>
              <a:rPr lang="cs-CZ" sz="1500" dirty="0"/>
              <a:t> </a:t>
            </a:r>
            <a:r>
              <a:rPr lang="cs-CZ" sz="1500" dirty="0" err="1"/>
              <a:t>groove</a:t>
            </a:r>
            <a:endParaRPr lang="en-US" sz="15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721206" y="5405053"/>
            <a:ext cx="1568082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500" dirty="0" err="1"/>
              <a:t>spinal</a:t>
            </a:r>
            <a:r>
              <a:rPr lang="cs-CZ" sz="1500" dirty="0"/>
              <a:t> ganglion</a:t>
            </a:r>
            <a:endParaRPr lang="en-US" sz="15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3721206" y="5835035"/>
            <a:ext cx="1568082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500" dirty="0" err="1"/>
              <a:t>neural</a:t>
            </a:r>
            <a:r>
              <a:rPr lang="cs-CZ" sz="1500" dirty="0"/>
              <a:t> tube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534681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299" y="1163782"/>
            <a:ext cx="3706602" cy="5616671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5694" y="170288"/>
            <a:ext cx="8281987" cy="5739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4400" dirty="0" err="1">
                <a:solidFill>
                  <a:srgbClr val="000000"/>
                </a:solidFill>
                <a:latin typeface="+mn-lt"/>
              </a:rPr>
              <a:t>Closing</a:t>
            </a:r>
            <a:r>
              <a:rPr lang="cs-CZ" altLang="cs-CZ" sz="4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altLang="cs-CZ" sz="4400" dirty="0" err="1">
                <a:solidFill>
                  <a:srgbClr val="000000"/>
                </a:solidFill>
                <a:latin typeface="+mn-lt"/>
              </a:rPr>
              <a:t>of</a:t>
            </a:r>
            <a:r>
              <a:rPr lang="cs-CZ" altLang="cs-CZ" sz="4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altLang="cs-CZ" sz="4400" dirty="0" err="1">
                <a:solidFill>
                  <a:srgbClr val="000000"/>
                </a:solidFill>
                <a:latin typeface="+mn-lt"/>
              </a:rPr>
              <a:t>the</a:t>
            </a:r>
            <a:r>
              <a:rPr lang="cs-CZ" altLang="cs-CZ" sz="4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altLang="cs-CZ" sz="4400" dirty="0" err="1">
                <a:solidFill>
                  <a:srgbClr val="000000"/>
                </a:solidFill>
                <a:latin typeface="+mn-lt"/>
              </a:rPr>
              <a:t>neural</a:t>
            </a:r>
            <a:r>
              <a:rPr lang="cs-CZ" altLang="cs-CZ" sz="4400" dirty="0">
                <a:solidFill>
                  <a:srgbClr val="000000"/>
                </a:solidFill>
                <a:latin typeface="+mn-lt"/>
              </a:rPr>
              <a:t> tube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655664" y="1036851"/>
            <a:ext cx="189366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 err="1"/>
              <a:t>wall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amnion</a:t>
            </a:r>
            <a:endParaRPr lang="en-US" sz="1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834726" y="1486862"/>
            <a:ext cx="130829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400" dirty="0" err="1"/>
              <a:t>neural</a:t>
            </a:r>
            <a:r>
              <a:rPr lang="cs-CZ" sz="1400" dirty="0"/>
              <a:t> plate</a:t>
            </a:r>
            <a:endParaRPr lang="en-US" sz="1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36555" y="2017861"/>
            <a:ext cx="122554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400" dirty="0" err="1"/>
              <a:t>neural</a:t>
            </a:r>
            <a:r>
              <a:rPr lang="cs-CZ" sz="1400" dirty="0"/>
              <a:t> </a:t>
            </a:r>
            <a:r>
              <a:rPr lang="cs-CZ" sz="1400" dirty="0" err="1"/>
              <a:t>groove</a:t>
            </a:r>
            <a:endParaRPr lang="en-US" sz="1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857397" y="2526189"/>
            <a:ext cx="130829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400" dirty="0"/>
              <a:t>primitive pit</a:t>
            </a:r>
            <a:endParaRPr lang="en-US" sz="1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3865208" y="2876153"/>
            <a:ext cx="130829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400" dirty="0"/>
              <a:t>primitive </a:t>
            </a:r>
            <a:r>
              <a:rPr lang="cs-CZ" sz="1400" dirty="0" err="1"/>
              <a:t>streak</a:t>
            </a:r>
            <a:endParaRPr lang="en-US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4076551" y="4275404"/>
            <a:ext cx="112717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400" dirty="0" err="1"/>
              <a:t>wall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amnion</a:t>
            </a:r>
            <a:endParaRPr lang="en-US" sz="1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055140" y="5206175"/>
            <a:ext cx="112717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400" dirty="0" err="1"/>
              <a:t>somites</a:t>
            </a:r>
            <a:endParaRPr lang="en-US" sz="1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820892" y="3350072"/>
            <a:ext cx="112717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400" dirty="0" err="1"/>
              <a:t>day</a:t>
            </a:r>
            <a:r>
              <a:rPr lang="cs-CZ" sz="1400" dirty="0"/>
              <a:t> 18</a:t>
            </a:r>
            <a:endParaRPr lang="en-US" sz="1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021246" y="3365210"/>
            <a:ext cx="112717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400" dirty="0" err="1"/>
              <a:t>day</a:t>
            </a:r>
            <a:r>
              <a:rPr lang="cs-CZ" sz="1400" dirty="0"/>
              <a:t> 20</a:t>
            </a:r>
            <a:endParaRPr lang="en-US" sz="1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927965" y="6524547"/>
            <a:ext cx="112717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400" dirty="0" err="1"/>
              <a:t>day</a:t>
            </a:r>
            <a:r>
              <a:rPr lang="cs-CZ" sz="1400" dirty="0"/>
              <a:t> 22</a:t>
            </a:r>
            <a:endParaRPr lang="en-US" sz="1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143016" y="6565009"/>
            <a:ext cx="112717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400" dirty="0" err="1"/>
              <a:t>day</a:t>
            </a:r>
            <a:r>
              <a:rPr lang="cs-CZ" sz="1400" dirty="0"/>
              <a:t> 23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36767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5216"/>
            <a:ext cx="8888889" cy="415861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5694" y="170288"/>
            <a:ext cx="8281987" cy="5739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4400" dirty="0" err="1">
                <a:solidFill>
                  <a:srgbClr val="000000"/>
                </a:solidFill>
                <a:latin typeface="+mn-lt"/>
              </a:rPr>
              <a:t>Development</a:t>
            </a:r>
            <a:r>
              <a:rPr lang="cs-CZ" altLang="cs-CZ" sz="4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altLang="cs-CZ" sz="4400" dirty="0" err="1">
                <a:solidFill>
                  <a:srgbClr val="000000"/>
                </a:solidFill>
                <a:latin typeface="+mn-lt"/>
              </a:rPr>
              <a:t>of</a:t>
            </a:r>
            <a:r>
              <a:rPr lang="cs-CZ" altLang="cs-CZ" sz="4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altLang="cs-CZ" sz="4400" dirty="0" err="1">
                <a:solidFill>
                  <a:srgbClr val="000000"/>
                </a:solidFill>
                <a:latin typeface="+mn-lt"/>
              </a:rPr>
              <a:t>the</a:t>
            </a:r>
            <a:r>
              <a:rPr lang="cs-CZ" altLang="cs-CZ" sz="4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altLang="cs-CZ" sz="4400" dirty="0" err="1">
                <a:solidFill>
                  <a:srgbClr val="000000"/>
                </a:solidFill>
                <a:latin typeface="+mn-lt"/>
              </a:rPr>
              <a:t>spinal</a:t>
            </a:r>
            <a:r>
              <a:rPr lang="cs-CZ" altLang="cs-CZ" sz="4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altLang="cs-CZ" sz="4400" dirty="0" err="1">
                <a:solidFill>
                  <a:srgbClr val="000000"/>
                </a:solidFill>
                <a:latin typeface="+mn-lt"/>
              </a:rPr>
              <a:t>cord</a:t>
            </a:r>
            <a:endParaRPr lang="cs-CZ" altLang="cs-CZ" sz="4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146597" y="3382817"/>
            <a:ext cx="1742292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basal</a:t>
            </a:r>
            <a:r>
              <a:rPr lang="cs-CZ" sz="1600" dirty="0"/>
              <a:t> plate</a:t>
            </a:r>
            <a:endParaRPr lang="en-US" sz="1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7057172" y="2195621"/>
            <a:ext cx="1742292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alar</a:t>
            </a:r>
            <a:r>
              <a:rPr lang="cs-CZ" sz="1600" dirty="0"/>
              <a:t> plate</a:t>
            </a:r>
            <a:endParaRPr lang="en-US" sz="16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7146597" y="2789219"/>
            <a:ext cx="1742292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spinal</a:t>
            </a:r>
            <a:r>
              <a:rPr lang="cs-CZ" sz="1600" dirty="0"/>
              <a:t> ganglion</a:t>
            </a:r>
            <a:endParaRPr lang="en-US" sz="16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429792" y="4139443"/>
            <a:ext cx="1462682" cy="49915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ramus</a:t>
            </a:r>
            <a:r>
              <a:rPr lang="cs-CZ" sz="1600" dirty="0"/>
              <a:t> </a:t>
            </a:r>
            <a:r>
              <a:rPr lang="cs-CZ" sz="1600" dirty="0" err="1"/>
              <a:t>communicans</a:t>
            </a:r>
            <a:endParaRPr lang="en-US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589749" y="4845513"/>
            <a:ext cx="1462682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sympathetic</a:t>
            </a:r>
            <a:r>
              <a:rPr lang="cs-CZ" sz="1600" dirty="0"/>
              <a:t> ganglion</a:t>
            </a:r>
            <a:endParaRPr lang="en-US" sz="16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444444" y="2195620"/>
            <a:ext cx="1462682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sulcus</a:t>
            </a:r>
            <a:r>
              <a:rPr lang="cs-CZ" sz="1600" dirty="0"/>
              <a:t> </a:t>
            </a:r>
          </a:p>
          <a:p>
            <a:pPr algn="ctr"/>
            <a:r>
              <a:rPr lang="cs-CZ" sz="1600" dirty="0" err="1"/>
              <a:t>limitans</a:t>
            </a:r>
            <a:endParaRPr lang="en-US" sz="16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589749" y="4840379"/>
            <a:ext cx="1462682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sympathetic</a:t>
            </a:r>
            <a:r>
              <a:rPr lang="cs-CZ" sz="1600" dirty="0"/>
              <a:t> ganglion</a:t>
            </a:r>
            <a:endParaRPr lang="en-US" sz="16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406739" y="2207260"/>
            <a:ext cx="1462682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dorsal</a:t>
            </a:r>
            <a:r>
              <a:rPr lang="cs-CZ" sz="1600" dirty="0"/>
              <a:t> </a:t>
            </a:r>
            <a:r>
              <a:rPr lang="cs-CZ" sz="1600" dirty="0" err="1"/>
              <a:t>root</a:t>
            </a:r>
            <a:endParaRPr lang="en-US" sz="16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978177" y="2542998"/>
            <a:ext cx="1462682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ventral</a:t>
            </a:r>
            <a:r>
              <a:rPr lang="cs-CZ" sz="1600" dirty="0"/>
              <a:t> </a:t>
            </a:r>
            <a:r>
              <a:rPr lang="cs-CZ" sz="1600" dirty="0" err="1"/>
              <a:t>root</a:t>
            </a:r>
            <a:endParaRPr lang="en-US" sz="16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75504" y="2534582"/>
            <a:ext cx="1464369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developing</a:t>
            </a:r>
            <a:r>
              <a:rPr lang="cs-CZ" sz="1600" dirty="0"/>
              <a:t> mantle </a:t>
            </a:r>
            <a:r>
              <a:rPr lang="cs-CZ" sz="1600" dirty="0" err="1"/>
              <a:t>layer</a:t>
            </a:r>
            <a:endParaRPr lang="en-US" sz="16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237697" y="3030744"/>
            <a:ext cx="1515534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marginal</a:t>
            </a:r>
            <a:endParaRPr lang="en-US" sz="16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72649" y="3427273"/>
            <a:ext cx="1242273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myotom</a:t>
            </a:r>
            <a:endParaRPr lang="en-US" sz="16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-3585" y="4314174"/>
            <a:ext cx="1242273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spinal</a:t>
            </a:r>
            <a:r>
              <a:rPr lang="cs-CZ" sz="1600" dirty="0"/>
              <a:t> </a:t>
            </a:r>
          </a:p>
          <a:p>
            <a:pPr algn="ctr"/>
            <a:r>
              <a:rPr lang="cs-CZ" sz="1600" dirty="0"/>
              <a:t>nerve</a:t>
            </a:r>
            <a:endParaRPr lang="en-US" sz="16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129701" y="4840379"/>
            <a:ext cx="1242273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sympathetic</a:t>
            </a:r>
            <a:r>
              <a:rPr lang="cs-CZ" sz="1600" dirty="0"/>
              <a:t> </a:t>
            </a:r>
            <a:r>
              <a:rPr lang="cs-CZ" sz="1600" dirty="0" err="1"/>
              <a:t>neuroblasts</a:t>
            </a:r>
            <a:endParaRPr lang="en-US" sz="16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716391" y="2207260"/>
            <a:ext cx="1242273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germinal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07303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2156"/>
            <a:ext cx="9020826" cy="3352412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5694" y="170288"/>
            <a:ext cx="8281987" cy="5739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4400" dirty="0" err="1">
                <a:solidFill>
                  <a:srgbClr val="000000"/>
                </a:solidFill>
                <a:latin typeface="+mn-lt"/>
              </a:rPr>
              <a:t>Development</a:t>
            </a:r>
            <a:r>
              <a:rPr lang="cs-CZ" altLang="cs-CZ" sz="4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altLang="cs-CZ" sz="4400" dirty="0" err="1">
                <a:solidFill>
                  <a:srgbClr val="000000"/>
                </a:solidFill>
                <a:latin typeface="+mn-lt"/>
              </a:rPr>
              <a:t>of</a:t>
            </a:r>
            <a:r>
              <a:rPr lang="cs-CZ" altLang="cs-CZ" sz="4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altLang="cs-CZ" sz="4400" dirty="0" err="1">
                <a:solidFill>
                  <a:srgbClr val="000000"/>
                </a:solidFill>
                <a:latin typeface="+mn-lt"/>
              </a:rPr>
              <a:t>the</a:t>
            </a:r>
            <a:r>
              <a:rPr lang="cs-CZ" altLang="cs-CZ" sz="4400" dirty="0">
                <a:solidFill>
                  <a:srgbClr val="000000"/>
                </a:solidFill>
                <a:latin typeface="+mn-lt"/>
              </a:rPr>
              <a:t> brain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3082031"/>
            <a:ext cx="1409759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mesencephalon</a:t>
            </a:r>
            <a:endParaRPr lang="en-US" sz="1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97028" y="2524071"/>
            <a:ext cx="1585716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rhombencephalon</a:t>
            </a:r>
            <a:endParaRPr lang="en-US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3744657"/>
            <a:ext cx="1428278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prosencephalon</a:t>
            </a:r>
            <a:endParaRPr lang="en-US" sz="1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7557" y="4071510"/>
            <a:ext cx="1428278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developing</a:t>
            </a:r>
            <a:r>
              <a:rPr lang="cs-CZ" sz="1600" dirty="0"/>
              <a:t> </a:t>
            </a:r>
            <a:r>
              <a:rPr lang="cs-CZ" sz="1600" dirty="0" err="1"/>
              <a:t>spinal</a:t>
            </a:r>
            <a:r>
              <a:rPr lang="cs-CZ" sz="1600" dirty="0"/>
              <a:t> </a:t>
            </a:r>
            <a:r>
              <a:rPr lang="cs-CZ" sz="1600" dirty="0" err="1"/>
              <a:t>cord</a:t>
            </a:r>
            <a:endParaRPr lang="en-US" sz="1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396836" y="3125919"/>
            <a:ext cx="792229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eye</a:t>
            </a:r>
            <a:r>
              <a:rPr lang="cs-CZ" sz="1600" dirty="0"/>
              <a:t> cup</a:t>
            </a:r>
          </a:p>
          <a:p>
            <a:pPr algn="ctr"/>
            <a:endParaRPr lang="en-US" sz="16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2309930" y="3744657"/>
            <a:ext cx="966040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developing</a:t>
            </a:r>
            <a:r>
              <a:rPr lang="cs-CZ" sz="1600" dirty="0"/>
              <a:t> </a:t>
            </a:r>
            <a:r>
              <a:rPr lang="cs-CZ" sz="1600" dirty="0" err="1"/>
              <a:t>heart</a:t>
            </a:r>
            <a:endParaRPr lang="cs-CZ" sz="1600" dirty="0"/>
          </a:p>
          <a:p>
            <a:pPr algn="ctr"/>
            <a:endParaRPr lang="en-US" sz="16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191537" y="4257275"/>
            <a:ext cx="1554227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nerves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pharyngeal</a:t>
            </a:r>
            <a:r>
              <a:rPr lang="cs-CZ" sz="1600" dirty="0"/>
              <a:t> </a:t>
            </a:r>
            <a:r>
              <a:rPr lang="cs-CZ" sz="1600" dirty="0" err="1"/>
              <a:t>arches</a:t>
            </a:r>
            <a:endParaRPr lang="cs-CZ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655128" y="2579192"/>
            <a:ext cx="1352707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diencephalon</a:t>
            </a:r>
            <a:endParaRPr lang="cs-CZ" sz="16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007835" y="2579191"/>
            <a:ext cx="1409759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mesencephalon</a:t>
            </a:r>
            <a:endParaRPr lang="en-US" sz="16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611067" y="2579191"/>
            <a:ext cx="1409759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metencephalon</a:t>
            </a:r>
            <a:endParaRPr lang="en-US" sz="16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655702" y="3936879"/>
            <a:ext cx="146524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400" dirty="0" err="1"/>
              <a:t>myelenencephalon</a:t>
            </a:r>
            <a:endParaRPr lang="en-US" sz="14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4571238" y="3125919"/>
            <a:ext cx="1409759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telencephalon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85961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15694" y="170288"/>
            <a:ext cx="8281987" cy="13413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4400" dirty="0" err="1">
                <a:solidFill>
                  <a:srgbClr val="000000"/>
                </a:solidFill>
                <a:latin typeface="+mn-lt"/>
              </a:rPr>
              <a:t>Development</a:t>
            </a:r>
            <a:r>
              <a:rPr lang="cs-CZ" altLang="cs-CZ" sz="4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altLang="cs-CZ" sz="4400" dirty="0" err="1">
                <a:solidFill>
                  <a:srgbClr val="000000"/>
                </a:solidFill>
                <a:latin typeface="+mn-lt"/>
              </a:rPr>
              <a:t>of</a:t>
            </a:r>
            <a:r>
              <a:rPr lang="cs-CZ" altLang="cs-CZ" sz="4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altLang="cs-CZ" sz="4400" dirty="0" err="1">
                <a:solidFill>
                  <a:srgbClr val="000000"/>
                </a:solidFill>
                <a:latin typeface="+mn-lt"/>
              </a:rPr>
              <a:t>the</a:t>
            </a:r>
            <a:r>
              <a:rPr lang="cs-CZ" altLang="cs-CZ" sz="4400" dirty="0">
                <a:solidFill>
                  <a:srgbClr val="000000"/>
                </a:solidFill>
                <a:latin typeface="+mn-lt"/>
              </a:rPr>
              <a:t> brain </a:t>
            </a:r>
            <a:r>
              <a:rPr lang="cs-CZ" altLang="cs-CZ" sz="4400" dirty="0" err="1">
                <a:solidFill>
                  <a:srgbClr val="000000"/>
                </a:solidFill>
                <a:latin typeface="+mn-lt"/>
              </a:rPr>
              <a:t>ventricles</a:t>
            </a:r>
            <a:endParaRPr lang="cs-CZ" altLang="cs-CZ" sz="4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81" y="2214208"/>
            <a:ext cx="8964238" cy="437709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517133" y="2579191"/>
            <a:ext cx="1409759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mesencephalon</a:t>
            </a:r>
            <a:endParaRPr lang="en-US" sz="1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82907" y="2579191"/>
            <a:ext cx="1409759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mesencephalon</a:t>
            </a:r>
            <a:endParaRPr lang="en-US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15694" y="2944174"/>
            <a:ext cx="921543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epiphysis</a:t>
            </a:r>
            <a:endParaRPr lang="en-US" sz="1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3411619"/>
            <a:ext cx="94513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400" dirty="0" err="1"/>
              <a:t>hemispheres</a:t>
            </a:r>
            <a:endParaRPr lang="en-US" sz="1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22135" y="5586200"/>
            <a:ext cx="1091942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/>
              <a:t>3rd </a:t>
            </a:r>
            <a:r>
              <a:rPr lang="cs-CZ" sz="1600" dirty="0" err="1"/>
              <a:t>ventricle</a:t>
            </a:r>
            <a:endParaRPr lang="en-US" sz="16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826710" y="5277558"/>
            <a:ext cx="1091942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hypophysis</a:t>
            </a:r>
            <a:endParaRPr lang="en-US" sz="16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749869" y="2826933"/>
            <a:ext cx="1293007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floor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4th </a:t>
            </a:r>
            <a:r>
              <a:rPr lang="cs-CZ" sz="1600" dirty="0" err="1"/>
              <a:t>ventricle</a:t>
            </a:r>
            <a:endParaRPr lang="en-US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5295" y="4850808"/>
            <a:ext cx="830685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lateral</a:t>
            </a:r>
            <a:r>
              <a:rPr lang="cs-CZ" sz="1600" dirty="0"/>
              <a:t> </a:t>
            </a:r>
            <a:r>
              <a:rPr lang="cs-CZ" sz="1600" dirty="0" err="1"/>
              <a:t>ventricle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44924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0" y="122238"/>
            <a:ext cx="9144000" cy="6429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dirty="0" err="1">
                <a:solidFill>
                  <a:srgbClr val="000000"/>
                </a:solidFill>
                <a:latin typeface="+mn-lt"/>
              </a:rPr>
              <a:t>Neural</a:t>
            </a:r>
            <a:r>
              <a:rPr lang="cs-CZ" altLang="cs-CZ" dirty="0">
                <a:solidFill>
                  <a:srgbClr val="000000"/>
                </a:solidFill>
                <a:latin typeface="+mn-lt"/>
              </a:rPr>
              <a:t> tube </a:t>
            </a:r>
            <a:r>
              <a:rPr lang="cs-CZ" altLang="cs-CZ" dirty="0" err="1">
                <a:solidFill>
                  <a:srgbClr val="000000"/>
                </a:solidFill>
                <a:latin typeface="+mn-lt"/>
              </a:rPr>
              <a:t>defects</a:t>
            </a:r>
            <a:r>
              <a:rPr lang="cs-CZ" altLang="cs-CZ" dirty="0">
                <a:solidFill>
                  <a:srgbClr val="000000"/>
                </a:solidFill>
                <a:latin typeface="+mn-lt"/>
              </a:rPr>
              <a:t> (</a:t>
            </a:r>
            <a:r>
              <a:rPr lang="cs-CZ" altLang="cs-CZ" dirty="0" err="1">
                <a:solidFill>
                  <a:srgbClr val="000000"/>
                </a:solidFill>
                <a:latin typeface="+mn-lt"/>
              </a:rPr>
              <a:t>NTDs</a:t>
            </a:r>
            <a:r>
              <a:rPr lang="cs-CZ" altLang="cs-CZ" dirty="0">
                <a:solidFill>
                  <a:srgbClr val="000000"/>
                </a:solidFill>
                <a:latin typeface="+mn-lt"/>
              </a:rPr>
              <a:t>)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12359" y="1375271"/>
            <a:ext cx="7233313" cy="48131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chemeClr val="tx1"/>
              </a:buClr>
              <a:buFontTx/>
              <a:buChar char="-"/>
            </a:pPr>
            <a:r>
              <a:rPr lang="cs-CZ" altLang="cs-CZ" sz="2000" dirty="0"/>
              <a:t>Spina </a:t>
            </a:r>
            <a:r>
              <a:rPr lang="cs-CZ" altLang="cs-CZ" sz="2000" dirty="0" err="1"/>
              <a:t>bifida</a:t>
            </a:r>
            <a:r>
              <a:rPr lang="cs-CZ" altLang="cs-CZ" sz="2000" dirty="0"/>
              <a:t>: spina </a:t>
            </a:r>
            <a:r>
              <a:rPr lang="cs-CZ" altLang="cs-CZ" sz="2000" dirty="0" err="1"/>
              <a:t>bifida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occulta</a:t>
            </a:r>
            <a:r>
              <a:rPr lang="cs-CZ" altLang="cs-CZ" sz="2000" dirty="0"/>
              <a:t> – </a:t>
            </a:r>
            <a:r>
              <a:rPr lang="cs-CZ" altLang="cs-CZ" sz="2000" dirty="0" err="1"/>
              <a:t>defect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</a:t>
            </a:r>
            <a:r>
              <a:rPr lang="cs-CZ" altLang="cs-CZ" sz="2000" dirty="0" err="1"/>
              <a:t>vertebral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arches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covered</a:t>
            </a:r>
            <a:r>
              <a:rPr lang="cs-CZ" altLang="cs-CZ" sz="2000" dirty="0"/>
              <a:t> </a:t>
            </a:r>
            <a:r>
              <a:rPr lang="cs-CZ" altLang="cs-CZ" sz="2000" dirty="0" err="1"/>
              <a:t>with</a:t>
            </a:r>
            <a:r>
              <a:rPr lang="cs-CZ" altLang="cs-CZ" sz="2000" dirty="0"/>
              <a:t> skin and </a:t>
            </a:r>
            <a:r>
              <a:rPr lang="cs-CZ" altLang="cs-CZ" sz="2000" dirty="0" err="1"/>
              <a:t>usually</a:t>
            </a:r>
            <a:r>
              <a:rPr lang="cs-CZ" altLang="cs-CZ" sz="2000" dirty="0"/>
              <a:t> </a:t>
            </a:r>
            <a:r>
              <a:rPr lang="cs-CZ" altLang="cs-CZ" sz="2000" dirty="0" err="1"/>
              <a:t>does</a:t>
            </a:r>
            <a:r>
              <a:rPr lang="cs-CZ" altLang="cs-CZ" sz="2000" dirty="0"/>
              <a:t> not </a:t>
            </a:r>
            <a:r>
              <a:rPr lang="cs-CZ" altLang="cs-CZ" sz="2000" dirty="0" err="1"/>
              <a:t>affect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the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neural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tissue</a:t>
            </a:r>
            <a:r>
              <a:rPr lang="cs-CZ" altLang="cs-CZ" sz="2000" dirty="0"/>
              <a:t> – 10 </a:t>
            </a:r>
            <a:r>
              <a:rPr lang="cs-CZ" sz="2000" dirty="0"/>
              <a:t>%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population</a:t>
            </a:r>
            <a:r>
              <a:rPr lang="cs-CZ" sz="2000" dirty="0"/>
              <a:t>; </a:t>
            </a:r>
            <a:r>
              <a:rPr lang="cs-CZ" sz="2000" dirty="0" err="1"/>
              <a:t>meningocele</a:t>
            </a:r>
            <a:r>
              <a:rPr lang="cs-CZ" sz="2000" dirty="0"/>
              <a:t>; </a:t>
            </a:r>
            <a:r>
              <a:rPr lang="cs-CZ" sz="2000" dirty="0" err="1"/>
              <a:t>meningomyelocele</a:t>
            </a:r>
            <a:endParaRPr lang="cs-CZ" sz="2000" dirty="0"/>
          </a:p>
          <a:p>
            <a:pPr>
              <a:lnSpc>
                <a:spcPct val="110000"/>
              </a:lnSpc>
              <a:buClr>
                <a:schemeClr val="tx1"/>
              </a:buClr>
              <a:buFontTx/>
              <a:buChar char="-"/>
            </a:pPr>
            <a:endParaRPr lang="cs-CZ" sz="2000" dirty="0"/>
          </a:p>
          <a:p>
            <a:pPr>
              <a:lnSpc>
                <a:spcPct val="110000"/>
              </a:lnSpc>
              <a:buClr>
                <a:schemeClr val="tx1"/>
              </a:buClr>
              <a:buFontTx/>
              <a:buChar char="-"/>
            </a:pPr>
            <a:endParaRPr lang="cs-CZ" sz="2000" dirty="0"/>
          </a:p>
          <a:p>
            <a:pPr>
              <a:lnSpc>
                <a:spcPct val="110000"/>
              </a:lnSpc>
              <a:buClr>
                <a:schemeClr val="tx1"/>
              </a:buClr>
              <a:buFontTx/>
              <a:buChar char="-"/>
            </a:pPr>
            <a:endParaRPr lang="cs-CZ" sz="2000" dirty="0"/>
          </a:p>
          <a:p>
            <a:pPr>
              <a:lnSpc>
                <a:spcPct val="110000"/>
              </a:lnSpc>
              <a:buClr>
                <a:schemeClr val="tx1"/>
              </a:buClr>
              <a:buFontTx/>
              <a:buChar char="-"/>
            </a:pPr>
            <a:endParaRPr lang="cs-CZ" sz="2000" dirty="0"/>
          </a:p>
          <a:p>
            <a:pPr>
              <a:lnSpc>
                <a:spcPct val="110000"/>
              </a:lnSpc>
              <a:buClr>
                <a:schemeClr val="tx1"/>
              </a:buClr>
              <a:buFontTx/>
              <a:buChar char="-"/>
            </a:pPr>
            <a:endParaRPr lang="cs-CZ" sz="2000" dirty="0"/>
          </a:p>
          <a:p>
            <a:pPr>
              <a:lnSpc>
                <a:spcPct val="110000"/>
              </a:lnSpc>
              <a:buClr>
                <a:schemeClr val="tx1"/>
              </a:buClr>
              <a:buFontTx/>
              <a:buChar char="-"/>
            </a:pPr>
            <a:r>
              <a:rPr lang="cs-CZ" altLang="cs-CZ" sz="2000" dirty="0" err="1"/>
              <a:t>Rachischisis</a:t>
            </a:r>
            <a:endParaRPr lang="cs-CZ" altLang="cs-CZ" sz="2000" dirty="0"/>
          </a:p>
          <a:p>
            <a:pPr>
              <a:lnSpc>
                <a:spcPct val="110000"/>
              </a:lnSpc>
              <a:buClr>
                <a:schemeClr val="tx1"/>
              </a:buClr>
              <a:buFontTx/>
              <a:buChar char="-"/>
            </a:pPr>
            <a:r>
              <a:rPr lang="cs-CZ" altLang="cs-CZ" sz="2000" dirty="0" err="1"/>
              <a:t>Hydrocephaly</a:t>
            </a:r>
            <a:r>
              <a:rPr lang="cs-CZ" altLang="cs-CZ" sz="2000" dirty="0"/>
              <a:t> </a:t>
            </a:r>
            <a:r>
              <a:rPr lang="cs-CZ" altLang="cs-CZ" sz="2000" dirty="0" err="1"/>
              <a:t>due</a:t>
            </a:r>
            <a:r>
              <a:rPr lang="cs-CZ" altLang="cs-CZ" sz="2000" dirty="0"/>
              <a:t> to Arnold-</a:t>
            </a:r>
            <a:r>
              <a:rPr lang="cs-CZ" altLang="cs-CZ" sz="2000" dirty="0" err="1"/>
              <a:t>Chiari</a:t>
            </a:r>
            <a:r>
              <a:rPr lang="cs-CZ" altLang="cs-CZ" sz="2000" dirty="0"/>
              <a:t> </a:t>
            </a:r>
            <a:r>
              <a:rPr lang="cs-CZ" altLang="cs-CZ" sz="2000" dirty="0" err="1"/>
              <a:t>malformation</a:t>
            </a:r>
            <a:endParaRPr lang="cs-CZ" altLang="cs-CZ" sz="2000" dirty="0"/>
          </a:p>
          <a:p>
            <a:pPr>
              <a:lnSpc>
                <a:spcPct val="110000"/>
              </a:lnSpc>
              <a:buClr>
                <a:schemeClr val="tx1"/>
              </a:buClr>
              <a:buFontTx/>
              <a:buChar char="-"/>
            </a:pPr>
            <a:endParaRPr lang="en-US" altLang="cs-CZ" sz="2000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896E7D9-A646-AE41-8E7E-CCBCD9812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0" y="2484698"/>
            <a:ext cx="4313260" cy="2310972"/>
          </a:xfrm>
          <a:prstGeom prst="rect">
            <a:avLst/>
          </a:prstGeom>
        </p:spPr>
      </p:pic>
      <p:pic>
        <p:nvPicPr>
          <p:cNvPr id="7" name="Picture 6" descr="A picture containing text, x-ray film&#10;&#10;Description automatically generated">
            <a:extLst>
              <a:ext uri="{FF2B5EF4-FFF2-40B4-BE49-F238E27FC236}">
                <a16:creationId xmlns:a16="http://schemas.microsoft.com/office/drawing/2014/main" id="{8676AD78-D89C-6742-A7B2-576F0EF69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34" y="2382592"/>
            <a:ext cx="2520507" cy="254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46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0" y="122238"/>
            <a:ext cx="9144000" cy="6429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dirty="0" err="1">
                <a:solidFill>
                  <a:srgbClr val="000000"/>
                </a:solidFill>
                <a:latin typeface="+mn-lt"/>
              </a:rPr>
              <a:t>Cranial</a:t>
            </a:r>
            <a:r>
              <a:rPr lang="cs-CZ" altLang="cs-CZ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altLang="cs-CZ" dirty="0" err="1">
                <a:solidFill>
                  <a:srgbClr val="000000"/>
                </a:solidFill>
                <a:latin typeface="+mn-lt"/>
              </a:rPr>
              <a:t>defects</a:t>
            </a:r>
            <a:endParaRPr lang="cs-CZ" altLang="cs-CZ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-1" y="1255595"/>
            <a:ext cx="8570795" cy="51046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chemeClr val="tx1"/>
              </a:buClr>
              <a:buFontTx/>
              <a:buChar char="-"/>
            </a:pPr>
            <a:r>
              <a:rPr lang="cs-CZ" altLang="cs-CZ" sz="2000" dirty="0" err="1"/>
              <a:t>Schisencephaly</a:t>
            </a:r>
            <a:endParaRPr lang="cs-CZ" altLang="cs-CZ" sz="2000" dirty="0"/>
          </a:p>
          <a:p>
            <a:pPr>
              <a:lnSpc>
                <a:spcPct val="110000"/>
              </a:lnSpc>
              <a:buClr>
                <a:schemeClr val="tx1"/>
              </a:buClr>
              <a:buFontTx/>
              <a:buChar char="-"/>
            </a:pPr>
            <a:r>
              <a:rPr lang="cs-CZ" altLang="cs-CZ" sz="2000" dirty="0" err="1"/>
              <a:t>Holoprosencephaly</a:t>
            </a:r>
            <a:r>
              <a:rPr lang="cs-CZ" altLang="cs-CZ" sz="2000" dirty="0"/>
              <a:t> (HPE) – 1 in 15000 (1 in 250 early </a:t>
            </a:r>
            <a:r>
              <a:rPr lang="cs-CZ" altLang="cs-CZ" sz="2000" dirty="0" err="1"/>
              <a:t>miscarriage</a:t>
            </a:r>
            <a:r>
              <a:rPr lang="cs-CZ" altLang="cs-CZ" sz="2000" dirty="0"/>
              <a:t>)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Tx/>
              <a:buChar char="-"/>
            </a:pPr>
            <a:r>
              <a:rPr lang="cs-CZ" altLang="cs-CZ" sz="2000" dirty="0" err="1"/>
              <a:t>Meningocele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meningoencephalocele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meningohydroencepahlocele</a:t>
            </a:r>
            <a:r>
              <a:rPr lang="cs-CZ" altLang="cs-CZ" sz="2000" dirty="0"/>
              <a:t> – 1 in 12000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Tx/>
              <a:buChar char="-"/>
            </a:pPr>
            <a:r>
              <a:rPr lang="cs-CZ" altLang="cs-CZ" sz="2000" dirty="0" err="1"/>
              <a:t>Exencephaly</a:t>
            </a:r>
            <a:r>
              <a:rPr lang="cs-CZ" altLang="cs-CZ" sz="2000" dirty="0"/>
              <a:t>: </a:t>
            </a:r>
            <a:r>
              <a:rPr lang="cs-CZ" altLang="cs-CZ" sz="2000" dirty="0" err="1"/>
              <a:t>anencephaly</a:t>
            </a:r>
            <a:r>
              <a:rPr lang="cs-CZ" altLang="cs-CZ" sz="2000" dirty="0"/>
              <a:t> (=</a:t>
            </a:r>
            <a:r>
              <a:rPr lang="cs-CZ" altLang="cs-CZ" sz="2000" dirty="0" err="1"/>
              <a:t>meroencaphaly</a:t>
            </a:r>
            <a:r>
              <a:rPr lang="cs-CZ" altLang="cs-CZ" sz="2000" dirty="0"/>
              <a:t> – 2-4 </a:t>
            </a:r>
            <a:r>
              <a:rPr lang="cs-CZ" altLang="cs-CZ" sz="2000" dirty="0" err="1"/>
              <a:t>times</a:t>
            </a:r>
            <a:r>
              <a:rPr lang="cs-CZ" altLang="cs-CZ" sz="2000" dirty="0"/>
              <a:t> more </a:t>
            </a:r>
            <a:r>
              <a:rPr lang="cs-CZ" altLang="cs-CZ" sz="2000" dirty="0" err="1"/>
              <a:t>common</a:t>
            </a:r>
            <a:r>
              <a:rPr lang="cs-CZ" altLang="cs-CZ" sz="2000" dirty="0"/>
              <a:t> in </a:t>
            </a:r>
            <a:r>
              <a:rPr lang="cs-CZ" altLang="cs-CZ" sz="2000" dirty="0" err="1"/>
              <a:t>female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foetuses</a:t>
            </a:r>
            <a:r>
              <a:rPr lang="cs-CZ" altLang="cs-CZ" sz="2000" dirty="0"/>
              <a:t>), </a:t>
            </a:r>
            <a:r>
              <a:rPr lang="cs-CZ" altLang="cs-CZ" sz="2000" dirty="0" err="1"/>
              <a:t>craniorachischisis</a:t>
            </a:r>
            <a:r>
              <a:rPr lang="cs-CZ" altLang="cs-CZ" sz="2000" dirty="0"/>
              <a:t> – </a:t>
            </a:r>
            <a:r>
              <a:rPr lang="cs-CZ" altLang="cs-CZ" sz="2000" dirty="0" err="1"/>
              <a:t>polyhydramnios</a:t>
            </a:r>
            <a:endParaRPr lang="cs-CZ" altLang="cs-CZ" sz="2000" dirty="0"/>
          </a:p>
          <a:p>
            <a:pPr>
              <a:lnSpc>
                <a:spcPct val="110000"/>
              </a:lnSpc>
              <a:buClr>
                <a:schemeClr val="tx1"/>
              </a:buClr>
              <a:buFontTx/>
              <a:buChar char="-"/>
            </a:pPr>
            <a:r>
              <a:rPr lang="cs-CZ" altLang="cs-CZ" sz="2000" dirty="0" err="1"/>
              <a:t>Hydrocephaly</a:t>
            </a:r>
            <a:r>
              <a:rPr lang="cs-CZ" altLang="cs-CZ" sz="2000" dirty="0"/>
              <a:t> – in most </a:t>
            </a:r>
            <a:r>
              <a:rPr lang="cs-CZ" altLang="cs-CZ" sz="2000" dirty="0" err="1"/>
              <a:t>cases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due</a:t>
            </a:r>
            <a:r>
              <a:rPr lang="cs-CZ" altLang="cs-CZ" sz="2000" dirty="0"/>
              <a:t> to </a:t>
            </a:r>
            <a:r>
              <a:rPr lang="cs-CZ" altLang="cs-CZ" sz="2000" dirty="0" err="1"/>
              <a:t>obstruction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the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aqeduct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Sylvius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aqueductal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stenosis</a:t>
            </a:r>
            <a:r>
              <a:rPr lang="cs-CZ" altLang="cs-CZ" sz="2000" dirty="0"/>
              <a:t>)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Tx/>
              <a:buChar char="-"/>
            </a:pPr>
            <a:r>
              <a:rPr lang="cs-CZ" altLang="cs-CZ" sz="2000" dirty="0" err="1"/>
              <a:t>Microcephaly</a:t>
            </a:r>
            <a:r>
              <a:rPr lang="cs-CZ" altLang="cs-CZ" sz="2000" dirty="0"/>
              <a:t> </a:t>
            </a:r>
          </a:p>
          <a:p>
            <a:pPr marL="0" indent="0">
              <a:lnSpc>
                <a:spcPct val="110000"/>
              </a:lnSpc>
              <a:buClr>
                <a:schemeClr val="tx1"/>
              </a:buClr>
              <a:buNone/>
            </a:pPr>
            <a:r>
              <a:rPr lang="cs-CZ" altLang="cs-CZ" sz="2000" dirty="0" err="1"/>
              <a:t>The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leading</a:t>
            </a:r>
            <a:r>
              <a:rPr lang="cs-CZ" altLang="cs-CZ" sz="2000" dirty="0"/>
              <a:t> cause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</a:t>
            </a:r>
            <a:r>
              <a:rPr lang="cs-CZ" altLang="cs-CZ" sz="2000" dirty="0" err="1"/>
              <a:t>intellectual</a:t>
            </a:r>
            <a:r>
              <a:rPr lang="cs-CZ" altLang="cs-CZ" sz="2000" dirty="0"/>
              <a:t> disability </a:t>
            </a:r>
            <a:r>
              <a:rPr lang="cs-CZ" altLang="cs-CZ" sz="2000" dirty="0" err="1"/>
              <a:t>is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maternal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alcohol</a:t>
            </a:r>
            <a:r>
              <a:rPr lang="cs-CZ" altLang="cs-CZ" sz="2000" dirty="0"/>
              <a:t> abuse!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Tx/>
              <a:buChar char="-"/>
            </a:pPr>
            <a:endParaRPr lang="en-US" altLang="cs-CZ" sz="2000" dirty="0"/>
          </a:p>
        </p:txBody>
      </p:sp>
      <p:pic>
        <p:nvPicPr>
          <p:cNvPr id="5" name="Picture 4" descr="A close-up of the earth&#10;&#10;Description automatically generated with low confidence">
            <a:extLst>
              <a:ext uri="{FF2B5EF4-FFF2-40B4-BE49-F238E27FC236}">
                <a16:creationId xmlns:a16="http://schemas.microsoft.com/office/drawing/2014/main" id="{AFF1870E-7550-2F44-AE3D-32430B75F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472" y="21265"/>
            <a:ext cx="2027528" cy="202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0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3"/>
          <a:stretch/>
        </p:blipFill>
        <p:spPr bwMode="auto">
          <a:xfrm>
            <a:off x="358059" y="1705904"/>
            <a:ext cx="5837081" cy="4458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048584" cy="7858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US" altLang="cs-CZ" dirty="0" err="1">
                <a:solidFill>
                  <a:srgbClr val="000000"/>
                </a:solidFill>
                <a:latin typeface="+mn-lt"/>
              </a:rPr>
              <a:t>ituitary</a:t>
            </a:r>
            <a:r>
              <a:rPr lang="en-US" altLang="cs-CZ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cs-CZ" dirty="0" err="1">
                <a:solidFill>
                  <a:srgbClr val="000000"/>
                </a:solidFill>
                <a:latin typeface="+mn-lt"/>
              </a:rPr>
              <a:t>gl</a:t>
            </a:r>
            <a:r>
              <a:rPr lang="cs-CZ" altLang="cs-CZ" dirty="0">
                <a:solidFill>
                  <a:srgbClr val="000000"/>
                </a:solidFill>
                <a:latin typeface="+mn-lt"/>
              </a:rPr>
              <a:t>and</a:t>
            </a:r>
            <a:endParaRPr lang="en-US" altLang="cs-CZ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920092"/>
            <a:ext cx="6553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cs-CZ" sz="2000" dirty="0"/>
              <a:t>Ectoderm (</a:t>
            </a:r>
            <a:r>
              <a:rPr lang="en-US" altLang="cs-CZ" sz="2000" dirty="0" err="1"/>
              <a:t>Rathke’s</a:t>
            </a:r>
            <a:r>
              <a:rPr lang="en-US" altLang="cs-CZ" sz="2000" dirty="0"/>
              <a:t> pouch)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cs-CZ" sz="2000" dirty="0" err="1"/>
              <a:t>Neuroectoderm</a:t>
            </a:r>
            <a:r>
              <a:rPr lang="en-US" altLang="cs-CZ" sz="2000" dirty="0"/>
              <a:t> of ventral wall of diencephalon</a:t>
            </a:r>
          </a:p>
        </p:txBody>
      </p:sp>
      <p:pic>
        <p:nvPicPr>
          <p:cNvPr id="6" name="Picture 5" descr="HypDevAn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7279" y="3181018"/>
            <a:ext cx="2484438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197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2B5481-BC95-4A98-AD67-52A552804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267" y="-562458"/>
            <a:ext cx="7772400" cy="36881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97BB43B-C2F8-444D-A060-62E89A81F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566158"/>
            <a:ext cx="4476466" cy="6148541"/>
          </a:xfrm>
        </p:spPr>
        <p:txBody>
          <a:bodyPr/>
          <a:lstStyle/>
          <a:p>
            <a:pPr algn="l"/>
            <a:endParaRPr lang="cs-CZ" dirty="0"/>
          </a:p>
          <a:p>
            <a:pPr algn="l"/>
            <a:r>
              <a:rPr lang="cs-CZ" dirty="0" err="1"/>
              <a:t>Craniopharyngeal</a:t>
            </a:r>
            <a:r>
              <a:rPr lang="cs-CZ" dirty="0"/>
              <a:t> </a:t>
            </a:r>
            <a:r>
              <a:rPr lang="cs-CZ" dirty="0" err="1"/>
              <a:t>canal</a:t>
            </a:r>
            <a:endParaRPr lang="cs-CZ" dirty="0"/>
          </a:p>
          <a:p>
            <a:pPr algn="l"/>
            <a:r>
              <a:rPr lang="cs-CZ" dirty="0" err="1"/>
              <a:t>Pharyngeal</a:t>
            </a:r>
            <a:r>
              <a:rPr lang="cs-CZ" dirty="0"/>
              <a:t> </a:t>
            </a:r>
            <a:r>
              <a:rPr lang="cs-CZ" dirty="0" err="1"/>
              <a:t>hypophysis</a:t>
            </a:r>
            <a:endParaRPr lang="cs-CZ" dirty="0"/>
          </a:p>
          <a:p>
            <a:pPr algn="l"/>
            <a:r>
              <a:rPr lang="cs-CZ" dirty="0" err="1"/>
              <a:t>Agenesis</a:t>
            </a:r>
            <a:r>
              <a:rPr lang="cs-CZ" dirty="0"/>
              <a:t>/</a:t>
            </a:r>
            <a:r>
              <a:rPr lang="cs-CZ" dirty="0" err="1"/>
              <a:t>hypoplasia</a:t>
            </a:r>
            <a:r>
              <a:rPr lang="cs-CZ" dirty="0"/>
              <a:t>  - </a:t>
            </a:r>
            <a:r>
              <a:rPr lang="cs-CZ" dirty="0" err="1"/>
              <a:t>agenesis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incompatible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; </a:t>
            </a:r>
            <a:r>
              <a:rPr lang="cs-CZ" dirty="0" err="1"/>
              <a:t>panhypopituitarism</a:t>
            </a:r>
            <a:endParaRPr lang="cs-CZ" dirty="0"/>
          </a:p>
          <a:p>
            <a:pPr algn="l"/>
            <a:r>
              <a:rPr lang="cs-CZ" dirty="0" err="1"/>
              <a:t>Duplication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gland</a:t>
            </a:r>
            <a:r>
              <a:rPr lang="cs-CZ" dirty="0"/>
              <a:t> – very </a:t>
            </a:r>
            <a:r>
              <a:rPr lang="cs-CZ" dirty="0" err="1"/>
              <a:t>rare</a:t>
            </a:r>
            <a:endParaRPr lang="cs-CZ" dirty="0"/>
          </a:p>
          <a:p>
            <a:pPr algn="l"/>
            <a:r>
              <a:rPr lang="cs-CZ" dirty="0" err="1"/>
              <a:t>Ectopic</a:t>
            </a:r>
            <a:r>
              <a:rPr lang="cs-CZ" dirty="0"/>
              <a:t> </a:t>
            </a:r>
            <a:r>
              <a:rPr lang="cs-CZ" dirty="0" err="1"/>
              <a:t>posterior</a:t>
            </a:r>
            <a:r>
              <a:rPr lang="cs-CZ" dirty="0"/>
              <a:t> </a:t>
            </a:r>
            <a:r>
              <a:rPr lang="cs-CZ" dirty="0" err="1"/>
              <a:t>pituitary</a:t>
            </a:r>
            <a:r>
              <a:rPr lang="cs-CZ" dirty="0"/>
              <a:t> – </a:t>
            </a:r>
            <a:r>
              <a:rPr lang="cs-CZ" dirty="0" err="1"/>
              <a:t>pituitary</a:t>
            </a:r>
            <a:r>
              <a:rPr lang="cs-CZ" dirty="0"/>
              <a:t> </a:t>
            </a:r>
            <a:r>
              <a:rPr lang="cs-CZ" dirty="0" err="1"/>
              <a:t>dwarfism</a:t>
            </a:r>
            <a:endParaRPr lang="cs-CZ" dirty="0"/>
          </a:p>
          <a:p>
            <a:pPr algn="l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131534B-8AB4-4CD5-A207-EDE7AF4978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" t="56899" r="1861" b="1597"/>
          <a:stretch/>
        </p:blipFill>
        <p:spPr>
          <a:xfrm>
            <a:off x="2891816" y="4316654"/>
            <a:ext cx="6252183" cy="203351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EF2AA8B-4ACD-454C-9051-29A01B7A7618}"/>
              </a:ext>
            </a:extLst>
          </p:cNvPr>
          <p:cNvSpPr txBox="1"/>
          <p:nvPr/>
        </p:nvSpPr>
        <p:spPr>
          <a:xfrm>
            <a:off x="3588944" y="6389132"/>
            <a:ext cx="47707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/>
              </a:rPr>
              <a:t>Duplication of the pituitary gland associated with multiple </a:t>
            </a:r>
            <a:r>
              <a:rPr lang="en-US" sz="900" dirty="0" err="1">
                <a:hlinkClick r:id="rId3"/>
              </a:rPr>
              <a:t>blastogenesis</a:t>
            </a:r>
            <a:r>
              <a:rPr lang="en-US" sz="900" dirty="0">
                <a:hlinkClick r:id="rId3"/>
              </a:rPr>
              <a:t> defects: Duplication of the pituitary gland (DPG)-plus syndrome. Case report and review of literature - Surgical Neurology International</a:t>
            </a:r>
            <a:endParaRPr lang="cs-CZ" sz="900" dirty="0"/>
          </a:p>
        </p:txBody>
      </p:sp>
      <p:pic>
        <p:nvPicPr>
          <p:cNvPr id="7" name="Picture 6" descr="A close-up of the moon&#10;&#10;Description automatically generated with medium confidence">
            <a:extLst>
              <a:ext uri="{FF2B5EF4-FFF2-40B4-BE49-F238E27FC236}">
                <a16:creationId xmlns:a16="http://schemas.microsoft.com/office/drawing/2014/main" id="{8D9CEBE0-822B-B542-9451-93B2B4D6E5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335" y="0"/>
            <a:ext cx="2803651" cy="312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60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F42C4-8CDE-0241-B1BF-5F268920E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28650" y="-45719"/>
            <a:ext cx="78867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39027-3333-1A45-AA16-F2E1F2465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52" y="329054"/>
            <a:ext cx="3825025" cy="5847909"/>
          </a:xfrm>
        </p:spPr>
        <p:txBody>
          <a:bodyPr/>
          <a:lstStyle/>
          <a:p>
            <a:pPr marL="0" indent="0">
              <a:buNone/>
            </a:pPr>
            <a:r>
              <a:rPr lang="cs-CZ" dirty="0" err="1"/>
              <a:t>Craniopharyngiomas</a:t>
            </a:r>
            <a:r>
              <a:rPr lang="cs-CZ" dirty="0"/>
              <a:t> – </a:t>
            </a:r>
            <a:r>
              <a:rPr lang="cs-CZ" dirty="0" err="1"/>
              <a:t>usually</a:t>
            </a:r>
            <a:r>
              <a:rPr lang="cs-CZ" dirty="0"/>
              <a:t> </a:t>
            </a:r>
            <a:r>
              <a:rPr lang="cs-CZ" dirty="0" err="1"/>
              <a:t>lie</a:t>
            </a:r>
            <a:r>
              <a:rPr lang="cs-CZ" dirty="0"/>
              <a:t> </a:t>
            </a:r>
            <a:r>
              <a:rPr lang="cs-CZ" dirty="0" err="1"/>
              <a:t>above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sella</a:t>
            </a:r>
            <a:r>
              <a:rPr lang="cs-CZ" dirty="0"/>
              <a:t>; cause </a:t>
            </a:r>
            <a:r>
              <a:rPr lang="cs-CZ" dirty="0" err="1"/>
              <a:t>hydrocephalus</a:t>
            </a:r>
            <a:r>
              <a:rPr lang="cs-CZ" dirty="0"/>
              <a:t>, </a:t>
            </a:r>
            <a:r>
              <a:rPr lang="cs-CZ" dirty="0" err="1"/>
              <a:t>growth</a:t>
            </a:r>
            <a:r>
              <a:rPr lang="cs-CZ" dirty="0"/>
              <a:t> </a:t>
            </a:r>
            <a:r>
              <a:rPr lang="cs-CZ" dirty="0" err="1"/>
              <a:t>failure</a:t>
            </a:r>
            <a:r>
              <a:rPr lang="cs-CZ" dirty="0"/>
              <a:t>, diabetes </a:t>
            </a:r>
            <a:r>
              <a:rPr lang="cs-CZ" dirty="0" err="1"/>
              <a:t>insipidus</a:t>
            </a:r>
            <a:r>
              <a:rPr lang="cs-CZ" dirty="0"/>
              <a:t>, lose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peripheral</a:t>
            </a:r>
            <a:r>
              <a:rPr lang="cs-CZ" dirty="0"/>
              <a:t> vision</a:t>
            </a:r>
          </a:p>
          <a:p>
            <a:endParaRPr lang="cs-CZ" dirty="0"/>
          </a:p>
        </p:txBody>
      </p:sp>
      <p:pic>
        <p:nvPicPr>
          <p:cNvPr id="4" name="Obrázek 7" descr="Obsah obrázku text, zbraň&#10;&#10;Popis byl vytvořen automaticky">
            <a:extLst>
              <a:ext uri="{FF2B5EF4-FFF2-40B4-BE49-F238E27FC236}">
                <a16:creationId xmlns:a16="http://schemas.microsoft.com/office/drawing/2014/main" id="{FC0BBBDE-D3AD-4242-9EA8-9624453D1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088" y="32750"/>
            <a:ext cx="4918912" cy="3585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992C6B-3A25-054F-94E6-DCB97783B059}"/>
              </a:ext>
            </a:extLst>
          </p:cNvPr>
          <p:cNvSpPr txBox="1"/>
          <p:nvPr/>
        </p:nvSpPr>
        <p:spPr>
          <a:xfrm>
            <a:off x="3424750" y="3670554"/>
            <a:ext cx="58866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hlinkClick r:id="rId3"/>
              </a:rPr>
              <a:t>Pediatric Craniopharyngioma: Background, Pathophysiology, Epidemiology (medscape.com)</a:t>
            </a:r>
            <a:endParaRPr lang="cs-CZ" sz="1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8084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0" y="122238"/>
            <a:ext cx="9144000" cy="6429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dirty="0" err="1">
                <a:solidFill>
                  <a:srgbClr val="000000"/>
                </a:solidFill>
                <a:latin typeface="+mn-lt"/>
              </a:rPr>
              <a:t>Epiphysis</a:t>
            </a:r>
            <a:endParaRPr lang="cs-CZ" altLang="cs-CZ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770" y="1547053"/>
            <a:ext cx="5585760" cy="4928980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547053"/>
            <a:ext cx="3631096" cy="48131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cs-CZ" altLang="cs-CZ" sz="2000" dirty="0" err="1"/>
              <a:t>thickening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of</a:t>
            </a:r>
            <a:r>
              <a:rPr lang="en-US" altLang="cs-CZ" sz="2000" dirty="0"/>
              <a:t> caudal part of </a:t>
            </a:r>
            <a:r>
              <a:rPr lang="cs-CZ" altLang="cs-CZ" sz="2000" dirty="0" err="1"/>
              <a:t>ependyma</a:t>
            </a:r>
            <a:r>
              <a:rPr lang="cs-CZ" altLang="cs-CZ" sz="2000" dirty="0"/>
              <a:t> </a:t>
            </a:r>
            <a:r>
              <a:rPr lang="en-US" altLang="cs-CZ" sz="2000" dirty="0"/>
              <a:t>that does not contribute to development of choroid plexus</a:t>
            </a:r>
            <a:r>
              <a:rPr lang="cs-CZ" altLang="cs-CZ" sz="2000" dirty="0"/>
              <a:t> </a:t>
            </a:r>
            <a:r>
              <a:rPr lang="en-US" altLang="cs-CZ" sz="2000" dirty="0"/>
              <a:t>at the </a:t>
            </a:r>
            <a:r>
              <a:rPr lang="cs-CZ" altLang="cs-CZ" sz="2000" dirty="0" err="1"/>
              <a:t>roof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</a:t>
            </a:r>
            <a:r>
              <a:rPr lang="cs-CZ" altLang="cs-CZ" sz="2000" dirty="0" err="1"/>
              <a:t>diencephalon</a:t>
            </a:r>
            <a:endParaRPr lang="cs-CZ" altLang="cs-CZ" sz="2000" dirty="0"/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cs-CZ" altLang="cs-CZ" sz="2000" dirty="0" err="1"/>
              <a:t>neuroectoderm</a:t>
            </a:r>
            <a:endParaRPr lang="en-US" altLang="cs-CZ" sz="2000" dirty="0"/>
          </a:p>
          <a:p>
            <a:pPr>
              <a:lnSpc>
                <a:spcPct val="110000"/>
              </a:lnSpc>
              <a:buClr>
                <a:schemeClr val="tx1"/>
              </a:buClr>
              <a:buFontTx/>
              <a:buChar char="-"/>
            </a:pPr>
            <a:endParaRPr lang="en-US" altLang="cs-CZ" sz="2000" dirty="0"/>
          </a:p>
        </p:txBody>
      </p:sp>
    </p:spTree>
    <p:extLst>
      <p:ext uri="{BB962C8B-B14F-4D97-AF65-F5344CB8AC3E}">
        <p14:creationId xmlns:p14="http://schemas.microsoft.com/office/powerpoint/2010/main" val="815637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2B5481-BC95-4A98-AD67-52A552804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26" y="0"/>
            <a:ext cx="7772400" cy="36881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97BB43B-C2F8-444D-A060-62E89A81F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27" y="647822"/>
            <a:ext cx="7951762" cy="4754172"/>
          </a:xfrm>
        </p:spPr>
        <p:txBody>
          <a:bodyPr/>
          <a:lstStyle/>
          <a:p>
            <a:pPr algn="l"/>
            <a:r>
              <a:rPr lang="cs-CZ" dirty="0" err="1"/>
              <a:t>Pineal</a:t>
            </a:r>
            <a:r>
              <a:rPr lang="cs-CZ" dirty="0"/>
              <a:t> </a:t>
            </a:r>
            <a:r>
              <a:rPr lang="cs-CZ" dirty="0" err="1"/>
              <a:t>gland</a:t>
            </a:r>
            <a:r>
              <a:rPr lang="cs-CZ" dirty="0"/>
              <a:t> </a:t>
            </a:r>
            <a:r>
              <a:rPr lang="cs-CZ" dirty="0" err="1"/>
              <a:t>agenesis</a:t>
            </a:r>
            <a:r>
              <a:rPr lang="cs-CZ" dirty="0"/>
              <a:t> – </a:t>
            </a:r>
            <a:r>
              <a:rPr lang="cs-CZ" dirty="0" err="1"/>
              <a:t>mutations</a:t>
            </a:r>
            <a:r>
              <a:rPr lang="cs-CZ" dirty="0"/>
              <a:t> PAX6 (</a:t>
            </a:r>
            <a:r>
              <a:rPr lang="cs-CZ" dirty="0" err="1"/>
              <a:t>paired</a:t>
            </a:r>
            <a:r>
              <a:rPr lang="cs-CZ" dirty="0"/>
              <a:t> box gene 6)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C225EC0-222D-4C1B-81D9-FD398C6271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" t="15921" r="31940" b="9447"/>
          <a:stretch/>
        </p:blipFill>
        <p:spPr>
          <a:xfrm>
            <a:off x="2752168" y="1091821"/>
            <a:ext cx="6018663" cy="511835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9F44FA7-6E94-4DF4-8103-870C8675E0D4}"/>
              </a:ext>
            </a:extLst>
          </p:cNvPr>
          <p:cNvSpPr txBox="1"/>
          <p:nvPr/>
        </p:nvSpPr>
        <p:spPr>
          <a:xfrm>
            <a:off x="2364377" y="6479177"/>
            <a:ext cx="4596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hlinkClick r:id="rId3"/>
              </a:rPr>
              <a:t>Cureus</a:t>
            </a:r>
            <a:r>
              <a:rPr lang="en-US" sz="1400" dirty="0">
                <a:hlinkClick r:id="rId3"/>
              </a:rPr>
              <a:t> | Pineal Gland Agenesis: Review and Case Illustration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615521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043451" y="-47180"/>
            <a:ext cx="33800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cs-CZ" sz="4400" dirty="0"/>
              <a:t>Thyroid </a:t>
            </a:r>
            <a:r>
              <a:rPr lang="cs-CZ" altLang="cs-CZ" sz="4400" dirty="0" err="1"/>
              <a:t>gland</a:t>
            </a:r>
            <a:endParaRPr lang="en-US" altLang="cs-CZ" sz="4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513" y="4274749"/>
            <a:ext cx="4618366" cy="2384211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6322" y="1490008"/>
            <a:ext cx="5392293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cs-CZ" sz="2000" dirty="0"/>
              <a:t>endodermal proliferation of pharyngeal floor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between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tuberculum</a:t>
            </a:r>
            <a:r>
              <a:rPr lang="cs-CZ" altLang="cs-CZ" sz="2000" dirty="0"/>
              <a:t> </a:t>
            </a:r>
            <a:r>
              <a:rPr lang="cs-CZ" altLang="cs-CZ" sz="2000" dirty="0" err="1"/>
              <a:t>impar</a:t>
            </a:r>
            <a:r>
              <a:rPr lang="cs-CZ" altLang="cs-CZ" sz="2000" dirty="0"/>
              <a:t> and </a:t>
            </a:r>
            <a:r>
              <a:rPr lang="cs-CZ" altLang="cs-CZ" sz="2000" dirty="0" err="1"/>
              <a:t>copula</a:t>
            </a:r>
            <a:r>
              <a:rPr lang="en-US" altLang="cs-CZ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 err="1"/>
              <a:t>obliterating</a:t>
            </a:r>
            <a:r>
              <a:rPr lang="cs-CZ" altLang="cs-CZ" sz="2000" dirty="0"/>
              <a:t> </a:t>
            </a:r>
            <a:r>
              <a:rPr lang="en-US" altLang="cs-CZ" sz="2000" dirty="0"/>
              <a:t>ductus </a:t>
            </a:r>
            <a:r>
              <a:rPr lang="en-US" altLang="cs-CZ" sz="2000" dirty="0" err="1"/>
              <a:t>thyreoglossus</a:t>
            </a:r>
            <a:endParaRPr lang="cs-CZ" alt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cs-CZ" sz="2000" dirty="0"/>
              <a:t>foramen caecum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cs-CZ" sz="2000" dirty="0" err="1"/>
              <a:t>bilobed</a:t>
            </a:r>
            <a:r>
              <a:rPr lang="en-US" altLang="cs-CZ" sz="2000" dirty="0"/>
              <a:t> </a:t>
            </a:r>
            <a:r>
              <a:rPr lang="cs-CZ" altLang="cs-CZ" sz="2000" dirty="0"/>
              <a:t>d</a:t>
            </a:r>
            <a:r>
              <a:rPr lang="en-US" altLang="cs-CZ" sz="2000" dirty="0" err="1"/>
              <a:t>iverticulum</a:t>
            </a:r>
            <a:endParaRPr lang="cs-CZ" alt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 err="1"/>
              <a:t>lobus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pyramidalis</a:t>
            </a:r>
            <a:endParaRPr lang="cs-CZ" alt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/>
              <a:t>C-</a:t>
            </a:r>
            <a:r>
              <a:rPr lang="cs-CZ" altLang="cs-CZ" sz="2000" dirty="0" err="1"/>
              <a:t>cells</a:t>
            </a:r>
            <a:r>
              <a:rPr lang="cs-CZ" altLang="cs-CZ" sz="2000" dirty="0"/>
              <a:t> </a:t>
            </a:r>
          </a:p>
          <a:p>
            <a:pPr marL="342900" indent="-342900">
              <a:buFontTx/>
              <a:buChar char="-"/>
            </a:pPr>
            <a:r>
              <a:rPr lang="cs-CZ" altLang="cs-CZ" sz="2000" dirty="0" err="1"/>
              <a:t>neural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crest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origin</a:t>
            </a:r>
            <a:endParaRPr lang="cs-CZ" altLang="cs-CZ" sz="2000" dirty="0"/>
          </a:p>
          <a:p>
            <a:pPr marL="342900" indent="-342900">
              <a:buFontTx/>
              <a:buChar char="-"/>
            </a:pPr>
            <a:r>
              <a:rPr lang="cs-CZ" altLang="cs-CZ" sz="2000" dirty="0" err="1"/>
              <a:t>ultimobranchial</a:t>
            </a:r>
            <a:r>
              <a:rPr lang="cs-CZ" altLang="cs-CZ" sz="2000" dirty="0"/>
              <a:t> body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5th </a:t>
            </a:r>
            <a:r>
              <a:rPr lang="cs-CZ" altLang="cs-CZ" sz="2000" dirty="0" err="1"/>
              <a:t>pharyngeal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pouch</a:t>
            </a:r>
            <a:endParaRPr lang="cs-CZ" altLang="cs-CZ" sz="2000" dirty="0"/>
          </a:p>
          <a:p>
            <a:endParaRPr lang="cs-CZ" alt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cs-CZ" sz="2000" dirty="0"/>
          </a:p>
        </p:txBody>
      </p:sp>
    </p:spTree>
    <p:extLst>
      <p:ext uri="{BB962C8B-B14F-4D97-AF65-F5344CB8AC3E}">
        <p14:creationId xmlns:p14="http://schemas.microsoft.com/office/powerpoint/2010/main" val="473110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2B5481-BC95-4A98-AD67-52A552804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V="1">
            <a:off x="326627" y="-477078"/>
            <a:ext cx="2828257" cy="186711"/>
          </a:xfrm>
        </p:spPr>
        <p:txBody>
          <a:bodyPr>
            <a:normAutofit fontScale="90000"/>
          </a:bodyPr>
          <a:lstStyle/>
          <a:p>
            <a:pPr algn="l"/>
            <a:endParaRPr lang="cs-CZ" sz="47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97BB43B-C2F8-444D-A060-62E89A81F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287" y="290367"/>
            <a:ext cx="4717773" cy="6401982"/>
          </a:xfrm>
        </p:spPr>
        <p:txBody>
          <a:bodyPr>
            <a:normAutofit fontScale="92500" lnSpcReduction="20000"/>
          </a:bodyPr>
          <a:lstStyle/>
          <a:p>
            <a:pPr algn="l"/>
            <a:endParaRPr lang="cs-CZ" sz="800" dirty="0"/>
          </a:p>
          <a:p>
            <a:pPr algn="l"/>
            <a:r>
              <a:rPr lang="cs-CZ" sz="2600" dirty="0" err="1"/>
              <a:t>Pyramidal</a:t>
            </a:r>
            <a:r>
              <a:rPr lang="cs-CZ" sz="2600" dirty="0"/>
              <a:t> lobe – in 50 </a:t>
            </a:r>
            <a:r>
              <a:rPr lang="cs-CZ" sz="2600" b="1" i="0" dirty="0">
                <a:effectLst/>
              </a:rPr>
              <a:t>% </a:t>
            </a:r>
            <a:r>
              <a:rPr lang="cs-CZ" sz="2600" i="0" dirty="0" err="1">
                <a:effectLst/>
              </a:rPr>
              <a:t>of</a:t>
            </a:r>
            <a:r>
              <a:rPr lang="cs-CZ" sz="2600" i="0" dirty="0">
                <a:effectLst/>
              </a:rPr>
              <a:t> </a:t>
            </a:r>
            <a:r>
              <a:rPr lang="cs-CZ" sz="2600" i="0" dirty="0" err="1">
                <a:effectLst/>
              </a:rPr>
              <a:t>population</a:t>
            </a:r>
            <a:endParaRPr lang="cs-CZ" sz="2600" i="0" dirty="0">
              <a:effectLst/>
            </a:endParaRPr>
          </a:p>
          <a:p>
            <a:pPr algn="l"/>
            <a:endParaRPr lang="cs-CZ" sz="2600" i="0" dirty="0">
              <a:effectLst/>
            </a:endParaRPr>
          </a:p>
          <a:p>
            <a:pPr algn="l"/>
            <a:r>
              <a:rPr lang="cs-CZ" sz="2600" dirty="0" err="1"/>
              <a:t>Congenital</a:t>
            </a:r>
            <a:r>
              <a:rPr lang="cs-CZ" sz="2600" dirty="0"/>
              <a:t> </a:t>
            </a:r>
            <a:r>
              <a:rPr lang="cs-CZ" sz="2600" dirty="0" err="1"/>
              <a:t>hypothyroidism</a:t>
            </a:r>
            <a:r>
              <a:rPr lang="cs-CZ" sz="2600" dirty="0"/>
              <a:t> (1/3000)</a:t>
            </a:r>
          </a:p>
          <a:p>
            <a:pPr marL="457200" indent="-457200" algn="l">
              <a:buFontTx/>
              <a:buChar char="-"/>
            </a:pPr>
            <a:r>
              <a:rPr lang="cs-CZ" sz="2600" dirty="0" err="1"/>
              <a:t>ectopic</a:t>
            </a:r>
            <a:r>
              <a:rPr lang="cs-CZ" sz="2600" dirty="0"/>
              <a:t> </a:t>
            </a:r>
            <a:r>
              <a:rPr lang="cs-CZ" sz="2600" dirty="0" err="1"/>
              <a:t>thyroid</a:t>
            </a:r>
            <a:endParaRPr lang="cs-CZ" sz="2600" dirty="0"/>
          </a:p>
          <a:p>
            <a:pPr marL="457200" indent="-457200" algn="l">
              <a:buFontTx/>
              <a:buChar char="-"/>
            </a:pPr>
            <a:r>
              <a:rPr lang="cs-CZ" sz="2600" dirty="0" err="1"/>
              <a:t>hypoplasia</a:t>
            </a:r>
            <a:r>
              <a:rPr lang="cs-CZ" sz="2600" dirty="0"/>
              <a:t>, </a:t>
            </a:r>
            <a:r>
              <a:rPr lang="cs-CZ" sz="2600" dirty="0" err="1"/>
              <a:t>agenesis</a:t>
            </a:r>
            <a:endParaRPr lang="cs-CZ" sz="2600" dirty="0"/>
          </a:p>
          <a:p>
            <a:pPr marL="457200" indent="-457200" algn="l">
              <a:buFontTx/>
              <a:buChar char="-"/>
            </a:pPr>
            <a:r>
              <a:rPr lang="cs-CZ" sz="2600" dirty="0"/>
              <a:t>TSH </a:t>
            </a:r>
            <a:r>
              <a:rPr lang="cs-CZ" sz="2600" dirty="0" err="1"/>
              <a:t>deficiency</a:t>
            </a:r>
            <a:r>
              <a:rPr lang="cs-CZ" sz="2600" dirty="0"/>
              <a:t> </a:t>
            </a:r>
          </a:p>
          <a:p>
            <a:pPr algn="l"/>
            <a:endParaRPr lang="cs-CZ" sz="2600" dirty="0"/>
          </a:p>
          <a:p>
            <a:pPr algn="l"/>
            <a:r>
              <a:rPr lang="cs-CZ" sz="2600" dirty="0" err="1"/>
              <a:t>Ectopic</a:t>
            </a:r>
            <a:r>
              <a:rPr lang="cs-CZ" sz="2600" dirty="0"/>
              <a:t> </a:t>
            </a:r>
            <a:r>
              <a:rPr lang="cs-CZ" sz="2600" dirty="0" err="1"/>
              <a:t>thyroid</a:t>
            </a:r>
            <a:r>
              <a:rPr lang="cs-CZ" sz="2600" dirty="0"/>
              <a:t> </a:t>
            </a:r>
            <a:r>
              <a:rPr lang="cs-CZ" sz="2600" dirty="0" err="1"/>
              <a:t>gland</a:t>
            </a:r>
            <a:r>
              <a:rPr lang="cs-CZ" sz="2600" dirty="0"/>
              <a:t> – in 90 % </a:t>
            </a:r>
            <a:r>
              <a:rPr lang="cs-CZ" sz="2600" dirty="0" err="1"/>
              <a:t>cases</a:t>
            </a:r>
            <a:r>
              <a:rPr lang="cs-CZ" sz="2600" dirty="0"/>
              <a:t> </a:t>
            </a:r>
            <a:r>
              <a:rPr lang="cs-CZ" sz="2600" dirty="0" err="1"/>
              <a:t>it</a:t>
            </a:r>
            <a:r>
              <a:rPr lang="cs-CZ" sz="2600" dirty="0"/>
              <a:t> </a:t>
            </a:r>
            <a:r>
              <a:rPr lang="cs-CZ" sz="2600" dirty="0" err="1"/>
              <a:t>is</a:t>
            </a:r>
            <a:r>
              <a:rPr lang="cs-CZ" sz="2600" dirty="0"/>
              <a:t> </a:t>
            </a:r>
            <a:r>
              <a:rPr lang="cs-CZ" sz="2600" dirty="0" err="1"/>
              <a:t>lingual</a:t>
            </a:r>
            <a:r>
              <a:rPr lang="cs-CZ" sz="2600" dirty="0"/>
              <a:t> </a:t>
            </a:r>
            <a:r>
              <a:rPr lang="cs-CZ" sz="2600" dirty="0" err="1"/>
              <a:t>thyroid</a:t>
            </a:r>
            <a:r>
              <a:rPr lang="cs-CZ" sz="2600" dirty="0"/>
              <a:t> </a:t>
            </a:r>
            <a:r>
              <a:rPr lang="cs-CZ" sz="2600" dirty="0" err="1"/>
              <a:t>gland</a:t>
            </a:r>
            <a:r>
              <a:rPr lang="cs-CZ" sz="2600" dirty="0"/>
              <a:t>; </a:t>
            </a:r>
            <a:r>
              <a:rPr lang="cs-CZ" sz="2600" dirty="0" err="1"/>
              <a:t>sublingual</a:t>
            </a:r>
            <a:r>
              <a:rPr lang="cs-CZ" sz="2600" dirty="0"/>
              <a:t> </a:t>
            </a:r>
            <a:r>
              <a:rPr lang="cs-CZ" sz="2600" dirty="0" err="1"/>
              <a:t>thyroid</a:t>
            </a:r>
            <a:r>
              <a:rPr lang="cs-CZ" sz="2600" dirty="0"/>
              <a:t> </a:t>
            </a:r>
            <a:r>
              <a:rPr lang="cs-CZ" sz="2600" dirty="0" err="1"/>
              <a:t>gland</a:t>
            </a:r>
            <a:endParaRPr lang="cs-CZ" sz="2600" dirty="0"/>
          </a:p>
          <a:p>
            <a:pPr algn="l"/>
            <a:endParaRPr lang="cs-CZ" sz="2800" dirty="0"/>
          </a:p>
          <a:p>
            <a:pPr algn="l"/>
            <a:r>
              <a:rPr lang="cs-CZ" sz="2600" dirty="0" err="1"/>
              <a:t>Thyroglossal</a:t>
            </a:r>
            <a:r>
              <a:rPr lang="cs-CZ" sz="2600" dirty="0"/>
              <a:t> </a:t>
            </a:r>
            <a:r>
              <a:rPr lang="cs-CZ" sz="2600" dirty="0" err="1"/>
              <a:t>duct</a:t>
            </a:r>
            <a:r>
              <a:rPr lang="cs-CZ" sz="2600" dirty="0"/>
              <a:t> cyst – </a:t>
            </a:r>
            <a:r>
              <a:rPr lang="cs-CZ" sz="2600" dirty="0" err="1"/>
              <a:t>clinically</a:t>
            </a:r>
            <a:r>
              <a:rPr lang="cs-CZ" sz="2600" dirty="0"/>
              <a:t> </a:t>
            </a:r>
            <a:r>
              <a:rPr lang="cs-CZ" sz="2600" dirty="0" err="1"/>
              <a:t>important</a:t>
            </a:r>
            <a:r>
              <a:rPr lang="cs-CZ" sz="2600" dirty="0"/>
              <a:t> to </a:t>
            </a:r>
            <a:r>
              <a:rPr lang="cs-CZ" sz="2600" dirty="0" err="1"/>
              <a:t>distinguish</a:t>
            </a:r>
            <a:r>
              <a:rPr lang="cs-CZ" sz="2600" dirty="0"/>
              <a:t> </a:t>
            </a:r>
            <a:r>
              <a:rPr lang="cs-CZ" sz="2600" dirty="0" err="1"/>
              <a:t>from</a:t>
            </a:r>
            <a:r>
              <a:rPr lang="cs-CZ" sz="2600" dirty="0"/>
              <a:t> </a:t>
            </a:r>
            <a:r>
              <a:rPr lang="cs-CZ" sz="2600" dirty="0" err="1"/>
              <a:t>ectopic</a:t>
            </a:r>
            <a:r>
              <a:rPr lang="cs-CZ" sz="2600" dirty="0"/>
              <a:t> </a:t>
            </a:r>
            <a:r>
              <a:rPr lang="cs-CZ" sz="2600" dirty="0" err="1"/>
              <a:t>thyroid</a:t>
            </a:r>
            <a:r>
              <a:rPr lang="cs-CZ" sz="2600" dirty="0"/>
              <a:t> </a:t>
            </a:r>
            <a:r>
              <a:rPr lang="cs-CZ" sz="2600" dirty="0" err="1"/>
              <a:t>gland</a:t>
            </a:r>
            <a:r>
              <a:rPr lang="cs-CZ" sz="2600" dirty="0"/>
              <a:t>!</a:t>
            </a:r>
          </a:p>
          <a:p>
            <a:pPr algn="l"/>
            <a:endParaRPr lang="cs-CZ" sz="2600" dirty="0"/>
          </a:p>
          <a:p>
            <a:pPr algn="l"/>
            <a:r>
              <a:rPr lang="cs-CZ" sz="2600" dirty="0" err="1"/>
              <a:t>Thyroglossal</a:t>
            </a:r>
            <a:r>
              <a:rPr lang="cs-CZ" sz="2600" dirty="0"/>
              <a:t> fistula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CBB28C-0C9E-478E-A371-A24D5608C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516" y="4734011"/>
            <a:ext cx="2047686" cy="2307060"/>
          </a:xfrm>
          <a:prstGeom prst="rect">
            <a:avLst/>
          </a:prstGeom>
        </p:spPr>
      </p:pic>
      <p:pic>
        <p:nvPicPr>
          <p:cNvPr id="7" name="Obrázek 6" descr="Obsah obrázku mapa&#10;&#10;Popis byl vytvořen automaticky">
            <a:extLst>
              <a:ext uri="{FF2B5EF4-FFF2-40B4-BE49-F238E27FC236}">
                <a16:creationId xmlns:a16="http://schemas.microsoft.com/office/drawing/2014/main" id="{A97EB3E1-301B-4A0B-BFF9-0EDDEA6716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8" t="1546" r="30869" b="2416"/>
          <a:stretch/>
        </p:blipFill>
        <p:spPr>
          <a:xfrm>
            <a:off x="6016487" y="25323"/>
            <a:ext cx="3127513" cy="6586332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B09B252-67A8-436A-894A-893A1DEF3129}"/>
              </a:ext>
            </a:extLst>
          </p:cNvPr>
          <p:cNvSpPr txBox="1"/>
          <p:nvPr/>
        </p:nvSpPr>
        <p:spPr>
          <a:xfrm>
            <a:off x="6107826" y="6504057"/>
            <a:ext cx="2944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T.W. Sadler, </a:t>
            </a:r>
            <a:r>
              <a:rPr lang="en-US" sz="1100" dirty="0" err="1"/>
              <a:t>Langman´s</a:t>
            </a:r>
            <a:r>
              <a:rPr lang="en-US" sz="1100" dirty="0"/>
              <a:t> medical embryology, 1</a:t>
            </a:r>
            <a:r>
              <a:rPr lang="cs-CZ" sz="1100" dirty="0"/>
              <a:t>2</a:t>
            </a:r>
            <a:r>
              <a:rPr lang="en-US" sz="1100" dirty="0" err="1"/>
              <a:t>th</a:t>
            </a:r>
            <a:r>
              <a:rPr lang="en-US" sz="1100" dirty="0"/>
              <a:t> edition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779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255588" y="1253196"/>
            <a:ext cx="8888412" cy="14025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cs-CZ" sz="2000" dirty="0" err="1"/>
              <a:t>glandulae</a:t>
            </a:r>
            <a:r>
              <a:rPr lang="en-US" altLang="cs-CZ" sz="2000" dirty="0"/>
              <a:t> </a:t>
            </a:r>
            <a:r>
              <a:rPr lang="en-US" altLang="cs-CZ" sz="2000" dirty="0" err="1"/>
              <a:t>parathyroideae</a:t>
            </a:r>
            <a:r>
              <a:rPr lang="en-US" altLang="cs-CZ" sz="2000" dirty="0"/>
              <a:t> </a:t>
            </a:r>
            <a:r>
              <a:rPr lang="en-US" altLang="cs-CZ" sz="2000" dirty="0" err="1"/>
              <a:t>superiores</a:t>
            </a:r>
            <a:r>
              <a:rPr lang="en-US" altLang="cs-CZ" sz="2000" dirty="0"/>
              <a:t> from endoderm of 4th pharyngeal pouch </a:t>
            </a:r>
          </a:p>
          <a:p>
            <a:r>
              <a:rPr lang="en-US" altLang="cs-CZ" sz="2000" dirty="0" err="1"/>
              <a:t>glandulae</a:t>
            </a:r>
            <a:r>
              <a:rPr lang="en-US" altLang="cs-CZ" sz="2000" dirty="0"/>
              <a:t> </a:t>
            </a:r>
            <a:r>
              <a:rPr lang="en-US" altLang="cs-CZ" sz="2000" dirty="0" err="1"/>
              <a:t>parathyroideae</a:t>
            </a:r>
            <a:r>
              <a:rPr lang="en-US" altLang="cs-CZ" sz="2000" dirty="0"/>
              <a:t> </a:t>
            </a:r>
            <a:r>
              <a:rPr lang="en-US" altLang="cs-CZ" sz="2000" dirty="0" err="1"/>
              <a:t>inferiores</a:t>
            </a:r>
            <a:r>
              <a:rPr lang="en-US" altLang="cs-CZ" sz="2000" dirty="0"/>
              <a:t> from dorsal process of 3</a:t>
            </a:r>
            <a:r>
              <a:rPr lang="cs-CZ" altLang="cs-CZ" sz="2000" dirty="0" err="1"/>
              <a:t>rd</a:t>
            </a:r>
            <a:r>
              <a:rPr lang="en-US" altLang="cs-CZ" sz="2000" dirty="0"/>
              <a:t> pharyngeal pouch</a:t>
            </a:r>
          </a:p>
          <a:p>
            <a:pPr>
              <a:buFontTx/>
              <a:buChar char="-"/>
            </a:pPr>
            <a:r>
              <a:rPr lang="en-US" altLang="cs-CZ" sz="2000" dirty="0"/>
              <a:t>together with thymus descend to lower poles of thyroid</a:t>
            </a:r>
          </a:p>
          <a:p>
            <a:endParaRPr lang="en-US" altLang="cs-CZ" sz="2000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0" y="0"/>
            <a:ext cx="8589963" cy="11926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dirty="0" err="1">
                <a:latin typeface="+mn-lt"/>
              </a:rPr>
              <a:t>Embryonic</a:t>
            </a:r>
            <a:r>
              <a:rPr lang="cs-CZ" altLang="cs-CZ" dirty="0">
                <a:latin typeface="+mn-lt"/>
              </a:rPr>
              <a:t> </a:t>
            </a:r>
            <a:r>
              <a:rPr lang="cs-CZ" altLang="cs-CZ" dirty="0" err="1">
                <a:latin typeface="+mn-lt"/>
              </a:rPr>
              <a:t>development</a:t>
            </a:r>
            <a:r>
              <a:rPr lang="cs-CZ" altLang="cs-CZ" dirty="0">
                <a:latin typeface="+mn-lt"/>
              </a:rPr>
              <a:t> </a:t>
            </a:r>
            <a:r>
              <a:rPr lang="cs-CZ" altLang="cs-CZ" dirty="0" err="1">
                <a:latin typeface="+mn-lt"/>
              </a:rPr>
              <a:t>of</a:t>
            </a:r>
            <a:r>
              <a:rPr lang="cs-CZ" altLang="cs-CZ" dirty="0">
                <a:latin typeface="+mn-lt"/>
              </a:rPr>
              <a:t> </a:t>
            </a:r>
            <a:r>
              <a:rPr lang="cs-CZ" altLang="cs-CZ" dirty="0" err="1">
                <a:latin typeface="+mn-lt"/>
              </a:rPr>
              <a:t>parathyroid</a:t>
            </a:r>
            <a:r>
              <a:rPr lang="cs-CZ" altLang="cs-CZ" dirty="0">
                <a:latin typeface="+mn-lt"/>
              </a:rPr>
              <a:t> </a:t>
            </a:r>
            <a:r>
              <a:rPr lang="cs-CZ" altLang="cs-CZ" dirty="0" err="1">
                <a:latin typeface="+mn-lt"/>
              </a:rPr>
              <a:t>gland</a:t>
            </a:r>
            <a:endParaRPr lang="cs-CZ" altLang="cs-CZ" dirty="0">
              <a:latin typeface="+mn-lt"/>
            </a:endParaRPr>
          </a:p>
        </p:txBody>
      </p:sp>
      <p:pic>
        <p:nvPicPr>
          <p:cNvPr id="5" name="Picture 2" descr="http://www.cambridgequestions.co.uk/diagrams/Development%20-%20Pharyngeal%20arch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604" y="3164618"/>
            <a:ext cx="4015010" cy="369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7379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778</TotalTime>
  <Words>615</Words>
  <Application>Microsoft Macintosh PowerPoint</Application>
  <PresentationFormat>On-screen Show (4:3)</PresentationFormat>
  <Paragraphs>141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Roboto</vt:lpstr>
      <vt:lpstr>Motiv Office</vt:lpstr>
      <vt:lpstr>Development and teratology of the endocrine and nervous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</dc:creator>
  <cp:lastModifiedBy>macgillz@gmail.com</cp:lastModifiedBy>
  <cp:revision>69</cp:revision>
  <dcterms:created xsi:type="dcterms:W3CDTF">2015-11-04T07:29:52Z</dcterms:created>
  <dcterms:modified xsi:type="dcterms:W3CDTF">2022-05-08T20:38:19Z</dcterms:modified>
</cp:coreProperties>
</file>