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76" r:id="rId3"/>
    <p:sldId id="277" r:id="rId4"/>
    <p:sldId id="278" r:id="rId5"/>
    <p:sldId id="279" r:id="rId6"/>
    <p:sldId id="280" r:id="rId7"/>
    <p:sldId id="290" r:id="rId8"/>
    <p:sldId id="291" r:id="rId9"/>
    <p:sldId id="281" r:id="rId10"/>
    <p:sldId id="282" r:id="rId11"/>
    <p:sldId id="283" r:id="rId12"/>
    <p:sldId id="284" r:id="rId13"/>
    <p:sldId id="285" r:id="rId14"/>
    <p:sldId id="288" r:id="rId15"/>
    <p:sldId id="28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57B"/>
    <a:srgbClr val="DED860"/>
    <a:srgbClr val="9999FF"/>
    <a:srgbClr val="BFA3F7"/>
    <a:srgbClr val="FF66FF"/>
    <a:srgbClr val="FF7C80"/>
    <a:srgbClr val="FFFF99"/>
    <a:srgbClr val="FFCCFF"/>
    <a:srgbClr val="C9FFFF"/>
    <a:srgbClr val="A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8"/>
  </p:normalViewPr>
  <p:slideViewPr>
    <p:cSldViewPr>
      <p:cViewPr varScale="1">
        <p:scale>
          <a:sx n="99" d="100"/>
          <a:sy n="99" d="100"/>
        </p:scale>
        <p:origin x="14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CE010-E679-4260-8A9B-8EA16E163D56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BF0EE-F6DE-4623-822A-C77FA31B0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80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BF0EE-F6DE-4623-822A-C77FA31B024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54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74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21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78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2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95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3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7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32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29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21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FE24-591F-4637-A724-B4D631BF4A1C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73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FFE24-591F-4637-A724-B4D631BF4A1C}" type="datetimeFigureOut">
              <a:rPr lang="cs-CZ" smtClean="0"/>
              <a:t>08.05.2022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EDBE3-99C8-4F95-BA17-964936897C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5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p.edu/conditions-diseases/anotia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Development and teratology of sensory organs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Anna Mac Gillavry </a:t>
            </a:r>
            <a:r>
              <a:rPr lang="en-GB" dirty="0" err="1"/>
              <a:t>Danylevska</a:t>
            </a:r>
            <a:endParaRPr lang="en-GB" dirty="0"/>
          </a:p>
          <a:p>
            <a:r>
              <a:rPr lang="en-GB" dirty="0"/>
              <a:t>9.5.2022</a:t>
            </a:r>
          </a:p>
        </p:txBody>
      </p:sp>
    </p:spTree>
    <p:extLst>
      <p:ext uri="{BB962C8B-B14F-4D97-AF65-F5344CB8AC3E}">
        <p14:creationId xmlns:p14="http://schemas.microsoft.com/office/powerpoint/2010/main" val="3148922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00075"/>
            <a:ext cx="894397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56187" y="160065"/>
            <a:ext cx="523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Development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membranous</a:t>
            </a:r>
            <a:r>
              <a:rPr lang="cs-CZ" sz="2400" b="1" dirty="0"/>
              <a:t> </a:t>
            </a:r>
            <a:r>
              <a:rPr lang="cs-CZ" sz="2400" b="1" dirty="0" err="1"/>
              <a:t>labyrinth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563888" y="1772816"/>
            <a:ext cx="168668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utricular</a:t>
            </a:r>
            <a:r>
              <a:rPr lang="cs-CZ" dirty="0"/>
              <a:t> part     </a:t>
            </a:r>
          </a:p>
          <a:p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otocyst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4797152"/>
            <a:ext cx="16530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saccular</a:t>
            </a:r>
            <a:r>
              <a:rPr lang="cs-CZ" dirty="0"/>
              <a:t> part     </a:t>
            </a:r>
          </a:p>
          <a:p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otocyst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39752" y="5013175"/>
            <a:ext cx="165744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tubular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cs-CZ" dirty="0"/>
          </a:p>
          <a:p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sacculus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9ADFDB6-7AE2-46E4-B83C-3526EB6408BB}"/>
              </a:ext>
            </a:extLst>
          </p:cNvPr>
          <p:cNvSpPr txBox="1"/>
          <p:nvPr/>
        </p:nvSpPr>
        <p:spPr>
          <a:xfrm>
            <a:off x="2627784" y="6488668"/>
            <a:ext cx="338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T. W. Sadler</a:t>
            </a:r>
            <a:r>
              <a:rPr lang="cs-CZ" sz="1400" dirty="0"/>
              <a:t>, </a:t>
            </a:r>
            <a:r>
              <a:rPr lang="en-GB" sz="1400" dirty="0" err="1"/>
              <a:t>Langman’s</a:t>
            </a:r>
            <a:r>
              <a:rPr lang="en-GB" sz="1400" dirty="0"/>
              <a:t> medical embryology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1561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619125"/>
            <a:ext cx="591502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76055" y="619125"/>
            <a:ext cx="30215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*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developing</a:t>
            </a:r>
            <a:endParaRPr lang="cs-CZ" dirty="0"/>
          </a:p>
          <a:p>
            <a:r>
              <a:rPr lang="cs-CZ" dirty="0" err="1"/>
              <a:t>semicircular</a:t>
            </a:r>
            <a:r>
              <a:rPr lang="cs-CZ" dirty="0"/>
              <a:t> </a:t>
            </a:r>
            <a:r>
              <a:rPr lang="cs-CZ" dirty="0" err="1"/>
              <a:t>canals</a:t>
            </a:r>
            <a:endParaRPr lang="cs-CZ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7020272" y="1124744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7812360" y="1124744"/>
            <a:ext cx="0" cy="259228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7327698" y="3753906"/>
            <a:ext cx="15602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*</a:t>
            </a:r>
            <a:r>
              <a:rPr lang="cs-CZ" dirty="0"/>
              <a:t>these </a:t>
            </a:r>
            <a:r>
              <a:rPr lang="cs-CZ" dirty="0" err="1"/>
              <a:t>regions</a:t>
            </a:r>
            <a:endParaRPr lang="cs-CZ" dirty="0"/>
          </a:p>
          <a:p>
            <a:r>
              <a:rPr lang="cs-CZ" dirty="0" err="1"/>
              <a:t>perforate</a:t>
            </a:r>
            <a:r>
              <a:rPr lang="cs-CZ" dirty="0"/>
              <a:t> </a:t>
            </a:r>
            <a:r>
              <a:rPr lang="cs-CZ" dirty="0" err="1"/>
              <a:t>later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7071" y="258633"/>
            <a:ext cx="4718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Development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semicircular</a:t>
            </a:r>
            <a:r>
              <a:rPr lang="cs-CZ" sz="2400" b="1" dirty="0"/>
              <a:t> </a:t>
            </a:r>
            <a:r>
              <a:rPr lang="cs-CZ" sz="2400" b="1" dirty="0" err="1"/>
              <a:t>canals</a:t>
            </a:r>
            <a:endParaRPr lang="cs-CZ" sz="24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5C60599-668A-4971-8F97-8FE23E16D002}"/>
              </a:ext>
            </a:extLst>
          </p:cNvPr>
          <p:cNvSpPr txBox="1"/>
          <p:nvPr/>
        </p:nvSpPr>
        <p:spPr>
          <a:xfrm>
            <a:off x="3205061" y="6550223"/>
            <a:ext cx="338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T. W. Sadler</a:t>
            </a:r>
            <a:r>
              <a:rPr lang="cs-CZ" sz="1400" dirty="0"/>
              <a:t>, </a:t>
            </a:r>
            <a:r>
              <a:rPr lang="en-GB" sz="1400" dirty="0" err="1"/>
              <a:t>Langman’s</a:t>
            </a:r>
            <a:r>
              <a:rPr lang="en-GB" sz="1400" dirty="0"/>
              <a:t> medical embryology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69595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7735"/>
            <a:ext cx="8136904" cy="597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67744" y="271478"/>
            <a:ext cx="3684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Development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middle</a:t>
            </a:r>
            <a:r>
              <a:rPr lang="cs-CZ" sz="2400" b="1" dirty="0"/>
              <a:t> </a:t>
            </a:r>
            <a:r>
              <a:rPr lang="cs-CZ" sz="2400" b="1" dirty="0" err="1"/>
              <a:t>ear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22104" y="2078292"/>
            <a:ext cx="1050224" cy="45140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cs-CZ" sz="1600" dirty="0" err="1"/>
              <a:t>Meckel‘s</a:t>
            </a:r>
            <a:r>
              <a:rPr lang="cs-CZ" sz="1600" dirty="0"/>
              <a:t>   </a:t>
            </a:r>
          </a:p>
          <a:p>
            <a:pPr>
              <a:lnSpc>
                <a:spcPts val="1400"/>
              </a:lnSpc>
            </a:pPr>
            <a:r>
              <a:rPr lang="cs-CZ" sz="1600" dirty="0" err="1"/>
              <a:t>cartilage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980728"/>
            <a:ext cx="185820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/>
              <a:t>   </a:t>
            </a:r>
            <a:r>
              <a:rPr lang="cs-CZ" sz="1600" dirty="0" err="1"/>
              <a:t>rhombencephalon</a:t>
            </a:r>
            <a:endParaRPr lang="cs-CZ" sz="1600" dirty="0"/>
          </a:p>
        </p:txBody>
      </p:sp>
      <p:sp>
        <p:nvSpPr>
          <p:cNvPr id="5" name="Obdélník 4"/>
          <p:cNvSpPr/>
          <p:nvPr/>
        </p:nvSpPr>
        <p:spPr>
          <a:xfrm>
            <a:off x="683568" y="1772816"/>
            <a:ext cx="576064" cy="756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78133" y="1734652"/>
            <a:ext cx="865943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 err="1"/>
              <a:t>utriculus</a:t>
            </a:r>
            <a:endParaRPr lang="cs-CZ" sz="15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2199808"/>
            <a:ext cx="837089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 err="1"/>
              <a:t>sacculus</a:t>
            </a:r>
            <a:endParaRPr lang="cs-CZ" sz="1500" dirty="0"/>
          </a:p>
        </p:txBody>
      </p:sp>
      <p:sp>
        <p:nvSpPr>
          <p:cNvPr id="8" name="Obdélník 7"/>
          <p:cNvSpPr/>
          <p:nvPr/>
        </p:nvSpPr>
        <p:spPr>
          <a:xfrm>
            <a:off x="683568" y="2780928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83568" y="3140968"/>
            <a:ext cx="9291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202791" y="2848579"/>
            <a:ext cx="1437125" cy="4830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cs-CZ" sz="1600" dirty="0"/>
              <a:t>1st </a:t>
            </a:r>
            <a:r>
              <a:rPr lang="cs-CZ" sz="1600" dirty="0" err="1"/>
              <a:t>ectodermal</a:t>
            </a:r>
            <a:endParaRPr lang="cs-CZ" sz="1600" dirty="0"/>
          </a:p>
          <a:p>
            <a:pPr>
              <a:lnSpc>
                <a:spcPts val="1500"/>
              </a:lnSpc>
            </a:pPr>
            <a:r>
              <a:rPr lang="cs-CZ" sz="1600" dirty="0" err="1"/>
              <a:t>cleft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24128" y="819145"/>
            <a:ext cx="1512167" cy="4797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cs-CZ" sz="1500" dirty="0"/>
              <a:t>    </a:t>
            </a:r>
            <a:r>
              <a:rPr lang="cs-CZ" sz="1500" dirty="0" err="1"/>
              <a:t>middle</a:t>
            </a:r>
            <a:r>
              <a:rPr lang="cs-CZ" sz="1500" dirty="0"/>
              <a:t> </a:t>
            </a:r>
            <a:r>
              <a:rPr lang="cs-CZ" sz="1500" dirty="0" err="1"/>
              <a:t>ear</a:t>
            </a:r>
            <a:r>
              <a:rPr lang="cs-CZ" sz="1500" dirty="0"/>
              <a:t> </a:t>
            </a:r>
          </a:p>
          <a:p>
            <a:pPr>
              <a:lnSpc>
                <a:spcPts val="1500"/>
              </a:lnSpc>
            </a:pPr>
            <a:r>
              <a:rPr lang="cs-CZ" sz="1500" dirty="0"/>
              <a:t>    </a:t>
            </a:r>
            <a:r>
              <a:rPr lang="cs-CZ" sz="1500" dirty="0" err="1"/>
              <a:t>ossicles</a:t>
            </a:r>
            <a:endParaRPr lang="cs-CZ" sz="15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202341" y="1298891"/>
            <a:ext cx="1456874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 err="1"/>
              <a:t>wall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inner</a:t>
            </a:r>
            <a:r>
              <a:rPr lang="cs-CZ" sz="1500" dirty="0"/>
              <a:t> </a:t>
            </a:r>
            <a:r>
              <a:rPr lang="cs-CZ" sz="1500" dirty="0" err="1"/>
              <a:t>ear</a:t>
            </a:r>
            <a:endParaRPr lang="cs-CZ" sz="15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207818" y="2121516"/>
            <a:ext cx="1380506" cy="4573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cs-CZ" sz="1500" dirty="0"/>
              <a:t>primitive </a:t>
            </a:r>
          </a:p>
          <a:p>
            <a:pPr>
              <a:lnSpc>
                <a:spcPts val="1400"/>
              </a:lnSpc>
            </a:pPr>
            <a:r>
              <a:rPr lang="cs-CZ" sz="1500" dirty="0" err="1"/>
              <a:t>cavum</a:t>
            </a:r>
            <a:r>
              <a:rPr lang="cs-CZ" sz="1500" dirty="0"/>
              <a:t> </a:t>
            </a:r>
            <a:r>
              <a:rPr lang="cs-CZ" sz="1500" dirty="0" err="1"/>
              <a:t>tympani</a:t>
            </a:r>
            <a:endParaRPr lang="cs-CZ" sz="15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742181" y="3919263"/>
            <a:ext cx="1846403" cy="6001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500" dirty="0" err="1"/>
              <a:t>wall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inner</a:t>
            </a:r>
            <a:r>
              <a:rPr lang="cs-CZ" sz="1500" dirty="0"/>
              <a:t> </a:t>
            </a:r>
            <a:r>
              <a:rPr lang="cs-CZ" sz="1500" dirty="0" err="1"/>
              <a:t>ear</a:t>
            </a:r>
            <a:r>
              <a:rPr lang="cs-CZ" sz="1500" dirty="0"/>
              <a:t>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3689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" y="861076"/>
            <a:ext cx="8429625" cy="5996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46535" y="388291"/>
            <a:ext cx="3850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Development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external</a:t>
            </a:r>
            <a:r>
              <a:rPr lang="cs-CZ" sz="2400" b="1" dirty="0"/>
              <a:t> </a:t>
            </a:r>
            <a:r>
              <a:rPr lang="cs-CZ" sz="2400" b="1" dirty="0" err="1"/>
              <a:t>ear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83768" y="1772816"/>
            <a:ext cx="2425216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the</a:t>
            </a:r>
            <a:r>
              <a:rPr lang="cs-CZ" dirty="0"/>
              <a:t> 1st </a:t>
            </a:r>
            <a:r>
              <a:rPr lang="cs-CZ" dirty="0" err="1"/>
              <a:t>ectodermal</a:t>
            </a:r>
            <a:r>
              <a:rPr lang="cs-CZ" dirty="0"/>
              <a:t> </a:t>
            </a:r>
            <a:r>
              <a:rPr lang="cs-CZ" dirty="0" err="1"/>
              <a:t>cleft</a:t>
            </a:r>
            <a:endParaRPr lang="cs-CZ" dirty="0"/>
          </a:p>
          <a:p>
            <a:endParaRPr lang="cs-CZ" sz="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5765" y="3573015"/>
            <a:ext cx="76065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basis</a:t>
            </a:r>
            <a:r>
              <a:rPr lang="cs-CZ" dirty="0"/>
              <a:t> </a:t>
            </a:r>
          </a:p>
          <a:p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eye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116422" y="4869160"/>
            <a:ext cx="35923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08196" y="4871594"/>
            <a:ext cx="105330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auricular</a:t>
            </a:r>
            <a:endParaRPr lang="cs-CZ" dirty="0"/>
          </a:p>
          <a:p>
            <a:r>
              <a:rPr lang="cs-CZ" dirty="0" err="1"/>
              <a:t>tubercles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D699C7A-62A1-408E-957C-5EEAF854780E}"/>
              </a:ext>
            </a:extLst>
          </p:cNvPr>
          <p:cNvSpPr txBox="1"/>
          <p:nvPr/>
        </p:nvSpPr>
        <p:spPr>
          <a:xfrm>
            <a:off x="2881118" y="6523361"/>
            <a:ext cx="338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T. W. Sadler</a:t>
            </a:r>
            <a:r>
              <a:rPr lang="cs-CZ" sz="1400" dirty="0"/>
              <a:t>, </a:t>
            </a:r>
            <a:r>
              <a:rPr lang="en-GB" sz="1400" dirty="0" err="1"/>
              <a:t>Langman’s</a:t>
            </a:r>
            <a:r>
              <a:rPr lang="en-GB" sz="1400" dirty="0"/>
              <a:t> medical embryology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0659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488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dirty="0"/>
              <a:t>External ear defects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Anotia</a:t>
            </a:r>
            <a:endParaRPr lang="en-GB" dirty="0"/>
          </a:p>
          <a:p>
            <a:r>
              <a:rPr lang="en-GB" dirty="0"/>
              <a:t>Microtia</a:t>
            </a:r>
            <a:endParaRPr lang="cs-CZ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(1 in 6000-12000) usually one ear is affected, the external </a:t>
            </a:r>
            <a:r>
              <a:rPr lang="en-GB" dirty="0" err="1"/>
              <a:t>accustic</a:t>
            </a:r>
            <a:r>
              <a:rPr lang="en-GB" dirty="0"/>
              <a:t> meatus is absent or narrowed – conductive hearing loss</a:t>
            </a:r>
          </a:p>
          <a:p>
            <a:r>
              <a:rPr lang="en-GB" dirty="0" err="1"/>
              <a:t>Preauricular</a:t>
            </a:r>
            <a:r>
              <a:rPr lang="en-GB" dirty="0"/>
              <a:t> appendages and pits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All of the most common chromosomal syndromes and most of the less common have ear anomalies in their characteristics!!! </a:t>
            </a:r>
            <a:r>
              <a:rPr lang="en-GB" sz="2000" dirty="0"/>
              <a:t>(</a:t>
            </a:r>
            <a:r>
              <a:rPr lang="en-GB" sz="2000" dirty="0" err="1"/>
              <a:t>Langman’s</a:t>
            </a:r>
            <a:r>
              <a:rPr lang="en-GB" sz="2000" dirty="0"/>
              <a:t> medical embryology, T. W. Sadler, 12</a:t>
            </a:r>
            <a:r>
              <a:rPr lang="en-GB" sz="2000" baseline="30000" dirty="0"/>
              <a:t>th</a:t>
            </a:r>
            <a:r>
              <a:rPr lang="en-GB" sz="2000" dirty="0"/>
              <a:t> edition, p. 328)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40" y="502706"/>
            <a:ext cx="3410100" cy="191818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6656F37-F3D3-460C-A7C9-37969FA8466A}"/>
              </a:ext>
            </a:extLst>
          </p:cNvPr>
          <p:cNvSpPr txBox="1"/>
          <p:nvPr/>
        </p:nvSpPr>
        <p:spPr>
          <a:xfrm>
            <a:off x="4979154" y="2387319"/>
            <a:ext cx="417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hlinkClick r:id="rId3"/>
              </a:rPr>
              <a:t>Anotia</a:t>
            </a:r>
            <a:r>
              <a:rPr lang="en-US" sz="1400" dirty="0">
                <a:hlinkClick r:id="rId3"/>
              </a:rPr>
              <a:t> | Children's Hospital of Philadelphia (chop.edu</a:t>
            </a:r>
            <a:r>
              <a:rPr lang="en-US" dirty="0">
                <a:hlinkClick r:id="rId3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133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Congenital hearing loss (sensory)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/>
              <a:t>Genetic factors</a:t>
            </a:r>
          </a:p>
          <a:p>
            <a:pPr>
              <a:buFontTx/>
              <a:buChar char="-"/>
            </a:pPr>
            <a:r>
              <a:rPr lang="en-GB" dirty="0"/>
              <a:t>Rubella virus, cytomegalovirus</a:t>
            </a:r>
          </a:p>
          <a:p>
            <a:pPr>
              <a:buFontTx/>
              <a:buChar char="-"/>
            </a:pPr>
            <a:r>
              <a:rPr lang="en-GB" dirty="0" err="1"/>
              <a:t>Isotretinoin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638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750177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067944" y="4797152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diencephalon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1162592"/>
            <a:ext cx="230460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    </a:t>
            </a:r>
            <a:r>
              <a:rPr lang="cs-CZ" sz="2000" dirty="0"/>
              <a:t>3rd brain </a:t>
            </a:r>
            <a:r>
              <a:rPr lang="cs-CZ" sz="2000" dirty="0" err="1"/>
              <a:t>ventricle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74121" y="260039"/>
            <a:ext cx="469032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3600" dirty="0" err="1"/>
              <a:t>Development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en-GB" sz="3600" dirty="0"/>
              <a:t> the</a:t>
            </a:r>
            <a:r>
              <a:rPr lang="cs-CZ" sz="3600" dirty="0"/>
              <a:t> </a:t>
            </a:r>
            <a:r>
              <a:rPr lang="cs-CZ" sz="3600" dirty="0" err="1"/>
              <a:t>eye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413781" y="1196752"/>
            <a:ext cx="145604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err="1"/>
              <a:t>ectoderm</a:t>
            </a:r>
            <a:r>
              <a:rPr lang="cs-CZ" sz="2000" dirty="0"/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236296" y="5166484"/>
            <a:ext cx="18444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/>
              <a:t>mesenchyme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91227" y="3789040"/>
            <a:ext cx="97783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dirty="0" err="1"/>
              <a:t>lens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placode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1227" y="2758717"/>
            <a:ext cx="16164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   </a:t>
            </a:r>
            <a:r>
              <a:rPr lang="cs-CZ" sz="2400" dirty="0" err="1"/>
              <a:t>optic</a:t>
            </a:r>
            <a:r>
              <a:rPr lang="cs-CZ" sz="2400" dirty="0"/>
              <a:t> cup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2285" y="1876182"/>
            <a:ext cx="22525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         </a:t>
            </a:r>
            <a:r>
              <a:rPr lang="cs-CZ" dirty="0" err="1"/>
              <a:t>stalk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optic</a:t>
            </a:r>
            <a:r>
              <a:rPr lang="cs-CZ" dirty="0"/>
              <a:t> cup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60232" y="2420888"/>
            <a:ext cx="21324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     </a:t>
            </a:r>
            <a:r>
              <a:rPr lang="cs-CZ" dirty="0" err="1"/>
              <a:t>intraretinal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</a:t>
            </a:r>
          </a:p>
          <a:p>
            <a:r>
              <a:rPr lang="cs-CZ" dirty="0"/>
              <a:t>    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optic</a:t>
            </a:r>
            <a:r>
              <a:rPr lang="cs-CZ" dirty="0"/>
              <a:t> cup</a:t>
            </a:r>
          </a:p>
        </p:txBody>
      </p:sp>
    </p:spTree>
    <p:extLst>
      <p:ext uri="{BB962C8B-B14F-4D97-AF65-F5344CB8AC3E}">
        <p14:creationId xmlns:p14="http://schemas.microsoft.com/office/powerpoint/2010/main" val="1146918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5"/>
            <a:ext cx="856895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98141" y="217044"/>
            <a:ext cx="4619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Development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optic</a:t>
            </a:r>
            <a:r>
              <a:rPr lang="cs-CZ" sz="2400" b="1" dirty="0"/>
              <a:t> cup and </a:t>
            </a:r>
            <a:r>
              <a:rPr lang="cs-CZ" sz="2400" b="1" dirty="0" err="1"/>
              <a:t>lens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761022" y="1268760"/>
            <a:ext cx="217101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      </a:t>
            </a:r>
            <a:r>
              <a:rPr lang="cs-CZ" dirty="0" err="1"/>
              <a:t>outer</a:t>
            </a:r>
            <a:r>
              <a:rPr lang="cs-CZ" dirty="0"/>
              <a:t> </a:t>
            </a:r>
            <a:r>
              <a:rPr lang="cs-CZ" dirty="0" err="1"/>
              <a:t>layer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cup</a:t>
            </a:r>
          </a:p>
          <a:p>
            <a:r>
              <a:rPr lang="cs-CZ" dirty="0"/>
              <a:t>      </a:t>
            </a:r>
            <a:r>
              <a:rPr lang="cs-CZ" dirty="0" err="1"/>
              <a:t>intraretinal</a:t>
            </a:r>
            <a:r>
              <a:rPr lang="cs-CZ" dirty="0"/>
              <a:t> </a:t>
            </a:r>
            <a:r>
              <a:rPr lang="cs-CZ" dirty="0" err="1"/>
              <a:t>space</a:t>
            </a:r>
            <a:endParaRPr lang="cs-CZ" dirty="0"/>
          </a:p>
          <a:p>
            <a:r>
              <a:rPr lang="cs-CZ" dirty="0"/>
              <a:t>      </a:t>
            </a:r>
            <a:r>
              <a:rPr lang="cs-CZ" dirty="0" err="1"/>
              <a:t>inner</a:t>
            </a:r>
            <a:r>
              <a:rPr lang="cs-CZ" dirty="0"/>
              <a:t> </a:t>
            </a:r>
            <a:r>
              <a:rPr lang="cs-CZ" dirty="0" err="1"/>
              <a:t>layer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cup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761022" y="2309605"/>
            <a:ext cx="20270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stalk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optic</a:t>
            </a:r>
            <a:r>
              <a:rPr lang="cs-CZ" dirty="0"/>
              <a:t> cup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536" y="5805264"/>
            <a:ext cx="15530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lumen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stalk</a:t>
            </a:r>
            <a:endParaRPr lang="cs-CZ" dirty="0"/>
          </a:p>
          <a:p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optic</a:t>
            </a:r>
            <a:r>
              <a:rPr lang="cs-CZ" dirty="0"/>
              <a:t> cup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236296" y="4919180"/>
            <a:ext cx="155298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lens</a:t>
            </a:r>
            <a:r>
              <a:rPr lang="cs-CZ" dirty="0"/>
              <a:t> </a:t>
            </a:r>
            <a:r>
              <a:rPr lang="cs-CZ" dirty="0" err="1"/>
              <a:t>vesicle</a:t>
            </a:r>
            <a:r>
              <a:rPr lang="cs-CZ" dirty="0"/>
              <a:t>   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524328" y="1052736"/>
            <a:ext cx="139833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err="1"/>
              <a:t>ectoderm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7947" y="2060848"/>
            <a:ext cx="231569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err="1"/>
              <a:t>neuroectoderm</a:t>
            </a:r>
            <a:endParaRPr lang="cs-CZ" sz="2400" dirty="0"/>
          </a:p>
          <a:p>
            <a:r>
              <a:rPr lang="cs-CZ" dirty="0"/>
              <a:t>(</a:t>
            </a:r>
            <a:r>
              <a:rPr lang="cs-CZ" dirty="0" err="1"/>
              <a:t>wall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diencepalon</a:t>
            </a:r>
            <a:r>
              <a:rPr lang="cs-CZ" dirty="0"/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108312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8928991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605879"/>
            <a:ext cx="890109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/>
              <a:t>      </a:t>
            </a:r>
            <a:r>
              <a:rPr lang="cs-CZ" sz="2400" dirty="0" err="1"/>
              <a:t>intraretinal</a:t>
            </a:r>
            <a:r>
              <a:rPr lang="cs-CZ" sz="2400" dirty="0"/>
              <a:t> </a:t>
            </a:r>
            <a:r>
              <a:rPr lang="cs-CZ" sz="2400" dirty="0" err="1"/>
              <a:t>space</a:t>
            </a:r>
            <a:r>
              <a:rPr lang="cs-CZ" sz="2400" dirty="0"/>
              <a:t>                                                    </a:t>
            </a:r>
            <a:r>
              <a:rPr lang="cs-CZ" sz="2400" dirty="0" err="1"/>
              <a:t>diencephalon</a:t>
            </a:r>
            <a:r>
              <a:rPr lang="cs-CZ" sz="2400" dirty="0"/>
              <a:t> </a:t>
            </a:r>
            <a:r>
              <a:rPr lang="cs-CZ" sz="2400" dirty="0" err="1"/>
              <a:t>wall</a:t>
            </a:r>
            <a:r>
              <a:rPr lang="cs-CZ" sz="2400" dirty="0"/>
              <a:t>  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54156" y="2492896"/>
            <a:ext cx="173336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/>
              <a:t>  </a:t>
            </a:r>
            <a:r>
              <a:rPr lang="cs-CZ" sz="2400" dirty="0" err="1"/>
              <a:t>lens</a:t>
            </a:r>
            <a:r>
              <a:rPr lang="cs-CZ" sz="2400" dirty="0"/>
              <a:t> </a:t>
            </a:r>
            <a:r>
              <a:rPr lang="cs-CZ" sz="2400" dirty="0" err="1"/>
              <a:t>vesicle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782748" y="5085184"/>
            <a:ext cx="215232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/>
              <a:t>lumen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stalk</a:t>
            </a:r>
            <a:r>
              <a:rPr lang="cs-CZ" sz="2400" dirty="0"/>
              <a:t>   </a:t>
            </a:r>
          </a:p>
          <a:p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optic</a:t>
            </a:r>
            <a:r>
              <a:rPr lang="cs-CZ" sz="2400" dirty="0"/>
              <a:t> cup</a:t>
            </a:r>
          </a:p>
        </p:txBody>
      </p:sp>
    </p:spTree>
    <p:extLst>
      <p:ext uri="{BB962C8B-B14F-4D97-AF65-F5344CB8AC3E}">
        <p14:creationId xmlns:p14="http://schemas.microsoft.com/office/powerpoint/2010/main" val="369139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1844824"/>
            <a:ext cx="203151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anterior</a:t>
            </a:r>
            <a:r>
              <a:rPr lang="cs-CZ" dirty="0"/>
              <a:t> </a:t>
            </a:r>
            <a:r>
              <a:rPr lang="cs-CZ" dirty="0" err="1"/>
              <a:t>epithelium</a:t>
            </a:r>
            <a:endParaRPr lang="cs-CZ" dirty="0"/>
          </a:p>
          <a:p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lens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3437722"/>
            <a:ext cx="139833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 err="1"/>
              <a:t>ectoderm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4797152"/>
            <a:ext cx="11133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       </a:t>
            </a:r>
            <a:r>
              <a:rPr lang="cs-CZ" dirty="0" err="1"/>
              <a:t>eyelid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084168" y="908720"/>
            <a:ext cx="25922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652120" y="908720"/>
            <a:ext cx="25571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pigmented</a:t>
            </a:r>
            <a:r>
              <a:rPr lang="cs-CZ" dirty="0"/>
              <a:t> </a:t>
            </a:r>
            <a:r>
              <a:rPr lang="cs-CZ" dirty="0" err="1"/>
              <a:t>layer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retina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012160" y="1342062"/>
            <a:ext cx="23277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layer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retina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520056" y="1983323"/>
            <a:ext cx="22911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intraretinal</a:t>
            </a:r>
            <a:r>
              <a:rPr lang="cs-CZ" dirty="0"/>
              <a:t> </a:t>
            </a:r>
            <a:r>
              <a:rPr lang="cs-CZ" dirty="0" err="1"/>
              <a:t>space</a:t>
            </a:r>
            <a:r>
              <a:rPr lang="cs-CZ" dirty="0"/>
              <a:t>         </a:t>
            </a:r>
          </a:p>
        </p:txBody>
      </p:sp>
      <p:sp>
        <p:nvSpPr>
          <p:cNvPr id="9" name="Obdélník 8"/>
          <p:cNvSpPr/>
          <p:nvPr/>
        </p:nvSpPr>
        <p:spPr>
          <a:xfrm>
            <a:off x="6930707" y="4077072"/>
            <a:ext cx="734919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929063" y="5166484"/>
            <a:ext cx="2003177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400" dirty="0"/>
              <a:t>mesenchyme</a:t>
            </a:r>
            <a:r>
              <a:rPr lang="cs-CZ" dirty="0"/>
              <a:t>   </a:t>
            </a:r>
          </a:p>
          <a:p>
            <a:r>
              <a:rPr lang="cs-CZ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41010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0688"/>
            <a:ext cx="8784977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63474" y="1556792"/>
            <a:ext cx="143629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5279" y="1495527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+</a:t>
            </a:r>
          </a:p>
        </p:txBody>
      </p:sp>
      <p:sp>
        <p:nvSpPr>
          <p:cNvPr id="6" name="Obdélník 5"/>
          <p:cNvSpPr/>
          <p:nvPr/>
        </p:nvSpPr>
        <p:spPr>
          <a:xfrm>
            <a:off x="8172400" y="1772816"/>
            <a:ext cx="57606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552609" y="1511496"/>
            <a:ext cx="24118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retinal</a:t>
            </a:r>
            <a:r>
              <a:rPr lang="cs-CZ" dirty="0"/>
              <a:t> </a:t>
            </a:r>
            <a:r>
              <a:rPr lang="cs-CZ" dirty="0" err="1"/>
              <a:t>pigmented</a:t>
            </a:r>
            <a:r>
              <a:rPr lang="cs-CZ" dirty="0"/>
              <a:t> </a:t>
            </a:r>
            <a:r>
              <a:rPr lang="cs-CZ" dirty="0" err="1"/>
              <a:t>layer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04247" y="1988840"/>
            <a:ext cx="21519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retinal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layer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1" y="2780928"/>
            <a:ext cx="1803379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700" dirty="0"/>
              <a:t>  </a:t>
            </a:r>
            <a:r>
              <a:rPr lang="cs-CZ" sz="1700" dirty="0" err="1"/>
              <a:t>camera</a:t>
            </a:r>
            <a:r>
              <a:rPr lang="cs-CZ" sz="1700" dirty="0"/>
              <a:t> </a:t>
            </a:r>
            <a:r>
              <a:rPr lang="cs-CZ" sz="1700" dirty="0" err="1"/>
              <a:t>oculi</a:t>
            </a:r>
            <a:r>
              <a:rPr lang="cs-CZ" sz="1700" dirty="0"/>
              <a:t> ant.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0060" y="4509120"/>
            <a:ext cx="7430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eyelid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41388" y="5067252"/>
            <a:ext cx="10961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ectoderm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28608" y="5548590"/>
            <a:ext cx="16928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conjunctival</a:t>
            </a:r>
            <a:r>
              <a:rPr lang="cs-CZ" dirty="0"/>
              <a:t> </a:t>
            </a:r>
            <a:r>
              <a:rPr lang="cs-CZ" dirty="0" err="1"/>
              <a:t>sac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188228" y="6135811"/>
            <a:ext cx="143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mesenchyme</a:t>
            </a:r>
          </a:p>
        </p:txBody>
      </p:sp>
    </p:spTree>
    <p:extLst>
      <p:ext uri="{BB962C8B-B14F-4D97-AF65-F5344CB8AC3E}">
        <p14:creationId xmlns:p14="http://schemas.microsoft.com/office/powerpoint/2010/main" val="309226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/>
              <a:t>Eye abnormalities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Coloboma</a:t>
            </a:r>
            <a:r>
              <a:rPr lang="en-GB" dirty="0"/>
              <a:t> – in most cases </a:t>
            </a:r>
            <a:r>
              <a:rPr lang="en-GB" dirty="0" err="1"/>
              <a:t>coloboma</a:t>
            </a:r>
            <a:r>
              <a:rPr lang="en-GB" dirty="0"/>
              <a:t> </a:t>
            </a:r>
            <a:r>
              <a:rPr lang="en-GB" dirty="0" err="1"/>
              <a:t>iridis</a:t>
            </a:r>
            <a:r>
              <a:rPr lang="en-GB" dirty="0"/>
              <a:t>, frequently associated with other eye abnormalities; optic nerve </a:t>
            </a:r>
            <a:r>
              <a:rPr lang="en-GB" dirty="0" err="1"/>
              <a:t>coloboma</a:t>
            </a:r>
            <a:r>
              <a:rPr lang="en-GB" dirty="0"/>
              <a:t> is linked to PAX2 gene mutations – renal </a:t>
            </a:r>
            <a:r>
              <a:rPr lang="en-GB" dirty="0" err="1"/>
              <a:t>coloboma</a:t>
            </a:r>
            <a:r>
              <a:rPr lang="en-GB" dirty="0"/>
              <a:t> syndrome – autosomal dominant </a:t>
            </a:r>
          </a:p>
          <a:p>
            <a:r>
              <a:rPr lang="en-GB" dirty="0" err="1"/>
              <a:t>Iridopupillary</a:t>
            </a:r>
            <a:r>
              <a:rPr lang="en-GB" dirty="0"/>
              <a:t> membrane</a:t>
            </a:r>
          </a:p>
          <a:p>
            <a:r>
              <a:rPr lang="en-GB" dirty="0" err="1"/>
              <a:t>Sclerocornea</a:t>
            </a:r>
            <a:endParaRPr lang="en-GB" dirty="0"/>
          </a:p>
          <a:p>
            <a:r>
              <a:rPr lang="en-GB" dirty="0"/>
              <a:t>Peters anomaly</a:t>
            </a:r>
          </a:p>
          <a:p>
            <a:r>
              <a:rPr lang="en-GB" dirty="0"/>
              <a:t>Congenital cataracts – rubella virus!</a:t>
            </a:r>
          </a:p>
          <a:p>
            <a:r>
              <a:rPr lang="en-GB" dirty="0"/>
              <a:t>Persistent hyaloid artery (in 3 % of full term infants) – amblyopia, vitreous haemorrhage, retinal detachment</a:t>
            </a:r>
          </a:p>
        </p:txBody>
      </p:sp>
    </p:spTree>
    <p:extLst>
      <p:ext uri="{BB962C8B-B14F-4D97-AF65-F5344CB8AC3E}">
        <p14:creationId xmlns:p14="http://schemas.microsoft.com/office/powerpoint/2010/main" val="214088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760"/>
            <a:ext cx="8229600" cy="202034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Microphtalmia</a:t>
            </a:r>
            <a:r>
              <a:rPr lang="en-GB" dirty="0"/>
              <a:t> – 1,5-1,9 in 10000, cytomegalovirus, toxoplasmosis</a:t>
            </a:r>
          </a:p>
          <a:p>
            <a:r>
              <a:rPr lang="en-GB" dirty="0" err="1"/>
              <a:t>Anophtalmia</a:t>
            </a:r>
            <a:r>
              <a:rPr lang="en-GB" dirty="0"/>
              <a:t> – 0,18-0,4 in 10000</a:t>
            </a:r>
          </a:p>
          <a:p>
            <a:r>
              <a:rPr lang="en-GB" dirty="0"/>
              <a:t>Congenital </a:t>
            </a:r>
            <a:r>
              <a:rPr lang="en-GB" dirty="0" err="1"/>
              <a:t>aphakia</a:t>
            </a:r>
            <a:r>
              <a:rPr lang="en-GB" dirty="0"/>
              <a:t>/</a:t>
            </a:r>
            <a:r>
              <a:rPr lang="en-GB" dirty="0" err="1"/>
              <a:t>aniridia</a:t>
            </a:r>
            <a:r>
              <a:rPr lang="en-GB" dirty="0"/>
              <a:t> – mutation in PAX6 results in </a:t>
            </a:r>
            <a:r>
              <a:rPr lang="en-GB" dirty="0" err="1"/>
              <a:t>aniridia</a:t>
            </a:r>
            <a:r>
              <a:rPr lang="en-GB" dirty="0"/>
              <a:t>; WAGR syndrome – microdeletion in chromosome 11 (PAX6 and WT1)</a:t>
            </a:r>
          </a:p>
          <a:p>
            <a:r>
              <a:rPr lang="en-GB" dirty="0"/>
              <a:t>Cyclopia and </a:t>
            </a:r>
            <a:r>
              <a:rPr lang="en-GB" dirty="0" err="1"/>
              <a:t>synophtalmia</a:t>
            </a:r>
            <a:r>
              <a:rPr lang="en-GB" dirty="0"/>
              <a:t> (loss of midline tissue - holoprosencephaly) – alcohol, maternal diabetes, </a:t>
            </a:r>
            <a:r>
              <a:rPr lang="cs-CZ" dirty="0"/>
              <a:t>m</a:t>
            </a:r>
            <a:r>
              <a:rPr lang="en-GB" dirty="0" err="1"/>
              <a:t>utations</a:t>
            </a:r>
            <a:r>
              <a:rPr lang="en-GB" dirty="0"/>
              <a:t> in SHH and abnormalities in cholesterol metabolism</a:t>
            </a:r>
          </a:p>
        </p:txBody>
      </p:sp>
    </p:spTree>
    <p:extLst>
      <p:ext uri="{BB962C8B-B14F-4D97-AF65-F5344CB8AC3E}">
        <p14:creationId xmlns:p14="http://schemas.microsoft.com/office/powerpoint/2010/main" val="194089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79190"/>
            <a:ext cx="6984776" cy="607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79655" y="188640"/>
            <a:ext cx="5858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/>
              <a:t>Development</a:t>
            </a:r>
            <a:r>
              <a:rPr lang="cs-CZ" sz="3600" b="1" dirty="0"/>
              <a:t> </a:t>
            </a:r>
            <a:r>
              <a:rPr lang="cs-CZ" sz="3600" b="1" dirty="0" err="1"/>
              <a:t>of</a:t>
            </a:r>
            <a:r>
              <a:rPr lang="en-GB" sz="3600" b="1" dirty="0"/>
              <a:t> the</a:t>
            </a:r>
            <a:r>
              <a:rPr lang="cs-CZ" sz="3600" b="1" dirty="0"/>
              <a:t> </a:t>
            </a:r>
            <a:r>
              <a:rPr lang="cs-CZ" sz="3600" b="1" dirty="0" err="1"/>
              <a:t>inner</a:t>
            </a:r>
            <a:r>
              <a:rPr lang="cs-CZ" sz="3600" b="1" dirty="0"/>
              <a:t> </a:t>
            </a:r>
            <a:r>
              <a:rPr lang="cs-CZ" sz="3600" b="1" dirty="0" err="1"/>
              <a:t>ear</a:t>
            </a:r>
            <a:endParaRPr lang="cs-CZ" sz="36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259632" y="1117941"/>
            <a:ext cx="13272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otic</a:t>
            </a:r>
            <a:r>
              <a:rPr lang="cs-CZ" dirty="0"/>
              <a:t> </a:t>
            </a:r>
            <a:r>
              <a:rPr lang="cs-CZ" dirty="0" err="1"/>
              <a:t>placode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57532" y="1763485"/>
            <a:ext cx="14307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mesenchyme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24821" y="2355776"/>
            <a:ext cx="10961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ectoderm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16015" y="1125539"/>
            <a:ext cx="10801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  <a:r>
              <a:rPr lang="cs-CZ" dirty="0" err="1"/>
              <a:t>otic</a:t>
            </a:r>
            <a:r>
              <a:rPr lang="cs-CZ" dirty="0"/>
              <a:t> pit  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55976" y="2563525"/>
            <a:ext cx="12870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dirty="0" err="1"/>
              <a:t>dorsal</a:t>
            </a:r>
            <a:r>
              <a:rPr lang="cs-CZ" sz="1600" dirty="0"/>
              <a:t>  aorta</a:t>
            </a:r>
          </a:p>
          <a:p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259633" y="4458163"/>
            <a:ext cx="10829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otic</a:t>
            </a:r>
            <a:r>
              <a:rPr lang="cs-CZ" dirty="0"/>
              <a:t> pit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37899" y="3964414"/>
            <a:ext cx="26276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wall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rhombencephalon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99484" y="4350538"/>
            <a:ext cx="8670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err="1"/>
              <a:t>otocyst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406404" y="5661248"/>
            <a:ext cx="118615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600" dirty="0" err="1"/>
              <a:t>the</a:t>
            </a:r>
            <a:r>
              <a:rPr lang="cs-CZ" sz="1600" dirty="0"/>
              <a:t> 1st</a:t>
            </a:r>
          </a:p>
          <a:p>
            <a:r>
              <a:rPr lang="cs-CZ" sz="1600" dirty="0" err="1"/>
              <a:t>ectodermal</a:t>
            </a:r>
            <a:r>
              <a:rPr lang="cs-CZ" sz="1600" dirty="0"/>
              <a:t> </a:t>
            </a:r>
          </a:p>
          <a:p>
            <a:r>
              <a:rPr lang="cs-CZ" sz="1600" dirty="0" err="1"/>
              <a:t>cleft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6020270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483</Words>
  <Application>Microsoft Macintosh PowerPoint</Application>
  <PresentationFormat>On-screen Show (4:3)</PresentationFormat>
  <Paragraphs>119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Development and teratology of sensory organs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Eye abnormalities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External ear defects</vt:lpstr>
      <vt:lpstr>Congenital hearing loss (sensory)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Doma</dc:creator>
  <cp:lastModifiedBy>macgillz@gmail.com</cp:lastModifiedBy>
  <cp:revision>74</cp:revision>
  <dcterms:created xsi:type="dcterms:W3CDTF">2015-07-12T14:02:16Z</dcterms:created>
  <dcterms:modified xsi:type="dcterms:W3CDTF">2022-05-08T21:14:08Z</dcterms:modified>
</cp:coreProperties>
</file>