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8"/>
  </p:notesMasterIdLst>
  <p:handoutMasterIdLst>
    <p:handoutMasterId r:id="rId39"/>
  </p:handoutMasterIdLst>
  <p:sldIdLst>
    <p:sldId id="257" r:id="rId2"/>
    <p:sldId id="259" r:id="rId3"/>
    <p:sldId id="266" r:id="rId4"/>
    <p:sldId id="267" r:id="rId5"/>
    <p:sldId id="300" r:id="rId6"/>
    <p:sldId id="268" r:id="rId7"/>
    <p:sldId id="269" r:id="rId8"/>
    <p:sldId id="302" r:id="rId9"/>
    <p:sldId id="274" r:id="rId10"/>
    <p:sldId id="275" r:id="rId11"/>
    <p:sldId id="311" r:id="rId12"/>
    <p:sldId id="316" r:id="rId13"/>
    <p:sldId id="312" r:id="rId14"/>
    <p:sldId id="313" r:id="rId15"/>
    <p:sldId id="314" r:id="rId16"/>
    <p:sldId id="276" r:id="rId17"/>
    <p:sldId id="279" r:id="rId18"/>
    <p:sldId id="318" r:id="rId19"/>
    <p:sldId id="277" r:id="rId20"/>
    <p:sldId id="303" r:id="rId21"/>
    <p:sldId id="304" r:id="rId22"/>
    <p:sldId id="308" r:id="rId23"/>
    <p:sldId id="309" r:id="rId24"/>
    <p:sldId id="287" r:id="rId25"/>
    <p:sldId id="286" r:id="rId26"/>
    <p:sldId id="288" r:id="rId27"/>
    <p:sldId id="289" r:id="rId28"/>
    <p:sldId id="297" r:id="rId29"/>
    <p:sldId id="283" r:id="rId30"/>
    <p:sldId id="292" r:id="rId31"/>
    <p:sldId id="278" r:id="rId32"/>
    <p:sldId id="291" r:id="rId33"/>
    <p:sldId id="285" r:id="rId34"/>
    <p:sldId id="293" r:id="rId35"/>
    <p:sldId id="298" r:id="rId36"/>
    <p:sldId id="319" r:id="rId3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5" userDrawn="1">
          <p15:clr>
            <a:srgbClr val="A4A3A4"/>
          </p15:clr>
        </p15:guide>
        <p15:guide id="3" orient="horz" pos="754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14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6754" autoAdjust="0"/>
  </p:normalViewPr>
  <p:slideViewPr>
    <p:cSldViewPr snapToGrid="0">
      <p:cViewPr varScale="1">
        <p:scale>
          <a:sx n="120" d="100"/>
          <a:sy n="120" d="100"/>
        </p:scale>
        <p:origin x="114" y="252"/>
      </p:cViewPr>
      <p:guideLst>
        <p:guide orient="horz" pos="1117"/>
        <p:guide orient="horz" pos="1275"/>
        <p:guide orient="horz" pos="754"/>
        <p:guide orient="horz" pos="3861"/>
        <p:guide orient="horz" pos="3944"/>
        <p:guide pos="428"/>
        <p:guide pos="7224"/>
        <p:guide pos="914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" y="415570"/>
            <a:ext cx="1544906" cy="106425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qureshiuniversity.com/Ventricular%20Fibrillation.gif" TargetMode="External"/><Relationship Id="rId5" Type="http://schemas.openxmlformats.org/officeDocument/2006/relationships/hyperlink" Target="https://upload.wikimedia.org/wikipedia/commons/thumb/6/64/Afib_ecg.jpg/400px-Afib_ecg.jpg" TargetMode="Externa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3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horacickey.com/atrial-ectopic-beats/" TargetMode="External"/><Relationship Id="rId5" Type="http://schemas.openxmlformats.org/officeDocument/2006/relationships/hyperlink" Target="https://www.techmed.sk/predsienova-extrasystola/" TargetMode="External"/><Relationship Id="rId4" Type="http://schemas.openxmlformats.org/officeDocument/2006/relationships/hyperlink" Target="https://www.stefajir.cz/supraventrikularni-extrasystola-ek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efajir.cz/bezpulzova-elektricka-aktivita-ekg" TargetMode="External"/><Relationship Id="rId7" Type="http://schemas.openxmlformats.org/officeDocument/2006/relationships/image" Target="../media/image35.jpeg"/><Relationship Id="rId2" Type="http://schemas.openxmlformats.org/officeDocument/2006/relationships/hyperlink" Target="https://www.researchgate.net/publication/334071817_Impact_of_Transitory_ROSC_Events_on_Neurological_Outcome_in_Patients_with_Out-of-Hospital_Cardiac_Arrest/figures?lo=1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hyperlink" Target="https://en.wikipedia.org/wiki/Pulseless_electrical_aktivity" TargetMode="External"/><Relationship Id="rId4" Type="http://schemas.openxmlformats.org/officeDocument/2006/relationships/hyperlink" Target="https://medcourse.in/learn/lesson/asystole-and-pulseless-electrical-activity-pea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err="1"/>
              <a:t>Fyziologický</a:t>
            </a:r>
            <a:r>
              <a:rPr lang="en-GB" dirty="0"/>
              <a:t> </a:t>
            </a:r>
            <a:r>
              <a:rPr lang="en-GB" dirty="0" err="1"/>
              <a:t>ústav</a:t>
            </a:r>
            <a:r>
              <a:rPr lang="en-GB" dirty="0"/>
              <a:t>, </a:t>
            </a:r>
            <a:r>
              <a:rPr lang="en-GB" dirty="0" err="1"/>
              <a:t>Lékařská</a:t>
            </a:r>
            <a:r>
              <a:rPr lang="en-GB" dirty="0"/>
              <a:t> </a:t>
            </a:r>
            <a:r>
              <a:rPr lang="en-GB" dirty="0" err="1"/>
              <a:t>fakulta</a:t>
            </a:r>
            <a:r>
              <a:rPr lang="en-GB" dirty="0"/>
              <a:t> </a:t>
            </a:r>
            <a:r>
              <a:rPr lang="en-GB" dirty="0" err="1"/>
              <a:t>Masarykovy</a:t>
            </a:r>
            <a:r>
              <a:rPr lang="en-GB" dirty="0"/>
              <a:t> </a:t>
            </a:r>
            <a:r>
              <a:rPr lang="en-GB" dirty="0" err="1"/>
              <a:t>univerzity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smtClean="0"/>
              <a:pPr/>
              <a:t>1</a:t>
            </a:fld>
            <a:endParaRPr lang="en-GB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ECG – Electrocardiography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Practical Exercises in Physiology (Spring semester: 4th - 6th weeks)</a:t>
            </a:r>
          </a:p>
        </p:txBody>
      </p:sp>
    </p:spTree>
    <p:extLst>
      <p:ext uri="{BB962C8B-B14F-4D97-AF65-F5344CB8AC3E}">
        <p14:creationId xmlns:p14="http://schemas.microsoft.com/office/powerpoint/2010/main" val="225898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err="1"/>
              <a:t>Leads</a:t>
            </a:r>
            <a:r>
              <a:rPr lang="cs-CZ" dirty="0"/>
              <a:t> </a:t>
            </a:r>
            <a:r>
              <a:rPr lang="cs-CZ" dirty="0" err="1"/>
              <a:t>according</a:t>
            </a:r>
            <a:r>
              <a:rPr lang="cs-CZ" dirty="0"/>
              <a:t> to </a:t>
            </a:r>
            <a:r>
              <a:rPr lang="cs-CZ" dirty="0" err="1"/>
              <a:t>Cabrera</a:t>
            </a:r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971600" y="870172"/>
            <a:ext cx="5637487" cy="5433412"/>
            <a:chOff x="971600" y="1196752"/>
            <a:chExt cx="5637487" cy="5433412"/>
          </a:xfrm>
        </p:grpSpPr>
        <p:sp>
          <p:nvSpPr>
            <p:cNvPr id="8" name="Obdélník 7"/>
            <p:cNvSpPr/>
            <p:nvPr/>
          </p:nvSpPr>
          <p:spPr>
            <a:xfrm>
              <a:off x="5468218" y="3304798"/>
              <a:ext cx="3080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/>
                <a:t>I</a:t>
              </a:r>
            </a:p>
          </p:txBody>
        </p:sp>
        <p:grpSp>
          <p:nvGrpSpPr>
            <p:cNvPr id="9" name="Skupina 8"/>
            <p:cNvGrpSpPr/>
            <p:nvPr/>
          </p:nvGrpSpPr>
          <p:grpSpPr>
            <a:xfrm>
              <a:off x="992800" y="1406410"/>
              <a:ext cx="4320000" cy="4320000"/>
              <a:chOff x="764200" y="1177810"/>
              <a:chExt cx="4320000" cy="4320000"/>
            </a:xfrm>
          </p:grpSpPr>
          <p:cxnSp>
            <p:nvCxnSpPr>
              <p:cNvPr id="39" name="Přímá spojnice 38"/>
              <p:cNvCxnSpPr/>
              <p:nvPr/>
            </p:nvCxnSpPr>
            <p:spPr>
              <a:xfrm flipH="1">
                <a:off x="2924200" y="1177810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Přímá spojnice 39"/>
              <p:cNvCxnSpPr/>
              <p:nvPr/>
            </p:nvCxnSpPr>
            <p:spPr>
              <a:xfrm rot="16200000" flipH="1">
                <a:off x="2924200" y="1177811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Skupina 9"/>
            <p:cNvGrpSpPr/>
            <p:nvPr/>
          </p:nvGrpSpPr>
          <p:grpSpPr>
            <a:xfrm rot="1800000">
              <a:off x="992800" y="1406410"/>
              <a:ext cx="4320000" cy="4320000"/>
              <a:chOff x="764200" y="1177810"/>
              <a:chExt cx="4320000" cy="4320000"/>
            </a:xfrm>
          </p:grpSpPr>
          <p:cxnSp>
            <p:nvCxnSpPr>
              <p:cNvPr id="37" name="Přímá spojnice 36"/>
              <p:cNvCxnSpPr/>
              <p:nvPr/>
            </p:nvCxnSpPr>
            <p:spPr>
              <a:xfrm flipH="1">
                <a:off x="2924200" y="1177810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Přímá spojnice 37"/>
              <p:cNvCxnSpPr/>
              <p:nvPr/>
            </p:nvCxnSpPr>
            <p:spPr>
              <a:xfrm rot="16200000" flipH="1">
                <a:off x="2924200" y="1177811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Skupina 10"/>
            <p:cNvGrpSpPr/>
            <p:nvPr/>
          </p:nvGrpSpPr>
          <p:grpSpPr>
            <a:xfrm rot="19800000" flipV="1">
              <a:off x="992800" y="1406410"/>
              <a:ext cx="4320000" cy="4320000"/>
              <a:chOff x="764200" y="1177810"/>
              <a:chExt cx="4320000" cy="4320000"/>
            </a:xfrm>
          </p:grpSpPr>
          <p:cxnSp>
            <p:nvCxnSpPr>
              <p:cNvPr id="35" name="Přímá spojnice 34"/>
              <p:cNvCxnSpPr/>
              <p:nvPr/>
            </p:nvCxnSpPr>
            <p:spPr>
              <a:xfrm flipH="1">
                <a:off x="2924200" y="1177810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Přímá spojnice 35"/>
              <p:cNvCxnSpPr/>
              <p:nvPr/>
            </p:nvCxnSpPr>
            <p:spPr>
              <a:xfrm rot="16200000" flipH="1">
                <a:off x="2924200" y="1177811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bdélník 11"/>
            <p:cNvSpPr/>
            <p:nvPr/>
          </p:nvSpPr>
          <p:spPr>
            <a:xfrm>
              <a:off x="2783147" y="5700830"/>
              <a:ext cx="66075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 err="1"/>
                <a:t>aVF</a:t>
              </a:r>
              <a:endParaRPr lang="cs-CZ" sz="2000" b="1" dirty="0"/>
            </a:p>
          </p:txBody>
        </p:sp>
        <p:sp>
          <p:nvSpPr>
            <p:cNvPr id="13" name="Obdélník 12"/>
            <p:cNvSpPr/>
            <p:nvPr/>
          </p:nvSpPr>
          <p:spPr>
            <a:xfrm>
              <a:off x="4283968" y="5301208"/>
              <a:ext cx="4315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/>
                <a:t>II</a:t>
              </a:r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1650522" y="5445224"/>
              <a:ext cx="5549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/>
                <a:t>III</a:t>
              </a:r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5083242" y="4437112"/>
              <a:ext cx="6976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 err="1"/>
                <a:t>aVR</a:t>
              </a:r>
              <a:endParaRPr lang="cs-CZ" sz="2000" b="1" dirty="0"/>
            </a:p>
          </p:txBody>
        </p:sp>
        <p:sp>
          <p:nvSpPr>
            <p:cNvPr id="16" name="Obdélník 15"/>
            <p:cNvSpPr/>
            <p:nvPr/>
          </p:nvSpPr>
          <p:spPr>
            <a:xfrm>
              <a:off x="5139601" y="2138985"/>
              <a:ext cx="7344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 err="1"/>
                <a:t>aVL</a:t>
              </a:r>
              <a:r>
                <a:rPr lang="cs-CZ" sz="2000" b="1" dirty="0"/>
                <a:t> </a:t>
              </a: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2106599" y="1342509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–</a:t>
              </a:r>
              <a:r>
                <a:rPr lang="cs-CZ" sz="2800" b="1" dirty="0">
                  <a:solidFill>
                    <a:srgbClr val="FFFF00"/>
                  </a:solidFill>
                </a:rPr>
                <a:t> </a:t>
              </a:r>
              <a:endParaRPr lang="cs-CZ" sz="1800" b="1" dirty="0">
                <a:solidFill>
                  <a:srgbClr val="FFFF00"/>
                </a:solidFill>
              </a:endParaRP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4139952" y="4726885"/>
              <a:ext cx="4045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+</a:t>
              </a:r>
              <a:endParaRPr lang="cs-CZ" sz="1800" b="1" dirty="0"/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4574840" y="4000078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–</a:t>
              </a:r>
              <a:r>
                <a:rPr lang="cs-CZ" sz="2800" b="1" dirty="0">
                  <a:solidFill>
                    <a:srgbClr val="FFFF00"/>
                  </a:solidFill>
                </a:rPr>
                <a:t> </a:t>
              </a:r>
              <a:endParaRPr lang="cs-CZ" sz="1800" b="1" dirty="0">
                <a:solidFill>
                  <a:srgbClr val="FFFF00"/>
                </a:solidFill>
              </a:endParaRP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4926274" y="2998693"/>
              <a:ext cx="4045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+</a:t>
              </a:r>
              <a:endParaRPr lang="cs-CZ" sz="1800" b="1" dirty="0"/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3153327" y="5230941"/>
              <a:ext cx="4045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+</a:t>
              </a:r>
              <a:endParaRPr lang="cs-CZ" sz="1800" b="1" dirty="0"/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2089884" y="4968354"/>
              <a:ext cx="4045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+</a:t>
              </a:r>
              <a:endParaRPr lang="cs-CZ" sz="1800" b="1" dirty="0"/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4688959" y="2015874"/>
              <a:ext cx="4045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+</a:t>
              </a:r>
              <a:endParaRPr lang="cs-CZ" sz="1800" b="1" dirty="0"/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1282185" y="2077429"/>
              <a:ext cx="4045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+</a:t>
              </a:r>
              <a:endParaRPr lang="cs-CZ" sz="1800" b="1" dirty="0"/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3131840" y="1196752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–</a:t>
              </a:r>
              <a:r>
                <a:rPr lang="cs-CZ" sz="2800" b="1" dirty="0">
                  <a:solidFill>
                    <a:srgbClr val="FFFF00"/>
                  </a:solidFill>
                </a:rPr>
                <a:t> </a:t>
              </a:r>
              <a:endParaRPr lang="cs-CZ" sz="1800" b="1" dirty="0">
                <a:solidFill>
                  <a:srgbClr val="FFFF00"/>
                </a:solidFill>
              </a:endParaRP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4067944" y="1702549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–</a:t>
              </a:r>
              <a:r>
                <a:rPr lang="cs-CZ" sz="2800" b="1" dirty="0">
                  <a:solidFill>
                    <a:srgbClr val="FFFF00"/>
                  </a:solidFill>
                </a:rPr>
                <a:t> </a:t>
              </a:r>
              <a:endParaRPr lang="cs-CZ" sz="1800" b="1" dirty="0">
                <a:solidFill>
                  <a:srgbClr val="FFFF00"/>
                </a:solidFill>
              </a:endParaRP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971600" y="2996952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–</a:t>
              </a:r>
              <a:r>
                <a:rPr lang="cs-CZ" sz="2800" b="1" dirty="0">
                  <a:solidFill>
                    <a:srgbClr val="FFFF00"/>
                  </a:solidFill>
                </a:rPr>
                <a:t> </a:t>
              </a:r>
              <a:endParaRPr lang="cs-CZ" sz="1800" b="1" dirty="0">
                <a:solidFill>
                  <a:srgbClr val="FFFF00"/>
                </a:solidFill>
              </a:endParaRP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1115616" y="4078813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–</a:t>
              </a:r>
              <a:r>
                <a:rPr lang="cs-CZ" sz="2800" b="1" dirty="0">
                  <a:solidFill>
                    <a:srgbClr val="FFFF00"/>
                  </a:solidFill>
                </a:rPr>
                <a:t> </a:t>
              </a:r>
              <a:endParaRPr lang="cs-CZ" sz="1800" b="1" dirty="0">
                <a:solidFill>
                  <a:srgbClr val="FFFF00"/>
                </a:solidFill>
              </a:endParaRPr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1138315" y="5968444"/>
              <a:ext cx="8082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/>
                <a:t>120°</a:t>
              </a:r>
              <a:endParaRPr lang="cs-CZ" sz="2000" dirty="0"/>
            </a:p>
          </p:txBody>
        </p:sp>
        <p:sp>
          <p:nvSpPr>
            <p:cNvPr id="30" name="Obdélník 29"/>
            <p:cNvSpPr/>
            <p:nvPr/>
          </p:nvSpPr>
          <p:spPr>
            <a:xfrm>
              <a:off x="2890306" y="6230054"/>
              <a:ext cx="6447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/>
                <a:t>90°</a:t>
              </a:r>
            </a:p>
          </p:txBody>
        </p:sp>
        <p:sp>
          <p:nvSpPr>
            <p:cNvPr id="31" name="Obdélník 30"/>
            <p:cNvSpPr/>
            <p:nvPr/>
          </p:nvSpPr>
          <p:spPr>
            <a:xfrm>
              <a:off x="4598542" y="5824428"/>
              <a:ext cx="6447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/>
                <a:t>60°</a:t>
              </a:r>
            </a:p>
          </p:txBody>
        </p:sp>
        <p:sp>
          <p:nvSpPr>
            <p:cNvPr id="32" name="Obdélník 31"/>
            <p:cNvSpPr/>
            <p:nvPr/>
          </p:nvSpPr>
          <p:spPr>
            <a:xfrm>
              <a:off x="5880587" y="4768299"/>
              <a:ext cx="6447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/>
                <a:t>30°</a:t>
              </a:r>
            </a:p>
          </p:txBody>
        </p:sp>
        <p:sp>
          <p:nvSpPr>
            <p:cNvPr id="33" name="Obdélník 32"/>
            <p:cNvSpPr/>
            <p:nvPr/>
          </p:nvSpPr>
          <p:spPr>
            <a:xfrm>
              <a:off x="5853752" y="3285211"/>
              <a:ext cx="4812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/>
                <a:t>0°</a:t>
              </a:r>
            </a:p>
          </p:txBody>
        </p:sp>
        <p:sp>
          <p:nvSpPr>
            <p:cNvPr id="34" name="Obdélník 33"/>
            <p:cNvSpPr/>
            <p:nvPr/>
          </p:nvSpPr>
          <p:spPr>
            <a:xfrm>
              <a:off x="5853752" y="2118472"/>
              <a:ext cx="7553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/>
                <a:t>-30°</a:t>
              </a:r>
            </a:p>
          </p:txBody>
        </p:sp>
      </p:grpSp>
      <p:grpSp>
        <p:nvGrpSpPr>
          <p:cNvPr id="41" name="Skupina 40"/>
          <p:cNvGrpSpPr>
            <a:grpSpLocks noChangeAspect="1"/>
          </p:cNvGrpSpPr>
          <p:nvPr/>
        </p:nvGrpSpPr>
        <p:grpSpPr>
          <a:xfrm>
            <a:off x="7423203" y="993519"/>
            <a:ext cx="4692704" cy="3517123"/>
            <a:chOff x="939126" y="820251"/>
            <a:chExt cx="7632123" cy="5720181"/>
          </a:xfrm>
        </p:grpSpPr>
        <p:sp>
          <p:nvSpPr>
            <p:cNvPr id="42" name="Rovnoramenný trojúhelník 41"/>
            <p:cNvSpPr/>
            <p:nvPr/>
          </p:nvSpPr>
          <p:spPr>
            <a:xfrm rot="10800000">
              <a:off x="1963182" y="1772816"/>
              <a:ext cx="5472608" cy="4176464"/>
            </a:xfrm>
            <a:prstGeom prst="triangle">
              <a:avLst/>
            </a:prstGeom>
            <a:solidFill>
              <a:srgbClr val="FFFF66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000"/>
            </a:p>
          </p:txBody>
        </p:sp>
        <p:sp>
          <p:nvSpPr>
            <p:cNvPr id="43" name="TextovéPole 42"/>
            <p:cNvSpPr txBox="1"/>
            <p:nvPr/>
          </p:nvSpPr>
          <p:spPr>
            <a:xfrm>
              <a:off x="5162069" y="5265222"/>
              <a:ext cx="404581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+</a:t>
              </a:r>
              <a:endParaRPr lang="cs-CZ" sz="1000" b="1" dirty="0"/>
            </a:p>
          </p:txBody>
        </p:sp>
        <p:cxnSp>
          <p:nvCxnSpPr>
            <p:cNvPr id="44" name="Přímá spojnice 43"/>
            <p:cNvCxnSpPr>
              <a:endCxn id="42" idx="1"/>
            </p:cNvCxnSpPr>
            <p:nvPr/>
          </p:nvCxnSpPr>
          <p:spPr>
            <a:xfrm>
              <a:off x="1951204" y="1772816"/>
              <a:ext cx="4116434" cy="208823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Skupina 44"/>
            <p:cNvGrpSpPr/>
            <p:nvPr/>
          </p:nvGrpSpPr>
          <p:grpSpPr>
            <a:xfrm>
              <a:off x="5851614" y="3607185"/>
              <a:ext cx="432048" cy="1021078"/>
              <a:chOff x="2609248" y="1377642"/>
              <a:chExt cx="432048" cy="1021078"/>
            </a:xfrm>
          </p:grpSpPr>
          <p:sp>
            <p:nvSpPr>
              <p:cNvPr id="77" name="Ovál 76"/>
              <p:cNvSpPr/>
              <p:nvPr/>
            </p:nvSpPr>
            <p:spPr>
              <a:xfrm>
                <a:off x="2645272" y="1520808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78" name="TextovéPole 77"/>
              <p:cNvSpPr txBox="1"/>
              <p:nvPr/>
            </p:nvSpPr>
            <p:spPr>
              <a:xfrm>
                <a:off x="2609248" y="1377642"/>
                <a:ext cx="432048" cy="1021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b="1" dirty="0">
                    <a:solidFill>
                      <a:srgbClr val="FFFF00"/>
                    </a:solidFill>
                  </a:rPr>
                  <a:t>- </a:t>
                </a:r>
                <a:endParaRPr lang="cs-CZ" sz="10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46" name="Skupina 45"/>
            <p:cNvGrpSpPr/>
            <p:nvPr/>
          </p:nvGrpSpPr>
          <p:grpSpPr>
            <a:xfrm>
              <a:off x="1735180" y="1414516"/>
              <a:ext cx="432048" cy="591150"/>
              <a:chOff x="6382390" y="235475"/>
              <a:chExt cx="432048" cy="591150"/>
            </a:xfrm>
          </p:grpSpPr>
          <p:sp>
            <p:nvSpPr>
              <p:cNvPr id="75" name="Ovál 74"/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76" name="TextovéPole 75"/>
              <p:cNvSpPr txBox="1"/>
              <p:nvPr/>
            </p:nvSpPr>
            <p:spPr>
              <a:xfrm>
                <a:off x="6382390" y="235475"/>
                <a:ext cx="432048" cy="591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>
                    <a:solidFill>
                      <a:srgbClr val="FFFF00"/>
                    </a:solidFill>
                  </a:rPr>
                  <a:t>+</a:t>
                </a:r>
                <a:endParaRPr lang="cs-CZ" sz="10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47" name="TextovéPole 46"/>
            <p:cNvSpPr txBox="1"/>
            <p:nvPr/>
          </p:nvSpPr>
          <p:spPr>
            <a:xfrm>
              <a:off x="939126" y="1285747"/>
              <a:ext cx="925172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R</a:t>
              </a:r>
              <a:endParaRPr lang="cs-CZ" sz="1000" b="1" dirty="0"/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7646077" y="1278886"/>
              <a:ext cx="925172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L</a:t>
              </a:r>
              <a:endParaRPr lang="cs-CZ" sz="1000" b="1" dirty="0"/>
            </a:p>
          </p:txBody>
        </p:sp>
        <p:sp>
          <p:nvSpPr>
            <p:cNvPr id="49" name="TextovéPole 48"/>
            <p:cNvSpPr txBox="1"/>
            <p:nvPr/>
          </p:nvSpPr>
          <p:spPr>
            <a:xfrm>
              <a:off x="4236901" y="5949281"/>
              <a:ext cx="925172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F</a:t>
              </a:r>
              <a:endParaRPr lang="cs-CZ" sz="1000" b="1" dirty="0"/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3059833" y="1844823"/>
              <a:ext cx="1535695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 err="1"/>
                <a:t>aVR</a:t>
              </a:r>
              <a:endParaRPr lang="cs-CZ" sz="1000" b="1" dirty="0"/>
            </a:p>
          </p:txBody>
        </p:sp>
        <p:cxnSp>
          <p:nvCxnSpPr>
            <p:cNvPr id="51" name="Přímá spojnice 50"/>
            <p:cNvCxnSpPr>
              <a:endCxn id="42" idx="5"/>
            </p:cNvCxnSpPr>
            <p:nvPr/>
          </p:nvCxnSpPr>
          <p:spPr>
            <a:xfrm flipH="1">
              <a:off x="3331334" y="1772816"/>
              <a:ext cx="4092582" cy="208823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Skupina 51"/>
            <p:cNvGrpSpPr/>
            <p:nvPr/>
          </p:nvGrpSpPr>
          <p:grpSpPr>
            <a:xfrm>
              <a:off x="3059832" y="3501008"/>
              <a:ext cx="432048" cy="1021078"/>
              <a:chOff x="2609248" y="1377642"/>
              <a:chExt cx="432048" cy="1021078"/>
            </a:xfrm>
          </p:grpSpPr>
          <p:sp>
            <p:nvSpPr>
              <p:cNvPr id="73" name="Ovál 72"/>
              <p:cNvSpPr/>
              <p:nvPr/>
            </p:nvSpPr>
            <p:spPr>
              <a:xfrm>
                <a:off x="2645272" y="1520808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74" name="TextovéPole 73"/>
              <p:cNvSpPr txBox="1"/>
              <p:nvPr/>
            </p:nvSpPr>
            <p:spPr>
              <a:xfrm>
                <a:off x="2609248" y="1377642"/>
                <a:ext cx="432048" cy="1021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b="1" dirty="0">
                    <a:solidFill>
                      <a:srgbClr val="FFFF00"/>
                    </a:solidFill>
                  </a:rPr>
                  <a:t>- </a:t>
                </a:r>
                <a:endParaRPr lang="cs-CZ" sz="10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53" name="Skupina 52"/>
            <p:cNvGrpSpPr/>
            <p:nvPr/>
          </p:nvGrpSpPr>
          <p:grpSpPr>
            <a:xfrm>
              <a:off x="7207891" y="1484784"/>
              <a:ext cx="432048" cy="591150"/>
              <a:chOff x="6382390" y="235475"/>
              <a:chExt cx="432048" cy="591150"/>
            </a:xfrm>
          </p:grpSpPr>
          <p:sp>
            <p:nvSpPr>
              <p:cNvPr id="71" name="Ovál 70"/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72" name="TextovéPole 71"/>
              <p:cNvSpPr txBox="1"/>
              <p:nvPr/>
            </p:nvSpPr>
            <p:spPr>
              <a:xfrm>
                <a:off x="6382390" y="235475"/>
                <a:ext cx="432048" cy="591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>
                    <a:solidFill>
                      <a:srgbClr val="FFFF00"/>
                    </a:solidFill>
                  </a:rPr>
                  <a:t>+</a:t>
                </a:r>
                <a:endParaRPr lang="cs-CZ" sz="1000" b="1" dirty="0">
                  <a:solidFill>
                    <a:srgbClr val="FFFF00"/>
                  </a:solidFill>
                </a:endParaRPr>
              </a:p>
            </p:txBody>
          </p:sp>
        </p:grpSp>
        <p:cxnSp>
          <p:nvCxnSpPr>
            <p:cNvPr id="54" name="Přímá spojnice 53"/>
            <p:cNvCxnSpPr>
              <a:stCxn id="42" idx="3"/>
            </p:cNvCxnSpPr>
            <p:nvPr/>
          </p:nvCxnSpPr>
          <p:spPr>
            <a:xfrm flipH="1">
              <a:off x="4694996" y="1772816"/>
              <a:ext cx="4490" cy="399557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Skupina 54"/>
            <p:cNvGrpSpPr/>
            <p:nvPr/>
          </p:nvGrpSpPr>
          <p:grpSpPr>
            <a:xfrm>
              <a:off x="4504297" y="1484784"/>
              <a:ext cx="432048" cy="1021078"/>
              <a:chOff x="2609248" y="1377642"/>
              <a:chExt cx="432048" cy="1021078"/>
            </a:xfrm>
          </p:grpSpPr>
          <p:sp>
            <p:nvSpPr>
              <p:cNvPr id="69" name="Ovál 68"/>
              <p:cNvSpPr/>
              <p:nvPr/>
            </p:nvSpPr>
            <p:spPr>
              <a:xfrm>
                <a:off x="2645272" y="1520808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70" name="TextovéPole 69"/>
              <p:cNvSpPr txBox="1"/>
              <p:nvPr/>
            </p:nvSpPr>
            <p:spPr>
              <a:xfrm>
                <a:off x="2609248" y="1377642"/>
                <a:ext cx="432048" cy="1021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b="1" dirty="0">
                    <a:solidFill>
                      <a:srgbClr val="FFFF00"/>
                    </a:solidFill>
                  </a:rPr>
                  <a:t>- </a:t>
                </a:r>
                <a:endParaRPr lang="cs-CZ" sz="10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56" name="Skupina 55"/>
            <p:cNvGrpSpPr/>
            <p:nvPr/>
          </p:nvGrpSpPr>
          <p:grpSpPr>
            <a:xfrm>
              <a:off x="4478971" y="5445224"/>
              <a:ext cx="432048" cy="591150"/>
              <a:chOff x="6382390" y="235475"/>
              <a:chExt cx="432048" cy="591150"/>
            </a:xfrm>
          </p:grpSpPr>
          <p:sp>
            <p:nvSpPr>
              <p:cNvPr id="67" name="Ovál 66"/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68" name="TextovéPole 67"/>
              <p:cNvSpPr txBox="1"/>
              <p:nvPr/>
            </p:nvSpPr>
            <p:spPr>
              <a:xfrm>
                <a:off x="6382390" y="235475"/>
                <a:ext cx="432048" cy="591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>
                    <a:solidFill>
                      <a:srgbClr val="FFFF00"/>
                    </a:solidFill>
                  </a:rPr>
                  <a:t>+</a:t>
                </a:r>
                <a:endParaRPr lang="cs-CZ" sz="10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57" name="TextovéPole 56"/>
            <p:cNvSpPr txBox="1"/>
            <p:nvPr/>
          </p:nvSpPr>
          <p:spPr>
            <a:xfrm>
              <a:off x="5196544" y="1916831"/>
              <a:ext cx="1535695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 err="1"/>
                <a:t>aVL</a:t>
              </a:r>
              <a:endParaRPr lang="cs-CZ" sz="1000" b="1" dirty="0"/>
            </a:p>
          </p:txBody>
        </p:sp>
        <p:sp>
          <p:nvSpPr>
            <p:cNvPr id="58" name="TextovéPole 57"/>
            <p:cNvSpPr txBox="1"/>
            <p:nvPr/>
          </p:nvSpPr>
          <p:spPr>
            <a:xfrm>
              <a:off x="4644009" y="4006806"/>
              <a:ext cx="1535695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 err="1"/>
                <a:t>aVF</a:t>
              </a:r>
              <a:endParaRPr lang="cs-CZ" sz="1000" b="1" dirty="0"/>
            </a:p>
          </p:txBody>
        </p:sp>
        <p:sp>
          <p:nvSpPr>
            <p:cNvPr id="59" name="TextovéPole 58"/>
            <p:cNvSpPr txBox="1"/>
            <p:nvPr/>
          </p:nvSpPr>
          <p:spPr>
            <a:xfrm>
              <a:off x="1763687" y="1925217"/>
              <a:ext cx="432047" cy="1021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–</a:t>
              </a:r>
              <a:r>
                <a:rPr lang="cs-CZ" sz="1600" b="1" dirty="0">
                  <a:solidFill>
                    <a:srgbClr val="FFFF00"/>
                  </a:solidFill>
                </a:rPr>
                <a:t> </a:t>
              </a:r>
              <a:endParaRPr lang="cs-CZ" sz="1000" b="1" dirty="0">
                <a:solidFill>
                  <a:srgbClr val="FFFF00"/>
                </a:solidFill>
              </a:endParaRPr>
            </a:p>
          </p:txBody>
        </p:sp>
        <p:sp>
          <p:nvSpPr>
            <p:cNvPr id="60" name="TextovéPole 59"/>
            <p:cNvSpPr txBox="1"/>
            <p:nvPr/>
          </p:nvSpPr>
          <p:spPr>
            <a:xfrm>
              <a:off x="2348136" y="1060223"/>
              <a:ext cx="432047" cy="1021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–</a:t>
              </a:r>
              <a:r>
                <a:rPr lang="cs-CZ" sz="1600" b="1" dirty="0">
                  <a:solidFill>
                    <a:srgbClr val="FFFF00"/>
                  </a:solidFill>
                </a:rPr>
                <a:t> </a:t>
              </a:r>
              <a:endParaRPr lang="cs-CZ" sz="1000" b="1" dirty="0">
                <a:solidFill>
                  <a:srgbClr val="FFFF00"/>
                </a:solidFill>
              </a:endParaRPr>
            </a:p>
          </p:txBody>
        </p:sp>
        <p:sp>
          <p:nvSpPr>
            <p:cNvPr id="61" name="TextovéPole 60"/>
            <p:cNvSpPr txBox="1"/>
            <p:nvPr/>
          </p:nvSpPr>
          <p:spPr>
            <a:xfrm>
              <a:off x="3860303" y="5455350"/>
              <a:ext cx="404581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+</a:t>
              </a:r>
              <a:endParaRPr lang="cs-CZ" sz="1000" b="1" dirty="0"/>
            </a:p>
          </p:txBody>
        </p:sp>
        <p:sp>
          <p:nvSpPr>
            <p:cNvPr id="62" name="TextovéPole 61"/>
            <p:cNvSpPr txBox="1"/>
            <p:nvPr/>
          </p:nvSpPr>
          <p:spPr>
            <a:xfrm>
              <a:off x="6803308" y="1091349"/>
              <a:ext cx="404581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+</a:t>
              </a:r>
              <a:endParaRPr lang="cs-CZ" sz="1000" b="1" dirty="0"/>
            </a:p>
          </p:txBody>
        </p:sp>
        <p:sp>
          <p:nvSpPr>
            <p:cNvPr id="63" name="TextovéPole 62"/>
            <p:cNvSpPr txBox="1"/>
            <p:nvPr/>
          </p:nvSpPr>
          <p:spPr>
            <a:xfrm>
              <a:off x="7243915" y="1956956"/>
              <a:ext cx="432047" cy="1021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–</a:t>
              </a:r>
              <a:r>
                <a:rPr lang="cs-CZ" sz="1600" b="1" dirty="0">
                  <a:solidFill>
                    <a:srgbClr val="FFFF00"/>
                  </a:solidFill>
                </a:rPr>
                <a:t> </a:t>
              </a:r>
              <a:endParaRPr lang="cs-CZ" sz="1000" b="1" dirty="0">
                <a:solidFill>
                  <a:srgbClr val="FFFF00"/>
                </a:solidFill>
              </a:endParaRPr>
            </a:p>
          </p:txBody>
        </p:sp>
        <p:sp>
          <p:nvSpPr>
            <p:cNvPr id="64" name="TextovéPole 63"/>
            <p:cNvSpPr txBox="1"/>
            <p:nvPr/>
          </p:nvSpPr>
          <p:spPr>
            <a:xfrm>
              <a:off x="4319242" y="820251"/>
              <a:ext cx="925172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I</a:t>
              </a:r>
              <a:endParaRPr lang="cs-CZ" sz="1000" b="1" dirty="0"/>
            </a:p>
          </p:txBody>
        </p:sp>
        <p:sp>
          <p:nvSpPr>
            <p:cNvPr id="65" name="TextovéPole 64"/>
            <p:cNvSpPr txBox="1"/>
            <p:nvPr/>
          </p:nvSpPr>
          <p:spPr>
            <a:xfrm>
              <a:off x="6292251" y="3658706"/>
              <a:ext cx="925172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III</a:t>
              </a:r>
              <a:endParaRPr lang="cs-CZ" sz="1000" b="1" dirty="0"/>
            </a:p>
          </p:txBody>
        </p:sp>
        <p:sp>
          <p:nvSpPr>
            <p:cNvPr id="66" name="TextovéPole 65"/>
            <p:cNvSpPr txBox="1"/>
            <p:nvPr/>
          </p:nvSpPr>
          <p:spPr>
            <a:xfrm>
              <a:off x="1979712" y="3787185"/>
              <a:ext cx="925172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II</a:t>
              </a:r>
              <a:endParaRPr lang="cs-CZ" sz="1000" b="1" dirty="0"/>
            </a:p>
          </p:txBody>
        </p:sp>
      </p:grpSp>
      <p:sp>
        <p:nvSpPr>
          <p:cNvPr id="79" name="Šipka doprava 78"/>
          <p:cNvSpPr/>
          <p:nvPr/>
        </p:nvSpPr>
        <p:spPr>
          <a:xfrm rot="9402511">
            <a:off x="6871984" y="2579534"/>
            <a:ext cx="1023040" cy="3902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3887370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err="1"/>
              <a:t>Fyziologický</a:t>
            </a:r>
            <a:r>
              <a:rPr lang="en-GB" dirty="0"/>
              <a:t> </a:t>
            </a:r>
            <a:r>
              <a:rPr lang="en-GB" dirty="0" err="1"/>
              <a:t>ústav</a:t>
            </a:r>
            <a:r>
              <a:rPr lang="en-GB" dirty="0"/>
              <a:t>, </a:t>
            </a:r>
            <a:r>
              <a:rPr lang="en-GB" dirty="0" err="1"/>
              <a:t>Lékařská</a:t>
            </a:r>
            <a:r>
              <a:rPr lang="en-GB" dirty="0"/>
              <a:t> </a:t>
            </a:r>
            <a:r>
              <a:rPr lang="en-GB" dirty="0" err="1"/>
              <a:t>fakulta</a:t>
            </a:r>
            <a:r>
              <a:rPr lang="en-GB" dirty="0"/>
              <a:t> </a:t>
            </a:r>
            <a:r>
              <a:rPr lang="en-GB" dirty="0" err="1"/>
              <a:t>Masarykovy</a:t>
            </a:r>
            <a:r>
              <a:rPr lang="en-GB" dirty="0"/>
              <a:t> </a:t>
            </a:r>
            <a:r>
              <a:rPr lang="en-GB" dirty="0" err="1"/>
              <a:t>univerzity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smtClean="0"/>
              <a:pPr/>
              <a:t>11</a:t>
            </a:fld>
            <a:endParaRPr lang="en-GB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Analysis of ECG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135063"/>
            <a:ext cx="6245862" cy="5243966"/>
          </a:xfrm>
        </p:spPr>
        <p:txBody>
          <a:bodyPr/>
          <a:lstStyle/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en-GB" dirty="0"/>
              <a:t>Heart action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en-GB" dirty="0"/>
              <a:t>Heart rhythm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en-GB" dirty="0"/>
              <a:t>Heart rate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en-GB" dirty="0"/>
              <a:t>Waves, segments and intervals</a:t>
            </a:r>
          </a:p>
          <a:p>
            <a:pPr lvl="1"/>
            <a:r>
              <a:rPr lang="en-GB" dirty="0"/>
              <a:t>P wave</a:t>
            </a:r>
          </a:p>
          <a:p>
            <a:pPr lvl="1"/>
            <a:r>
              <a:rPr lang="en-GB" dirty="0"/>
              <a:t>PQ interval</a:t>
            </a:r>
          </a:p>
          <a:p>
            <a:pPr lvl="1"/>
            <a:r>
              <a:rPr lang="en-GB" dirty="0"/>
              <a:t>QRS complex</a:t>
            </a:r>
          </a:p>
          <a:p>
            <a:pPr lvl="1"/>
            <a:r>
              <a:rPr lang="en-GB" dirty="0"/>
              <a:t>ST segment</a:t>
            </a:r>
          </a:p>
          <a:p>
            <a:pPr lvl="1"/>
            <a:r>
              <a:rPr lang="en-GB" dirty="0"/>
              <a:t>T wave</a:t>
            </a:r>
          </a:p>
          <a:p>
            <a:pPr lvl="1"/>
            <a:r>
              <a:rPr lang="en-GB" dirty="0"/>
              <a:t>QT interval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en-GB" dirty="0"/>
              <a:t>Electrical heart axis</a:t>
            </a:r>
          </a:p>
        </p:txBody>
      </p:sp>
      <p:sp>
        <p:nvSpPr>
          <p:cNvPr id="30" name="Volný tvar 16">
            <a:extLst>
              <a:ext uri="{FF2B5EF4-FFF2-40B4-BE49-F238E27FC236}">
                <a16:creationId xmlns:a16="http://schemas.microsoft.com/office/drawing/2014/main" id="{E351147D-D017-4A3F-88E5-25504117677D}"/>
              </a:ext>
            </a:extLst>
          </p:cNvPr>
          <p:cNvSpPr/>
          <p:nvPr/>
        </p:nvSpPr>
        <p:spPr>
          <a:xfrm>
            <a:off x="6270147" y="2244945"/>
            <a:ext cx="5124364" cy="2225754"/>
          </a:xfrm>
          <a:custGeom>
            <a:avLst/>
            <a:gdLst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97631 w 2957513"/>
              <a:gd name="connsiteY2" fmla="*/ 519379 h 807513"/>
              <a:gd name="connsiteX3" fmla="*/ 164306 w 2957513"/>
              <a:gd name="connsiteY3" fmla="*/ 490804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64306 w 2957513"/>
              <a:gd name="connsiteY3" fmla="*/ 490804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71449 w 2957513"/>
              <a:gd name="connsiteY3" fmla="*/ 505091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69386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71449 w 2957513"/>
              <a:gd name="connsiteY3" fmla="*/ 505091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0075 w 2955132"/>
              <a:gd name="connsiteY17" fmla="*/ 574148 h 807513"/>
              <a:gd name="connsiteX18" fmla="*/ 652463 w 2955132"/>
              <a:gd name="connsiteY18" fmla="*/ 564623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0075 w 2955132"/>
              <a:gd name="connsiteY17" fmla="*/ 574148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7219 w 2955132"/>
              <a:gd name="connsiteY17" fmla="*/ 574148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31106 w 2955132"/>
              <a:gd name="connsiteY21" fmla="*/ 476517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9863 w 2955132"/>
              <a:gd name="connsiteY26" fmla="*/ 552717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3194 w 2955132"/>
              <a:gd name="connsiteY26" fmla="*/ 555098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3194 w 2955132"/>
              <a:gd name="connsiteY26" fmla="*/ 555098 h 807513"/>
              <a:gd name="connsiteX27" fmla="*/ 2776538 w 2955132"/>
              <a:gd name="connsiteY27" fmla="*/ 502711 h 807513"/>
              <a:gd name="connsiteX28" fmla="*/ 2845594 w 2955132"/>
              <a:gd name="connsiteY28" fmla="*/ 481279 h 807513"/>
              <a:gd name="connsiteX29" fmla="*/ 2955132 w 2955132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57500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76538 w 2921794"/>
              <a:gd name="connsiteY27" fmla="*/ 502711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94881 w 2921794"/>
              <a:gd name="connsiteY22" fmla="*/ 477003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94881 w 2921794"/>
              <a:gd name="connsiteY22" fmla="*/ 477003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93873 w 2921794"/>
              <a:gd name="connsiteY20" fmla="*/ 555099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75279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843213"/>
              <a:gd name="connsiteY0" fmla="*/ 555099 h 807513"/>
              <a:gd name="connsiteX1" fmla="*/ 66675 w 2843213"/>
              <a:gd name="connsiteY1" fmla="*/ 562242 h 807513"/>
              <a:gd name="connsiteX2" fmla="*/ 111919 w 2843213"/>
              <a:gd name="connsiteY2" fmla="*/ 516998 h 807513"/>
              <a:gd name="connsiteX3" fmla="*/ 169068 w 2843213"/>
              <a:gd name="connsiteY3" fmla="*/ 505091 h 807513"/>
              <a:gd name="connsiteX4" fmla="*/ 230982 w 2843213"/>
              <a:gd name="connsiteY4" fmla="*/ 559861 h 807513"/>
              <a:gd name="connsiteX5" fmla="*/ 278607 w 2843213"/>
              <a:gd name="connsiteY5" fmla="*/ 564623 h 807513"/>
              <a:gd name="connsiteX6" fmla="*/ 359569 w 2843213"/>
              <a:gd name="connsiteY6" fmla="*/ 555098 h 807513"/>
              <a:gd name="connsiteX7" fmla="*/ 411957 w 2843213"/>
              <a:gd name="connsiteY7" fmla="*/ 555097 h 807513"/>
              <a:gd name="connsiteX8" fmla="*/ 457200 w 2843213"/>
              <a:gd name="connsiteY8" fmla="*/ 619392 h 807513"/>
              <a:gd name="connsiteX9" fmla="*/ 464344 w 2843213"/>
              <a:gd name="connsiteY9" fmla="*/ 526523 h 807513"/>
              <a:gd name="connsiteX10" fmla="*/ 495300 w 2843213"/>
              <a:gd name="connsiteY10" fmla="*/ 159811 h 807513"/>
              <a:gd name="connsiteX11" fmla="*/ 514350 w 2843213"/>
              <a:gd name="connsiteY11" fmla="*/ 5029 h 807513"/>
              <a:gd name="connsiteX12" fmla="*/ 523875 w 2843213"/>
              <a:gd name="connsiteY12" fmla="*/ 83611 h 807513"/>
              <a:gd name="connsiteX13" fmla="*/ 554832 w 2843213"/>
              <a:gd name="connsiteY13" fmla="*/ 514617 h 807513"/>
              <a:gd name="connsiteX14" fmla="*/ 564357 w 2843213"/>
              <a:gd name="connsiteY14" fmla="*/ 714642 h 807513"/>
              <a:gd name="connsiteX15" fmla="*/ 571500 w 2843213"/>
              <a:gd name="connsiteY15" fmla="*/ 807511 h 807513"/>
              <a:gd name="connsiteX16" fmla="*/ 581025 w 2843213"/>
              <a:gd name="connsiteY16" fmla="*/ 717023 h 807513"/>
              <a:gd name="connsiteX17" fmla="*/ 595313 w 2843213"/>
              <a:gd name="connsiteY17" fmla="*/ 569386 h 807513"/>
              <a:gd name="connsiteX18" fmla="*/ 697707 w 2843213"/>
              <a:gd name="connsiteY18" fmla="*/ 559860 h 807513"/>
              <a:gd name="connsiteX19" fmla="*/ 859632 w 2843213"/>
              <a:gd name="connsiteY19" fmla="*/ 559861 h 807513"/>
              <a:gd name="connsiteX20" fmla="*/ 1067240 w 2843213"/>
              <a:gd name="connsiteY20" fmla="*/ 548440 h 807513"/>
              <a:gd name="connsiteX21" fmla="*/ 1228725 w 2843213"/>
              <a:gd name="connsiteY21" fmla="*/ 452705 h 807513"/>
              <a:gd name="connsiteX22" fmla="*/ 1401539 w 2843213"/>
              <a:gd name="connsiteY22" fmla="*/ 437054 h 807513"/>
              <a:gd name="connsiteX23" fmla="*/ 1575279 w 2843213"/>
              <a:gd name="connsiteY23" fmla="*/ 550821 h 807513"/>
              <a:gd name="connsiteX24" fmla="*/ 1709738 w 2843213"/>
              <a:gd name="connsiteY24" fmla="*/ 559861 h 807513"/>
              <a:gd name="connsiteX25" fmla="*/ 2426494 w 2843213"/>
              <a:gd name="connsiteY25" fmla="*/ 552717 h 807513"/>
              <a:gd name="connsiteX26" fmla="*/ 2700338 w 2843213"/>
              <a:gd name="connsiteY26" fmla="*/ 557480 h 807513"/>
              <a:gd name="connsiteX27" fmla="*/ 2752725 w 2843213"/>
              <a:gd name="connsiteY27" fmla="*/ 509854 h 807513"/>
              <a:gd name="connsiteX28" fmla="*/ 2843213 w 2843213"/>
              <a:gd name="connsiteY28" fmla="*/ 478897 h 807513"/>
              <a:gd name="connsiteX0" fmla="*/ 0 w 2752725"/>
              <a:gd name="connsiteY0" fmla="*/ 555099 h 807513"/>
              <a:gd name="connsiteX1" fmla="*/ 66675 w 2752725"/>
              <a:gd name="connsiteY1" fmla="*/ 562242 h 807513"/>
              <a:gd name="connsiteX2" fmla="*/ 111919 w 2752725"/>
              <a:gd name="connsiteY2" fmla="*/ 516998 h 807513"/>
              <a:gd name="connsiteX3" fmla="*/ 169068 w 2752725"/>
              <a:gd name="connsiteY3" fmla="*/ 505091 h 807513"/>
              <a:gd name="connsiteX4" fmla="*/ 230982 w 2752725"/>
              <a:gd name="connsiteY4" fmla="*/ 559861 h 807513"/>
              <a:gd name="connsiteX5" fmla="*/ 278607 w 2752725"/>
              <a:gd name="connsiteY5" fmla="*/ 564623 h 807513"/>
              <a:gd name="connsiteX6" fmla="*/ 359569 w 2752725"/>
              <a:gd name="connsiteY6" fmla="*/ 555098 h 807513"/>
              <a:gd name="connsiteX7" fmla="*/ 411957 w 2752725"/>
              <a:gd name="connsiteY7" fmla="*/ 555097 h 807513"/>
              <a:gd name="connsiteX8" fmla="*/ 457200 w 2752725"/>
              <a:gd name="connsiteY8" fmla="*/ 619392 h 807513"/>
              <a:gd name="connsiteX9" fmla="*/ 464344 w 2752725"/>
              <a:gd name="connsiteY9" fmla="*/ 526523 h 807513"/>
              <a:gd name="connsiteX10" fmla="*/ 495300 w 2752725"/>
              <a:gd name="connsiteY10" fmla="*/ 159811 h 807513"/>
              <a:gd name="connsiteX11" fmla="*/ 514350 w 2752725"/>
              <a:gd name="connsiteY11" fmla="*/ 5029 h 807513"/>
              <a:gd name="connsiteX12" fmla="*/ 523875 w 2752725"/>
              <a:gd name="connsiteY12" fmla="*/ 83611 h 807513"/>
              <a:gd name="connsiteX13" fmla="*/ 554832 w 2752725"/>
              <a:gd name="connsiteY13" fmla="*/ 514617 h 807513"/>
              <a:gd name="connsiteX14" fmla="*/ 564357 w 2752725"/>
              <a:gd name="connsiteY14" fmla="*/ 714642 h 807513"/>
              <a:gd name="connsiteX15" fmla="*/ 571500 w 2752725"/>
              <a:gd name="connsiteY15" fmla="*/ 807511 h 807513"/>
              <a:gd name="connsiteX16" fmla="*/ 581025 w 2752725"/>
              <a:gd name="connsiteY16" fmla="*/ 717023 h 807513"/>
              <a:gd name="connsiteX17" fmla="*/ 595313 w 2752725"/>
              <a:gd name="connsiteY17" fmla="*/ 569386 h 807513"/>
              <a:gd name="connsiteX18" fmla="*/ 697707 w 2752725"/>
              <a:gd name="connsiteY18" fmla="*/ 559860 h 807513"/>
              <a:gd name="connsiteX19" fmla="*/ 859632 w 2752725"/>
              <a:gd name="connsiteY19" fmla="*/ 559861 h 807513"/>
              <a:gd name="connsiteX20" fmla="*/ 1067240 w 2752725"/>
              <a:gd name="connsiteY20" fmla="*/ 548440 h 807513"/>
              <a:gd name="connsiteX21" fmla="*/ 1228725 w 2752725"/>
              <a:gd name="connsiteY21" fmla="*/ 452705 h 807513"/>
              <a:gd name="connsiteX22" fmla="*/ 1401539 w 2752725"/>
              <a:gd name="connsiteY22" fmla="*/ 437054 h 807513"/>
              <a:gd name="connsiteX23" fmla="*/ 1575279 w 2752725"/>
              <a:gd name="connsiteY23" fmla="*/ 550821 h 807513"/>
              <a:gd name="connsiteX24" fmla="*/ 1709738 w 2752725"/>
              <a:gd name="connsiteY24" fmla="*/ 559861 h 807513"/>
              <a:gd name="connsiteX25" fmla="*/ 2426494 w 2752725"/>
              <a:gd name="connsiteY25" fmla="*/ 552717 h 807513"/>
              <a:gd name="connsiteX26" fmla="*/ 2700338 w 2752725"/>
              <a:gd name="connsiteY26" fmla="*/ 557480 h 807513"/>
              <a:gd name="connsiteX27" fmla="*/ 2752725 w 2752725"/>
              <a:gd name="connsiteY27" fmla="*/ 509854 h 807513"/>
              <a:gd name="connsiteX0" fmla="*/ 0 w 2700338"/>
              <a:gd name="connsiteY0" fmla="*/ 555099 h 807513"/>
              <a:gd name="connsiteX1" fmla="*/ 66675 w 2700338"/>
              <a:gd name="connsiteY1" fmla="*/ 562242 h 807513"/>
              <a:gd name="connsiteX2" fmla="*/ 111919 w 2700338"/>
              <a:gd name="connsiteY2" fmla="*/ 516998 h 807513"/>
              <a:gd name="connsiteX3" fmla="*/ 169068 w 2700338"/>
              <a:gd name="connsiteY3" fmla="*/ 505091 h 807513"/>
              <a:gd name="connsiteX4" fmla="*/ 230982 w 2700338"/>
              <a:gd name="connsiteY4" fmla="*/ 559861 h 807513"/>
              <a:gd name="connsiteX5" fmla="*/ 278607 w 2700338"/>
              <a:gd name="connsiteY5" fmla="*/ 564623 h 807513"/>
              <a:gd name="connsiteX6" fmla="*/ 359569 w 2700338"/>
              <a:gd name="connsiteY6" fmla="*/ 555098 h 807513"/>
              <a:gd name="connsiteX7" fmla="*/ 411957 w 2700338"/>
              <a:gd name="connsiteY7" fmla="*/ 555097 h 807513"/>
              <a:gd name="connsiteX8" fmla="*/ 457200 w 2700338"/>
              <a:gd name="connsiteY8" fmla="*/ 619392 h 807513"/>
              <a:gd name="connsiteX9" fmla="*/ 464344 w 2700338"/>
              <a:gd name="connsiteY9" fmla="*/ 526523 h 807513"/>
              <a:gd name="connsiteX10" fmla="*/ 495300 w 2700338"/>
              <a:gd name="connsiteY10" fmla="*/ 159811 h 807513"/>
              <a:gd name="connsiteX11" fmla="*/ 514350 w 2700338"/>
              <a:gd name="connsiteY11" fmla="*/ 5029 h 807513"/>
              <a:gd name="connsiteX12" fmla="*/ 523875 w 2700338"/>
              <a:gd name="connsiteY12" fmla="*/ 83611 h 807513"/>
              <a:gd name="connsiteX13" fmla="*/ 554832 w 2700338"/>
              <a:gd name="connsiteY13" fmla="*/ 514617 h 807513"/>
              <a:gd name="connsiteX14" fmla="*/ 564357 w 2700338"/>
              <a:gd name="connsiteY14" fmla="*/ 714642 h 807513"/>
              <a:gd name="connsiteX15" fmla="*/ 571500 w 2700338"/>
              <a:gd name="connsiteY15" fmla="*/ 807511 h 807513"/>
              <a:gd name="connsiteX16" fmla="*/ 581025 w 2700338"/>
              <a:gd name="connsiteY16" fmla="*/ 717023 h 807513"/>
              <a:gd name="connsiteX17" fmla="*/ 595313 w 2700338"/>
              <a:gd name="connsiteY17" fmla="*/ 569386 h 807513"/>
              <a:gd name="connsiteX18" fmla="*/ 697707 w 2700338"/>
              <a:gd name="connsiteY18" fmla="*/ 559860 h 807513"/>
              <a:gd name="connsiteX19" fmla="*/ 859632 w 2700338"/>
              <a:gd name="connsiteY19" fmla="*/ 559861 h 807513"/>
              <a:gd name="connsiteX20" fmla="*/ 1067240 w 2700338"/>
              <a:gd name="connsiteY20" fmla="*/ 548440 h 807513"/>
              <a:gd name="connsiteX21" fmla="*/ 1228725 w 2700338"/>
              <a:gd name="connsiteY21" fmla="*/ 452705 h 807513"/>
              <a:gd name="connsiteX22" fmla="*/ 1401539 w 2700338"/>
              <a:gd name="connsiteY22" fmla="*/ 437054 h 807513"/>
              <a:gd name="connsiteX23" fmla="*/ 1575279 w 2700338"/>
              <a:gd name="connsiteY23" fmla="*/ 550821 h 807513"/>
              <a:gd name="connsiteX24" fmla="*/ 1709738 w 2700338"/>
              <a:gd name="connsiteY24" fmla="*/ 559861 h 807513"/>
              <a:gd name="connsiteX25" fmla="*/ 2426494 w 2700338"/>
              <a:gd name="connsiteY25" fmla="*/ 552717 h 807513"/>
              <a:gd name="connsiteX26" fmla="*/ 2700338 w 2700338"/>
              <a:gd name="connsiteY26" fmla="*/ 557480 h 807513"/>
              <a:gd name="connsiteX0" fmla="*/ 0 w 2700338"/>
              <a:gd name="connsiteY0" fmla="*/ 555099 h 738985"/>
              <a:gd name="connsiteX1" fmla="*/ 66675 w 2700338"/>
              <a:gd name="connsiteY1" fmla="*/ 562242 h 738985"/>
              <a:gd name="connsiteX2" fmla="*/ 111919 w 2700338"/>
              <a:gd name="connsiteY2" fmla="*/ 516998 h 738985"/>
              <a:gd name="connsiteX3" fmla="*/ 169068 w 2700338"/>
              <a:gd name="connsiteY3" fmla="*/ 505091 h 738985"/>
              <a:gd name="connsiteX4" fmla="*/ 230982 w 2700338"/>
              <a:gd name="connsiteY4" fmla="*/ 559861 h 738985"/>
              <a:gd name="connsiteX5" fmla="*/ 278607 w 2700338"/>
              <a:gd name="connsiteY5" fmla="*/ 564623 h 738985"/>
              <a:gd name="connsiteX6" fmla="*/ 359569 w 2700338"/>
              <a:gd name="connsiteY6" fmla="*/ 555098 h 738985"/>
              <a:gd name="connsiteX7" fmla="*/ 411957 w 2700338"/>
              <a:gd name="connsiteY7" fmla="*/ 555097 h 738985"/>
              <a:gd name="connsiteX8" fmla="*/ 457200 w 2700338"/>
              <a:gd name="connsiteY8" fmla="*/ 619392 h 738985"/>
              <a:gd name="connsiteX9" fmla="*/ 464344 w 2700338"/>
              <a:gd name="connsiteY9" fmla="*/ 526523 h 738985"/>
              <a:gd name="connsiteX10" fmla="*/ 495300 w 2700338"/>
              <a:gd name="connsiteY10" fmla="*/ 159811 h 738985"/>
              <a:gd name="connsiteX11" fmla="*/ 514350 w 2700338"/>
              <a:gd name="connsiteY11" fmla="*/ 5029 h 738985"/>
              <a:gd name="connsiteX12" fmla="*/ 523875 w 2700338"/>
              <a:gd name="connsiteY12" fmla="*/ 83611 h 738985"/>
              <a:gd name="connsiteX13" fmla="*/ 554832 w 2700338"/>
              <a:gd name="connsiteY13" fmla="*/ 514617 h 738985"/>
              <a:gd name="connsiteX14" fmla="*/ 564357 w 2700338"/>
              <a:gd name="connsiteY14" fmla="*/ 714642 h 738985"/>
              <a:gd name="connsiteX15" fmla="*/ 577103 w 2700338"/>
              <a:gd name="connsiteY15" fmla="*/ 735834 h 738985"/>
              <a:gd name="connsiteX16" fmla="*/ 581025 w 2700338"/>
              <a:gd name="connsiteY16" fmla="*/ 717023 h 738985"/>
              <a:gd name="connsiteX17" fmla="*/ 595313 w 2700338"/>
              <a:gd name="connsiteY17" fmla="*/ 569386 h 738985"/>
              <a:gd name="connsiteX18" fmla="*/ 697707 w 2700338"/>
              <a:gd name="connsiteY18" fmla="*/ 559860 h 738985"/>
              <a:gd name="connsiteX19" fmla="*/ 859632 w 2700338"/>
              <a:gd name="connsiteY19" fmla="*/ 559861 h 738985"/>
              <a:gd name="connsiteX20" fmla="*/ 1067240 w 2700338"/>
              <a:gd name="connsiteY20" fmla="*/ 548440 h 738985"/>
              <a:gd name="connsiteX21" fmla="*/ 1228725 w 2700338"/>
              <a:gd name="connsiteY21" fmla="*/ 452705 h 738985"/>
              <a:gd name="connsiteX22" fmla="*/ 1401539 w 2700338"/>
              <a:gd name="connsiteY22" fmla="*/ 437054 h 738985"/>
              <a:gd name="connsiteX23" fmla="*/ 1575279 w 2700338"/>
              <a:gd name="connsiteY23" fmla="*/ 550821 h 738985"/>
              <a:gd name="connsiteX24" fmla="*/ 1709738 w 2700338"/>
              <a:gd name="connsiteY24" fmla="*/ 559861 h 738985"/>
              <a:gd name="connsiteX25" fmla="*/ 2426494 w 2700338"/>
              <a:gd name="connsiteY25" fmla="*/ 552717 h 738985"/>
              <a:gd name="connsiteX26" fmla="*/ 2700338 w 2700338"/>
              <a:gd name="connsiteY26" fmla="*/ 557480 h 738985"/>
              <a:gd name="connsiteX0" fmla="*/ 0 w 2700338"/>
              <a:gd name="connsiteY0" fmla="*/ 555099 h 742556"/>
              <a:gd name="connsiteX1" fmla="*/ 66675 w 2700338"/>
              <a:gd name="connsiteY1" fmla="*/ 562242 h 742556"/>
              <a:gd name="connsiteX2" fmla="*/ 111919 w 2700338"/>
              <a:gd name="connsiteY2" fmla="*/ 516998 h 742556"/>
              <a:gd name="connsiteX3" fmla="*/ 169068 w 2700338"/>
              <a:gd name="connsiteY3" fmla="*/ 505091 h 742556"/>
              <a:gd name="connsiteX4" fmla="*/ 230982 w 2700338"/>
              <a:gd name="connsiteY4" fmla="*/ 559861 h 742556"/>
              <a:gd name="connsiteX5" fmla="*/ 278607 w 2700338"/>
              <a:gd name="connsiteY5" fmla="*/ 564623 h 742556"/>
              <a:gd name="connsiteX6" fmla="*/ 359569 w 2700338"/>
              <a:gd name="connsiteY6" fmla="*/ 555098 h 742556"/>
              <a:gd name="connsiteX7" fmla="*/ 411957 w 2700338"/>
              <a:gd name="connsiteY7" fmla="*/ 555097 h 742556"/>
              <a:gd name="connsiteX8" fmla="*/ 457200 w 2700338"/>
              <a:gd name="connsiteY8" fmla="*/ 619392 h 742556"/>
              <a:gd name="connsiteX9" fmla="*/ 464344 w 2700338"/>
              <a:gd name="connsiteY9" fmla="*/ 526523 h 742556"/>
              <a:gd name="connsiteX10" fmla="*/ 495300 w 2700338"/>
              <a:gd name="connsiteY10" fmla="*/ 159811 h 742556"/>
              <a:gd name="connsiteX11" fmla="*/ 514350 w 2700338"/>
              <a:gd name="connsiteY11" fmla="*/ 5029 h 742556"/>
              <a:gd name="connsiteX12" fmla="*/ 523875 w 2700338"/>
              <a:gd name="connsiteY12" fmla="*/ 83611 h 742556"/>
              <a:gd name="connsiteX13" fmla="*/ 554832 w 2700338"/>
              <a:gd name="connsiteY13" fmla="*/ 514617 h 742556"/>
              <a:gd name="connsiteX14" fmla="*/ 564357 w 2700338"/>
              <a:gd name="connsiteY14" fmla="*/ 714642 h 742556"/>
              <a:gd name="connsiteX15" fmla="*/ 577103 w 2700338"/>
              <a:gd name="connsiteY15" fmla="*/ 735834 h 742556"/>
              <a:gd name="connsiteX16" fmla="*/ 581025 w 2700338"/>
              <a:gd name="connsiteY16" fmla="*/ 665375 h 742556"/>
              <a:gd name="connsiteX17" fmla="*/ 595313 w 2700338"/>
              <a:gd name="connsiteY17" fmla="*/ 569386 h 742556"/>
              <a:gd name="connsiteX18" fmla="*/ 697707 w 2700338"/>
              <a:gd name="connsiteY18" fmla="*/ 559860 h 742556"/>
              <a:gd name="connsiteX19" fmla="*/ 859632 w 2700338"/>
              <a:gd name="connsiteY19" fmla="*/ 559861 h 742556"/>
              <a:gd name="connsiteX20" fmla="*/ 1067240 w 2700338"/>
              <a:gd name="connsiteY20" fmla="*/ 548440 h 742556"/>
              <a:gd name="connsiteX21" fmla="*/ 1228725 w 2700338"/>
              <a:gd name="connsiteY21" fmla="*/ 452705 h 742556"/>
              <a:gd name="connsiteX22" fmla="*/ 1401539 w 2700338"/>
              <a:gd name="connsiteY22" fmla="*/ 437054 h 742556"/>
              <a:gd name="connsiteX23" fmla="*/ 1575279 w 2700338"/>
              <a:gd name="connsiteY23" fmla="*/ 550821 h 742556"/>
              <a:gd name="connsiteX24" fmla="*/ 1709738 w 2700338"/>
              <a:gd name="connsiteY24" fmla="*/ 559861 h 742556"/>
              <a:gd name="connsiteX25" fmla="*/ 2426494 w 2700338"/>
              <a:gd name="connsiteY25" fmla="*/ 552717 h 742556"/>
              <a:gd name="connsiteX26" fmla="*/ 2700338 w 2700338"/>
              <a:gd name="connsiteY26" fmla="*/ 557480 h 742556"/>
              <a:gd name="connsiteX0" fmla="*/ 0 w 2700338"/>
              <a:gd name="connsiteY0" fmla="*/ 555099 h 735854"/>
              <a:gd name="connsiteX1" fmla="*/ 66675 w 2700338"/>
              <a:gd name="connsiteY1" fmla="*/ 562242 h 735854"/>
              <a:gd name="connsiteX2" fmla="*/ 111919 w 2700338"/>
              <a:gd name="connsiteY2" fmla="*/ 516998 h 735854"/>
              <a:gd name="connsiteX3" fmla="*/ 169068 w 2700338"/>
              <a:gd name="connsiteY3" fmla="*/ 505091 h 735854"/>
              <a:gd name="connsiteX4" fmla="*/ 230982 w 2700338"/>
              <a:gd name="connsiteY4" fmla="*/ 559861 h 735854"/>
              <a:gd name="connsiteX5" fmla="*/ 278607 w 2700338"/>
              <a:gd name="connsiteY5" fmla="*/ 564623 h 735854"/>
              <a:gd name="connsiteX6" fmla="*/ 359569 w 2700338"/>
              <a:gd name="connsiteY6" fmla="*/ 555098 h 735854"/>
              <a:gd name="connsiteX7" fmla="*/ 411957 w 2700338"/>
              <a:gd name="connsiteY7" fmla="*/ 555097 h 735854"/>
              <a:gd name="connsiteX8" fmla="*/ 457200 w 2700338"/>
              <a:gd name="connsiteY8" fmla="*/ 619392 h 735854"/>
              <a:gd name="connsiteX9" fmla="*/ 464344 w 2700338"/>
              <a:gd name="connsiteY9" fmla="*/ 526523 h 735854"/>
              <a:gd name="connsiteX10" fmla="*/ 495300 w 2700338"/>
              <a:gd name="connsiteY10" fmla="*/ 159811 h 735854"/>
              <a:gd name="connsiteX11" fmla="*/ 514350 w 2700338"/>
              <a:gd name="connsiteY11" fmla="*/ 5029 h 735854"/>
              <a:gd name="connsiteX12" fmla="*/ 523875 w 2700338"/>
              <a:gd name="connsiteY12" fmla="*/ 83611 h 735854"/>
              <a:gd name="connsiteX13" fmla="*/ 554832 w 2700338"/>
              <a:gd name="connsiteY13" fmla="*/ 514617 h 735854"/>
              <a:gd name="connsiteX14" fmla="*/ 564357 w 2700338"/>
              <a:gd name="connsiteY14" fmla="*/ 658807 h 735854"/>
              <a:gd name="connsiteX15" fmla="*/ 577103 w 2700338"/>
              <a:gd name="connsiteY15" fmla="*/ 735834 h 735854"/>
              <a:gd name="connsiteX16" fmla="*/ 581025 w 2700338"/>
              <a:gd name="connsiteY16" fmla="*/ 665375 h 735854"/>
              <a:gd name="connsiteX17" fmla="*/ 595313 w 2700338"/>
              <a:gd name="connsiteY17" fmla="*/ 569386 h 735854"/>
              <a:gd name="connsiteX18" fmla="*/ 697707 w 2700338"/>
              <a:gd name="connsiteY18" fmla="*/ 559860 h 735854"/>
              <a:gd name="connsiteX19" fmla="*/ 859632 w 2700338"/>
              <a:gd name="connsiteY19" fmla="*/ 559861 h 735854"/>
              <a:gd name="connsiteX20" fmla="*/ 1067240 w 2700338"/>
              <a:gd name="connsiteY20" fmla="*/ 548440 h 735854"/>
              <a:gd name="connsiteX21" fmla="*/ 1228725 w 2700338"/>
              <a:gd name="connsiteY21" fmla="*/ 452705 h 735854"/>
              <a:gd name="connsiteX22" fmla="*/ 1401539 w 2700338"/>
              <a:gd name="connsiteY22" fmla="*/ 437054 h 735854"/>
              <a:gd name="connsiteX23" fmla="*/ 1575279 w 2700338"/>
              <a:gd name="connsiteY23" fmla="*/ 550821 h 735854"/>
              <a:gd name="connsiteX24" fmla="*/ 1709738 w 2700338"/>
              <a:gd name="connsiteY24" fmla="*/ 559861 h 735854"/>
              <a:gd name="connsiteX25" fmla="*/ 2426494 w 2700338"/>
              <a:gd name="connsiteY25" fmla="*/ 552717 h 735854"/>
              <a:gd name="connsiteX26" fmla="*/ 2700338 w 2700338"/>
              <a:gd name="connsiteY26" fmla="*/ 557480 h 735854"/>
              <a:gd name="connsiteX0" fmla="*/ 0 w 2700338"/>
              <a:gd name="connsiteY0" fmla="*/ 555099 h 685825"/>
              <a:gd name="connsiteX1" fmla="*/ 66675 w 2700338"/>
              <a:gd name="connsiteY1" fmla="*/ 562242 h 685825"/>
              <a:gd name="connsiteX2" fmla="*/ 111919 w 2700338"/>
              <a:gd name="connsiteY2" fmla="*/ 516998 h 685825"/>
              <a:gd name="connsiteX3" fmla="*/ 169068 w 2700338"/>
              <a:gd name="connsiteY3" fmla="*/ 505091 h 685825"/>
              <a:gd name="connsiteX4" fmla="*/ 230982 w 2700338"/>
              <a:gd name="connsiteY4" fmla="*/ 559861 h 685825"/>
              <a:gd name="connsiteX5" fmla="*/ 278607 w 2700338"/>
              <a:gd name="connsiteY5" fmla="*/ 564623 h 685825"/>
              <a:gd name="connsiteX6" fmla="*/ 359569 w 2700338"/>
              <a:gd name="connsiteY6" fmla="*/ 555098 h 685825"/>
              <a:gd name="connsiteX7" fmla="*/ 411957 w 2700338"/>
              <a:gd name="connsiteY7" fmla="*/ 555097 h 685825"/>
              <a:gd name="connsiteX8" fmla="*/ 457200 w 2700338"/>
              <a:gd name="connsiteY8" fmla="*/ 619392 h 685825"/>
              <a:gd name="connsiteX9" fmla="*/ 464344 w 2700338"/>
              <a:gd name="connsiteY9" fmla="*/ 526523 h 685825"/>
              <a:gd name="connsiteX10" fmla="*/ 495300 w 2700338"/>
              <a:gd name="connsiteY10" fmla="*/ 159811 h 685825"/>
              <a:gd name="connsiteX11" fmla="*/ 514350 w 2700338"/>
              <a:gd name="connsiteY11" fmla="*/ 5029 h 685825"/>
              <a:gd name="connsiteX12" fmla="*/ 523875 w 2700338"/>
              <a:gd name="connsiteY12" fmla="*/ 83611 h 685825"/>
              <a:gd name="connsiteX13" fmla="*/ 554832 w 2700338"/>
              <a:gd name="connsiteY13" fmla="*/ 514617 h 685825"/>
              <a:gd name="connsiteX14" fmla="*/ 564357 w 2700338"/>
              <a:gd name="connsiteY14" fmla="*/ 658807 h 685825"/>
              <a:gd name="connsiteX15" fmla="*/ 573338 w 2700338"/>
              <a:gd name="connsiteY15" fmla="*/ 685583 h 685825"/>
              <a:gd name="connsiteX16" fmla="*/ 581025 w 2700338"/>
              <a:gd name="connsiteY16" fmla="*/ 665375 h 685825"/>
              <a:gd name="connsiteX17" fmla="*/ 595313 w 2700338"/>
              <a:gd name="connsiteY17" fmla="*/ 569386 h 685825"/>
              <a:gd name="connsiteX18" fmla="*/ 697707 w 2700338"/>
              <a:gd name="connsiteY18" fmla="*/ 559860 h 685825"/>
              <a:gd name="connsiteX19" fmla="*/ 859632 w 2700338"/>
              <a:gd name="connsiteY19" fmla="*/ 559861 h 685825"/>
              <a:gd name="connsiteX20" fmla="*/ 1067240 w 2700338"/>
              <a:gd name="connsiteY20" fmla="*/ 548440 h 685825"/>
              <a:gd name="connsiteX21" fmla="*/ 1228725 w 2700338"/>
              <a:gd name="connsiteY21" fmla="*/ 452705 h 685825"/>
              <a:gd name="connsiteX22" fmla="*/ 1401539 w 2700338"/>
              <a:gd name="connsiteY22" fmla="*/ 437054 h 685825"/>
              <a:gd name="connsiteX23" fmla="*/ 1575279 w 2700338"/>
              <a:gd name="connsiteY23" fmla="*/ 550821 h 685825"/>
              <a:gd name="connsiteX24" fmla="*/ 1709738 w 2700338"/>
              <a:gd name="connsiteY24" fmla="*/ 559861 h 685825"/>
              <a:gd name="connsiteX25" fmla="*/ 2426494 w 2700338"/>
              <a:gd name="connsiteY25" fmla="*/ 552717 h 685825"/>
              <a:gd name="connsiteX26" fmla="*/ 2700338 w 2700338"/>
              <a:gd name="connsiteY26" fmla="*/ 557480 h 685825"/>
              <a:gd name="connsiteX0" fmla="*/ 0 w 2700338"/>
              <a:gd name="connsiteY0" fmla="*/ 555099 h 685926"/>
              <a:gd name="connsiteX1" fmla="*/ 66675 w 2700338"/>
              <a:gd name="connsiteY1" fmla="*/ 562242 h 685926"/>
              <a:gd name="connsiteX2" fmla="*/ 111919 w 2700338"/>
              <a:gd name="connsiteY2" fmla="*/ 516998 h 685926"/>
              <a:gd name="connsiteX3" fmla="*/ 169068 w 2700338"/>
              <a:gd name="connsiteY3" fmla="*/ 505091 h 685926"/>
              <a:gd name="connsiteX4" fmla="*/ 230982 w 2700338"/>
              <a:gd name="connsiteY4" fmla="*/ 559861 h 685926"/>
              <a:gd name="connsiteX5" fmla="*/ 278607 w 2700338"/>
              <a:gd name="connsiteY5" fmla="*/ 564623 h 685926"/>
              <a:gd name="connsiteX6" fmla="*/ 359569 w 2700338"/>
              <a:gd name="connsiteY6" fmla="*/ 555098 h 685926"/>
              <a:gd name="connsiteX7" fmla="*/ 411957 w 2700338"/>
              <a:gd name="connsiteY7" fmla="*/ 555097 h 685926"/>
              <a:gd name="connsiteX8" fmla="*/ 457200 w 2700338"/>
              <a:gd name="connsiteY8" fmla="*/ 619392 h 685926"/>
              <a:gd name="connsiteX9" fmla="*/ 464344 w 2700338"/>
              <a:gd name="connsiteY9" fmla="*/ 526523 h 685926"/>
              <a:gd name="connsiteX10" fmla="*/ 495300 w 2700338"/>
              <a:gd name="connsiteY10" fmla="*/ 159811 h 685926"/>
              <a:gd name="connsiteX11" fmla="*/ 514350 w 2700338"/>
              <a:gd name="connsiteY11" fmla="*/ 5029 h 685926"/>
              <a:gd name="connsiteX12" fmla="*/ 523875 w 2700338"/>
              <a:gd name="connsiteY12" fmla="*/ 83611 h 685926"/>
              <a:gd name="connsiteX13" fmla="*/ 554832 w 2700338"/>
              <a:gd name="connsiteY13" fmla="*/ 514617 h 685926"/>
              <a:gd name="connsiteX14" fmla="*/ 564357 w 2700338"/>
              <a:gd name="connsiteY14" fmla="*/ 658807 h 685926"/>
              <a:gd name="connsiteX15" fmla="*/ 573338 w 2700338"/>
              <a:gd name="connsiteY15" fmla="*/ 685583 h 685926"/>
              <a:gd name="connsiteX16" fmla="*/ 582280 w 2700338"/>
              <a:gd name="connsiteY16" fmla="*/ 652812 h 685926"/>
              <a:gd name="connsiteX17" fmla="*/ 595313 w 2700338"/>
              <a:gd name="connsiteY17" fmla="*/ 569386 h 685926"/>
              <a:gd name="connsiteX18" fmla="*/ 697707 w 2700338"/>
              <a:gd name="connsiteY18" fmla="*/ 559860 h 685926"/>
              <a:gd name="connsiteX19" fmla="*/ 859632 w 2700338"/>
              <a:gd name="connsiteY19" fmla="*/ 559861 h 685926"/>
              <a:gd name="connsiteX20" fmla="*/ 1067240 w 2700338"/>
              <a:gd name="connsiteY20" fmla="*/ 548440 h 685926"/>
              <a:gd name="connsiteX21" fmla="*/ 1228725 w 2700338"/>
              <a:gd name="connsiteY21" fmla="*/ 452705 h 685926"/>
              <a:gd name="connsiteX22" fmla="*/ 1401539 w 2700338"/>
              <a:gd name="connsiteY22" fmla="*/ 437054 h 685926"/>
              <a:gd name="connsiteX23" fmla="*/ 1575279 w 2700338"/>
              <a:gd name="connsiteY23" fmla="*/ 550821 h 685926"/>
              <a:gd name="connsiteX24" fmla="*/ 1709738 w 2700338"/>
              <a:gd name="connsiteY24" fmla="*/ 559861 h 685926"/>
              <a:gd name="connsiteX25" fmla="*/ 2426494 w 2700338"/>
              <a:gd name="connsiteY25" fmla="*/ 552717 h 685926"/>
              <a:gd name="connsiteX26" fmla="*/ 2700338 w 2700338"/>
              <a:gd name="connsiteY26" fmla="*/ 557480 h 685926"/>
              <a:gd name="connsiteX0" fmla="*/ 0 w 2700338"/>
              <a:gd name="connsiteY0" fmla="*/ 555099 h 687937"/>
              <a:gd name="connsiteX1" fmla="*/ 66675 w 2700338"/>
              <a:gd name="connsiteY1" fmla="*/ 562242 h 687937"/>
              <a:gd name="connsiteX2" fmla="*/ 111919 w 2700338"/>
              <a:gd name="connsiteY2" fmla="*/ 516998 h 687937"/>
              <a:gd name="connsiteX3" fmla="*/ 169068 w 2700338"/>
              <a:gd name="connsiteY3" fmla="*/ 505091 h 687937"/>
              <a:gd name="connsiteX4" fmla="*/ 230982 w 2700338"/>
              <a:gd name="connsiteY4" fmla="*/ 559861 h 687937"/>
              <a:gd name="connsiteX5" fmla="*/ 278607 w 2700338"/>
              <a:gd name="connsiteY5" fmla="*/ 564623 h 687937"/>
              <a:gd name="connsiteX6" fmla="*/ 359569 w 2700338"/>
              <a:gd name="connsiteY6" fmla="*/ 555098 h 687937"/>
              <a:gd name="connsiteX7" fmla="*/ 411957 w 2700338"/>
              <a:gd name="connsiteY7" fmla="*/ 555097 h 687937"/>
              <a:gd name="connsiteX8" fmla="*/ 457200 w 2700338"/>
              <a:gd name="connsiteY8" fmla="*/ 619392 h 687937"/>
              <a:gd name="connsiteX9" fmla="*/ 464344 w 2700338"/>
              <a:gd name="connsiteY9" fmla="*/ 526523 h 687937"/>
              <a:gd name="connsiteX10" fmla="*/ 495300 w 2700338"/>
              <a:gd name="connsiteY10" fmla="*/ 159811 h 687937"/>
              <a:gd name="connsiteX11" fmla="*/ 514350 w 2700338"/>
              <a:gd name="connsiteY11" fmla="*/ 5029 h 687937"/>
              <a:gd name="connsiteX12" fmla="*/ 523875 w 2700338"/>
              <a:gd name="connsiteY12" fmla="*/ 83611 h 687937"/>
              <a:gd name="connsiteX13" fmla="*/ 554832 w 2700338"/>
              <a:gd name="connsiteY13" fmla="*/ 514617 h 687937"/>
              <a:gd name="connsiteX14" fmla="*/ 564357 w 2700338"/>
              <a:gd name="connsiteY14" fmla="*/ 658807 h 687937"/>
              <a:gd name="connsiteX15" fmla="*/ 573338 w 2700338"/>
              <a:gd name="connsiteY15" fmla="*/ 685583 h 687937"/>
              <a:gd name="connsiteX16" fmla="*/ 582280 w 2700338"/>
              <a:gd name="connsiteY16" fmla="*/ 622801 h 687937"/>
              <a:gd name="connsiteX17" fmla="*/ 595313 w 2700338"/>
              <a:gd name="connsiteY17" fmla="*/ 569386 h 687937"/>
              <a:gd name="connsiteX18" fmla="*/ 697707 w 2700338"/>
              <a:gd name="connsiteY18" fmla="*/ 559860 h 687937"/>
              <a:gd name="connsiteX19" fmla="*/ 859632 w 2700338"/>
              <a:gd name="connsiteY19" fmla="*/ 559861 h 687937"/>
              <a:gd name="connsiteX20" fmla="*/ 1067240 w 2700338"/>
              <a:gd name="connsiteY20" fmla="*/ 548440 h 687937"/>
              <a:gd name="connsiteX21" fmla="*/ 1228725 w 2700338"/>
              <a:gd name="connsiteY21" fmla="*/ 452705 h 687937"/>
              <a:gd name="connsiteX22" fmla="*/ 1401539 w 2700338"/>
              <a:gd name="connsiteY22" fmla="*/ 437054 h 687937"/>
              <a:gd name="connsiteX23" fmla="*/ 1575279 w 2700338"/>
              <a:gd name="connsiteY23" fmla="*/ 550821 h 687937"/>
              <a:gd name="connsiteX24" fmla="*/ 1709738 w 2700338"/>
              <a:gd name="connsiteY24" fmla="*/ 559861 h 687937"/>
              <a:gd name="connsiteX25" fmla="*/ 2426494 w 2700338"/>
              <a:gd name="connsiteY25" fmla="*/ 552717 h 687937"/>
              <a:gd name="connsiteX26" fmla="*/ 2700338 w 2700338"/>
              <a:gd name="connsiteY26" fmla="*/ 557480 h 687937"/>
              <a:gd name="connsiteX0" fmla="*/ 0 w 2700338"/>
              <a:gd name="connsiteY0" fmla="*/ 555099 h 685662"/>
              <a:gd name="connsiteX1" fmla="*/ 66675 w 2700338"/>
              <a:gd name="connsiteY1" fmla="*/ 562242 h 685662"/>
              <a:gd name="connsiteX2" fmla="*/ 111919 w 2700338"/>
              <a:gd name="connsiteY2" fmla="*/ 516998 h 685662"/>
              <a:gd name="connsiteX3" fmla="*/ 169068 w 2700338"/>
              <a:gd name="connsiteY3" fmla="*/ 505091 h 685662"/>
              <a:gd name="connsiteX4" fmla="*/ 230982 w 2700338"/>
              <a:gd name="connsiteY4" fmla="*/ 559861 h 685662"/>
              <a:gd name="connsiteX5" fmla="*/ 278607 w 2700338"/>
              <a:gd name="connsiteY5" fmla="*/ 564623 h 685662"/>
              <a:gd name="connsiteX6" fmla="*/ 359569 w 2700338"/>
              <a:gd name="connsiteY6" fmla="*/ 555098 h 685662"/>
              <a:gd name="connsiteX7" fmla="*/ 411957 w 2700338"/>
              <a:gd name="connsiteY7" fmla="*/ 555097 h 685662"/>
              <a:gd name="connsiteX8" fmla="*/ 457200 w 2700338"/>
              <a:gd name="connsiteY8" fmla="*/ 619392 h 685662"/>
              <a:gd name="connsiteX9" fmla="*/ 464344 w 2700338"/>
              <a:gd name="connsiteY9" fmla="*/ 526523 h 685662"/>
              <a:gd name="connsiteX10" fmla="*/ 495300 w 2700338"/>
              <a:gd name="connsiteY10" fmla="*/ 159811 h 685662"/>
              <a:gd name="connsiteX11" fmla="*/ 514350 w 2700338"/>
              <a:gd name="connsiteY11" fmla="*/ 5029 h 685662"/>
              <a:gd name="connsiteX12" fmla="*/ 523875 w 2700338"/>
              <a:gd name="connsiteY12" fmla="*/ 83611 h 685662"/>
              <a:gd name="connsiteX13" fmla="*/ 554832 w 2700338"/>
              <a:gd name="connsiteY13" fmla="*/ 514617 h 685662"/>
              <a:gd name="connsiteX14" fmla="*/ 560592 w 2700338"/>
              <a:gd name="connsiteY14" fmla="*/ 632983 h 685662"/>
              <a:gd name="connsiteX15" fmla="*/ 573338 w 2700338"/>
              <a:gd name="connsiteY15" fmla="*/ 685583 h 685662"/>
              <a:gd name="connsiteX16" fmla="*/ 582280 w 2700338"/>
              <a:gd name="connsiteY16" fmla="*/ 622801 h 685662"/>
              <a:gd name="connsiteX17" fmla="*/ 595313 w 2700338"/>
              <a:gd name="connsiteY17" fmla="*/ 569386 h 685662"/>
              <a:gd name="connsiteX18" fmla="*/ 697707 w 2700338"/>
              <a:gd name="connsiteY18" fmla="*/ 559860 h 685662"/>
              <a:gd name="connsiteX19" fmla="*/ 859632 w 2700338"/>
              <a:gd name="connsiteY19" fmla="*/ 559861 h 685662"/>
              <a:gd name="connsiteX20" fmla="*/ 1067240 w 2700338"/>
              <a:gd name="connsiteY20" fmla="*/ 548440 h 685662"/>
              <a:gd name="connsiteX21" fmla="*/ 1228725 w 2700338"/>
              <a:gd name="connsiteY21" fmla="*/ 452705 h 685662"/>
              <a:gd name="connsiteX22" fmla="*/ 1401539 w 2700338"/>
              <a:gd name="connsiteY22" fmla="*/ 437054 h 685662"/>
              <a:gd name="connsiteX23" fmla="*/ 1575279 w 2700338"/>
              <a:gd name="connsiteY23" fmla="*/ 550821 h 685662"/>
              <a:gd name="connsiteX24" fmla="*/ 1709738 w 2700338"/>
              <a:gd name="connsiteY24" fmla="*/ 559861 h 685662"/>
              <a:gd name="connsiteX25" fmla="*/ 2426494 w 2700338"/>
              <a:gd name="connsiteY25" fmla="*/ 552717 h 685662"/>
              <a:gd name="connsiteX26" fmla="*/ 2700338 w 2700338"/>
              <a:gd name="connsiteY26" fmla="*/ 557480 h 685662"/>
              <a:gd name="connsiteX0" fmla="*/ 0 w 2700338"/>
              <a:gd name="connsiteY0" fmla="*/ 555099 h 651899"/>
              <a:gd name="connsiteX1" fmla="*/ 66675 w 2700338"/>
              <a:gd name="connsiteY1" fmla="*/ 562242 h 651899"/>
              <a:gd name="connsiteX2" fmla="*/ 111919 w 2700338"/>
              <a:gd name="connsiteY2" fmla="*/ 516998 h 651899"/>
              <a:gd name="connsiteX3" fmla="*/ 169068 w 2700338"/>
              <a:gd name="connsiteY3" fmla="*/ 505091 h 651899"/>
              <a:gd name="connsiteX4" fmla="*/ 230982 w 2700338"/>
              <a:gd name="connsiteY4" fmla="*/ 559861 h 651899"/>
              <a:gd name="connsiteX5" fmla="*/ 278607 w 2700338"/>
              <a:gd name="connsiteY5" fmla="*/ 564623 h 651899"/>
              <a:gd name="connsiteX6" fmla="*/ 359569 w 2700338"/>
              <a:gd name="connsiteY6" fmla="*/ 555098 h 651899"/>
              <a:gd name="connsiteX7" fmla="*/ 411957 w 2700338"/>
              <a:gd name="connsiteY7" fmla="*/ 555097 h 651899"/>
              <a:gd name="connsiteX8" fmla="*/ 457200 w 2700338"/>
              <a:gd name="connsiteY8" fmla="*/ 619392 h 651899"/>
              <a:gd name="connsiteX9" fmla="*/ 464344 w 2700338"/>
              <a:gd name="connsiteY9" fmla="*/ 526523 h 651899"/>
              <a:gd name="connsiteX10" fmla="*/ 495300 w 2700338"/>
              <a:gd name="connsiteY10" fmla="*/ 159811 h 651899"/>
              <a:gd name="connsiteX11" fmla="*/ 514350 w 2700338"/>
              <a:gd name="connsiteY11" fmla="*/ 5029 h 651899"/>
              <a:gd name="connsiteX12" fmla="*/ 523875 w 2700338"/>
              <a:gd name="connsiteY12" fmla="*/ 83611 h 651899"/>
              <a:gd name="connsiteX13" fmla="*/ 554832 w 2700338"/>
              <a:gd name="connsiteY13" fmla="*/ 514617 h 651899"/>
              <a:gd name="connsiteX14" fmla="*/ 560592 w 2700338"/>
              <a:gd name="connsiteY14" fmla="*/ 632983 h 651899"/>
              <a:gd name="connsiteX15" fmla="*/ 567064 w 2700338"/>
              <a:gd name="connsiteY15" fmla="*/ 650686 h 651899"/>
              <a:gd name="connsiteX16" fmla="*/ 582280 w 2700338"/>
              <a:gd name="connsiteY16" fmla="*/ 622801 h 651899"/>
              <a:gd name="connsiteX17" fmla="*/ 595313 w 2700338"/>
              <a:gd name="connsiteY17" fmla="*/ 569386 h 651899"/>
              <a:gd name="connsiteX18" fmla="*/ 697707 w 2700338"/>
              <a:gd name="connsiteY18" fmla="*/ 559860 h 651899"/>
              <a:gd name="connsiteX19" fmla="*/ 859632 w 2700338"/>
              <a:gd name="connsiteY19" fmla="*/ 559861 h 651899"/>
              <a:gd name="connsiteX20" fmla="*/ 1067240 w 2700338"/>
              <a:gd name="connsiteY20" fmla="*/ 548440 h 651899"/>
              <a:gd name="connsiteX21" fmla="*/ 1228725 w 2700338"/>
              <a:gd name="connsiteY21" fmla="*/ 452705 h 651899"/>
              <a:gd name="connsiteX22" fmla="*/ 1401539 w 2700338"/>
              <a:gd name="connsiteY22" fmla="*/ 437054 h 651899"/>
              <a:gd name="connsiteX23" fmla="*/ 1575279 w 2700338"/>
              <a:gd name="connsiteY23" fmla="*/ 550821 h 651899"/>
              <a:gd name="connsiteX24" fmla="*/ 1709738 w 2700338"/>
              <a:gd name="connsiteY24" fmla="*/ 559861 h 651899"/>
              <a:gd name="connsiteX25" fmla="*/ 2426494 w 2700338"/>
              <a:gd name="connsiteY25" fmla="*/ 552717 h 651899"/>
              <a:gd name="connsiteX26" fmla="*/ 2700338 w 2700338"/>
              <a:gd name="connsiteY26" fmla="*/ 557480 h 651899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59569 w 2700338"/>
              <a:gd name="connsiteY6" fmla="*/ 555098 h 652363"/>
              <a:gd name="connsiteX7" fmla="*/ 411957 w 2700338"/>
              <a:gd name="connsiteY7" fmla="*/ 555097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59569 w 2700338"/>
              <a:gd name="connsiteY6" fmla="*/ 555098 h 652363"/>
              <a:gd name="connsiteX7" fmla="*/ 438639 w 2700338"/>
              <a:gd name="connsiteY7" fmla="*/ 555097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59569 w 2700338"/>
              <a:gd name="connsiteY6" fmla="*/ 555098 h 652363"/>
              <a:gd name="connsiteX7" fmla="*/ 424513 w 2700338"/>
              <a:gd name="connsiteY7" fmla="*/ 560335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59569 w 2700338"/>
              <a:gd name="connsiteY6" fmla="*/ 555098 h 652363"/>
              <a:gd name="connsiteX7" fmla="*/ 424513 w 2700338"/>
              <a:gd name="connsiteY7" fmla="*/ 560335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72125 w 2700338"/>
              <a:gd name="connsiteY6" fmla="*/ 558590 h 652363"/>
              <a:gd name="connsiteX7" fmla="*/ 424513 w 2700338"/>
              <a:gd name="connsiteY7" fmla="*/ 560335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700338" h="652363">
                <a:moveTo>
                  <a:pt x="0" y="555099"/>
                </a:moveTo>
                <a:cubicBezTo>
                  <a:pt x="26392" y="559663"/>
                  <a:pt x="48022" y="568592"/>
                  <a:pt x="66675" y="562242"/>
                </a:cubicBezTo>
                <a:cubicBezTo>
                  <a:pt x="85328" y="555892"/>
                  <a:pt x="94854" y="526523"/>
                  <a:pt x="111919" y="516998"/>
                </a:cubicBezTo>
                <a:cubicBezTo>
                  <a:pt x="128984" y="507473"/>
                  <a:pt x="149224" y="497947"/>
                  <a:pt x="169068" y="505091"/>
                </a:cubicBezTo>
                <a:cubicBezTo>
                  <a:pt x="188912" y="512235"/>
                  <a:pt x="212726" y="549939"/>
                  <a:pt x="230982" y="559861"/>
                </a:cubicBezTo>
                <a:cubicBezTo>
                  <a:pt x="249238" y="569783"/>
                  <a:pt x="255083" y="564835"/>
                  <a:pt x="278607" y="564623"/>
                </a:cubicBezTo>
                <a:cubicBezTo>
                  <a:pt x="302131" y="564411"/>
                  <a:pt x="347807" y="559305"/>
                  <a:pt x="372125" y="558590"/>
                </a:cubicBezTo>
                <a:cubicBezTo>
                  <a:pt x="396443" y="557875"/>
                  <a:pt x="410334" y="550201"/>
                  <a:pt x="424513" y="560335"/>
                </a:cubicBezTo>
                <a:cubicBezTo>
                  <a:pt x="438692" y="570469"/>
                  <a:pt x="450562" y="625027"/>
                  <a:pt x="457200" y="619392"/>
                </a:cubicBezTo>
                <a:cubicBezTo>
                  <a:pt x="463838" y="613757"/>
                  <a:pt x="457994" y="603120"/>
                  <a:pt x="464344" y="526523"/>
                </a:cubicBezTo>
                <a:cubicBezTo>
                  <a:pt x="470694" y="449926"/>
                  <a:pt x="486966" y="246727"/>
                  <a:pt x="495300" y="159811"/>
                </a:cubicBezTo>
                <a:cubicBezTo>
                  <a:pt x="503634" y="72895"/>
                  <a:pt x="509587" y="17729"/>
                  <a:pt x="514350" y="5029"/>
                </a:cubicBezTo>
                <a:cubicBezTo>
                  <a:pt x="519113" y="-7671"/>
                  <a:pt x="517128" y="-1320"/>
                  <a:pt x="523875" y="83611"/>
                </a:cubicBezTo>
                <a:cubicBezTo>
                  <a:pt x="530622" y="168542"/>
                  <a:pt x="548713" y="423055"/>
                  <a:pt x="554832" y="514617"/>
                </a:cubicBezTo>
                <a:cubicBezTo>
                  <a:pt x="560952" y="606179"/>
                  <a:pt x="558553" y="610305"/>
                  <a:pt x="560592" y="632983"/>
                </a:cubicBezTo>
                <a:cubicBezTo>
                  <a:pt x="562631" y="655661"/>
                  <a:pt x="564913" y="653430"/>
                  <a:pt x="567064" y="650686"/>
                </a:cubicBezTo>
                <a:cubicBezTo>
                  <a:pt x="569215" y="647942"/>
                  <a:pt x="568788" y="630069"/>
                  <a:pt x="573496" y="616519"/>
                </a:cubicBezTo>
                <a:cubicBezTo>
                  <a:pt x="578204" y="602969"/>
                  <a:pt x="574611" y="578829"/>
                  <a:pt x="595313" y="569386"/>
                </a:cubicBezTo>
                <a:cubicBezTo>
                  <a:pt x="616015" y="559943"/>
                  <a:pt x="653654" y="561447"/>
                  <a:pt x="697707" y="559860"/>
                </a:cubicBezTo>
                <a:cubicBezTo>
                  <a:pt x="741760" y="558273"/>
                  <a:pt x="798043" y="561764"/>
                  <a:pt x="859632" y="559861"/>
                </a:cubicBezTo>
                <a:cubicBezTo>
                  <a:pt x="921221" y="557958"/>
                  <a:pt x="1005725" y="566299"/>
                  <a:pt x="1067240" y="548440"/>
                </a:cubicBezTo>
                <a:cubicBezTo>
                  <a:pt x="1128756" y="530581"/>
                  <a:pt x="1173009" y="471269"/>
                  <a:pt x="1228725" y="452705"/>
                </a:cubicBezTo>
                <a:cubicBezTo>
                  <a:pt x="1284442" y="434141"/>
                  <a:pt x="1343780" y="420701"/>
                  <a:pt x="1401539" y="437054"/>
                </a:cubicBezTo>
                <a:cubicBezTo>
                  <a:pt x="1459298" y="453407"/>
                  <a:pt x="1523913" y="530353"/>
                  <a:pt x="1575279" y="550821"/>
                </a:cubicBezTo>
                <a:cubicBezTo>
                  <a:pt x="1626646" y="571289"/>
                  <a:pt x="1567869" y="559545"/>
                  <a:pt x="1709738" y="559861"/>
                </a:cubicBezTo>
                <a:lnTo>
                  <a:pt x="2426494" y="552717"/>
                </a:lnTo>
                <a:cubicBezTo>
                  <a:pt x="2591594" y="552320"/>
                  <a:pt x="2667397" y="564624"/>
                  <a:pt x="2700338" y="557480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3A0418DF-73B7-482B-95B3-96DAEF4D44E6}"/>
              </a:ext>
            </a:extLst>
          </p:cNvPr>
          <p:cNvSpPr/>
          <p:nvPr/>
        </p:nvSpPr>
        <p:spPr>
          <a:xfrm>
            <a:off x="6452357" y="3559884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P</a:t>
            </a: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3643DC6B-D552-40B4-8C19-D741F6FC7087}"/>
              </a:ext>
            </a:extLst>
          </p:cNvPr>
          <p:cNvSpPr/>
          <p:nvPr/>
        </p:nvSpPr>
        <p:spPr>
          <a:xfrm>
            <a:off x="6913115" y="4423980"/>
            <a:ext cx="3305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Q</a:t>
            </a: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A616D67F-7749-4598-B31B-EECAD52A195C}"/>
              </a:ext>
            </a:extLst>
          </p:cNvPr>
          <p:cNvSpPr/>
          <p:nvPr/>
        </p:nvSpPr>
        <p:spPr>
          <a:xfrm>
            <a:off x="7083194" y="1875612"/>
            <a:ext cx="311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R</a:t>
            </a: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EB74AFFB-36F8-460A-AE1B-332BCCE3D365}"/>
              </a:ext>
            </a:extLst>
          </p:cNvPr>
          <p:cNvSpPr/>
          <p:nvPr/>
        </p:nvSpPr>
        <p:spPr>
          <a:xfrm>
            <a:off x="7298801" y="4470699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S</a:t>
            </a: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A392D7E9-DA51-4A4B-8FA1-7902B3C3E904}"/>
              </a:ext>
            </a:extLst>
          </p:cNvPr>
          <p:cNvSpPr/>
          <p:nvPr/>
        </p:nvSpPr>
        <p:spPr>
          <a:xfrm>
            <a:off x="8715987" y="3190552"/>
            <a:ext cx="304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T</a:t>
            </a:r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770559FF-DAB1-4495-AE92-BC6D7E7B5F20}"/>
              </a:ext>
            </a:extLst>
          </p:cNvPr>
          <p:cNvSpPr/>
          <p:nvPr/>
        </p:nvSpPr>
        <p:spPr>
          <a:xfrm>
            <a:off x="4848447" y="3089220"/>
            <a:ext cx="2064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Atrial depolarization</a:t>
            </a:r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590426BA-F4CF-4FDE-8C5F-9AFECC3FB867}"/>
              </a:ext>
            </a:extLst>
          </p:cNvPr>
          <p:cNvSpPr/>
          <p:nvPr/>
        </p:nvSpPr>
        <p:spPr>
          <a:xfrm>
            <a:off x="6478172" y="1111612"/>
            <a:ext cx="1745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Ventricular depolarization - QRS</a:t>
            </a:r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CA5DE4EF-3C59-4127-A401-8A987C3273AF}"/>
              </a:ext>
            </a:extLst>
          </p:cNvPr>
          <p:cNvSpPr/>
          <p:nvPr/>
        </p:nvSpPr>
        <p:spPr>
          <a:xfrm>
            <a:off x="7991760" y="2407756"/>
            <a:ext cx="1745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Ventricular repolarization</a:t>
            </a:r>
          </a:p>
        </p:txBody>
      </p: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0AC007E2-CD72-4475-81B4-2CB1B4C79550}"/>
              </a:ext>
            </a:extLst>
          </p:cNvPr>
          <p:cNvCxnSpPr/>
          <p:nvPr/>
        </p:nvCxnSpPr>
        <p:spPr>
          <a:xfrm>
            <a:off x="5910107" y="3487876"/>
            <a:ext cx="542250" cy="441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74C55297-223F-42A9-AEC1-C3FEDEB18467}"/>
              </a:ext>
            </a:extLst>
          </p:cNvPr>
          <p:cNvCxnSpPr/>
          <p:nvPr/>
        </p:nvCxnSpPr>
        <p:spPr>
          <a:xfrm>
            <a:off x="6880025" y="1831633"/>
            <a:ext cx="271125" cy="899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>
            <a:extLst>
              <a:ext uri="{FF2B5EF4-FFF2-40B4-BE49-F238E27FC236}">
                <a16:creationId xmlns:a16="http://schemas.microsoft.com/office/drawing/2014/main" id="{B580B3D3-FD5D-4204-9E0D-9135C8661607}"/>
              </a:ext>
            </a:extLst>
          </p:cNvPr>
          <p:cNvCxnSpPr/>
          <p:nvPr/>
        </p:nvCxnSpPr>
        <p:spPr>
          <a:xfrm>
            <a:off x="8446104" y="3188938"/>
            <a:ext cx="269883" cy="433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bdélník 41">
            <a:extLst>
              <a:ext uri="{FF2B5EF4-FFF2-40B4-BE49-F238E27FC236}">
                <a16:creationId xmlns:a16="http://schemas.microsoft.com/office/drawing/2014/main" id="{4AD44FCC-240A-4691-80F6-329C27AFA31B}"/>
              </a:ext>
            </a:extLst>
          </p:cNvPr>
          <p:cNvSpPr/>
          <p:nvPr/>
        </p:nvSpPr>
        <p:spPr>
          <a:xfrm>
            <a:off x="5333055" y="3974478"/>
            <a:ext cx="1745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/>
              <a:t>Svod</a:t>
            </a:r>
            <a:r>
              <a:rPr lang="en-GB" sz="1600" dirty="0"/>
              <a:t> II</a:t>
            </a:r>
          </a:p>
        </p:txBody>
      </p:sp>
    </p:spTree>
    <p:extLst>
      <p:ext uri="{BB962C8B-B14F-4D97-AF65-F5344CB8AC3E}">
        <p14:creationId xmlns:p14="http://schemas.microsoft.com/office/powerpoint/2010/main" val="113228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Analysis of ECG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92080" y="1135063"/>
            <a:ext cx="4410549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A millimeter grid of paper will help in </a:t>
            </a:r>
            <a:r>
              <a:rPr lang="cs-CZ" sz="2400" dirty="0"/>
              <a:t>fast </a:t>
            </a:r>
            <a:r>
              <a:rPr lang="cs-CZ" sz="2400" dirty="0" err="1"/>
              <a:t>analysis</a:t>
            </a:r>
            <a:endParaRPr lang="cs-CZ" sz="2400" dirty="0"/>
          </a:p>
          <a:p>
            <a:pPr>
              <a:lnSpc>
                <a:spcPct val="100000"/>
              </a:lnSpc>
            </a:pPr>
            <a:r>
              <a:rPr lang="en-US" sz="1600" dirty="0"/>
              <a:t>See the paper speed (here 25 mm / s)</a:t>
            </a:r>
            <a:r>
              <a:rPr lang="cs-CZ" sz="1600" dirty="0"/>
              <a:t>v</a:t>
            </a:r>
          </a:p>
          <a:p>
            <a:pPr lvl="1"/>
            <a:r>
              <a:rPr lang="cs-CZ" sz="1600" dirty="0"/>
              <a:t>H</a:t>
            </a:r>
            <a:r>
              <a:rPr lang="en-US" sz="1600" dirty="0"/>
              <a:t>ow many </a:t>
            </a:r>
            <a:r>
              <a:rPr lang="en-US" sz="1600" dirty="0" err="1"/>
              <a:t>ms</a:t>
            </a:r>
            <a:r>
              <a:rPr lang="en-US" sz="1600" dirty="0"/>
              <a:t> is one mm?</a:t>
            </a:r>
          </a:p>
          <a:p>
            <a:pPr lvl="1"/>
            <a:r>
              <a:rPr lang="en-US" sz="1600" dirty="0"/>
              <a:t>It is good to know how much mV is one mm</a:t>
            </a:r>
            <a:endParaRPr lang="cs-CZ" sz="1600" dirty="0"/>
          </a:p>
        </p:txBody>
      </p:sp>
      <p:pic>
        <p:nvPicPr>
          <p:cNvPr id="29" name="Obrázek 28" descr="Obsah obrázku text&#10;&#10;Popis byl vytvořen automaticky">
            <a:extLst>
              <a:ext uri="{FF2B5EF4-FFF2-40B4-BE49-F238E27FC236}">
                <a16:creationId xmlns:a16="http://schemas.microsoft.com/office/drawing/2014/main" id="{AB4C9A51-313C-4CD9-925C-15CAD609C0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1" t="6983" r="5801" b="2603"/>
          <a:stretch/>
        </p:blipFill>
        <p:spPr>
          <a:xfrm>
            <a:off x="4702629" y="1433348"/>
            <a:ext cx="7489371" cy="5424652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2CF156C3-328D-4BB5-9A78-2086BDBAC6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2" t="6983" r="77212" b="89878"/>
          <a:stretch/>
        </p:blipFill>
        <p:spPr>
          <a:xfrm>
            <a:off x="6122126" y="368011"/>
            <a:ext cx="2325188" cy="451576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E2F5D3CB-DC22-432A-8D92-3CBAD6FE5369}"/>
              </a:ext>
            </a:extLst>
          </p:cNvPr>
          <p:cNvSpPr/>
          <p:nvPr/>
        </p:nvSpPr>
        <p:spPr bwMode="auto">
          <a:xfrm>
            <a:off x="5111931" y="1373194"/>
            <a:ext cx="1010195" cy="25611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031B68CF-A92C-4DF6-A9AC-03DC53E577FC}"/>
              </a:ext>
            </a:extLst>
          </p:cNvPr>
          <p:cNvSpPr/>
          <p:nvPr/>
        </p:nvSpPr>
        <p:spPr bwMode="auto">
          <a:xfrm>
            <a:off x="6096000" y="333260"/>
            <a:ext cx="2351314" cy="48632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C06D9B07-1F1D-4F0D-82AB-3C7C7A95A43C}"/>
              </a:ext>
            </a:extLst>
          </p:cNvPr>
          <p:cNvCxnSpPr>
            <a:stCxn id="6" idx="0"/>
            <a:endCxn id="9" idx="2"/>
          </p:cNvCxnSpPr>
          <p:nvPr/>
        </p:nvCxnSpPr>
        <p:spPr bwMode="auto">
          <a:xfrm flipV="1">
            <a:off x="5617029" y="819587"/>
            <a:ext cx="1654628" cy="55360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93873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err="1"/>
              <a:t>Fyziologický</a:t>
            </a:r>
            <a:r>
              <a:rPr lang="en-GB" dirty="0"/>
              <a:t> </a:t>
            </a:r>
            <a:r>
              <a:rPr lang="en-GB" dirty="0" err="1"/>
              <a:t>ústav</a:t>
            </a:r>
            <a:r>
              <a:rPr lang="en-GB" dirty="0"/>
              <a:t>, </a:t>
            </a:r>
            <a:r>
              <a:rPr lang="en-GB" dirty="0" err="1"/>
              <a:t>Lékařská</a:t>
            </a:r>
            <a:r>
              <a:rPr lang="en-GB" dirty="0"/>
              <a:t> </a:t>
            </a:r>
            <a:r>
              <a:rPr lang="en-GB" dirty="0" err="1"/>
              <a:t>fakulta</a:t>
            </a:r>
            <a:r>
              <a:rPr lang="en-GB" dirty="0"/>
              <a:t> </a:t>
            </a:r>
            <a:r>
              <a:rPr lang="en-GB" dirty="0" err="1"/>
              <a:t>Masarykovy</a:t>
            </a:r>
            <a:r>
              <a:rPr lang="en-GB" dirty="0"/>
              <a:t> </a:t>
            </a:r>
            <a:r>
              <a:rPr lang="en-GB" dirty="0" err="1"/>
              <a:t>univerzity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smtClean="0"/>
              <a:pPr/>
              <a:t>13</a:t>
            </a:fld>
            <a:endParaRPr lang="en-GB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1) Heart action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41847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Regularity of distances between QRS complexes - RR intervals</a:t>
            </a:r>
          </a:p>
          <a:p>
            <a:pPr>
              <a:lnSpc>
                <a:spcPct val="100000"/>
              </a:lnSpc>
            </a:pPr>
            <a:r>
              <a:rPr lang="en-GB" dirty="0"/>
              <a:t>Calculate difference: RR – mean RR </a:t>
            </a:r>
            <a:br>
              <a:rPr lang="en-GB" dirty="0"/>
            </a:br>
            <a:r>
              <a:rPr lang="en-GB" sz="2000" dirty="0"/>
              <a:t>(you only need to choose the shortest and longest RR in </a:t>
            </a:r>
            <a:br>
              <a:rPr lang="en-GB" sz="2000" dirty="0"/>
            </a:br>
            <a:r>
              <a:rPr lang="en-GB" sz="2000" dirty="0"/>
              <a:t>the record)</a:t>
            </a:r>
          </a:p>
          <a:p>
            <a:pPr>
              <a:lnSpc>
                <a:spcPct val="100000"/>
              </a:lnSpc>
            </a:pPr>
            <a:endParaRPr lang="en-GB" sz="2000" dirty="0"/>
          </a:p>
          <a:p>
            <a:pPr>
              <a:lnSpc>
                <a:spcPct val="100000"/>
              </a:lnSpc>
            </a:pPr>
            <a:r>
              <a:rPr lang="en-GB" dirty="0"/>
              <a:t>Regular action: difference &lt; 0,16 s</a:t>
            </a:r>
          </a:p>
          <a:p>
            <a:pPr>
              <a:lnSpc>
                <a:spcPct val="100000"/>
              </a:lnSpc>
            </a:pPr>
            <a:r>
              <a:rPr lang="en-GB" dirty="0"/>
              <a:t>Irregular action: difference &gt; 0,16 s</a:t>
            </a:r>
          </a:p>
          <a:p>
            <a:pPr lvl="1"/>
            <a:r>
              <a:rPr lang="en-GB" dirty="0"/>
              <a:t>Usually pathological</a:t>
            </a:r>
          </a:p>
          <a:p>
            <a:pPr lvl="1"/>
            <a:r>
              <a:rPr lang="en-GB" dirty="0"/>
              <a:t>Beware of significant sinus respiratory arrhythmia - it is very physiological. If you are unsure, ask the patient to hold their breath during recording</a:t>
            </a:r>
          </a:p>
          <a:p>
            <a:pPr lvl="1"/>
            <a:endParaRPr lang="en-GB" dirty="0"/>
          </a:p>
          <a:p>
            <a:pPr>
              <a:lnSpc>
                <a:spcPct val="100000"/>
              </a:lnSpc>
            </a:pPr>
            <a:r>
              <a:rPr lang="en-GB" sz="2400" dirty="0"/>
              <a:t>Note: if one extrasystole is present, but otherwise the action is regular, it is called regular</a:t>
            </a:r>
            <a:endParaRPr lang="en-GB" dirty="0"/>
          </a:p>
        </p:txBody>
      </p:sp>
      <p:pic>
        <p:nvPicPr>
          <p:cNvPr id="6" name="Picture 2" descr="C:\Users\Johanka\Desktop\výuka\seminář\EKG\EKG scan\EKG 1.jpg">
            <a:extLst>
              <a:ext uri="{FF2B5EF4-FFF2-40B4-BE49-F238E27FC236}">
                <a16:creationId xmlns:a16="http://schemas.microsoft.com/office/drawing/2014/main" id="{6489C0AB-35E1-4002-9E40-0F3CB39B87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15271" r="61681" b="72698"/>
          <a:stretch/>
        </p:blipFill>
        <p:spPr bwMode="auto">
          <a:xfrm>
            <a:off x="7410994" y="2065051"/>
            <a:ext cx="3831771" cy="123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9871018E-8D5F-4394-9E50-57251D9B22E5}"/>
              </a:ext>
            </a:extLst>
          </p:cNvPr>
          <p:cNvCxnSpPr/>
          <p:nvPr/>
        </p:nvCxnSpPr>
        <p:spPr bwMode="auto">
          <a:xfrm>
            <a:off x="7820297" y="2046514"/>
            <a:ext cx="905692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>
            <a:extLst>
              <a:ext uri="{FF2B5EF4-FFF2-40B4-BE49-F238E27FC236}">
                <a16:creationId xmlns:a16="http://schemas.microsoft.com/office/drawing/2014/main" id="{1AB0E6B1-65EE-42D6-A199-4CF89009F922}"/>
              </a:ext>
            </a:extLst>
          </p:cNvPr>
          <p:cNvSpPr/>
          <p:nvPr/>
        </p:nvSpPr>
        <p:spPr>
          <a:xfrm>
            <a:off x="7984577" y="1646404"/>
            <a:ext cx="502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/>
              <a:t>RR</a:t>
            </a:r>
          </a:p>
        </p:txBody>
      </p:sp>
    </p:spTree>
    <p:extLst>
      <p:ext uri="{BB962C8B-B14F-4D97-AF65-F5344CB8AC3E}">
        <p14:creationId xmlns:p14="http://schemas.microsoft.com/office/powerpoint/2010/main" val="4216368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err="1"/>
              <a:t>Fyziologický</a:t>
            </a:r>
            <a:r>
              <a:rPr lang="en-GB" dirty="0"/>
              <a:t> </a:t>
            </a:r>
            <a:r>
              <a:rPr lang="en-GB" dirty="0" err="1"/>
              <a:t>ústav</a:t>
            </a:r>
            <a:r>
              <a:rPr lang="en-GB" dirty="0"/>
              <a:t>, </a:t>
            </a:r>
            <a:r>
              <a:rPr lang="en-GB" dirty="0" err="1"/>
              <a:t>Lékařská</a:t>
            </a:r>
            <a:r>
              <a:rPr lang="en-GB" dirty="0"/>
              <a:t> </a:t>
            </a:r>
            <a:r>
              <a:rPr lang="en-GB" dirty="0" err="1"/>
              <a:t>fakulta</a:t>
            </a:r>
            <a:r>
              <a:rPr lang="en-GB" dirty="0"/>
              <a:t> </a:t>
            </a:r>
            <a:r>
              <a:rPr lang="en-GB" dirty="0" err="1"/>
              <a:t>Masarykovy</a:t>
            </a:r>
            <a:r>
              <a:rPr lang="en-GB" dirty="0"/>
              <a:t> </a:t>
            </a:r>
            <a:r>
              <a:rPr lang="en-GB" dirty="0" err="1"/>
              <a:t>univerzity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smtClean="0"/>
              <a:pPr/>
              <a:t>14</a:t>
            </a:fld>
            <a:endParaRPr lang="en-GB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2) Heart rhythm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092531"/>
            <a:ext cx="11577827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Heart rhythm is determined by the source of action potentials that lead to ventricular depolarization</a:t>
            </a:r>
            <a:br>
              <a:rPr lang="en-GB" b="1" dirty="0"/>
            </a:br>
            <a:r>
              <a:rPr lang="en-GB" sz="1600" dirty="0"/>
              <a:t>ventricular depolarization is crucial, because it determines cardiac output</a:t>
            </a:r>
          </a:p>
          <a:p>
            <a:pPr>
              <a:lnSpc>
                <a:spcPct val="100000"/>
              </a:lnSpc>
            </a:pPr>
            <a:r>
              <a:rPr lang="en-GB" sz="2400" b="1" dirty="0"/>
              <a:t>Sinus rhythm</a:t>
            </a:r>
          </a:p>
          <a:p>
            <a:pPr lvl="1"/>
            <a:r>
              <a:rPr lang="en-GB" dirty="0"/>
              <a:t>AP begins in SA node</a:t>
            </a:r>
          </a:p>
          <a:p>
            <a:pPr lvl="1"/>
            <a:r>
              <a:rPr lang="en-GB" dirty="0"/>
              <a:t>On ECG: present P wave (atrial depolarization) before QRS</a:t>
            </a:r>
          </a:p>
          <a:p>
            <a:pPr>
              <a:lnSpc>
                <a:spcPct val="100000"/>
              </a:lnSpc>
            </a:pPr>
            <a:r>
              <a:rPr lang="en-GB" sz="2400" b="1" dirty="0"/>
              <a:t>Junction rhythm</a:t>
            </a:r>
          </a:p>
          <a:p>
            <a:pPr lvl="1"/>
            <a:r>
              <a:rPr lang="en-GB" dirty="0"/>
              <a:t>AP begins in AV node or His bundle, the frequency is usually 40-60 bpm</a:t>
            </a:r>
          </a:p>
          <a:p>
            <a:pPr lvl="1"/>
            <a:r>
              <a:rPr lang="en-GB" dirty="0"/>
              <a:t>P wave is not before QRS, QRS is normal (narrow)</a:t>
            </a:r>
          </a:p>
          <a:p>
            <a:pPr lvl="1"/>
            <a:r>
              <a:rPr lang="en-GB" dirty="0"/>
              <a:t>Heart rate is low (40-60 bpm)</a:t>
            </a:r>
          </a:p>
          <a:p>
            <a:pPr lvl="1"/>
            <a:r>
              <a:rPr lang="en-GB" dirty="0"/>
              <a:t>Atrial depolarization can be present in the ECG if the ventricular impulses are transferred to the atria </a:t>
            </a:r>
            <a:r>
              <a:rPr lang="en-GB" sz="1600" dirty="0"/>
              <a:t>- wave is after QRS and has opposite polarity because it runs in opposite direction</a:t>
            </a:r>
          </a:p>
          <a:p>
            <a:pPr marL="265113" lvl="1" indent="-179388"/>
            <a:r>
              <a:rPr lang="en-GB" sz="2400" b="1" dirty="0"/>
              <a:t>Tertial (ventricular) rhythm</a:t>
            </a:r>
          </a:p>
          <a:p>
            <a:pPr lvl="1"/>
            <a:r>
              <a:rPr lang="en-GB" dirty="0"/>
              <a:t>AP begins in other parts of the conduction system, frequency 30-40 bpm</a:t>
            </a:r>
          </a:p>
          <a:p>
            <a:pPr lvl="1"/>
            <a:r>
              <a:rPr lang="en-GB" dirty="0"/>
              <a:t>QRS has a strange shape (wider), because it spreads in a non-standard direction in the ventricles</a:t>
            </a:r>
          </a:p>
        </p:txBody>
      </p:sp>
    </p:spTree>
    <p:extLst>
      <p:ext uri="{BB962C8B-B14F-4D97-AF65-F5344CB8AC3E}">
        <p14:creationId xmlns:p14="http://schemas.microsoft.com/office/powerpoint/2010/main" val="2269418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err="1"/>
              <a:t>Fyziologický</a:t>
            </a:r>
            <a:r>
              <a:rPr lang="en-GB" dirty="0"/>
              <a:t> </a:t>
            </a:r>
            <a:r>
              <a:rPr lang="en-GB" dirty="0" err="1"/>
              <a:t>ústav</a:t>
            </a:r>
            <a:r>
              <a:rPr lang="en-GB" dirty="0"/>
              <a:t>, </a:t>
            </a:r>
            <a:r>
              <a:rPr lang="en-GB" dirty="0" err="1"/>
              <a:t>Lékařská</a:t>
            </a:r>
            <a:r>
              <a:rPr lang="en-GB" dirty="0"/>
              <a:t> </a:t>
            </a:r>
            <a:r>
              <a:rPr lang="en-GB" dirty="0" err="1"/>
              <a:t>fakulta</a:t>
            </a:r>
            <a:r>
              <a:rPr lang="en-GB" dirty="0"/>
              <a:t> </a:t>
            </a:r>
            <a:r>
              <a:rPr lang="en-GB" dirty="0" err="1"/>
              <a:t>Masarykovy</a:t>
            </a:r>
            <a:r>
              <a:rPr lang="en-GB" dirty="0"/>
              <a:t> </a:t>
            </a:r>
            <a:r>
              <a:rPr lang="en-GB" dirty="0" err="1"/>
              <a:t>univerzity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smtClean="0"/>
              <a:pPr/>
              <a:t>15</a:t>
            </a:fld>
            <a:endParaRPr lang="en-GB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3) Heart rate (HR)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135063"/>
            <a:ext cx="11148232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Frequency of ventricular contraction (because it determines cardiac output); on ECG - frequency of ventricular depolarizations</a:t>
            </a:r>
          </a:p>
          <a:p>
            <a:pPr>
              <a:lnSpc>
                <a:spcPct val="100000"/>
              </a:lnSpc>
            </a:pPr>
            <a:r>
              <a:rPr lang="en-GB" dirty="0"/>
              <a:t>HR = 1 / RR bpm</a:t>
            </a:r>
          </a:p>
          <a:p>
            <a:pPr>
              <a:lnSpc>
                <a:spcPct val="100000"/>
              </a:lnSpc>
            </a:pPr>
            <a:r>
              <a:rPr lang="en-GB" dirty="0"/>
              <a:t>Physiological: 60 - 90 bpm at rest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dirty="0"/>
              <a:t>Tachycardia: &gt; 90 bpm in rest</a:t>
            </a:r>
          </a:p>
          <a:p>
            <a:pPr lvl="1"/>
            <a:r>
              <a:rPr lang="en-GB" dirty="0"/>
              <a:t>Can be sinus (increase sympathetic a</a:t>
            </a:r>
            <a:r>
              <a:rPr lang="cs-CZ" dirty="0"/>
              <a:t>c</a:t>
            </a:r>
            <a:r>
              <a:rPr lang="en-GB" dirty="0" err="1"/>
              <a:t>tivity</a:t>
            </a:r>
            <a:r>
              <a:rPr lang="en-GB" dirty="0"/>
              <a:t>, medication, …)</a:t>
            </a:r>
          </a:p>
          <a:p>
            <a:pPr lvl="1"/>
            <a:r>
              <a:rPr lang="en-GB" dirty="0"/>
              <a:t>Tachyarrhythmias: rhythm is not sinus</a:t>
            </a:r>
          </a:p>
          <a:p>
            <a:pPr>
              <a:lnSpc>
                <a:spcPct val="100000"/>
              </a:lnSpc>
            </a:pPr>
            <a:r>
              <a:rPr lang="en-GB" dirty="0"/>
              <a:t>Bradycardia: &lt; 60 bpm</a:t>
            </a:r>
          </a:p>
          <a:p>
            <a:pPr lvl="1"/>
            <a:r>
              <a:rPr lang="en-GB" dirty="0"/>
              <a:t>Can be sinus (increase sympathetic a</a:t>
            </a:r>
            <a:r>
              <a:rPr lang="cs-CZ" dirty="0"/>
              <a:t>c</a:t>
            </a:r>
            <a:r>
              <a:rPr lang="en-GB" dirty="0" err="1"/>
              <a:t>tivity</a:t>
            </a:r>
            <a:r>
              <a:rPr lang="en-GB" dirty="0"/>
              <a:t>, sport heart - physiological)</a:t>
            </a:r>
          </a:p>
          <a:p>
            <a:pPr lvl="1"/>
            <a:r>
              <a:rPr lang="en-GB" dirty="0"/>
              <a:t>HR &lt; 50 bpm, rhythm probably is not sinus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3945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598850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Waves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segments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intervals</a:t>
            </a:r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53568" y="128970"/>
            <a:ext cx="749808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endParaRPr lang="cs-CZ" dirty="0"/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029987"/>
              </p:ext>
            </p:extLst>
          </p:nvPr>
        </p:nvGraphicFramePr>
        <p:xfrm>
          <a:off x="8335138" y="488924"/>
          <a:ext cx="3410604" cy="4156343"/>
        </p:xfrm>
        <a:graphic>
          <a:graphicData uri="http://schemas.openxmlformats.org/drawingml/2006/table">
            <a:tbl>
              <a:tblPr/>
              <a:tblGrid>
                <a:gridCol w="1954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78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4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Name</a:t>
                      </a:r>
                      <a:endParaRPr lang="cs-CZ" sz="14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4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Norm</a:t>
                      </a:r>
                      <a:endParaRPr lang="cs-CZ" sz="14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05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 dirty="0" err="1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wave</a:t>
                      </a:r>
                      <a:r>
                        <a:rPr lang="cs-CZ" sz="18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 P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 </a:t>
                      </a:r>
                      <a:r>
                        <a:rPr lang="cs-CZ" sz="2000" kern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50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interval PQ (PR)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120-200 ms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50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segment PQ (PR)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50-120 ms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79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Q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05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 err="1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complex</a:t>
                      </a:r>
                      <a:r>
                        <a:rPr lang="cs-CZ" sz="20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 QRS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80-100ms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79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R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50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S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79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segment ST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80-120 ms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05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interval QT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</a:t>
                      </a: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420ms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05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 err="1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wave</a:t>
                      </a:r>
                      <a:r>
                        <a:rPr lang="cs-CZ" sz="20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 T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 </a:t>
                      </a:r>
                      <a:r>
                        <a:rPr lang="cs-CZ" sz="2000" kern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5" name="Skupina 24">
            <a:extLst>
              <a:ext uri="{FF2B5EF4-FFF2-40B4-BE49-F238E27FC236}">
                <a16:creationId xmlns:a16="http://schemas.microsoft.com/office/drawing/2014/main" id="{5C9F82BD-C002-40E9-AEFA-10B9C20349BE}"/>
              </a:ext>
            </a:extLst>
          </p:cNvPr>
          <p:cNvGrpSpPr>
            <a:grpSpLocks noChangeAspect="1"/>
          </p:cNvGrpSpPr>
          <p:nvPr/>
        </p:nvGrpSpPr>
        <p:grpSpPr>
          <a:xfrm>
            <a:off x="110327" y="1298956"/>
            <a:ext cx="6884781" cy="4360553"/>
            <a:chOff x="110327" y="1299477"/>
            <a:chExt cx="8107398" cy="5134909"/>
          </a:xfrm>
        </p:grpSpPr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47838938-90C8-4A98-A060-C4F9FDF44D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48"/>
            <a:stretch/>
          </p:blipFill>
          <p:spPr bwMode="auto">
            <a:xfrm>
              <a:off x="110327" y="1343527"/>
              <a:ext cx="8107398" cy="5090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ovéPole 26">
              <a:extLst>
                <a:ext uri="{FF2B5EF4-FFF2-40B4-BE49-F238E27FC236}">
                  <a16:creationId xmlns:a16="http://schemas.microsoft.com/office/drawing/2014/main" id="{10FF756E-C71D-42E4-99FA-43EA53BED6FA}"/>
                </a:ext>
              </a:extLst>
            </p:cNvPr>
            <p:cNvSpPr txBox="1"/>
            <p:nvPr/>
          </p:nvSpPr>
          <p:spPr>
            <a:xfrm>
              <a:off x="1306285" y="4048129"/>
              <a:ext cx="546265" cy="3624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400" dirty="0"/>
                <a:t>P</a:t>
              </a:r>
            </a:p>
          </p:txBody>
        </p:sp>
        <p:sp>
          <p:nvSpPr>
            <p:cNvPr id="28" name="TextovéPole 27">
              <a:extLst>
                <a:ext uri="{FF2B5EF4-FFF2-40B4-BE49-F238E27FC236}">
                  <a16:creationId xmlns:a16="http://schemas.microsoft.com/office/drawing/2014/main" id="{F95F366C-FF4F-4819-8AEE-CD847AA4839D}"/>
                </a:ext>
              </a:extLst>
            </p:cNvPr>
            <p:cNvSpPr txBox="1"/>
            <p:nvPr/>
          </p:nvSpPr>
          <p:spPr>
            <a:xfrm>
              <a:off x="2919350" y="1299477"/>
              <a:ext cx="546265" cy="3624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400" dirty="0"/>
                <a:t>R</a:t>
              </a:r>
            </a:p>
          </p:txBody>
        </p:sp>
        <p:sp>
          <p:nvSpPr>
            <p:cNvPr id="29" name="TextovéPole 28">
              <a:extLst>
                <a:ext uri="{FF2B5EF4-FFF2-40B4-BE49-F238E27FC236}">
                  <a16:creationId xmlns:a16="http://schemas.microsoft.com/office/drawing/2014/main" id="{837D95BE-3222-4A34-AF16-33D130A10473}"/>
                </a:ext>
              </a:extLst>
            </p:cNvPr>
            <p:cNvSpPr txBox="1"/>
            <p:nvPr/>
          </p:nvSpPr>
          <p:spPr>
            <a:xfrm>
              <a:off x="5339938" y="3541630"/>
              <a:ext cx="546265" cy="3624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400" dirty="0"/>
                <a:t>T</a:t>
              </a:r>
            </a:p>
          </p:txBody>
        </p:sp>
        <p:sp>
          <p:nvSpPr>
            <p:cNvPr id="30" name="TextovéPole 29">
              <a:extLst>
                <a:ext uri="{FF2B5EF4-FFF2-40B4-BE49-F238E27FC236}">
                  <a16:creationId xmlns:a16="http://schemas.microsoft.com/office/drawing/2014/main" id="{87669C7C-139A-4A0C-9D96-3AB3010FA72B}"/>
                </a:ext>
              </a:extLst>
            </p:cNvPr>
            <p:cNvSpPr txBox="1"/>
            <p:nvPr/>
          </p:nvSpPr>
          <p:spPr>
            <a:xfrm>
              <a:off x="2667988" y="4974693"/>
              <a:ext cx="546265" cy="3624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400" dirty="0"/>
                <a:t>Q</a:t>
              </a:r>
            </a:p>
          </p:txBody>
        </p:sp>
        <p:sp>
          <p:nvSpPr>
            <p:cNvPr id="31" name="TextovéPole 30">
              <a:extLst>
                <a:ext uri="{FF2B5EF4-FFF2-40B4-BE49-F238E27FC236}">
                  <a16:creationId xmlns:a16="http://schemas.microsoft.com/office/drawing/2014/main" id="{800AA696-1E59-4F6C-8EB1-F212925BDF2E}"/>
                </a:ext>
              </a:extLst>
            </p:cNvPr>
            <p:cNvSpPr txBox="1"/>
            <p:nvPr/>
          </p:nvSpPr>
          <p:spPr>
            <a:xfrm>
              <a:off x="3109357" y="5034068"/>
              <a:ext cx="546265" cy="3624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400" dirty="0"/>
                <a:t>S</a:t>
              </a:r>
            </a:p>
          </p:txBody>
        </p:sp>
        <p:sp>
          <p:nvSpPr>
            <p:cNvPr id="32" name="TextovéPole 31">
              <a:extLst>
                <a:ext uri="{FF2B5EF4-FFF2-40B4-BE49-F238E27FC236}">
                  <a16:creationId xmlns:a16="http://schemas.microsoft.com/office/drawing/2014/main" id="{A35003D3-5A03-4AD5-B065-B1267A933908}"/>
                </a:ext>
              </a:extLst>
            </p:cNvPr>
            <p:cNvSpPr txBox="1"/>
            <p:nvPr/>
          </p:nvSpPr>
          <p:spPr>
            <a:xfrm>
              <a:off x="1102433" y="5355901"/>
              <a:ext cx="916378" cy="3624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400" dirty="0"/>
                <a:t>P </a:t>
              </a:r>
              <a:r>
                <a:rPr lang="en-GB" sz="1400" dirty="0"/>
                <a:t>wave</a:t>
              </a:r>
            </a:p>
          </p:txBody>
        </p:sp>
        <p:sp>
          <p:nvSpPr>
            <p:cNvPr id="33" name="TextovéPole 32">
              <a:extLst>
                <a:ext uri="{FF2B5EF4-FFF2-40B4-BE49-F238E27FC236}">
                  <a16:creationId xmlns:a16="http://schemas.microsoft.com/office/drawing/2014/main" id="{E9A51258-5863-45A0-A20B-F60FD444E94E}"/>
                </a:ext>
              </a:extLst>
            </p:cNvPr>
            <p:cNvSpPr txBox="1"/>
            <p:nvPr/>
          </p:nvSpPr>
          <p:spPr>
            <a:xfrm>
              <a:off x="1121227" y="6032879"/>
              <a:ext cx="1289463" cy="3624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400" dirty="0"/>
                <a:t>PQ interval</a:t>
              </a:r>
            </a:p>
          </p:txBody>
        </p:sp>
        <p:sp>
          <p:nvSpPr>
            <p:cNvPr id="34" name="TextovéPole 33">
              <a:extLst>
                <a:ext uri="{FF2B5EF4-FFF2-40B4-BE49-F238E27FC236}">
                  <a16:creationId xmlns:a16="http://schemas.microsoft.com/office/drawing/2014/main" id="{0362AF76-7F6F-4300-B3F3-78D4D0E43009}"/>
                </a:ext>
              </a:extLst>
            </p:cNvPr>
            <p:cNvSpPr txBox="1"/>
            <p:nvPr/>
          </p:nvSpPr>
          <p:spPr>
            <a:xfrm>
              <a:off x="2099958" y="4852528"/>
              <a:ext cx="441364" cy="83359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000" dirty="0"/>
                <a:t>PQ segment</a:t>
              </a:r>
            </a:p>
          </p:txBody>
        </p:sp>
        <p:sp>
          <p:nvSpPr>
            <p:cNvPr id="35" name="TextovéPole 34">
              <a:extLst>
                <a:ext uri="{FF2B5EF4-FFF2-40B4-BE49-F238E27FC236}">
                  <a16:creationId xmlns:a16="http://schemas.microsoft.com/office/drawing/2014/main" id="{682634B2-1E76-4B90-997F-C6D16237DE1F}"/>
                </a:ext>
              </a:extLst>
            </p:cNvPr>
            <p:cNvSpPr txBox="1"/>
            <p:nvPr/>
          </p:nvSpPr>
          <p:spPr>
            <a:xfrm>
              <a:off x="2572987" y="5365700"/>
              <a:ext cx="942110" cy="5527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400" dirty="0"/>
                <a:t>QRS </a:t>
              </a:r>
              <a:r>
                <a:rPr lang="cs-CZ" sz="1050" dirty="0" err="1"/>
                <a:t>complex</a:t>
              </a:r>
              <a:endParaRPr lang="cs-CZ" sz="1050" dirty="0"/>
            </a:p>
          </p:txBody>
        </p:sp>
        <p:sp>
          <p:nvSpPr>
            <p:cNvPr id="36" name="TextovéPole 35">
              <a:extLst>
                <a:ext uri="{FF2B5EF4-FFF2-40B4-BE49-F238E27FC236}">
                  <a16:creationId xmlns:a16="http://schemas.microsoft.com/office/drawing/2014/main" id="{F6190A9A-60FB-4CB7-8F0B-A3434AD085AD}"/>
                </a:ext>
              </a:extLst>
            </p:cNvPr>
            <p:cNvSpPr txBox="1"/>
            <p:nvPr/>
          </p:nvSpPr>
          <p:spPr>
            <a:xfrm>
              <a:off x="3653643" y="4808304"/>
              <a:ext cx="942110" cy="5527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400" dirty="0"/>
                <a:t>ST </a:t>
              </a:r>
              <a:r>
                <a:rPr lang="cs-CZ" sz="1050" dirty="0"/>
                <a:t>segment</a:t>
              </a:r>
            </a:p>
          </p:txBody>
        </p:sp>
        <p:sp>
          <p:nvSpPr>
            <p:cNvPr id="37" name="TextovéPole 36">
              <a:extLst>
                <a:ext uri="{FF2B5EF4-FFF2-40B4-BE49-F238E27FC236}">
                  <a16:creationId xmlns:a16="http://schemas.microsoft.com/office/drawing/2014/main" id="{A1BAC812-CC23-42D6-8D4C-EA4292AE4E06}"/>
                </a:ext>
              </a:extLst>
            </p:cNvPr>
            <p:cNvSpPr txBox="1"/>
            <p:nvPr/>
          </p:nvSpPr>
          <p:spPr>
            <a:xfrm>
              <a:off x="5041044" y="5364593"/>
              <a:ext cx="942110" cy="3624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400" dirty="0"/>
                <a:t>T </a:t>
              </a:r>
              <a:r>
                <a:rPr lang="cs-CZ" sz="1400" dirty="0" err="1"/>
                <a:t>wave</a:t>
              </a:r>
              <a:endParaRPr lang="cs-CZ" sz="1050" dirty="0"/>
            </a:p>
          </p:txBody>
        </p:sp>
        <p:sp>
          <p:nvSpPr>
            <p:cNvPr id="38" name="TextovéPole 37">
              <a:extLst>
                <a:ext uri="{FF2B5EF4-FFF2-40B4-BE49-F238E27FC236}">
                  <a16:creationId xmlns:a16="http://schemas.microsoft.com/office/drawing/2014/main" id="{A4658A99-8321-4E79-9B5B-63B90C9136B1}"/>
                </a:ext>
              </a:extLst>
            </p:cNvPr>
            <p:cNvSpPr txBox="1"/>
            <p:nvPr/>
          </p:nvSpPr>
          <p:spPr>
            <a:xfrm>
              <a:off x="3982161" y="5730568"/>
              <a:ext cx="1529938" cy="3624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400" dirty="0"/>
                <a:t>QT interval</a:t>
              </a:r>
              <a:endParaRPr lang="cs-CZ" sz="105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4"/>
              <p:cNvSpPr txBox="1">
                <a:spLocks noChangeArrowheads="1"/>
              </p:cNvSpPr>
              <p:nvPr/>
            </p:nvSpPr>
            <p:spPr>
              <a:xfrm>
                <a:off x="6096000" y="5024085"/>
                <a:ext cx="4275158" cy="159579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GB" sz="2400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Bazett´s formula:</a:t>
                </a:r>
                <a14:m>
                  <m:oMath xmlns:m="http://schemas.openxmlformats.org/officeDocument/2006/math">
                    <m:r>
                      <a:rPr lang="en-GB" sz="240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GB" sz="2400" i="1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𝑄𝑇𝑐</m:t>
                    </m:r>
                    <m:r>
                      <a:rPr lang="en-GB" sz="2400" i="1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𝑄𝑇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i="1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𝑅𝑅</m:t>
                            </m:r>
                          </m:e>
                        </m:rad>
                      </m:den>
                    </m:f>
                  </m:oMath>
                </a14:m>
                <a:endParaRPr lang="en-GB" sz="24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l"/>
                <a:r>
                  <a:rPr lang="en-GB" sz="2000" dirty="0">
                    <a:latin typeface="Arial" pitchFamily="34" charset="0"/>
                    <a:cs typeface="Arial" pitchFamily="34" charset="0"/>
                  </a:rPr>
                  <a:t>QT depends on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GB" sz="2000" dirty="0">
                    <a:latin typeface="Arial" pitchFamily="34" charset="0"/>
                    <a:cs typeface="Arial" pitchFamily="34" charset="0"/>
                  </a:rPr>
                  <a:t>RR interval – correction of QT on RR</a:t>
                </a:r>
              </a:p>
            </p:txBody>
          </p:sp>
        </mc:Choice>
        <mc:Fallback xmlns="">
          <p:sp>
            <p:nvSpPr>
              <p:cNvPr id="9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024085"/>
                <a:ext cx="4275158" cy="1595796"/>
              </a:xfrm>
              <a:prstGeom prst="rect">
                <a:avLst/>
              </a:prstGeom>
              <a:blipFill>
                <a:blip r:embed="rId3"/>
                <a:stretch>
                  <a:fillRect l="-214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737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err="1"/>
              <a:t>Fyziologický</a:t>
            </a:r>
            <a:r>
              <a:rPr lang="en-GB" dirty="0"/>
              <a:t> </a:t>
            </a:r>
            <a:r>
              <a:rPr lang="en-GB" dirty="0" err="1"/>
              <a:t>ústav</a:t>
            </a:r>
            <a:r>
              <a:rPr lang="en-GB" dirty="0"/>
              <a:t>, </a:t>
            </a:r>
            <a:r>
              <a:rPr lang="en-GB" dirty="0" err="1"/>
              <a:t>Lékařská</a:t>
            </a:r>
            <a:r>
              <a:rPr lang="en-GB" dirty="0"/>
              <a:t> </a:t>
            </a:r>
            <a:r>
              <a:rPr lang="en-GB" dirty="0" err="1"/>
              <a:t>fakulta</a:t>
            </a:r>
            <a:r>
              <a:rPr lang="en-GB" dirty="0"/>
              <a:t> </a:t>
            </a:r>
            <a:r>
              <a:rPr lang="en-GB" dirty="0" err="1"/>
              <a:t>Masarykovy</a:t>
            </a:r>
            <a:r>
              <a:rPr lang="en-GB" dirty="0"/>
              <a:t> </a:t>
            </a:r>
            <a:r>
              <a:rPr lang="en-GB" dirty="0" err="1"/>
              <a:t>univerzity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smtClean="0"/>
              <a:pPr/>
              <a:t>17</a:t>
            </a:fld>
            <a:endParaRPr lang="en-GB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aves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segments, intervals</a:t>
            </a:r>
            <a:endParaRPr lang="en-GB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054961"/>
              </p:ext>
            </p:extLst>
          </p:nvPr>
        </p:nvGraphicFramePr>
        <p:xfrm>
          <a:off x="126124" y="1313540"/>
          <a:ext cx="12018577" cy="5509412"/>
        </p:xfrm>
        <a:graphic>
          <a:graphicData uri="http://schemas.openxmlformats.org/drawingml/2006/table">
            <a:tbl>
              <a:tblPr/>
              <a:tblGrid>
                <a:gridCol w="1954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2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5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5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19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 noProof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name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 noProof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Place and description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 noProof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Physiological bacground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 noProof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Norm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33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 noProof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wave P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 round wave (negative or positive)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Atrial depolarization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 ms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98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 noProof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Interval PQ (PR)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Interval from beginning of P to beginning of Q (or R, if Q is not present) 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interval from SA node activation to the </a:t>
                      </a:r>
                      <a:r>
                        <a:rPr lang="en-GB" sz="1800" kern="1400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Purkynje</a:t>
                      </a:r>
                      <a:r>
                        <a:rPr lang="en-GB" sz="1800" kern="14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800" kern="1400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fibers</a:t>
                      </a:r>
                      <a:r>
                        <a:rPr lang="en-GB" sz="1800" kern="14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activation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120-200 ms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98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 noProof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segment PQ (PR)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From P wave end to beginning of Q (or R, if Q is not present)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 atrial depolarization, AP transfer from AV to ventricles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50-120 ms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66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 noProof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Q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 negative deflection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Depolarization of septum and </a:t>
                      </a:r>
                      <a:r>
                        <a:rPr lang="en-GB" sz="1800" kern="1400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papilar</a:t>
                      </a:r>
                      <a:r>
                        <a:rPr lang="en-GB" sz="1800" kern="14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muscles 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33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 noProof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complex QRS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From beginning of R to end of 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Ventricular depolarization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80-100ms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66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 noProof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R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Positive deflection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Main ventricular depolarization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 noProof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S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Negative deflection after positive deflection. 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66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 noProof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segment ST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Interval of isoelectric line between end of QRS and beginning of T wave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 depolarization of ventricles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80-120 ms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66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 noProof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Interval QT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From beginning of Q (or R) to the end of wave T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Electrical systole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 420ms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 noProof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wave T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Second round wave (negative or positive)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Ventricular repolarization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 </a:t>
                      </a:r>
                      <a:r>
                        <a:rPr lang="en-GB" sz="1800" kern="1400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</a:t>
                      </a:r>
                      <a:endParaRPr lang="en-GB" sz="1800" kern="1400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858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err="1"/>
              <a:t>Fyziologický</a:t>
            </a:r>
            <a:r>
              <a:rPr lang="en-GB" dirty="0"/>
              <a:t> </a:t>
            </a:r>
            <a:r>
              <a:rPr lang="en-GB" dirty="0" err="1"/>
              <a:t>ústav</a:t>
            </a:r>
            <a:r>
              <a:rPr lang="en-GB" dirty="0"/>
              <a:t>, </a:t>
            </a:r>
            <a:r>
              <a:rPr lang="en-GB" dirty="0" err="1"/>
              <a:t>Lékařská</a:t>
            </a:r>
            <a:r>
              <a:rPr lang="en-GB" dirty="0"/>
              <a:t> </a:t>
            </a:r>
            <a:r>
              <a:rPr lang="en-GB" dirty="0" err="1"/>
              <a:t>fakulta</a:t>
            </a:r>
            <a:r>
              <a:rPr lang="en-GB" dirty="0"/>
              <a:t> </a:t>
            </a:r>
            <a:r>
              <a:rPr lang="en-GB" dirty="0" err="1"/>
              <a:t>Masarykovy</a:t>
            </a:r>
            <a:r>
              <a:rPr lang="en-GB" dirty="0"/>
              <a:t> </a:t>
            </a:r>
            <a:r>
              <a:rPr lang="en-GB" dirty="0" err="1"/>
              <a:t>univerzity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5988508"/>
            <a:ext cx="252000" cy="252000"/>
          </a:xfrm>
        </p:spPr>
        <p:txBody>
          <a:bodyPr/>
          <a:lstStyle/>
          <a:p>
            <a:fld id="{0970407D-EE58-4A0B-824B-1D3AE42DD9CF}" type="slidenum">
              <a:rPr lang="en-GB" altLang="cs-CZ" smtClean="0"/>
              <a:pPr/>
              <a:t>18</a:t>
            </a:fld>
            <a:endParaRPr lang="en-GB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4) Waves</a:t>
            </a:r>
            <a:endParaRPr lang="en-GB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53568" y="128970"/>
            <a:ext cx="749808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endParaRPr lang="en-GB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DBBEBF3-2348-4FBD-8A4C-5EDCC7D9009D}"/>
              </a:ext>
            </a:extLst>
          </p:cNvPr>
          <p:cNvSpPr/>
          <p:nvPr/>
        </p:nvSpPr>
        <p:spPr>
          <a:xfrm>
            <a:off x="4380132" y="717182"/>
            <a:ext cx="77029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/>
              <a:t>Wave P: 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Is present? 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Is positive/negative, one-peak/two-peak, high(&gt;0,25mV)/normal/low?</a:t>
            </a:r>
            <a:br>
              <a:rPr lang="en-GB" sz="1800" dirty="0"/>
            </a:br>
            <a:endParaRPr lang="en-GB" sz="1800" dirty="0"/>
          </a:p>
          <a:p>
            <a:r>
              <a:rPr lang="en-GB" sz="1800" dirty="0"/>
              <a:t>QRS:</a:t>
            </a:r>
          </a:p>
          <a:p>
            <a:pPr lvl="1"/>
            <a:r>
              <a:rPr lang="en-GB" sz="1800" dirty="0"/>
              <a:t>Q:  first negative deflection</a:t>
            </a:r>
          </a:p>
          <a:p>
            <a:pPr lvl="1"/>
            <a:r>
              <a:rPr lang="en-GB" sz="1800" dirty="0"/>
              <a:t>R:  first positive deflection</a:t>
            </a:r>
          </a:p>
          <a:p>
            <a:pPr lvl="1"/>
            <a:r>
              <a:rPr lang="en-GB" sz="1800" dirty="0"/>
              <a:t>S:  negative deflection after positive deflection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small deflection (pod 0,5 mV) – small letter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Strong deflection – capital letter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Second positive deflection  (‘)</a:t>
            </a:r>
          </a:p>
          <a:p>
            <a:pPr marL="285750" indent="-285750">
              <a:buFontTx/>
              <a:buChar char="-"/>
            </a:pPr>
            <a:endParaRPr lang="en-GB" sz="1800" dirty="0"/>
          </a:p>
          <a:p>
            <a:r>
              <a:rPr lang="en-GB" sz="1800" dirty="0"/>
              <a:t>Wave T: 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Is positive/negative/bipolar?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Does it have the same polarity as the strongest QRS deflection?</a:t>
            </a:r>
          </a:p>
          <a:p>
            <a:pPr marL="742950" lvl="1" indent="-285750">
              <a:buFontTx/>
              <a:buChar char="-"/>
            </a:pPr>
            <a:r>
              <a:rPr lang="en-GB" sz="1800" dirty="0"/>
              <a:t>Yes: concordant (ok), No: discordant (pathology)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Bipolar T: </a:t>
            </a:r>
          </a:p>
          <a:p>
            <a:pPr marL="742950" lvl="1" indent="-285750">
              <a:buFontTx/>
              <a:buChar char="-"/>
            </a:pPr>
            <a:r>
              <a:rPr lang="en-GB" sz="1800" dirty="0"/>
              <a:t>Preterminal negative (-/+)</a:t>
            </a:r>
          </a:p>
          <a:p>
            <a:pPr marL="742950" lvl="1" indent="-285750">
              <a:buFontTx/>
              <a:buChar char="-"/>
            </a:pPr>
            <a:r>
              <a:rPr lang="en-GB" sz="1800" dirty="0"/>
              <a:t>Terminal negative (+/-)</a:t>
            </a:r>
          </a:p>
          <a:p>
            <a:endParaRPr lang="en-GB" sz="1800" dirty="0"/>
          </a:p>
        </p:txBody>
      </p:sp>
      <p:sp>
        <p:nvSpPr>
          <p:cNvPr id="12" name="Volný tvar 16">
            <a:extLst>
              <a:ext uri="{FF2B5EF4-FFF2-40B4-BE49-F238E27FC236}">
                <a16:creationId xmlns:a16="http://schemas.microsoft.com/office/drawing/2014/main" id="{658A33E9-D4CC-4960-8A6F-500139CA53E7}"/>
              </a:ext>
            </a:extLst>
          </p:cNvPr>
          <p:cNvSpPr/>
          <p:nvPr/>
        </p:nvSpPr>
        <p:spPr>
          <a:xfrm>
            <a:off x="1079823" y="3525113"/>
            <a:ext cx="4604697" cy="2225754"/>
          </a:xfrm>
          <a:custGeom>
            <a:avLst/>
            <a:gdLst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97631 w 2957513"/>
              <a:gd name="connsiteY2" fmla="*/ 519379 h 807513"/>
              <a:gd name="connsiteX3" fmla="*/ 164306 w 2957513"/>
              <a:gd name="connsiteY3" fmla="*/ 490804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64306 w 2957513"/>
              <a:gd name="connsiteY3" fmla="*/ 490804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71449 w 2957513"/>
              <a:gd name="connsiteY3" fmla="*/ 505091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69386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71449 w 2957513"/>
              <a:gd name="connsiteY3" fmla="*/ 505091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0075 w 2955132"/>
              <a:gd name="connsiteY17" fmla="*/ 574148 h 807513"/>
              <a:gd name="connsiteX18" fmla="*/ 652463 w 2955132"/>
              <a:gd name="connsiteY18" fmla="*/ 564623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0075 w 2955132"/>
              <a:gd name="connsiteY17" fmla="*/ 574148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7219 w 2955132"/>
              <a:gd name="connsiteY17" fmla="*/ 574148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31106 w 2955132"/>
              <a:gd name="connsiteY21" fmla="*/ 476517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9863 w 2955132"/>
              <a:gd name="connsiteY26" fmla="*/ 552717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3194 w 2955132"/>
              <a:gd name="connsiteY26" fmla="*/ 555098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3194 w 2955132"/>
              <a:gd name="connsiteY26" fmla="*/ 555098 h 807513"/>
              <a:gd name="connsiteX27" fmla="*/ 2776538 w 2955132"/>
              <a:gd name="connsiteY27" fmla="*/ 502711 h 807513"/>
              <a:gd name="connsiteX28" fmla="*/ 2845594 w 2955132"/>
              <a:gd name="connsiteY28" fmla="*/ 481279 h 807513"/>
              <a:gd name="connsiteX29" fmla="*/ 2955132 w 2955132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57500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76538 w 2921794"/>
              <a:gd name="connsiteY27" fmla="*/ 502711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94881 w 2921794"/>
              <a:gd name="connsiteY22" fmla="*/ 477003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94881 w 2921794"/>
              <a:gd name="connsiteY22" fmla="*/ 477003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93873 w 2921794"/>
              <a:gd name="connsiteY20" fmla="*/ 555099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75279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843213"/>
              <a:gd name="connsiteY0" fmla="*/ 555099 h 807513"/>
              <a:gd name="connsiteX1" fmla="*/ 66675 w 2843213"/>
              <a:gd name="connsiteY1" fmla="*/ 562242 h 807513"/>
              <a:gd name="connsiteX2" fmla="*/ 111919 w 2843213"/>
              <a:gd name="connsiteY2" fmla="*/ 516998 h 807513"/>
              <a:gd name="connsiteX3" fmla="*/ 169068 w 2843213"/>
              <a:gd name="connsiteY3" fmla="*/ 505091 h 807513"/>
              <a:gd name="connsiteX4" fmla="*/ 230982 w 2843213"/>
              <a:gd name="connsiteY4" fmla="*/ 559861 h 807513"/>
              <a:gd name="connsiteX5" fmla="*/ 278607 w 2843213"/>
              <a:gd name="connsiteY5" fmla="*/ 564623 h 807513"/>
              <a:gd name="connsiteX6" fmla="*/ 359569 w 2843213"/>
              <a:gd name="connsiteY6" fmla="*/ 555098 h 807513"/>
              <a:gd name="connsiteX7" fmla="*/ 411957 w 2843213"/>
              <a:gd name="connsiteY7" fmla="*/ 555097 h 807513"/>
              <a:gd name="connsiteX8" fmla="*/ 457200 w 2843213"/>
              <a:gd name="connsiteY8" fmla="*/ 619392 h 807513"/>
              <a:gd name="connsiteX9" fmla="*/ 464344 w 2843213"/>
              <a:gd name="connsiteY9" fmla="*/ 526523 h 807513"/>
              <a:gd name="connsiteX10" fmla="*/ 495300 w 2843213"/>
              <a:gd name="connsiteY10" fmla="*/ 159811 h 807513"/>
              <a:gd name="connsiteX11" fmla="*/ 514350 w 2843213"/>
              <a:gd name="connsiteY11" fmla="*/ 5029 h 807513"/>
              <a:gd name="connsiteX12" fmla="*/ 523875 w 2843213"/>
              <a:gd name="connsiteY12" fmla="*/ 83611 h 807513"/>
              <a:gd name="connsiteX13" fmla="*/ 554832 w 2843213"/>
              <a:gd name="connsiteY13" fmla="*/ 514617 h 807513"/>
              <a:gd name="connsiteX14" fmla="*/ 564357 w 2843213"/>
              <a:gd name="connsiteY14" fmla="*/ 714642 h 807513"/>
              <a:gd name="connsiteX15" fmla="*/ 571500 w 2843213"/>
              <a:gd name="connsiteY15" fmla="*/ 807511 h 807513"/>
              <a:gd name="connsiteX16" fmla="*/ 581025 w 2843213"/>
              <a:gd name="connsiteY16" fmla="*/ 717023 h 807513"/>
              <a:gd name="connsiteX17" fmla="*/ 595313 w 2843213"/>
              <a:gd name="connsiteY17" fmla="*/ 569386 h 807513"/>
              <a:gd name="connsiteX18" fmla="*/ 697707 w 2843213"/>
              <a:gd name="connsiteY18" fmla="*/ 559860 h 807513"/>
              <a:gd name="connsiteX19" fmla="*/ 859632 w 2843213"/>
              <a:gd name="connsiteY19" fmla="*/ 559861 h 807513"/>
              <a:gd name="connsiteX20" fmla="*/ 1067240 w 2843213"/>
              <a:gd name="connsiteY20" fmla="*/ 548440 h 807513"/>
              <a:gd name="connsiteX21" fmla="*/ 1228725 w 2843213"/>
              <a:gd name="connsiteY21" fmla="*/ 452705 h 807513"/>
              <a:gd name="connsiteX22" fmla="*/ 1401539 w 2843213"/>
              <a:gd name="connsiteY22" fmla="*/ 437054 h 807513"/>
              <a:gd name="connsiteX23" fmla="*/ 1575279 w 2843213"/>
              <a:gd name="connsiteY23" fmla="*/ 550821 h 807513"/>
              <a:gd name="connsiteX24" fmla="*/ 1709738 w 2843213"/>
              <a:gd name="connsiteY24" fmla="*/ 559861 h 807513"/>
              <a:gd name="connsiteX25" fmla="*/ 2426494 w 2843213"/>
              <a:gd name="connsiteY25" fmla="*/ 552717 h 807513"/>
              <a:gd name="connsiteX26" fmla="*/ 2700338 w 2843213"/>
              <a:gd name="connsiteY26" fmla="*/ 557480 h 807513"/>
              <a:gd name="connsiteX27" fmla="*/ 2752725 w 2843213"/>
              <a:gd name="connsiteY27" fmla="*/ 509854 h 807513"/>
              <a:gd name="connsiteX28" fmla="*/ 2843213 w 2843213"/>
              <a:gd name="connsiteY28" fmla="*/ 478897 h 807513"/>
              <a:gd name="connsiteX0" fmla="*/ 0 w 2752725"/>
              <a:gd name="connsiteY0" fmla="*/ 555099 h 807513"/>
              <a:gd name="connsiteX1" fmla="*/ 66675 w 2752725"/>
              <a:gd name="connsiteY1" fmla="*/ 562242 h 807513"/>
              <a:gd name="connsiteX2" fmla="*/ 111919 w 2752725"/>
              <a:gd name="connsiteY2" fmla="*/ 516998 h 807513"/>
              <a:gd name="connsiteX3" fmla="*/ 169068 w 2752725"/>
              <a:gd name="connsiteY3" fmla="*/ 505091 h 807513"/>
              <a:gd name="connsiteX4" fmla="*/ 230982 w 2752725"/>
              <a:gd name="connsiteY4" fmla="*/ 559861 h 807513"/>
              <a:gd name="connsiteX5" fmla="*/ 278607 w 2752725"/>
              <a:gd name="connsiteY5" fmla="*/ 564623 h 807513"/>
              <a:gd name="connsiteX6" fmla="*/ 359569 w 2752725"/>
              <a:gd name="connsiteY6" fmla="*/ 555098 h 807513"/>
              <a:gd name="connsiteX7" fmla="*/ 411957 w 2752725"/>
              <a:gd name="connsiteY7" fmla="*/ 555097 h 807513"/>
              <a:gd name="connsiteX8" fmla="*/ 457200 w 2752725"/>
              <a:gd name="connsiteY8" fmla="*/ 619392 h 807513"/>
              <a:gd name="connsiteX9" fmla="*/ 464344 w 2752725"/>
              <a:gd name="connsiteY9" fmla="*/ 526523 h 807513"/>
              <a:gd name="connsiteX10" fmla="*/ 495300 w 2752725"/>
              <a:gd name="connsiteY10" fmla="*/ 159811 h 807513"/>
              <a:gd name="connsiteX11" fmla="*/ 514350 w 2752725"/>
              <a:gd name="connsiteY11" fmla="*/ 5029 h 807513"/>
              <a:gd name="connsiteX12" fmla="*/ 523875 w 2752725"/>
              <a:gd name="connsiteY12" fmla="*/ 83611 h 807513"/>
              <a:gd name="connsiteX13" fmla="*/ 554832 w 2752725"/>
              <a:gd name="connsiteY13" fmla="*/ 514617 h 807513"/>
              <a:gd name="connsiteX14" fmla="*/ 564357 w 2752725"/>
              <a:gd name="connsiteY14" fmla="*/ 714642 h 807513"/>
              <a:gd name="connsiteX15" fmla="*/ 571500 w 2752725"/>
              <a:gd name="connsiteY15" fmla="*/ 807511 h 807513"/>
              <a:gd name="connsiteX16" fmla="*/ 581025 w 2752725"/>
              <a:gd name="connsiteY16" fmla="*/ 717023 h 807513"/>
              <a:gd name="connsiteX17" fmla="*/ 595313 w 2752725"/>
              <a:gd name="connsiteY17" fmla="*/ 569386 h 807513"/>
              <a:gd name="connsiteX18" fmla="*/ 697707 w 2752725"/>
              <a:gd name="connsiteY18" fmla="*/ 559860 h 807513"/>
              <a:gd name="connsiteX19" fmla="*/ 859632 w 2752725"/>
              <a:gd name="connsiteY19" fmla="*/ 559861 h 807513"/>
              <a:gd name="connsiteX20" fmla="*/ 1067240 w 2752725"/>
              <a:gd name="connsiteY20" fmla="*/ 548440 h 807513"/>
              <a:gd name="connsiteX21" fmla="*/ 1228725 w 2752725"/>
              <a:gd name="connsiteY21" fmla="*/ 452705 h 807513"/>
              <a:gd name="connsiteX22" fmla="*/ 1401539 w 2752725"/>
              <a:gd name="connsiteY22" fmla="*/ 437054 h 807513"/>
              <a:gd name="connsiteX23" fmla="*/ 1575279 w 2752725"/>
              <a:gd name="connsiteY23" fmla="*/ 550821 h 807513"/>
              <a:gd name="connsiteX24" fmla="*/ 1709738 w 2752725"/>
              <a:gd name="connsiteY24" fmla="*/ 559861 h 807513"/>
              <a:gd name="connsiteX25" fmla="*/ 2426494 w 2752725"/>
              <a:gd name="connsiteY25" fmla="*/ 552717 h 807513"/>
              <a:gd name="connsiteX26" fmla="*/ 2700338 w 2752725"/>
              <a:gd name="connsiteY26" fmla="*/ 557480 h 807513"/>
              <a:gd name="connsiteX27" fmla="*/ 2752725 w 2752725"/>
              <a:gd name="connsiteY27" fmla="*/ 509854 h 807513"/>
              <a:gd name="connsiteX0" fmla="*/ 0 w 2700338"/>
              <a:gd name="connsiteY0" fmla="*/ 555099 h 807513"/>
              <a:gd name="connsiteX1" fmla="*/ 66675 w 2700338"/>
              <a:gd name="connsiteY1" fmla="*/ 562242 h 807513"/>
              <a:gd name="connsiteX2" fmla="*/ 111919 w 2700338"/>
              <a:gd name="connsiteY2" fmla="*/ 516998 h 807513"/>
              <a:gd name="connsiteX3" fmla="*/ 169068 w 2700338"/>
              <a:gd name="connsiteY3" fmla="*/ 505091 h 807513"/>
              <a:gd name="connsiteX4" fmla="*/ 230982 w 2700338"/>
              <a:gd name="connsiteY4" fmla="*/ 559861 h 807513"/>
              <a:gd name="connsiteX5" fmla="*/ 278607 w 2700338"/>
              <a:gd name="connsiteY5" fmla="*/ 564623 h 807513"/>
              <a:gd name="connsiteX6" fmla="*/ 359569 w 2700338"/>
              <a:gd name="connsiteY6" fmla="*/ 555098 h 807513"/>
              <a:gd name="connsiteX7" fmla="*/ 411957 w 2700338"/>
              <a:gd name="connsiteY7" fmla="*/ 555097 h 807513"/>
              <a:gd name="connsiteX8" fmla="*/ 457200 w 2700338"/>
              <a:gd name="connsiteY8" fmla="*/ 619392 h 807513"/>
              <a:gd name="connsiteX9" fmla="*/ 464344 w 2700338"/>
              <a:gd name="connsiteY9" fmla="*/ 526523 h 807513"/>
              <a:gd name="connsiteX10" fmla="*/ 495300 w 2700338"/>
              <a:gd name="connsiteY10" fmla="*/ 159811 h 807513"/>
              <a:gd name="connsiteX11" fmla="*/ 514350 w 2700338"/>
              <a:gd name="connsiteY11" fmla="*/ 5029 h 807513"/>
              <a:gd name="connsiteX12" fmla="*/ 523875 w 2700338"/>
              <a:gd name="connsiteY12" fmla="*/ 83611 h 807513"/>
              <a:gd name="connsiteX13" fmla="*/ 554832 w 2700338"/>
              <a:gd name="connsiteY13" fmla="*/ 514617 h 807513"/>
              <a:gd name="connsiteX14" fmla="*/ 564357 w 2700338"/>
              <a:gd name="connsiteY14" fmla="*/ 714642 h 807513"/>
              <a:gd name="connsiteX15" fmla="*/ 571500 w 2700338"/>
              <a:gd name="connsiteY15" fmla="*/ 807511 h 807513"/>
              <a:gd name="connsiteX16" fmla="*/ 581025 w 2700338"/>
              <a:gd name="connsiteY16" fmla="*/ 717023 h 807513"/>
              <a:gd name="connsiteX17" fmla="*/ 595313 w 2700338"/>
              <a:gd name="connsiteY17" fmla="*/ 569386 h 807513"/>
              <a:gd name="connsiteX18" fmla="*/ 697707 w 2700338"/>
              <a:gd name="connsiteY18" fmla="*/ 559860 h 807513"/>
              <a:gd name="connsiteX19" fmla="*/ 859632 w 2700338"/>
              <a:gd name="connsiteY19" fmla="*/ 559861 h 807513"/>
              <a:gd name="connsiteX20" fmla="*/ 1067240 w 2700338"/>
              <a:gd name="connsiteY20" fmla="*/ 548440 h 807513"/>
              <a:gd name="connsiteX21" fmla="*/ 1228725 w 2700338"/>
              <a:gd name="connsiteY21" fmla="*/ 452705 h 807513"/>
              <a:gd name="connsiteX22" fmla="*/ 1401539 w 2700338"/>
              <a:gd name="connsiteY22" fmla="*/ 437054 h 807513"/>
              <a:gd name="connsiteX23" fmla="*/ 1575279 w 2700338"/>
              <a:gd name="connsiteY23" fmla="*/ 550821 h 807513"/>
              <a:gd name="connsiteX24" fmla="*/ 1709738 w 2700338"/>
              <a:gd name="connsiteY24" fmla="*/ 559861 h 807513"/>
              <a:gd name="connsiteX25" fmla="*/ 2426494 w 2700338"/>
              <a:gd name="connsiteY25" fmla="*/ 552717 h 807513"/>
              <a:gd name="connsiteX26" fmla="*/ 2700338 w 2700338"/>
              <a:gd name="connsiteY26" fmla="*/ 557480 h 807513"/>
              <a:gd name="connsiteX0" fmla="*/ 0 w 2700338"/>
              <a:gd name="connsiteY0" fmla="*/ 555099 h 738985"/>
              <a:gd name="connsiteX1" fmla="*/ 66675 w 2700338"/>
              <a:gd name="connsiteY1" fmla="*/ 562242 h 738985"/>
              <a:gd name="connsiteX2" fmla="*/ 111919 w 2700338"/>
              <a:gd name="connsiteY2" fmla="*/ 516998 h 738985"/>
              <a:gd name="connsiteX3" fmla="*/ 169068 w 2700338"/>
              <a:gd name="connsiteY3" fmla="*/ 505091 h 738985"/>
              <a:gd name="connsiteX4" fmla="*/ 230982 w 2700338"/>
              <a:gd name="connsiteY4" fmla="*/ 559861 h 738985"/>
              <a:gd name="connsiteX5" fmla="*/ 278607 w 2700338"/>
              <a:gd name="connsiteY5" fmla="*/ 564623 h 738985"/>
              <a:gd name="connsiteX6" fmla="*/ 359569 w 2700338"/>
              <a:gd name="connsiteY6" fmla="*/ 555098 h 738985"/>
              <a:gd name="connsiteX7" fmla="*/ 411957 w 2700338"/>
              <a:gd name="connsiteY7" fmla="*/ 555097 h 738985"/>
              <a:gd name="connsiteX8" fmla="*/ 457200 w 2700338"/>
              <a:gd name="connsiteY8" fmla="*/ 619392 h 738985"/>
              <a:gd name="connsiteX9" fmla="*/ 464344 w 2700338"/>
              <a:gd name="connsiteY9" fmla="*/ 526523 h 738985"/>
              <a:gd name="connsiteX10" fmla="*/ 495300 w 2700338"/>
              <a:gd name="connsiteY10" fmla="*/ 159811 h 738985"/>
              <a:gd name="connsiteX11" fmla="*/ 514350 w 2700338"/>
              <a:gd name="connsiteY11" fmla="*/ 5029 h 738985"/>
              <a:gd name="connsiteX12" fmla="*/ 523875 w 2700338"/>
              <a:gd name="connsiteY12" fmla="*/ 83611 h 738985"/>
              <a:gd name="connsiteX13" fmla="*/ 554832 w 2700338"/>
              <a:gd name="connsiteY13" fmla="*/ 514617 h 738985"/>
              <a:gd name="connsiteX14" fmla="*/ 564357 w 2700338"/>
              <a:gd name="connsiteY14" fmla="*/ 714642 h 738985"/>
              <a:gd name="connsiteX15" fmla="*/ 577103 w 2700338"/>
              <a:gd name="connsiteY15" fmla="*/ 735834 h 738985"/>
              <a:gd name="connsiteX16" fmla="*/ 581025 w 2700338"/>
              <a:gd name="connsiteY16" fmla="*/ 717023 h 738985"/>
              <a:gd name="connsiteX17" fmla="*/ 595313 w 2700338"/>
              <a:gd name="connsiteY17" fmla="*/ 569386 h 738985"/>
              <a:gd name="connsiteX18" fmla="*/ 697707 w 2700338"/>
              <a:gd name="connsiteY18" fmla="*/ 559860 h 738985"/>
              <a:gd name="connsiteX19" fmla="*/ 859632 w 2700338"/>
              <a:gd name="connsiteY19" fmla="*/ 559861 h 738985"/>
              <a:gd name="connsiteX20" fmla="*/ 1067240 w 2700338"/>
              <a:gd name="connsiteY20" fmla="*/ 548440 h 738985"/>
              <a:gd name="connsiteX21" fmla="*/ 1228725 w 2700338"/>
              <a:gd name="connsiteY21" fmla="*/ 452705 h 738985"/>
              <a:gd name="connsiteX22" fmla="*/ 1401539 w 2700338"/>
              <a:gd name="connsiteY22" fmla="*/ 437054 h 738985"/>
              <a:gd name="connsiteX23" fmla="*/ 1575279 w 2700338"/>
              <a:gd name="connsiteY23" fmla="*/ 550821 h 738985"/>
              <a:gd name="connsiteX24" fmla="*/ 1709738 w 2700338"/>
              <a:gd name="connsiteY24" fmla="*/ 559861 h 738985"/>
              <a:gd name="connsiteX25" fmla="*/ 2426494 w 2700338"/>
              <a:gd name="connsiteY25" fmla="*/ 552717 h 738985"/>
              <a:gd name="connsiteX26" fmla="*/ 2700338 w 2700338"/>
              <a:gd name="connsiteY26" fmla="*/ 557480 h 738985"/>
              <a:gd name="connsiteX0" fmla="*/ 0 w 2700338"/>
              <a:gd name="connsiteY0" fmla="*/ 555099 h 742556"/>
              <a:gd name="connsiteX1" fmla="*/ 66675 w 2700338"/>
              <a:gd name="connsiteY1" fmla="*/ 562242 h 742556"/>
              <a:gd name="connsiteX2" fmla="*/ 111919 w 2700338"/>
              <a:gd name="connsiteY2" fmla="*/ 516998 h 742556"/>
              <a:gd name="connsiteX3" fmla="*/ 169068 w 2700338"/>
              <a:gd name="connsiteY3" fmla="*/ 505091 h 742556"/>
              <a:gd name="connsiteX4" fmla="*/ 230982 w 2700338"/>
              <a:gd name="connsiteY4" fmla="*/ 559861 h 742556"/>
              <a:gd name="connsiteX5" fmla="*/ 278607 w 2700338"/>
              <a:gd name="connsiteY5" fmla="*/ 564623 h 742556"/>
              <a:gd name="connsiteX6" fmla="*/ 359569 w 2700338"/>
              <a:gd name="connsiteY6" fmla="*/ 555098 h 742556"/>
              <a:gd name="connsiteX7" fmla="*/ 411957 w 2700338"/>
              <a:gd name="connsiteY7" fmla="*/ 555097 h 742556"/>
              <a:gd name="connsiteX8" fmla="*/ 457200 w 2700338"/>
              <a:gd name="connsiteY8" fmla="*/ 619392 h 742556"/>
              <a:gd name="connsiteX9" fmla="*/ 464344 w 2700338"/>
              <a:gd name="connsiteY9" fmla="*/ 526523 h 742556"/>
              <a:gd name="connsiteX10" fmla="*/ 495300 w 2700338"/>
              <a:gd name="connsiteY10" fmla="*/ 159811 h 742556"/>
              <a:gd name="connsiteX11" fmla="*/ 514350 w 2700338"/>
              <a:gd name="connsiteY11" fmla="*/ 5029 h 742556"/>
              <a:gd name="connsiteX12" fmla="*/ 523875 w 2700338"/>
              <a:gd name="connsiteY12" fmla="*/ 83611 h 742556"/>
              <a:gd name="connsiteX13" fmla="*/ 554832 w 2700338"/>
              <a:gd name="connsiteY13" fmla="*/ 514617 h 742556"/>
              <a:gd name="connsiteX14" fmla="*/ 564357 w 2700338"/>
              <a:gd name="connsiteY14" fmla="*/ 714642 h 742556"/>
              <a:gd name="connsiteX15" fmla="*/ 577103 w 2700338"/>
              <a:gd name="connsiteY15" fmla="*/ 735834 h 742556"/>
              <a:gd name="connsiteX16" fmla="*/ 581025 w 2700338"/>
              <a:gd name="connsiteY16" fmla="*/ 665375 h 742556"/>
              <a:gd name="connsiteX17" fmla="*/ 595313 w 2700338"/>
              <a:gd name="connsiteY17" fmla="*/ 569386 h 742556"/>
              <a:gd name="connsiteX18" fmla="*/ 697707 w 2700338"/>
              <a:gd name="connsiteY18" fmla="*/ 559860 h 742556"/>
              <a:gd name="connsiteX19" fmla="*/ 859632 w 2700338"/>
              <a:gd name="connsiteY19" fmla="*/ 559861 h 742556"/>
              <a:gd name="connsiteX20" fmla="*/ 1067240 w 2700338"/>
              <a:gd name="connsiteY20" fmla="*/ 548440 h 742556"/>
              <a:gd name="connsiteX21" fmla="*/ 1228725 w 2700338"/>
              <a:gd name="connsiteY21" fmla="*/ 452705 h 742556"/>
              <a:gd name="connsiteX22" fmla="*/ 1401539 w 2700338"/>
              <a:gd name="connsiteY22" fmla="*/ 437054 h 742556"/>
              <a:gd name="connsiteX23" fmla="*/ 1575279 w 2700338"/>
              <a:gd name="connsiteY23" fmla="*/ 550821 h 742556"/>
              <a:gd name="connsiteX24" fmla="*/ 1709738 w 2700338"/>
              <a:gd name="connsiteY24" fmla="*/ 559861 h 742556"/>
              <a:gd name="connsiteX25" fmla="*/ 2426494 w 2700338"/>
              <a:gd name="connsiteY25" fmla="*/ 552717 h 742556"/>
              <a:gd name="connsiteX26" fmla="*/ 2700338 w 2700338"/>
              <a:gd name="connsiteY26" fmla="*/ 557480 h 742556"/>
              <a:gd name="connsiteX0" fmla="*/ 0 w 2700338"/>
              <a:gd name="connsiteY0" fmla="*/ 555099 h 735854"/>
              <a:gd name="connsiteX1" fmla="*/ 66675 w 2700338"/>
              <a:gd name="connsiteY1" fmla="*/ 562242 h 735854"/>
              <a:gd name="connsiteX2" fmla="*/ 111919 w 2700338"/>
              <a:gd name="connsiteY2" fmla="*/ 516998 h 735854"/>
              <a:gd name="connsiteX3" fmla="*/ 169068 w 2700338"/>
              <a:gd name="connsiteY3" fmla="*/ 505091 h 735854"/>
              <a:gd name="connsiteX4" fmla="*/ 230982 w 2700338"/>
              <a:gd name="connsiteY4" fmla="*/ 559861 h 735854"/>
              <a:gd name="connsiteX5" fmla="*/ 278607 w 2700338"/>
              <a:gd name="connsiteY5" fmla="*/ 564623 h 735854"/>
              <a:gd name="connsiteX6" fmla="*/ 359569 w 2700338"/>
              <a:gd name="connsiteY6" fmla="*/ 555098 h 735854"/>
              <a:gd name="connsiteX7" fmla="*/ 411957 w 2700338"/>
              <a:gd name="connsiteY7" fmla="*/ 555097 h 735854"/>
              <a:gd name="connsiteX8" fmla="*/ 457200 w 2700338"/>
              <a:gd name="connsiteY8" fmla="*/ 619392 h 735854"/>
              <a:gd name="connsiteX9" fmla="*/ 464344 w 2700338"/>
              <a:gd name="connsiteY9" fmla="*/ 526523 h 735854"/>
              <a:gd name="connsiteX10" fmla="*/ 495300 w 2700338"/>
              <a:gd name="connsiteY10" fmla="*/ 159811 h 735854"/>
              <a:gd name="connsiteX11" fmla="*/ 514350 w 2700338"/>
              <a:gd name="connsiteY11" fmla="*/ 5029 h 735854"/>
              <a:gd name="connsiteX12" fmla="*/ 523875 w 2700338"/>
              <a:gd name="connsiteY12" fmla="*/ 83611 h 735854"/>
              <a:gd name="connsiteX13" fmla="*/ 554832 w 2700338"/>
              <a:gd name="connsiteY13" fmla="*/ 514617 h 735854"/>
              <a:gd name="connsiteX14" fmla="*/ 564357 w 2700338"/>
              <a:gd name="connsiteY14" fmla="*/ 658807 h 735854"/>
              <a:gd name="connsiteX15" fmla="*/ 577103 w 2700338"/>
              <a:gd name="connsiteY15" fmla="*/ 735834 h 735854"/>
              <a:gd name="connsiteX16" fmla="*/ 581025 w 2700338"/>
              <a:gd name="connsiteY16" fmla="*/ 665375 h 735854"/>
              <a:gd name="connsiteX17" fmla="*/ 595313 w 2700338"/>
              <a:gd name="connsiteY17" fmla="*/ 569386 h 735854"/>
              <a:gd name="connsiteX18" fmla="*/ 697707 w 2700338"/>
              <a:gd name="connsiteY18" fmla="*/ 559860 h 735854"/>
              <a:gd name="connsiteX19" fmla="*/ 859632 w 2700338"/>
              <a:gd name="connsiteY19" fmla="*/ 559861 h 735854"/>
              <a:gd name="connsiteX20" fmla="*/ 1067240 w 2700338"/>
              <a:gd name="connsiteY20" fmla="*/ 548440 h 735854"/>
              <a:gd name="connsiteX21" fmla="*/ 1228725 w 2700338"/>
              <a:gd name="connsiteY21" fmla="*/ 452705 h 735854"/>
              <a:gd name="connsiteX22" fmla="*/ 1401539 w 2700338"/>
              <a:gd name="connsiteY22" fmla="*/ 437054 h 735854"/>
              <a:gd name="connsiteX23" fmla="*/ 1575279 w 2700338"/>
              <a:gd name="connsiteY23" fmla="*/ 550821 h 735854"/>
              <a:gd name="connsiteX24" fmla="*/ 1709738 w 2700338"/>
              <a:gd name="connsiteY24" fmla="*/ 559861 h 735854"/>
              <a:gd name="connsiteX25" fmla="*/ 2426494 w 2700338"/>
              <a:gd name="connsiteY25" fmla="*/ 552717 h 735854"/>
              <a:gd name="connsiteX26" fmla="*/ 2700338 w 2700338"/>
              <a:gd name="connsiteY26" fmla="*/ 557480 h 735854"/>
              <a:gd name="connsiteX0" fmla="*/ 0 w 2700338"/>
              <a:gd name="connsiteY0" fmla="*/ 555099 h 685825"/>
              <a:gd name="connsiteX1" fmla="*/ 66675 w 2700338"/>
              <a:gd name="connsiteY1" fmla="*/ 562242 h 685825"/>
              <a:gd name="connsiteX2" fmla="*/ 111919 w 2700338"/>
              <a:gd name="connsiteY2" fmla="*/ 516998 h 685825"/>
              <a:gd name="connsiteX3" fmla="*/ 169068 w 2700338"/>
              <a:gd name="connsiteY3" fmla="*/ 505091 h 685825"/>
              <a:gd name="connsiteX4" fmla="*/ 230982 w 2700338"/>
              <a:gd name="connsiteY4" fmla="*/ 559861 h 685825"/>
              <a:gd name="connsiteX5" fmla="*/ 278607 w 2700338"/>
              <a:gd name="connsiteY5" fmla="*/ 564623 h 685825"/>
              <a:gd name="connsiteX6" fmla="*/ 359569 w 2700338"/>
              <a:gd name="connsiteY6" fmla="*/ 555098 h 685825"/>
              <a:gd name="connsiteX7" fmla="*/ 411957 w 2700338"/>
              <a:gd name="connsiteY7" fmla="*/ 555097 h 685825"/>
              <a:gd name="connsiteX8" fmla="*/ 457200 w 2700338"/>
              <a:gd name="connsiteY8" fmla="*/ 619392 h 685825"/>
              <a:gd name="connsiteX9" fmla="*/ 464344 w 2700338"/>
              <a:gd name="connsiteY9" fmla="*/ 526523 h 685825"/>
              <a:gd name="connsiteX10" fmla="*/ 495300 w 2700338"/>
              <a:gd name="connsiteY10" fmla="*/ 159811 h 685825"/>
              <a:gd name="connsiteX11" fmla="*/ 514350 w 2700338"/>
              <a:gd name="connsiteY11" fmla="*/ 5029 h 685825"/>
              <a:gd name="connsiteX12" fmla="*/ 523875 w 2700338"/>
              <a:gd name="connsiteY12" fmla="*/ 83611 h 685825"/>
              <a:gd name="connsiteX13" fmla="*/ 554832 w 2700338"/>
              <a:gd name="connsiteY13" fmla="*/ 514617 h 685825"/>
              <a:gd name="connsiteX14" fmla="*/ 564357 w 2700338"/>
              <a:gd name="connsiteY14" fmla="*/ 658807 h 685825"/>
              <a:gd name="connsiteX15" fmla="*/ 573338 w 2700338"/>
              <a:gd name="connsiteY15" fmla="*/ 685583 h 685825"/>
              <a:gd name="connsiteX16" fmla="*/ 581025 w 2700338"/>
              <a:gd name="connsiteY16" fmla="*/ 665375 h 685825"/>
              <a:gd name="connsiteX17" fmla="*/ 595313 w 2700338"/>
              <a:gd name="connsiteY17" fmla="*/ 569386 h 685825"/>
              <a:gd name="connsiteX18" fmla="*/ 697707 w 2700338"/>
              <a:gd name="connsiteY18" fmla="*/ 559860 h 685825"/>
              <a:gd name="connsiteX19" fmla="*/ 859632 w 2700338"/>
              <a:gd name="connsiteY19" fmla="*/ 559861 h 685825"/>
              <a:gd name="connsiteX20" fmla="*/ 1067240 w 2700338"/>
              <a:gd name="connsiteY20" fmla="*/ 548440 h 685825"/>
              <a:gd name="connsiteX21" fmla="*/ 1228725 w 2700338"/>
              <a:gd name="connsiteY21" fmla="*/ 452705 h 685825"/>
              <a:gd name="connsiteX22" fmla="*/ 1401539 w 2700338"/>
              <a:gd name="connsiteY22" fmla="*/ 437054 h 685825"/>
              <a:gd name="connsiteX23" fmla="*/ 1575279 w 2700338"/>
              <a:gd name="connsiteY23" fmla="*/ 550821 h 685825"/>
              <a:gd name="connsiteX24" fmla="*/ 1709738 w 2700338"/>
              <a:gd name="connsiteY24" fmla="*/ 559861 h 685825"/>
              <a:gd name="connsiteX25" fmla="*/ 2426494 w 2700338"/>
              <a:gd name="connsiteY25" fmla="*/ 552717 h 685825"/>
              <a:gd name="connsiteX26" fmla="*/ 2700338 w 2700338"/>
              <a:gd name="connsiteY26" fmla="*/ 557480 h 685825"/>
              <a:gd name="connsiteX0" fmla="*/ 0 w 2700338"/>
              <a:gd name="connsiteY0" fmla="*/ 555099 h 685926"/>
              <a:gd name="connsiteX1" fmla="*/ 66675 w 2700338"/>
              <a:gd name="connsiteY1" fmla="*/ 562242 h 685926"/>
              <a:gd name="connsiteX2" fmla="*/ 111919 w 2700338"/>
              <a:gd name="connsiteY2" fmla="*/ 516998 h 685926"/>
              <a:gd name="connsiteX3" fmla="*/ 169068 w 2700338"/>
              <a:gd name="connsiteY3" fmla="*/ 505091 h 685926"/>
              <a:gd name="connsiteX4" fmla="*/ 230982 w 2700338"/>
              <a:gd name="connsiteY4" fmla="*/ 559861 h 685926"/>
              <a:gd name="connsiteX5" fmla="*/ 278607 w 2700338"/>
              <a:gd name="connsiteY5" fmla="*/ 564623 h 685926"/>
              <a:gd name="connsiteX6" fmla="*/ 359569 w 2700338"/>
              <a:gd name="connsiteY6" fmla="*/ 555098 h 685926"/>
              <a:gd name="connsiteX7" fmla="*/ 411957 w 2700338"/>
              <a:gd name="connsiteY7" fmla="*/ 555097 h 685926"/>
              <a:gd name="connsiteX8" fmla="*/ 457200 w 2700338"/>
              <a:gd name="connsiteY8" fmla="*/ 619392 h 685926"/>
              <a:gd name="connsiteX9" fmla="*/ 464344 w 2700338"/>
              <a:gd name="connsiteY9" fmla="*/ 526523 h 685926"/>
              <a:gd name="connsiteX10" fmla="*/ 495300 w 2700338"/>
              <a:gd name="connsiteY10" fmla="*/ 159811 h 685926"/>
              <a:gd name="connsiteX11" fmla="*/ 514350 w 2700338"/>
              <a:gd name="connsiteY11" fmla="*/ 5029 h 685926"/>
              <a:gd name="connsiteX12" fmla="*/ 523875 w 2700338"/>
              <a:gd name="connsiteY12" fmla="*/ 83611 h 685926"/>
              <a:gd name="connsiteX13" fmla="*/ 554832 w 2700338"/>
              <a:gd name="connsiteY13" fmla="*/ 514617 h 685926"/>
              <a:gd name="connsiteX14" fmla="*/ 564357 w 2700338"/>
              <a:gd name="connsiteY14" fmla="*/ 658807 h 685926"/>
              <a:gd name="connsiteX15" fmla="*/ 573338 w 2700338"/>
              <a:gd name="connsiteY15" fmla="*/ 685583 h 685926"/>
              <a:gd name="connsiteX16" fmla="*/ 582280 w 2700338"/>
              <a:gd name="connsiteY16" fmla="*/ 652812 h 685926"/>
              <a:gd name="connsiteX17" fmla="*/ 595313 w 2700338"/>
              <a:gd name="connsiteY17" fmla="*/ 569386 h 685926"/>
              <a:gd name="connsiteX18" fmla="*/ 697707 w 2700338"/>
              <a:gd name="connsiteY18" fmla="*/ 559860 h 685926"/>
              <a:gd name="connsiteX19" fmla="*/ 859632 w 2700338"/>
              <a:gd name="connsiteY19" fmla="*/ 559861 h 685926"/>
              <a:gd name="connsiteX20" fmla="*/ 1067240 w 2700338"/>
              <a:gd name="connsiteY20" fmla="*/ 548440 h 685926"/>
              <a:gd name="connsiteX21" fmla="*/ 1228725 w 2700338"/>
              <a:gd name="connsiteY21" fmla="*/ 452705 h 685926"/>
              <a:gd name="connsiteX22" fmla="*/ 1401539 w 2700338"/>
              <a:gd name="connsiteY22" fmla="*/ 437054 h 685926"/>
              <a:gd name="connsiteX23" fmla="*/ 1575279 w 2700338"/>
              <a:gd name="connsiteY23" fmla="*/ 550821 h 685926"/>
              <a:gd name="connsiteX24" fmla="*/ 1709738 w 2700338"/>
              <a:gd name="connsiteY24" fmla="*/ 559861 h 685926"/>
              <a:gd name="connsiteX25" fmla="*/ 2426494 w 2700338"/>
              <a:gd name="connsiteY25" fmla="*/ 552717 h 685926"/>
              <a:gd name="connsiteX26" fmla="*/ 2700338 w 2700338"/>
              <a:gd name="connsiteY26" fmla="*/ 557480 h 685926"/>
              <a:gd name="connsiteX0" fmla="*/ 0 w 2700338"/>
              <a:gd name="connsiteY0" fmla="*/ 555099 h 687937"/>
              <a:gd name="connsiteX1" fmla="*/ 66675 w 2700338"/>
              <a:gd name="connsiteY1" fmla="*/ 562242 h 687937"/>
              <a:gd name="connsiteX2" fmla="*/ 111919 w 2700338"/>
              <a:gd name="connsiteY2" fmla="*/ 516998 h 687937"/>
              <a:gd name="connsiteX3" fmla="*/ 169068 w 2700338"/>
              <a:gd name="connsiteY3" fmla="*/ 505091 h 687937"/>
              <a:gd name="connsiteX4" fmla="*/ 230982 w 2700338"/>
              <a:gd name="connsiteY4" fmla="*/ 559861 h 687937"/>
              <a:gd name="connsiteX5" fmla="*/ 278607 w 2700338"/>
              <a:gd name="connsiteY5" fmla="*/ 564623 h 687937"/>
              <a:gd name="connsiteX6" fmla="*/ 359569 w 2700338"/>
              <a:gd name="connsiteY6" fmla="*/ 555098 h 687937"/>
              <a:gd name="connsiteX7" fmla="*/ 411957 w 2700338"/>
              <a:gd name="connsiteY7" fmla="*/ 555097 h 687937"/>
              <a:gd name="connsiteX8" fmla="*/ 457200 w 2700338"/>
              <a:gd name="connsiteY8" fmla="*/ 619392 h 687937"/>
              <a:gd name="connsiteX9" fmla="*/ 464344 w 2700338"/>
              <a:gd name="connsiteY9" fmla="*/ 526523 h 687937"/>
              <a:gd name="connsiteX10" fmla="*/ 495300 w 2700338"/>
              <a:gd name="connsiteY10" fmla="*/ 159811 h 687937"/>
              <a:gd name="connsiteX11" fmla="*/ 514350 w 2700338"/>
              <a:gd name="connsiteY11" fmla="*/ 5029 h 687937"/>
              <a:gd name="connsiteX12" fmla="*/ 523875 w 2700338"/>
              <a:gd name="connsiteY12" fmla="*/ 83611 h 687937"/>
              <a:gd name="connsiteX13" fmla="*/ 554832 w 2700338"/>
              <a:gd name="connsiteY13" fmla="*/ 514617 h 687937"/>
              <a:gd name="connsiteX14" fmla="*/ 564357 w 2700338"/>
              <a:gd name="connsiteY14" fmla="*/ 658807 h 687937"/>
              <a:gd name="connsiteX15" fmla="*/ 573338 w 2700338"/>
              <a:gd name="connsiteY15" fmla="*/ 685583 h 687937"/>
              <a:gd name="connsiteX16" fmla="*/ 582280 w 2700338"/>
              <a:gd name="connsiteY16" fmla="*/ 622801 h 687937"/>
              <a:gd name="connsiteX17" fmla="*/ 595313 w 2700338"/>
              <a:gd name="connsiteY17" fmla="*/ 569386 h 687937"/>
              <a:gd name="connsiteX18" fmla="*/ 697707 w 2700338"/>
              <a:gd name="connsiteY18" fmla="*/ 559860 h 687937"/>
              <a:gd name="connsiteX19" fmla="*/ 859632 w 2700338"/>
              <a:gd name="connsiteY19" fmla="*/ 559861 h 687937"/>
              <a:gd name="connsiteX20" fmla="*/ 1067240 w 2700338"/>
              <a:gd name="connsiteY20" fmla="*/ 548440 h 687937"/>
              <a:gd name="connsiteX21" fmla="*/ 1228725 w 2700338"/>
              <a:gd name="connsiteY21" fmla="*/ 452705 h 687937"/>
              <a:gd name="connsiteX22" fmla="*/ 1401539 w 2700338"/>
              <a:gd name="connsiteY22" fmla="*/ 437054 h 687937"/>
              <a:gd name="connsiteX23" fmla="*/ 1575279 w 2700338"/>
              <a:gd name="connsiteY23" fmla="*/ 550821 h 687937"/>
              <a:gd name="connsiteX24" fmla="*/ 1709738 w 2700338"/>
              <a:gd name="connsiteY24" fmla="*/ 559861 h 687937"/>
              <a:gd name="connsiteX25" fmla="*/ 2426494 w 2700338"/>
              <a:gd name="connsiteY25" fmla="*/ 552717 h 687937"/>
              <a:gd name="connsiteX26" fmla="*/ 2700338 w 2700338"/>
              <a:gd name="connsiteY26" fmla="*/ 557480 h 687937"/>
              <a:gd name="connsiteX0" fmla="*/ 0 w 2700338"/>
              <a:gd name="connsiteY0" fmla="*/ 555099 h 685662"/>
              <a:gd name="connsiteX1" fmla="*/ 66675 w 2700338"/>
              <a:gd name="connsiteY1" fmla="*/ 562242 h 685662"/>
              <a:gd name="connsiteX2" fmla="*/ 111919 w 2700338"/>
              <a:gd name="connsiteY2" fmla="*/ 516998 h 685662"/>
              <a:gd name="connsiteX3" fmla="*/ 169068 w 2700338"/>
              <a:gd name="connsiteY3" fmla="*/ 505091 h 685662"/>
              <a:gd name="connsiteX4" fmla="*/ 230982 w 2700338"/>
              <a:gd name="connsiteY4" fmla="*/ 559861 h 685662"/>
              <a:gd name="connsiteX5" fmla="*/ 278607 w 2700338"/>
              <a:gd name="connsiteY5" fmla="*/ 564623 h 685662"/>
              <a:gd name="connsiteX6" fmla="*/ 359569 w 2700338"/>
              <a:gd name="connsiteY6" fmla="*/ 555098 h 685662"/>
              <a:gd name="connsiteX7" fmla="*/ 411957 w 2700338"/>
              <a:gd name="connsiteY7" fmla="*/ 555097 h 685662"/>
              <a:gd name="connsiteX8" fmla="*/ 457200 w 2700338"/>
              <a:gd name="connsiteY8" fmla="*/ 619392 h 685662"/>
              <a:gd name="connsiteX9" fmla="*/ 464344 w 2700338"/>
              <a:gd name="connsiteY9" fmla="*/ 526523 h 685662"/>
              <a:gd name="connsiteX10" fmla="*/ 495300 w 2700338"/>
              <a:gd name="connsiteY10" fmla="*/ 159811 h 685662"/>
              <a:gd name="connsiteX11" fmla="*/ 514350 w 2700338"/>
              <a:gd name="connsiteY11" fmla="*/ 5029 h 685662"/>
              <a:gd name="connsiteX12" fmla="*/ 523875 w 2700338"/>
              <a:gd name="connsiteY12" fmla="*/ 83611 h 685662"/>
              <a:gd name="connsiteX13" fmla="*/ 554832 w 2700338"/>
              <a:gd name="connsiteY13" fmla="*/ 514617 h 685662"/>
              <a:gd name="connsiteX14" fmla="*/ 560592 w 2700338"/>
              <a:gd name="connsiteY14" fmla="*/ 632983 h 685662"/>
              <a:gd name="connsiteX15" fmla="*/ 573338 w 2700338"/>
              <a:gd name="connsiteY15" fmla="*/ 685583 h 685662"/>
              <a:gd name="connsiteX16" fmla="*/ 582280 w 2700338"/>
              <a:gd name="connsiteY16" fmla="*/ 622801 h 685662"/>
              <a:gd name="connsiteX17" fmla="*/ 595313 w 2700338"/>
              <a:gd name="connsiteY17" fmla="*/ 569386 h 685662"/>
              <a:gd name="connsiteX18" fmla="*/ 697707 w 2700338"/>
              <a:gd name="connsiteY18" fmla="*/ 559860 h 685662"/>
              <a:gd name="connsiteX19" fmla="*/ 859632 w 2700338"/>
              <a:gd name="connsiteY19" fmla="*/ 559861 h 685662"/>
              <a:gd name="connsiteX20" fmla="*/ 1067240 w 2700338"/>
              <a:gd name="connsiteY20" fmla="*/ 548440 h 685662"/>
              <a:gd name="connsiteX21" fmla="*/ 1228725 w 2700338"/>
              <a:gd name="connsiteY21" fmla="*/ 452705 h 685662"/>
              <a:gd name="connsiteX22" fmla="*/ 1401539 w 2700338"/>
              <a:gd name="connsiteY22" fmla="*/ 437054 h 685662"/>
              <a:gd name="connsiteX23" fmla="*/ 1575279 w 2700338"/>
              <a:gd name="connsiteY23" fmla="*/ 550821 h 685662"/>
              <a:gd name="connsiteX24" fmla="*/ 1709738 w 2700338"/>
              <a:gd name="connsiteY24" fmla="*/ 559861 h 685662"/>
              <a:gd name="connsiteX25" fmla="*/ 2426494 w 2700338"/>
              <a:gd name="connsiteY25" fmla="*/ 552717 h 685662"/>
              <a:gd name="connsiteX26" fmla="*/ 2700338 w 2700338"/>
              <a:gd name="connsiteY26" fmla="*/ 557480 h 685662"/>
              <a:gd name="connsiteX0" fmla="*/ 0 w 2700338"/>
              <a:gd name="connsiteY0" fmla="*/ 555099 h 651899"/>
              <a:gd name="connsiteX1" fmla="*/ 66675 w 2700338"/>
              <a:gd name="connsiteY1" fmla="*/ 562242 h 651899"/>
              <a:gd name="connsiteX2" fmla="*/ 111919 w 2700338"/>
              <a:gd name="connsiteY2" fmla="*/ 516998 h 651899"/>
              <a:gd name="connsiteX3" fmla="*/ 169068 w 2700338"/>
              <a:gd name="connsiteY3" fmla="*/ 505091 h 651899"/>
              <a:gd name="connsiteX4" fmla="*/ 230982 w 2700338"/>
              <a:gd name="connsiteY4" fmla="*/ 559861 h 651899"/>
              <a:gd name="connsiteX5" fmla="*/ 278607 w 2700338"/>
              <a:gd name="connsiteY5" fmla="*/ 564623 h 651899"/>
              <a:gd name="connsiteX6" fmla="*/ 359569 w 2700338"/>
              <a:gd name="connsiteY6" fmla="*/ 555098 h 651899"/>
              <a:gd name="connsiteX7" fmla="*/ 411957 w 2700338"/>
              <a:gd name="connsiteY7" fmla="*/ 555097 h 651899"/>
              <a:gd name="connsiteX8" fmla="*/ 457200 w 2700338"/>
              <a:gd name="connsiteY8" fmla="*/ 619392 h 651899"/>
              <a:gd name="connsiteX9" fmla="*/ 464344 w 2700338"/>
              <a:gd name="connsiteY9" fmla="*/ 526523 h 651899"/>
              <a:gd name="connsiteX10" fmla="*/ 495300 w 2700338"/>
              <a:gd name="connsiteY10" fmla="*/ 159811 h 651899"/>
              <a:gd name="connsiteX11" fmla="*/ 514350 w 2700338"/>
              <a:gd name="connsiteY11" fmla="*/ 5029 h 651899"/>
              <a:gd name="connsiteX12" fmla="*/ 523875 w 2700338"/>
              <a:gd name="connsiteY12" fmla="*/ 83611 h 651899"/>
              <a:gd name="connsiteX13" fmla="*/ 554832 w 2700338"/>
              <a:gd name="connsiteY13" fmla="*/ 514617 h 651899"/>
              <a:gd name="connsiteX14" fmla="*/ 560592 w 2700338"/>
              <a:gd name="connsiteY14" fmla="*/ 632983 h 651899"/>
              <a:gd name="connsiteX15" fmla="*/ 567064 w 2700338"/>
              <a:gd name="connsiteY15" fmla="*/ 650686 h 651899"/>
              <a:gd name="connsiteX16" fmla="*/ 582280 w 2700338"/>
              <a:gd name="connsiteY16" fmla="*/ 622801 h 651899"/>
              <a:gd name="connsiteX17" fmla="*/ 595313 w 2700338"/>
              <a:gd name="connsiteY17" fmla="*/ 569386 h 651899"/>
              <a:gd name="connsiteX18" fmla="*/ 697707 w 2700338"/>
              <a:gd name="connsiteY18" fmla="*/ 559860 h 651899"/>
              <a:gd name="connsiteX19" fmla="*/ 859632 w 2700338"/>
              <a:gd name="connsiteY19" fmla="*/ 559861 h 651899"/>
              <a:gd name="connsiteX20" fmla="*/ 1067240 w 2700338"/>
              <a:gd name="connsiteY20" fmla="*/ 548440 h 651899"/>
              <a:gd name="connsiteX21" fmla="*/ 1228725 w 2700338"/>
              <a:gd name="connsiteY21" fmla="*/ 452705 h 651899"/>
              <a:gd name="connsiteX22" fmla="*/ 1401539 w 2700338"/>
              <a:gd name="connsiteY22" fmla="*/ 437054 h 651899"/>
              <a:gd name="connsiteX23" fmla="*/ 1575279 w 2700338"/>
              <a:gd name="connsiteY23" fmla="*/ 550821 h 651899"/>
              <a:gd name="connsiteX24" fmla="*/ 1709738 w 2700338"/>
              <a:gd name="connsiteY24" fmla="*/ 559861 h 651899"/>
              <a:gd name="connsiteX25" fmla="*/ 2426494 w 2700338"/>
              <a:gd name="connsiteY25" fmla="*/ 552717 h 651899"/>
              <a:gd name="connsiteX26" fmla="*/ 2700338 w 2700338"/>
              <a:gd name="connsiteY26" fmla="*/ 557480 h 651899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59569 w 2700338"/>
              <a:gd name="connsiteY6" fmla="*/ 555098 h 652363"/>
              <a:gd name="connsiteX7" fmla="*/ 411957 w 2700338"/>
              <a:gd name="connsiteY7" fmla="*/ 555097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59569 w 2700338"/>
              <a:gd name="connsiteY6" fmla="*/ 555098 h 652363"/>
              <a:gd name="connsiteX7" fmla="*/ 438639 w 2700338"/>
              <a:gd name="connsiteY7" fmla="*/ 555097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59569 w 2700338"/>
              <a:gd name="connsiteY6" fmla="*/ 555098 h 652363"/>
              <a:gd name="connsiteX7" fmla="*/ 424513 w 2700338"/>
              <a:gd name="connsiteY7" fmla="*/ 560335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59569 w 2700338"/>
              <a:gd name="connsiteY6" fmla="*/ 555098 h 652363"/>
              <a:gd name="connsiteX7" fmla="*/ 424513 w 2700338"/>
              <a:gd name="connsiteY7" fmla="*/ 560335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72125 w 2700338"/>
              <a:gd name="connsiteY6" fmla="*/ 558590 h 652363"/>
              <a:gd name="connsiteX7" fmla="*/ 424513 w 2700338"/>
              <a:gd name="connsiteY7" fmla="*/ 560335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72125 w 2700338"/>
              <a:gd name="connsiteY6" fmla="*/ 558590 h 652363"/>
              <a:gd name="connsiteX7" fmla="*/ 424513 w 2700338"/>
              <a:gd name="connsiteY7" fmla="*/ 560335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426494"/>
              <a:gd name="connsiteY0" fmla="*/ 555099 h 652363"/>
              <a:gd name="connsiteX1" fmla="*/ 66675 w 2426494"/>
              <a:gd name="connsiteY1" fmla="*/ 562242 h 652363"/>
              <a:gd name="connsiteX2" fmla="*/ 111919 w 2426494"/>
              <a:gd name="connsiteY2" fmla="*/ 516998 h 652363"/>
              <a:gd name="connsiteX3" fmla="*/ 169068 w 2426494"/>
              <a:gd name="connsiteY3" fmla="*/ 505091 h 652363"/>
              <a:gd name="connsiteX4" fmla="*/ 230982 w 2426494"/>
              <a:gd name="connsiteY4" fmla="*/ 559861 h 652363"/>
              <a:gd name="connsiteX5" fmla="*/ 278607 w 2426494"/>
              <a:gd name="connsiteY5" fmla="*/ 564623 h 652363"/>
              <a:gd name="connsiteX6" fmla="*/ 372125 w 2426494"/>
              <a:gd name="connsiteY6" fmla="*/ 558590 h 652363"/>
              <a:gd name="connsiteX7" fmla="*/ 424513 w 2426494"/>
              <a:gd name="connsiteY7" fmla="*/ 560335 h 652363"/>
              <a:gd name="connsiteX8" fmla="*/ 457200 w 2426494"/>
              <a:gd name="connsiteY8" fmla="*/ 619392 h 652363"/>
              <a:gd name="connsiteX9" fmla="*/ 464344 w 2426494"/>
              <a:gd name="connsiteY9" fmla="*/ 526523 h 652363"/>
              <a:gd name="connsiteX10" fmla="*/ 495300 w 2426494"/>
              <a:gd name="connsiteY10" fmla="*/ 159811 h 652363"/>
              <a:gd name="connsiteX11" fmla="*/ 514350 w 2426494"/>
              <a:gd name="connsiteY11" fmla="*/ 5029 h 652363"/>
              <a:gd name="connsiteX12" fmla="*/ 523875 w 2426494"/>
              <a:gd name="connsiteY12" fmla="*/ 83611 h 652363"/>
              <a:gd name="connsiteX13" fmla="*/ 554832 w 2426494"/>
              <a:gd name="connsiteY13" fmla="*/ 514617 h 652363"/>
              <a:gd name="connsiteX14" fmla="*/ 560592 w 2426494"/>
              <a:gd name="connsiteY14" fmla="*/ 632983 h 652363"/>
              <a:gd name="connsiteX15" fmla="*/ 567064 w 2426494"/>
              <a:gd name="connsiteY15" fmla="*/ 650686 h 652363"/>
              <a:gd name="connsiteX16" fmla="*/ 573496 w 2426494"/>
              <a:gd name="connsiteY16" fmla="*/ 616519 h 652363"/>
              <a:gd name="connsiteX17" fmla="*/ 595313 w 2426494"/>
              <a:gd name="connsiteY17" fmla="*/ 569386 h 652363"/>
              <a:gd name="connsiteX18" fmla="*/ 697707 w 2426494"/>
              <a:gd name="connsiteY18" fmla="*/ 559860 h 652363"/>
              <a:gd name="connsiteX19" fmla="*/ 859632 w 2426494"/>
              <a:gd name="connsiteY19" fmla="*/ 559861 h 652363"/>
              <a:gd name="connsiteX20" fmla="*/ 1067240 w 2426494"/>
              <a:gd name="connsiteY20" fmla="*/ 548440 h 652363"/>
              <a:gd name="connsiteX21" fmla="*/ 1228725 w 2426494"/>
              <a:gd name="connsiteY21" fmla="*/ 452705 h 652363"/>
              <a:gd name="connsiteX22" fmla="*/ 1401539 w 2426494"/>
              <a:gd name="connsiteY22" fmla="*/ 437054 h 652363"/>
              <a:gd name="connsiteX23" fmla="*/ 1575279 w 2426494"/>
              <a:gd name="connsiteY23" fmla="*/ 550821 h 652363"/>
              <a:gd name="connsiteX24" fmla="*/ 1709738 w 2426494"/>
              <a:gd name="connsiteY24" fmla="*/ 559861 h 652363"/>
              <a:gd name="connsiteX25" fmla="*/ 2426494 w 2426494"/>
              <a:gd name="connsiteY25" fmla="*/ 552717 h 652363"/>
              <a:gd name="connsiteX0" fmla="*/ 0 w 2426494"/>
              <a:gd name="connsiteY0" fmla="*/ 555099 h 652363"/>
              <a:gd name="connsiteX1" fmla="*/ 66675 w 2426494"/>
              <a:gd name="connsiteY1" fmla="*/ 562242 h 652363"/>
              <a:gd name="connsiteX2" fmla="*/ 111919 w 2426494"/>
              <a:gd name="connsiteY2" fmla="*/ 516998 h 652363"/>
              <a:gd name="connsiteX3" fmla="*/ 169068 w 2426494"/>
              <a:gd name="connsiteY3" fmla="*/ 505091 h 652363"/>
              <a:gd name="connsiteX4" fmla="*/ 230982 w 2426494"/>
              <a:gd name="connsiteY4" fmla="*/ 559861 h 652363"/>
              <a:gd name="connsiteX5" fmla="*/ 278607 w 2426494"/>
              <a:gd name="connsiteY5" fmla="*/ 564623 h 652363"/>
              <a:gd name="connsiteX6" fmla="*/ 372125 w 2426494"/>
              <a:gd name="connsiteY6" fmla="*/ 558590 h 652363"/>
              <a:gd name="connsiteX7" fmla="*/ 424513 w 2426494"/>
              <a:gd name="connsiteY7" fmla="*/ 560335 h 652363"/>
              <a:gd name="connsiteX8" fmla="*/ 457200 w 2426494"/>
              <a:gd name="connsiteY8" fmla="*/ 619392 h 652363"/>
              <a:gd name="connsiteX9" fmla="*/ 464344 w 2426494"/>
              <a:gd name="connsiteY9" fmla="*/ 526523 h 652363"/>
              <a:gd name="connsiteX10" fmla="*/ 495300 w 2426494"/>
              <a:gd name="connsiteY10" fmla="*/ 159811 h 652363"/>
              <a:gd name="connsiteX11" fmla="*/ 514350 w 2426494"/>
              <a:gd name="connsiteY11" fmla="*/ 5029 h 652363"/>
              <a:gd name="connsiteX12" fmla="*/ 523875 w 2426494"/>
              <a:gd name="connsiteY12" fmla="*/ 83611 h 652363"/>
              <a:gd name="connsiteX13" fmla="*/ 554832 w 2426494"/>
              <a:gd name="connsiteY13" fmla="*/ 514617 h 652363"/>
              <a:gd name="connsiteX14" fmla="*/ 560592 w 2426494"/>
              <a:gd name="connsiteY14" fmla="*/ 632983 h 652363"/>
              <a:gd name="connsiteX15" fmla="*/ 567064 w 2426494"/>
              <a:gd name="connsiteY15" fmla="*/ 650686 h 652363"/>
              <a:gd name="connsiteX16" fmla="*/ 573496 w 2426494"/>
              <a:gd name="connsiteY16" fmla="*/ 616519 h 652363"/>
              <a:gd name="connsiteX17" fmla="*/ 595313 w 2426494"/>
              <a:gd name="connsiteY17" fmla="*/ 569386 h 652363"/>
              <a:gd name="connsiteX18" fmla="*/ 697707 w 2426494"/>
              <a:gd name="connsiteY18" fmla="*/ 559860 h 652363"/>
              <a:gd name="connsiteX19" fmla="*/ 859632 w 2426494"/>
              <a:gd name="connsiteY19" fmla="*/ 559861 h 652363"/>
              <a:gd name="connsiteX20" fmla="*/ 1067240 w 2426494"/>
              <a:gd name="connsiteY20" fmla="*/ 548440 h 652363"/>
              <a:gd name="connsiteX21" fmla="*/ 1228725 w 2426494"/>
              <a:gd name="connsiteY21" fmla="*/ 452705 h 652363"/>
              <a:gd name="connsiteX22" fmla="*/ 1401539 w 2426494"/>
              <a:gd name="connsiteY22" fmla="*/ 437054 h 652363"/>
              <a:gd name="connsiteX23" fmla="*/ 1575279 w 2426494"/>
              <a:gd name="connsiteY23" fmla="*/ 550821 h 652363"/>
              <a:gd name="connsiteX24" fmla="*/ 1709738 w 2426494"/>
              <a:gd name="connsiteY24" fmla="*/ 559861 h 652363"/>
              <a:gd name="connsiteX25" fmla="*/ 2426494 w 2426494"/>
              <a:gd name="connsiteY25" fmla="*/ 557822 h 652363"/>
              <a:gd name="connsiteX0" fmla="*/ 0 w 2426494"/>
              <a:gd name="connsiteY0" fmla="*/ 555099 h 652363"/>
              <a:gd name="connsiteX1" fmla="*/ 66675 w 2426494"/>
              <a:gd name="connsiteY1" fmla="*/ 562242 h 652363"/>
              <a:gd name="connsiteX2" fmla="*/ 111919 w 2426494"/>
              <a:gd name="connsiteY2" fmla="*/ 516998 h 652363"/>
              <a:gd name="connsiteX3" fmla="*/ 169068 w 2426494"/>
              <a:gd name="connsiteY3" fmla="*/ 505091 h 652363"/>
              <a:gd name="connsiteX4" fmla="*/ 230982 w 2426494"/>
              <a:gd name="connsiteY4" fmla="*/ 559861 h 652363"/>
              <a:gd name="connsiteX5" fmla="*/ 278607 w 2426494"/>
              <a:gd name="connsiteY5" fmla="*/ 564623 h 652363"/>
              <a:gd name="connsiteX6" fmla="*/ 372125 w 2426494"/>
              <a:gd name="connsiteY6" fmla="*/ 558590 h 652363"/>
              <a:gd name="connsiteX7" fmla="*/ 424513 w 2426494"/>
              <a:gd name="connsiteY7" fmla="*/ 560335 h 652363"/>
              <a:gd name="connsiteX8" fmla="*/ 457200 w 2426494"/>
              <a:gd name="connsiteY8" fmla="*/ 619392 h 652363"/>
              <a:gd name="connsiteX9" fmla="*/ 464344 w 2426494"/>
              <a:gd name="connsiteY9" fmla="*/ 526523 h 652363"/>
              <a:gd name="connsiteX10" fmla="*/ 495300 w 2426494"/>
              <a:gd name="connsiteY10" fmla="*/ 159811 h 652363"/>
              <a:gd name="connsiteX11" fmla="*/ 514350 w 2426494"/>
              <a:gd name="connsiteY11" fmla="*/ 5029 h 652363"/>
              <a:gd name="connsiteX12" fmla="*/ 523875 w 2426494"/>
              <a:gd name="connsiteY12" fmla="*/ 83611 h 652363"/>
              <a:gd name="connsiteX13" fmla="*/ 554832 w 2426494"/>
              <a:gd name="connsiteY13" fmla="*/ 514617 h 652363"/>
              <a:gd name="connsiteX14" fmla="*/ 560592 w 2426494"/>
              <a:gd name="connsiteY14" fmla="*/ 632983 h 652363"/>
              <a:gd name="connsiteX15" fmla="*/ 567064 w 2426494"/>
              <a:gd name="connsiteY15" fmla="*/ 650686 h 652363"/>
              <a:gd name="connsiteX16" fmla="*/ 573496 w 2426494"/>
              <a:gd name="connsiteY16" fmla="*/ 616519 h 652363"/>
              <a:gd name="connsiteX17" fmla="*/ 595313 w 2426494"/>
              <a:gd name="connsiteY17" fmla="*/ 569386 h 652363"/>
              <a:gd name="connsiteX18" fmla="*/ 697707 w 2426494"/>
              <a:gd name="connsiteY18" fmla="*/ 559860 h 652363"/>
              <a:gd name="connsiteX19" fmla="*/ 859632 w 2426494"/>
              <a:gd name="connsiteY19" fmla="*/ 559861 h 652363"/>
              <a:gd name="connsiteX20" fmla="*/ 1067240 w 2426494"/>
              <a:gd name="connsiteY20" fmla="*/ 548440 h 652363"/>
              <a:gd name="connsiteX21" fmla="*/ 1228725 w 2426494"/>
              <a:gd name="connsiteY21" fmla="*/ 452705 h 652363"/>
              <a:gd name="connsiteX22" fmla="*/ 1401539 w 2426494"/>
              <a:gd name="connsiteY22" fmla="*/ 437054 h 652363"/>
              <a:gd name="connsiteX23" fmla="*/ 1575279 w 2426494"/>
              <a:gd name="connsiteY23" fmla="*/ 550821 h 652363"/>
              <a:gd name="connsiteX24" fmla="*/ 1709738 w 2426494"/>
              <a:gd name="connsiteY24" fmla="*/ 559861 h 652363"/>
              <a:gd name="connsiteX25" fmla="*/ 2426494 w 2426494"/>
              <a:gd name="connsiteY25" fmla="*/ 568032 h 65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426494" h="652363">
                <a:moveTo>
                  <a:pt x="0" y="555099"/>
                </a:moveTo>
                <a:cubicBezTo>
                  <a:pt x="26392" y="559663"/>
                  <a:pt x="48022" y="568592"/>
                  <a:pt x="66675" y="562242"/>
                </a:cubicBezTo>
                <a:cubicBezTo>
                  <a:pt x="85328" y="555892"/>
                  <a:pt x="94854" y="526523"/>
                  <a:pt x="111919" y="516998"/>
                </a:cubicBezTo>
                <a:cubicBezTo>
                  <a:pt x="128984" y="507473"/>
                  <a:pt x="149224" y="497947"/>
                  <a:pt x="169068" y="505091"/>
                </a:cubicBezTo>
                <a:cubicBezTo>
                  <a:pt x="188912" y="512235"/>
                  <a:pt x="212726" y="549939"/>
                  <a:pt x="230982" y="559861"/>
                </a:cubicBezTo>
                <a:cubicBezTo>
                  <a:pt x="249238" y="569783"/>
                  <a:pt x="255083" y="564835"/>
                  <a:pt x="278607" y="564623"/>
                </a:cubicBezTo>
                <a:cubicBezTo>
                  <a:pt x="302131" y="564411"/>
                  <a:pt x="347807" y="559305"/>
                  <a:pt x="372125" y="558590"/>
                </a:cubicBezTo>
                <a:cubicBezTo>
                  <a:pt x="396443" y="557875"/>
                  <a:pt x="410334" y="550201"/>
                  <a:pt x="424513" y="560335"/>
                </a:cubicBezTo>
                <a:cubicBezTo>
                  <a:pt x="438692" y="570469"/>
                  <a:pt x="450562" y="625027"/>
                  <a:pt x="457200" y="619392"/>
                </a:cubicBezTo>
                <a:cubicBezTo>
                  <a:pt x="463838" y="613757"/>
                  <a:pt x="457994" y="603120"/>
                  <a:pt x="464344" y="526523"/>
                </a:cubicBezTo>
                <a:cubicBezTo>
                  <a:pt x="470694" y="449926"/>
                  <a:pt x="486966" y="246727"/>
                  <a:pt x="495300" y="159811"/>
                </a:cubicBezTo>
                <a:cubicBezTo>
                  <a:pt x="503634" y="72895"/>
                  <a:pt x="509587" y="17729"/>
                  <a:pt x="514350" y="5029"/>
                </a:cubicBezTo>
                <a:cubicBezTo>
                  <a:pt x="519113" y="-7671"/>
                  <a:pt x="517128" y="-1320"/>
                  <a:pt x="523875" y="83611"/>
                </a:cubicBezTo>
                <a:cubicBezTo>
                  <a:pt x="530622" y="168542"/>
                  <a:pt x="548713" y="423055"/>
                  <a:pt x="554832" y="514617"/>
                </a:cubicBezTo>
                <a:cubicBezTo>
                  <a:pt x="560952" y="606179"/>
                  <a:pt x="558553" y="610305"/>
                  <a:pt x="560592" y="632983"/>
                </a:cubicBezTo>
                <a:cubicBezTo>
                  <a:pt x="562631" y="655661"/>
                  <a:pt x="564913" y="653430"/>
                  <a:pt x="567064" y="650686"/>
                </a:cubicBezTo>
                <a:cubicBezTo>
                  <a:pt x="569215" y="647942"/>
                  <a:pt x="568788" y="630069"/>
                  <a:pt x="573496" y="616519"/>
                </a:cubicBezTo>
                <a:cubicBezTo>
                  <a:pt x="578204" y="602969"/>
                  <a:pt x="574611" y="578829"/>
                  <a:pt x="595313" y="569386"/>
                </a:cubicBezTo>
                <a:cubicBezTo>
                  <a:pt x="616015" y="559943"/>
                  <a:pt x="653654" y="561447"/>
                  <a:pt x="697707" y="559860"/>
                </a:cubicBezTo>
                <a:cubicBezTo>
                  <a:pt x="741760" y="558273"/>
                  <a:pt x="798043" y="561764"/>
                  <a:pt x="859632" y="559861"/>
                </a:cubicBezTo>
                <a:cubicBezTo>
                  <a:pt x="921221" y="557958"/>
                  <a:pt x="1005725" y="566299"/>
                  <a:pt x="1067240" y="548440"/>
                </a:cubicBezTo>
                <a:cubicBezTo>
                  <a:pt x="1128756" y="530581"/>
                  <a:pt x="1173009" y="471269"/>
                  <a:pt x="1228725" y="452705"/>
                </a:cubicBezTo>
                <a:cubicBezTo>
                  <a:pt x="1284442" y="434141"/>
                  <a:pt x="1343780" y="420701"/>
                  <a:pt x="1401539" y="437054"/>
                </a:cubicBezTo>
                <a:cubicBezTo>
                  <a:pt x="1459298" y="453407"/>
                  <a:pt x="1523913" y="530353"/>
                  <a:pt x="1575279" y="550821"/>
                </a:cubicBezTo>
                <a:cubicBezTo>
                  <a:pt x="1626646" y="571289"/>
                  <a:pt x="1567869" y="559545"/>
                  <a:pt x="1709738" y="559861"/>
                </a:cubicBezTo>
                <a:lnTo>
                  <a:pt x="2426494" y="568032"/>
                </a:ln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EC6D2A8-1AFC-46DB-8852-2F450F6DFAE5}"/>
              </a:ext>
            </a:extLst>
          </p:cNvPr>
          <p:cNvSpPr/>
          <p:nvPr/>
        </p:nvSpPr>
        <p:spPr>
          <a:xfrm>
            <a:off x="1262034" y="4840052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P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BC1920F3-667A-48B4-AC74-CA719A60A554}"/>
              </a:ext>
            </a:extLst>
          </p:cNvPr>
          <p:cNvSpPr/>
          <p:nvPr/>
        </p:nvSpPr>
        <p:spPr>
          <a:xfrm>
            <a:off x="1722792" y="5704148"/>
            <a:ext cx="3305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Q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CD86A23A-C6D8-4610-9D61-1CC72222A4E3}"/>
              </a:ext>
            </a:extLst>
          </p:cNvPr>
          <p:cNvSpPr/>
          <p:nvPr/>
        </p:nvSpPr>
        <p:spPr>
          <a:xfrm>
            <a:off x="1892871" y="3155780"/>
            <a:ext cx="311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R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07B8147F-022F-4D22-BE42-B109A0A7055E}"/>
              </a:ext>
            </a:extLst>
          </p:cNvPr>
          <p:cNvSpPr/>
          <p:nvPr/>
        </p:nvSpPr>
        <p:spPr>
          <a:xfrm>
            <a:off x="2108478" y="5750867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S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BFA4146E-A90F-4052-9278-D17CAACBC080}"/>
              </a:ext>
            </a:extLst>
          </p:cNvPr>
          <p:cNvSpPr/>
          <p:nvPr/>
        </p:nvSpPr>
        <p:spPr>
          <a:xfrm>
            <a:off x="3525664" y="4470720"/>
            <a:ext cx="304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T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1CA7673C-668D-431C-9AA5-9B188D984C7C}"/>
              </a:ext>
            </a:extLst>
          </p:cNvPr>
          <p:cNvSpPr/>
          <p:nvPr/>
        </p:nvSpPr>
        <p:spPr>
          <a:xfrm>
            <a:off x="-22538" y="4230048"/>
            <a:ext cx="1745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Atrial depolarization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1B5A948E-E0CB-4243-ADBC-2D1D13FF3E70}"/>
              </a:ext>
            </a:extLst>
          </p:cNvPr>
          <p:cNvSpPr/>
          <p:nvPr/>
        </p:nvSpPr>
        <p:spPr>
          <a:xfrm>
            <a:off x="1287849" y="2348235"/>
            <a:ext cx="1745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Ventricular depolarization - QRS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87E452AF-4696-4D80-81F4-199A516527AC}"/>
              </a:ext>
            </a:extLst>
          </p:cNvPr>
          <p:cNvSpPr/>
          <p:nvPr/>
        </p:nvSpPr>
        <p:spPr>
          <a:xfrm>
            <a:off x="2801437" y="3757596"/>
            <a:ext cx="1745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Ventricular repolarization</a:t>
            </a:r>
          </a:p>
        </p:txBody>
      </p: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82FC8DB6-F193-4ECB-9634-BC36A21795FD}"/>
              </a:ext>
            </a:extLst>
          </p:cNvPr>
          <p:cNvCxnSpPr/>
          <p:nvPr/>
        </p:nvCxnSpPr>
        <p:spPr>
          <a:xfrm>
            <a:off x="719784" y="4768044"/>
            <a:ext cx="542250" cy="441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08D3D577-3541-4909-921B-BEF20D871E91}"/>
              </a:ext>
            </a:extLst>
          </p:cNvPr>
          <p:cNvCxnSpPr/>
          <p:nvPr/>
        </p:nvCxnSpPr>
        <p:spPr>
          <a:xfrm>
            <a:off x="1689702" y="3111801"/>
            <a:ext cx="271125" cy="899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8BC5DEAD-6B44-4703-BDF3-AC7A39D21F3C}"/>
              </a:ext>
            </a:extLst>
          </p:cNvPr>
          <p:cNvCxnSpPr/>
          <p:nvPr/>
        </p:nvCxnSpPr>
        <p:spPr>
          <a:xfrm>
            <a:off x="3255781" y="4469106"/>
            <a:ext cx="269883" cy="433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>
            <a:extLst>
              <a:ext uri="{FF2B5EF4-FFF2-40B4-BE49-F238E27FC236}">
                <a16:creationId xmlns:a16="http://schemas.microsoft.com/office/drawing/2014/main" id="{53803E6D-A2A0-4B25-BFA2-C01EC4A684E2}"/>
              </a:ext>
            </a:extLst>
          </p:cNvPr>
          <p:cNvSpPr/>
          <p:nvPr/>
        </p:nvSpPr>
        <p:spPr>
          <a:xfrm>
            <a:off x="142732" y="5254646"/>
            <a:ext cx="1745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Lead II</a:t>
            </a:r>
          </a:p>
        </p:txBody>
      </p:sp>
      <p:sp>
        <p:nvSpPr>
          <p:cNvPr id="25" name="Volný tvar 7">
            <a:extLst>
              <a:ext uri="{FF2B5EF4-FFF2-40B4-BE49-F238E27FC236}">
                <a16:creationId xmlns:a16="http://schemas.microsoft.com/office/drawing/2014/main" id="{A7EE3772-BF91-4D86-A693-74C1D6884AF8}"/>
              </a:ext>
            </a:extLst>
          </p:cNvPr>
          <p:cNvSpPr/>
          <p:nvPr/>
        </p:nvSpPr>
        <p:spPr>
          <a:xfrm>
            <a:off x="9862655" y="3004577"/>
            <a:ext cx="478716" cy="953982"/>
          </a:xfrm>
          <a:custGeom>
            <a:avLst/>
            <a:gdLst>
              <a:gd name="connsiteX0" fmla="*/ 0 w 864705"/>
              <a:gd name="connsiteY0" fmla="*/ 1222520 h 1442866"/>
              <a:gd name="connsiteX1" fmla="*/ 208722 w 864705"/>
              <a:gd name="connsiteY1" fmla="*/ 1222520 h 1442866"/>
              <a:gd name="connsiteX2" fmla="*/ 238540 w 864705"/>
              <a:gd name="connsiteY2" fmla="*/ 1361668 h 1442866"/>
              <a:gd name="connsiteX3" fmla="*/ 377687 w 864705"/>
              <a:gd name="connsiteY3" fmla="*/ 7 h 1442866"/>
              <a:gd name="connsiteX4" fmla="*/ 387627 w 864705"/>
              <a:gd name="connsiteY4" fmla="*/ 1381546 h 1442866"/>
              <a:gd name="connsiteX5" fmla="*/ 427383 w 864705"/>
              <a:gd name="connsiteY5" fmla="*/ 1202642 h 1442866"/>
              <a:gd name="connsiteX6" fmla="*/ 864705 w 864705"/>
              <a:gd name="connsiteY6" fmla="*/ 1222520 h 1442866"/>
              <a:gd name="connsiteX0" fmla="*/ 0 w 864705"/>
              <a:gd name="connsiteY0" fmla="*/ 1222520 h 1442866"/>
              <a:gd name="connsiteX1" fmla="*/ 208722 w 864705"/>
              <a:gd name="connsiteY1" fmla="*/ 1222520 h 1442866"/>
              <a:gd name="connsiteX2" fmla="*/ 238540 w 864705"/>
              <a:gd name="connsiteY2" fmla="*/ 1361668 h 1442866"/>
              <a:gd name="connsiteX3" fmla="*/ 303211 w 864705"/>
              <a:gd name="connsiteY3" fmla="*/ 7 h 1442866"/>
              <a:gd name="connsiteX4" fmla="*/ 387627 w 864705"/>
              <a:gd name="connsiteY4" fmla="*/ 1381546 h 1442866"/>
              <a:gd name="connsiteX5" fmla="*/ 427383 w 864705"/>
              <a:gd name="connsiteY5" fmla="*/ 1202642 h 1442866"/>
              <a:gd name="connsiteX6" fmla="*/ 864705 w 864705"/>
              <a:gd name="connsiteY6" fmla="*/ 1222520 h 1442866"/>
              <a:gd name="connsiteX0" fmla="*/ 0 w 864705"/>
              <a:gd name="connsiteY0" fmla="*/ 1222520 h 1442866"/>
              <a:gd name="connsiteX1" fmla="*/ 208722 w 864705"/>
              <a:gd name="connsiteY1" fmla="*/ 1222520 h 1442866"/>
              <a:gd name="connsiteX2" fmla="*/ 238540 w 864705"/>
              <a:gd name="connsiteY2" fmla="*/ 1361668 h 1442866"/>
              <a:gd name="connsiteX3" fmla="*/ 303211 w 864705"/>
              <a:gd name="connsiteY3" fmla="*/ 7 h 1442866"/>
              <a:gd name="connsiteX4" fmla="*/ 387627 w 864705"/>
              <a:gd name="connsiteY4" fmla="*/ 1381546 h 1442866"/>
              <a:gd name="connsiteX5" fmla="*/ 427383 w 864705"/>
              <a:gd name="connsiteY5" fmla="*/ 1202642 h 1442866"/>
              <a:gd name="connsiteX6" fmla="*/ 864705 w 864705"/>
              <a:gd name="connsiteY6" fmla="*/ 1222520 h 1442866"/>
              <a:gd name="connsiteX0" fmla="*/ 0 w 864705"/>
              <a:gd name="connsiteY0" fmla="*/ 1222520 h 1440609"/>
              <a:gd name="connsiteX1" fmla="*/ 208722 w 864705"/>
              <a:gd name="connsiteY1" fmla="*/ 1222520 h 1440609"/>
              <a:gd name="connsiteX2" fmla="*/ 238540 w 864705"/>
              <a:gd name="connsiteY2" fmla="*/ 1361668 h 1440609"/>
              <a:gd name="connsiteX3" fmla="*/ 303211 w 864705"/>
              <a:gd name="connsiteY3" fmla="*/ 7 h 1440609"/>
              <a:gd name="connsiteX4" fmla="*/ 387627 w 864705"/>
              <a:gd name="connsiteY4" fmla="*/ 1381546 h 1440609"/>
              <a:gd name="connsiteX5" fmla="*/ 427383 w 864705"/>
              <a:gd name="connsiteY5" fmla="*/ 1202642 h 1440609"/>
              <a:gd name="connsiteX6" fmla="*/ 864705 w 864705"/>
              <a:gd name="connsiteY6" fmla="*/ 1222520 h 1440609"/>
              <a:gd name="connsiteX0" fmla="*/ 0 w 864705"/>
              <a:gd name="connsiteY0" fmla="*/ 1222520 h 1445280"/>
              <a:gd name="connsiteX1" fmla="*/ 208722 w 864705"/>
              <a:gd name="connsiteY1" fmla="*/ 1222520 h 1445280"/>
              <a:gd name="connsiteX2" fmla="*/ 238540 w 864705"/>
              <a:gd name="connsiteY2" fmla="*/ 1361668 h 1445280"/>
              <a:gd name="connsiteX3" fmla="*/ 303211 w 864705"/>
              <a:gd name="connsiteY3" fmla="*/ 7 h 1445280"/>
              <a:gd name="connsiteX4" fmla="*/ 387627 w 864705"/>
              <a:gd name="connsiteY4" fmla="*/ 1381546 h 1445280"/>
              <a:gd name="connsiteX5" fmla="*/ 431521 w 864705"/>
              <a:gd name="connsiteY5" fmla="*/ 1227467 h 1445280"/>
              <a:gd name="connsiteX6" fmla="*/ 864705 w 864705"/>
              <a:gd name="connsiteY6" fmla="*/ 1222520 h 1445280"/>
              <a:gd name="connsiteX0" fmla="*/ 0 w 616451"/>
              <a:gd name="connsiteY0" fmla="*/ 1222520 h 1447527"/>
              <a:gd name="connsiteX1" fmla="*/ 208722 w 616451"/>
              <a:gd name="connsiteY1" fmla="*/ 1222520 h 1447527"/>
              <a:gd name="connsiteX2" fmla="*/ 238540 w 616451"/>
              <a:gd name="connsiteY2" fmla="*/ 1361668 h 1447527"/>
              <a:gd name="connsiteX3" fmla="*/ 303211 w 616451"/>
              <a:gd name="connsiteY3" fmla="*/ 7 h 1447527"/>
              <a:gd name="connsiteX4" fmla="*/ 387627 w 616451"/>
              <a:gd name="connsiteY4" fmla="*/ 1381546 h 1447527"/>
              <a:gd name="connsiteX5" fmla="*/ 431521 w 616451"/>
              <a:gd name="connsiteY5" fmla="*/ 1227467 h 1447527"/>
              <a:gd name="connsiteX6" fmla="*/ 616451 w 616451"/>
              <a:gd name="connsiteY6" fmla="*/ 1234932 h 1447527"/>
              <a:gd name="connsiteX0" fmla="*/ 0 w 624726"/>
              <a:gd name="connsiteY0" fmla="*/ 1222520 h 1447871"/>
              <a:gd name="connsiteX1" fmla="*/ 208722 w 624726"/>
              <a:gd name="connsiteY1" fmla="*/ 1222520 h 1447871"/>
              <a:gd name="connsiteX2" fmla="*/ 238540 w 624726"/>
              <a:gd name="connsiteY2" fmla="*/ 1361668 h 1447871"/>
              <a:gd name="connsiteX3" fmla="*/ 303211 w 624726"/>
              <a:gd name="connsiteY3" fmla="*/ 7 h 1447871"/>
              <a:gd name="connsiteX4" fmla="*/ 387627 w 624726"/>
              <a:gd name="connsiteY4" fmla="*/ 1381546 h 1447871"/>
              <a:gd name="connsiteX5" fmla="*/ 431521 w 624726"/>
              <a:gd name="connsiteY5" fmla="*/ 1227467 h 1447871"/>
              <a:gd name="connsiteX6" fmla="*/ 624726 w 624726"/>
              <a:gd name="connsiteY6" fmla="*/ 1218382 h 1447871"/>
              <a:gd name="connsiteX0" fmla="*/ 0 w 624726"/>
              <a:gd name="connsiteY0" fmla="*/ 1222520 h 1445850"/>
              <a:gd name="connsiteX1" fmla="*/ 208722 w 624726"/>
              <a:gd name="connsiteY1" fmla="*/ 1222520 h 1445850"/>
              <a:gd name="connsiteX2" fmla="*/ 238540 w 624726"/>
              <a:gd name="connsiteY2" fmla="*/ 1361668 h 1445850"/>
              <a:gd name="connsiteX3" fmla="*/ 303211 w 624726"/>
              <a:gd name="connsiteY3" fmla="*/ 7 h 1445850"/>
              <a:gd name="connsiteX4" fmla="*/ 387627 w 624726"/>
              <a:gd name="connsiteY4" fmla="*/ 1381546 h 1445850"/>
              <a:gd name="connsiteX5" fmla="*/ 431521 w 624726"/>
              <a:gd name="connsiteY5" fmla="*/ 1227467 h 1445850"/>
              <a:gd name="connsiteX6" fmla="*/ 624726 w 624726"/>
              <a:gd name="connsiteY6" fmla="*/ 1218382 h 1445850"/>
              <a:gd name="connsiteX0" fmla="*/ 0 w 624726"/>
              <a:gd name="connsiteY0" fmla="*/ 1222520 h 1443438"/>
              <a:gd name="connsiteX1" fmla="*/ 208722 w 624726"/>
              <a:gd name="connsiteY1" fmla="*/ 1222520 h 1443438"/>
              <a:gd name="connsiteX2" fmla="*/ 238540 w 624726"/>
              <a:gd name="connsiteY2" fmla="*/ 1361668 h 1443438"/>
              <a:gd name="connsiteX3" fmla="*/ 303211 w 624726"/>
              <a:gd name="connsiteY3" fmla="*/ 7 h 1443438"/>
              <a:gd name="connsiteX4" fmla="*/ 387627 w 624726"/>
              <a:gd name="connsiteY4" fmla="*/ 1381546 h 1443438"/>
              <a:gd name="connsiteX5" fmla="*/ 410833 w 624726"/>
              <a:gd name="connsiteY5" fmla="*/ 1215055 h 1443438"/>
              <a:gd name="connsiteX6" fmla="*/ 624726 w 624726"/>
              <a:gd name="connsiteY6" fmla="*/ 1218382 h 144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726" h="1443438">
                <a:moveTo>
                  <a:pt x="0" y="1222520"/>
                </a:moveTo>
                <a:cubicBezTo>
                  <a:pt x="84482" y="1210924"/>
                  <a:pt x="193790" y="1215880"/>
                  <a:pt x="208722" y="1222520"/>
                </a:cubicBezTo>
                <a:cubicBezTo>
                  <a:pt x="223654" y="1229160"/>
                  <a:pt x="222792" y="1565420"/>
                  <a:pt x="238540" y="1361668"/>
                </a:cubicBezTo>
                <a:cubicBezTo>
                  <a:pt x="254288" y="1157916"/>
                  <a:pt x="278363" y="-3306"/>
                  <a:pt x="303211" y="7"/>
                </a:cubicBezTo>
                <a:cubicBezTo>
                  <a:pt x="328059" y="3320"/>
                  <a:pt x="369690" y="1179038"/>
                  <a:pt x="387627" y="1381546"/>
                </a:cubicBezTo>
                <a:cubicBezTo>
                  <a:pt x="405564" y="1584054"/>
                  <a:pt x="400280" y="1225699"/>
                  <a:pt x="410833" y="1215055"/>
                </a:cubicBezTo>
                <a:cubicBezTo>
                  <a:pt x="421386" y="1204411"/>
                  <a:pt x="624726" y="1218382"/>
                  <a:pt x="624726" y="1218382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6" name="Volný tvar 8">
            <a:extLst>
              <a:ext uri="{FF2B5EF4-FFF2-40B4-BE49-F238E27FC236}">
                <a16:creationId xmlns:a16="http://schemas.microsoft.com/office/drawing/2014/main" id="{8BFE8E95-A340-44A9-84F3-0B3B1EE3F519}"/>
              </a:ext>
            </a:extLst>
          </p:cNvPr>
          <p:cNvSpPr/>
          <p:nvPr/>
        </p:nvSpPr>
        <p:spPr>
          <a:xfrm>
            <a:off x="10089071" y="1790919"/>
            <a:ext cx="939226" cy="992402"/>
          </a:xfrm>
          <a:custGeom>
            <a:avLst/>
            <a:gdLst>
              <a:gd name="connsiteX0" fmla="*/ 0 w 914400"/>
              <a:gd name="connsiteY0" fmla="*/ 553979 h 842231"/>
              <a:gd name="connsiteX1" fmla="*/ 387626 w 914400"/>
              <a:gd name="connsiteY1" fmla="*/ 434709 h 842231"/>
              <a:gd name="connsiteX2" fmla="*/ 467139 w 914400"/>
              <a:gd name="connsiteY2" fmla="*/ 7327 h 842231"/>
              <a:gd name="connsiteX3" fmla="*/ 477078 w 914400"/>
              <a:gd name="connsiteY3" fmla="*/ 832275 h 842231"/>
              <a:gd name="connsiteX4" fmla="*/ 556591 w 914400"/>
              <a:gd name="connsiteY4" fmla="*/ 464527 h 842231"/>
              <a:gd name="connsiteX5" fmla="*/ 914400 w 914400"/>
              <a:gd name="connsiteY5" fmla="*/ 474466 h 842231"/>
              <a:gd name="connsiteX0" fmla="*/ 0 w 914400"/>
              <a:gd name="connsiteY0" fmla="*/ 551368 h 839620"/>
              <a:gd name="connsiteX1" fmla="*/ 379351 w 914400"/>
              <a:gd name="connsiteY1" fmla="*/ 495194 h 839620"/>
              <a:gd name="connsiteX2" fmla="*/ 467139 w 914400"/>
              <a:gd name="connsiteY2" fmla="*/ 4716 h 839620"/>
              <a:gd name="connsiteX3" fmla="*/ 477078 w 914400"/>
              <a:gd name="connsiteY3" fmla="*/ 829664 h 839620"/>
              <a:gd name="connsiteX4" fmla="*/ 556591 w 914400"/>
              <a:gd name="connsiteY4" fmla="*/ 461916 h 839620"/>
              <a:gd name="connsiteX5" fmla="*/ 914400 w 914400"/>
              <a:gd name="connsiteY5" fmla="*/ 471855 h 839620"/>
              <a:gd name="connsiteX0" fmla="*/ 0 w 914400"/>
              <a:gd name="connsiteY0" fmla="*/ 550718 h 838970"/>
              <a:gd name="connsiteX1" fmla="*/ 379351 w 914400"/>
              <a:gd name="connsiteY1" fmla="*/ 494544 h 838970"/>
              <a:gd name="connsiteX2" fmla="*/ 467139 w 914400"/>
              <a:gd name="connsiteY2" fmla="*/ 4066 h 838970"/>
              <a:gd name="connsiteX3" fmla="*/ 477078 w 914400"/>
              <a:gd name="connsiteY3" fmla="*/ 829014 h 838970"/>
              <a:gd name="connsiteX4" fmla="*/ 556591 w 914400"/>
              <a:gd name="connsiteY4" fmla="*/ 461266 h 838970"/>
              <a:gd name="connsiteX5" fmla="*/ 914400 w 914400"/>
              <a:gd name="connsiteY5" fmla="*/ 471205 h 838970"/>
              <a:gd name="connsiteX0" fmla="*/ 0 w 914400"/>
              <a:gd name="connsiteY0" fmla="*/ 549860 h 838112"/>
              <a:gd name="connsiteX1" fmla="*/ 395901 w 914400"/>
              <a:gd name="connsiteY1" fmla="*/ 525234 h 838112"/>
              <a:gd name="connsiteX2" fmla="*/ 467139 w 914400"/>
              <a:gd name="connsiteY2" fmla="*/ 3208 h 838112"/>
              <a:gd name="connsiteX3" fmla="*/ 477078 w 914400"/>
              <a:gd name="connsiteY3" fmla="*/ 828156 h 838112"/>
              <a:gd name="connsiteX4" fmla="*/ 556591 w 914400"/>
              <a:gd name="connsiteY4" fmla="*/ 460408 h 838112"/>
              <a:gd name="connsiteX5" fmla="*/ 914400 w 914400"/>
              <a:gd name="connsiteY5" fmla="*/ 470347 h 838112"/>
              <a:gd name="connsiteX0" fmla="*/ 0 w 914400"/>
              <a:gd name="connsiteY0" fmla="*/ 549860 h 837265"/>
              <a:gd name="connsiteX1" fmla="*/ 395901 w 914400"/>
              <a:gd name="connsiteY1" fmla="*/ 525234 h 837265"/>
              <a:gd name="connsiteX2" fmla="*/ 467139 w 914400"/>
              <a:gd name="connsiteY2" fmla="*/ 3208 h 837265"/>
              <a:gd name="connsiteX3" fmla="*/ 477078 w 914400"/>
              <a:gd name="connsiteY3" fmla="*/ 828156 h 837265"/>
              <a:gd name="connsiteX4" fmla="*/ 556591 w 914400"/>
              <a:gd name="connsiteY4" fmla="*/ 460408 h 837265"/>
              <a:gd name="connsiteX5" fmla="*/ 914400 w 914400"/>
              <a:gd name="connsiteY5" fmla="*/ 470347 h 837265"/>
              <a:gd name="connsiteX0" fmla="*/ 0 w 914400"/>
              <a:gd name="connsiteY0" fmla="*/ 549860 h 840938"/>
              <a:gd name="connsiteX1" fmla="*/ 395901 w 914400"/>
              <a:gd name="connsiteY1" fmla="*/ 525234 h 840938"/>
              <a:gd name="connsiteX2" fmla="*/ 467139 w 914400"/>
              <a:gd name="connsiteY2" fmla="*/ 3208 h 840938"/>
              <a:gd name="connsiteX3" fmla="*/ 477078 w 914400"/>
              <a:gd name="connsiteY3" fmla="*/ 828156 h 840938"/>
              <a:gd name="connsiteX4" fmla="*/ 535903 w 914400"/>
              <a:gd name="connsiteY4" fmla="*/ 519999 h 840938"/>
              <a:gd name="connsiteX5" fmla="*/ 914400 w 914400"/>
              <a:gd name="connsiteY5" fmla="*/ 470347 h 840938"/>
              <a:gd name="connsiteX0" fmla="*/ 0 w 939226"/>
              <a:gd name="connsiteY0" fmla="*/ 549860 h 841910"/>
              <a:gd name="connsiteX1" fmla="*/ 395901 w 939226"/>
              <a:gd name="connsiteY1" fmla="*/ 525234 h 841910"/>
              <a:gd name="connsiteX2" fmla="*/ 467139 w 939226"/>
              <a:gd name="connsiteY2" fmla="*/ 3208 h 841910"/>
              <a:gd name="connsiteX3" fmla="*/ 477078 w 939226"/>
              <a:gd name="connsiteY3" fmla="*/ 828156 h 841910"/>
              <a:gd name="connsiteX4" fmla="*/ 535903 w 939226"/>
              <a:gd name="connsiteY4" fmla="*/ 519999 h 841910"/>
              <a:gd name="connsiteX5" fmla="*/ 939226 w 939226"/>
              <a:gd name="connsiteY5" fmla="*/ 529938 h 841910"/>
              <a:gd name="connsiteX0" fmla="*/ 0 w 939226"/>
              <a:gd name="connsiteY0" fmla="*/ 549860 h 841910"/>
              <a:gd name="connsiteX1" fmla="*/ 395901 w 939226"/>
              <a:gd name="connsiteY1" fmla="*/ 525234 h 841910"/>
              <a:gd name="connsiteX2" fmla="*/ 467139 w 939226"/>
              <a:gd name="connsiteY2" fmla="*/ 3208 h 841910"/>
              <a:gd name="connsiteX3" fmla="*/ 477078 w 939226"/>
              <a:gd name="connsiteY3" fmla="*/ 828156 h 841910"/>
              <a:gd name="connsiteX4" fmla="*/ 535903 w 939226"/>
              <a:gd name="connsiteY4" fmla="*/ 519999 h 841910"/>
              <a:gd name="connsiteX5" fmla="*/ 939226 w 939226"/>
              <a:gd name="connsiteY5" fmla="*/ 529938 h 841910"/>
              <a:gd name="connsiteX0" fmla="*/ 0 w 939226"/>
              <a:gd name="connsiteY0" fmla="*/ 549860 h 840759"/>
              <a:gd name="connsiteX1" fmla="*/ 395901 w 939226"/>
              <a:gd name="connsiteY1" fmla="*/ 525234 h 840759"/>
              <a:gd name="connsiteX2" fmla="*/ 467139 w 939226"/>
              <a:gd name="connsiteY2" fmla="*/ 3208 h 840759"/>
              <a:gd name="connsiteX3" fmla="*/ 477078 w 939226"/>
              <a:gd name="connsiteY3" fmla="*/ 828156 h 840759"/>
              <a:gd name="connsiteX4" fmla="*/ 535903 w 939226"/>
              <a:gd name="connsiteY4" fmla="*/ 519999 h 840759"/>
              <a:gd name="connsiteX5" fmla="*/ 939226 w 939226"/>
              <a:gd name="connsiteY5" fmla="*/ 529938 h 84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9226" h="840759">
                <a:moveTo>
                  <a:pt x="0" y="549860"/>
                </a:moveTo>
                <a:cubicBezTo>
                  <a:pt x="154885" y="535779"/>
                  <a:pt x="380108" y="535721"/>
                  <a:pt x="395901" y="525234"/>
                </a:cubicBezTo>
                <a:cubicBezTo>
                  <a:pt x="411694" y="514747"/>
                  <a:pt x="453610" y="-47279"/>
                  <a:pt x="467139" y="3208"/>
                </a:cubicBezTo>
                <a:cubicBezTo>
                  <a:pt x="480668" y="53695"/>
                  <a:pt x="465617" y="742024"/>
                  <a:pt x="477078" y="828156"/>
                </a:cubicBezTo>
                <a:cubicBezTo>
                  <a:pt x="488539" y="914288"/>
                  <a:pt x="525079" y="531143"/>
                  <a:pt x="535903" y="519999"/>
                </a:cubicBezTo>
                <a:cubicBezTo>
                  <a:pt x="546727" y="508855"/>
                  <a:pt x="755464" y="519806"/>
                  <a:pt x="939226" y="529938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7" name="Volný tvar 33">
            <a:extLst>
              <a:ext uri="{FF2B5EF4-FFF2-40B4-BE49-F238E27FC236}">
                <a16:creationId xmlns:a16="http://schemas.microsoft.com/office/drawing/2014/main" id="{D2AE993C-1F75-496E-8837-1C56908E49B6}"/>
              </a:ext>
            </a:extLst>
          </p:cNvPr>
          <p:cNvSpPr/>
          <p:nvPr/>
        </p:nvSpPr>
        <p:spPr>
          <a:xfrm flipV="1">
            <a:off x="11010108" y="3415423"/>
            <a:ext cx="408702" cy="985128"/>
          </a:xfrm>
          <a:custGeom>
            <a:avLst/>
            <a:gdLst>
              <a:gd name="connsiteX0" fmla="*/ 0 w 864705"/>
              <a:gd name="connsiteY0" fmla="*/ 1222520 h 1442866"/>
              <a:gd name="connsiteX1" fmla="*/ 208722 w 864705"/>
              <a:gd name="connsiteY1" fmla="*/ 1222520 h 1442866"/>
              <a:gd name="connsiteX2" fmla="*/ 238540 w 864705"/>
              <a:gd name="connsiteY2" fmla="*/ 1361668 h 1442866"/>
              <a:gd name="connsiteX3" fmla="*/ 377687 w 864705"/>
              <a:gd name="connsiteY3" fmla="*/ 7 h 1442866"/>
              <a:gd name="connsiteX4" fmla="*/ 387627 w 864705"/>
              <a:gd name="connsiteY4" fmla="*/ 1381546 h 1442866"/>
              <a:gd name="connsiteX5" fmla="*/ 427383 w 864705"/>
              <a:gd name="connsiteY5" fmla="*/ 1202642 h 1442866"/>
              <a:gd name="connsiteX6" fmla="*/ 864705 w 864705"/>
              <a:gd name="connsiteY6" fmla="*/ 1222520 h 1442866"/>
              <a:gd name="connsiteX0" fmla="*/ 0 w 864705"/>
              <a:gd name="connsiteY0" fmla="*/ 1222520 h 1442866"/>
              <a:gd name="connsiteX1" fmla="*/ 208722 w 864705"/>
              <a:gd name="connsiteY1" fmla="*/ 1222520 h 1442866"/>
              <a:gd name="connsiteX2" fmla="*/ 238540 w 864705"/>
              <a:gd name="connsiteY2" fmla="*/ 1361668 h 1442866"/>
              <a:gd name="connsiteX3" fmla="*/ 303211 w 864705"/>
              <a:gd name="connsiteY3" fmla="*/ 7 h 1442866"/>
              <a:gd name="connsiteX4" fmla="*/ 387627 w 864705"/>
              <a:gd name="connsiteY4" fmla="*/ 1381546 h 1442866"/>
              <a:gd name="connsiteX5" fmla="*/ 427383 w 864705"/>
              <a:gd name="connsiteY5" fmla="*/ 1202642 h 1442866"/>
              <a:gd name="connsiteX6" fmla="*/ 864705 w 864705"/>
              <a:gd name="connsiteY6" fmla="*/ 1222520 h 1442866"/>
              <a:gd name="connsiteX0" fmla="*/ 0 w 864705"/>
              <a:gd name="connsiteY0" fmla="*/ 1222520 h 1442866"/>
              <a:gd name="connsiteX1" fmla="*/ 208722 w 864705"/>
              <a:gd name="connsiteY1" fmla="*/ 1222520 h 1442866"/>
              <a:gd name="connsiteX2" fmla="*/ 238540 w 864705"/>
              <a:gd name="connsiteY2" fmla="*/ 1361668 h 1442866"/>
              <a:gd name="connsiteX3" fmla="*/ 303211 w 864705"/>
              <a:gd name="connsiteY3" fmla="*/ 7 h 1442866"/>
              <a:gd name="connsiteX4" fmla="*/ 387627 w 864705"/>
              <a:gd name="connsiteY4" fmla="*/ 1381546 h 1442866"/>
              <a:gd name="connsiteX5" fmla="*/ 427383 w 864705"/>
              <a:gd name="connsiteY5" fmla="*/ 1202642 h 1442866"/>
              <a:gd name="connsiteX6" fmla="*/ 864705 w 864705"/>
              <a:gd name="connsiteY6" fmla="*/ 1222520 h 1442866"/>
              <a:gd name="connsiteX0" fmla="*/ 0 w 864705"/>
              <a:gd name="connsiteY0" fmla="*/ 1222520 h 1440609"/>
              <a:gd name="connsiteX1" fmla="*/ 208722 w 864705"/>
              <a:gd name="connsiteY1" fmla="*/ 1222520 h 1440609"/>
              <a:gd name="connsiteX2" fmla="*/ 238540 w 864705"/>
              <a:gd name="connsiteY2" fmla="*/ 1361668 h 1440609"/>
              <a:gd name="connsiteX3" fmla="*/ 303211 w 864705"/>
              <a:gd name="connsiteY3" fmla="*/ 7 h 1440609"/>
              <a:gd name="connsiteX4" fmla="*/ 387627 w 864705"/>
              <a:gd name="connsiteY4" fmla="*/ 1381546 h 1440609"/>
              <a:gd name="connsiteX5" fmla="*/ 427383 w 864705"/>
              <a:gd name="connsiteY5" fmla="*/ 1202642 h 1440609"/>
              <a:gd name="connsiteX6" fmla="*/ 864705 w 864705"/>
              <a:gd name="connsiteY6" fmla="*/ 1222520 h 1440609"/>
              <a:gd name="connsiteX0" fmla="*/ 0 w 864705"/>
              <a:gd name="connsiteY0" fmla="*/ 1222520 h 1445280"/>
              <a:gd name="connsiteX1" fmla="*/ 208722 w 864705"/>
              <a:gd name="connsiteY1" fmla="*/ 1222520 h 1445280"/>
              <a:gd name="connsiteX2" fmla="*/ 238540 w 864705"/>
              <a:gd name="connsiteY2" fmla="*/ 1361668 h 1445280"/>
              <a:gd name="connsiteX3" fmla="*/ 303211 w 864705"/>
              <a:gd name="connsiteY3" fmla="*/ 7 h 1445280"/>
              <a:gd name="connsiteX4" fmla="*/ 387627 w 864705"/>
              <a:gd name="connsiteY4" fmla="*/ 1381546 h 1445280"/>
              <a:gd name="connsiteX5" fmla="*/ 431521 w 864705"/>
              <a:gd name="connsiteY5" fmla="*/ 1227467 h 1445280"/>
              <a:gd name="connsiteX6" fmla="*/ 864705 w 864705"/>
              <a:gd name="connsiteY6" fmla="*/ 1222520 h 1445280"/>
              <a:gd name="connsiteX0" fmla="*/ 0 w 616451"/>
              <a:gd name="connsiteY0" fmla="*/ 1222520 h 1447527"/>
              <a:gd name="connsiteX1" fmla="*/ 208722 w 616451"/>
              <a:gd name="connsiteY1" fmla="*/ 1222520 h 1447527"/>
              <a:gd name="connsiteX2" fmla="*/ 238540 w 616451"/>
              <a:gd name="connsiteY2" fmla="*/ 1361668 h 1447527"/>
              <a:gd name="connsiteX3" fmla="*/ 303211 w 616451"/>
              <a:gd name="connsiteY3" fmla="*/ 7 h 1447527"/>
              <a:gd name="connsiteX4" fmla="*/ 387627 w 616451"/>
              <a:gd name="connsiteY4" fmla="*/ 1381546 h 1447527"/>
              <a:gd name="connsiteX5" fmla="*/ 431521 w 616451"/>
              <a:gd name="connsiteY5" fmla="*/ 1227467 h 1447527"/>
              <a:gd name="connsiteX6" fmla="*/ 616451 w 616451"/>
              <a:gd name="connsiteY6" fmla="*/ 1234932 h 1447527"/>
              <a:gd name="connsiteX0" fmla="*/ 0 w 624726"/>
              <a:gd name="connsiteY0" fmla="*/ 1222520 h 1447871"/>
              <a:gd name="connsiteX1" fmla="*/ 208722 w 624726"/>
              <a:gd name="connsiteY1" fmla="*/ 1222520 h 1447871"/>
              <a:gd name="connsiteX2" fmla="*/ 238540 w 624726"/>
              <a:gd name="connsiteY2" fmla="*/ 1361668 h 1447871"/>
              <a:gd name="connsiteX3" fmla="*/ 303211 w 624726"/>
              <a:gd name="connsiteY3" fmla="*/ 7 h 1447871"/>
              <a:gd name="connsiteX4" fmla="*/ 387627 w 624726"/>
              <a:gd name="connsiteY4" fmla="*/ 1381546 h 1447871"/>
              <a:gd name="connsiteX5" fmla="*/ 431521 w 624726"/>
              <a:gd name="connsiteY5" fmla="*/ 1227467 h 1447871"/>
              <a:gd name="connsiteX6" fmla="*/ 624726 w 624726"/>
              <a:gd name="connsiteY6" fmla="*/ 1218382 h 1447871"/>
              <a:gd name="connsiteX0" fmla="*/ 0 w 624726"/>
              <a:gd name="connsiteY0" fmla="*/ 1222520 h 1445850"/>
              <a:gd name="connsiteX1" fmla="*/ 208722 w 624726"/>
              <a:gd name="connsiteY1" fmla="*/ 1222520 h 1445850"/>
              <a:gd name="connsiteX2" fmla="*/ 238540 w 624726"/>
              <a:gd name="connsiteY2" fmla="*/ 1361668 h 1445850"/>
              <a:gd name="connsiteX3" fmla="*/ 303211 w 624726"/>
              <a:gd name="connsiteY3" fmla="*/ 7 h 1445850"/>
              <a:gd name="connsiteX4" fmla="*/ 387627 w 624726"/>
              <a:gd name="connsiteY4" fmla="*/ 1381546 h 1445850"/>
              <a:gd name="connsiteX5" fmla="*/ 431521 w 624726"/>
              <a:gd name="connsiteY5" fmla="*/ 1227467 h 1445850"/>
              <a:gd name="connsiteX6" fmla="*/ 624726 w 624726"/>
              <a:gd name="connsiteY6" fmla="*/ 1218382 h 1445850"/>
              <a:gd name="connsiteX0" fmla="*/ 0 w 624726"/>
              <a:gd name="connsiteY0" fmla="*/ 1222520 h 1443438"/>
              <a:gd name="connsiteX1" fmla="*/ 208722 w 624726"/>
              <a:gd name="connsiteY1" fmla="*/ 1222520 h 1443438"/>
              <a:gd name="connsiteX2" fmla="*/ 238540 w 624726"/>
              <a:gd name="connsiteY2" fmla="*/ 1361668 h 1443438"/>
              <a:gd name="connsiteX3" fmla="*/ 303211 w 624726"/>
              <a:gd name="connsiteY3" fmla="*/ 7 h 1443438"/>
              <a:gd name="connsiteX4" fmla="*/ 387627 w 624726"/>
              <a:gd name="connsiteY4" fmla="*/ 1381546 h 1443438"/>
              <a:gd name="connsiteX5" fmla="*/ 410833 w 624726"/>
              <a:gd name="connsiteY5" fmla="*/ 1215055 h 1443438"/>
              <a:gd name="connsiteX6" fmla="*/ 624726 w 624726"/>
              <a:gd name="connsiteY6" fmla="*/ 1218382 h 144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726" h="1443438">
                <a:moveTo>
                  <a:pt x="0" y="1222520"/>
                </a:moveTo>
                <a:cubicBezTo>
                  <a:pt x="84482" y="1210924"/>
                  <a:pt x="193790" y="1215880"/>
                  <a:pt x="208722" y="1222520"/>
                </a:cubicBezTo>
                <a:cubicBezTo>
                  <a:pt x="223654" y="1229160"/>
                  <a:pt x="222792" y="1565420"/>
                  <a:pt x="238540" y="1361668"/>
                </a:cubicBezTo>
                <a:cubicBezTo>
                  <a:pt x="254288" y="1157916"/>
                  <a:pt x="278363" y="-3306"/>
                  <a:pt x="303211" y="7"/>
                </a:cubicBezTo>
                <a:cubicBezTo>
                  <a:pt x="328059" y="3320"/>
                  <a:pt x="369690" y="1179038"/>
                  <a:pt x="387627" y="1381546"/>
                </a:cubicBezTo>
                <a:cubicBezTo>
                  <a:pt x="405564" y="1584054"/>
                  <a:pt x="400280" y="1225699"/>
                  <a:pt x="410833" y="1215055"/>
                </a:cubicBezTo>
                <a:cubicBezTo>
                  <a:pt x="421386" y="1204411"/>
                  <a:pt x="624726" y="1218382"/>
                  <a:pt x="624726" y="1218382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D4BEC446-7969-4192-AC1E-9F31863E4943}"/>
              </a:ext>
            </a:extLst>
          </p:cNvPr>
          <p:cNvSpPr/>
          <p:nvPr/>
        </p:nvSpPr>
        <p:spPr>
          <a:xfrm>
            <a:off x="10572723" y="1917788"/>
            <a:ext cx="45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/>
              <a:t>RS</a:t>
            </a: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32520F6C-254C-41CE-844D-2E4BFD2F7038}"/>
              </a:ext>
            </a:extLst>
          </p:cNvPr>
          <p:cNvSpPr/>
          <p:nvPr/>
        </p:nvSpPr>
        <p:spPr>
          <a:xfrm>
            <a:off x="9314989" y="2022294"/>
            <a:ext cx="1231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/>
              <a:t>Example</a:t>
            </a:r>
            <a:r>
              <a:rPr lang="cs-CZ" sz="1800" dirty="0"/>
              <a:t>s</a:t>
            </a:r>
            <a:r>
              <a:rPr lang="en-GB" sz="1800" dirty="0"/>
              <a:t>:</a:t>
            </a: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38162537-89CC-4B6C-BF83-320FEF166CDB}"/>
              </a:ext>
            </a:extLst>
          </p:cNvPr>
          <p:cNvSpPr/>
          <p:nvPr/>
        </p:nvSpPr>
        <p:spPr>
          <a:xfrm>
            <a:off x="10132345" y="3261938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 err="1"/>
              <a:t>qRs</a:t>
            </a:r>
            <a:endParaRPr lang="en-GB" sz="1800" dirty="0"/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77018E2D-6A55-46F3-A771-B72F8843E6F7}"/>
              </a:ext>
            </a:extLst>
          </p:cNvPr>
          <p:cNvSpPr/>
          <p:nvPr/>
        </p:nvSpPr>
        <p:spPr>
          <a:xfrm>
            <a:off x="11307614" y="3538655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 err="1"/>
              <a:t>rSr</a:t>
            </a:r>
            <a:r>
              <a:rPr lang="en-GB" sz="1800" dirty="0"/>
              <a:t>‘</a:t>
            </a:r>
          </a:p>
        </p:txBody>
      </p:sp>
    </p:spTree>
    <p:extLst>
      <p:ext uri="{BB962C8B-B14F-4D97-AF65-F5344CB8AC3E}">
        <p14:creationId xmlns:p14="http://schemas.microsoft.com/office/powerpoint/2010/main" val="2798092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5) Electrical heart axis</a:t>
            </a:r>
            <a:endParaRPr lang="en-GB" dirty="0"/>
          </a:p>
        </p:txBody>
      </p:sp>
      <p:sp>
        <p:nvSpPr>
          <p:cNvPr id="79" name="TextovéPole 78">
            <a:extLst>
              <a:ext uri="{FF2B5EF4-FFF2-40B4-BE49-F238E27FC236}">
                <a16:creationId xmlns:a16="http://schemas.microsoft.com/office/drawing/2014/main" id="{12F0227B-591E-4A8C-8B25-F9D3183931FB}"/>
              </a:ext>
            </a:extLst>
          </p:cNvPr>
          <p:cNvSpPr txBox="1"/>
          <p:nvPr/>
        </p:nvSpPr>
        <p:spPr>
          <a:xfrm>
            <a:off x="6135841" y="476992"/>
            <a:ext cx="508209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/>
              <a:t>Electrical heart axis: average direction of the electric heart vector during ventricular depolarization (QRS complex)</a:t>
            </a:r>
            <a:br>
              <a:rPr lang="en-GB" sz="2000" dirty="0"/>
            </a:br>
            <a:r>
              <a:rPr lang="en-GB" sz="1600" dirty="0"/>
              <a:t>(can also be determined for atrial depolarization: P, or ventricular repolarization: T, but in practice we will analyse ventricular depolarization)</a:t>
            </a:r>
          </a:p>
        </p:txBody>
      </p:sp>
      <p:grpSp>
        <p:nvGrpSpPr>
          <p:cNvPr id="80" name="Skupina 79">
            <a:extLst>
              <a:ext uri="{FF2B5EF4-FFF2-40B4-BE49-F238E27FC236}">
                <a16:creationId xmlns:a16="http://schemas.microsoft.com/office/drawing/2014/main" id="{842ADA4A-D872-44B7-8C2F-346F986E4020}"/>
              </a:ext>
            </a:extLst>
          </p:cNvPr>
          <p:cNvGrpSpPr/>
          <p:nvPr/>
        </p:nvGrpSpPr>
        <p:grpSpPr>
          <a:xfrm>
            <a:off x="128263" y="1196752"/>
            <a:ext cx="5581382" cy="5402634"/>
            <a:chOff x="228847" y="1196752"/>
            <a:chExt cx="5581382" cy="5402634"/>
          </a:xfrm>
        </p:grpSpPr>
        <p:sp>
          <p:nvSpPr>
            <p:cNvPr id="81" name="Obdélník 80">
              <a:extLst>
                <a:ext uri="{FF2B5EF4-FFF2-40B4-BE49-F238E27FC236}">
                  <a16:creationId xmlns:a16="http://schemas.microsoft.com/office/drawing/2014/main" id="{7271D05F-17C3-4707-A837-09C2698A56A7}"/>
                </a:ext>
              </a:extLst>
            </p:cNvPr>
            <p:cNvSpPr/>
            <p:nvPr/>
          </p:nvSpPr>
          <p:spPr>
            <a:xfrm>
              <a:off x="4725465" y="3304798"/>
              <a:ext cx="2968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b="1"/>
                <a:t>I</a:t>
              </a:r>
            </a:p>
          </p:txBody>
        </p:sp>
        <p:sp>
          <p:nvSpPr>
            <p:cNvPr id="82" name="Obdélník 81">
              <a:extLst>
                <a:ext uri="{FF2B5EF4-FFF2-40B4-BE49-F238E27FC236}">
                  <a16:creationId xmlns:a16="http://schemas.microsoft.com/office/drawing/2014/main" id="{730D4EF6-8CCD-4674-BE66-4207AFF132E0}"/>
                </a:ext>
              </a:extLst>
            </p:cNvPr>
            <p:cNvSpPr/>
            <p:nvPr/>
          </p:nvSpPr>
          <p:spPr>
            <a:xfrm>
              <a:off x="2040394" y="5700830"/>
              <a:ext cx="6126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b="1"/>
                <a:t>aVF</a:t>
              </a:r>
            </a:p>
          </p:txBody>
        </p:sp>
        <p:sp>
          <p:nvSpPr>
            <p:cNvPr id="83" name="Obdélník 82">
              <a:extLst>
                <a:ext uri="{FF2B5EF4-FFF2-40B4-BE49-F238E27FC236}">
                  <a16:creationId xmlns:a16="http://schemas.microsoft.com/office/drawing/2014/main" id="{33274F6A-6B05-4C56-BF86-750B689ED95C}"/>
                </a:ext>
              </a:extLst>
            </p:cNvPr>
            <p:cNvSpPr/>
            <p:nvPr/>
          </p:nvSpPr>
          <p:spPr>
            <a:xfrm>
              <a:off x="3541215" y="5301208"/>
              <a:ext cx="4090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b="1"/>
                <a:t>II</a:t>
              </a:r>
            </a:p>
          </p:txBody>
        </p:sp>
        <p:sp>
          <p:nvSpPr>
            <p:cNvPr id="84" name="Obdélník 83">
              <a:extLst>
                <a:ext uri="{FF2B5EF4-FFF2-40B4-BE49-F238E27FC236}">
                  <a16:creationId xmlns:a16="http://schemas.microsoft.com/office/drawing/2014/main" id="{B35354DF-8C78-4C17-8F27-BB5150F99CD9}"/>
                </a:ext>
              </a:extLst>
            </p:cNvPr>
            <p:cNvSpPr/>
            <p:nvPr/>
          </p:nvSpPr>
          <p:spPr>
            <a:xfrm>
              <a:off x="907769" y="5445224"/>
              <a:ext cx="5212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b="1"/>
                <a:t>III</a:t>
              </a:r>
            </a:p>
          </p:txBody>
        </p:sp>
        <p:sp>
          <p:nvSpPr>
            <p:cNvPr id="85" name="Obdélník 84">
              <a:extLst>
                <a:ext uri="{FF2B5EF4-FFF2-40B4-BE49-F238E27FC236}">
                  <a16:creationId xmlns:a16="http://schemas.microsoft.com/office/drawing/2014/main" id="{7E02946F-0617-42F6-8FB6-A46BE46CDDA5}"/>
                </a:ext>
              </a:extLst>
            </p:cNvPr>
            <p:cNvSpPr/>
            <p:nvPr/>
          </p:nvSpPr>
          <p:spPr>
            <a:xfrm>
              <a:off x="4340489" y="4437112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b="1"/>
                <a:t>aVR</a:t>
              </a:r>
            </a:p>
          </p:txBody>
        </p:sp>
        <p:sp>
          <p:nvSpPr>
            <p:cNvPr id="86" name="Obdélník 85">
              <a:extLst>
                <a:ext uri="{FF2B5EF4-FFF2-40B4-BE49-F238E27FC236}">
                  <a16:creationId xmlns:a16="http://schemas.microsoft.com/office/drawing/2014/main" id="{71ACE948-CDFC-413E-BBA4-0AA598A47683}"/>
                </a:ext>
              </a:extLst>
            </p:cNvPr>
            <p:cNvSpPr/>
            <p:nvPr/>
          </p:nvSpPr>
          <p:spPr>
            <a:xfrm>
              <a:off x="4396848" y="2138985"/>
              <a:ext cx="6767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b="1"/>
                <a:t>aVL </a:t>
              </a:r>
            </a:p>
          </p:txBody>
        </p:sp>
        <p:sp>
          <p:nvSpPr>
            <p:cNvPr id="87" name="TextovéPole 86">
              <a:extLst>
                <a:ext uri="{FF2B5EF4-FFF2-40B4-BE49-F238E27FC236}">
                  <a16:creationId xmlns:a16="http://schemas.microsoft.com/office/drawing/2014/main" id="{788EEF3C-FEC9-432D-BBFD-2CCFC12744A3}"/>
                </a:ext>
              </a:extLst>
            </p:cNvPr>
            <p:cNvSpPr txBox="1"/>
            <p:nvPr/>
          </p:nvSpPr>
          <p:spPr>
            <a:xfrm>
              <a:off x="1363846" y="1342509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/>
                <a:t>–</a:t>
              </a:r>
              <a:r>
                <a:rPr lang="en-GB" b="1">
                  <a:solidFill>
                    <a:srgbClr val="FFFF00"/>
                  </a:solidFill>
                </a:rPr>
                <a:t> </a:t>
              </a:r>
              <a:endParaRPr lang="en-GB" sz="1600" b="1">
                <a:solidFill>
                  <a:srgbClr val="FFFF00"/>
                </a:solidFill>
              </a:endParaRPr>
            </a:p>
          </p:txBody>
        </p:sp>
        <p:sp>
          <p:nvSpPr>
            <p:cNvPr id="88" name="TextovéPole 87">
              <a:extLst>
                <a:ext uri="{FF2B5EF4-FFF2-40B4-BE49-F238E27FC236}">
                  <a16:creationId xmlns:a16="http://schemas.microsoft.com/office/drawing/2014/main" id="{C7001457-DA53-4ED0-92C2-E160BF88A50E}"/>
                </a:ext>
              </a:extLst>
            </p:cNvPr>
            <p:cNvSpPr txBox="1"/>
            <p:nvPr/>
          </p:nvSpPr>
          <p:spPr>
            <a:xfrm>
              <a:off x="3397199" y="4726885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/>
                <a:t>+</a:t>
              </a:r>
              <a:endParaRPr lang="en-GB" sz="1600" b="1"/>
            </a:p>
          </p:txBody>
        </p:sp>
        <p:sp>
          <p:nvSpPr>
            <p:cNvPr id="89" name="TextovéPole 88">
              <a:extLst>
                <a:ext uri="{FF2B5EF4-FFF2-40B4-BE49-F238E27FC236}">
                  <a16:creationId xmlns:a16="http://schemas.microsoft.com/office/drawing/2014/main" id="{43C6B787-58FE-4D1D-8C45-9EAEBD982BEB}"/>
                </a:ext>
              </a:extLst>
            </p:cNvPr>
            <p:cNvSpPr txBox="1"/>
            <p:nvPr/>
          </p:nvSpPr>
          <p:spPr>
            <a:xfrm>
              <a:off x="3832087" y="4000078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/>
                <a:t>–</a:t>
              </a:r>
              <a:r>
                <a:rPr lang="en-GB" b="1">
                  <a:solidFill>
                    <a:srgbClr val="FFFF00"/>
                  </a:solidFill>
                </a:rPr>
                <a:t> </a:t>
              </a:r>
              <a:endParaRPr lang="en-GB" sz="1600" b="1">
                <a:solidFill>
                  <a:srgbClr val="FFFF00"/>
                </a:solidFill>
              </a:endParaRPr>
            </a:p>
          </p:txBody>
        </p:sp>
        <p:sp>
          <p:nvSpPr>
            <p:cNvPr id="90" name="TextovéPole 89">
              <a:extLst>
                <a:ext uri="{FF2B5EF4-FFF2-40B4-BE49-F238E27FC236}">
                  <a16:creationId xmlns:a16="http://schemas.microsoft.com/office/drawing/2014/main" id="{7298FF95-B0E4-4232-BC0B-3870007C2711}"/>
                </a:ext>
              </a:extLst>
            </p:cNvPr>
            <p:cNvSpPr txBox="1"/>
            <p:nvPr/>
          </p:nvSpPr>
          <p:spPr>
            <a:xfrm>
              <a:off x="4183521" y="2998693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/>
                <a:t>+</a:t>
              </a:r>
              <a:endParaRPr lang="en-GB" sz="1600" b="1"/>
            </a:p>
          </p:txBody>
        </p:sp>
        <p:sp>
          <p:nvSpPr>
            <p:cNvPr id="91" name="TextovéPole 90">
              <a:extLst>
                <a:ext uri="{FF2B5EF4-FFF2-40B4-BE49-F238E27FC236}">
                  <a16:creationId xmlns:a16="http://schemas.microsoft.com/office/drawing/2014/main" id="{1B72A470-7411-4043-9437-3FE18B01F060}"/>
                </a:ext>
              </a:extLst>
            </p:cNvPr>
            <p:cNvSpPr txBox="1"/>
            <p:nvPr/>
          </p:nvSpPr>
          <p:spPr>
            <a:xfrm>
              <a:off x="2410574" y="5230941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/>
                <a:t>+</a:t>
              </a:r>
              <a:endParaRPr lang="en-GB" sz="1600" b="1"/>
            </a:p>
          </p:txBody>
        </p:sp>
        <p:sp>
          <p:nvSpPr>
            <p:cNvPr id="92" name="TextovéPole 91">
              <a:extLst>
                <a:ext uri="{FF2B5EF4-FFF2-40B4-BE49-F238E27FC236}">
                  <a16:creationId xmlns:a16="http://schemas.microsoft.com/office/drawing/2014/main" id="{CC75B42D-7160-4212-B6A1-CCF5B1A813A7}"/>
                </a:ext>
              </a:extLst>
            </p:cNvPr>
            <p:cNvSpPr txBox="1"/>
            <p:nvPr/>
          </p:nvSpPr>
          <p:spPr>
            <a:xfrm>
              <a:off x="1347131" y="4968354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/>
                <a:t>+</a:t>
              </a:r>
              <a:endParaRPr lang="en-GB" sz="1600" b="1"/>
            </a:p>
          </p:txBody>
        </p:sp>
        <p:sp>
          <p:nvSpPr>
            <p:cNvPr id="93" name="TextovéPole 92">
              <a:extLst>
                <a:ext uri="{FF2B5EF4-FFF2-40B4-BE49-F238E27FC236}">
                  <a16:creationId xmlns:a16="http://schemas.microsoft.com/office/drawing/2014/main" id="{15D53947-B94A-4542-A635-E2DF96B70C69}"/>
                </a:ext>
              </a:extLst>
            </p:cNvPr>
            <p:cNvSpPr txBox="1"/>
            <p:nvPr/>
          </p:nvSpPr>
          <p:spPr>
            <a:xfrm>
              <a:off x="3852785" y="2163244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/>
                <a:t>+</a:t>
              </a:r>
              <a:endParaRPr lang="en-GB" sz="1600" b="1"/>
            </a:p>
          </p:txBody>
        </p:sp>
        <p:sp>
          <p:nvSpPr>
            <p:cNvPr id="94" name="TextovéPole 93">
              <a:extLst>
                <a:ext uri="{FF2B5EF4-FFF2-40B4-BE49-F238E27FC236}">
                  <a16:creationId xmlns:a16="http://schemas.microsoft.com/office/drawing/2014/main" id="{6F7D909F-954F-4A87-AF9F-E2547380CB7F}"/>
                </a:ext>
              </a:extLst>
            </p:cNvPr>
            <p:cNvSpPr txBox="1"/>
            <p:nvPr/>
          </p:nvSpPr>
          <p:spPr>
            <a:xfrm>
              <a:off x="539432" y="2077429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/>
                <a:t>+</a:t>
              </a:r>
              <a:endParaRPr lang="en-GB" sz="1600" b="1"/>
            </a:p>
          </p:txBody>
        </p:sp>
        <p:sp>
          <p:nvSpPr>
            <p:cNvPr id="95" name="TextovéPole 94">
              <a:extLst>
                <a:ext uri="{FF2B5EF4-FFF2-40B4-BE49-F238E27FC236}">
                  <a16:creationId xmlns:a16="http://schemas.microsoft.com/office/drawing/2014/main" id="{CF839957-6070-4464-ABA4-3ED8114E1A32}"/>
                </a:ext>
              </a:extLst>
            </p:cNvPr>
            <p:cNvSpPr txBox="1"/>
            <p:nvPr/>
          </p:nvSpPr>
          <p:spPr>
            <a:xfrm>
              <a:off x="2389087" y="1196752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/>
                <a:t>–</a:t>
              </a:r>
              <a:r>
                <a:rPr lang="en-GB" b="1">
                  <a:solidFill>
                    <a:srgbClr val="FFFF00"/>
                  </a:solidFill>
                </a:rPr>
                <a:t> </a:t>
              </a:r>
              <a:endParaRPr lang="en-GB" sz="1600" b="1">
                <a:solidFill>
                  <a:srgbClr val="FFFF00"/>
                </a:solidFill>
              </a:endParaRPr>
            </a:p>
          </p:txBody>
        </p:sp>
        <p:sp>
          <p:nvSpPr>
            <p:cNvPr id="96" name="TextovéPole 95">
              <a:extLst>
                <a:ext uri="{FF2B5EF4-FFF2-40B4-BE49-F238E27FC236}">
                  <a16:creationId xmlns:a16="http://schemas.microsoft.com/office/drawing/2014/main" id="{1408FA36-FFA1-47A2-B132-C9A5F1906775}"/>
                </a:ext>
              </a:extLst>
            </p:cNvPr>
            <p:cNvSpPr txBox="1"/>
            <p:nvPr/>
          </p:nvSpPr>
          <p:spPr>
            <a:xfrm>
              <a:off x="3325191" y="1702549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/>
                <a:t>–</a:t>
              </a:r>
              <a:r>
                <a:rPr lang="en-GB" b="1">
                  <a:solidFill>
                    <a:srgbClr val="FFFF00"/>
                  </a:solidFill>
                </a:rPr>
                <a:t> </a:t>
              </a:r>
              <a:endParaRPr lang="en-GB" sz="1600" b="1">
                <a:solidFill>
                  <a:srgbClr val="FFFF00"/>
                </a:solidFill>
              </a:endParaRPr>
            </a:p>
          </p:txBody>
        </p:sp>
        <p:sp>
          <p:nvSpPr>
            <p:cNvPr id="97" name="TextovéPole 96">
              <a:extLst>
                <a:ext uri="{FF2B5EF4-FFF2-40B4-BE49-F238E27FC236}">
                  <a16:creationId xmlns:a16="http://schemas.microsoft.com/office/drawing/2014/main" id="{75E59CEE-6ABA-489B-A4EA-C7669A8CBD10}"/>
                </a:ext>
              </a:extLst>
            </p:cNvPr>
            <p:cNvSpPr txBox="1"/>
            <p:nvPr/>
          </p:nvSpPr>
          <p:spPr>
            <a:xfrm>
              <a:off x="228847" y="2996952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/>
                <a:t>–</a:t>
              </a:r>
              <a:r>
                <a:rPr lang="en-GB" b="1">
                  <a:solidFill>
                    <a:srgbClr val="FFFF00"/>
                  </a:solidFill>
                </a:rPr>
                <a:t> </a:t>
              </a:r>
              <a:endParaRPr lang="en-GB" sz="1600" b="1">
                <a:solidFill>
                  <a:srgbClr val="FFFF00"/>
                </a:solidFill>
              </a:endParaRPr>
            </a:p>
          </p:txBody>
        </p:sp>
        <p:sp>
          <p:nvSpPr>
            <p:cNvPr id="98" name="TextovéPole 97">
              <a:extLst>
                <a:ext uri="{FF2B5EF4-FFF2-40B4-BE49-F238E27FC236}">
                  <a16:creationId xmlns:a16="http://schemas.microsoft.com/office/drawing/2014/main" id="{1CB1119F-8D7A-4C21-B3F3-904D6BB625B1}"/>
                </a:ext>
              </a:extLst>
            </p:cNvPr>
            <p:cNvSpPr txBox="1"/>
            <p:nvPr/>
          </p:nvSpPr>
          <p:spPr>
            <a:xfrm>
              <a:off x="372863" y="4078813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/>
                <a:t>–</a:t>
              </a:r>
              <a:r>
                <a:rPr lang="en-GB" b="1">
                  <a:solidFill>
                    <a:srgbClr val="FFFF00"/>
                  </a:solidFill>
                </a:rPr>
                <a:t> </a:t>
              </a:r>
              <a:endParaRPr lang="en-GB" sz="1600" b="1">
                <a:solidFill>
                  <a:srgbClr val="FFFF00"/>
                </a:solidFill>
              </a:endParaRPr>
            </a:p>
          </p:txBody>
        </p:sp>
        <p:sp>
          <p:nvSpPr>
            <p:cNvPr id="99" name="Obdélník 98">
              <a:extLst>
                <a:ext uri="{FF2B5EF4-FFF2-40B4-BE49-F238E27FC236}">
                  <a16:creationId xmlns:a16="http://schemas.microsoft.com/office/drawing/2014/main" id="{B3F982BF-04AE-442C-89B0-4A4050230BE8}"/>
                </a:ext>
              </a:extLst>
            </p:cNvPr>
            <p:cNvSpPr/>
            <p:nvPr/>
          </p:nvSpPr>
          <p:spPr>
            <a:xfrm>
              <a:off x="395562" y="5968444"/>
              <a:ext cx="7473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b="1"/>
                <a:t>120°</a:t>
              </a:r>
              <a:endParaRPr lang="en-GB" sz="1800"/>
            </a:p>
          </p:txBody>
        </p:sp>
        <p:sp>
          <p:nvSpPr>
            <p:cNvPr id="100" name="Obdélník 99">
              <a:extLst>
                <a:ext uri="{FF2B5EF4-FFF2-40B4-BE49-F238E27FC236}">
                  <a16:creationId xmlns:a16="http://schemas.microsoft.com/office/drawing/2014/main" id="{84C27201-58CF-45C0-8EF0-16AA1C2B56B9}"/>
                </a:ext>
              </a:extLst>
            </p:cNvPr>
            <p:cNvSpPr/>
            <p:nvPr/>
          </p:nvSpPr>
          <p:spPr>
            <a:xfrm>
              <a:off x="2147553" y="6230054"/>
              <a:ext cx="5998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b="1"/>
                <a:t>90°</a:t>
              </a:r>
            </a:p>
          </p:txBody>
        </p:sp>
        <p:sp>
          <p:nvSpPr>
            <p:cNvPr id="101" name="Obdélník 100">
              <a:extLst>
                <a:ext uri="{FF2B5EF4-FFF2-40B4-BE49-F238E27FC236}">
                  <a16:creationId xmlns:a16="http://schemas.microsoft.com/office/drawing/2014/main" id="{3ADC5298-F1AE-40C2-9361-D9E539B3C693}"/>
                </a:ext>
              </a:extLst>
            </p:cNvPr>
            <p:cNvSpPr/>
            <p:nvPr/>
          </p:nvSpPr>
          <p:spPr>
            <a:xfrm>
              <a:off x="3855789" y="5824428"/>
              <a:ext cx="5998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b="1"/>
                <a:t>60°</a:t>
              </a:r>
            </a:p>
          </p:txBody>
        </p:sp>
        <p:sp>
          <p:nvSpPr>
            <p:cNvPr id="102" name="Obdélník 101">
              <a:extLst>
                <a:ext uri="{FF2B5EF4-FFF2-40B4-BE49-F238E27FC236}">
                  <a16:creationId xmlns:a16="http://schemas.microsoft.com/office/drawing/2014/main" id="{D9296D74-A1A6-4CD9-A24F-CFD075FE5EA3}"/>
                </a:ext>
              </a:extLst>
            </p:cNvPr>
            <p:cNvSpPr/>
            <p:nvPr/>
          </p:nvSpPr>
          <p:spPr>
            <a:xfrm>
              <a:off x="5137834" y="4768299"/>
              <a:ext cx="5998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b="1"/>
                <a:t>30°</a:t>
              </a:r>
            </a:p>
          </p:txBody>
        </p:sp>
        <p:sp>
          <p:nvSpPr>
            <p:cNvPr id="103" name="Obdélník 102">
              <a:extLst>
                <a:ext uri="{FF2B5EF4-FFF2-40B4-BE49-F238E27FC236}">
                  <a16:creationId xmlns:a16="http://schemas.microsoft.com/office/drawing/2014/main" id="{03B2974E-7347-4DE2-B99A-2295CBAFBEDE}"/>
                </a:ext>
              </a:extLst>
            </p:cNvPr>
            <p:cNvSpPr/>
            <p:nvPr/>
          </p:nvSpPr>
          <p:spPr>
            <a:xfrm>
              <a:off x="5110999" y="3285211"/>
              <a:ext cx="4523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b="1"/>
                <a:t>0°</a:t>
              </a:r>
            </a:p>
          </p:txBody>
        </p:sp>
        <p:sp>
          <p:nvSpPr>
            <p:cNvPr id="104" name="Obdélník 103">
              <a:extLst>
                <a:ext uri="{FF2B5EF4-FFF2-40B4-BE49-F238E27FC236}">
                  <a16:creationId xmlns:a16="http://schemas.microsoft.com/office/drawing/2014/main" id="{C350213F-C6CA-40A5-9379-7DC034C74C65}"/>
                </a:ext>
              </a:extLst>
            </p:cNvPr>
            <p:cNvSpPr/>
            <p:nvPr/>
          </p:nvSpPr>
          <p:spPr>
            <a:xfrm>
              <a:off x="5110999" y="2118472"/>
              <a:ext cx="6992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b="1"/>
                <a:t>-30°</a:t>
              </a:r>
            </a:p>
          </p:txBody>
        </p:sp>
        <p:grpSp>
          <p:nvGrpSpPr>
            <p:cNvPr id="105" name="Skupina 104">
              <a:extLst>
                <a:ext uri="{FF2B5EF4-FFF2-40B4-BE49-F238E27FC236}">
                  <a16:creationId xmlns:a16="http://schemas.microsoft.com/office/drawing/2014/main" id="{32FB8C18-E5F1-4513-AE20-8CF69C6598AC}"/>
                </a:ext>
              </a:extLst>
            </p:cNvPr>
            <p:cNvGrpSpPr/>
            <p:nvPr/>
          </p:nvGrpSpPr>
          <p:grpSpPr>
            <a:xfrm>
              <a:off x="250047" y="1406410"/>
              <a:ext cx="4320000" cy="4320000"/>
              <a:chOff x="250047" y="1406410"/>
              <a:chExt cx="4320000" cy="4320000"/>
            </a:xfrm>
          </p:grpSpPr>
          <p:cxnSp>
            <p:nvCxnSpPr>
              <p:cNvPr id="106" name="Přímá spojnice 105">
                <a:extLst>
                  <a:ext uri="{FF2B5EF4-FFF2-40B4-BE49-F238E27FC236}">
                    <a16:creationId xmlns:a16="http://schemas.microsoft.com/office/drawing/2014/main" id="{E9F5EC17-62A5-4C8A-9C0B-E07D41747C5F}"/>
                  </a:ext>
                </a:extLst>
              </p:cNvPr>
              <p:cNvCxnSpPr/>
              <p:nvPr/>
            </p:nvCxnSpPr>
            <p:spPr>
              <a:xfrm flipH="1">
                <a:off x="2410047" y="1406410"/>
                <a:ext cx="0" cy="432000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Přímá spojnice 106">
                <a:extLst>
                  <a:ext uri="{FF2B5EF4-FFF2-40B4-BE49-F238E27FC236}">
                    <a16:creationId xmlns:a16="http://schemas.microsoft.com/office/drawing/2014/main" id="{F2BDAA27-E57B-4667-99AE-FE0F9BE992FD}"/>
                  </a:ext>
                </a:extLst>
              </p:cNvPr>
              <p:cNvCxnSpPr/>
              <p:nvPr/>
            </p:nvCxnSpPr>
            <p:spPr>
              <a:xfrm rot="16200000" flipH="1">
                <a:off x="2410047" y="1406411"/>
                <a:ext cx="0" cy="432000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Přímá spojnice 107">
                <a:extLst>
                  <a:ext uri="{FF2B5EF4-FFF2-40B4-BE49-F238E27FC236}">
                    <a16:creationId xmlns:a16="http://schemas.microsoft.com/office/drawing/2014/main" id="{BCCF9714-3788-42D9-B28C-03A0A9956A29}"/>
                  </a:ext>
                </a:extLst>
              </p:cNvPr>
              <p:cNvCxnSpPr/>
              <p:nvPr/>
            </p:nvCxnSpPr>
            <p:spPr>
              <a:xfrm rot="1800000" flipH="1">
                <a:off x="2410047" y="1406410"/>
                <a:ext cx="0" cy="432000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Přímá spojnice 108">
                <a:extLst>
                  <a:ext uri="{FF2B5EF4-FFF2-40B4-BE49-F238E27FC236}">
                    <a16:creationId xmlns:a16="http://schemas.microsoft.com/office/drawing/2014/main" id="{94713888-1801-4FFC-96A5-BFD0CC4DB4D1}"/>
                  </a:ext>
                </a:extLst>
              </p:cNvPr>
              <p:cNvCxnSpPr/>
              <p:nvPr/>
            </p:nvCxnSpPr>
            <p:spPr>
              <a:xfrm rot="18000000" flipH="1">
                <a:off x="2410047" y="1406411"/>
                <a:ext cx="0" cy="432000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Přímá spojnice 109">
                <a:extLst>
                  <a:ext uri="{FF2B5EF4-FFF2-40B4-BE49-F238E27FC236}">
                    <a16:creationId xmlns:a16="http://schemas.microsoft.com/office/drawing/2014/main" id="{09DDD1C4-B12A-4EE9-B04A-C582966FF998}"/>
                  </a:ext>
                </a:extLst>
              </p:cNvPr>
              <p:cNvCxnSpPr/>
              <p:nvPr/>
            </p:nvCxnSpPr>
            <p:spPr>
              <a:xfrm rot="19800000" flipH="1" flipV="1">
                <a:off x="2410047" y="1406410"/>
                <a:ext cx="0" cy="432000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Přímá spojnice 110">
                <a:extLst>
                  <a:ext uri="{FF2B5EF4-FFF2-40B4-BE49-F238E27FC236}">
                    <a16:creationId xmlns:a16="http://schemas.microsoft.com/office/drawing/2014/main" id="{D8C8056D-A8D6-4A76-B961-7418175617C8}"/>
                  </a:ext>
                </a:extLst>
              </p:cNvPr>
              <p:cNvCxnSpPr/>
              <p:nvPr/>
            </p:nvCxnSpPr>
            <p:spPr>
              <a:xfrm rot="3600000" flipH="1" flipV="1">
                <a:off x="2410047" y="1406409"/>
                <a:ext cx="0" cy="432000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5" name="TextovéPole 114">
            <a:extLst>
              <a:ext uri="{FF2B5EF4-FFF2-40B4-BE49-F238E27FC236}">
                <a16:creationId xmlns:a16="http://schemas.microsoft.com/office/drawing/2014/main" id="{49BBFEA6-8303-4CF1-A1FE-07732CBA1DDB}"/>
              </a:ext>
            </a:extLst>
          </p:cNvPr>
          <p:cNvSpPr txBox="1"/>
          <p:nvPr/>
        </p:nvSpPr>
        <p:spPr>
          <a:xfrm>
            <a:off x="5886994" y="2523865"/>
            <a:ext cx="61262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Heart axis is physiologically directed down, left, back - refers to the real placement of the heart in the chest. </a:t>
            </a:r>
          </a:p>
          <a:p>
            <a:r>
              <a:rPr lang="en-GB" sz="1600" dirty="0"/>
              <a:t>- Here we solve only the frontal plane (limb leads)</a:t>
            </a:r>
          </a:p>
        </p:txBody>
      </p:sp>
      <p:sp>
        <p:nvSpPr>
          <p:cNvPr id="116" name="TextovéPole 115">
            <a:extLst>
              <a:ext uri="{FF2B5EF4-FFF2-40B4-BE49-F238E27FC236}">
                <a16:creationId xmlns:a16="http://schemas.microsoft.com/office/drawing/2014/main" id="{92F85B28-0D58-4639-873A-4B79830D0FCD}"/>
              </a:ext>
            </a:extLst>
          </p:cNvPr>
          <p:cNvSpPr txBox="1"/>
          <p:nvPr/>
        </p:nvSpPr>
        <p:spPr>
          <a:xfrm>
            <a:off x="5977543" y="3812569"/>
            <a:ext cx="6043886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Physiological range:</a:t>
            </a:r>
          </a:p>
          <a:p>
            <a:r>
              <a:rPr lang="en-GB" sz="1800" dirty="0"/>
              <a:t>Middle type 0° – 90°</a:t>
            </a:r>
          </a:p>
          <a:p>
            <a:r>
              <a:rPr lang="en-GB" sz="1800" dirty="0"/>
              <a:t>Left type -30° - 0°</a:t>
            </a:r>
          </a:p>
          <a:p>
            <a:r>
              <a:rPr lang="en-GB" sz="1800" dirty="0"/>
              <a:t>Right type 90° - 120°</a:t>
            </a:r>
          </a:p>
          <a:p>
            <a:endParaRPr lang="en-GB" sz="1050" dirty="0"/>
          </a:p>
          <a:p>
            <a:r>
              <a:rPr lang="en-GB" sz="2000" b="1" dirty="0"/>
              <a:t>Pathological range:</a:t>
            </a:r>
            <a:endParaRPr lang="en-GB" sz="2000" dirty="0"/>
          </a:p>
          <a:p>
            <a:r>
              <a:rPr lang="en-GB" sz="1600" dirty="0"/>
              <a:t>Right deviation: &gt; 120 ° </a:t>
            </a:r>
            <a:r>
              <a:rPr lang="en-GB" sz="1400" dirty="0"/>
              <a:t>(P ventricular hypertrophy, dextrocardia)</a:t>
            </a:r>
          </a:p>
          <a:p>
            <a:r>
              <a:rPr lang="en-GB" sz="1600" dirty="0"/>
              <a:t>Left deviation: &lt; -30° </a:t>
            </a:r>
            <a:r>
              <a:rPr lang="en-GB" sz="1400" dirty="0"/>
              <a:t>(L ventricular hypertrophy, pregnancy, obesity)</a:t>
            </a:r>
          </a:p>
        </p:txBody>
      </p:sp>
      <p:sp>
        <p:nvSpPr>
          <p:cNvPr id="117" name="Volný tvar 5">
            <a:extLst>
              <a:ext uri="{FF2B5EF4-FFF2-40B4-BE49-F238E27FC236}">
                <a16:creationId xmlns:a16="http://schemas.microsoft.com/office/drawing/2014/main" id="{7260F61A-A856-49EB-BBFE-C3DF0569FBB5}"/>
              </a:ext>
            </a:extLst>
          </p:cNvPr>
          <p:cNvSpPr/>
          <p:nvPr/>
        </p:nvSpPr>
        <p:spPr>
          <a:xfrm>
            <a:off x="1977109" y="3279517"/>
            <a:ext cx="2158108" cy="1770464"/>
          </a:xfrm>
          <a:custGeom>
            <a:avLst/>
            <a:gdLst>
              <a:gd name="connsiteX0" fmla="*/ 831277 w 4868887"/>
              <a:gd name="connsiteY0" fmla="*/ 843635 h 3820048"/>
              <a:gd name="connsiteX1" fmla="*/ 95007 w 4868887"/>
              <a:gd name="connsiteY1" fmla="*/ 499251 h 3820048"/>
              <a:gd name="connsiteX2" fmla="*/ 106882 w 4868887"/>
              <a:gd name="connsiteY2" fmla="*/ 1104892 h 3820048"/>
              <a:gd name="connsiteX3" fmla="*/ 985656 w 4868887"/>
              <a:gd name="connsiteY3" fmla="*/ 2066793 h 3820048"/>
              <a:gd name="connsiteX4" fmla="*/ 2410695 w 4868887"/>
              <a:gd name="connsiteY4" fmla="*/ 2458679 h 3820048"/>
              <a:gd name="connsiteX5" fmla="*/ 3847609 w 4868887"/>
              <a:gd name="connsiteY5" fmla="*/ 3064321 h 3820048"/>
              <a:gd name="connsiteX6" fmla="*/ 4868887 w 4868887"/>
              <a:gd name="connsiteY6" fmla="*/ 3764965 h 3820048"/>
              <a:gd name="connsiteX7" fmla="*/ 4868887 w 4868887"/>
              <a:gd name="connsiteY7" fmla="*/ 3658087 h 3820048"/>
              <a:gd name="connsiteX8" fmla="*/ 3847609 w 4868887"/>
              <a:gd name="connsiteY8" fmla="*/ 2731812 h 3820048"/>
              <a:gd name="connsiteX9" fmla="*/ 2897583 w 4868887"/>
              <a:gd name="connsiteY9" fmla="*/ 1520528 h 3820048"/>
              <a:gd name="connsiteX10" fmla="*/ 1626923 w 4868887"/>
              <a:gd name="connsiteY10" fmla="*/ 321121 h 3820048"/>
              <a:gd name="connsiteX11" fmla="*/ 985656 w 4868887"/>
              <a:gd name="connsiteY11" fmla="*/ 487 h 3820048"/>
              <a:gd name="connsiteX12" fmla="*/ 629396 w 4868887"/>
              <a:gd name="connsiteY12" fmla="*/ 261744 h 3820048"/>
              <a:gd name="connsiteX13" fmla="*/ 843152 w 4868887"/>
              <a:gd name="connsiteY13" fmla="*/ 772383 h 3820048"/>
              <a:gd name="connsiteX14" fmla="*/ 1163786 w 4868887"/>
              <a:gd name="connsiteY14" fmla="*/ 1223645 h 3820048"/>
              <a:gd name="connsiteX15" fmla="*/ 1650674 w 4868887"/>
              <a:gd name="connsiteY15" fmla="*/ 1342399 h 3820048"/>
              <a:gd name="connsiteX16" fmla="*/ 1567547 w 4868887"/>
              <a:gd name="connsiteY16" fmla="*/ 1057391 h 3820048"/>
              <a:gd name="connsiteX17" fmla="*/ 1056908 w 4868887"/>
              <a:gd name="connsiteY17" fmla="*/ 796134 h 3820048"/>
              <a:gd name="connsiteX18" fmla="*/ 926279 w 4868887"/>
              <a:gd name="connsiteY18" fmla="*/ 796134 h 3820048"/>
              <a:gd name="connsiteX19" fmla="*/ 997531 w 4868887"/>
              <a:gd name="connsiteY19" fmla="*/ 938638 h 3820048"/>
              <a:gd name="connsiteX20" fmla="*/ 1710051 w 4868887"/>
              <a:gd name="connsiteY20" fmla="*/ 1294897 h 3820048"/>
              <a:gd name="connsiteX21" fmla="*/ 2256316 w 4868887"/>
              <a:gd name="connsiteY21" fmla="*/ 1508653 h 3820048"/>
              <a:gd name="connsiteX22" fmla="*/ 2030685 w 4868887"/>
              <a:gd name="connsiteY22" fmla="*/ 1164269 h 3820048"/>
              <a:gd name="connsiteX23" fmla="*/ 1650674 w 4868887"/>
              <a:gd name="connsiteY23" fmla="*/ 926762 h 3820048"/>
              <a:gd name="connsiteX24" fmla="*/ 1068783 w 4868887"/>
              <a:gd name="connsiteY24" fmla="*/ 796134 h 3820048"/>
              <a:gd name="connsiteX25" fmla="*/ 831277 w 4868887"/>
              <a:gd name="connsiteY25" fmla="*/ 843635 h 3820048"/>
              <a:gd name="connsiteX0" fmla="*/ 802661 w 4840271"/>
              <a:gd name="connsiteY0" fmla="*/ 843635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135170 w 4840271"/>
              <a:gd name="connsiteY14" fmla="*/ 1223645 h 3820048"/>
              <a:gd name="connsiteX15" fmla="*/ 1622058 w 4840271"/>
              <a:gd name="connsiteY15" fmla="*/ 1342399 h 3820048"/>
              <a:gd name="connsiteX16" fmla="*/ 1538931 w 4840271"/>
              <a:gd name="connsiteY16" fmla="*/ 1057391 h 3820048"/>
              <a:gd name="connsiteX17" fmla="*/ 1028292 w 4840271"/>
              <a:gd name="connsiteY17" fmla="*/ 796134 h 3820048"/>
              <a:gd name="connsiteX18" fmla="*/ 897663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002069 w 4840271"/>
              <a:gd name="connsiteY22" fmla="*/ 1164269 h 3820048"/>
              <a:gd name="connsiteX23" fmla="*/ 1622058 w 4840271"/>
              <a:gd name="connsiteY23" fmla="*/ 926762 h 3820048"/>
              <a:gd name="connsiteX24" fmla="*/ 1040167 w 4840271"/>
              <a:gd name="connsiteY24" fmla="*/ 796134 h 3820048"/>
              <a:gd name="connsiteX25" fmla="*/ 802661 w 4840271"/>
              <a:gd name="connsiteY25" fmla="*/ 843635 h 3820048"/>
              <a:gd name="connsiteX0" fmla="*/ 802661 w 4840271"/>
              <a:gd name="connsiteY0" fmla="*/ 814375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135170 w 4840271"/>
              <a:gd name="connsiteY14" fmla="*/ 1223645 h 3820048"/>
              <a:gd name="connsiteX15" fmla="*/ 1622058 w 4840271"/>
              <a:gd name="connsiteY15" fmla="*/ 1342399 h 3820048"/>
              <a:gd name="connsiteX16" fmla="*/ 1538931 w 4840271"/>
              <a:gd name="connsiteY16" fmla="*/ 1057391 h 3820048"/>
              <a:gd name="connsiteX17" fmla="*/ 1028292 w 4840271"/>
              <a:gd name="connsiteY17" fmla="*/ 796134 h 3820048"/>
              <a:gd name="connsiteX18" fmla="*/ 897663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002069 w 4840271"/>
              <a:gd name="connsiteY22" fmla="*/ 1164269 h 3820048"/>
              <a:gd name="connsiteX23" fmla="*/ 1622058 w 4840271"/>
              <a:gd name="connsiteY23" fmla="*/ 926762 h 3820048"/>
              <a:gd name="connsiteX24" fmla="*/ 1040167 w 4840271"/>
              <a:gd name="connsiteY24" fmla="*/ 796134 h 3820048"/>
              <a:gd name="connsiteX25" fmla="*/ 802661 w 4840271"/>
              <a:gd name="connsiteY25" fmla="*/ 814375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135170 w 4840271"/>
              <a:gd name="connsiteY14" fmla="*/ 1223645 h 3820048"/>
              <a:gd name="connsiteX15" fmla="*/ 1622058 w 4840271"/>
              <a:gd name="connsiteY15" fmla="*/ 1342399 h 3820048"/>
              <a:gd name="connsiteX16" fmla="*/ 1538931 w 4840271"/>
              <a:gd name="connsiteY16" fmla="*/ 1057391 h 3820048"/>
              <a:gd name="connsiteX17" fmla="*/ 1028292 w 4840271"/>
              <a:gd name="connsiteY17" fmla="*/ 796134 h 3820048"/>
              <a:gd name="connsiteX18" fmla="*/ 897663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002069 w 4840271"/>
              <a:gd name="connsiteY22" fmla="*/ 1164269 h 3820048"/>
              <a:gd name="connsiteX23" fmla="*/ 1622058 w 4840271"/>
              <a:gd name="connsiteY23" fmla="*/ 926762 h 3820048"/>
              <a:gd name="connsiteX24" fmla="*/ 1040167 w 4840271"/>
              <a:gd name="connsiteY24" fmla="*/ 796134 h 3820048"/>
              <a:gd name="connsiteX25" fmla="*/ 802661 w 4840271"/>
              <a:gd name="connsiteY25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135170 w 4840271"/>
              <a:gd name="connsiteY14" fmla="*/ 1223645 h 3820048"/>
              <a:gd name="connsiteX15" fmla="*/ 1622058 w 4840271"/>
              <a:gd name="connsiteY15" fmla="*/ 1342399 h 3820048"/>
              <a:gd name="connsiteX16" fmla="*/ 1538931 w 4840271"/>
              <a:gd name="connsiteY16" fmla="*/ 1057391 h 3820048"/>
              <a:gd name="connsiteX17" fmla="*/ 1028292 w 4840271"/>
              <a:gd name="connsiteY17" fmla="*/ 796134 h 3820048"/>
              <a:gd name="connsiteX18" fmla="*/ 897663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002069 w 4840271"/>
              <a:gd name="connsiteY22" fmla="*/ 1164269 h 3820048"/>
              <a:gd name="connsiteX23" fmla="*/ 1622058 w 4840271"/>
              <a:gd name="connsiteY23" fmla="*/ 926762 h 3820048"/>
              <a:gd name="connsiteX24" fmla="*/ 1113319 w 4840271"/>
              <a:gd name="connsiteY24" fmla="*/ 832710 h 3820048"/>
              <a:gd name="connsiteX25" fmla="*/ 802661 w 4840271"/>
              <a:gd name="connsiteY25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135170 w 4840271"/>
              <a:gd name="connsiteY14" fmla="*/ 1223645 h 3820048"/>
              <a:gd name="connsiteX15" fmla="*/ 1622058 w 4840271"/>
              <a:gd name="connsiteY15" fmla="*/ 1342399 h 3820048"/>
              <a:gd name="connsiteX16" fmla="*/ 1538931 w 4840271"/>
              <a:gd name="connsiteY16" fmla="*/ 1057391 h 3820048"/>
              <a:gd name="connsiteX17" fmla="*/ 1028292 w 4840271"/>
              <a:gd name="connsiteY17" fmla="*/ 796134 h 3820048"/>
              <a:gd name="connsiteX18" fmla="*/ 897663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002069 w 4840271"/>
              <a:gd name="connsiteY22" fmla="*/ 1164269 h 3820048"/>
              <a:gd name="connsiteX23" fmla="*/ 1768362 w 4840271"/>
              <a:gd name="connsiteY23" fmla="*/ 985284 h 3820048"/>
              <a:gd name="connsiteX24" fmla="*/ 1113319 w 4840271"/>
              <a:gd name="connsiteY24" fmla="*/ 832710 h 3820048"/>
              <a:gd name="connsiteX25" fmla="*/ 802661 w 4840271"/>
              <a:gd name="connsiteY25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135170 w 4840271"/>
              <a:gd name="connsiteY14" fmla="*/ 1223645 h 3820048"/>
              <a:gd name="connsiteX15" fmla="*/ 1622058 w 4840271"/>
              <a:gd name="connsiteY15" fmla="*/ 1342399 h 3820048"/>
              <a:gd name="connsiteX16" fmla="*/ 1538931 w 4840271"/>
              <a:gd name="connsiteY16" fmla="*/ 1057391 h 3820048"/>
              <a:gd name="connsiteX17" fmla="*/ 1028292 w 4840271"/>
              <a:gd name="connsiteY17" fmla="*/ 796134 h 3820048"/>
              <a:gd name="connsiteX18" fmla="*/ 897663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228840 w 4840271"/>
              <a:gd name="connsiteY22" fmla="*/ 1281312 h 3820048"/>
              <a:gd name="connsiteX23" fmla="*/ 1768362 w 4840271"/>
              <a:gd name="connsiteY23" fmla="*/ 985284 h 3820048"/>
              <a:gd name="connsiteX24" fmla="*/ 1113319 w 4840271"/>
              <a:gd name="connsiteY24" fmla="*/ 832710 h 3820048"/>
              <a:gd name="connsiteX25" fmla="*/ 802661 w 4840271"/>
              <a:gd name="connsiteY25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062018 w 4840271"/>
              <a:gd name="connsiteY14" fmla="*/ 1187069 h 3820048"/>
              <a:gd name="connsiteX15" fmla="*/ 1622058 w 4840271"/>
              <a:gd name="connsiteY15" fmla="*/ 1342399 h 3820048"/>
              <a:gd name="connsiteX16" fmla="*/ 1538931 w 4840271"/>
              <a:gd name="connsiteY16" fmla="*/ 1057391 h 3820048"/>
              <a:gd name="connsiteX17" fmla="*/ 1028292 w 4840271"/>
              <a:gd name="connsiteY17" fmla="*/ 796134 h 3820048"/>
              <a:gd name="connsiteX18" fmla="*/ 897663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228840 w 4840271"/>
              <a:gd name="connsiteY22" fmla="*/ 1281312 h 3820048"/>
              <a:gd name="connsiteX23" fmla="*/ 1768362 w 4840271"/>
              <a:gd name="connsiteY23" fmla="*/ 985284 h 3820048"/>
              <a:gd name="connsiteX24" fmla="*/ 1113319 w 4840271"/>
              <a:gd name="connsiteY24" fmla="*/ 832710 h 3820048"/>
              <a:gd name="connsiteX25" fmla="*/ 802661 w 4840271"/>
              <a:gd name="connsiteY25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062018 w 4840271"/>
              <a:gd name="connsiteY14" fmla="*/ 1187069 h 3820048"/>
              <a:gd name="connsiteX15" fmla="*/ 1461123 w 4840271"/>
              <a:gd name="connsiteY15" fmla="*/ 1291193 h 3820048"/>
              <a:gd name="connsiteX16" fmla="*/ 1538931 w 4840271"/>
              <a:gd name="connsiteY16" fmla="*/ 1057391 h 3820048"/>
              <a:gd name="connsiteX17" fmla="*/ 1028292 w 4840271"/>
              <a:gd name="connsiteY17" fmla="*/ 796134 h 3820048"/>
              <a:gd name="connsiteX18" fmla="*/ 897663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228840 w 4840271"/>
              <a:gd name="connsiteY22" fmla="*/ 1281312 h 3820048"/>
              <a:gd name="connsiteX23" fmla="*/ 1768362 w 4840271"/>
              <a:gd name="connsiteY23" fmla="*/ 985284 h 3820048"/>
              <a:gd name="connsiteX24" fmla="*/ 1113319 w 4840271"/>
              <a:gd name="connsiteY24" fmla="*/ 832710 h 3820048"/>
              <a:gd name="connsiteX25" fmla="*/ 802661 w 4840271"/>
              <a:gd name="connsiteY25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062018 w 4840271"/>
              <a:gd name="connsiteY14" fmla="*/ 1187069 h 3820048"/>
              <a:gd name="connsiteX15" fmla="*/ 1461123 w 4840271"/>
              <a:gd name="connsiteY15" fmla="*/ 1291193 h 3820048"/>
              <a:gd name="connsiteX16" fmla="*/ 1377997 w 4840271"/>
              <a:gd name="connsiteY16" fmla="*/ 1057391 h 3820048"/>
              <a:gd name="connsiteX17" fmla="*/ 1028292 w 4840271"/>
              <a:gd name="connsiteY17" fmla="*/ 796134 h 3820048"/>
              <a:gd name="connsiteX18" fmla="*/ 897663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228840 w 4840271"/>
              <a:gd name="connsiteY22" fmla="*/ 1281312 h 3820048"/>
              <a:gd name="connsiteX23" fmla="*/ 1768362 w 4840271"/>
              <a:gd name="connsiteY23" fmla="*/ 985284 h 3820048"/>
              <a:gd name="connsiteX24" fmla="*/ 1113319 w 4840271"/>
              <a:gd name="connsiteY24" fmla="*/ 832710 h 3820048"/>
              <a:gd name="connsiteX25" fmla="*/ 802661 w 4840271"/>
              <a:gd name="connsiteY25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062018 w 4840271"/>
              <a:gd name="connsiteY14" fmla="*/ 1187069 h 3820048"/>
              <a:gd name="connsiteX15" fmla="*/ 1461123 w 4840271"/>
              <a:gd name="connsiteY15" fmla="*/ 1291193 h 3820048"/>
              <a:gd name="connsiteX16" fmla="*/ 1377997 w 4840271"/>
              <a:gd name="connsiteY16" fmla="*/ 1057391 h 3820048"/>
              <a:gd name="connsiteX17" fmla="*/ 1028292 w 4840271"/>
              <a:gd name="connsiteY17" fmla="*/ 796134 h 3820048"/>
              <a:gd name="connsiteX18" fmla="*/ 831826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228840 w 4840271"/>
              <a:gd name="connsiteY22" fmla="*/ 1281312 h 3820048"/>
              <a:gd name="connsiteX23" fmla="*/ 1768362 w 4840271"/>
              <a:gd name="connsiteY23" fmla="*/ 985284 h 3820048"/>
              <a:gd name="connsiteX24" fmla="*/ 1113319 w 4840271"/>
              <a:gd name="connsiteY24" fmla="*/ 832710 h 3820048"/>
              <a:gd name="connsiteX25" fmla="*/ 802661 w 4840271"/>
              <a:gd name="connsiteY25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062018 w 4840271"/>
              <a:gd name="connsiteY14" fmla="*/ 1187069 h 3820048"/>
              <a:gd name="connsiteX15" fmla="*/ 1461123 w 4840271"/>
              <a:gd name="connsiteY15" fmla="*/ 1291193 h 3820048"/>
              <a:gd name="connsiteX16" fmla="*/ 1377997 w 4840271"/>
              <a:gd name="connsiteY16" fmla="*/ 1057391 h 3820048"/>
              <a:gd name="connsiteX17" fmla="*/ 1028292 w 4840271"/>
              <a:gd name="connsiteY17" fmla="*/ 796134 h 3820048"/>
              <a:gd name="connsiteX18" fmla="*/ 929679 w 4840271"/>
              <a:gd name="connsiteY18" fmla="*/ 809434 h 3820048"/>
              <a:gd name="connsiteX19" fmla="*/ 831826 w 4840271"/>
              <a:gd name="connsiteY19" fmla="*/ 796134 h 3820048"/>
              <a:gd name="connsiteX20" fmla="*/ 968915 w 4840271"/>
              <a:gd name="connsiteY20" fmla="*/ 938638 h 3820048"/>
              <a:gd name="connsiteX21" fmla="*/ 1681435 w 4840271"/>
              <a:gd name="connsiteY21" fmla="*/ 1294897 h 3820048"/>
              <a:gd name="connsiteX22" fmla="*/ 2227700 w 4840271"/>
              <a:gd name="connsiteY22" fmla="*/ 1508653 h 3820048"/>
              <a:gd name="connsiteX23" fmla="*/ 2228840 w 4840271"/>
              <a:gd name="connsiteY23" fmla="*/ 1281312 h 3820048"/>
              <a:gd name="connsiteX24" fmla="*/ 1768362 w 4840271"/>
              <a:gd name="connsiteY24" fmla="*/ 985284 h 3820048"/>
              <a:gd name="connsiteX25" fmla="*/ 1113319 w 4840271"/>
              <a:gd name="connsiteY25" fmla="*/ 832710 h 3820048"/>
              <a:gd name="connsiteX26" fmla="*/ 802661 w 4840271"/>
              <a:gd name="connsiteY26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062018 w 4840271"/>
              <a:gd name="connsiteY14" fmla="*/ 1187069 h 3820048"/>
              <a:gd name="connsiteX15" fmla="*/ 1461123 w 4840271"/>
              <a:gd name="connsiteY15" fmla="*/ 1291193 h 3820048"/>
              <a:gd name="connsiteX16" fmla="*/ 1377997 w 4840271"/>
              <a:gd name="connsiteY16" fmla="*/ 1057391 h 3820048"/>
              <a:gd name="connsiteX17" fmla="*/ 1078298 w 4840271"/>
              <a:gd name="connsiteY17" fmla="*/ 848521 h 3820048"/>
              <a:gd name="connsiteX18" fmla="*/ 929679 w 4840271"/>
              <a:gd name="connsiteY18" fmla="*/ 809434 h 3820048"/>
              <a:gd name="connsiteX19" fmla="*/ 831826 w 4840271"/>
              <a:gd name="connsiteY19" fmla="*/ 796134 h 3820048"/>
              <a:gd name="connsiteX20" fmla="*/ 968915 w 4840271"/>
              <a:gd name="connsiteY20" fmla="*/ 938638 h 3820048"/>
              <a:gd name="connsiteX21" fmla="*/ 1681435 w 4840271"/>
              <a:gd name="connsiteY21" fmla="*/ 1294897 h 3820048"/>
              <a:gd name="connsiteX22" fmla="*/ 2227700 w 4840271"/>
              <a:gd name="connsiteY22" fmla="*/ 1508653 h 3820048"/>
              <a:gd name="connsiteX23" fmla="*/ 2228840 w 4840271"/>
              <a:gd name="connsiteY23" fmla="*/ 1281312 h 3820048"/>
              <a:gd name="connsiteX24" fmla="*/ 1768362 w 4840271"/>
              <a:gd name="connsiteY24" fmla="*/ 985284 h 3820048"/>
              <a:gd name="connsiteX25" fmla="*/ 1113319 w 4840271"/>
              <a:gd name="connsiteY25" fmla="*/ 832710 h 3820048"/>
              <a:gd name="connsiteX26" fmla="*/ 802661 w 4840271"/>
              <a:gd name="connsiteY26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062018 w 4840271"/>
              <a:gd name="connsiteY14" fmla="*/ 1187069 h 3820048"/>
              <a:gd name="connsiteX15" fmla="*/ 1461123 w 4840271"/>
              <a:gd name="connsiteY15" fmla="*/ 1291193 h 3820048"/>
              <a:gd name="connsiteX16" fmla="*/ 1377997 w 4840271"/>
              <a:gd name="connsiteY16" fmla="*/ 1057391 h 3820048"/>
              <a:gd name="connsiteX17" fmla="*/ 1078298 w 4840271"/>
              <a:gd name="connsiteY17" fmla="*/ 848521 h 3820048"/>
              <a:gd name="connsiteX18" fmla="*/ 908247 w 4840271"/>
              <a:gd name="connsiteY18" fmla="*/ 797528 h 3820048"/>
              <a:gd name="connsiteX19" fmla="*/ 831826 w 4840271"/>
              <a:gd name="connsiteY19" fmla="*/ 796134 h 3820048"/>
              <a:gd name="connsiteX20" fmla="*/ 968915 w 4840271"/>
              <a:gd name="connsiteY20" fmla="*/ 938638 h 3820048"/>
              <a:gd name="connsiteX21" fmla="*/ 1681435 w 4840271"/>
              <a:gd name="connsiteY21" fmla="*/ 1294897 h 3820048"/>
              <a:gd name="connsiteX22" fmla="*/ 2227700 w 4840271"/>
              <a:gd name="connsiteY22" fmla="*/ 1508653 h 3820048"/>
              <a:gd name="connsiteX23" fmla="*/ 2228840 w 4840271"/>
              <a:gd name="connsiteY23" fmla="*/ 1281312 h 3820048"/>
              <a:gd name="connsiteX24" fmla="*/ 1768362 w 4840271"/>
              <a:gd name="connsiteY24" fmla="*/ 985284 h 3820048"/>
              <a:gd name="connsiteX25" fmla="*/ 1113319 w 4840271"/>
              <a:gd name="connsiteY25" fmla="*/ 832710 h 3820048"/>
              <a:gd name="connsiteX26" fmla="*/ 802661 w 4840271"/>
              <a:gd name="connsiteY26" fmla="*/ 785114 h 382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840271" h="3820048">
                <a:moveTo>
                  <a:pt x="802661" y="785114"/>
                </a:moveTo>
                <a:cubicBezTo>
                  <a:pt x="637927" y="747826"/>
                  <a:pt x="245645" y="555683"/>
                  <a:pt x="124913" y="608979"/>
                </a:cubicBezTo>
                <a:cubicBezTo>
                  <a:pt x="4181" y="662275"/>
                  <a:pt x="-60422" y="861923"/>
                  <a:pt x="78266" y="1104892"/>
                </a:cubicBezTo>
                <a:cubicBezTo>
                  <a:pt x="216954" y="1347861"/>
                  <a:pt x="573071" y="1841162"/>
                  <a:pt x="957040" y="2066793"/>
                </a:cubicBezTo>
                <a:cubicBezTo>
                  <a:pt x="1341009" y="2292424"/>
                  <a:pt x="1905087" y="2292424"/>
                  <a:pt x="2382079" y="2458679"/>
                </a:cubicBezTo>
                <a:cubicBezTo>
                  <a:pt x="2859071" y="2624934"/>
                  <a:pt x="3409295" y="2846607"/>
                  <a:pt x="3818993" y="3064321"/>
                </a:cubicBezTo>
                <a:cubicBezTo>
                  <a:pt x="4228691" y="3282035"/>
                  <a:pt x="4670058" y="3666004"/>
                  <a:pt x="4840271" y="3764965"/>
                </a:cubicBezTo>
                <a:cubicBezTo>
                  <a:pt x="5010484" y="3863926"/>
                  <a:pt x="5010484" y="3830279"/>
                  <a:pt x="4840271" y="3658087"/>
                </a:cubicBezTo>
                <a:cubicBezTo>
                  <a:pt x="4670058" y="3485895"/>
                  <a:pt x="4147544" y="3088072"/>
                  <a:pt x="3818993" y="2731812"/>
                </a:cubicBezTo>
                <a:cubicBezTo>
                  <a:pt x="3490442" y="2375552"/>
                  <a:pt x="3239081" y="1922310"/>
                  <a:pt x="2868967" y="1520528"/>
                </a:cubicBezTo>
                <a:cubicBezTo>
                  <a:pt x="2498853" y="1118746"/>
                  <a:pt x="1916962" y="574461"/>
                  <a:pt x="1598307" y="321121"/>
                </a:cubicBezTo>
                <a:cubicBezTo>
                  <a:pt x="1279652" y="67781"/>
                  <a:pt x="1123294" y="10383"/>
                  <a:pt x="957040" y="487"/>
                </a:cubicBezTo>
                <a:cubicBezTo>
                  <a:pt x="790786" y="-9409"/>
                  <a:pt x="624531" y="133095"/>
                  <a:pt x="600780" y="261744"/>
                </a:cubicBezTo>
                <a:cubicBezTo>
                  <a:pt x="577029" y="390393"/>
                  <a:pt x="737663" y="618162"/>
                  <a:pt x="814536" y="772383"/>
                </a:cubicBezTo>
                <a:cubicBezTo>
                  <a:pt x="891409" y="926604"/>
                  <a:pt x="954253" y="1100601"/>
                  <a:pt x="1062018" y="1187069"/>
                </a:cubicBezTo>
                <a:cubicBezTo>
                  <a:pt x="1169783" y="1273537"/>
                  <a:pt x="1408460" y="1312806"/>
                  <a:pt x="1461123" y="1291193"/>
                </a:cubicBezTo>
                <a:cubicBezTo>
                  <a:pt x="1513786" y="1269580"/>
                  <a:pt x="1441801" y="1131170"/>
                  <a:pt x="1377997" y="1057391"/>
                </a:cubicBezTo>
                <a:cubicBezTo>
                  <a:pt x="1314193" y="983612"/>
                  <a:pt x="1156590" y="891831"/>
                  <a:pt x="1078298" y="848521"/>
                </a:cubicBezTo>
                <a:cubicBezTo>
                  <a:pt x="1000006" y="805211"/>
                  <a:pt x="940991" y="797528"/>
                  <a:pt x="908247" y="797528"/>
                </a:cubicBezTo>
                <a:cubicBezTo>
                  <a:pt x="875503" y="797528"/>
                  <a:pt x="821715" y="772616"/>
                  <a:pt x="831826" y="796134"/>
                </a:cubicBezTo>
                <a:cubicBezTo>
                  <a:pt x="841937" y="819652"/>
                  <a:pt x="827314" y="855511"/>
                  <a:pt x="968915" y="938638"/>
                </a:cubicBezTo>
                <a:cubicBezTo>
                  <a:pt x="1110516" y="1021765"/>
                  <a:pt x="1471637" y="1199894"/>
                  <a:pt x="1681435" y="1294897"/>
                </a:cubicBezTo>
                <a:cubicBezTo>
                  <a:pt x="1891233" y="1389900"/>
                  <a:pt x="2136466" y="1510917"/>
                  <a:pt x="2227700" y="1508653"/>
                </a:cubicBezTo>
                <a:cubicBezTo>
                  <a:pt x="2318934" y="1506389"/>
                  <a:pt x="2305396" y="1368540"/>
                  <a:pt x="2228840" y="1281312"/>
                </a:cubicBezTo>
                <a:cubicBezTo>
                  <a:pt x="2152284" y="1194084"/>
                  <a:pt x="1928679" y="1046640"/>
                  <a:pt x="1768362" y="985284"/>
                </a:cubicBezTo>
                <a:cubicBezTo>
                  <a:pt x="1608045" y="923928"/>
                  <a:pt x="1274269" y="866072"/>
                  <a:pt x="1113319" y="832710"/>
                </a:cubicBezTo>
                <a:cubicBezTo>
                  <a:pt x="952369" y="799348"/>
                  <a:pt x="967395" y="822402"/>
                  <a:pt x="802661" y="785114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rgbClr val="FF0000"/>
              </a:solidFill>
            </a:endParaRPr>
          </a:p>
        </p:txBody>
      </p:sp>
      <p:cxnSp>
        <p:nvCxnSpPr>
          <p:cNvPr id="118" name="Přímá spojnice se šipkou 117">
            <a:extLst>
              <a:ext uri="{FF2B5EF4-FFF2-40B4-BE49-F238E27FC236}">
                <a16:creationId xmlns:a16="http://schemas.microsoft.com/office/drawing/2014/main" id="{12DC330E-1A0B-415E-AE6B-22BBD445FD75}"/>
              </a:ext>
            </a:extLst>
          </p:cNvPr>
          <p:cNvCxnSpPr/>
          <p:nvPr/>
        </p:nvCxnSpPr>
        <p:spPr>
          <a:xfrm>
            <a:off x="2350201" y="3580855"/>
            <a:ext cx="859484" cy="7423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Přímá spojnice se šipkou 118">
            <a:extLst>
              <a:ext uri="{FF2B5EF4-FFF2-40B4-BE49-F238E27FC236}">
                <a16:creationId xmlns:a16="http://schemas.microsoft.com/office/drawing/2014/main" id="{41A6919E-FD86-4B2C-9565-EA7F62CAFCCF}"/>
              </a:ext>
            </a:extLst>
          </p:cNvPr>
          <p:cNvCxnSpPr>
            <a:cxnSpLocks/>
          </p:cNvCxnSpPr>
          <p:nvPr/>
        </p:nvCxnSpPr>
        <p:spPr>
          <a:xfrm flipH="1">
            <a:off x="2967797" y="1334040"/>
            <a:ext cx="1010852" cy="27447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FFD0FE45-6857-4DDB-9C36-7F6304B6F28F}"/>
              </a:ext>
            </a:extLst>
          </p:cNvPr>
          <p:cNvSpPr txBox="1"/>
          <p:nvPr/>
        </p:nvSpPr>
        <p:spPr>
          <a:xfrm>
            <a:off x="3709469" y="1058979"/>
            <a:ext cx="168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El. </a:t>
            </a:r>
            <a:r>
              <a:rPr lang="cs-CZ" sz="1800" dirty="0" err="1"/>
              <a:t>heart</a:t>
            </a:r>
            <a:r>
              <a:rPr lang="cs-CZ" sz="1800" dirty="0"/>
              <a:t> axis</a:t>
            </a:r>
            <a:endParaRPr lang="en-GB" sz="1800" dirty="0"/>
          </a:p>
        </p:txBody>
      </p:sp>
      <p:sp>
        <p:nvSpPr>
          <p:cNvPr id="120" name="TextovéPole 119">
            <a:extLst>
              <a:ext uri="{FF2B5EF4-FFF2-40B4-BE49-F238E27FC236}">
                <a16:creationId xmlns:a16="http://schemas.microsoft.com/office/drawing/2014/main" id="{9559FC53-A132-4084-AA7F-8DF105DC4577}"/>
              </a:ext>
            </a:extLst>
          </p:cNvPr>
          <p:cNvSpPr txBox="1"/>
          <p:nvPr/>
        </p:nvSpPr>
        <p:spPr>
          <a:xfrm>
            <a:off x="4110522" y="5204601"/>
            <a:ext cx="2031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/>
              <a:t>ve</a:t>
            </a:r>
            <a:r>
              <a:rPr lang="cs-CZ" sz="1800" dirty="0"/>
              <a:t>c</a:t>
            </a:r>
            <a:r>
              <a:rPr lang="en-GB" sz="1800" dirty="0"/>
              <a:t>to</a:t>
            </a:r>
            <a:r>
              <a:rPr lang="cs-CZ" sz="1800" dirty="0"/>
              <a:t>c</a:t>
            </a:r>
            <a:r>
              <a:rPr lang="en-GB" sz="1800" dirty="0" err="1"/>
              <a:t>ardiogram</a:t>
            </a:r>
            <a:endParaRPr lang="en-GB" sz="1800" dirty="0"/>
          </a:p>
        </p:txBody>
      </p:sp>
      <p:cxnSp>
        <p:nvCxnSpPr>
          <p:cNvPr id="121" name="Přímá spojnice se šipkou 120">
            <a:extLst>
              <a:ext uri="{FF2B5EF4-FFF2-40B4-BE49-F238E27FC236}">
                <a16:creationId xmlns:a16="http://schemas.microsoft.com/office/drawing/2014/main" id="{CF973098-FF1B-4068-9B8B-BB46C10D48B2}"/>
              </a:ext>
            </a:extLst>
          </p:cNvPr>
          <p:cNvCxnSpPr>
            <a:cxnSpLocks/>
            <a:endCxn id="117" idx="6"/>
          </p:cNvCxnSpPr>
          <p:nvPr/>
        </p:nvCxnSpPr>
        <p:spPr>
          <a:xfrm flipH="1" flipV="1">
            <a:off x="4135217" y="5024452"/>
            <a:ext cx="114846" cy="2760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39FA63BB-183C-402A-9C83-54C1866CD6B6}"/>
              </a:ext>
            </a:extLst>
          </p:cNvPr>
          <p:cNvSpPr txBox="1"/>
          <p:nvPr/>
        </p:nvSpPr>
        <p:spPr>
          <a:xfrm>
            <a:off x="4469463" y="6103104"/>
            <a:ext cx="6414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the axis is also changed when Tawara branches are blocked or after IM, missing el. activity of part of chambers</a:t>
            </a:r>
          </a:p>
        </p:txBody>
      </p:sp>
    </p:spTree>
    <p:extLst>
      <p:ext uri="{BB962C8B-B14F-4D97-AF65-F5344CB8AC3E}">
        <p14:creationId xmlns:p14="http://schemas.microsoft.com/office/powerpoint/2010/main" val="3887370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err="1"/>
              <a:t>Fyziologický</a:t>
            </a:r>
            <a:r>
              <a:rPr lang="en-GB" dirty="0"/>
              <a:t> </a:t>
            </a:r>
            <a:r>
              <a:rPr lang="en-GB" dirty="0" err="1"/>
              <a:t>ústav</a:t>
            </a:r>
            <a:r>
              <a:rPr lang="en-GB" dirty="0"/>
              <a:t>, </a:t>
            </a:r>
            <a:r>
              <a:rPr lang="en-GB" dirty="0" err="1"/>
              <a:t>Lékařská</a:t>
            </a:r>
            <a:r>
              <a:rPr lang="en-GB" dirty="0"/>
              <a:t> </a:t>
            </a:r>
            <a:r>
              <a:rPr lang="en-GB" dirty="0" err="1"/>
              <a:t>fakulta</a:t>
            </a:r>
            <a:r>
              <a:rPr lang="en-GB" dirty="0"/>
              <a:t> </a:t>
            </a:r>
            <a:r>
              <a:rPr lang="en-GB" dirty="0" err="1"/>
              <a:t>Masarykovy</a:t>
            </a:r>
            <a:r>
              <a:rPr lang="en-GB" dirty="0"/>
              <a:t> </a:t>
            </a:r>
            <a:r>
              <a:rPr lang="en-GB" dirty="0" err="1"/>
              <a:t>univerzity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smtClean="0"/>
              <a:pPr/>
              <a:t>2</a:t>
            </a:fld>
            <a:endParaRPr lang="en-GB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en-GB" dirty="0"/>
              <a:t>Electrocardiography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Definition: recording the cardiac electrical activity from the surface of the body</a:t>
            </a:r>
            <a:br>
              <a:rPr lang="en-GB" dirty="0"/>
            </a:br>
            <a:r>
              <a:rPr lang="en-GB" sz="2400" dirty="0"/>
              <a:t>(el. heart activity can also be obtained from the </a:t>
            </a:r>
            <a:r>
              <a:rPr lang="en-GB" sz="2400" dirty="0" err="1"/>
              <a:t>esophageal</a:t>
            </a:r>
            <a:r>
              <a:rPr lang="en-GB" sz="2400" dirty="0"/>
              <a:t> leads or the heart surface itself, but these methods are used by other names)</a:t>
            </a:r>
          </a:p>
          <a:p>
            <a:pPr marL="72000" indent="0">
              <a:lnSpc>
                <a:spcPct val="100000"/>
              </a:lnSpc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6195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4">
            <a:extLst>
              <a:ext uri="{FF2B5EF4-FFF2-40B4-BE49-F238E27FC236}">
                <a16:creationId xmlns:a16="http://schemas.microsoft.com/office/drawing/2014/main" id="{9B3421AE-E199-4C08-AB49-2315A45F8FF3}"/>
              </a:ext>
            </a:extLst>
          </p:cNvPr>
          <p:cNvSpPr txBox="1">
            <a:spLocks/>
          </p:cNvSpPr>
          <p:nvPr/>
        </p:nvSpPr>
        <p:spPr>
          <a:xfrm>
            <a:off x="480611" y="1939982"/>
            <a:ext cx="6425286" cy="42846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 kern="0" dirty="0"/>
              <a:t>Calculate the sum of QRS oscillations in leads I, II, III. </a:t>
            </a:r>
            <a:br>
              <a:rPr lang="en-GB" sz="2400" kern="0" dirty="0"/>
            </a:br>
            <a:r>
              <a:rPr lang="en-GB" sz="2000" kern="0" dirty="0"/>
              <a:t>When the oscillation is down, it is negative. When the oscillation is up, it is positive. Use a </a:t>
            </a:r>
            <a:r>
              <a:rPr lang="en-GB" sz="2000" kern="0" dirty="0" err="1"/>
              <a:t>millimeter</a:t>
            </a:r>
            <a:r>
              <a:rPr lang="en-GB" sz="2000" kern="0" dirty="0"/>
              <a:t> grid</a:t>
            </a:r>
            <a:br>
              <a:rPr lang="en-GB" sz="1800" kern="0" dirty="0"/>
            </a:br>
            <a:endParaRPr lang="en-GB" sz="2400" kern="0" dirty="0"/>
          </a:p>
          <a:p>
            <a:pPr lvl="1"/>
            <a:r>
              <a:rPr lang="en-GB" sz="1600" kern="0" dirty="0"/>
              <a:t>Lead I: Q</a:t>
            </a:r>
            <a:r>
              <a:rPr lang="en-GB" sz="1600" kern="0" baseline="-25000" dirty="0"/>
              <a:t>I</a:t>
            </a:r>
            <a:r>
              <a:rPr lang="en-GB" sz="1600" kern="0" dirty="0"/>
              <a:t>=-1; R</a:t>
            </a:r>
            <a:r>
              <a:rPr lang="en-GB" sz="1600" kern="0" baseline="-25000" dirty="0"/>
              <a:t>I</a:t>
            </a:r>
            <a:r>
              <a:rPr lang="en-GB" sz="1600" kern="0" dirty="0"/>
              <a:t>=6; S</a:t>
            </a:r>
            <a:r>
              <a:rPr lang="en-GB" sz="1600" kern="0" baseline="-25000" dirty="0"/>
              <a:t>I</a:t>
            </a:r>
            <a:r>
              <a:rPr lang="en-GB" sz="1600" kern="0" dirty="0"/>
              <a:t>=0; </a:t>
            </a:r>
            <a:br>
              <a:rPr lang="en-GB" sz="1600" kern="0" dirty="0"/>
            </a:br>
            <a:r>
              <a:rPr lang="en-GB" sz="1600" kern="0" dirty="0"/>
              <a:t>QRS</a:t>
            </a:r>
            <a:r>
              <a:rPr lang="en-GB" sz="1600" kern="0" baseline="-25000" dirty="0"/>
              <a:t>I</a:t>
            </a:r>
            <a:r>
              <a:rPr lang="en-GB" sz="1600" kern="0" dirty="0"/>
              <a:t>=5</a:t>
            </a:r>
          </a:p>
          <a:p>
            <a:pPr lvl="1"/>
            <a:endParaRPr lang="en-GB" sz="1600" kern="0" dirty="0"/>
          </a:p>
          <a:p>
            <a:pPr lvl="1"/>
            <a:endParaRPr lang="en-GB" sz="1600" kern="0" dirty="0"/>
          </a:p>
          <a:p>
            <a:pPr lvl="1"/>
            <a:r>
              <a:rPr lang="en-GB" sz="1600" kern="0" dirty="0"/>
              <a:t>Lead II: Q</a:t>
            </a:r>
            <a:r>
              <a:rPr lang="en-GB" sz="1600" kern="0" baseline="-25000" dirty="0"/>
              <a:t>II</a:t>
            </a:r>
            <a:r>
              <a:rPr lang="en-GB" sz="1600" kern="0" dirty="0"/>
              <a:t>=-1; R</a:t>
            </a:r>
            <a:r>
              <a:rPr lang="en-GB" sz="1600" kern="0" baseline="-25000" dirty="0"/>
              <a:t>II</a:t>
            </a:r>
            <a:r>
              <a:rPr lang="en-GB" sz="1600" kern="0" dirty="0"/>
              <a:t>=17; S</a:t>
            </a:r>
            <a:r>
              <a:rPr lang="en-GB" sz="1600" kern="0" baseline="-25000" dirty="0"/>
              <a:t>II</a:t>
            </a:r>
            <a:r>
              <a:rPr lang="en-GB" sz="1600" kern="0" dirty="0"/>
              <a:t>=-1; </a:t>
            </a:r>
            <a:br>
              <a:rPr lang="en-GB" sz="1600" kern="0" dirty="0"/>
            </a:br>
            <a:r>
              <a:rPr lang="en-GB" sz="1600" kern="0" dirty="0"/>
              <a:t>QRS</a:t>
            </a:r>
            <a:r>
              <a:rPr lang="en-GB" sz="1600" kern="0" baseline="-25000" dirty="0"/>
              <a:t>II</a:t>
            </a:r>
            <a:r>
              <a:rPr lang="en-GB" sz="1600" kern="0" dirty="0"/>
              <a:t>=15</a:t>
            </a:r>
          </a:p>
          <a:p>
            <a:pPr marL="324000" lvl="1" indent="0">
              <a:buNone/>
            </a:pPr>
            <a:endParaRPr lang="en-GB" sz="1600" kern="0" dirty="0"/>
          </a:p>
          <a:p>
            <a:pPr lvl="1"/>
            <a:endParaRPr lang="en-GB" sz="1600" kern="0" dirty="0"/>
          </a:p>
          <a:p>
            <a:pPr lvl="1"/>
            <a:r>
              <a:rPr lang="en-GB" sz="1600" kern="0" dirty="0"/>
              <a:t>Lead IIII: Q</a:t>
            </a:r>
            <a:r>
              <a:rPr lang="en-GB" sz="1600" kern="0" baseline="-25000" dirty="0"/>
              <a:t>III</a:t>
            </a:r>
            <a:r>
              <a:rPr lang="en-GB" sz="1600" kern="0" dirty="0"/>
              <a:t>=0; R</a:t>
            </a:r>
            <a:r>
              <a:rPr lang="en-GB" sz="1600" kern="0" baseline="-25000" dirty="0"/>
              <a:t>III</a:t>
            </a:r>
            <a:r>
              <a:rPr lang="en-GB" sz="1600" kern="0" dirty="0"/>
              <a:t>=10; S</a:t>
            </a:r>
            <a:r>
              <a:rPr lang="en-GB" sz="1600" kern="0" baseline="-25000" dirty="0"/>
              <a:t>III</a:t>
            </a:r>
            <a:r>
              <a:rPr lang="en-GB" sz="1600" kern="0" dirty="0"/>
              <a:t>=-1; </a:t>
            </a:r>
            <a:br>
              <a:rPr lang="en-GB" sz="1600" kern="0" dirty="0"/>
            </a:br>
            <a:r>
              <a:rPr lang="en-GB" sz="1600" kern="0" dirty="0"/>
              <a:t>QRS</a:t>
            </a:r>
            <a:r>
              <a:rPr lang="en-GB" sz="1600" kern="0" baseline="-25000" dirty="0"/>
              <a:t>III</a:t>
            </a:r>
            <a:r>
              <a:rPr lang="en-GB" sz="1600" kern="0" dirty="0"/>
              <a:t>=9</a:t>
            </a:r>
          </a:p>
          <a:p>
            <a:pPr lvl="1"/>
            <a:endParaRPr lang="en-GB" sz="1600" kern="0" dirty="0"/>
          </a:p>
          <a:p>
            <a:endParaRPr lang="en-GB" sz="2400" kern="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Electrical heart axis - evaluation</a:t>
            </a:r>
            <a:endParaRPr lang="en-GB" dirty="0"/>
          </a:p>
        </p:txBody>
      </p:sp>
      <p:pic>
        <p:nvPicPr>
          <p:cNvPr id="79" name="Picture 2" descr="C:\Users\Johanka\Desktop\výuka\seminář\EKG\EKG scan\EKG 1.jpg">
            <a:extLst>
              <a:ext uri="{FF2B5EF4-FFF2-40B4-BE49-F238E27FC236}">
                <a16:creationId xmlns:a16="http://schemas.microsoft.com/office/drawing/2014/main" id="{B09CD266-7B36-49D4-9210-3F4AE890B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" t="7028" r="51529" b="33174"/>
          <a:stretch/>
        </p:blipFill>
        <p:spPr bwMode="auto">
          <a:xfrm>
            <a:off x="6995160" y="2042026"/>
            <a:ext cx="4946904" cy="46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53F81C1-DCB0-4D31-9BEA-2D1F77F2B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27" y="1122640"/>
            <a:ext cx="11450237" cy="73971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dirty="0"/>
              <a:t>Because the el. axis is related to ventricular depolarization in the frontal plane, use QRS in limb leads: I, II, III.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2F76B1D-AF7E-4192-9827-DDC88D16815E}"/>
              </a:ext>
            </a:extLst>
          </p:cNvPr>
          <p:cNvSpPr/>
          <p:nvPr/>
        </p:nvSpPr>
        <p:spPr bwMode="auto">
          <a:xfrm>
            <a:off x="7226136" y="2215763"/>
            <a:ext cx="4715928" cy="220370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6" name="Picture 2" descr="C:\Users\Johanka\Desktop\výuka\seminář\EKG\EKG scan\EKG 1.jpg">
            <a:extLst>
              <a:ext uri="{FF2B5EF4-FFF2-40B4-BE49-F238E27FC236}">
                <a16:creationId xmlns:a16="http://schemas.microsoft.com/office/drawing/2014/main" id="{45488E02-E6E7-4452-87BC-1358A81803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3" t="27997" r="83809" b="63045"/>
          <a:stretch/>
        </p:blipFill>
        <p:spPr bwMode="auto">
          <a:xfrm>
            <a:off x="3983466" y="5495521"/>
            <a:ext cx="525739" cy="98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ohanka\Desktop\výuka\seminář\EKG\EKG scan\EKG 1.jpg">
            <a:extLst>
              <a:ext uri="{FF2B5EF4-FFF2-40B4-BE49-F238E27FC236}">
                <a16:creationId xmlns:a16="http://schemas.microsoft.com/office/drawing/2014/main" id="{D6433170-91A2-484D-A89B-09899AFF22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6" t="15806" r="84280" b="73486"/>
          <a:stretch/>
        </p:blipFill>
        <p:spPr bwMode="auto">
          <a:xfrm>
            <a:off x="3815564" y="4242107"/>
            <a:ext cx="335804" cy="117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ohanka\Desktop\výuka\seminář\EKG\EKG scan\EKG 1.jpg">
            <a:extLst>
              <a:ext uri="{FF2B5EF4-FFF2-40B4-BE49-F238E27FC236}">
                <a16:creationId xmlns:a16="http://schemas.microsoft.com/office/drawing/2014/main" id="{8016998E-3ED7-46B8-B99D-DC14D2786D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7" t="9883" r="84417" b="84164"/>
          <a:stretch/>
        </p:blipFill>
        <p:spPr bwMode="auto">
          <a:xfrm>
            <a:off x="3410082" y="3429000"/>
            <a:ext cx="284925" cy="65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8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Electrical heart axis - evaluation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53F81C1-DCB0-4D31-9BEA-2D1F77F2B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27" y="1122640"/>
            <a:ext cx="5218751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Draw the Einthoven Triangle with Goldberger</a:t>
            </a:r>
            <a:r>
              <a:rPr lang="cs-CZ" sz="2400" dirty="0"/>
              <a:t> </a:t>
            </a:r>
            <a:r>
              <a:rPr lang="cs-CZ" sz="2400" dirty="0" err="1"/>
              <a:t>augmented</a:t>
            </a:r>
            <a:r>
              <a:rPr lang="en-US" sz="2400" dirty="0"/>
              <a:t> Leads</a:t>
            </a:r>
            <a:endParaRPr lang="cs-CZ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Mark the angles around the triangle</a:t>
            </a:r>
            <a:r>
              <a:rPr lang="cs-CZ" sz="2400" dirty="0"/>
              <a:t> (in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circle</a:t>
            </a:r>
            <a:r>
              <a:rPr lang="cs-CZ" sz="2400" dirty="0"/>
              <a:t>)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Lead I:</a:t>
            </a:r>
          </a:p>
          <a:p>
            <a:pPr lvl="1"/>
            <a:r>
              <a:rPr lang="en-US" sz="1600" dirty="0"/>
              <a:t>0 at lead I is in the center of lead</a:t>
            </a:r>
          </a:p>
          <a:p>
            <a:pPr lvl="1"/>
            <a:r>
              <a:rPr lang="en-US" sz="1600" dirty="0"/>
              <a:t>QRS</a:t>
            </a:r>
            <a:r>
              <a:rPr lang="cs-CZ" sz="1600" baseline="-25000" dirty="0"/>
              <a:t>I</a:t>
            </a:r>
            <a:r>
              <a:rPr lang="en-US" sz="1600" dirty="0"/>
              <a:t> = 5, so from 0, measure 5mm towards the positive electrode, make a mark (or any other units, ratio </a:t>
            </a:r>
            <a:r>
              <a:rPr lang="cs-CZ" sz="1600" dirty="0" err="1"/>
              <a:t>is</a:t>
            </a:r>
            <a:r>
              <a:rPr lang="en-US" sz="1600" dirty="0"/>
              <a:t> important)</a:t>
            </a:r>
          </a:p>
          <a:p>
            <a:pPr lvl="1"/>
            <a:r>
              <a:rPr lang="en-US" sz="1600" dirty="0"/>
              <a:t>If the sum of QRS is negative, you will go towards the negative electrode</a:t>
            </a:r>
          </a:p>
          <a:p>
            <a:pPr lvl="1"/>
            <a:r>
              <a:rPr lang="en-US" sz="1600" dirty="0"/>
              <a:t>Run a line from the mark perpendicular to the I lead (parallel to the </a:t>
            </a:r>
            <a:r>
              <a:rPr lang="en-US" sz="1600" dirty="0" err="1"/>
              <a:t>aVF</a:t>
            </a:r>
            <a:r>
              <a:rPr lang="en-US" sz="1600" dirty="0"/>
              <a:t> lead)</a:t>
            </a:r>
            <a:endParaRPr lang="el-GR" sz="1600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F22A677-83F3-405F-A616-9F1023091C92}"/>
              </a:ext>
            </a:extLst>
          </p:cNvPr>
          <p:cNvGrpSpPr>
            <a:grpSpLocks noChangeAspect="1"/>
          </p:cNvGrpSpPr>
          <p:nvPr/>
        </p:nvGrpSpPr>
        <p:grpSpPr>
          <a:xfrm>
            <a:off x="6100239" y="1000243"/>
            <a:ext cx="6091761" cy="5679570"/>
            <a:chOff x="6100239" y="722500"/>
            <a:chExt cx="6389662" cy="5957313"/>
          </a:xfrm>
        </p:grpSpPr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C68D89F5-EDCC-46A4-A7C3-B3AA6CC88E6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00239" y="722500"/>
              <a:ext cx="6389662" cy="5957313"/>
              <a:chOff x="1427766" y="66617"/>
              <a:chExt cx="11550868" cy="10769292"/>
            </a:xfrm>
          </p:grpSpPr>
          <p:cxnSp>
            <p:nvCxnSpPr>
              <p:cNvPr id="7" name="Přímá spojnice 6">
                <a:extLst>
                  <a:ext uri="{FF2B5EF4-FFF2-40B4-BE49-F238E27FC236}">
                    <a16:creationId xmlns:a16="http://schemas.microsoft.com/office/drawing/2014/main" id="{04D3F5FE-EF8D-4348-A3E1-DED4D6A2F67B}"/>
                  </a:ext>
                </a:extLst>
              </p:cNvPr>
              <p:cNvCxnSpPr/>
              <p:nvPr/>
            </p:nvCxnSpPr>
            <p:spPr>
              <a:xfrm rot="600000">
                <a:off x="1431587" y="5113556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Přímá spojnice 7">
                <a:extLst>
                  <a:ext uri="{FF2B5EF4-FFF2-40B4-BE49-F238E27FC236}">
                    <a16:creationId xmlns:a16="http://schemas.microsoft.com/office/drawing/2014/main" id="{E6FE041C-2395-4F17-80A4-6551AFE14529}"/>
                  </a:ext>
                </a:extLst>
              </p:cNvPr>
              <p:cNvCxnSpPr/>
              <p:nvPr/>
            </p:nvCxnSpPr>
            <p:spPr>
              <a:xfrm rot="600000">
                <a:off x="6471587" y="73556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Přímá spojnice 8">
                <a:extLst>
                  <a:ext uri="{FF2B5EF4-FFF2-40B4-BE49-F238E27FC236}">
                    <a16:creationId xmlns:a16="http://schemas.microsoft.com/office/drawing/2014/main" id="{9B6578ED-E707-4A07-86C3-9A602976A968}"/>
                  </a:ext>
                </a:extLst>
              </p:cNvPr>
              <p:cNvCxnSpPr/>
              <p:nvPr/>
            </p:nvCxnSpPr>
            <p:spPr>
              <a:xfrm rot="2400000">
                <a:off x="1429985" y="511126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Přímá spojnice 9">
                <a:extLst>
                  <a:ext uri="{FF2B5EF4-FFF2-40B4-BE49-F238E27FC236}">
                    <a16:creationId xmlns:a16="http://schemas.microsoft.com/office/drawing/2014/main" id="{E04AFAB5-EB2A-487B-886E-BADEDA2FE87F}"/>
                  </a:ext>
                </a:extLst>
              </p:cNvPr>
              <p:cNvCxnSpPr/>
              <p:nvPr/>
            </p:nvCxnSpPr>
            <p:spPr>
              <a:xfrm rot="2400000">
                <a:off x="6469985" y="7126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Přímá spojnice 10">
                <a:extLst>
                  <a:ext uri="{FF2B5EF4-FFF2-40B4-BE49-F238E27FC236}">
                    <a16:creationId xmlns:a16="http://schemas.microsoft.com/office/drawing/2014/main" id="{69E89D63-AD5D-4FD6-B399-757EBE3B19FB}"/>
                  </a:ext>
                </a:extLst>
              </p:cNvPr>
              <p:cNvCxnSpPr/>
              <p:nvPr/>
            </p:nvCxnSpPr>
            <p:spPr>
              <a:xfrm rot="20400000" flipV="1">
                <a:off x="1428383" y="5108980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11">
                <a:extLst>
                  <a:ext uri="{FF2B5EF4-FFF2-40B4-BE49-F238E27FC236}">
                    <a16:creationId xmlns:a16="http://schemas.microsoft.com/office/drawing/2014/main" id="{1BE4AC83-4D95-4BC3-A90D-76E98CFEC83F}"/>
                  </a:ext>
                </a:extLst>
              </p:cNvPr>
              <p:cNvCxnSpPr/>
              <p:nvPr/>
            </p:nvCxnSpPr>
            <p:spPr>
              <a:xfrm rot="20400000" flipV="1">
                <a:off x="6468383" y="68980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12">
                <a:extLst>
                  <a:ext uri="{FF2B5EF4-FFF2-40B4-BE49-F238E27FC236}">
                    <a16:creationId xmlns:a16="http://schemas.microsoft.com/office/drawing/2014/main" id="{A827071C-B9DE-48DF-983E-6A2B31A360B2}"/>
                  </a:ext>
                </a:extLst>
              </p:cNvPr>
              <p:cNvCxnSpPr/>
              <p:nvPr/>
            </p:nvCxnSpPr>
            <p:spPr>
              <a:xfrm rot="1200000">
                <a:off x="1431149" y="5111679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13">
                <a:extLst>
                  <a:ext uri="{FF2B5EF4-FFF2-40B4-BE49-F238E27FC236}">
                    <a16:creationId xmlns:a16="http://schemas.microsoft.com/office/drawing/2014/main" id="{AC5C86E8-0BD9-444F-A65A-C3C8C9B24E6A}"/>
                  </a:ext>
                </a:extLst>
              </p:cNvPr>
              <p:cNvCxnSpPr/>
              <p:nvPr/>
            </p:nvCxnSpPr>
            <p:spPr>
              <a:xfrm rot="1200000">
                <a:off x="6471149" y="71679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14">
                <a:extLst>
                  <a:ext uri="{FF2B5EF4-FFF2-40B4-BE49-F238E27FC236}">
                    <a16:creationId xmlns:a16="http://schemas.microsoft.com/office/drawing/2014/main" id="{6024A282-CFF2-4C46-BC25-613E23E66690}"/>
                  </a:ext>
                </a:extLst>
              </p:cNvPr>
              <p:cNvCxnSpPr/>
              <p:nvPr/>
            </p:nvCxnSpPr>
            <p:spPr>
              <a:xfrm rot="3000000">
                <a:off x="1429969" y="510914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15">
                <a:extLst>
                  <a:ext uri="{FF2B5EF4-FFF2-40B4-BE49-F238E27FC236}">
                    <a16:creationId xmlns:a16="http://schemas.microsoft.com/office/drawing/2014/main" id="{859835CD-6B11-4F7F-8CBB-BCBCAF361F68}"/>
                  </a:ext>
                </a:extLst>
              </p:cNvPr>
              <p:cNvCxnSpPr/>
              <p:nvPr/>
            </p:nvCxnSpPr>
            <p:spPr>
              <a:xfrm rot="3000000">
                <a:off x="6469969" y="6914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16">
                <a:extLst>
                  <a:ext uri="{FF2B5EF4-FFF2-40B4-BE49-F238E27FC236}">
                    <a16:creationId xmlns:a16="http://schemas.microsoft.com/office/drawing/2014/main" id="{7F73E873-09C1-4C89-B81B-01986DBE62E4}"/>
                  </a:ext>
                </a:extLst>
              </p:cNvPr>
              <p:cNvCxnSpPr/>
              <p:nvPr/>
            </p:nvCxnSpPr>
            <p:spPr>
              <a:xfrm rot="21000000" flipV="1">
                <a:off x="1428789" y="5106617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>
                <a:extLst>
                  <a:ext uri="{FF2B5EF4-FFF2-40B4-BE49-F238E27FC236}">
                    <a16:creationId xmlns:a16="http://schemas.microsoft.com/office/drawing/2014/main" id="{461AA35F-1292-42E8-83B2-567088915FDE}"/>
                  </a:ext>
                </a:extLst>
              </p:cNvPr>
              <p:cNvCxnSpPr/>
              <p:nvPr/>
            </p:nvCxnSpPr>
            <p:spPr>
              <a:xfrm rot="21000000" flipV="1">
                <a:off x="6468789" y="66617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ál 18">
                <a:extLst>
                  <a:ext uri="{FF2B5EF4-FFF2-40B4-BE49-F238E27FC236}">
                    <a16:creationId xmlns:a16="http://schemas.microsoft.com/office/drawing/2014/main" id="{EA1A8941-52DB-4862-9508-309D94B87B5B}"/>
                  </a:ext>
                </a:extLst>
              </p:cNvPr>
              <p:cNvSpPr/>
              <p:nvPr/>
            </p:nvSpPr>
            <p:spPr>
              <a:xfrm>
                <a:off x="1431716" y="72083"/>
                <a:ext cx="10080000" cy="10080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20" name="Ovál 19">
                <a:extLst>
                  <a:ext uri="{FF2B5EF4-FFF2-40B4-BE49-F238E27FC236}">
                    <a16:creationId xmlns:a16="http://schemas.microsoft.com/office/drawing/2014/main" id="{C2AFD96C-905D-4540-AA0F-5B8CCEF357CF}"/>
                  </a:ext>
                </a:extLst>
              </p:cNvPr>
              <p:cNvSpPr/>
              <p:nvPr/>
            </p:nvSpPr>
            <p:spPr>
              <a:xfrm>
                <a:off x="1971716" y="612084"/>
                <a:ext cx="8999999" cy="9000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cxnSp>
            <p:nvCxnSpPr>
              <p:cNvPr id="21" name="Přímá spojnice 20">
                <a:extLst>
                  <a:ext uri="{FF2B5EF4-FFF2-40B4-BE49-F238E27FC236}">
                    <a16:creationId xmlns:a16="http://schemas.microsoft.com/office/drawing/2014/main" id="{D86BFBA0-3968-4ACB-AA74-A19C248FAC8E}"/>
                  </a:ext>
                </a:extLst>
              </p:cNvPr>
              <p:cNvCxnSpPr>
                <a:stCxn id="19" idx="2"/>
                <a:endCxn id="19" idx="6"/>
              </p:cNvCxnSpPr>
              <p:nvPr/>
            </p:nvCxnSpPr>
            <p:spPr>
              <a:xfrm>
                <a:off x="1431716" y="5112083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21">
                <a:extLst>
                  <a:ext uri="{FF2B5EF4-FFF2-40B4-BE49-F238E27FC236}">
                    <a16:creationId xmlns:a16="http://schemas.microsoft.com/office/drawing/2014/main" id="{7F598184-8D19-4F9E-9EB1-80F57E2DE638}"/>
                  </a:ext>
                </a:extLst>
              </p:cNvPr>
              <p:cNvCxnSpPr/>
              <p:nvPr/>
            </p:nvCxnSpPr>
            <p:spPr>
              <a:xfrm rot="19800000" flipV="1">
                <a:off x="6467766" y="68133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22">
                <a:extLst>
                  <a:ext uri="{FF2B5EF4-FFF2-40B4-BE49-F238E27FC236}">
                    <a16:creationId xmlns:a16="http://schemas.microsoft.com/office/drawing/2014/main" id="{AB999AC9-599B-43AF-B6CA-01904992AD31}"/>
                  </a:ext>
                </a:extLst>
              </p:cNvPr>
              <p:cNvCxnSpPr/>
              <p:nvPr/>
            </p:nvCxnSpPr>
            <p:spPr>
              <a:xfrm rot="1800000">
                <a:off x="6469741" y="7010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ovnoramenný trojúhelník 23">
                <a:extLst>
                  <a:ext uri="{FF2B5EF4-FFF2-40B4-BE49-F238E27FC236}">
                    <a16:creationId xmlns:a16="http://schemas.microsoft.com/office/drawing/2014/main" id="{A8718375-44DB-42FF-9B03-D403A90ADC58}"/>
                  </a:ext>
                </a:extLst>
              </p:cNvPr>
              <p:cNvSpPr/>
              <p:nvPr/>
            </p:nvSpPr>
            <p:spPr>
              <a:xfrm rot="10800000">
                <a:off x="2620863" y="2878731"/>
                <a:ext cx="7704000" cy="6672700"/>
              </a:xfrm>
              <a:prstGeom prst="triangle">
                <a:avLst/>
              </a:prstGeom>
              <a:solidFill>
                <a:srgbClr val="E1FFFF"/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A74012F5-DE7B-4457-9873-1A6A0506126A}"/>
                  </a:ext>
                </a:extLst>
              </p:cNvPr>
              <p:cNvSpPr txBox="1"/>
              <p:nvPr/>
            </p:nvSpPr>
            <p:spPr>
              <a:xfrm>
                <a:off x="11631488" y="4794797"/>
                <a:ext cx="860896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0°</a:t>
                </a:r>
              </a:p>
            </p:txBody>
          </p:sp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CE9793F9-8A62-4B83-B8F7-E4E582CBCD35}"/>
                  </a:ext>
                </a:extLst>
              </p:cNvPr>
              <p:cNvSpPr txBox="1"/>
              <p:nvPr/>
            </p:nvSpPr>
            <p:spPr>
              <a:xfrm>
                <a:off x="10998275" y="7444699"/>
                <a:ext cx="1209277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30°</a:t>
                </a:r>
              </a:p>
            </p:txBody>
          </p:sp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06991F94-605B-4B21-ABA4-FDD68AA74929}"/>
                  </a:ext>
                </a:extLst>
              </p:cNvPr>
              <p:cNvSpPr txBox="1"/>
              <p:nvPr/>
            </p:nvSpPr>
            <p:spPr>
              <a:xfrm>
                <a:off x="8877434" y="9472902"/>
                <a:ext cx="1220196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60°</a:t>
                </a:r>
              </a:p>
            </p:txBody>
          </p:sp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5E78406D-5248-427C-8790-52D70F085249}"/>
                  </a:ext>
                </a:extLst>
              </p:cNvPr>
              <p:cNvSpPr txBox="1"/>
              <p:nvPr/>
            </p:nvSpPr>
            <p:spPr>
              <a:xfrm>
                <a:off x="5922488" y="10112613"/>
                <a:ext cx="1085747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dirty="0"/>
                  <a:t>90°</a:t>
                </a:r>
              </a:p>
            </p:txBody>
          </p:sp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24F88BE6-BC48-40D5-B088-7BCEF8313BDD}"/>
                  </a:ext>
                </a:extLst>
              </p:cNvPr>
              <p:cNvSpPr txBox="1"/>
              <p:nvPr/>
            </p:nvSpPr>
            <p:spPr>
              <a:xfrm>
                <a:off x="10934084" y="2035969"/>
                <a:ext cx="2044550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-30°</a:t>
                </a:r>
              </a:p>
            </p:txBody>
          </p:sp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28D67416-81DE-4C50-ADA8-CF3ADEB9F9F1}"/>
                  </a:ext>
                </a:extLst>
              </p:cNvPr>
              <p:cNvSpPr txBox="1"/>
              <p:nvPr/>
            </p:nvSpPr>
            <p:spPr>
              <a:xfrm>
                <a:off x="3268596" y="9546829"/>
                <a:ext cx="1413469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120°</a:t>
                </a:r>
              </a:p>
            </p:txBody>
          </p:sp>
          <p:cxnSp>
            <p:nvCxnSpPr>
              <p:cNvPr id="31" name="Přímá spojnice 30">
                <a:extLst>
                  <a:ext uri="{FF2B5EF4-FFF2-40B4-BE49-F238E27FC236}">
                    <a16:creationId xmlns:a16="http://schemas.microsoft.com/office/drawing/2014/main" id="{23E62D4A-EFB6-4D92-8683-E79188168154}"/>
                  </a:ext>
                </a:extLst>
              </p:cNvPr>
              <p:cNvCxnSpPr>
                <a:stCxn id="19" idx="0"/>
                <a:endCxn id="19" idx="4"/>
              </p:cNvCxnSpPr>
              <p:nvPr/>
            </p:nvCxnSpPr>
            <p:spPr>
              <a:xfrm>
                <a:off x="6471716" y="72083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Přímá spojnice 31">
                <a:extLst>
                  <a:ext uri="{FF2B5EF4-FFF2-40B4-BE49-F238E27FC236}">
                    <a16:creationId xmlns:a16="http://schemas.microsoft.com/office/drawing/2014/main" id="{30309DF5-30E8-4C8D-AB02-D454534F5748}"/>
                  </a:ext>
                </a:extLst>
              </p:cNvPr>
              <p:cNvCxnSpPr/>
              <p:nvPr/>
            </p:nvCxnSpPr>
            <p:spPr>
              <a:xfrm rot="1800000">
                <a:off x="1429741" y="511010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nice 32">
                <a:extLst>
                  <a:ext uri="{FF2B5EF4-FFF2-40B4-BE49-F238E27FC236}">
                    <a16:creationId xmlns:a16="http://schemas.microsoft.com/office/drawing/2014/main" id="{B836265B-F97D-45F0-8CA6-0FE2AD4AD010}"/>
                  </a:ext>
                </a:extLst>
              </p:cNvPr>
              <p:cNvCxnSpPr/>
              <p:nvPr/>
            </p:nvCxnSpPr>
            <p:spPr>
              <a:xfrm rot="19800000" flipV="1">
                <a:off x="1427766" y="5108133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A7B1316F-4942-430D-B844-5BC2A40B23FD}"/>
                  </a:ext>
                </a:extLst>
              </p:cNvPr>
              <p:cNvSpPr txBox="1"/>
              <p:nvPr/>
            </p:nvSpPr>
            <p:spPr>
              <a:xfrm>
                <a:off x="6508492" y="1452211"/>
                <a:ext cx="1056913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I</a:t>
                </a:r>
              </a:p>
            </p:txBody>
          </p:sp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1C2B0464-73ED-46BD-A991-1236270222C0}"/>
                  </a:ext>
                </a:extLst>
              </p:cNvPr>
              <p:cNvSpPr txBox="1"/>
              <p:nvPr/>
            </p:nvSpPr>
            <p:spPr>
              <a:xfrm>
                <a:off x="2974292" y="5219618"/>
                <a:ext cx="1056913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II</a:t>
                </a:r>
              </a:p>
            </p:txBody>
          </p:sp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D6372758-DCF7-480A-BC2C-C0D46ACC4E28}"/>
                  </a:ext>
                </a:extLst>
              </p:cNvPr>
              <p:cNvSpPr txBox="1"/>
              <p:nvPr/>
            </p:nvSpPr>
            <p:spPr>
              <a:xfrm>
                <a:off x="8977740" y="5629368"/>
                <a:ext cx="1056913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III</a:t>
                </a:r>
              </a:p>
            </p:txBody>
          </p:sp>
        </p:grpSp>
        <p:pic>
          <p:nvPicPr>
            <p:cNvPr id="37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A86C240A-EE78-41D1-AB09-767338ABA0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8008457">
              <a:off x="8657695" y="49069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23A2A70D-4BC0-44A7-897B-FFE7DD9C9A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8008457">
              <a:off x="9605594" y="32706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BC99EBFC-3A0E-4339-9099-A489419B0E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3591543" flipV="1">
              <a:off x="6347870" y="32706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F132C777-B1FA-43D8-8E98-81D2EF4404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3591543" flipV="1">
              <a:off x="7279237" y="4899400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7C6D0B91-AF53-4430-9A65-E5E51A42AC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0800000" flipV="1">
              <a:off x="7032337" y="2072549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EEFE6058-1C96-48A2-9BB0-C6907F918C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0800000" flipV="1">
              <a:off x="8930838" y="207989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ovéPole 42">
              <a:extLst>
                <a:ext uri="{FF2B5EF4-FFF2-40B4-BE49-F238E27FC236}">
                  <a16:creationId xmlns:a16="http://schemas.microsoft.com/office/drawing/2014/main" id="{BA11D20A-68B2-49A9-88E5-095BB01AFFA6}"/>
                </a:ext>
              </a:extLst>
            </p:cNvPr>
            <p:cNvSpPr txBox="1"/>
            <p:nvPr/>
          </p:nvSpPr>
          <p:spPr>
            <a:xfrm>
              <a:off x="6566195" y="222391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4" name="TextovéPole 43">
              <a:extLst>
                <a:ext uri="{FF2B5EF4-FFF2-40B4-BE49-F238E27FC236}">
                  <a16:creationId xmlns:a16="http://schemas.microsoft.com/office/drawing/2014/main" id="{337CA8C6-4176-4DB8-9161-9C2D2B0C355D}"/>
                </a:ext>
              </a:extLst>
            </p:cNvPr>
            <p:cNvSpPr txBox="1"/>
            <p:nvPr/>
          </p:nvSpPr>
          <p:spPr>
            <a:xfrm>
              <a:off x="10620627" y="1866341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200" b="1" dirty="0"/>
            </a:p>
          </p:txBody>
        </p:sp>
        <p:sp>
          <p:nvSpPr>
            <p:cNvPr id="45" name="TextovéPole 44">
              <a:extLst>
                <a:ext uri="{FF2B5EF4-FFF2-40B4-BE49-F238E27FC236}">
                  <a16:creationId xmlns:a16="http://schemas.microsoft.com/office/drawing/2014/main" id="{2729A9A6-D2CB-4393-8841-F0832F185BD8}"/>
                </a:ext>
              </a:extLst>
            </p:cNvPr>
            <p:cNvSpPr txBox="1"/>
            <p:nvPr/>
          </p:nvSpPr>
          <p:spPr>
            <a:xfrm>
              <a:off x="10852767" y="227809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6" name="TextovéPole 45">
              <a:extLst>
                <a:ext uri="{FF2B5EF4-FFF2-40B4-BE49-F238E27FC236}">
                  <a16:creationId xmlns:a16="http://schemas.microsoft.com/office/drawing/2014/main" id="{46A897D3-5F4D-492A-8185-E4E26D8E5C47}"/>
                </a:ext>
              </a:extLst>
            </p:cNvPr>
            <p:cNvSpPr txBox="1"/>
            <p:nvPr/>
          </p:nvSpPr>
          <p:spPr>
            <a:xfrm>
              <a:off x="6835449" y="1903575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7" name="TextovéPole 46">
              <a:extLst>
                <a:ext uri="{FF2B5EF4-FFF2-40B4-BE49-F238E27FC236}">
                  <a16:creationId xmlns:a16="http://schemas.microsoft.com/office/drawing/2014/main" id="{247254F0-4B8D-4350-9165-A5F7022AFA2A}"/>
                </a:ext>
              </a:extLst>
            </p:cNvPr>
            <p:cNvSpPr txBox="1"/>
            <p:nvPr/>
          </p:nvSpPr>
          <p:spPr>
            <a:xfrm>
              <a:off x="8529461" y="5601702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200" b="1" dirty="0"/>
            </a:p>
          </p:txBody>
        </p:sp>
        <p:sp>
          <p:nvSpPr>
            <p:cNvPr id="48" name="TextovéPole 47">
              <a:extLst>
                <a:ext uri="{FF2B5EF4-FFF2-40B4-BE49-F238E27FC236}">
                  <a16:creationId xmlns:a16="http://schemas.microsoft.com/office/drawing/2014/main" id="{6152C19F-2641-45CB-AD42-2D14EEC03481}"/>
                </a:ext>
              </a:extLst>
            </p:cNvPr>
            <p:cNvSpPr txBox="1"/>
            <p:nvPr/>
          </p:nvSpPr>
          <p:spPr>
            <a:xfrm>
              <a:off x="8907441" y="5604098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200" b="1" dirty="0"/>
            </a:p>
          </p:txBody>
        </p:sp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D3C59273-DF44-499D-9F57-49C0D3F58A05}"/>
                </a:ext>
              </a:extLst>
            </p:cNvPr>
            <p:cNvSpPr txBox="1"/>
            <p:nvPr/>
          </p:nvSpPr>
          <p:spPr>
            <a:xfrm>
              <a:off x="9985856" y="4181232"/>
              <a:ext cx="3186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</a:p>
          </p:txBody>
        </p:sp>
        <p:sp>
          <p:nvSpPr>
            <p:cNvPr id="50" name="TextovéPole 49">
              <a:extLst>
                <a:ext uri="{FF2B5EF4-FFF2-40B4-BE49-F238E27FC236}">
                  <a16:creationId xmlns:a16="http://schemas.microsoft.com/office/drawing/2014/main" id="{B7035489-FCD1-4B69-A572-B7A584EA7882}"/>
                </a:ext>
              </a:extLst>
            </p:cNvPr>
            <p:cNvSpPr txBox="1"/>
            <p:nvPr/>
          </p:nvSpPr>
          <p:spPr>
            <a:xfrm>
              <a:off x="8643761" y="1801391"/>
              <a:ext cx="3186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</a:p>
          </p:txBody>
        </p:sp>
        <p:sp>
          <p:nvSpPr>
            <p:cNvPr id="51" name="TextovéPole 50">
              <a:extLst>
                <a:ext uri="{FF2B5EF4-FFF2-40B4-BE49-F238E27FC236}">
                  <a16:creationId xmlns:a16="http://schemas.microsoft.com/office/drawing/2014/main" id="{C78B926E-1696-489A-8AB6-9E14AB027D30}"/>
                </a:ext>
              </a:extLst>
            </p:cNvPr>
            <p:cNvSpPr txBox="1"/>
            <p:nvPr/>
          </p:nvSpPr>
          <p:spPr>
            <a:xfrm>
              <a:off x="7382666" y="3999731"/>
              <a:ext cx="3186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</a:p>
          </p:txBody>
        </p: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id="{F8B1BE7B-21CA-4180-83F7-645F2FAE18DB}"/>
                </a:ext>
              </a:extLst>
            </p:cNvPr>
            <p:cNvCxnSpPr/>
            <p:nvPr/>
          </p:nvCxnSpPr>
          <p:spPr>
            <a:xfrm>
              <a:off x="9394916" y="2096402"/>
              <a:ext cx="0" cy="277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ovéPole 56">
              <a:extLst>
                <a:ext uri="{FF2B5EF4-FFF2-40B4-BE49-F238E27FC236}">
                  <a16:creationId xmlns:a16="http://schemas.microsoft.com/office/drawing/2014/main" id="{527D2759-BF56-40F3-AEFE-34820FB9F446}"/>
                </a:ext>
              </a:extLst>
            </p:cNvPr>
            <p:cNvSpPr txBox="1"/>
            <p:nvPr/>
          </p:nvSpPr>
          <p:spPr>
            <a:xfrm>
              <a:off x="7961781" y="5301208"/>
              <a:ext cx="48173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15</a:t>
              </a:r>
            </a:p>
          </p:txBody>
        </p:sp>
        <p:sp>
          <p:nvSpPr>
            <p:cNvPr id="58" name="TextovéPole 57">
              <a:extLst>
                <a:ext uri="{FF2B5EF4-FFF2-40B4-BE49-F238E27FC236}">
                  <a16:creationId xmlns:a16="http://schemas.microsoft.com/office/drawing/2014/main" id="{F952496D-5816-4BCF-9098-E3E7A2FA0D27}"/>
                </a:ext>
              </a:extLst>
            </p:cNvPr>
            <p:cNvSpPr txBox="1"/>
            <p:nvPr/>
          </p:nvSpPr>
          <p:spPr>
            <a:xfrm>
              <a:off x="9722964" y="4797152"/>
              <a:ext cx="48173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9</a:t>
              </a:r>
            </a:p>
          </p:txBody>
        </p:sp>
        <p:sp>
          <p:nvSpPr>
            <p:cNvPr id="59" name="TextovéPole 58">
              <a:extLst>
                <a:ext uri="{FF2B5EF4-FFF2-40B4-BE49-F238E27FC236}">
                  <a16:creationId xmlns:a16="http://schemas.microsoft.com/office/drawing/2014/main" id="{D88EC9B1-8F33-47F3-A421-7FD638EE8D5A}"/>
                </a:ext>
              </a:extLst>
            </p:cNvPr>
            <p:cNvSpPr txBox="1"/>
            <p:nvPr/>
          </p:nvSpPr>
          <p:spPr>
            <a:xfrm>
              <a:off x="9218908" y="1772816"/>
              <a:ext cx="48173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5</a:t>
              </a:r>
            </a:p>
          </p:txBody>
        </p:sp>
        <p:sp>
          <p:nvSpPr>
            <p:cNvPr id="61" name="Oblouk 60">
              <a:extLst>
                <a:ext uri="{FF2B5EF4-FFF2-40B4-BE49-F238E27FC236}">
                  <a16:creationId xmlns:a16="http://schemas.microsoft.com/office/drawing/2014/main" id="{D22804A6-6C64-4951-A677-6C40439A2AE0}"/>
                </a:ext>
              </a:extLst>
            </p:cNvPr>
            <p:cNvSpPr/>
            <p:nvPr/>
          </p:nvSpPr>
          <p:spPr>
            <a:xfrm rot="10800000">
              <a:off x="9137096" y="2049849"/>
              <a:ext cx="504000" cy="504000"/>
            </a:xfrm>
            <a:prstGeom prst="arc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63" name="Ovál 62">
              <a:extLst>
                <a:ext uri="{FF2B5EF4-FFF2-40B4-BE49-F238E27FC236}">
                  <a16:creationId xmlns:a16="http://schemas.microsoft.com/office/drawing/2014/main" id="{1B140B16-328A-477B-B2C7-EA6EE1384777}"/>
                </a:ext>
              </a:extLst>
            </p:cNvPr>
            <p:cNvSpPr/>
            <p:nvPr/>
          </p:nvSpPr>
          <p:spPr>
            <a:xfrm>
              <a:off x="9270691" y="2372122"/>
              <a:ext cx="36000" cy="36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>
                <a:ln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64" name="Přímá spojnice 63">
              <a:extLst>
                <a:ext uri="{FF2B5EF4-FFF2-40B4-BE49-F238E27FC236}">
                  <a16:creationId xmlns:a16="http://schemas.microsoft.com/office/drawing/2014/main" id="{A59C15F9-20A2-44E1-90E2-C0DD7EE21916}"/>
                </a:ext>
              </a:extLst>
            </p:cNvPr>
            <p:cNvCxnSpPr/>
            <p:nvPr/>
          </p:nvCxnSpPr>
          <p:spPr>
            <a:xfrm>
              <a:off x="9268591" y="2675110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>
              <a:extLst>
                <a:ext uri="{FF2B5EF4-FFF2-40B4-BE49-F238E27FC236}">
                  <a16:creationId xmlns:a16="http://schemas.microsoft.com/office/drawing/2014/main" id="{8D9FC61D-5D10-4D17-8EBA-89FAB01C5F12}"/>
                </a:ext>
              </a:extLst>
            </p:cNvPr>
            <p:cNvCxnSpPr/>
            <p:nvPr/>
          </p:nvCxnSpPr>
          <p:spPr>
            <a:xfrm>
              <a:off x="9268591" y="2747118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>
              <a:extLst>
                <a:ext uri="{FF2B5EF4-FFF2-40B4-BE49-F238E27FC236}">
                  <a16:creationId xmlns:a16="http://schemas.microsoft.com/office/drawing/2014/main" id="{ACAE860C-67AC-49A2-9577-A7FBEB38054E}"/>
                </a:ext>
              </a:extLst>
            </p:cNvPr>
            <p:cNvCxnSpPr/>
            <p:nvPr/>
          </p:nvCxnSpPr>
          <p:spPr>
            <a:xfrm>
              <a:off x="8755010" y="2636912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>
              <a:extLst>
                <a:ext uri="{FF2B5EF4-FFF2-40B4-BE49-F238E27FC236}">
                  <a16:creationId xmlns:a16="http://schemas.microsoft.com/office/drawing/2014/main" id="{E606E411-588C-4A2F-91B1-752E9B73CC9D}"/>
                </a:ext>
              </a:extLst>
            </p:cNvPr>
            <p:cNvCxnSpPr/>
            <p:nvPr/>
          </p:nvCxnSpPr>
          <p:spPr>
            <a:xfrm>
              <a:off x="8755010" y="2708920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2" descr="C:\Users\Johanka\Desktop\výuka\seminář\EKG\EKG scan\EKG 1.jpg">
              <a:extLst>
                <a:ext uri="{FF2B5EF4-FFF2-40B4-BE49-F238E27FC236}">
                  <a16:creationId xmlns:a16="http://schemas.microsoft.com/office/drawing/2014/main" id="{0F79AC39-F9AA-4014-ACE6-9EBA810031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47" t="9883" r="84417" b="84164"/>
            <a:stretch/>
          </p:blipFill>
          <p:spPr bwMode="auto">
            <a:xfrm>
              <a:off x="8559643" y="1191897"/>
              <a:ext cx="266700" cy="611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4" name="Přímá spojnice 73">
              <a:extLst>
                <a:ext uri="{FF2B5EF4-FFF2-40B4-BE49-F238E27FC236}">
                  <a16:creationId xmlns:a16="http://schemas.microsoft.com/office/drawing/2014/main" id="{5B342DA8-D46D-4E7C-B4FE-5CE3A2E51BEE}"/>
                </a:ext>
              </a:extLst>
            </p:cNvPr>
            <p:cNvCxnSpPr>
              <a:endCxn id="24" idx="3"/>
            </p:cNvCxnSpPr>
            <p:nvPr/>
          </p:nvCxnSpPr>
          <p:spPr>
            <a:xfrm flipH="1">
              <a:off x="8891065" y="2278094"/>
              <a:ext cx="49803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1653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Electrical heart axis - evaluation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53F81C1-DCB0-4D31-9BEA-2D1F77F2B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27" y="1122640"/>
            <a:ext cx="5218751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Lead II:</a:t>
            </a:r>
          </a:p>
          <a:p>
            <a:pPr lvl="1"/>
            <a:r>
              <a:rPr lang="en-US" sz="1600" dirty="0"/>
              <a:t>0 at lead II is again in the center of lead</a:t>
            </a:r>
          </a:p>
          <a:p>
            <a:pPr lvl="1"/>
            <a:r>
              <a:rPr lang="en-US" sz="1600" dirty="0"/>
              <a:t>QRS</a:t>
            </a:r>
            <a:r>
              <a:rPr lang="cs-CZ" sz="1600" baseline="-25000" dirty="0"/>
              <a:t> II</a:t>
            </a:r>
            <a:r>
              <a:rPr lang="en-US" sz="1600" dirty="0"/>
              <a:t> = 15, so from 0, measure 15 mm towards the positive electrode, make a mark (again, if the sum of QRS is negative, you will go towards the negative electrode)</a:t>
            </a:r>
          </a:p>
          <a:p>
            <a:pPr lvl="1"/>
            <a:r>
              <a:rPr lang="en-US" sz="1600" dirty="0"/>
              <a:t>Run a line from the mark perpendicular to the II lead (parallel to the </a:t>
            </a:r>
            <a:r>
              <a:rPr lang="en-US" sz="1600" dirty="0" err="1"/>
              <a:t>aVL</a:t>
            </a:r>
            <a:r>
              <a:rPr lang="en-US" sz="1600" dirty="0"/>
              <a:t> lead)</a:t>
            </a:r>
            <a:endParaRPr lang="cs-CZ" sz="1600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F22A677-83F3-405F-A616-9F1023091C92}"/>
              </a:ext>
            </a:extLst>
          </p:cNvPr>
          <p:cNvGrpSpPr>
            <a:grpSpLocks noChangeAspect="1"/>
          </p:cNvGrpSpPr>
          <p:nvPr/>
        </p:nvGrpSpPr>
        <p:grpSpPr>
          <a:xfrm>
            <a:off x="6100239" y="1000243"/>
            <a:ext cx="6091761" cy="5679570"/>
            <a:chOff x="6100239" y="722500"/>
            <a:chExt cx="6389662" cy="5957313"/>
          </a:xfrm>
        </p:grpSpPr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C68D89F5-EDCC-46A4-A7C3-B3AA6CC88E6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00239" y="722500"/>
              <a:ext cx="6389662" cy="5957313"/>
              <a:chOff x="1427766" y="66617"/>
              <a:chExt cx="11550868" cy="10769292"/>
            </a:xfrm>
          </p:grpSpPr>
          <p:cxnSp>
            <p:nvCxnSpPr>
              <p:cNvPr id="7" name="Přímá spojnice 6">
                <a:extLst>
                  <a:ext uri="{FF2B5EF4-FFF2-40B4-BE49-F238E27FC236}">
                    <a16:creationId xmlns:a16="http://schemas.microsoft.com/office/drawing/2014/main" id="{04D3F5FE-EF8D-4348-A3E1-DED4D6A2F67B}"/>
                  </a:ext>
                </a:extLst>
              </p:cNvPr>
              <p:cNvCxnSpPr/>
              <p:nvPr/>
            </p:nvCxnSpPr>
            <p:spPr>
              <a:xfrm rot="600000">
                <a:off x="1431587" y="5113556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Přímá spojnice 7">
                <a:extLst>
                  <a:ext uri="{FF2B5EF4-FFF2-40B4-BE49-F238E27FC236}">
                    <a16:creationId xmlns:a16="http://schemas.microsoft.com/office/drawing/2014/main" id="{E6FE041C-2395-4F17-80A4-6551AFE14529}"/>
                  </a:ext>
                </a:extLst>
              </p:cNvPr>
              <p:cNvCxnSpPr/>
              <p:nvPr/>
            </p:nvCxnSpPr>
            <p:spPr>
              <a:xfrm rot="600000">
                <a:off x="6471587" y="73556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Přímá spojnice 8">
                <a:extLst>
                  <a:ext uri="{FF2B5EF4-FFF2-40B4-BE49-F238E27FC236}">
                    <a16:creationId xmlns:a16="http://schemas.microsoft.com/office/drawing/2014/main" id="{9B6578ED-E707-4A07-86C3-9A602976A968}"/>
                  </a:ext>
                </a:extLst>
              </p:cNvPr>
              <p:cNvCxnSpPr/>
              <p:nvPr/>
            </p:nvCxnSpPr>
            <p:spPr>
              <a:xfrm rot="2400000">
                <a:off x="1429985" y="511126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Přímá spojnice 9">
                <a:extLst>
                  <a:ext uri="{FF2B5EF4-FFF2-40B4-BE49-F238E27FC236}">
                    <a16:creationId xmlns:a16="http://schemas.microsoft.com/office/drawing/2014/main" id="{E04AFAB5-EB2A-487B-886E-BADEDA2FE87F}"/>
                  </a:ext>
                </a:extLst>
              </p:cNvPr>
              <p:cNvCxnSpPr/>
              <p:nvPr/>
            </p:nvCxnSpPr>
            <p:spPr>
              <a:xfrm rot="2400000">
                <a:off x="6469985" y="7126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Přímá spojnice 10">
                <a:extLst>
                  <a:ext uri="{FF2B5EF4-FFF2-40B4-BE49-F238E27FC236}">
                    <a16:creationId xmlns:a16="http://schemas.microsoft.com/office/drawing/2014/main" id="{69E89D63-AD5D-4FD6-B399-757EBE3B19FB}"/>
                  </a:ext>
                </a:extLst>
              </p:cNvPr>
              <p:cNvCxnSpPr/>
              <p:nvPr/>
            </p:nvCxnSpPr>
            <p:spPr>
              <a:xfrm rot="20400000" flipV="1">
                <a:off x="1428383" y="5108980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11">
                <a:extLst>
                  <a:ext uri="{FF2B5EF4-FFF2-40B4-BE49-F238E27FC236}">
                    <a16:creationId xmlns:a16="http://schemas.microsoft.com/office/drawing/2014/main" id="{1BE4AC83-4D95-4BC3-A90D-76E98CFEC83F}"/>
                  </a:ext>
                </a:extLst>
              </p:cNvPr>
              <p:cNvCxnSpPr/>
              <p:nvPr/>
            </p:nvCxnSpPr>
            <p:spPr>
              <a:xfrm rot="20400000" flipV="1">
                <a:off x="6468383" y="68980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12">
                <a:extLst>
                  <a:ext uri="{FF2B5EF4-FFF2-40B4-BE49-F238E27FC236}">
                    <a16:creationId xmlns:a16="http://schemas.microsoft.com/office/drawing/2014/main" id="{A827071C-B9DE-48DF-983E-6A2B31A360B2}"/>
                  </a:ext>
                </a:extLst>
              </p:cNvPr>
              <p:cNvCxnSpPr/>
              <p:nvPr/>
            </p:nvCxnSpPr>
            <p:spPr>
              <a:xfrm rot="1200000">
                <a:off x="1431149" y="5111679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13">
                <a:extLst>
                  <a:ext uri="{FF2B5EF4-FFF2-40B4-BE49-F238E27FC236}">
                    <a16:creationId xmlns:a16="http://schemas.microsoft.com/office/drawing/2014/main" id="{AC5C86E8-0BD9-444F-A65A-C3C8C9B24E6A}"/>
                  </a:ext>
                </a:extLst>
              </p:cNvPr>
              <p:cNvCxnSpPr/>
              <p:nvPr/>
            </p:nvCxnSpPr>
            <p:spPr>
              <a:xfrm rot="1200000">
                <a:off x="6471149" y="71679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14">
                <a:extLst>
                  <a:ext uri="{FF2B5EF4-FFF2-40B4-BE49-F238E27FC236}">
                    <a16:creationId xmlns:a16="http://schemas.microsoft.com/office/drawing/2014/main" id="{6024A282-CFF2-4C46-BC25-613E23E66690}"/>
                  </a:ext>
                </a:extLst>
              </p:cNvPr>
              <p:cNvCxnSpPr/>
              <p:nvPr/>
            </p:nvCxnSpPr>
            <p:spPr>
              <a:xfrm rot="3000000">
                <a:off x="1429969" y="510914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15">
                <a:extLst>
                  <a:ext uri="{FF2B5EF4-FFF2-40B4-BE49-F238E27FC236}">
                    <a16:creationId xmlns:a16="http://schemas.microsoft.com/office/drawing/2014/main" id="{859835CD-6B11-4F7F-8CBB-BCBCAF361F68}"/>
                  </a:ext>
                </a:extLst>
              </p:cNvPr>
              <p:cNvCxnSpPr/>
              <p:nvPr/>
            </p:nvCxnSpPr>
            <p:spPr>
              <a:xfrm rot="3000000">
                <a:off x="6469969" y="6914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16">
                <a:extLst>
                  <a:ext uri="{FF2B5EF4-FFF2-40B4-BE49-F238E27FC236}">
                    <a16:creationId xmlns:a16="http://schemas.microsoft.com/office/drawing/2014/main" id="{7F73E873-09C1-4C89-B81B-01986DBE62E4}"/>
                  </a:ext>
                </a:extLst>
              </p:cNvPr>
              <p:cNvCxnSpPr/>
              <p:nvPr/>
            </p:nvCxnSpPr>
            <p:spPr>
              <a:xfrm rot="21000000" flipV="1">
                <a:off x="1428789" y="5106617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>
                <a:extLst>
                  <a:ext uri="{FF2B5EF4-FFF2-40B4-BE49-F238E27FC236}">
                    <a16:creationId xmlns:a16="http://schemas.microsoft.com/office/drawing/2014/main" id="{461AA35F-1292-42E8-83B2-567088915FDE}"/>
                  </a:ext>
                </a:extLst>
              </p:cNvPr>
              <p:cNvCxnSpPr/>
              <p:nvPr/>
            </p:nvCxnSpPr>
            <p:spPr>
              <a:xfrm rot="21000000" flipV="1">
                <a:off x="6468789" y="66617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ál 18">
                <a:extLst>
                  <a:ext uri="{FF2B5EF4-FFF2-40B4-BE49-F238E27FC236}">
                    <a16:creationId xmlns:a16="http://schemas.microsoft.com/office/drawing/2014/main" id="{EA1A8941-52DB-4862-9508-309D94B87B5B}"/>
                  </a:ext>
                </a:extLst>
              </p:cNvPr>
              <p:cNvSpPr/>
              <p:nvPr/>
            </p:nvSpPr>
            <p:spPr>
              <a:xfrm>
                <a:off x="1431716" y="72083"/>
                <a:ext cx="10080000" cy="10080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20" name="Ovál 19">
                <a:extLst>
                  <a:ext uri="{FF2B5EF4-FFF2-40B4-BE49-F238E27FC236}">
                    <a16:creationId xmlns:a16="http://schemas.microsoft.com/office/drawing/2014/main" id="{C2AFD96C-905D-4540-AA0F-5B8CCEF357CF}"/>
                  </a:ext>
                </a:extLst>
              </p:cNvPr>
              <p:cNvSpPr/>
              <p:nvPr/>
            </p:nvSpPr>
            <p:spPr>
              <a:xfrm>
                <a:off x="1971716" y="612084"/>
                <a:ext cx="8999999" cy="9000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cxnSp>
            <p:nvCxnSpPr>
              <p:cNvPr id="21" name="Přímá spojnice 20">
                <a:extLst>
                  <a:ext uri="{FF2B5EF4-FFF2-40B4-BE49-F238E27FC236}">
                    <a16:creationId xmlns:a16="http://schemas.microsoft.com/office/drawing/2014/main" id="{D86BFBA0-3968-4ACB-AA74-A19C248FAC8E}"/>
                  </a:ext>
                </a:extLst>
              </p:cNvPr>
              <p:cNvCxnSpPr>
                <a:stCxn id="19" idx="2"/>
                <a:endCxn id="19" idx="6"/>
              </p:cNvCxnSpPr>
              <p:nvPr/>
            </p:nvCxnSpPr>
            <p:spPr>
              <a:xfrm>
                <a:off x="1431716" y="5112083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21">
                <a:extLst>
                  <a:ext uri="{FF2B5EF4-FFF2-40B4-BE49-F238E27FC236}">
                    <a16:creationId xmlns:a16="http://schemas.microsoft.com/office/drawing/2014/main" id="{7F598184-8D19-4F9E-9EB1-80F57E2DE638}"/>
                  </a:ext>
                </a:extLst>
              </p:cNvPr>
              <p:cNvCxnSpPr/>
              <p:nvPr/>
            </p:nvCxnSpPr>
            <p:spPr>
              <a:xfrm rot="19800000" flipV="1">
                <a:off x="6467766" y="68133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22">
                <a:extLst>
                  <a:ext uri="{FF2B5EF4-FFF2-40B4-BE49-F238E27FC236}">
                    <a16:creationId xmlns:a16="http://schemas.microsoft.com/office/drawing/2014/main" id="{AB999AC9-599B-43AF-B6CA-01904992AD31}"/>
                  </a:ext>
                </a:extLst>
              </p:cNvPr>
              <p:cNvCxnSpPr/>
              <p:nvPr/>
            </p:nvCxnSpPr>
            <p:spPr>
              <a:xfrm rot="1800000">
                <a:off x="6469741" y="7010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ovnoramenný trojúhelník 23">
                <a:extLst>
                  <a:ext uri="{FF2B5EF4-FFF2-40B4-BE49-F238E27FC236}">
                    <a16:creationId xmlns:a16="http://schemas.microsoft.com/office/drawing/2014/main" id="{A8718375-44DB-42FF-9B03-D403A90ADC58}"/>
                  </a:ext>
                </a:extLst>
              </p:cNvPr>
              <p:cNvSpPr/>
              <p:nvPr/>
            </p:nvSpPr>
            <p:spPr>
              <a:xfrm rot="10800000">
                <a:off x="2620863" y="2878731"/>
                <a:ext cx="7704000" cy="6672700"/>
              </a:xfrm>
              <a:prstGeom prst="triangle">
                <a:avLst/>
              </a:prstGeom>
              <a:solidFill>
                <a:srgbClr val="E1FFFF"/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A74012F5-DE7B-4457-9873-1A6A0506126A}"/>
                  </a:ext>
                </a:extLst>
              </p:cNvPr>
              <p:cNvSpPr txBox="1"/>
              <p:nvPr/>
            </p:nvSpPr>
            <p:spPr>
              <a:xfrm>
                <a:off x="11631488" y="4794797"/>
                <a:ext cx="860896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0°</a:t>
                </a:r>
              </a:p>
            </p:txBody>
          </p:sp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CE9793F9-8A62-4B83-B8F7-E4E582CBCD35}"/>
                  </a:ext>
                </a:extLst>
              </p:cNvPr>
              <p:cNvSpPr txBox="1"/>
              <p:nvPr/>
            </p:nvSpPr>
            <p:spPr>
              <a:xfrm>
                <a:off x="10998275" y="7444699"/>
                <a:ext cx="1209277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30°</a:t>
                </a:r>
              </a:p>
            </p:txBody>
          </p:sp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06991F94-605B-4B21-ABA4-FDD68AA74929}"/>
                  </a:ext>
                </a:extLst>
              </p:cNvPr>
              <p:cNvSpPr txBox="1"/>
              <p:nvPr/>
            </p:nvSpPr>
            <p:spPr>
              <a:xfrm>
                <a:off x="8877434" y="9472902"/>
                <a:ext cx="1220196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60°</a:t>
                </a:r>
              </a:p>
            </p:txBody>
          </p:sp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5E78406D-5248-427C-8790-52D70F085249}"/>
                  </a:ext>
                </a:extLst>
              </p:cNvPr>
              <p:cNvSpPr txBox="1"/>
              <p:nvPr/>
            </p:nvSpPr>
            <p:spPr>
              <a:xfrm>
                <a:off x="5922488" y="10112613"/>
                <a:ext cx="1085747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dirty="0"/>
                  <a:t>90°</a:t>
                </a:r>
              </a:p>
            </p:txBody>
          </p:sp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24F88BE6-BC48-40D5-B088-7BCEF8313BDD}"/>
                  </a:ext>
                </a:extLst>
              </p:cNvPr>
              <p:cNvSpPr txBox="1"/>
              <p:nvPr/>
            </p:nvSpPr>
            <p:spPr>
              <a:xfrm>
                <a:off x="10934084" y="2035969"/>
                <a:ext cx="2044550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-30°</a:t>
                </a:r>
              </a:p>
            </p:txBody>
          </p:sp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28D67416-81DE-4C50-ADA8-CF3ADEB9F9F1}"/>
                  </a:ext>
                </a:extLst>
              </p:cNvPr>
              <p:cNvSpPr txBox="1"/>
              <p:nvPr/>
            </p:nvSpPr>
            <p:spPr>
              <a:xfrm>
                <a:off x="3268596" y="9546829"/>
                <a:ext cx="1413469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120°</a:t>
                </a:r>
              </a:p>
            </p:txBody>
          </p:sp>
          <p:cxnSp>
            <p:nvCxnSpPr>
              <p:cNvPr id="31" name="Přímá spojnice 30">
                <a:extLst>
                  <a:ext uri="{FF2B5EF4-FFF2-40B4-BE49-F238E27FC236}">
                    <a16:creationId xmlns:a16="http://schemas.microsoft.com/office/drawing/2014/main" id="{23E62D4A-EFB6-4D92-8683-E79188168154}"/>
                  </a:ext>
                </a:extLst>
              </p:cNvPr>
              <p:cNvCxnSpPr>
                <a:stCxn id="19" idx="0"/>
                <a:endCxn id="19" idx="4"/>
              </p:cNvCxnSpPr>
              <p:nvPr/>
            </p:nvCxnSpPr>
            <p:spPr>
              <a:xfrm>
                <a:off x="6471716" y="72083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Přímá spojnice 31">
                <a:extLst>
                  <a:ext uri="{FF2B5EF4-FFF2-40B4-BE49-F238E27FC236}">
                    <a16:creationId xmlns:a16="http://schemas.microsoft.com/office/drawing/2014/main" id="{30309DF5-30E8-4C8D-AB02-D454534F5748}"/>
                  </a:ext>
                </a:extLst>
              </p:cNvPr>
              <p:cNvCxnSpPr/>
              <p:nvPr/>
            </p:nvCxnSpPr>
            <p:spPr>
              <a:xfrm rot="1800000">
                <a:off x="1429741" y="511010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nice 32">
                <a:extLst>
                  <a:ext uri="{FF2B5EF4-FFF2-40B4-BE49-F238E27FC236}">
                    <a16:creationId xmlns:a16="http://schemas.microsoft.com/office/drawing/2014/main" id="{B836265B-F97D-45F0-8CA6-0FE2AD4AD010}"/>
                  </a:ext>
                </a:extLst>
              </p:cNvPr>
              <p:cNvCxnSpPr/>
              <p:nvPr/>
            </p:nvCxnSpPr>
            <p:spPr>
              <a:xfrm rot="19800000" flipV="1">
                <a:off x="1427766" y="5108133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A7B1316F-4942-430D-B844-5BC2A40B23FD}"/>
                  </a:ext>
                </a:extLst>
              </p:cNvPr>
              <p:cNvSpPr txBox="1"/>
              <p:nvPr/>
            </p:nvSpPr>
            <p:spPr>
              <a:xfrm>
                <a:off x="6508492" y="1452211"/>
                <a:ext cx="1056913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I</a:t>
                </a:r>
              </a:p>
            </p:txBody>
          </p:sp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1C2B0464-73ED-46BD-A991-1236270222C0}"/>
                  </a:ext>
                </a:extLst>
              </p:cNvPr>
              <p:cNvSpPr txBox="1"/>
              <p:nvPr/>
            </p:nvSpPr>
            <p:spPr>
              <a:xfrm>
                <a:off x="2974292" y="5219618"/>
                <a:ext cx="1056913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II</a:t>
                </a:r>
              </a:p>
            </p:txBody>
          </p:sp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D6372758-DCF7-480A-BC2C-C0D46ACC4E28}"/>
                  </a:ext>
                </a:extLst>
              </p:cNvPr>
              <p:cNvSpPr txBox="1"/>
              <p:nvPr/>
            </p:nvSpPr>
            <p:spPr>
              <a:xfrm>
                <a:off x="8977740" y="5629368"/>
                <a:ext cx="1056913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III</a:t>
                </a:r>
              </a:p>
            </p:txBody>
          </p:sp>
        </p:grpSp>
        <p:pic>
          <p:nvPicPr>
            <p:cNvPr id="37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A86C240A-EE78-41D1-AB09-767338ABA0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8008457">
              <a:off x="8657695" y="49069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23A2A70D-4BC0-44A7-897B-FFE7DD9C9A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8008457">
              <a:off x="9605594" y="32706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BC99EBFC-3A0E-4339-9099-A489419B0E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3591543" flipV="1">
              <a:off x="6347870" y="32706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F132C777-B1FA-43D8-8E98-81D2EF4404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3591543" flipV="1">
              <a:off x="7279237" y="4899400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7C6D0B91-AF53-4430-9A65-E5E51A42AC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0800000" flipV="1">
              <a:off x="7032337" y="2072549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EEFE6058-1C96-48A2-9BB0-C6907F918C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0800000" flipV="1">
              <a:off x="8930838" y="207989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ovéPole 42">
              <a:extLst>
                <a:ext uri="{FF2B5EF4-FFF2-40B4-BE49-F238E27FC236}">
                  <a16:creationId xmlns:a16="http://schemas.microsoft.com/office/drawing/2014/main" id="{BA11D20A-68B2-49A9-88E5-095BB01AFFA6}"/>
                </a:ext>
              </a:extLst>
            </p:cNvPr>
            <p:cNvSpPr txBox="1"/>
            <p:nvPr/>
          </p:nvSpPr>
          <p:spPr>
            <a:xfrm>
              <a:off x="6566195" y="222391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4" name="TextovéPole 43">
              <a:extLst>
                <a:ext uri="{FF2B5EF4-FFF2-40B4-BE49-F238E27FC236}">
                  <a16:creationId xmlns:a16="http://schemas.microsoft.com/office/drawing/2014/main" id="{337CA8C6-4176-4DB8-9161-9C2D2B0C355D}"/>
                </a:ext>
              </a:extLst>
            </p:cNvPr>
            <p:cNvSpPr txBox="1"/>
            <p:nvPr/>
          </p:nvSpPr>
          <p:spPr>
            <a:xfrm>
              <a:off x="10620627" y="1866341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200" b="1" dirty="0"/>
            </a:p>
          </p:txBody>
        </p:sp>
        <p:sp>
          <p:nvSpPr>
            <p:cNvPr id="45" name="TextovéPole 44">
              <a:extLst>
                <a:ext uri="{FF2B5EF4-FFF2-40B4-BE49-F238E27FC236}">
                  <a16:creationId xmlns:a16="http://schemas.microsoft.com/office/drawing/2014/main" id="{2729A9A6-D2CB-4393-8841-F0832F185BD8}"/>
                </a:ext>
              </a:extLst>
            </p:cNvPr>
            <p:cNvSpPr txBox="1"/>
            <p:nvPr/>
          </p:nvSpPr>
          <p:spPr>
            <a:xfrm>
              <a:off x="10852767" y="227809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6" name="TextovéPole 45">
              <a:extLst>
                <a:ext uri="{FF2B5EF4-FFF2-40B4-BE49-F238E27FC236}">
                  <a16:creationId xmlns:a16="http://schemas.microsoft.com/office/drawing/2014/main" id="{46A897D3-5F4D-492A-8185-E4E26D8E5C47}"/>
                </a:ext>
              </a:extLst>
            </p:cNvPr>
            <p:cNvSpPr txBox="1"/>
            <p:nvPr/>
          </p:nvSpPr>
          <p:spPr>
            <a:xfrm>
              <a:off x="6835449" y="1903575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7" name="TextovéPole 46">
              <a:extLst>
                <a:ext uri="{FF2B5EF4-FFF2-40B4-BE49-F238E27FC236}">
                  <a16:creationId xmlns:a16="http://schemas.microsoft.com/office/drawing/2014/main" id="{247254F0-4B8D-4350-9165-A5F7022AFA2A}"/>
                </a:ext>
              </a:extLst>
            </p:cNvPr>
            <p:cNvSpPr txBox="1"/>
            <p:nvPr/>
          </p:nvSpPr>
          <p:spPr>
            <a:xfrm>
              <a:off x="8529461" y="5601702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200" b="1" dirty="0"/>
            </a:p>
          </p:txBody>
        </p:sp>
        <p:sp>
          <p:nvSpPr>
            <p:cNvPr id="48" name="TextovéPole 47">
              <a:extLst>
                <a:ext uri="{FF2B5EF4-FFF2-40B4-BE49-F238E27FC236}">
                  <a16:creationId xmlns:a16="http://schemas.microsoft.com/office/drawing/2014/main" id="{6152C19F-2641-45CB-AD42-2D14EEC03481}"/>
                </a:ext>
              </a:extLst>
            </p:cNvPr>
            <p:cNvSpPr txBox="1"/>
            <p:nvPr/>
          </p:nvSpPr>
          <p:spPr>
            <a:xfrm>
              <a:off x="8907441" y="5604098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200" b="1" dirty="0"/>
            </a:p>
          </p:txBody>
        </p:sp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D3C59273-DF44-499D-9F57-49C0D3F58A05}"/>
                </a:ext>
              </a:extLst>
            </p:cNvPr>
            <p:cNvSpPr txBox="1"/>
            <p:nvPr/>
          </p:nvSpPr>
          <p:spPr>
            <a:xfrm>
              <a:off x="9985856" y="4181232"/>
              <a:ext cx="3186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</a:p>
          </p:txBody>
        </p:sp>
        <p:sp>
          <p:nvSpPr>
            <p:cNvPr id="50" name="TextovéPole 49">
              <a:extLst>
                <a:ext uri="{FF2B5EF4-FFF2-40B4-BE49-F238E27FC236}">
                  <a16:creationId xmlns:a16="http://schemas.microsoft.com/office/drawing/2014/main" id="{B7035489-FCD1-4B69-A572-B7A584EA7882}"/>
                </a:ext>
              </a:extLst>
            </p:cNvPr>
            <p:cNvSpPr txBox="1"/>
            <p:nvPr/>
          </p:nvSpPr>
          <p:spPr>
            <a:xfrm>
              <a:off x="8643761" y="1801391"/>
              <a:ext cx="3186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</a:p>
          </p:txBody>
        </p:sp>
        <p:sp>
          <p:nvSpPr>
            <p:cNvPr id="51" name="TextovéPole 50">
              <a:extLst>
                <a:ext uri="{FF2B5EF4-FFF2-40B4-BE49-F238E27FC236}">
                  <a16:creationId xmlns:a16="http://schemas.microsoft.com/office/drawing/2014/main" id="{C78B926E-1696-489A-8AB6-9E14AB027D30}"/>
                </a:ext>
              </a:extLst>
            </p:cNvPr>
            <p:cNvSpPr txBox="1"/>
            <p:nvPr/>
          </p:nvSpPr>
          <p:spPr>
            <a:xfrm>
              <a:off x="7382666" y="3999731"/>
              <a:ext cx="3186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</a:p>
          </p:txBody>
        </p: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id="{F8B1BE7B-21CA-4180-83F7-645F2FAE18DB}"/>
                </a:ext>
              </a:extLst>
            </p:cNvPr>
            <p:cNvCxnSpPr/>
            <p:nvPr/>
          </p:nvCxnSpPr>
          <p:spPr>
            <a:xfrm>
              <a:off x="9394916" y="2096402"/>
              <a:ext cx="0" cy="277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ovéPole 56">
              <a:extLst>
                <a:ext uri="{FF2B5EF4-FFF2-40B4-BE49-F238E27FC236}">
                  <a16:creationId xmlns:a16="http://schemas.microsoft.com/office/drawing/2014/main" id="{527D2759-BF56-40F3-AEFE-34820FB9F446}"/>
                </a:ext>
              </a:extLst>
            </p:cNvPr>
            <p:cNvSpPr txBox="1"/>
            <p:nvPr/>
          </p:nvSpPr>
          <p:spPr>
            <a:xfrm>
              <a:off x="7961781" y="5301208"/>
              <a:ext cx="48173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15</a:t>
              </a:r>
            </a:p>
          </p:txBody>
        </p:sp>
        <p:sp>
          <p:nvSpPr>
            <p:cNvPr id="58" name="TextovéPole 57">
              <a:extLst>
                <a:ext uri="{FF2B5EF4-FFF2-40B4-BE49-F238E27FC236}">
                  <a16:creationId xmlns:a16="http://schemas.microsoft.com/office/drawing/2014/main" id="{F952496D-5816-4BCF-9098-E3E7A2FA0D27}"/>
                </a:ext>
              </a:extLst>
            </p:cNvPr>
            <p:cNvSpPr txBox="1"/>
            <p:nvPr/>
          </p:nvSpPr>
          <p:spPr>
            <a:xfrm>
              <a:off x="9722964" y="4797152"/>
              <a:ext cx="48173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9</a:t>
              </a:r>
            </a:p>
          </p:txBody>
        </p:sp>
        <p:sp>
          <p:nvSpPr>
            <p:cNvPr id="59" name="TextovéPole 58">
              <a:extLst>
                <a:ext uri="{FF2B5EF4-FFF2-40B4-BE49-F238E27FC236}">
                  <a16:creationId xmlns:a16="http://schemas.microsoft.com/office/drawing/2014/main" id="{D88EC9B1-8F33-47F3-A421-7FD638EE8D5A}"/>
                </a:ext>
              </a:extLst>
            </p:cNvPr>
            <p:cNvSpPr txBox="1"/>
            <p:nvPr/>
          </p:nvSpPr>
          <p:spPr>
            <a:xfrm>
              <a:off x="9218908" y="1772816"/>
              <a:ext cx="48173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5</a:t>
              </a:r>
            </a:p>
          </p:txBody>
        </p:sp>
        <p:sp>
          <p:nvSpPr>
            <p:cNvPr id="61" name="Oblouk 60">
              <a:extLst>
                <a:ext uri="{FF2B5EF4-FFF2-40B4-BE49-F238E27FC236}">
                  <a16:creationId xmlns:a16="http://schemas.microsoft.com/office/drawing/2014/main" id="{D22804A6-6C64-4951-A677-6C40439A2AE0}"/>
                </a:ext>
              </a:extLst>
            </p:cNvPr>
            <p:cNvSpPr/>
            <p:nvPr/>
          </p:nvSpPr>
          <p:spPr>
            <a:xfrm rot="10800000">
              <a:off x="9137096" y="2049849"/>
              <a:ext cx="504000" cy="504000"/>
            </a:xfrm>
            <a:prstGeom prst="arc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63" name="Ovál 62">
              <a:extLst>
                <a:ext uri="{FF2B5EF4-FFF2-40B4-BE49-F238E27FC236}">
                  <a16:creationId xmlns:a16="http://schemas.microsoft.com/office/drawing/2014/main" id="{1B140B16-328A-477B-B2C7-EA6EE1384777}"/>
                </a:ext>
              </a:extLst>
            </p:cNvPr>
            <p:cNvSpPr/>
            <p:nvPr/>
          </p:nvSpPr>
          <p:spPr>
            <a:xfrm>
              <a:off x="9270691" y="2372122"/>
              <a:ext cx="36000" cy="36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>
                <a:ln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64" name="Přímá spojnice 63">
              <a:extLst>
                <a:ext uri="{FF2B5EF4-FFF2-40B4-BE49-F238E27FC236}">
                  <a16:creationId xmlns:a16="http://schemas.microsoft.com/office/drawing/2014/main" id="{A59C15F9-20A2-44E1-90E2-C0DD7EE21916}"/>
                </a:ext>
              </a:extLst>
            </p:cNvPr>
            <p:cNvCxnSpPr/>
            <p:nvPr/>
          </p:nvCxnSpPr>
          <p:spPr>
            <a:xfrm>
              <a:off x="9268591" y="2675110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>
              <a:extLst>
                <a:ext uri="{FF2B5EF4-FFF2-40B4-BE49-F238E27FC236}">
                  <a16:creationId xmlns:a16="http://schemas.microsoft.com/office/drawing/2014/main" id="{8D9FC61D-5D10-4D17-8EBA-89FAB01C5F12}"/>
                </a:ext>
              </a:extLst>
            </p:cNvPr>
            <p:cNvCxnSpPr/>
            <p:nvPr/>
          </p:nvCxnSpPr>
          <p:spPr>
            <a:xfrm>
              <a:off x="9268591" y="2747118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>
              <a:extLst>
                <a:ext uri="{FF2B5EF4-FFF2-40B4-BE49-F238E27FC236}">
                  <a16:creationId xmlns:a16="http://schemas.microsoft.com/office/drawing/2014/main" id="{ACAE860C-67AC-49A2-9577-A7FBEB38054E}"/>
                </a:ext>
              </a:extLst>
            </p:cNvPr>
            <p:cNvCxnSpPr/>
            <p:nvPr/>
          </p:nvCxnSpPr>
          <p:spPr>
            <a:xfrm>
              <a:off x="8755010" y="2636912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>
              <a:extLst>
                <a:ext uri="{FF2B5EF4-FFF2-40B4-BE49-F238E27FC236}">
                  <a16:creationId xmlns:a16="http://schemas.microsoft.com/office/drawing/2014/main" id="{E606E411-588C-4A2F-91B1-752E9B73CC9D}"/>
                </a:ext>
              </a:extLst>
            </p:cNvPr>
            <p:cNvCxnSpPr/>
            <p:nvPr/>
          </p:nvCxnSpPr>
          <p:spPr>
            <a:xfrm>
              <a:off x="8755010" y="2708920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2" descr="C:\Users\Johanka\Desktop\výuka\seminář\EKG\EKG scan\EKG 1.jpg">
              <a:extLst>
                <a:ext uri="{FF2B5EF4-FFF2-40B4-BE49-F238E27FC236}">
                  <a16:creationId xmlns:a16="http://schemas.microsoft.com/office/drawing/2014/main" id="{0F79AC39-F9AA-4014-ACE6-9EBA810031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47" t="9883" r="84417" b="84164"/>
            <a:stretch/>
          </p:blipFill>
          <p:spPr bwMode="auto">
            <a:xfrm>
              <a:off x="8559643" y="1191897"/>
              <a:ext cx="266700" cy="611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4" name="Přímá spojnice 73">
              <a:extLst>
                <a:ext uri="{FF2B5EF4-FFF2-40B4-BE49-F238E27FC236}">
                  <a16:creationId xmlns:a16="http://schemas.microsoft.com/office/drawing/2014/main" id="{5B342DA8-D46D-4E7C-B4FE-5CE3A2E51BEE}"/>
                </a:ext>
              </a:extLst>
            </p:cNvPr>
            <p:cNvCxnSpPr>
              <a:endCxn id="24" idx="3"/>
            </p:cNvCxnSpPr>
            <p:nvPr/>
          </p:nvCxnSpPr>
          <p:spPr>
            <a:xfrm flipH="1">
              <a:off x="8891065" y="2278094"/>
              <a:ext cx="49803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Přímá spojnice 67">
            <a:extLst>
              <a:ext uri="{FF2B5EF4-FFF2-40B4-BE49-F238E27FC236}">
                <a16:creationId xmlns:a16="http://schemas.microsoft.com/office/drawing/2014/main" id="{3093B0BE-0B6B-4869-A865-58DF723F8DD1}"/>
              </a:ext>
            </a:extLst>
          </p:cNvPr>
          <p:cNvCxnSpPr/>
          <p:nvPr/>
        </p:nvCxnSpPr>
        <p:spPr>
          <a:xfrm flipH="1">
            <a:off x="8250058" y="4874083"/>
            <a:ext cx="1045919" cy="6138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blouk 68">
            <a:extLst>
              <a:ext uri="{FF2B5EF4-FFF2-40B4-BE49-F238E27FC236}">
                <a16:creationId xmlns:a16="http://schemas.microsoft.com/office/drawing/2014/main" id="{2CA06C28-B302-4BFC-9AD2-C03918A83DF8}"/>
              </a:ext>
            </a:extLst>
          </p:cNvPr>
          <p:cNvSpPr/>
          <p:nvPr/>
        </p:nvSpPr>
        <p:spPr>
          <a:xfrm rot="19894142">
            <a:off x="8166307" y="5151907"/>
            <a:ext cx="480502" cy="480502"/>
          </a:xfrm>
          <a:prstGeom prst="arc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2000"/>
          </a:p>
        </p:txBody>
      </p:sp>
      <p:sp>
        <p:nvSpPr>
          <p:cNvPr id="70" name="Ovál 69">
            <a:extLst>
              <a:ext uri="{FF2B5EF4-FFF2-40B4-BE49-F238E27FC236}">
                <a16:creationId xmlns:a16="http://schemas.microsoft.com/office/drawing/2014/main" id="{317334FB-329D-4E7D-99D2-FE0AB78E60F2}"/>
              </a:ext>
            </a:extLst>
          </p:cNvPr>
          <p:cNvSpPr/>
          <p:nvPr/>
        </p:nvSpPr>
        <p:spPr>
          <a:xfrm>
            <a:off x="8415591" y="5245654"/>
            <a:ext cx="34322" cy="34322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72" name="Picture 2" descr="C:\Users\Johanka\Desktop\výuka\seminář\EKG\EKG scan\EKG 1.jpg">
            <a:extLst>
              <a:ext uri="{FF2B5EF4-FFF2-40B4-BE49-F238E27FC236}">
                <a16:creationId xmlns:a16="http://schemas.microsoft.com/office/drawing/2014/main" id="{EFF6809B-A10D-4682-B66E-73D3D2396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6" t="15806" r="84280" b="73486"/>
          <a:stretch/>
        </p:blipFill>
        <p:spPr bwMode="auto">
          <a:xfrm>
            <a:off x="6628323" y="3689247"/>
            <a:ext cx="299670" cy="104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Přímá spojnice 72">
            <a:extLst>
              <a:ext uri="{FF2B5EF4-FFF2-40B4-BE49-F238E27FC236}">
                <a16:creationId xmlns:a16="http://schemas.microsoft.com/office/drawing/2014/main" id="{FF806753-DE3A-49BD-87B2-45F001B392B3}"/>
              </a:ext>
            </a:extLst>
          </p:cNvPr>
          <p:cNvCxnSpPr/>
          <p:nvPr/>
        </p:nvCxnSpPr>
        <p:spPr>
          <a:xfrm>
            <a:off x="7750246" y="4242854"/>
            <a:ext cx="661351" cy="11226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64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Electrical heart axis - evaluation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53F81C1-DCB0-4D31-9BEA-2D1F77F2B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27" y="1122640"/>
            <a:ext cx="5218751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Lead III:</a:t>
            </a:r>
          </a:p>
          <a:p>
            <a:pPr lvl="1"/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same</a:t>
            </a:r>
            <a:r>
              <a:rPr lang="cs-CZ" sz="1600" dirty="0"/>
              <a:t> </a:t>
            </a:r>
            <a:r>
              <a:rPr lang="cs-CZ" sz="1600" dirty="0" err="1"/>
              <a:t>way</a:t>
            </a:r>
            <a:r>
              <a:rPr lang="cs-CZ" sz="1600" dirty="0"/>
              <a:t> </a:t>
            </a:r>
            <a:r>
              <a:rPr lang="cs-CZ" sz="1600" dirty="0" err="1"/>
              <a:t>draw</a:t>
            </a:r>
            <a:r>
              <a:rPr lang="cs-CZ" sz="1600" dirty="0"/>
              <a:t> line f</a:t>
            </a:r>
            <a:r>
              <a:rPr lang="en-US" sz="1600" dirty="0"/>
              <a:t>or QRS</a:t>
            </a:r>
            <a:r>
              <a:rPr lang="cs-CZ" sz="1600" baseline="-25000" dirty="0"/>
              <a:t> III</a:t>
            </a:r>
            <a:r>
              <a:rPr lang="en-US" sz="1600" dirty="0"/>
              <a:t> = 9</a:t>
            </a:r>
            <a:endParaRPr lang="cs-CZ" sz="1600" dirty="0"/>
          </a:p>
          <a:p>
            <a:pPr marL="324000" lvl="1" indent="0">
              <a:buNone/>
            </a:pPr>
            <a:endParaRPr lang="cs-CZ" sz="1600" dirty="0"/>
          </a:p>
          <a:p>
            <a:pPr marL="269875" lvl="1" indent="-179388"/>
            <a:r>
              <a:rPr lang="en-US" sz="2400" dirty="0"/>
              <a:t>Draw an arrow that starts at the center of the triangle and passes the </a:t>
            </a:r>
            <a:r>
              <a:rPr lang="cs-CZ" sz="2400" dirty="0" err="1"/>
              <a:t>cross</a:t>
            </a:r>
            <a:r>
              <a:rPr lang="en-US" sz="2400" dirty="0"/>
              <a:t> of the drawn lines</a:t>
            </a:r>
            <a:endParaRPr lang="el-GR" sz="1600" dirty="0"/>
          </a:p>
          <a:p>
            <a:pPr>
              <a:lnSpc>
                <a:spcPct val="100000"/>
              </a:lnSpc>
            </a:pPr>
            <a:r>
              <a:rPr lang="en-US" sz="2400" dirty="0"/>
              <a:t>This arrow shows the direction of the cardiac electrical axis in the frontal plane</a:t>
            </a: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en-US" sz="2000" dirty="0"/>
              <a:t>Note</a:t>
            </a:r>
            <a:r>
              <a:rPr lang="cs-CZ" sz="2000" dirty="0"/>
              <a:t>.</a:t>
            </a:r>
            <a:r>
              <a:rPr lang="en-US" sz="2000" dirty="0"/>
              <a:t> logically, only lines from two leads are sufficient</a:t>
            </a:r>
            <a:endParaRPr lang="el-GR" sz="1600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F22A677-83F3-405F-A616-9F1023091C92}"/>
              </a:ext>
            </a:extLst>
          </p:cNvPr>
          <p:cNvGrpSpPr>
            <a:grpSpLocks noChangeAspect="1"/>
          </p:cNvGrpSpPr>
          <p:nvPr/>
        </p:nvGrpSpPr>
        <p:grpSpPr>
          <a:xfrm>
            <a:off x="6100239" y="1000243"/>
            <a:ext cx="6091761" cy="5679570"/>
            <a:chOff x="6100239" y="722500"/>
            <a:chExt cx="6389662" cy="5957313"/>
          </a:xfrm>
        </p:grpSpPr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C68D89F5-EDCC-46A4-A7C3-B3AA6CC88E6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00239" y="722500"/>
              <a:ext cx="6389662" cy="5957313"/>
              <a:chOff x="1427766" y="66617"/>
              <a:chExt cx="11550868" cy="10769292"/>
            </a:xfrm>
          </p:grpSpPr>
          <p:cxnSp>
            <p:nvCxnSpPr>
              <p:cNvPr id="7" name="Přímá spojnice 6">
                <a:extLst>
                  <a:ext uri="{FF2B5EF4-FFF2-40B4-BE49-F238E27FC236}">
                    <a16:creationId xmlns:a16="http://schemas.microsoft.com/office/drawing/2014/main" id="{04D3F5FE-EF8D-4348-A3E1-DED4D6A2F67B}"/>
                  </a:ext>
                </a:extLst>
              </p:cNvPr>
              <p:cNvCxnSpPr/>
              <p:nvPr/>
            </p:nvCxnSpPr>
            <p:spPr>
              <a:xfrm rot="600000">
                <a:off x="1431587" y="5113556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Přímá spojnice 7">
                <a:extLst>
                  <a:ext uri="{FF2B5EF4-FFF2-40B4-BE49-F238E27FC236}">
                    <a16:creationId xmlns:a16="http://schemas.microsoft.com/office/drawing/2014/main" id="{E6FE041C-2395-4F17-80A4-6551AFE14529}"/>
                  </a:ext>
                </a:extLst>
              </p:cNvPr>
              <p:cNvCxnSpPr/>
              <p:nvPr/>
            </p:nvCxnSpPr>
            <p:spPr>
              <a:xfrm rot="600000">
                <a:off x="6471587" y="73556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Přímá spojnice 8">
                <a:extLst>
                  <a:ext uri="{FF2B5EF4-FFF2-40B4-BE49-F238E27FC236}">
                    <a16:creationId xmlns:a16="http://schemas.microsoft.com/office/drawing/2014/main" id="{9B6578ED-E707-4A07-86C3-9A602976A968}"/>
                  </a:ext>
                </a:extLst>
              </p:cNvPr>
              <p:cNvCxnSpPr/>
              <p:nvPr/>
            </p:nvCxnSpPr>
            <p:spPr>
              <a:xfrm rot="2400000">
                <a:off x="1429985" y="511126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Přímá spojnice 9">
                <a:extLst>
                  <a:ext uri="{FF2B5EF4-FFF2-40B4-BE49-F238E27FC236}">
                    <a16:creationId xmlns:a16="http://schemas.microsoft.com/office/drawing/2014/main" id="{E04AFAB5-EB2A-487B-886E-BADEDA2FE87F}"/>
                  </a:ext>
                </a:extLst>
              </p:cNvPr>
              <p:cNvCxnSpPr/>
              <p:nvPr/>
            </p:nvCxnSpPr>
            <p:spPr>
              <a:xfrm rot="2400000">
                <a:off x="6469985" y="7126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Přímá spojnice 10">
                <a:extLst>
                  <a:ext uri="{FF2B5EF4-FFF2-40B4-BE49-F238E27FC236}">
                    <a16:creationId xmlns:a16="http://schemas.microsoft.com/office/drawing/2014/main" id="{69E89D63-AD5D-4FD6-B399-757EBE3B19FB}"/>
                  </a:ext>
                </a:extLst>
              </p:cNvPr>
              <p:cNvCxnSpPr/>
              <p:nvPr/>
            </p:nvCxnSpPr>
            <p:spPr>
              <a:xfrm rot="20400000" flipV="1">
                <a:off x="1428383" y="5108980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11">
                <a:extLst>
                  <a:ext uri="{FF2B5EF4-FFF2-40B4-BE49-F238E27FC236}">
                    <a16:creationId xmlns:a16="http://schemas.microsoft.com/office/drawing/2014/main" id="{1BE4AC83-4D95-4BC3-A90D-76E98CFEC83F}"/>
                  </a:ext>
                </a:extLst>
              </p:cNvPr>
              <p:cNvCxnSpPr/>
              <p:nvPr/>
            </p:nvCxnSpPr>
            <p:spPr>
              <a:xfrm rot="20400000" flipV="1">
                <a:off x="6468383" y="68980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12">
                <a:extLst>
                  <a:ext uri="{FF2B5EF4-FFF2-40B4-BE49-F238E27FC236}">
                    <a16:creationId xmlns:a16="http://schemas.microsoft.com/office/drawing/2014/main" id="{A827071C-B9DE-48DF-983E-6A2B31A360B2}"/>
                  </a:ext>
                </a:extLst>
              </p:cNvPr>
              <p:cNvCxnSpPr/>
              <p:nvPr/>
            </p:nvCxnSpPr>
            <p:spPr>
              <a:xfrm rot="1200000">
                <a:off x="1431149" y="5111679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13">
                <a:extLst>
                  <a:ext uri="{FF2B5EF4-FFF2-40B4-BE49-F238E27FC236}">
                    <a16:creationId xmlns:a16="http://schemas.microsoft.com/office/drawing/2014/main" id="{AC5C86E8-0BD9-444F-A65A-C3C8C9B24E6A}"/>
                  </a:ext>
                </a:extLst>
              </p:cNvPr>
              <p:cNvCxnSpPr/>
              <p:nvPr/>
            </p:nvCxnSpPr>
            <p:spPr>
              <a:xfrm rot="1200000">
                <a:off x="6471149" y="71679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14">
                <a:extLst>
                  <a:ext uri="{FF2B5EF4-FFF2-40B4-BE49-F238E27FC236}">
                    <a16:creationId xmlns:a16="http://schemas.microsoft.com/office/drawing/2014/main" id="{6024A282-CFF2-4C46-BC25-613E23E66690}"/>
                  </a:ext>
                </a:extLst>
              </p:cNvPr>
              <p:cNvCxnSpPr/>
              <p:nvPr/>
            </p:nvCxnSpPr>
            <p:spPr>
              <a:xfrm rot="3000000">
                <a:off x="1429969" y="510914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15">
                <a:extLst>
                  <a:ext uri="{FF2B5EF4-FFF2-40B4-BE49-F238E27FC236}">
                    <a16:creationId xmlns:a16="http://schemas.microsoft.com/office/drawing/2014/main" id="{859835CD-6B11-4F7F-8CBB-BCBCAF361F68}"/>
                  </a:ext>
                </a:extLst>
              </p:cNvPr>
              <p:cNvCxnSpPr/>
              <p:nvPr/>
            </p:nvCxnSpPr>
            <p:spPr>
              <a:xfrm rot="3000000">
                <a:off x="6469969" y="6914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16">
                <a:extLst>
                  <a:ext uri="{FF2B5EF4-FFF2-40B4-BE49-F238E27FC236}">
                    <a16:creationId xmlns:a16="http://schemas.microsoft.com/office/drawing/2014/main" id="{7F73E873-09C1-4C89-B81B-01986DBE62E4}"/>
                  </a:ext>
                </a:extLst>
              </p:cNvPr>
              <p:cNvCxnSpPr/>
              <p:nvPr/>
            </p:nvCxnSpPr>
            <p:spPr>
              <a:xfrm rot="21000000" flipV="1">
                <a:off x="1428789" y="5106617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>
                <a:extLst>
                  <a:ext uri="{FF2B5EF4-FFF2-40B4-BE49-F238E27FC236}">
                    <a16:creationId xmlns:a16="http://schemas.microsoft.com/office/drawing/2014/main" id="{461AA35F-1292-42E8-83B2-567088915FDE}"/>
                  </a:ext>
                </a:extLst>
              </p:cNvPr>
              <p:cNvCxnSpPr/>
              <p:nvPr/>
            </p:nvCxnSpPr>
            <p:spPr>
              <a:xfrm rot="21000000" flipV="1">
                <a:off x="6468789" y="66617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ál 18">
                <a:extLst>
                  <a:ext uri="{FF2B5EF4-FFF2-40B4-BE49-F238E27FC236}">
                    <a16:creationId xmlns:a16="http://schemas.microsoft.com/office/drawing/2014/main" id="{EA1A8941-52DB-4862-9508-309D94B87B5B}"/>
                  </a:ext>
                </a:extLst>
              </p:cNvPr>
              <p:cNvSpPr/>
              <p:nvPr/>
            </p:nvSpPr>
            <p:spPr>
              <a:xfrm>
                <a:off x="1431716" y="72083"/>
                <a:ext cx="10080000" cy="10080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20" name="Ovál 19">
                <a:extLst>
                  <a:ext uri="{FF2B5EF4-FFF2-40B4-BE49-F238E27FC236}">
                    <a16:creationId xmlns:a16="http://schemas.microsoft.com/office/drawing/2014/main" id="{C2AFD96C-905D-4540-AA0F-5B8CCEF357CF}"/>
                  </a:ext>
                </a:extLst>
              </p:cNvPr>
              <p:cNvSpPr/>
              <p:nvPr/>
            </p:nvSpPr>
            <p:spPr>
              <a:xfrm>
                <a:off x="1971716" y="612084"/>
                <a:ext cx="8999999" cy="9000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cxnSp>
            <p:nvCxnSpPr>
              <p:cNvPr id="21" name="Přímá spojnice 20">
                <a:extLst>
                  <a:ext uri="{FF2B5EF4-FFF2-40B4-BE49-F238E27FC236}">
                    <a16:creationId xmlns:a16="http://schemas.microsoft.com/office/drawing/2014/main" id="{D86BFBA0-3968-4ACB-AA74-A19C248FAC8E}"/>
                  </a:ext>
                </a:extLst>
              </p:cNvPr>
              <p:cNvCxnSpPr>
                <a:stCxn id="19" idx="2"/>
                <a:endCxn id="19" idx="6"/>
              </p:cNvCxnSpPr>
              <p:nvPr/>
            </p:nvCxnSpPr>
            <p:spPr>
              <a:xfrm>
                <a:off x="1431716" y="5112083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21">
                <a:extLst>
                  <a:ext uri="{FF2B5EF4-FFF2-40B4-BE49-F238E27FC236}">
                    <a16:creationId xmlns:a16="http://schemas.microsoft.com/office/drawing/2014/main" id="{7F598184-8D19-4F9E-9EB1-80F57E2DE638}"/>
                  </a:ext>
                </a:extLst>
              </p:cNvPr>
              <p:cNvCxnSpPr/>
              <p:nvPr/>
            </p:nvCxnSpPr>
            <p:spPr>
              <a:xfrm rot="19800000" flipV="1">
                <a:off x="6467766" y="68133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22">
                <a:extLst>
                  <a:ext uri="{FF2B5EF4-FFF2-40B4-BE49-F238E27FC236}">
                    <a16:creationId xmlns:a16="http://schemas.microsoft.com/office/drawing/2014/main" id="{AB999AC9-599B-43AF-B6CA-01904992AD31}"/>
                  </a:ext>
                </a:extLst>
              </p:cNvPr>
              <p:cNvCxnSpPr/>
              <p:nvPr/>
            </p:nvCxnSpPr>
            <p:spPr>
              <a:xfrm rot="1800000">
                <a:off x="6469741" y="7010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ovnoramenný trojúhelník 23">
                <a:extLst>
                  <a:ext uri="{FF2B5EF4-FFF2-40B4-BE49-F238E27FC236}">
                    <a16:creationId xmlns:a16="http://schemas.microsoft.com/office/drawing/2014/main" id="{A8718375-44DB-42FF-9B03-D403A90ADC58}"/>
                  </a:ext>
                </a:extLst>
              </p:cNvPr>
              <p:cNvSpPr/>
              <p:nvPr/>
            </p:nvSpPr>
            <p:spPr>
              <a:xfrm rot="10800000">
                <a:off x="2620863" y="2878731"/>
                <a:ext cx="7704000" cy="6672700"/>
              </a:xfrm>
              <a:prstGeom prst="triangle">
                <a:avLst/>
              </a:prstGeom>
              <a:solidFill>
                <a:srgbClr val="E1FFFF"/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A74012F5-DE7B-4457-9873-1A6A0506126A}"/>
                  </a:ext>
                </a:extLst>
              </p:cNvPr>
              <p:cNvSpPr txBox="1"/>
              <p:nvPr/>
            </p:nvSpPr>
            <p:spPr>
              <a:xfrm>
                <a:off x="11631488" y="4794797"/>
                <a:ext cx="860896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0°</a:t>
                </a:r>
              </a:p>
            </p:txBody>
          </p:sp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CE9793F9-8A62-4B83-B8F7-E4E582CBCD35}"/>
                  </a:ext>
                </a:extLst>
              </p:cNvPr>
              <p:cNvSpPr txBox="1"/>
              <p:nvPr/>
            </p:nvSpPr>
            <p:spPr>
              <a:xfrm>
                <a:off x="10998275" y="7444699"/>
                <a:ext cx="1209277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30°</a:t>
                </a:r>
              </a:p>
            </p:txBody>
          </p:sp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06991F94-605B-4B21-ABA4-FDD68AA74929}"/>
                  </a:ext>
                </a:extLst>
              </p:cNvPr>
              <p:cNvSpPr txBox="1"/>
              <p:nvPr/>
            </p:nvSpPr>
            <p:spPr>
              <a:xfrm>
                <a:off x="8877434" y="9472902"/>
                <a:ext cx="1220196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60°</a:t>
                </a:r>
              </a:p>
            </p:txBody>
          </p:sp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5E78406D-5248-427C-8790-52D70F085249}"/>
                  </a:ext>
                </a:extLst>
              </p:cNvPr>
              <p:cNvSpPr txBox="1"/>
              <p:nvPr/>
            </p:nvSpPr>
            <p:spPr>
              <a:xfrm>
                <a:off x="5922488" y="10112613"/>
                <a:ext cx="1085747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dirty="0"/>
                  <a:t>90°</a:t>
                </a:r>
              </a:p>
            </p:txBody>
          </p:sp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24F88BE6-BC48-40D5-B088-7BCEF8313BDD}"/>
                  </a:ext>
                </a:extLst>
              </p:cNvPr>
              <p:cNvSpPr txBox="1"/>
              <p:nvPr/>
            </p:nvSpPr>
            <p:spPr>
              <a:xfrm>
                <a:off x="10934084" y="2035969"/>
                <a:ext cx="2044550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-30°</a:t>
                </a:r>
              </a:p>
            </p:txBody>
          </p:sp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28D67416-81DE-4C50-ADA8-CF3ADEB9F9F1}"/>
                  </a:ext>
                </a:extLst>
              </p:cNvPr>
              <p:cNvSpPr txBox="1"/>
              <p:nvPr/>
            </p:nvSpPr>
            <p:spPr>
              <a:xfrm>
                <a:off x="3268596" y="9546829"/>
                <a:ext cx="1413469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120°</a:t>
                </a:r>
              </a:p>
            </p:txBody>
          </p:sp>
          <p:cxnSp>
            <p:nvCxnSpPr>
              <p:cNvPr id="31" name="Přímá spojnice 30">
                <a:extLst>
                  <a:ext uri="{FF2B5EF4-FFF2-40B4-BE49-F238E27FC236}">
                    <a16:creationId xmlns:a16="http://schemas.microsoft.com/office/drawing/2014/main" id="{23E62D4A-EFB6-4D92-8683-E79188168154}"/>
                  </a:ext>
                </a:extLst>
              </p:cNvPr>
              <p:cNvCxnSpPr>
                <a:stCxn id="19" idx="0"/>
                <a:endCxn id="19" idx="4"/>
              </p:cNvCxnSpPr>
              <p:nvPr/>
            </p:nvCxnSpPr>
            <p:spPr>
              <a:xfrm>
                <a:off x="6471716" y="72083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Přímá spojnice 31">
                <a:extLst>
                  <a:ext uri="{FF2B5EF4-FFF2-40B4-BE49-F238E27FC236}">
                    <a16:creationId xmlns:a16="http://schemas.microsoft.com/office/drawing/2014/main" id="{30309DF5-30E8-4C8D-AB02-D454534F5748}"/>
                  </a:ext>
                </a:extLst>
              </p:cNvPr>
              <p:cNvCxnSpPr/>
              <p:nvPr/>
            </p:nvCxnSpPr>
            <p:spPr>
              <a:xfrm rot="1800000">
                <a:off x="1429741" y="511010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nice 32">
                <a:extLst>
                  <a:ext uri="{FF2B5EF4-FFF2-40B4-BE49-F238E27FC236}">
                    <a16:creationId xmlns:a16="http://schemas.microsoft.com/office/drawing/2014/main" id="{B836265B-F97D-45F0-8CA6-0FE2AD4AD010}"/>
                  </a:ext>
                </a:extLst>
              </p:cNvPr>
              <p:cNvCxnSpPr/>
              <p:nvPr/>
            </p:nvCxnSpPr>
            <p:spPr>
              <a:xfrm rot="19800000" flipV="1">
                <a:off x="1427766" y="5108133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A7B1316F-4942-430D-B844-5BC2A40B23FD}"/>
                  </a:ext>
                </a:extLst>
              </p:cNvPr>
              <p:cNvSpPr txBox="1"/>
              <p:nvPr/>
            </p:nvSpPr>
            <p:spPr>
              <a:xfrm>
                <a:off x="6508492" y="1452211"/>
                <a:ext cx="1056913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I</a:t>
                </a:r>
              </a:p>
            </p:txBody>
          </p:sp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1C2B0464-73ED-46BD-A991-1236270222C0}"/>
                  </a:ext>
                </a:extLst>
              </p:cNvPr>
              <p:cNvSpPr txBox="1"/>
              <p:nvPr/>
            </p:nvSpPr>
            <p:spPr>
              <a:xfrm>
                <a:off x="2974292" y="5219618"/>
                <a:ext cx="1056913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II</a:t>
                </a:r>
              </a:p>
            </p:txBody>
          </p:sp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D6372758-DCF7-480A-BC2C-C0D46ACC4E28}"/>
                  </a:ext>
                </a:extLst>
              </p:cNvPr>
              <p:cNvSpPr txBox="1"/>
              <p:nvPr/>
            </p:nvSpPr>
            <p:spPr>
              <a:xfrm>
                <a:off x="8977740" y="5629368"/>
                <a:ext cx="1056913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III</a:t>
                </a:r>
              </a:p>
            </p:txBody>
          </p:sp>
        </p:grpSp>
        <p:pic>
          <p:nvPicPr>
            <p:cNvPr id="37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A86C240A-EE78-41D1-AB09-767338ABA0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8008457">
              <a:off x="8657695" y="49069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23A2A70D-4BC0-44A7-897B-FFE7DD9C9A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8008457">
              <a:off x="9605594" y="32706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BC99EBFC-3A0E-4339-9099-A489419B0E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3591543" flipV="1">
              <a:off x="6347870" y="32706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F132C777-B1FA-43D8-8E98-81D2EF4404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3591543" flipV="1">
              <a:off x="7279237" y="4899400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7C6D0B91-AF53-4430-9A65-E5E51A42AC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0800000" flipV="1">
              <a:off x="7032337" y="2072549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EEFE6058-1C96-48A2-9BB0-C6907F918C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0800000" flipV="1">
              <a:off x="8930838" y="207989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ovéPole 42">
              <a:extLst>
                <a:ext uri="{FF2B5EF4-FFF2-40B4-BE49-F238E27FC236}">
                  <a16:creationId xmlns:a16="http://schemas.microsoft.com/office/drawing/2014/main" id="{BA11D20A-68B2-49A9-88E5-095BB01AFFA6}"/>
                </a:ext>
              </a:extLst>
            </p:cNvPr>
            <p:cNvSpPr txBox="1"/>
            <p:nvPr/>
          </p:nvSpPr>
          <p:spPr>
            <a:xfrm>
              <a:off x="6566195" y="222391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4" name="TextovéPole 43">
              <a:extLst>
                <a:ext uri="{FF2B5EF4-FFF2-40B4-BE49-F238E27FC236}">
                  <a16:creationId xmlns:a16="http://schemas.microsoft.com/office/drawing/2014/main" id="{337CA8C6-4176-4DB8-9161-9C2D2B0C355D}"/>
                </a:ext>
              </a:extLst>
            </p:cNvPr>
            <p:cNvSpPr txBox="1"/>
            <p:nvPr/>
          </p:nvSpPr>
          <p:spPr>
            <a:xfrm>
              <a:off x="10620627" y="1866341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200" b="1" dirty="0"/>
            </a:p>
          </p:txBody>
        </p:sp>
        <p:sp>
          <p:nvSpPr>
            <p:cNvPr id="45" name="TextovéPole 44">
              <a:extLst>
                <a:ext uri="{FF2B5EF4-FFF2-40B4-BE49-F238E27FC236}">
                  <a16:creationId xmlns:a16="http://schemas.microsoft.com/office/drawing/2014/main" id="{2729A9A6-D2CB-4393-8841-F0832F185BD8}"/>
                </a:ext>
              </a:extLst>
            </p:cNvPr>
            <p:cNvSpPr txBox="1"/>
            <p:nvPr/>
          </p:nvSpPr>
          <p:spPr>
            <a:xfrm>
              <a:off x="10852767" y="227809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6" name="TextovéPole 45">
              <a:extLst>
                <a:ext uri="{FF2B5EF4-FFF2-40B4-BE49-F238E27FC236}">
                  <a16:creationId xmlns:a16="http://schemas.microsoft.com/office/drawing/2014/main" id="{46A897D3-5F4D-492A-8185-E4E26D8E5C47}"/>
                </a:ext>
              </a:extLst>
            </p:cNvPr>
            <p:cNvSpPr txBox="1"/>
            <p:nvPr/>
          </p:nvSpPr>
          <p:spPr>
            <a:xfrm>
              <a:off x="6835449" y="1903575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7" name="TextovéPole 46">
              <a:extLst>
                <a:ext uri="{FF2B5EF4-FFF2-40B4-BE49-F238E27FC236}">
                  <a16:creationId xmlns:a16="http://schemas.microsoft.com/office/drawing/2014/main" id="{247254F0-4B8D-4350-9165-A5F7022AFA2A}"/>
                </a:ext>
              </a:extLst>
            </p:cNvPr>
            <p:cNvSpPr txBox="1"/>
            <p:nvPr/>
          </p:nvSpPr>
          <p:spPr>
            <a:xfrm>
              <a:off x="8529461" y="5601702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200" b="1" dirty="0"/>
            </a:p>
          </p:txBody>
        </p:sp>
        <p:sp>
          <p:nvSpPr>
            <p:cNvPr id="48" name="TextovéPole 47">
              <a:extLst>
                <a:ext uri="{FF2B5EF4-FFF2-40B4-BE49-F238E27FC236}">
                  <a16:creationId xmlns:a16="http://schemas.microsoft.com/office/drawing/2014/main" id="{6152C19F-2641-45CB-AD42-2D14EEC03481}"/>
                </a:ext>
              </a:extLst>
            </p:cNvPr>
            <p:cNvSpPr txBox="1"/>
            <p:nvPr/>
          </p:nvSpPr>
          <p:spPr>
            <a:xfrm>
              <a:off x="8907441" y="5604098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200" b="1" dirty="0"/>
            </a:p>
          </p:txBody>
        </p:sp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D3C59273-DF44-499D-9F57-49C0D3F58A05}"/>
                </a:ext>
              </a:extLst>
            </p:cNvPr>
            <p:cNvSpPr txBox="1"/>
            <p:nvPr/>
          </p:nvSpPr>
          <p:spPr>
            <a:xfrm>
              <a:off x="9985856" y="4181232"/>
              <a:ext cx="3186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</a:p>
          </p:txBody>
        </p:sp>
        <p:sp>
          <p:nvSpPr>
            <p:cNvPr id="50" name="TextovéPole 49">
              <a:extLst>
                <a:ext uri="{FF2B5EF4-FFF2-40B4-BE49-F238E27FC236}">
                  <a16:creationId xmlns:a16="http://schemas.microsoft.com/office/drawing/2014/main" id="{B7035489-FCD1-4B69-A572-B7A584EA7882}"/>
                </a:ext>
              </a:extLst>
            </p:cNvPr>
            <p:cNvSpPr txBox="1"/>
            <p:nvPr/>
          </p:nvSpPr>
          <p:spPr>
            <a:xfrm>
              <a:off x="8643761" y="1801391"/>
              <a:ext cx="3186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</a:p>
          </p:txBody>
        </p:sp>
        <p:sp>
          <p:nvSpPr>
            <p:cNvPr id="51" name="TextovéPole 50">
              <a:extLst>
                <a:ext uri="{FF2B5EF4-FFF2-40B4-BE49-F238E27FC236}">
                  <a16:creationId xmlns:a16="http://schemas.microsoft.com/office/drawing/2014/main" id="{C78B926E-1696-489A-8AB6-9E14AB027D30}"/>
                </a:ext>
              </a:extLst>
            </p:cNvPr>
            <p:cNvSpPr txBox="1"/>
            <p:nvPr/>
          </p:nvSpPr>
          <p:spPr>
            <a:xfrm>
              <a:off x="7382666" y="3999731"/>
              <a:ext cx="3186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</a:p>
          </p:txBody>
        </p: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id="{F8B1BE7B-21CA-4180-83F7-645F2FAE18DB}"/>
                </a:ext>
              </a:extLst>
            </p:cNvPr>
            <p:cNvCxnSpPr/>
            <p:nvPr/>
          </p:nvCxnSpPr>
          <p:spPr>
            <a:xfrm>
              <a:off x="9394916" y="2096402"/>
              <a:ext cx="0" cy="277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ovéPole 56">
              <a:extLst>
                <a:ext uri="{FF2B5EF4-FFF2-40B4-BE49-F238E27FC236}">
                  <a16:creationId xmlns:a16="http://schemas.microsoft.com/office/drawing/2014/main" id="{527D2759-BF56-40F3-AEFE-34820FB9F446}"/>
                </a:ext>
              </a:extLst>
            </p:cNvPr>
            <p:cNvSpPr txBox="1"/>
            <p:nvPr/>
          </p:nvSpPr>
          <p:spPr>
            <a:xfrm>
              <a:off x="7961781" y="5301208"/>
              <a:ext cx="48173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15</a:t>
              </a:r>
            </a:p>
          </p:txBody>
        </p:sp>
        <p:sp>
          <p:nvSpPr>
            <p:cNvPr id="58" name="TextovéPole 57">
              <a:extLst>
                <a:ext uri="{FF2B5EF4-FFF2-40B4-BE49-F238E27FC236}">
                  <a16:creationId xmlns:a16="http://schemas.microsoft.com/office/drawing/2014/main" id="{F952496D-5816-4BCF-9098-E3E7A2FA0D27}"/>
                </a:ext>
              </a:extLst>
            </p:cNvPr>
            <p:cNvSpPr txBox="1"/>
            <p:nvPr/>
          </p:nvSpPr>
          <p:spPr>
            <a:xfrm>
              <a:off x="9722964" y="4797152"/>
              <a:ext cx="48173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9</a:t>
              </a:r>
            </a:p>
          </p:txBody>
        </p:sp>
        <p:sp>
          <p:nvSpPr>
            <p:cNvPr id="59" name="TextovéPole 58">
              <a:extLst>
                <a:ext uri="{FF2B5EF4-FFF2-40B4-BE49-F238E27FC236}">
                  <a16:creationId xmlns:a16="http://schemas.microsoft.com/office/drawing/2014/main" id="{D88EC9B1-8F33-47F3-A421-7FD638EE8D5A}"/>
                </a:ext>
              </a:extLst>
            </p:cNvPr>
            <p:cNvSpPr txBox="1"/>
            <p:nvPr/>
          </p:nvSpPr>
          <p:spPr>
            <a:xfrm>
              <a:off x="9218908" y="1772816"/>
              <a:ext cx="48173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5</a:t>
              </a:r>
            </a:p>
          </p:txBody>
        </p:sp>
        <p:sp>
          <p:nvSpPr>
            <p:cNvPr id="61" name="Oblouk 60">
              <a:extLst>
                <a:ext uri="{FF2B5EF4-FFF2-40B4-BE49-F238E27FC236}">
                  <a16:creationId xmlns:a16="http://schemas.microsoft.com/office/drawing/2014/main" id="{D22804A6-6C64-4951-A677-6C40439A2AE0}"/>
                </a:ext>
              </a:extLst>
            </p:cNvPr>
            <p:cNvSpPr/>
            <p:nvPr/>
          </p:nvSpPr>
          <p:spPr>
            <a:xfrm rot="10800000">
              <a:off x="9137096" y="2049849"/>
              <a:ext cx="504000" cy="504000"/>
            </a:xfrm>
            <a:prstGeom prst="arc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63" name="Ovál 62">
              <a:extLst>
                <a:ext uri="{FF2B5EF4-FFF2-40B4-BE49-F238E27FC236}">
                  <a16:creationId xmlns:a16="http://schemas.microsoft.com/office/drawing/2014/main" id="{1B140B16-328A-477B-B2C7-EA6EE1384777}"/>
                </a:ext>
              </a:extLst>
            </p:cNvPr>
            <p:cNvSpPr/>
            <p:nvPr/>
          </p:nvSpPr>
          <p:spPr>
            <a:xfrm>
              <a:off x="9270691" y="2372122"/>
              <a:ext cx="36000" cy="36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>
                <a:ln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64" name="Přímá spojnice 63">
              <a:extLst>
                <a:ext uri="{FF2B5EF4-FFF2-40B4-BE49-F238E27FC236}">
                  <a16:creationId xmlns:a16="http://schemas.microsoft.com/office/drawing/2014/main" id="{A59C15F9-20A2-44E1-90E2-C0DD7EE21916}"/>
                </a:ext>
              </a:extLst>
            </p:cNvPr>
            <p:cNvCxnSpPr/>
            <p:nvPr/>
          </p:nvCxnSpPr>
          <p:spPr>
            <a:xfrm>
              <a:off x="9268591" y="2675110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>
              <a:extLst>
                <a:ext uri="{FF2B5EF4-FFF2-40B4-BE49-F238E27FC236}">
                  <a16:creationId xmlns:a16="http://schemas.microsoft.com/office/drawing/2014/main" id="{8D9FC61D-5D10-4D17-8EBA-89FAB01C5F12}"/>
                </a:ext>
              </a:extLst>
            </p:cNvPr>
            <p:cNvCxnSpPr/>
            <p:nvPr/>
          </p:nvCxnSpPr>
          <p:spPr>
            <a:xfrm>
              <a:off x="9268591" y="2747118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>
              <a:extLst>
                <a:ext uri="{FF2B5EF4-FFF2-40B4-BE49-F238E27FC236}">
                  <a16:creationId xmlns:a16="http://schemas.microsoft.com/office/drawing/2014/main" id="{ACAE860C-67AC-49A2-9577-A7FBEB38054E}"/>
                </a:ext>
              </a:extLst>
            </p:cNvPr>
            <p:cNvCxnSpPr/>
            <p:nvPr/>
          </p:nvCxnSpPr>
          <p:spPr>
            <a:xfrm>
              <a:off x="8755010" y="2636912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>
              <a:extLst>
                <a:ext uri="{FF2B5EF4-FFF2-40B4-BE49-F238E27FC236}">
                  <a16:creationId xmlns:a16="http://schemas.microsoft.com/office/drawing/2014/main" id="{E606E411-588C-4A2F-91B1-752E9B73CC9D}"/>
                </a:ext>
              </a:extLst>
            </p:cNvPr>
            <p:cNvCxnSpPr/>
            <p:nvPr/>
          </p:nvCxnSpPr>
          <p:spPr>
            <a:xfrm>
              <a:off x="8755010" y="2708920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2" descr="C:\Users\Johanka\Desktop\výuka\seminář\EKG\EKG scan\EKG 1.jpg">
              <a:extLst>
                <a:ext uri="{FF2B5EF4-FFF2-40B4-BE49-F238E27FC236}">
                  <a16:creationId xmlns:a16="http://schemas.microsoft.com/office/drawing/2014/main" id="{0F79AC39-F9AA-4014-ACE6-9EBA810031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47" t="9883" r="84417" b="84164"/>
            <a:stretch/>
          </p:blipFill>
          <p:spPr bwMode="auto">
            <a:xfrm>
              <a:off x="8559643" y="1191897"/>
              <a:ext cx="266700" cy="611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4" name="Přímá spojnice 73">
              <a:extLst>
                <a:ext uri="{FF2B5EF4-FFF2-40B4-BE49-F238E27FC236}">
                  <a16:creationId xmlns:a16="http://schemas.microsoft.com/office/drawing/2014/main" id="{5B342DA8-D46D-4E7C-B4FE-5CE3A2E51BEE}"/>
                </a:ext>
              </a:extLst>
            </p:cNvPr>
            <p:cNvCxnSpPr>
              <a:endCxn id="24" idx="3"/>
            </p:cNvCxnSpPr>
            <p:nvPr/>
          </p:nvCxnSpPr>
          <p:spPr>
            <a:xfrm flipH="1">
              <a:off x="8891065" y="2278094"/>
              <a:ext cx="49803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Přímá spojnice 67">
            <a:extLst>
              <a:ext uri="{FF2B5EF4-FFF2-40B4-BE49-F238E27FC236}">
                <a16:creationId xmlns:a16="http://schemas.microsoft.com/office/drawing/2014/main" id="{3093B0BE-0B6B-4869-A865-58DF723F8DD1}"/>
              </a:ext>
            </a:extLst>
          </p:cNvPr>
          <p:cNvCxnSpPr/>
          <p:nvPr/>
        </p:nvCxnSpPr>
        <p:spPr>
          <a:xfrm flipH="1">
            <a:off x="8250058" y="4874083"/>
            <a:ext cx="1045919" cy="6138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blouk 68">
            <a:extLst>
              <a:ext uri="{FF2B5EF4-FFF2-40B4-BE49-F238E27FC236}">
                <a16:creationId xmlns:a16="http://schemas.microsoft.com/office/drawing/2014/main" id="{2CA06C28-B302-4BFC-9AD2-C03918A83DF8}"/>
              </a:ext>
            </a:extLst>
          </p:cNvPr>
          <p:cNvSpPr/>
          <p:nvPr/>
        </p:nvSpPr>
        <p:spPr>
          <a:xfrm rot="19894142">
            <a:off x="8166307" y="5151907"/>
            <a:ext cx="480502" cy="480502"/>
          </a:xfrm>
          <a:prstGeom prst="arc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2000"/>
          </a:p>
        </p:txBody>
      </p:sp>
      <p:sp>
        <p:nvSpPr>
          <p:cNvPr id="70" name="Ovál 69">
            <a:extLst>
              <a:ext uri="{FF2B5EF4-FFF2-40B4-BE49-F238E27FC236}">
                <a16:creationId xmlns:a16="http://schemas.microsoft.com/office/drawing/2014/main" id="{317334FB-329D-4E7D-99D2-FE0AB78E60F2}"/>
              </a:ext>
            </a:extLst>
          </p:cNvPr>
          <p:cNvSpPr/>
          <p:nvPr/>
        </p:nvSpPr>
        <p:spPr>
          <a:xfrm>
            <a:off x="8415591" y="5245654"/>
            <a:ext cx="34322" cy="34322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72" name="Picture 2" descr="C:\Users\Johanka\Desktop\výuka\seminář\EKG\EKG scan\EKG 1.jpg">
            <a:extLst>
              <a:ext uri="{FF2B5EF4-FFF2-40B4-BE49-F238E27FC236}">
                <a16:creationId xmlns:a16="http://schemas.microsoft.com/office/drawing/2014/main" id="{EFF6809B-A10D-4682-B66E-73D3D2396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6" t="15806" r="84280" b="73486"/>
          <a:stretch/>
        </p:blipFill>
        <p:spPr bwMode="auto">
          <a:xfrm>
            <a:off x="6628323" y="3689247"/>
            <a:ext cx="299670" cy="104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Přímá spojnice 72">
            <a:extLst>
              <a:ext uri="{FF2B5EF4-FFF2-40B4-BE49-F238E27FC236}">
                <a16:creationId xmlns:a16="http://schemas.microsoft.com/office/drawing/2014/main" id="{FF806753-DE3A-49BD-87B2-45F001B392B3}"/>
              </a:ext>
            </a:extLst>
          </p:cNvPr>
          <p:cNvCxnSpPr/>
          <p:nvPr/>
        </p:nvCxnSpPr>
        <p:spPr>
          <a:xfrm>
            <a:off x="7750246" y="4242854"/>
            <a:ext cx="661351" cy="11226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nice 74">
            <a:extLst>
              <a:ext uri="{FF2B5EF4-FFF2-40B4-BE49-F238E27FC236}">
                <a16:creationId xmlns:a16="http://schemas.microsoft.com/office/drawing/2014/main" id="{0B2ABBE6-7BDF-487A-A00A-2323018A5C07}"/>
              </a:ext>
            </a:extLst>
          </p:cNvPr>
          <p:cNvCxnSpPr/>
          <p:nvPr/>
        </p:nvCxnSpPr>
        <p:spPr>
          <a:xfrm flipH="1" flipV="1">
            <a:off x="9273246" y="4917139"/>
            <a:ext cx="245586" cy="1452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se šipkou 75">
            <a:extLst>
              <a:ext uri="{FF2B5EF4-FFF2-40B4-BE49-F238E27FC236}">
                <a16:creationId xmlns:a16="http://schemas.microsoft.com/office/drawing/2014/main" id="{2CDB5D42-62B7-4174-8D66-0D9220B8A609}"/>
              </a:ext>
            </a:extLst>
          </p:cNvPr>
          <p:cNvCxnSpPr/>
          <p:nvPr/>
        </p:nvCxnSpPr>
        <p:spPr>
          <a:xfrm>
            <a:off x="8777621" y="3658566"/>
            <a:ext cx="810024" cy="2154113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ál 76">
            <a:extLst>
              <a:ext uri="{FF2B5EF4-FFF2-40B4-BE49-F238E27FC236}">
                <a16:creationId xmlns:a16="http://schemas.microsoft.com/office/drawing/2014/main" id="{0B4A1142-153D-46C3-BC08-9E1C99C2F79B}"/>
              </a:ext>
            </a:extLst>
          </p:cNvPr>
          <p:cNvSpPr/>
          <p:nvPr/>
        </p:nvSpPr>
        <p:spPr>
          <a:xfrm>
            <a:off x="9174915" y="4854081"/>
            <a:ext cx="141833" cy="13657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78" name="Picture 2" descr="C:\Users\Johanka\Desktop\výuka\seminář\EKG\EKG scan\EKG 1.jpg">
            <a:extLst>
              <a:ext uri="{FF2B5EF4-FFF2-40B4-BE49-F238E27FC236}">
                <a16:creationId xmlns:a16="http://schemas.microsoft.com/office/drawing/2014/main" id="{0828017E-547B-42E0-AD73-166F2FD6E6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3" t="27997" r="83809" b="63045"/>
          <a:stretch/>
        </p:blipFill>
        <p:spPr bwMode="auto">
          <a:xfrm>
            <a:off x="10430325" y="3707464"/>
            <a:ext cx="469169" cy="87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Přímá spojnice 78">
            <a:extLst>
              <a:ext uri="{FF2B5EF4-FFF2-40B4-BE49-F238E27FC236}">
                <a16:creationId xmlns:a16="http://schemas.microsoft.com/office/drawing/2014/main" id="{93609090-B7BE-4D9A-ACD5-F76575F1E81A}"/>
              </a:ext>
            </a:extLst>
          </p:cNvPr>
          <p:cNvCxnSpPr/>
          <p:nvPr/>
        </p:nvCxnSpPr>
        <p:spPr>
          <a:xfrm flipH="1">
            <a:off x="9380920" y="4273092"/>
            <a:ext cx="380656" cy="6742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ovéPole 84">
            <a:extLst>
              <a:ext uri="{FF2B5EF4-FFF2-40B4-BE49-F238E27FC236}">
                <a16:creationId xmlns:a16="http://schemas.microsoft.com/office/drawing/2014/main" id="{7CE8372E-428C-44E4-98B8-794763BB9A72}"/>
              </a:ext>
            </a:extLst>
          </p:cNvPr>
          <p:cNvSpPr txBox="1"/>
          <p:nvPr/>
        </p:nvSpPr>
        <p:spPr>
          <a:xfrm>
            <a:off x="602129" y="5266743"/>
            <a:ext cx="5004501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The cardiac electrical axis for ventricular depolarization in the frontal plane is 70 °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25117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err="1"/>
              <a:t>Leads</a:t>
            </a:r>
            <a:r>
              <a:rPr lang="cs-CZ" dirty="0"/>
              <a:t> II a </a:t>
            </a:r>
            <a:r>
              <a:rPr lang="cs-CZ" dirty="0" err="1"/>
              <a:t>aVR</a:t>
            </a:r>
            <a:endParaRPr lang="cs-CZ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6837621" y="508528"/>
            <a:ext cx="52564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Note the appearance of the ECG in lead II and </a:t>
            </a:r>
            <a:r>
              <a:rPr lang="en-US" sz="2000" dirty="0" err="1"/>
              <a:t>aVR</a:t>
            </a:r>
            <a:r>
              <a:rPr lang="en-US" sz="2000" dirty="0"/>
              <a:t>. Both leads look at electrical cardiac activity from a similar angle (deviation only 30 °), but the </a:t>
            </a:r>
            <a:r>
              <a:rPr lang="en-US" sz="2000" dirty="0" err="1"/>
              <a:t>aVR</a:t>
            </a:r>
            <a:r>
              <a:rPr lang="en-US" sz="2000" dirty="0"/>
              <a:t> has the opposite polarity (it looks at the heart upside down compared to II).Therefore, leads II and </a:t>
            </a:r>
            <a:r>
              <a:rPr lang="en-US" sz="2000" dirty="0" err="1"/>
              <a:t>aVR</a:t>
            </a:r>
            <a:r>
              <a:rPr lang="en-US" sz="2000" dirty="0"/>
              <a:t> are similar, only mirror-inverted.</a:t>
            </a:r>
            <a:endParaRPr lang="cs-CZ" sz="2000" dirty="0"/>
          </a:p>
        </p:txBody>
      </p:sp>
      <p:pic>
        <p:nvPicPr>
          <p:cNvPr id="41" name="Picture 2" descr="C:\Users\Johanka\Desktop\výuka\seminář\EKG\EKG scan\EKG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3" t="38438" r="79849" b="50691"/>
          <a:stretch/>
        </p:blipFill>
        <p:spPr bwMode="auto">
          <a:xfrm>
            <a:off x="7759394" y="4344498"/>
            <a:ext cx="2027583" cy="111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Johanka\Desktop\výuka\seminář\EKG\EKG scan\EKG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9" t="15806" r="79834" b="73486"/>
          <a:stretch/>
        </p:blipFill>
        <p:spPr bwMode="auto">
          <a:xfrm>
            <a:off x="7798266" y="3137576"/>
            <a:ext cx="1986794" cy="110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Obdélník 42"/>
          <p:cNvSpPr/>
          <p:nvPr/>
        </p:nvSpPr>
        <p:spPr>
          <a:xfrm>
            <a:off x="7150194" y="5441832"/>
            <a:ext cx="3952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aVR</a:t>
            </a:r>
            <a:r>
              <a:rPr lang="en-US" sz="2000" dirty="0"/>
              <a:t> usually has negative T and P</a:t>
            </a:r>
            <a:endParaRPr lang="cs-CZ" sz="2000" dirty="0"/>
          </a:p>
        </p:txBody>
      </p:sp>
      <p:sp>
        <p:nvSpPr>
          <p:cNvPr id="44" name="Obdélník 43"/>
          <p:cNvSpPr/>
          <p:nvPr/>
        </p:nvSpPr>
        <p:spPr>
          <a:xfrm>
            <a:off x="1002653" y="6260651"/>
            <a:ext cx="7490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Due to its different appearance, QRS has different </a:t>
            </a:r>
            <a:r>
              <a:rPr lang="cs-CZ" sz="1600" dirty="0" err="1"/>
              <a:t>description</a:t>
            </a:r>
            <a:r>
              <a:rPr lang="en-US" sz="1600" dirty="0"/>
              <a:t> in</a:t>
            </a:r>
            <a:r>
              <a:rPr lang="cs-CZ" sz="1600" dirty="0"/>
              <a:t> lead </a:t>
            </a:r>
            <a:r>
              <a:rPr lang="en-US" sz="1600" dirty="0" err="1"/>
              <a:t>aVR</a:t>
            </a:r>
            <a:r>
              <a:rPr lang="en-US" sz="1600" dirty="0"/>
              <a:t> and II.</a:t>
            </a:r>
            <a:endParaRPr lang="cs-CZ" sz="1600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9687239" y="3416316"/>
            <a:ext cx="703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qRs</a:t>
            </a:r>
            <a:endParaRPr lang="cs-CZ" sz="2000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9742482" y="4712460"/>
            <a:ext cx="719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rSr</a:t>
            </a:r>
            <a:r>
              <a:rPr lang="cs-CZ" sz="2000" dirty="0"/>
              <a:t>‘</a:t>
            </a:r>
          </a:p>
        </p:txBody>
      </p:sp>
      <p:grpSp>
        <p:nvGrpSpPr>
          <p:cNvPr id="49" name="Skupina 48"/>
          <p:cNvGrpSpPr/>
          <p:nvPr/>
        </p:nvGrpSpPr>
        <p:grpSpPr>
          <a:xfrm>
            <a:off x="1219473" y="838408"/>
            <a:ext cx="5637487" cy="5433412"/>
            <a:chOff x="1219473" y="620688"/>
            <a:chExt cx="5637487" cy="5433412"/>
          </a:xfrm>
        </p:grpSpPr>
        <p:grpSp>
          <p:nvGrpSpPr>
            <p:cNvPr id="6" name="Skupina 5"/>
            <p:cNvGrpSpPr/>
            <p:nvPr/>
          </p:nvGrpSpPr>
          <p:grpSpPr>
            <a:xfrm>
              <a:off x="1219473" y="620688"/>
              <a:ext cx="5637487" cy="5433412"/>
              <a:chOff x="228847" y="1196752"/>
              <a:chExt cx="5637487" cy="5433412"/>
            </a:xfrm>
          </p:grpSpPr>
          <p:sp>
            <p:nvSpPr>
              <p:cNvPr id="7" name="Obdélník 6"/>
              <p:cNvSpPr/>
              <p:nvPr/>
            </p:nvSpPr>
            <p:spPr>
              <a:xfrm>
                <a:off x="4725465" y="3304798"/>
                <a:ext cx="30809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/>
                  <a:t>I</a:t>
                </a:r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2040394" y="5700830"/>
                <a:ext cx="66075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 err="1"/>
                  <a:t>aVF</a:t>
                </a:r>
                <a:endParaRPr lang="cs-CZ" sz="2000" b="1" dirty="0"/>
              </a:p>
            </p:txBody>
          </p:sp>
          <p:sp>
            <p:nvSpPr>
              <p:cNvPr id="9" name="Obdélník 8"/>
              <p:cNvSpPr/>
              <p:nvPr/>
            </p:nvSpPr>
            <p:spPr>
              <a:xfrm>
                <a:off x="3541215" y="5301208"/>
                <a:ext cx="4315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/>
                  <a:t>II</a:t>
                </a:r>
              </a:p>
            </p:txBody>
          </p:sp>
          <p:sp>
            <p:nvSpPr>
              <p:cNvPr id="10" name="Obdélník 9"/>
              <p:cNvSpPr/>
              <p:nvPr/>
            </p:nvSpPr>
            <p:spPr>
              <a:xfrm>
                <a:off x="907769" y="5445224"/>
                <a:ext cx="55496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/>
                  <a:t>III</a:t>
                </a:r>
              </a:p>
            </p:txBody>
          </p:sp>
          <p:sp>
            <p:nvSpPr>
              <p:cNvPr id="11" name="Obdélník 10"/>
              <p:cNvSpPr/>
              <p:nvPr/>
            </p:nvSpPr>
            <p:spPr>
              <a:xfrm>
                <a:off x="4340489" y="4437112"/>
                <a:ext cx="6976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 err="1"/>
                  <a:t>aVR</a:t>
                </a:r>
                <a:endParaRPr lang="cs-CZ" sz="2000" b="1" dirty="0"/>
              </a:p>
            </p:txBody>
          </p:sp>
          <p:sp>
            <p:nvSpPr>
              <p:cNvPr id="12" name="Obdélník 11"/>
              <p:cNvSpPr/>
              <p:nvPr/>
            </p:nvSpPr>
            <p:spPr>
              <a:xfrm>
                <a:off x="4396848" y="2138985"/>
                <a:ext cx="73449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 err="1"/>
                  <a:t>aVL</a:t>
                </a:r>
                <a:r>
                  <a:rPr lang="cs-CZ" sz="2000" b="1" dirty="0"/>
                  <a:t> </a:t>
                </a:r>
              </a:p>
            </p:txBody>
          </p:sp>
          <p:sp>
            <p:nvSpPr>
              <p:cNvPr id="13" name="TextovéPole 12"/>
              <p:cNvSpPr txBox="1"/>
              <p:nvPr/>
            </p:nvSpPr>
            <p:spPr>
              <a:xfrm>
                <a:off x="1363846" y="1342509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–</a:t>
                </a:r>
                <a:r>
                  <a:rPr lang="cs-CZ" sz="2800" b="1" dirty="0">
                    <a:solidFill>
                      <a:srgbClr val="FFFF00"/>
                    </a:solidFill>
                  </a:rPr>
                  <a:t> </a:t>
                </a:r>
                <a:endParaRPr lang="cs-CZ" sz="18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" name="TextovéPole 13"/>
              <p:cNvSpPr txBox="1"/>
              <p:nvPr/>
            </p:nvSpPr>
            <p:spPr>
              <a:xfrm>
                <a:off x="3397199" y="4726885"/>
                <a:ext cx="4045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+</a:t>
                </a:r>
                <a:endParaRPr lang="cs-CZ" sz="1800" b="1" dirty="0"/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>
                <a:off x="3832087" y="4000078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–</a:t>
                </a:r>
                <a:r>
                  <a:rPr lang="cs-CZ" sz="2800" b="1" dirty="0">
                    <a:solidFill>
                      <a:srgbClr val="FFFF00"/>
                    </a:solidFill>
                  </a:rPr>
                  <a:t> </a:t>
                </a:r>
                <a:endParaRPr lang="cs-CZ" sz="18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6" name="TextovéPole 15"/>
              <p:cNvSpPr txBox="1"/>
              <p:nvPr/>
            </p:nvSpPr>
            <p:spPr>
              <a:xfrm>
                <a:off x="4183521" y="2998693"/>
                <a:ext cx="4045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+</a:t>
                </a:r>
                <a:endParaRPr lang="cs-CZ" sz="1800" b="1" dirty="0"/>
              </a:p>
            </p:txBody>
          </p:sp>
          <p:sp>
            <p:nvSpPr>
              <p:cNvPr id="17" name="TextovéPole 16"/>
              <p:cNvSpPr txBox="1"/>
              <p:nvPr/>
            </p:nvSpPr>
            <p:spPr>
              <a:xfrm>
                <a:off x="2410574" y="5230941"/>
                <a:ext cx="4045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+</a:t>
                </a:r>
                <a:endParaRPr lang="cs-CZ" sz="1800" b="1" dirty="0"/>
              </a:p>
            </p:txBody>
          </p:sp>
          <p:sp>
            <p:nvSpPr>
              <p:cNvPr id="18" name="TextovéPole 17"/>
              <p:cNvSpPr txBox="1"/>
              <p:nvPr/>
            </p:nvSpPr>
            <p:spPr>
              <a:xfrm>
                <a:off x="1347131" y="4968354"/>
                <a:ext cx="4045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+</a:t>
                </a:r>
                <a:endParaRPr lang="cs-CZ" sz="1800" b="1" dirty="0"/>
              </a:p>
            </p:txBody>
          </p:sp>
          <p:sp>
            <p:nvSpPr>
              <p:cNvPr id="19" name="TextovéPole 18"/>
              <p:cNvSpPr txBox="1"/>
              <p:nvPr/>
            </p:nvSpPr>
            <p:spPr>
              <a:xfrm>
                <a:off x="3852785" y="2163244"/>
                <a:ext cx="4045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+</a:t>
                </a:r>
                <a:endParaRPr lang="cs-CZ" sz="1800" b="1" dirty="0"/>
              </a:p>
            </p:txBody>
          </p:sp>
          <p:sp>
            <p:nvSpPr>
              <p:cNvPr id="20" name="TextovéPole 19"/>
              <p:cNvSpPr txBox="1"/>
              <p:nvPr/>
            </p:nvSpPr>
            <p:spPr>
              <a:xfrm>
                <a:off x="539432" y="2077429"/>
                <a:ext cx="4045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+</a:t>
                </a:r>
                <a:endParaRPr lang="cs-CZ" sz="1800" b="1" dirty="0"/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2389087" y="1196752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–</a:t>
                </a:r>
                <a:r>
                  <a:rPr lang="cs-CZ" sz="2800" b="1" dirty="0">
                    <a:solidFill>
                      <a:srgbClr val="FFFF00"/>
                    </a:solidFill>
                  </a:rPr>
                  <a:t> </a:t>
                </a:r>
                <a:endParaRPr lang="cs-CZ" sz="18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2" name="TextovéPole 21"/>
              <p:cNvSpPr txBox="1"/>
              <p:nvPr/>
            </p:nvSpPr>
            <p:spPr>
              <a:xfrm>
                <a:off x="3325191" y="1702549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–</a:t>
                </a:r>
                <a:r>
                  <a:rPr lang="cs-CZ" sz="2800" b="1" dirty="0">
                    <a:solidFill>
                      <a:srgbClr val="FFFF00"/>
                    </a:solidFill>
                  </a:rPr>
                  <a:t> </a:t>
                </a:r>
                <a:endParaRPr lang="cs-CZ" sz="18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3" name="TextovéPole 22"/>
              <p:cNvSpPr txBox="1"/>
              <p:nvPr/>
            </p:nvSpPr>
            <p:spPr>
              <a:xfrm>
                <a:off x="228847" y="2996952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–</a:t>
                </a:r>
                <a:r>
                  <a:rPr lang="cs-CZ" sz="2800" b="1" dirty="0">
                    <a:solidFill>
                      <a:srgbClr val="FFFF00"/>
                    </a:solidFill>
                  </a:rPr>
                  <a:t> </a:t>
                </a:r>
                <a:endParaRPr lang="cs-CZ" sz="18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372863" y="4078813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–</a:t>
                </a:r>
                <a:r>
                  <a:rPr lang="cs-CZ" sz="2800" b="1" dirty="0">
                    <a:solidFill>
                      <a:srgbClr val="FFFF00"/>
                    </a:solidFill>
                  </a:rPr>
                  <a:t> </a:t>
                </a:r>
                <a:endParaRPr lang="cs-CZ" sz="18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5" name="Obdélník 24"/>
              <p:cNvSpPr/>
              <p:nvPr/>
            </p:nvSpPr>
            <p:spPr>
              <a:xfrm>
                <a:off x="395562" y="5968444"/>
                <a:ext cx="80823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/>
                  <a:t>120°</a:t>
                </a:r>
                <a:endParaRPr lang="cs-CZ" sz="2000" dirty="0"/>
              </a:p>
            </p:txBody>
          </p:sp>
          <p:sp>
            <p:nvSpPr>
              <p:cNvPr id="26" name="Obdélník 25"/>
              <p:cNvSpPr/>
              <p:nvPr/>
            </p:nvSpPr>
            <p:spPr>
              <a:xfrm>
                <a:off x="2147553" y="6230054"/>
                <a:ext cx="6447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/>
                  <a:t>90°</a:t>
                </a:r>
              </a:p>
            </p:txBody>
          </p:sp>
          <p:sp>
            <p:nvSpPr>
              <p:cNvPr id="27" name="Obdélník 26"/>
              <p:cNvSpPr/>
              <p:nvPr/>
            </p:nvSpPr>
            <p:spPr>
              <a:xfrm>
                <a:off x="3855789" y="5824428"/>
                <a:ext cx="6447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/>
                  <a:t>60°</a:t>
                </a:r>
              </a:p>
            </p:txBody>
          </p:sp>
          <p:sp>
            <p:nvSpPr>
              <p:cNvPr id="28" name="Obdélník 27"/>
              <p:cNvSpPr/>
              <p:nvPr/>
            </p:nvSpPr>
            <p:spPr>
              <a:xfrm>
                <a:off x="5137834" y="4768299"/>
                <a:ext cx="6447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/>
                  <a:t>30°</a:t>
                </a:r>
              </a:p>
            </p:txBody>
          </p:sp>
          <p:sp>
            <p:nvSpPr>
              <p:cNvPr id="29" name="Obdélník 28"/>
              <p:cNvSpPr/>
              <p:nvPr/>
            </p:nvSpPr>
            <p:spPr>
              <a:xfrm>
                <a:off x="5110999" y="3285211"/>
                <a:ext cx="48122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/>
                  <a:t>0°</a:t>
                </a:r>
              </a:p>
            </p:txBody>
          </p:sp>
          <p:sp>
            <p:nvSpPr>
              <p:cNvPr id="30" name="Obdélník 29"/>
              <p:cNvSpPr/>
              <p:nvPr/>
            </p:nvSpPr>
            <p:spPr>
              <a:xfrm>
                <a:off x="5110999" y="2118472"/>
                <a:ext cx="75533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/>
                  <a:t>-30°</a:t>
                </a:r>
              </a:p>
            </p:txBody>
          </p:sp>
          <p:grpSp>
            <p:nvGrpSpPr>
              <p:cNvPr id="31" name="Skupina 30"/>
              <p:cNvGrpSpPr/>
              <p:nvPr/>
            </p:nvGrpSpPr>
            <p:grpSpPr>
              <a:xfrm>
                <a:off x="250047" y="1406410"/>
                <a:ext cx="4320000" cy="4320000"/>
                <a:chOff x="250047" y="1406410"/>
                <a:chExt cx="4320000" cy="4320000"/>
              </a:xfrm>
            </p:grpSpPr>
            <p:cxnSp>
              <p:nvCxnSpPr>
                <p:cNvPr id="32" name="Přímá spojnice 31"/>
                <p:cNvCxnSpPr/>
                <p:nvPr/>
              </p:nvCxnSpPr>
              <p:spPr>
                <a:xfrm flipH="1">
                  <a:off x="2410047" y="1406410"/>
                  <a:ext cx="0" cy="432000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Přímá spojnice 32"/>
                <p:cNvCxnSpPr/>
                <p:nvPr/>
              </p:nvCxnSpPr>
              <p:spPr>
                <a:xfrm rot="16200000" flipH="1">
                  <a:off x="2410047" y="1406411"/>
                  <a:ext cx="0" cy="432000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Přímá spojnice 33"/>
                <p:cNvCxnSpPr/>
                <p:nvPr/>
              </p:nvCxnSpPr>
              <p:spPr>
                <a:xfrm rot="1800000" flipH="1">
                  <a:off x="2410047" y="1406410"/>
                  <a:ext cx="0" cy="432000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Přímá spojnice 34"/>
                <p:cNvCxnSpPr/>
                <p:nvPr/>
              </p:nvCxnSpPr>
              <p:spPr>
                <a:xfrm rot="18000000" flipH="1">
                  <a:off x="2410047" y="1406411"/>
                  <a:ext cx="0" cy="432000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Přímá spojnice 35"/>
                <p:cNvCxnSpPr/>
                <p:nvPr/>
              </p:nvCxnSpPr>
              <p:spPr>
                <a:xfrm rot="19800000" flipH="1" flipV="1">
                  <a:off x="2410047" y="1406410"/>
                  <a:ext cx="0" cy="432000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Přímá spojnice 36"/>
                <p:cNvCxnSpPr/>
                <p:nvPr/>
              </p:nvCxnSpPr>
              <p:spPr>
                <a:xfrm rot="3600000" flipH="1" flipV="1">
                  <a:off x="2410047" y="1406409"/>
                  <a:ext cx="0" cy="432000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Volný tvar 37"/>
                <p:cNvSpPr/>
                <p:nvPr/>
              </p:nvSpPr>
              <p:spPr>
                <a:xfrm rot="1012294">
                  <a:off x="2183089" y="3297225"/>
                  <a:ext cx="1631457" cy="1308822"/>
                </a:xfrm>
                <a:custGeom>
                  <a:avLst/>
                  <a:gdLst>
                    <a:gd name="connsiteX0" fmla="*/ 182667 w 1526716"/>
                    <a:gd name="connsiteY0" fmla="*/ 445652 h 1386804"/>
                    <a:gd name="connsiteX1" fmla="*/ 212356 w 1526716"/>
                    <a:gd name="connsiteY1" fmla="*/ 611907 h 1386804"/>
                    <a:gd name="connsiteX2" fmla="*/ 372673 w 1526716"/>
                    <a:gd name="connsiteY2" fmla="*/ 718784 h 1386804"/>
                    <a:gd name="connsiteX3" fmla="*/ 491426 w 1526716"/>
                    <a:gd name="connsiteY3" fmla="*/ 706909 h 1386804"/>
                    <a:gd name="connsiteX4" fmla="*/ 491426 w 1526716"/>
                    <a:gd name="connsiteY4" fmla="*/ 564405 h 1386804"/>
                    <a:gd name="connsiteX5" fmla="*/ 313296 w 1526716"/>
                    <a:gd name="connsiteY5" fmla="*/ 439714 h 1386804"/>
                    <a:gd name="connsiteX6" fmla="*/ 224231 w 1526716"/>
                    <a:gd name="connsiteY6" fmla="*/ 415964 h 1386804"/>
                    <a:gd name="connsiteX7" fmla="*/ 105478 w 1526716"/>
                    <a:gd name="connsiteY7" fmla="*/ 427839 h 1386804"/>
                    <a:gd name="connsiteX8" fmla="*/ 16413 w 1526716"/>
                    <a:gd name="connsiteY8" fmla="*/ 552530 h 1386804"/>
                    <a:gd name="connsiteX9" fmla="*/ 34226 w 1526716"/>
                    <a:gd name="connsiteY9" fmla="*/ 855351 h 1386804"/>
                    <a:gd name="connsiteX10" fmla="*/ 348922 w 1526716"/>
                    <a:gd name="connsiteY10" fmla="*/ 1128483 h 1386804"/>
                    <a:gd name="connsiteX11" fmla="*/ 972376 w 1526716"/>
                    <a:gd name="connsiteY11" fmla="*/ 1365990 h 1386804"/>
                    <a:gd name="connsiteX12" fmla="*/ 1334574 w 1526716"/>
                    <a:gd name="connsiteY12" fmla="*/ 1365990 h 1386804"/>
                    <a:gd name="connsiteX13" fmla="*/ 1471140 w 1526716"/>
                    <a:gd name="connsiteY13" fmla="*/ 1288800 h 1386804"/>
                    <a:gd name="connsiteX14" fmla="*/ 1524579 w 1526716"/>
                    <a:gd name="connsiteY14" fmla="*/ 956291 h 1386804"/>
                    <a:gd name="connsiteX15" fmla="*/ 1405826 w 1526716"/>
                    <a:gd name="connsiteY15" fmla="*/ 540655 h 1386804"/>
                    <a:gd name="connsiteX16" fmla="*/ 978314 w 1526716"/>
                    <a:gd name="connsiteY16" fmla="*/ 136894 h 1386804"/>
                    <a:gd name="connsiteX17" fmla="*/ 497363 w 1526716"/>
                    <a:gd name="connsiteY17" fmla="*/ 327 h 1386804"/>
                    <a:gd name="connsiteX18" fmla="*/ 99540 w 1526716"/>
                    <a:gd name="connsiteY18" fmla="*/ 166582 h 1386804"/>
                    <a:gd name="connsiteX19" fmla="*/ 123291 w 1526716"/>
                    <a:gd name="connsiteY19" fmla="*/ 368462 h 1386804"/>
                    <a:gd name="connsiteX20" fmla="*/ 301421 w 1526716"/>
                    <a:gd name="connsiteY20" fmla="*/ 516904 h 1386804"/>
                    <a:gd name="connsiteX21" fmla="*/ 627992 w 1526716"/>
                    <a:gd name="connsiteY21" fmla="*/ 623782 h 1386804"/>
                    <a:gd name="connsiteX22" fmla="*/ 871436 w 1526716"/>
                    <a:gd name="connsiteY22" fmla="*/ 677221 h 1386804"/>
                    <a:gd name="connsiteX23" fmla="*/ 972376 w 1526716"/>
                    <a:gd name="connsiteY23" fmla="*/ 623782 h 1386804"/>
                    <a:gd name="connsiteX24" fmla="*/ 764558 w 1526716"/>
                    <a:gd name="connsiteY24" fmla="*/ 463465 h 1386804"/>
                    <a:gd name="connsiteX25" fmla="*/ 592366 w 1526716"/>
                    <a:gd name="connsiteY25" fmla="*/ 427839 h 1386804"/>
                    <a:gd name="connsiteX26" fmla="*/ 271732 w 1526716"/>
                    <a:gd name="connsiteY26" fmla="*/ 356587 h 1386804"/>
                    <a:gd name="connsiteX27" fmla="*/ 206418 w 1526716"/>
                    <a:gd name="connsiteY27" fmla="*/ 374400 h 1386804"/>
                    <a:gd name="connsiteX0" fmla="*/ 182667 w 1526716"/>
                    <a:gd name="connsiteY0" fmla="*/ 445652 h 1386804"/>
                    <a:gd name="connsiteX1" fmla="*/ 212356 w 1526716"/>
                    <a:gd name="connsiteY1" fmla="*/ 611907 h 1386804"/>
                    <a:gd name="connsiteX2" fmla="*/ 372673 w 1526716"/>
                    <a:gd name="connsiteY2" fmla="*/ 718784 h 1386804"/>
                    <a:gd name="connsiteX3" fmla="*/ 491426 w 1526716"/>
                    <a:gd name="connsiteY3" fmla="*/ 706909 h 1386804"/>
                    <a:gd name="connsiteX4" fmla="*/ 491426 w 1526716"/>
                    <a:gd name="connsiteY4" fmla="*/ 564405 h 1386804"/>
                    <a:gd name="connsiteX5" fmla="*/ 313296 w 1526716"/>
                    <a:gd name="connsiteY5" fmla="*/ 439714 h 1386804"/>
                    <a:gd name="connsiteX6" fmla="*/ 224231 w 1526716"/>
                    <a:gd name="connsiteY6" fmla="*/ 415964 h 1386804"/>
                    <a:gd name="connsiteX7" fmla="*/ 105478 w 1526716"/>
                    <a:gd name="connsiteY7" fmla="*/ 427839 h 1386804"/>
                    <a:gd name="connsiteX8" fmla="*/ 16413 w 1526716"/>
                    <a:gd name="connsiteY8" fmla="*/ 552530 h 1386804"/>
                    <a:gd name="connsiteX9" fmla="*/ 34226 w 1526716"/>
                    <a:gd name="connsiteY9" fmla="*/ 855351 h 1386804"/>
                    <a:gd name="connsiteX10" fmla="*/ 348922 w 1526716"/>
                    <a:gd name="connsiteY10" fmla="*/ 1128483 h 1386804"/>
                    <a:gd name="connsiteX11" fmla="*/ 972376 w 1526716"/>
                    <a:gd name="connsiteY11" fmla="*/ 1365990 h 1386804"/>
                    <a:gd name="connsiteX12" fmla="*/ 1334574 w 1526716"/>
                    <a:gd name="connsiteY12" fmla="*/ 1365990 h 1386804"/>
                    <a:gd name="connsiteX13" fmla="*/ 1471140 w 1526716"/>
                    <a:gd name="connsiteY13" fmla="*/ 1288800 h 1386804"/>
                    <a:gd name="connsiteX14" fmla="*/ 1524579 w 1526716"/>
                    <a:gd name="connsiteY14" fmla="*/ 956291 h 1386804"/>
                    <a:gd name="connsiteX15" fmla="*/ 1405826 w 1526716"/>
                    <a:gd name="connsiteY15" fmla="*/ 540655 h 1386804"/>
                    <a:gd name="connsiteX16" fmla="*/ 978314 w 1526716"/>
                    <a:gd name="connsiteY16" fmla="*/ 136894 h 1386804"/>
                    <a:gd name="connsiteX17" fmla="*/ 497363 w 1526716"/>
                    <a:gd name="connsiteY17" fmla="*/ 327 h 1386804"/>
                    <a:gd name="connsiteX18" fmla="*/ 99540 w 1526716"/>
                    <a:gd name="connsiteY18" fmla="*/ 166582 h 1386804"/>
                    <a:gd name="connsiteX19" fmla="*/ 123291 w 1526716"/>
                    <a:gd name="connsiteY19" fmla="*/ 368462 h 1386804"/>
                    <a:gd name="connsiteX20" fmla="*/ 301421 w 1526716"/>
                    <a:gd name="connsiteY20" fmla="*/ 516904 h 1386804"/>
                    <a:gd name="connsiteX21" fmla="*/ 627992 w 1526716"/>
                    <a:gd name="connsiteY21" fmla="*/ 623782 h 1386804"/>
                    <a:gd name="connsiteX22" fmla="*/ 871436 w 1526716"/>
                    <a:gd name="connsiteY22" fmla="*/ 677221 h 1386804"/>
                    <a:gd name="connsiteX23" fmla="*/ 972376 w 1526716"/>
                    <a:gd name="connsiteY23" fmla="*/ 623782 h 1386804"/>
                    <a:gd name="connsiteX24" fmla="*/ 764558 w 1526716"/>
                    <a:gd name="connsiteY24" fmla="*/ 463465 h 1386804"/>
                    <a:gd name="connsiteX25" fmla="*/ 544865 w 1526716"/>
                    <a:gd name="connsiteY25" fmla="*/ 368463 h 1386804"/>
                    <a:gd name="connsiteX26" fmla="*/ 271732 w 1526716"/>
                    <a:gd name="connsiteY26" fmla="*/ 356587 h 1386804"/>
                    <a:gd name="connsiteX27" fmla="*/ 206418 w 1526716"/>
                    <a:gd name="connsiteY27" fmla="*/ 374400 h 1386804"/>
                    <a:gd name="connsiteX0" fmla="*/ 182667 w 1526716"/>
                    <a:gd name="connsiteY0" fmla="*/ 445652 h 1386804"/>
                    <a:gd name="connsiteX1" fmla="*/ 212356 w 1526716"/>
                    <a:gd name="connsiteY1" fmla="*/ 611907 h 1386804"/>
                    <a:gd name="connsiteX2" fmla="*/ 372673 w 1526716"/>
                    <a:gd name="connsiteY2" fmla="*/ 718784 h 1386804"/>
                    <a:gd name="connsiteX3" fmla="*/ 491426 w 1526716"/>
                    <a:gd name="connsiteY3" fmla="*/ 706909 h 1386804"/>
                    <a:gd name="connsiteX4" fmla="*/ 432049 w 1526716"/>
                    <a:gd name="connsiteY4" fmla="*/ 528779 h 1386804"/>
                    <a:gd name="connsiteX5" fmla="*/ 313296 w 1526716"/>
                    <a:gd name="connsiteY5" fmla="*/ 439714 h 1386804"/>
                    <a:gd name="connsiteX6" fmla="*/ 224231 w 1526716"/>
                    <a:gd name="connsiteY6" fmla="*/ 415964 h 1386804"/>
                    <a:gd name="connsiteX7" fmla="*/ 105478 w 1526716"/>
                    <a:gd name="connsiteY7" fmla="*/ 427839 h 1386804"/>
                    <a:gd name="connsiteX8" fmla="*/ 16413 w 1526716"/>
                    <a:gd name="connsiteY8" fmla="*/ 552530 h 1386804"/>
                    <a:gd name="connsiteX9" fmla="*/ 34226 w 1526716"/>
                    <a:gd name="connsiteY9" fmla="*/ 855351 h 1386804"/>
                    <a:gd name="connsiteX10" fmla="*/ 348922 w 1526716"/>
                    <a:gd name="connsiteY10" fmla="*/ 1128483 h 1386804"/>
                    <a:gd name="connsiteX11" fmla="*/ 972376 w 1526716"/>
                    <a:gd name="connsiteY11" fmla="*/ 1365990 h 1386804"/>
                    <a:gd name="connsiteX12" fmla="*/ 1334574 w 1526716"/>
                    <a:gd name="connsiteY12" fmla="*/ 1365990 h 1386804"/>
                    <a:gd name="connsiteX13" fmla="*/ 1471140 w 1526716"/>
                    <a:gd name="connsiteY13" fmla="*/ 1288800 h 1386804"/>
                    <a:gd name="connsiteX14" fmla="*/ 1524579 w 1526716"/>
                    <a:gd name="connsiteY14" fmla="*/ 956291 h 1386804"/>
                    <a:gd name="connsiteX15" fmla="*/ 1405826 w 1526716"/>
                    <a:gd name="connsiteY15" fmla="*/ 540655 h 1386804"/>
                    <a:gd name="connsiteX16" fmla="*/ 978314 w 1526716"/>
                    <a:gd name="connsiteY16" fmla="*/ 136894 h 1386804"/>
                    <a:gd name="connsiteX17" fmla="*/ 497363 w 1526716"/>
                    <a:gd name="connsiteY17" fmla="*/ 327 h 1386804"/>
                    <a:gd name="connsiteX18" fmla="*/ 99540 w 1526716"/>
                    <a:gd name="connsiteY18" fmla="*/ 166582 h 1386804"/>
                    <a:gd name="connsiteX19" fmla="*/ 123291 w 1526716"/>
                    <a:gd name="connsiteY19" fmla="*/ 368462 h 1386804"/>
                    <a:gd name="connsiteX20" fmla="*/ 301421 w 1526716"/>
                    <a:gd name="connsiteY20" fmla="*/ 516904 h 1386804"/>
                    <a:gd name="connsiteX21" fmla="*/ 627992 w 1526716"/>
                    <a:gd name="connsiteY21" fmla="*/ 623782 h 1386804"/>
                    <a:gd name="connsiteX22" fmla="*/ 871436 w 1526716"/>
                    <a:gd name="connsiteY22" fmla="*/ 677221 h 1386804"/>
                    <a:gd name="connsiteX23" fmla="*/ 972376 w 1526716"/>
                    <a:gd name="connsiteY23" fmla="*/ 623782 h 1386804"/>
                    <a:gd name="connsiteX24" fmla="*/ 764558 w 1526716"/>
                    <a:gd name="connsiteY24" fmla="*/ 463465 h 1386804"/>
                    <a:gd name="connsiteX25" fmla="*/ 544865 w 1526716"/>
                    <a:gd name="connsiteY25" fmla="*/ 368463 h 1386804"/>
                    <a:gd name="connsiteX26" fmla="*/ 271732 w 1526716"/>
                    <a:gd name="connsiteY26" fmla="*/ 356587 h 1386804"/>
                    <a:gd name="connsiteX27" fmla="*/ 206418 w 1526716"/>
                    <a:gd name="connsiteY27" fmla="*/ 374400 h 1386804"/>
                    <a:gd name="connsiteX0" fmla="*/ 182667 w 1526716"/>
                    <a:gd name="connsiteY0" fmla="*/ 445652 h 1386804"/>
                    <a:gd name="connsiteX1" fmla="*/ 212356 w 1526716"/>
                    <a:gd name="connsiteY1" fmla="*/ 611907 h 1386804"/>
                    <a:gd name="connsiteX2" fmla="*/ 372673 w 1526716"/>
                    <a:gd name="connsiteY2" fmla="*/ 718784 h 1386804"/>
                    <a:gd name="connsiteX3" fmla="*/ 432049 w 1526716"/>
                    <a:gd name="connsiteY3" fmla="*/ 647533 h 1386804"/>
                    <a:gd name="connsiteX4" fmla="*/ 432049 w 1526716"/>
                    <a:gd name="connsiteY4" fmla="*/ 528779 h 1386804"/>
                    <a:gd name="connsiteX5" fmla="*/ 313296 w 1526716"/>
                    <a:gd name="connsiteY5" fmla="*/ 439714 h 1386804"/>
                    <a:gd name="connsiteX6" fmla="*/ 224231 w 1526716"/>
                    <a:gd name="connsiteY6" fmla="*/ 415964 h 1386804"/>
                    <a:gd name="connsiteX7" fmla="*/ 105478 w 1526716"/>
                    <a:gd name="connsiteY7" fmla="*/ 427839 h 1386804"/>
                    <a:gd name="connsiteX8" fmla="*/ 16413 w 1526716"/>
                    <a:gd name="connsiteY8" fmla="*/ 552530 h 1386804"/>
                    <a:gd name="connsiteX9" fmla="*/ 34226 w 1526716"/>
                    <a:gd name="connsiteY9" fmla="*/ 855351 h 1386804"/>
                    <a:gd name="connsiteX10" fmla="*/ 348922 w 1526716"/>
                    <a:gd name="connsiteY10" fmla="*/ 1128483 h 1386804"/>
                    <a:gd name="connsiteX11" fmla="*/ 972376 w 1526716"/>
                    <a:gd name="connsiteY11" fmla="*/ 1365990 h 1386804"/>
                    <a:gd name="connsiteX12" fmla="*/ 1334574 w 1526716"/>
                    <a:gd name="connsiteY12" fmla="*/ 1365990 h 1386804"/>
                    <a:gd name="connsiteX13" fmla="*/ 1471140 w 1526716"/>
                    <a:gd name="connsiteY13" fmla="*/ 1288800 h 1386804"/>
                    <a:gd name="connsiteX14" fmla="*/ 1524579 w 1526716"/>
                    <a:gd name="connsiteY14" fmla="*/ 956291 h 1386804"/>
                    <a:gd name="connsiteX15" fmla="*/ 1405826 w 1526716"/>
                    <a:gd name="connsiteY15" fmla="*/ 540655 h 1386804"/>
                    <a:gd name="connsiteX16" fmla="*/ 978314 w 1526716"/>
                    <a:gd name="connsiteY16" fmla="*/ 136894 h 1386804"/>
                    <a:gd name="connsiteX17" fmla="*/ 497363 w 1526716"/>
                    <a:gd name="connsiteY17" fmla="*/ 327 h 1386804"/>
                    <a:gd name="connsiteX18" fmla="*/ 99540 w 1526716"/>
                    <a:gd name="connsiteY18" fmla="*/ 166582 h 1386804"/>
                    <a:gd name="connsiteX19" fmla="*/ 123291 w 1526716"/>
                    <a:gd name="connsiteY19" fmla="*/ 368462 h 1386804"/>
                    <a:gd name="connsiteX20" fmla="*/ 301421 w 1526716"/>
                    <a:gd name="connsiteY20" fmla="*/ 516904 h 1386804"/>
                    <a:gd name="connsiteX21" fmla="*/ 627992 w 1526716"/>
                    <a:gd name="connsiteY21" fmla="*/ 623782 h 1386804"/>
                    <a:gd name="connsiteX22" fmla="*/ 871436 w 1526716"/>
                    <a:gd name="connsiteY22" fmla="*/ 677221 h 1386804"/>
                    <a:gd name="connsiteX23" fmla="*/ 972376 w 1526716"/>
                    <a:gd name="connsiteY23" fmla="*/ 623782 h 1386804"/>
                    <a:gd name="connsiteX24" fmla="*/ 764558 w 1526716"/>
                    <a:gd name="connsiteY24" fmla="*/ 463465 h 1386804"/>
                    <a:gd name="connsiteX25" fmla="*/ 544865 w 1526716"/>
                    <a:gd name="connsiteY25" fmla="*/ 368463 h 1386804"/>
                    <a:gd name="connsiteX26" fmla="*/ 271732 w 1526716"/>
                    <a:gd name="connsiteY26" fmla="*/ 356587 h 1386804"/>
                    <a:gd name="connsiteX27" fmla="*/ 206418 w 1526716"/>
                    <a:gd name="connsiteY27" fmla="*/ 374400 h 1386804"/>
                    <a:gd name="connsiteX0" fmla="*/ 182667 w 1526716"/>
                    <a:gd name="connsiteY0" fmla="*/ 445652 h 1386804"/>
                    <a:gd name="connsiteX1" fmla="*/ 212356 w 1526716"/>
                    <a:gd name="connsiteY1" fmla="*/ 611907 h 1386804"/>
                    <a:gd name="connsiteX2" fmla="*/ 331109 w 1526716"/>
                    <a:gd name="connsiteY2" fmla="*/ 671283 h 1386804"/>
                    <a:gd name="connsiteX3" fmla="*/ 432049 w 1526716"/>
                    <a:gd name="connsiteY3" fmla="*/ 647533 h 1386804"/>
                    <a:gd name="connsiteX4" fmla="*/ 432049 w 1526716"/>
                    <a:gd name="connsiteY4" fmla="*/ 528779 h 1386804"/>
                    <a:gd name="connsiteX5" fmla="*/ 313296 w 1526716"/>
                    <a:gd name="connsiteY5" fmla="*/ 439714 h 1386804"/>
                    <a:gd name="connsiteX6" fmla="*/ 224231 w 1526716"/>
                    <a:gd name="connsiteY6" fmla="*/ 415964 h 1386804"/>
                    <a:gd name="connsiteX7" fmla="*/ 105478 w 1526716"/>
                    <a:gd name="connsiteY7" fmla="*/ 427839 h 1386804"/>
                    <a:gd name="connsiteX8" fmla="*/ 16413 w 1526716"/>
                    <a:gd name="connsiteY8" fmla="*/ 552530 h 1386804"/>
                    <a:gd name="connsiteX9" fmla="*/ 34226 w 1526716"/>
                    <a:gd name="connsiteY9" fmla="*/ 855351 h 1386804"/>
                    <a:gd name="connsiteX10" fmla="*/ 348922 w 1526716"/>
                    <a:gd name="connsiteY10" fmla="*/ 1128483 h 1386804"/>
                    <a:gd name="connsiteX11" fmla="*/ 972376 w 1526716"/>
                    <a:gd name="connsiteY11" fmla="*/ 1365990 h 1386804"/>
                    <a:gd name="connsiteX12" fmla="*/ 1334574 w 1526716"/>
                    <a:gd name="connsiteY12" fmla="*/ 1365990 h 1386804"/>
                    <a:gd name="connsiteX13" fmla="*/ 1471140 w 1526716"/>
                    <a:gd name="connsiteY13" fmla="*/ 1288800 h 1386804"/>
                    <a:gd name="connsiteX14" fmla="*/ 1524579 w 1526716"/>
                    <a:gd name="connsiteY14" fmla="*/ 956291 h 1386804"/>
                    <a:gd name="connsiteX15" fmla="*/ 1405826 w 1526716"/>
                    <a:gd name="connsiteY15" fmla="*/ 540655 h 1386804"/>
                    <a:gd name="connsiteX16" fmla="*/ 978314 w 1526716"/>
                    <a:gd name="connsiteY16" fmla="*/ 136894 h 1386804"/>
                    <a:gd name="connsiteX17" fmla="*/ 497363 w 1526716"/>
                    <a:gd name="connsiteY17" fmla="*/ 327 h 1386804"/>
                    <a:gd name="connsiteX18" fmla="*/ 99540 w 1526716"/>
                    <a:gd name="connsiteY18" fmla="*/ 166582 h 1386804"/>
                    <a:gd name="connsiteX19" fmla="*/ 123291 w 1526716"/>
                    <a:gd name="connsiteY19" fmla="*/ 368462 h 1386804"/>
                    <a:gd name="connsiteX20" fmla="*/ 301421 w 1526716"/>
                    <a:gd name="connsiteY20" fmla="*/ 516904 h 1386804"/>
                    <a:gd name="connsiteX21" fmla="*/ 627992 w 1526716"/>
                    <a:gd name="connsiteY21" fmla="*/ 623782 h 1386804"/>
                    <a:gd name="connsiteX22" fmla="*/ 871436 w 1526716"/>
                    <a:gd name="connsiteY22" fmla="*/ 677221 h 1386804"/>
                    <a:gd name="connsiteX23" fmla="*/ 972376 w 1526716"/>
                    <a:gd name="connsiteY23" fmla="*/ 623782 h 1386804"/>
                    <a:gd name="connsiteX24" fmla="*/ 764558 w 1526716"/>
                    <a:gd name="connsiteY24" fmla="*/ 463465 h 1386804"/>
                    <a:gd name="connsiteX25" fmla="*/ 544865 w 1526716"/>
                    <a:gd name="connsiteY25" fmla="*/ 368463 h 1386804"/>
                    <a:gd name="connsiteX26" fmla="*/ 271732 w 1526716"/>
                    <a:gd name="connsiteY26" fmla="*/ 356587 h 1386804"/>
                    <a:gd name="connsiteX27" fmla="*/ 206418 w 1526716"/>
                    <a:gd name="connsiteY27" fmla="*/ 374400 h 1386804"/>
                    <a:gd name="connsiteX0" fmla="*/ 182667 w 1525086"/>
                    <a:gd name="connsiteY0" fmla="*/ 445627 h 1386779"/>
                    <a:gd name="connsiteX1" fmla="*/ 212356 w 1525086"/>
                    <a:gd name="connsiteY1" fmla="*/ 611882 h 1386779"/>
                    <a:gd name="connsiteX2" fmla="*/ 331109 w 1525086"/>
                    <a:gd name="connsiteY2" fmla="*/ 671258 h 1386779"/>
                    <a:gd name="connsiteX3" fmla="*/ 432049 w 1525086"/>
                    <a:gd name="connsiteY3" fmla="*/ 647508 h 1386779"/>
                    <a:gd name="connsiteX4" fmla="*/ 432049 w 1525086"/>
                    <a:gd name="connsiteY4" fmla="*/ 528754 h 1386779"/>
                    <a:gd name="connsiteX5" fmla="*/ 313296 w 1525086"/>
                    <a:gd name="connsiteY5" fmla="*/ 439689 h 1386779"/>
                    <a:gd name="connsiteX6" fmla="*/ 224231 w 1525086"/>
                    <a:gd name="connsiteY6" fmla="*/ 415939 h 1386779"/>
                    <a:gd name="connsiteX7" fmla="*/ 105478 w 1525086"/>
                    <a:gd name="connsiteY7" fmla="*/ 427814 h 1386779"/>
                    <a:gd name="connsiteX8" fmla="*/ 16413 w 1525086"/>
                    <a:gd name="connsiteY8" fmla="*/ 552505 h 1386779"/>
                    <a:gd name="connsiteX9" fmla="*/ 34226 w 1525086"/>
                    <a:gd name="connsiteY9" fmla="*/ 855326 h 1386779"/>
                    <a:gd name="connsiteX10" fmla="*/ 348922 w 1525086"/>
                    <a:gd name="connsiteY10" fmla="*/ 1128458 h 1386779"/>
                    <a:gd name="connsiteX11" fmla="*/ 972376 w 1525086"/>
                    <a:gd name="connsiteY11" fmla="*/ 1365965 h 1386779"/>
                    <a:gd name="connsiteX12" fmla="*/ 1334574 w 1525086"/>
                    <a:gd name="connsiteY12" fmla="*/ 1365965 h 1386779"/>
                    <a:gd name="connsiteX13" fmla="*/ 1471140 w 1525086"/>
                    <a:gd name="connsiteY13" fmla="*/ 1288775 h 1386779"/>
                    <a:gd name="connsiteX14" fmla="*/ 1524579 w 1525086"/>
                    <a:gd name="connsiteY14" fmla="*/ 956266 h 1386779"/>
                    <a:gd name="connsiteX15" fmla="*/ 1453327 w 1525086"/>
                    <a:gd name="connsiteY15" fmla="*/ 510942 h 1386779"/>
                    <a:gd name="connsiteX16" fmla="*/ 978314 w 1525086"/>
                    <a:gd name="connsiteY16" fmla="*/ 136869 h 1386779"/>
                    <a:gd name="connsiteX17" fmla="*/ 497363 w 1525086"/>
                    <a:gd name="connsiteY17" fmla="*/ 302 h 1386779"/>
                    <a:gd name="connsiteX18" fmla="*/ 99540 w 1525086"/>
                    <a:gd name="connsiteY18" fmla="*/ 166557 h 1386779"/>
                    <a:gd name="connsiteX19" fmla="*/ 123291 w 1525086"/>
                    <a:gd name="connsiteY19" fmla="*/ 368437 h 1386779"/>
                    <a:gd name="connsiteX20" fmla="*/ 301421 w 1525086"/>
                    <a:gd name="connsiteY20" fmla="*/ 516879 h 1386779"/>
                    <a:gd name="connsiteX21" fmla="*/ 627992 w 1525086"/>
                    <a:gd name="connsiteY21" fmla="*/ 623757 h 1386779"/>
                    <a:gd name="connsiteX22" fmla="*/ 871436 w 1525086"/>
                    <a:gd name="connsiteY22" fmla="*/ 677196 h 1386779"/>
                    <a:gd name="connsiteX23" fmla="*/ 972376 w 1525086"/>
                    <a:gd name="connsiteY23" fmla="*/ 623757 h 1386779"/>
                    <a:gd name="connsiteX24" fmla="*/ 764558 w 1525086"/>
                    <a:gd name="connsiteY24" fmla="*/ 463440 h 1386779"/>
                    <a:gd name="connsiteX25" fmla="*/ 544865 w 1525086"/>
                    <a:gd name="connsiteY25" fmla="*/ 368438 h 1386779"/>
                    <a:gd name="connsiteX26" fmla="*/ 271732 w 1525086"/>
                    <a:gd name="connsiteY26" fmla="*/ 356562 h 1386779"/>
                    <a:gd name="connsiteX27" fmla="*/ 206418 w 1525086"/>
                    <a:gd name="connsiteY27" fmla="*/ 374375 h 1386779"/>
                    <a:gd name="connsiteX0" fmla="*/ 182667 w 1631513"/>
                    <a:gd name="connsiteY0" fmla="*/ 445627 h 1386779"/>
                    <a:gd name="connsiteX1" fmla="*/ 212356 w 1631513"/>
                    <a:gd name="connsiteY1" fmla="*/ 611882 h 1386779"/>
                    <a:gd name="connsiteX2" fmla="*/ 331109 w 1631513"/>
                    <a:gd name="connsiteY2" fmla="*/ 671258 h 1386779"/>
                    <a:gd name="connsiteX3" fmla="*/ 432049 w 1631513"/>
                    <a:gd name="connsiteY3" fmla="*/ 647508 h 1386779"/>
                    <a:gd name="connsiteX4" fmla="*/ 432049 w 1631513"/>
                    <a:gd name="connsiteY4" fmla="*/ 528754 h 1386779"/>
                    <a:gd name="connsiteX5" fmla="*/ 313296 w 1631513"/>
                    <a:gd name="connsiteY5" fmla="*/ 439689 h 1386779"/>
                    <a:gd name="connsiteX6" fmla="*/ 224231 w 1631513"/>
                    <a:gd name="connsiteY6" fmla="*/ 415939 h 1386779"/>
                    <a:gd name="connsiteX7" fmla="*/ 105478 w 1631513"/>
                    <a:gd name="connsiteY7" fmla="*/ 427814 h 1386779"/>
                    <a:gd name="connsiteX8" fmla="*/ 16413 w 1631513"/>
                    <a:gd name="connsiteY8" fmla="*/ 552505 h 1386779"/>
                    <a:gd name="connsiteX9" fmla="*/ 34226 w 1631513"/>
                    <a:gd name="connsiteY9" fmla="*/ 855326 h 1386779"/>
                    <a:gd name="connsiteX10" fmla="*/ 348922 w 1631513"/>
                    <a:gd name="connsiteY10" fmla="*/ 1128458 h 1386779"/>
                    <a:gd name="connsiteX11" fmla="*/ 972376 w 1631513"/>
                    <a:gd name="connsiteY11" fmla="*/ 1365965 h 1386779"/>
                    <a:gd name="connsiteX12" fmla="*/ 1334574 w 1631513"/>
                    <a:gd name="connsiteY12" fmla="*/ 1365965 h 1386779"/>
                    <a:gd name="connsiteX13" fmla="*/ 1471140 w 1631513"/>
                    <a:gd name="connsiteY13" fmla="*/ 1288775 h 1386779"/>
                    <a:gd name="connsiteX14" fmla="*/ 1631457 w 1631513"/>
                    <a:gd name="connsiteY14" fmla="*/ 950328 h 1386779"/>
                    <a:gd name="connsiteX15" fmla="*/ 1453327 w 1631513"/>
                    <a:gd name="connsiteY15" fmla="*/ 510942 h 1386779"/>
                    <a:gd name="connsiteX16" fmla="*/ 978314 w 1631513"/>
                    <a:gd name="connsiteY16" fmla="*/ 136869 h 1386779"/>
                    <a:gd name="connsiteX17" fmla="*/ 497363 w 1631513"/>
                    <a:gd name="connsiteY17" fmla="*/ 302 h 1386779"/>
                    <a:gd name="connsiteX18" fmla="*/ 99540 w 1631513"/>
                    <a:gd name="connsiteY18" fmla="*/ 166557 h 1386779"/>
                    <a:gd name="connsiteX19" fmla="*/ 123291 w 1631513"/>
                    <a:gd name="connsiteY19" fmla="*/ 368437 h 1386779"/>
                    <a:gd name="connsiteX20" fmla="*/ 301421 w 1631513"/>
                    <a:gd name="connsiteY20" fmla="*/ 516879 h 1386779"/>
                    <a:gd name="connsiteX21" fmla="*/ 627992 w 1631513"/>
                    <a:gd name="connsiteY21" fmla="*/ 623757 h 1386779"/>
                    <a:gd name="connsiteX22" fmla="*/ 871436 w 1631513"/>
                    <a:gd name="connsiteY22" fmla="*/ 677196 h 1386779"/>
                    <a:gd name="connsiteX23" fmla="*/ 972376 w 1631513"/>
                    <a:gd name="connsiteY23" fmla="*/ 623757 h 1386779"/>
                    <a:gd name="connsiteX24" fmla="*/ 764558 w 1631513"/>
                    <a:gd name="connsiteY24" fmla="*/ 463440 h 1386779"/>
                    <a:gd name="connsiteX25" fmla="*/ 544865 w 1631513"/>
                    <a:gd name="connsiteY25" fmla="*/ 368438 h 1386779"/>
                    <a:gd name="connsiteX26" fmla="*/ 271732 w 1631513"/>
                    <a:gd name="connsiteY26" fmla="*/ 356562 h 1386779"/>
                    <a:gd name="connsiteX27" fmla="*/ 206418 w 1631513"/>
                    <a:gd name="connsiteY27" fmla="*/ 374375 h 1386779"/>
                    <a:gd name="connsiteX0" fmla="*/ 182667 w 1631457"/>
                    <a:gd name="connsiteY0" fmla="*/ 445627 h 1392418"/>
                    <a:gd name="connsiteX1" fmla="*/ 212356 w 1631457"/>
                    <a:gd name="connsiteY1" fmla="*/ 611882 h 1392418"/>
                    <a:gd name="connsiteX2" fmla="*/ 331109 w 1631457"/>
                    <a:gd name="connsiteY2" fmla="*/ 671258 h 1392418"/>
                    <a:gd name="connsiteX3" fmla="*/ 432049 w 1631457"/>
                    <a:gd name="connsiteY3" fmla="*/ 647508 h 1392418"/>
                    <a:gd name="connsiteX4" fmla="*/ 432049 w 1631457"/>
                    <a:gd name="connsiteY4" fmla="*/ 528754 h 1392418"/>
                    <a:gd name="connsiteX5" fmla="*/ 313296 w 1631457"/>
                    <a:gd name="connsiteY5" fmla="*/ 439689 h 1392418"/>
                    <a:gd name="connsiteX6" fmla="*/ 224231 w 1631457"/>
                    <a:gd name="connsiteY6" fmla="*/ 415939 h 1392418"/>
                    <a:gd name="connsiteX7" fmla="*/ 105478 w 1631457"/>
                    <a:gd name="connsiteY7" fmla="*/ 427814 h 1392418"/>
                    <a:gd name="connsiteX8" fmla="*/ 16413 w 1631457"/>
                    <a:gd name="connsiteY8" fmla="*/ 552505 h 1392418"/>
                    <a:gd name="connsiteX9" fmla="*/ 34226 w 1631457"/>
                    <a:gd name="connsiteY9" fmla="*/ 855326 h 1392418"/>
                    <a:gd name="connsiteX10" fmla="*/ 348922 w 1631457"/>
                    <a:gd name="connsiteY10" fmla="*/ 1128458 h 1392418"/>
                    <a:gd name="connsiteX11" fmla="*/ 972376 w 1631457"/>
                    <a:gd name="connsiteY11" fmla="*/ 1365965 h 1392418"/>
                    <a:gd name="connsiteX12" fmla="*/ 1334574 w 1631457"/>
                    <a:gd name="connsiteY12" fmla="*/ 1365965 h 1392418"/>
                    <a:gd name="connsiteX13" fmla="*/ 1453327 w 1631457"/>
                    <a:gd name="connsiteY13" fmla="*/ 1181897 h 1392418"/>
                    <a:gd name="connsiteX14" fmla="*/ 1631457 w 1631457"/>
                    <a:gd name="connsiteY14" fmla="*/ 950328 h 1392418"/>
                    <a:gd name="connsiteX15" fmla="*/ 1453327 w 1631457"/>
                    <a:gd name="connsiteY15" fmla="*/ 510942 h 1392418"/>
                    <a:gd name="connsiteX16" fmla="*/ 978314 w 1631457"/>
                    <a:gd name="connsiteY16" fmla="*/ 136869 h 1392418"/>
                    <a:gd name="connsiteX17" fmla="*/ 497363 w 1631457"/>
                    <a:gd name="connsiteY17" fmla="*/ 302 h 1392418"/>
                    <a:gd name="connsiteX18" fmla="*/ 99540 w 1631457"/>
                    <a:gd name="connsiteY18" fmla="*/ 166557 h 1392418"/>
                    <a:gd name="connsiteX19" fmla="*/ 123291 w 1631457"/>
                    <a:gd name="connsiteY19" fmla="*/ 368437 h 1392418"/>
                    <a:gd name="connsiteX20" fmla="*/ 301421 w 1631457"/>
                    <a:gd name="connsiteY20" fmla="*/ 516879 h 1392418"/>
                    <a:gd name="connsiteX21" fmla="*/ 627992 w 1631457"/>
                    <a:gd name="connsiteY21" fmla="*/ 623757 h 1392418"/>
                    <a:gd name="connsiteX22" fmla="*/ 871436 w 1631457"/>
                    <a:gd name="connsiteY22" fmla="*/ 677196 h 1392418"/>
                    <a:gd name="connsiteX23" fmla="*/ 972376 w 1631457"/>
                    <a:gd name="connsiteY23" fmla="*/ 623757 h 1392418"/>
                    <a:gd name="connsiteX24" fmla="*/ 764558 w 1631457"/>
                    <a:gd name="connsiteY24" fmla="*/ 463440 h 1392418"/>
                    <a:gd name="connsiteX25" fmla="*/ 544865 w 1631457"/>
                    <a:gd name="connsiteY25" fmla="*/ 368438 h 1392418"/>
                    <a:gd name="connsiteX26" fmla="*/ 271732 w 1631457"/>
                    <a:gd name="connsiteY26" fmla="*/ 356562 h 1392418"/>
                    <a:gd name="connsiteX27" fmla="*/ 206418 w 1631457"/>
                    <a:gd name="connsiteY27" fmla="*/ 374375 h 1392418"/>
                    <a:gd name="connsiteX0" fmla="*/ 182667 w 1631457"/>
                    <a:gd name="connsiteY0" fmla="*/ 445627 h 1376286"/>
                    <a:gd name="connsiteX1" fmla="*/ 212356 w 1631457"/>
                    <a:gd name="connsiteY1" fmla="*/ 611882 h 1376286"/>
                    <a:gd name="connsiteX2" fmla="*/ 331109 w 1631457"/>
                    <a:gd name="connsiteY2" fmla="*/ 671258 h 1376286"/>
                    <a:gd name="connsiteX3" fmla="*/ 432049 w 1631457"/>
                    <a:gd name="connsiteY3" fmla="*/ 647508 h 1376286"/>
                    <a:gd name="connsiteX4" fmla="*/ 432049 w 1631457"/>
                    <a:gd name="connsiteY4" fmla="*/ 528754 h 1376286"/>
                    <a:gd name="connsiteX5" fmla="*/ 313296 w 1631457"/>
                    <a:gd name="connsiteY5" fmla="*/ 439689 h 1376286"/>
                    <a:gd name="connsiteX6" fmla="*/ 224231 w 1631457"/>
                    <a:gd name="connsiteY6" fmla="*/ 415939 h 1376286"/>
                    <a:gd name="connsiteX7" fmla="*/ 105478 w 1631457"/>
                    <a:gd name="connsiteY7" fmla="*/ 427814 h 1376286"/>
                    <a:gd name="connsiteX8" fmla="*/ 16413 w 1631457"/>
                    <a:gd name="connsiteY8" fmla="*/ 552505 h 1376286"/>
                    <a:gd name="connsiteX9" fmla="*/ 34226 w 1631457"/>
                    <a:gd name="connsiteY9" fmla="*/ 855326 h 1376286"/>
                    <a:gd name="connsiteX10" fmla="*/ 348922 w 1631457"/>
                    <a:gd name="connsiteY10" fmla="*/ 1128458 h 1376286"/>
                    <a:gd name="connsiteX11" fmla="*/ 972376 w 1631457"/>
                    <a:gd name="connsiteY11" fmla="*/ 1365965 h 1376286"/>
                    <a:gd name="connsiteX12" fmla="*/ 1275198 w 1631457"/>
                    <a:gd name="connsiteY12" fmla="*/ 1318463 h 1376286"/>
                    <a:gd name="connsiteX13" fmla="*/ 1453327 w 1631457"/>
                    <a:gd name="connsiteY13" fmla="*/ 1181897 h 1376286"/>
                    <a:gd name="connsiteX14" fmla="*/ 1631457 w 1631457"/>
                    <a:gd name="connsiteY14" fmla="*/ 950328 h 1376286"/>
                    <a:gd name="connsiteX15" fmla="*/ 1453327 w 1631457"/>
                    <a:gd name="connsiteY15" fmla="*/ 510942 h 1376286"/>
                    <a:gd name="connsiteX16" fmla="*/ 978314 w 1631457"/>
                    <a:gd name="connsiteY16" fmla="*/ 136869 h 1376286"/>
                    <a:gd name="connsiteX17" fmla="*/ 497363 w 1631457"/>
                    <a:gd name="connsiteY17" fmla="*/ 302 h 1376286"/>
                    <a:gd name="connsiteX18" fmla="*/ 99540 w 1631457"/>
                    <a:gd name="connsiteY18" fmla="*/ 166557 h 1376286"/>
                    <a:gd name="connsiteX19" fmla="*/ 123291 w 1631457"/>
                    <a:gd name="connsiteY19" fmla="*/ 368437 h 1376286"/>
                    <a:gd name="connsiteX20" fmla="*/ 301421 w 1631457"/>
                    <a:gd name="connsiteY20" fmla="*/ 516879 h 1376286"/>
                    <a:gd name="connsiteX21" fmla="*/ 627992 w 1631457"/>
                    <a:gd name="connsiteY21" fmla="*/ 623757 h 1376286"/>
                    <a:gd name="connsiteX22" fmla="*/ 871436 w 1631457"/>
                    <a:gd name="connsiteY22" fmla="*/ 677196 h 1376286"/>
                    <a:gd name="connsiteX23" fmla="*/ 972376 w 1631457"/>
                    <a:gd name="connsiteY23" fmla="*/ 623757 h 1376286"/>
                    <a:gd name="connsiteX24" fmla="*/ 764558 w 1631457"/>
                    <a:gd name="connsiteY24" fmla="*/ 463440 h 1376286"/>
                    <a:gd name="connsiteX25" fmla="*/ 544865 w 1631457"/>
                    <a:gd name="connsiteY25" fmla="*/ 368438 h 1376286"/>
                    <a:gd name="connsiteX26" fmla="*/ 271732 w 1631457"/>
                    <a:gd name="connsiteY26" fmla="*/ 356562 h 1376286"/>
                    <a:gd name="connsiteX27" fmla="*/ 206418 w 1631457"/>
                    <a:gd name="connsiteY27" fmla="*/ 374375 h 1376286"/>
                    <a:gd name="connsiteX0" fmla="*/ 182667 w 1631457"/>
                    <a:gd name="connsiteY0" fmla="*/ 445627 h 1319973"/>
                    <a:gd name="connsiteX1" fmla="*/ 212356 w 1631457"/>
                    <a:gd name="connsiteY1" fmla="*/ 611882 h 1319973"/>
                    <a:gd name="connsiteX2" fmla="*/ 331109 w 1631457"/>
                    <a:gd name="connsiteY2" fmla="*/ 671258 h 1319973"/>
                    <a:gd name="connsiteX3" fmla="*/ 432049 w 1631457"/>
                    <a:gd name="connsiteY3" fmla="*/ 647508 h 1319973"/>
                    <a:gd name="connsiteX4" fmla="*/ 432049 w 1631457"/>
                    <a:gd name="connsiteY4" fmla="*/ 528754 h 1319973"/>
                    <a:gd name="connsiteX5" fmla="*/ 313296 w 1631457"/>
                    <a:gd name="connsiteY5" fmla="*/ 439689 h 1319973"/>
                    <a:gd name="connsiteX6" fmla="*/ 224231 w 1631457"/>
                    <a:gd name="connsiteY6" fmla="*/ 415939 h 1319973"/>
                    <a:gd name="connsiteX7" fmla="*/ 105478 w 1631457"/>
                    <a:gd name="connsiteY7" fmla="*/ 427814 h 1319973"/>
                    <a:gd name="connsiteX8" fmla="*/ 16413 w 1631457"/>
                    <a:gd name="connsiteY8" fmla="*/ 552505 h 1319973"/>
                    <a:gd name="connsiteX9" fmla="*/ 34226 w 1631457"/>
                    <a:gd name="connsiteY9" fmla="*/ 855326 h 1319973"/>
                    <a:gd name="connsiteX10" fmla="*/ 348922 w 1631457"/>
                    <a:gd name="connsiteY10" fmla="*/ 1128458 h 1319973"/>
                    <a:gd name="connsiteX11" fmla="*/ 835810 w 1631457"/>
                    <a:gd name="connsiteY11" fmla="*/ 1247212 h 1319973"/>
                    <a:gd name="connsiteX12" fmla="*/ 1275198 w 1631457"/>
                    <a:gd name="connsiteY12" fmla="*/ 1318463 h 1319973"/>
                    <a:gd name="connsiteX13" fmla="*/ 1453327 w 1631457"/>
                    <a:gd name="connsiteY13" fmla="*/ 1181897 h 1319973"/>
                    <a:gd name="connsiteX14" fmla="*/ 1631457 w 1631457"/>
                    <a:gd name="connsiteY14" fmla="*/ 950328 h 1319973"/>
                    <a:gd name="connsiteX15" fmla="*/ 1453327 w 1631457"/>
                    <a:gd name="connsiteY15" fmla="*/ 510942 h 1319973"/>
                    <a:gd name="connsiteX16" fmla="*/ 978314 w 1631457"/>
                    <a:gd name="connsiteY16" fmla="*/ 136869 h 1319973"/>
                    <a:gd name="connsiteX17" fmla="*/ 497363 w 1631457"/>
                    <a:gd name="connsiteY17" fmla="*/ 302 h 1319973"/>
                    <a:gd name="connsiteX18" fmla="*/ 99540 w 1631457"/>
                    <a:gd name="connsiteY18" fmla="*/ 166557 h 1319973"/>
                    <a:gd name="connsiteX19" fmla="*/ 123291 w 1631457"/>
                    <a:gd name="connsiteY19" fmla="*/ 368437 h 1319973"/>
                    <a:gd name="connsiteX20" fmla="*/ 301421 w 1631457"/>
                    <a:gd name="connsiteY20" fmla="*/ 516879 h 1319973"/>
                    <a:gd name="connsiteX21" fmla="*/ 627992 w 1631457"/>
                    <a:gd name="connsiteY21" fmla="*/ 623757 h 1319973"/>
                    <a:gd name="connsiteX22" fmla="*/ 871436 w 1631457"/>
                    <a:gd name="connsiteY22" fmla="*/ 677196 h 1319973"/>
                    <a:gd name="connsiteX23" fmla="*/ 972376 w 1631457"/>
                    <a:gd name="connsiteY23" fmla="*/ 623757 h 1319973"/>
                    <a:gd name="connsiteX24" fmla="*/ 764558 w 1631457"/>
                    <a:gd name="connsiteY24" fmla="*/ 463440 h 1319973"/>
                    <a:gd name="connsiteX25" fmla="*/ 544865 w 1631457"/>
                    <a:gd name="connsiteY25" fmla="*/ 368438 h 1319973"/>
                    <a:gd name="connsiteX26" fmla="*/ 271732 w 1631457"/>
                    <a:gd name="connsiteY26" fmla="*/ 356562 h 1319973"/>
                    <a:gd name="connsiteX27" fmla="*/ 206418 w 1631457"/>
                    <a:gd name="connsiteY27" fmla="*/ 374375 h 1319973"/>
                    <a:gd name="connsiteX0" fmla="*/ 182667 w 1631457"/>
                    <a:gd name="connsiteY0" fmla="*/ 445627 h 1325906"/>
                    <a:gd name="connsiteX1" fmla="*/ 212356 w 1631457"/>
                    <a:gd name="connsiteY1" fmla="*/ 611882 h 1325906"/>
                    <a:gd name="connsiteX2" fmla="*/ 331109 w 1631457"/>
                    <a:gd name="connsiteY2" fmla="*/ 671258 h 1325906"/>
                    <a:gd name="connsiteX3" fmla="*/ 432049 w 1631457"/>
                    <a:gd name="connsiteY3" fmla="*/ 647508 h 1325906"/>
                    <a:gd name="connsiteX4" fmla="*/ 432049 w 1631457"/>
                    <a:gd name="connsiteY4" fmla="*/ 528754 h 1325906"/>
                    <a:gd name="connsiteX5" fmla="*/ 313296 w 1631457"/>
                    <a:gd name="connsiteY5" fmla="*/ 439689 h 1325906"/>
                    <a:gd name="connsiteX6" fmla="*/ 224231 w 1631457"/>
                    <a:gd name="connsiteY6" fmla="*/ 415939 h 1325906"/>
                    <a:gd name="connsiteX7" fmla="*/ 105478 w 1631457"/>
                    <a:gd name="connsiteY7" fmla="*/ 427814 h 1325906"/>
                    <a:gd name="connsiteX8" fmla="*/ 16413 w 1631457"/>
                    <a:gd name="connsiteY8" fmla="*/ 552505 h 1325906"/>
                    <a:gd name="connsiteX9" fmla="*/ 34226 w 1631457"/>
                    <a:gd name="connsiteY9" fmla="*/ 855326 h 1325906"/>
                    <a:gd name="connsiteX10" fmla="*/ 348922 w 1631457"/>
                    <a:gd name="connsiteY10" fmla="*/ 1128458 h 1325906"/>
                    <a:gd name="connsiteX11" fmla="*/ 835810 w 1631457"/>
                    <a:gd name="connsiteY11" fmla="*/ 1288776 h 1325906"/>
                    <a:gd name="connsiteX12" fmla="*/ 1275198 w 1631457"/>
                    <a:gd name="connsiteY12" fmla="*/ 1318463 h 1325906"/>
                    <a:gd name="connsiteX13" fmla="*/ 1453327 w 1631457"/>
                    <a:gd name="connsiteY13" fmla="*/ 1181897 h 1325906"/>
                    <a:gd name="connsiteX14" fmla="*/ 1631457 w 1631457"/>
                    <a:gd name="connsiteY14" fmla="*/ 950328 h 1325906"/>
                    <a:gd name="connsiteX15" fmla="*/ 1453327 w 1631457"/>
                    <a:gd name="connsiteY15" fmla="*/ 510942 h 1325906"/>
                    <a:gd name="connsiteX16" fmla="*/ 978314 w 1631457"/>
                    <a:gd name="connsiteY16" fmla="*/ 136869 h 1325906"/>
                    <a:gd name="connsiteX17" fmla="*/ 497363 w 1631457"/>
                    <a:gd name="connsiteY17" fmla="*/ 302 h 1325906"/>
                    <a:gd name="connsiteX18" fmla="*/ 99540 w 1631457"/>
                    <a:gd name="connsiteY18" fmla="*/ 166557 h 1325906"/>
                    <a:gd name="connsiteX19" fmla="*/ 123291 w 1631457"/>
                    <a:gd name="connsiteY19" fmla="*/ 368437 h 1325906"/>
                    <a:gd name="connsiteX20" fmla="*/ 301421 w 1631457"/>
                    <a:gd name="connsiteY20" fmla="*/ 516879 h 1325906"/>
                    <a:gd name="connsiteX21" fmla="*/ 627992 w 1631457"/>
                    <a:gd name="connsiteY21" fmla="*/ 623757 h 1325906"/>
                    <a:gd name="connsiteX22" fmla="*/ 871436 w 1631457"/>
                    <a:gd name="connsiteY22" fmla="*/ 677196 h 1325906"/>
                    <a:gd name="connsiteX23" fmla="*/ 972376 w 1631457"/>
                    <a:gd name="connsiteY23" fmla="*/ 623757 h 1325906"/>
                    <a:gd name="connsiteX24" fmla="*/ 764558 w 1631457"/>
                    <a:gd name="connsiteY24" fmla="*/ 463440 h 1325906"/>
                    <a:gd name="connsiteX25" fmla="*/ 544865 w 1631457"/>
                    <a:gd name="connsiteY25" fmla="*/ 368438 h 1325906"/>
                    <a:gd name="connsiteX26" fmla="*/ 271732 w 1631457"/>
                    <a:gd name="connsiteY26" fmla="*/ 356562 h 1325906"/>
                    <a:gd name="connsiteX27" fmla="*/ 206418 w 1631457"/>
                    <a:gd name="connsiteY27" fmla="*/ 374375 h 1325906"/>
                    <a:gd name="connsiteX0" fmla="*/ 182667 w 1631457"/>
                    <a:gd name="connsiteY0" fmla="*/ 445627 h 1308822"/>
                    <a:gd name="connsiteX1" fmla="*/ 212356 w 1631457"/>
                    <a:gd name="connsiteY1" fmla="*/ 611882 h 1308822"/>
                    <a:gd name="connsiteX2" fmla="*/ 331109 w 1631457"/>
                    <a:gd name="connsiteY2" fmla="*/ 671258 h 1308822"/>
                    <a:gd name="connsiteX3" fmla="*/ 432049 w 1631457"/>
                    <a:gd name="connsiteY3" fmla="*/ 647508 h 1308822"/>
                    <a:gd name="connsiteX4" fmla="*/ 432049 w 1631457"/>
                    <a:gd name="connsiteY4" fmla="*/ 528754 h 1308822"/>
                    <a:gd name="connsiteX5" fmla="*/ 313296 w 1631457"/>
                    <a:gd name="connsiteY5" fmla="*/ 439689 h 1308822"/>
                    <a:gd name="connsiteX6" fmla="*/ 224231 w 1631457"/>
                    <a:gd name="connsiteY6" fmla="*/ 415939 h 1308822"/>
                    <a:gd name="connsiteX7" fmla="*/ 105478 w 1631457"/>
                    <a:gd name="connsiteY7" fmla="*/ 427814 h 1308822"/>
                    <a:gd name="connsiteX8" fmla="*/ 16413 w 1631457"/>
                    <a:gd name="connsiteY8" fmla="*/ 552505 h 1308822"/>
                    <a:gd name="connsiteX9" fmla="*/ 34226 w 1631457"/>
                    <a:gd name="connsiteY9" fmla="*/ 855326 h 1308822"/>
                    <a:gd name="connsiteX10" fmla="*/ 348922 w 1631457"/>
                    <a:gd name="connsiteY10" fmla="*/ 1128458 h 1308822"/>
                    <a:gd name="connsiteX11" fmla="*/ 835810 w 1631457"/>
                    <a:gd name="connsiteY11" fmla="*/ 1288776 h 1308822"/>
                    <a:gd name="connsiteX12" fmla="*/ 1251448 w 1631457"/>
                    <a:gd name="connsiteY12" fmla="*/ 1294712 h 1308822"/>
                    <a:gd name="connsiteX13" fmla="*/ 1453327 w 1631457"/>
                    <a:gd name="connsiteY13" fmla="*/ 1181897 h 1308822"/>
                    <a:gd name="connsiteX14" fmla="*/ 1631457 w 1631457"/>
                    <a:gd name="connsiteY14" fmla="*/ 950328 h 1308822"/>
                    <a:gd name="connsiteX15" fmla="*/ 1453327 w 1631457"/>
                    <a:gd name="connsiteY15" fmla="*/ 510942 h 1308822"/>
                    <a:gd name="connsiteX16" fmla="*/ 978314 w 1631457"/>
                    <a:gd name="connsiteY16" fmla="*/ 136869 h 1308822"/>
                    <a:gd name="connsiteX17" fmla="*/ 497363 w 1631457"/>
                    <a:gd name="connsiteY17" fmla="*/ 302 h 1308822"/>
                    <a:gd name="connsiteX18" fmla="*/ 99540 w 1631457"/>
                    <a:gd name="connsiteY18" fmla="*/ 166557 h 1308822"/>
                    <a:gd name="connsiteX19" fmla="*/ 123291 w 1631457"/>
                    <a:gd name="connsiteY19" fmla="*/ 368437 h 1308822"/>
                    <a:gd name="connsiteX20" fmla="*/ 301421 w 1631457"/>
                    <a:gd name="connsiteY20" fmla="*/ 516879 h 1308822"/>
                    <a:gd name="connsiteX21" fmla="*/ 627992 w 1631457"/>
                    <a:gd name="connsiteY21" fmla="*/ 623757 h 1308822"/>
                    <a:gd name="connsiteX22" fmla="*/ 871436 w 1631457"/>
                    <a:gd name="connsiteY22" fmla="*/ 677196 h 1308822"/>
                    <a:gd name="connsiteX23" fmla="*/ 972376 w 1631457"/>
                    <a:gd name="connsiteY23" fmla="*/ 623757 h 1308822"/>
                    <a:gd name="connsiteX24" fmla="*/ 764558 w 1631457"/>
                    <a:gd name="connsiteY24" fmla="*/ 463440 h 1308822"/>
                    <a:gd name="connsiteX25" fmla="*/ 544865 w 1631457"/>
                    <a:gd name="connsiteY25" fmla="*/ 368438 h 1308822"/>
                    <a:gd name="connsiteX26" fmla="*/ 271732 w 1631457"/>
                    <a:gd name="connsiteY26" fmla="*/ 356562 h 1308822"/>
                    <a:gd name="connsiteX27" fmla="*/ 206418 w 1631457"/>
                    <a:gd name="connsiteY27" fmla="*/ 374375 h 1308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631457" h="1308822">
                      <a:moveTo>
                        <a:pt x="182667" y="445627"/>
                      </a:moveTo>
                      <a:cubicBezTo>
                        <a:pt x="181677" y="505993"/>
                        <a:pt x="187616" y="574277"/>
                        <a:pt x="212356" y="611882"/>
                      </a:cubicBezTo>
                      <a:cubicBezTo>
                        <a:pt x="237096" y="649487"/>
                        <a:pt x="294494" y="665320"/>
                        <a:pt x="331109" y="671258"/>
                      </a:cubicBezTo>
                      <a:cubicBezTo>
                        <a:pt x="367724" y="677196"/>
                        <a:pt x="415226" y="671259"/>
                        <a:pt x="432049" y="647508"/>
                      </a:cubicBezTo>
                      <a:cubicBezTo>
                        <a:pt x="448872" y="623757"/>
                        <a:pt x="451841" y="563390"/>
                        <a:pt x="432049" y="528754"/>
                      </a:cubicBezTo>
                      <a:cubicBezTo>
                        <a:pt x="412257" y="494118"/>
                        <a:pt x="347932" y="458491"/>
                        <a:pt x="313296" y="439689"/>
                      </a:cubicBezTo>
                      <a:cubicBezTo>
                        <a:pt x="278660" y="420887"/>
                        <a:pt x="258867" y="417918"/>
                        <a:pt x="224231" y="415939"/>
                      </a:cubicBezTo>
                      <a:cubicBezTo>
                        <a:pt x="189595" y="413960"/>
                        <a:pt x="140114" y="405053"/>
                        <a:pt x="105478" y="427814"/>
                      </a:cubicBezTo>
                      <a:cubicBezTo>
                        <a:pt x="70842" y="450575"/>
                        <a:pt x="28288" y="481253"/>
                        <a:pt x="16413" y="552505"/>
                      </a:cubicBezTo>
                      <a:cubicBezTo>
                        <a:pt x="4538" y="623757"/>
                        <a:pt x="-21192" y="759334"/>
                        <a:pt x="34226" y="855326"/>
                      </a:cubicBezTo>
                      <a:cubicBezTo>
                        <a:pt x="89644" y="951318"/>
                        <a:pt x="215325" y="1056216"/>
                        <a:pt x="348922" y="1128458"/>
                      </a:cubicBezTo>
                      <a:cubicBezTo>
                        <a:pt x="482519" y="1200700"/>
                        <a:pt x="685389" y="1261067"/>
                        <a:pt x="835810" y="1288776"/>
                      </a:cubicBezTo>
                      <a:cubicBezTo>
                        <a:pt x="986231" y="1316485"/>
                        <a:pt x="1148529" y="1312525"/>
                        <a:pt x="1251448" y="1294712"/>
                      </a:cubicBezTo>
                      <a:cubicBezTo>
                        <a:pt x="1354367" y="1276899"/>
                        <a:pt x="1389992" y="1239294"/>
                        <a:pt x="1453327" y="1181897"/>
                      </a:cubicBezTo>
                      <a:cubicBezTo>
                        <a:pt x="1516662" y="1124500"/>
                        <a:pt x="1631457" y="1062154"/>
                        <a:pt x="1631457" y="950328"/>
                      </a:cubicBezTo>
                      <a:cubicBezTo>
                        <a:pt x="1631457" y="838502"/>
                        <a:pt x="1562184" y="646518"/>
                        <a:pt x="1453327" y="510942"/>
                      </a:cubicBezTo>
                      <a:cubicBezTo>
                        <a:pt x="1344470" y="375366"/>
                        <a:pt x="1137641" y="221976"/>
                        <a:pt x="978314" y="136869"/>
                      </a:cubicBezTo>
                      <a:cubicBezTo>
                        <a:pt x="818987" y="51762"/>
                        <a:pt x="643825" y="-4646"/>
                        <a:pt x="497363" y="302"/>
                      </a:cubicBezTo>
                      <a:cubicBezTo>
                        <a:pt x="350901" y="5250"/>
                        <a:pt x="161885" y="105201"/>
                        <a:pt x="99540" y="166557"/>
                      </a:cubicBezTo>
                      <a:cubicBezTo>
                        <a:pt x="37195" y="227913"/>
                        <a:pt x="89644" y="310050"/>
                        <a:pt x="123291" y="368437"/>
                      </a:cubicBezTo>
                      <a:cubicBezTo>
                        <a:pt x="156938" y="426824"/>
                        <a:pt x="217304" y="474326"/>
                        <a:pt x="301421" y="516879"/>
                      </a:cubicBezTo>
                      <a:cubicBezTo>
                        <a:pt x="385538" y="559432"/>
                        <a:pt x="532989" y="597037"/>
                        <a:pt x="627992" y="623757"/>
                      </a:cubicBezTo>
                      <a:cubicBezTo>
                        <a:pt x="722995" y="650477"/>
                        <a:pt x="814039" y="677196"/>
                        <a:pt x="871436" y="677196"/>
                      </a:cubicBezTo>
                      <a:cubicBezTo>
                        <a:pt x="928833" y="677196"/>
                        <a:pt x="990189" y="659383"/>
                        <a:pt x="972376" y="623757"/>
                      </a:cubicBezTo>
                      <a:cubicBezTo>
                        <a:pt x="954563" y="588131"/>
                        <a:pt x="835810" y="505993"/>
                        <a:pt x="764558" y="463440"/>
                      </a:cubicBezTo>
                      <a:cubicBezTo>
                        <a:pt x="693306" y="420887"/>
                        <a:pt x="544865" y="368438"/>
                        <a:pt x="544865" y="368438"/>
                      </a:cubicBezTo>
                      <a:cubicBezTo>
                        <a:pt x="462727" y="350625"/>
                        <a:pt x="328140" y="355573"/>
                        <a:pt x="271732" y="356562"/>
                      </a:cubicBezTo>
                      <a:cubicBezTo>
                        <a:pt x="215324" y="357551"/>
                        <a:pt x="206418" y="374375"/>
                        <a:pt x="206418" y="374375"/>
                      </a:cubicBezTo>
                    </a:path>
                  </a:pathLst>
                </a:custGeom>
                <a:noFill/>
                <a:ln w="571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cxnSp>
              <p:nvCxnSpPr>
                <p:cNvPr id="39" name="Přímá spojnice se šipkou 38"/>
                <p:cNvCxnSpPr/>
                <p:nvPr/>
              </p:nvCxnSpPr>
              <p:spPr>
                <a:xfrm>
                  <a:off x="2216416" y="4147581"/>
                  <a:ext cx="306579" cy="34329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7" name="Ovál 46"/>
            <p:cNvSpPr/>
            <p:nvPr/>
          </p:nvSpPr>
          <p:spPr>
            <a:xfrm>
              <a:off x="4247577" y="4238563"/>
              <a:ext cx="932177" cy="1062645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48" name="Ovál 47"/>
            <p:cNvSpPr/>
            <p:nvPr/>
          </p:nvSpPr>
          <p:spPr>
            <a:xfrm>
              <a:off x="4802457" y="3411584"/>
              <a:ext cx="1380595" cy="1062645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</p:grpSp>
    </p:spTree>
    <p:extLst>
      <p:ext uri="{BB962C8B-B14F-4D97-AF65-F5344CB8AC3E}">
        <p14:creationId xmlns:p14="http://schemas.microsoft.com/office/powerpoint/2010/main" val="3551830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78100" y="141546"/>
            <a:ext cx="10753200" cy="451576"/>
          </a:xfrm>
        </p:spPr>
        <p:txBody>
          <a:bodyPr/>
          <a:lstStyle/>
          <a:p>
            <a:r>
              <a:rPr lang="cs-CZ" sz="3200" dirty="0"/>
              <a:t>QRS in limb </a:t>
            </a:r>
            <a:r>
              <a:rPr lang="cs-CZ" sz="3200" dirty="0" err="1"/>
              <a:t>leads</a:t>
            </a:r>
            <a:r>
              <a:rPr lang="cs-CZ" sz="3200" dirty="0"/>
              <a:t> and axis</a:t>
            </a:r>
          </a:p>
        </p:txBody>
      </p:sp>
      <p:pic>
        <p:nvPicPr>
          <p:cNvPr id="7" name="Picture 2" descr="C:\Users\Johanka\Desktop\výuka\seminář\EKG\EKG scan\EKG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" t="9882" r="50886" b="33006"/>
          <a:stretch/>
        </p:blipFill>
        <p:spPr bwMode="auto">
          <a:xfrm>
            <a:off x="548721" y="794083"/>
            <a:ext cx="6272010" cy="58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7225501" y="908720"/>
            <a:ext cx="1098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-1</a:t>
            </a:r>
          </a:p>
          <a:p>
            <a:r>
              <a:rPr lang="cs-CZ" sz="1800" dirty="0"/>
              <a:t>R = 6</a:t>
            </a:r>
          </a:p>
          <a:p>
            <a:r>
              <a:rPr lang="cs-CZ" sz="1800" dirty="0"/>
              <a:t>S = 0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309054" y="1191224"/>
            <a:ext cx="1250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5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229236" y="1890584"/>
            <a:ext cx="1098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-1</a:t>
            </a:r>
          </a:p>
          <a:p>
            <a:r>
              <a:rPr lang="cs-CZ" sz="1800" dirty="0"/>
              <a:t>R = 17</a:t>
            </a:r>
          </a:p>
          <a:p>
            <a:r>
              <a:rPr lang="cs-CZ" sz="1800" dirty="0"/>
              <a:t>S = -1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09054" y="2173088"/>
            <a:ext cx="14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15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243544" y="2872448"/>
            <a:ext cx="1259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0</a:t>
            </a:r>
          </a:p>
          <a:p>
            <a:r>
              <a:rPr lang="cs-CZ" sz="1800" dirty="0"/>
              <a:t>R = 10</a:t>
            </a:r>
          </a:p>
          <a:p>
            <a:r>
              <a:rPr lang="cs-CZ" sz="1800" dirty="0"/>
              <a:t>S = -1 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8327097" y="3154952"/>
            <a:ext cx="1250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9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7225501" y="3854312"/>
            <a:ext cx="1098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1</a:t>
            </a:r>
          </a:p>
          <a:p>
            <a:r>
              <a:rPr lang="cs-CZ" sz="1800" dirty="0"/>
              <a:t>R = -11</a:t>
            </a:r>
          </a:p>
          <a:p>
            <a:r>
              <a:rPr lang="cs-CZ" sz="1800" dirty="0"/>
              <a:t>S = 0 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8309053" y="4136816"/>
            <a:ext cx="163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-10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7225501" y="4836176"/>
            <a:ext cx="1098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0</a:t>
            </a:r>
          </a:p>
          <a:p>
            <a:r>
              <a:rPr lang="cs-CZ" sz="1800" dirty="0"/>
              <a:t>R = -3</a:t>
            </a:r>
          </a:p>
          <a:p>
            <a:r>
              <a:rPr lang="cs-CZ" sz="1800" dirty="0"/>
              <a:t>S = 0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8309054" y="5118680"/>
            <a:ext cx="1250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-3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7225501" y="5818038"/>
            <a:ext cx="1098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-1</a:t>
            </a:r>
          </a:p>
          <a:p>
            <a:r>
              <a:rPr lang="cs-CZ" sz="1800" dirty="0"/>
              <a:t>R = 13</a:t>
            </a:r>
          </a:p>
          <a:p>
            <a:r>
              <a:rPr lang="cs-CZ" sz="1800" dirty="0"/>
              <a:t>S = -1 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8309054" y="6100542"/>
            <a:ext cx="1451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11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9780233" y="1188542"/>
            <a:ext cx="8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/>
              <a:t>qR</a:t>
            </a:r>
            <a:r>
              <a:rPr lang="cs-CZ" sz="1800" dirty="0"/>
              <a:t> 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9780233" y="2170406"/>
            <a:ext cx="8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/>
              <a:t>qRs</a:t>
            </a:r>
            <a:endParaRPr lang="cs-CZ" sz="18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9780233" y="3152270"/>
            <a:ext cx="8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/>
              <a:t>Rs</a:t>
            </a:r>
            <a:endParaRPr lang="cs-CZ" sz="18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9780233" y="4134134"/>
            <a:ext cx="8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/>
              <a:t>rS</a:t>
            </a:r>
            <a:endParaRPr lang="cs-CZ" sz="18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9780233" y="5115998"/>
            <a:ext cx="8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9780233" y="6097860"/>
            <a:ext cx="8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/>
              <a:t>qRs</a:t>
            </a:r>
            <a:endParaRPr lang="cs-CZ" sz="1800" dirty="0"/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9746052" y="476672"/>
            <a:ext cx="0" cy="6381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9746052" y="102581"/>
            <a:ext cx="130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/>
              <a:t>description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QRS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8363295" y="97375"/>
            <a:ext cx="1259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Sum </a:t>
            </a:r>
            <a:r>
              <a:rPr lang="cs-CZ" sz="1800" dirty="0" err="1"/>
              <a:t>of</a:t>
            </a:r>
            <a:r>
              <a:rPr lang="cs-CZ" sz="1800" dirty="0"/>
              <a:t> QRS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7050213" y="76005"/>
            <a:ext cx="1298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/>
              <a:t>amplitudes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Q, R, and S</a:t>
            </a:r>
          </a:p>
        </p:txBody>
      </p:sp>
    </p:spTree>
    <p:extLst>
      <p:ext uri="{BB962C8B-B14F-4D97-AF65-F5344CB8AC3E}">
        <p14:creationId xmlns:p14="http://schemas.microsoft.com/office/powerpoint/2010/main" val="841298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z="1050" smtClean="0"/>
              <a:pPr/>
              <a:t>26</a:t>
            </a:fld>
            <a:endParaRPr lang="cs-CZ" altLang="cs-CZ" sz="1050" dirty="0"/>
          </a:p>
        </p:txBody>
      </p:sp>
      <p:pic>
        <p:nvPicPr>
          <p:cNvPr id="7" name="Picture 2" descr="C:\Users\Johanka\Desktop\výuka\seminář\EKG\EKG scan\EKG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" t="9882" r="80498" b="33006"/>
          <a:stretch/>
        </p:blipFill>
        <p:spPr bwMode="auto">
          <a:xfrm>
            <a:off x="35497" y="820251"/>
            <a:ext cx="1440160" cy="58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506720" y="908720"/>
            <a:ext cx="1191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-1</a:t>
            </a:r>
          </a:p>
          <a:p>
            <a:r>
              <a:rPr lang="cs-CZ" sz="1800" dirty="0"/>
              <a:t>R = 6</a:t>
            </a:r>
          </a:p>
          <a:p>
            <a:r>
              <a:rPr lang="cs-CZ" sz="1800" dirty="0"/>
              <a:t>S = 0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352773" y="1191224"/>
            <a:ext cx="139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5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510455" y="1890584"/>
            <a:ext cx="1191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-1</a:t>
            </a:r>
          </a:p>
          <a:p>
            <a:r>
              <a:rPr lang="cs-CZ" sz="1800" dirty="0"/>
              <a:t>R = 17</a:t>
            </a:r>
          </a:p>
          <a:p>
            <a:r>
              <a:rPr lang="cs-CZ" sz="1800" dirty="0"/>
              <a:t>S = -1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352772" y="2173088"/>
            <a:ext cx="161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15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524762" y="2872448"/>
            <a:ext cx="136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0</a:t>
            </a:r>
          </a:p>
          <a:p>
            <a:r>
              <a:rPr lang="cs-CZ" sz="1800" dirty="0"/>
              <a:t>R = 10</a:t>
            </a:r>
          </a:p>
          <a:p>
            <a:r>
              <a:rPr lang="cs-CZ" sz="1800" dirty="0"/>
              <a:t>S = -1 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370816" y="3154952"/>
            <a:ext cx="139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9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506720" y="3854312"/>
            <a:ext cx="1191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1</a:t>
            </a:r>
          </a:p>
          <a:p>
            <a:r>
              <a:rPr lang="cs-CZ" sz="1800" dirty="0"/>
              <a:t>R = -11</a:t>
            </a:r>
          </a:p>
          <a:p>
            <a:r>
              <a:rPr lang="cs-CZ" sz="1800" dirty="0"/>
              <a:t>S = 0 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352772" y="4136816"/>
            <a:ext cx="181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-10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506720" y="4836176"/>
            <a:ext cx="1191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0</a:t>
            </a:r>
          </a:p>
          <a:p>
            <a:r>
              <a:rPr lang="cs-CZ" sz="1800" dirty="0"/>
              <a:t>R = -3</a:t>
            </a:r>
          </a:p>
          <a:p>
            <a:r>
              <a:rPr lang="cs-CZ" sz="1800" dirty="0"/>
              <a:t>S = 0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2352773" y="5118680"/>
            <a:ext cx="139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-3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506720" y="5818038"/>
            <a:ext cx="1191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-1</a:t>
            </a:r>
          </a:p>
          <a:p>
            <a:r>
              <a:rPr lang="cs-CZ" sz="1800" dirty="0"/>
              <a:t>R = 13</a:t>
            </a:r>
          </a:p>
          <a:p>
            <a:r>
              <a:rPr lang="cs-CZ" sz="1800" dirty="0"/>
              <a:t>S = -1 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2352772" y="6100542"/>
            <a:ext cx="1613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11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35497" y="1401659"/>
            <a:ext cx="1440160" cy="12471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3" name="Obdélník 22"/>
          <p:cNvSpPr/>
          <p:nvPr/>
        </p:nvSpPr>
        <p:spPr>
          <a:xfrm>
            <a:off x="1547664" y="1921061"/>
            <a:ext cx="2482354" cy="8801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4" name="Obdélník 23"/>
          <p:cNvSpPr/>
          <p:nvPr/>
        </p:nvSpPr>
        <p:spPr>
          <a:xfrm>
            <a:off x="35497" y="4830978"/>
            <a:ext cx="1440160" cy="77747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5" name="Obdélník 24"/>
          <p:cNvSpPr/>
          <p:nvPr/>
        </p:nvSpPr>
        <p:spPr>
          <a:xfrm>
            <a:off x="1547664" y="4836176"/>
            <a:ext cx="2482354" cy="92333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6" name="TextovéPole 25"/>
          <p:cNvSpPr txBox="1"/>
          <p:nvPr/>
        </p:nvSpPr>
        <p:spPr>
          <a:xfrm>
            <a:off x="4003174" y="255549"/>
            <a:ext cx="8145386" cy="138499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cs-CZ" sz="2000" b="1" dirty="0"/>
              <a:t>Electric axis </a:t>
            </a:r>
            <a:r>
              <a:rPr lang="cs-CZ" sz="2000" b="1" dirty="0" err="1"/>
              <a:t>estimation</a:t>
            </a:r>
            <a:endParaRPr lang="cs-CZ" sz="2000" b="1" dirty="0"/>
          </a:p>
          <a:p>
            <a:r>
              <a:rPr lang="en-US" sz="1600" dirty="0"/>
              <a:t>Find the lead with the largest and smallest sum of </a:t>
            </a:r>
            <a:r>
              <a:rPr lang="cs-CZ" sz="1600" dirty="0"/>
              <a:t>QRS</a:t>
            </a:r>
            <a:r>
              <a:rPr lang="en-US" sz="1600" dirty="0"/>
              <a:t> (just by eye) - these leads will be perpendicular to each other. The angle of </a:t>
            </a:r>
            <a:r>
              <a:rPr lang="cs-CZ" sz="1600" dirty="0"/>
              <a:t>lead</a:t>
            </a:r>
            <a:r>
              <a:rPr lang="en-US" sz="1600" dirty="0"/>
              <a:t> with the largest sum of QRS will determine approximately el. heart axis. It </a:t>
            </a:r>
            <a:r>
              <a:rPr lang="cs-CZ" sz="1600" dirty="0" err="1"/>
              <a:t>is</a:t>
            </a:r>
            <a:r>
              <a:rPr lang="en-US" sz="1600" dirty="0"/>
              <a:t> not be perfectly accurate</a:t>
            </a:r>
            <a:r>
              <a:rPr lang="cs-CZ" sz="1600" dirty="0"/>
              <a:t>, but i</a:t>
            </a:r>
            <a:r>
              <a:rPr lang="en-US" sz="1600" dirty="0"/>
              <a:t>t is </a:t>
            </a:r>
            <a:r>
              <a:rPr lang="cs-CZ" sz="1600" dirty="0" err="1"/>
              <a:t>sufficient</a:t>
            </a:r>
            <a:r>
              <a:rPr lang="cs-CZ" sz="1600" dirty="0"/>
              <a:t> in </a:t>
            </a:r>
            <a:r>
              <a:rPr lang="cs-CZ" sz="1600" dirty="0" err="1"/>
              <a:t>practise</a:t>
            </a:r>
            <a:r>
              <a:rPr lang="en-US" sz="1600" dirty="0"/>
              <a:t>.</a:t>
            </a:r>
            <a:endParaRPr lang="cs-CZ" sz="1600" dirty="0"/>
          </a:p>
        </p:txBody>
      </p:sp>
      <p:grpSp>
        <p:nvGrpSpPr>
          <p:cNvPr id="27" name="Skupina 26"/>
          <p:cNvGrpSpPr/>
          <p:nvPr/>
        </p:nvGrpSpPr>
        <p:grpSpPr>
          <a:xfrm>
            <a:off x="4594739" y="1444612"/>
            <a:ext cx="6043956" cy="5451223"/>
            <a:chOff x="3347864" y="457508"/>
            <a:chExt cx="6043956" cy="5451223"/>
          </a:xfrm>
        </p:grpSpPr>
        <p:grpSp>
          <p:nvGrpSpPr>
            <p:cNvPr id="28" name="Skupina 27"/>
            <p:cNvGrpSpPr>
              <a:grpSpLocks noChangeAspect="1"/>
            </p:cNvGrpSpPr>
            <p:nvPr/>
          </p:nvGrpSpPr>
          <p:grpSpPr>
            <a:xfrm>
              <a:off x="3347864" y="457508"/>
              <a:ext cx="6043956" cy="5451223"/>
              <a:chOff x="3347864" y="457508"/>
              <a:chExt cx="6730316" cy="6070265"/>
            </a:xfrm>
          </p:grpSpPr>
          <p:grpSp>
            <p:nvGrpSpPr>
              <p:cNvPr id="32" name="Skupina 31"/>
              <p:cNvGrpSpPr>
                <a:grpSpLocks noChangeAspect="1"/>
              </p:cNvGrpSpPr>
              <p:nvPr/>
            </p:nvGrpSpPr>
            <p:grpSpPr>
              <a:xfrm>
                <a:off x="3395835" y="559259"/>
                <a:ext cx="5937380" cy="5700395"/>
                <a:chOff x="1427766" y="66617"/>
                <a:chExt cx="11204681" cy="10757447"/>
              </a:xfrm>
            </p:grpSpPr>
            <p:cxnSp>
              <p:nvCxnSpPr>
                <p:cNvPr id="53" name="Přímá spojnice 52"/>
                <p:cNvCxnSpPr/>
                <p:nvPr/>
              </p:nvCxnSpPr>
              <p:spPr>
                <a:xfrm rot="600000">
                  <a:off x="1431587" y="5113556"/>
                  <a:ext cx="1008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Přímá spojnice 53"/>
                <p:cNvCxnSpPr/>
                <p:nvPr/>
              </p:nvCxnSpPr>
              <p:spPr>
                <a:xfrm rot="600000">
                  <a:off x="6471587" y="73556"/>
                  <a:ext cx="0" cy="10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Přímá spojnice 54"/>
                <p:cNvCxnSpPr/>
                <p:nvPr/>
              </p:nvCxnSpPr>
              <p:spPr>
                <a:xfrm rot="2400000">
                  <a:off x="1429985" y="5111268"/>
                  <a:ext cx="1008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Přímá spojnice 55"/>
                <p:cNvCxnSpPr/>
                <p:nvPr/>
              </p:nvCxnSpPr>
              <p:spPr>
                <a:xfrm rot="2400000">
                  <a:off x="6469985" y="71268"/>
                  <a:ext cx="0" cy="10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Přímá spojnice 56"/>
                <p:cNvCxnSpPr/>
                <p:nvPr/>
              </p:nvCxnSpPr>
              <p:spPr>
                <a:xfrm rot="20400000" flipV="1">
                  <a:off x="1428383" y="5108980"/>
                  <a:ext cx="1008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Přímá spojnice 57"/>
                <p:cNvCxnSpPr/>
                <p:nvPr/>
              </p:nvCxnSpPr>
              <p:spPr>
                <a:xfrm rot="20400000" flipV="1">
                  <a:off x="6468383" y="68980"/>
                  <a:ext cx="0" cy="10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Přímá spojnice 58"/>
                <p:cNvCxnSpPr/>
                <p:nvPr/>
              </p:nvCxnSpPr>
              <p:spPr>
                <a:xfrm rot="1200000">
                  <a:off x="1431149" y="5111679"/>
                  <a:ext cx="1008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Přímá spojnice 59"/>
                <p:cNvCxnSpPr/>
                <p:nvPr/>
              </p:nvCxnSpPr>
              <p:spPr>
                <a:xfrm rot="1200000">
                  <a:off x="6471149" y="71679"/>
                  <a:ext cx="0" cy="10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Přímá spojnice 60"/>
                <p:cNvCxnSpPr/>
                <p:nvPr/>
              </p:nvCxnSpPr>
              <p:spPr>
                <a:xfrm rot="3000000">
                  <a:off x="1429969" y="5109148"/>
                  <a:ext cx="1008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Přímá spojnice 61"/>
                <p:cNvCxnSpPr/>
                <p:nvPr/>
              </p:nvCxnSpPr>
              <p:spPr>
                <a:xfrm rot="3000000">
                  <a:off x="6469969" y="69148"/>
                  <a:ext cx="0" cy="10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Přímá spojnice 62"/>
                <p:cNvCxnSpPr/>
                <p:nvPr/>
              </p:nvCxnSpPr>
              <p:spPr>
                <a:xfrm rot="21000000" flipV="1">
                  <a:off x="1428789" y="5106617"/>
                  <a:ext cx="1008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Přímá spojnice 63"/>
                <p:cNvCxnSpPr/>
                <p:nvPr/>
              </p:nvCxnSpPr>
              <p:spPr>
                <a:xfrm rot="21000000" flipV="1">
                  <a:off x="6468789" y="66617"/>
                  <a:ext cx="0" cy="10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Ovál 64"/>
                <p:cNvSpPr/>
                <p:nvPr/>
              </p:nvSpPr>
              <p:spPr>
                <a:xfrm>
                  <a:off x="1431716" y="72083"/>
                  <a:ext cx="10080000" cy="100800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sp>
              <p:nvSpPr>
                <p:cNvPr id="66" name="Ovál 65"/>
                <p:cNvSpPr/>
                <p:nvPr/>
              </p:nvSpPr>
              <p:spPr>
                <a:xfrm>
                  <a:off x="1971716" y="612083"/>
                  <a:ext cx="9000000" cy="900000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cxnSp>
              <p:nvCxnSpPr>
                <p:cNvPr id="67" name="Přímá spojnice 66"/>
                <p:cNvCxnSpPr>
                  <a:stCxn id="65" idx="2"/>
                  <a:endCxn id="65" idx="6"/>
                </p:cNvCxnSpPr>
                <p:nvPr/>
              </p:nvCxnSpPr>
              <p:spPr>
                <a:xfrm>
                  <a:off x="1431716" y="5112083"/>
                  <a:ext cx="10080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Přímá spojnice 67"/>
                <p:cNvCxnSpPr/>
                <p:nvPr/>
              </p:nvCxnSpPr>
              <p:spPr>
                <a:xfrm rot="19800000" flipV="1">
                  <a:off x="6467766" y="68133"/>
                  <a:ext cx="0" cy="100800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Přímá spojnice 68"/>
                <p:cNvCxnSpPr/>
                <p:nvPr/>
              </p:nvCxnSpPr>
              <p:spPr>
                <a:xfrm rot="1800000">
                  <a:off x="6469741" y="70108"/>
                  <a:ext cx="0" cy="1008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TextovéPole 69"/>
                <p:cNvSpPr txBox="1"/>
                <p:nvPr/>
              </p:nvSpPr>
              <p:spPr>
                <a:xfrm>
                  <a:off x="11631487" y="4794798"/>
                  <a:ext cx="1000958" cy="7114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600" dirty="0"/>
                    <a:t>I</a:t>
                  </a:r>
                </a:p>
              </p:txBody>
            </p:sp>
            <p:sp>
              <p:nvSpPr>
                <p:cNvPr id="71" name="TextovéPole 70"/>
                <p:cNvSpPr txBox="1"/>
                <p:nvPr/>
              </p:nvSpPr>
              <p:spPr>
                <a:xfrm>
                  <a:off x="10719141" y="7382428"/>
                  <a:ext cx="1752638" cy="7114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600" dirty="0" err="1"/>
                    <a:t>aVR</a:t>
                  </a:r>
                  <a:endParaRPr lang="cs-CZ" sz="1600" dirty="0"/>
                </a:p>
              </p:txBody>
            </p:sp>
            <p:sp>
              <p:nvSpPr>
                <p:cNvPr id="72" name="TextovéPole 71"/>
                <p:cNvSpPr txBox="1"/>
                <p:nvPr/>
              </p:nvSpPr>
              <p:spPr>
                <a:xfrm>
                  <a:off x="8929089" y="9472903"/>
                  <a:ext cx="1401759" cy="7114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600" dirty="0"/>
                    <a:t>II </a:t>
                  </a:r>
                </a:p>
              </p:txBody>
            </p:sp>
            <p:sp>
              <p:nvSpPr>
                <p:cNvPr id="73" name="TextovéPole 72"/>
                <p:cNvSpPr txBox="1"/>
                <p:nvPr/>
              </p:nvSpPr>
              <p:spPr>
                <a:xfrm>
                  <a:off x="5381047" y="10112612"/>
                  <a:ext cx="2262594" cy="7114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600" dirty="0" err="1"/>
                    <a:t>aVF</a:t>
                  </a:r>
                  <a:endParaRPr lang="cs-CZ" sz="1600" dirty="0"/>
                </a:p>
              </p:txBody>
            </p:sp>
            <p:sp>
              <p:nvSpPr>
                <p:cNvPr id="74" name="TextovéPole 73"/>
                <p:cNvSpPr txBox="1"/>
                <p:nvPr/>
              </p:nvSpPr>
              <p:spPr>
                <a:xfrm>
                  <a:off x="10998272" y="2122061"/>
                  <a:ext cx="1634175" cy="7114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600" dirty="0" err="1"/>
                    <a:t>aVL</a:t>
                  </a:r>
                  <a:endParaRPr lang="cs-CZ" sz="1600" dirty="0"/>
                </a:p>
              </p:txBody>
            </p:sp>
            <p:sp>
              <p:nvSpPr>
                <p:cNvPr id="75" name="TextovéPole 74"/>
                <p:cNvSpPr txBox="1"/>
                <p:nvPr/>
              </p:nvSpPr>
              <p:spPr>
                <a:xfrm>
                  <a:off x="3153091" y="9546829"/>
                  <a:ext cx="1332102" cy="7114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600" dirty="0"/>
                    <a:t>III</a:t>
                  </a:r>
                </a:p>
              </p:txBody>
            </p:sp>
            <p:cxnSp>
              <p:nvCxnSpPr>
                <p:cNvPr id="76" name="Přímá spojnice 75"/>
                <p:cNvCxnSpPr>
                  <a:stCxn id="65" idx="0"/>
                  <a:endCxn id="65" idx="4"/>
                </p:cNvCxnSpPr>
                <p:nvPr/>
              </p:nvCxnSpPr>
              <p:spPr>
                <a:xfrm>
                  <a:off x="6471716" y="72083"/>
                  <a:ext cx="0" cy="1008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Přímá spojnice 76"/>
                <p:cNvCxnSpPr/>
                <p:nvPr/>
              </p:nvCxnSpPr>
              <p:spPr>
                <a:xfrm rot="1800000">
                  <a:off x="1429741" y="5110108"/>
                  <a:ext cx="10080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Přímá spojnice 77"/>
                <p:cNvCxnSpPr/>
                <p:nvPr/>
              </p:nvCxnSpPr>
              <p:spPr>
                <a:xfrm rot="19800000" flipV="1">
                  <a:off x="1427766" y="5108133"/>
                  <a:ext cx="10080000" cy="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extovéPole 32"/>
              <p:cNvSpPr txBox="1">
                <a:spLocks noChangeAspect="1"/>
              </p:cNvSpPr>
              <p:nvPr/>
            </p:nvSpPr>
            <p:spPr>
              <a:xfrm>
                <a:off x="9041022" y="3063950"/>
                <a:ext cx="552200" cy="377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0°</a:t>
                </a:r>
              </a:p>
            </p:txBody>
          </p:sp>
          <p:sp>
            <p:nvSpPr>
              <p:cNvPr id="34" name="TextovéPole 33"/>
              <p:cNvSpPr txBox="1">
                <a:spLocks noChangeAspect="1"/>
              </p:cNvSpPr>
              <p:nvPr/>
            </p:nvSpPr>
            <p:spPr>
              <a:xfrm>
                <a:off x="8960837" y="4653135"/>
                <a:ext cx="766227" cy="377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30°</a:t>
                </a:r>
              </a:p>
            </p:txBody>
          </p:sp>
          <p:sp>
            <p:nvSpPr>
              <p:cNvPr id="35" name="TextovéPole 34"/>
              <p:cNvSpPr txBox="1">
                <a:spLocks noChangeAspect="1"/>
              </p:cNvSpPr>
              <p:nvPr/>
            </p:nvSpPr>
            <p:spPr>
              <a:xfrm>
                <a:off x="7276944" y="5903569"/>
                <a:ext cx="990848" cy="377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60°</a:t>
                </a:r>
              </a:p>
            </p:txBody>
          </p:sp>
          <p:sp>
            <p:nvSpPr>
              <p:cNvPr id="36" name="TextovéPole 35"/>
              <p:cNvSpPr txBox="1">
                <a:spLocks noChangeAspect="1"/>
              </p:cNvSpPr>
              <p:nvPr/>
            </p:nvSpPr>
            <p:spPr>
              <a:xfrm>
                <a:off x="9036491" y="1658011"/>
                <a:ext cx="878951" cy="377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-30°</a:t>
                </a:r>
              </a:p>
            </p:txBody>
          </p:sp>
          <p:sp>
            <p:nvSpPr>
              <p:cNvPr id="37" name="TextovéPole 36"/>
              <p:cNvSpPr txBox="1">
                <a:spLocks noChangeAspect="1"/>
              </p:cNvSpPr>
              <p:nvPr/>
            </p:nvSpPr>
            <p:spPr>
              <a:xfrm>
                <a:off x="4006778" y="6123116"/>
                <a:ext cx="1024978" cy="377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120°</a:t>
                </a:r>
              </a:p>
            </p:txBody>
          </p:sp>
          <p:sp>
            <p:nvSpPr>
              <p:cNvPr id="38" name="TextovéPole 37"/>
              <p:cNvSpPr txBox="1">
                <a:spLocks noChangeAspect="1"/>
              </p:cNvSpPr>
              <p:nvPr/>
            </p:nvSpPr>
            <p:spPr>
              <a:xfrm>
                <a:off x="5764425" y="6150773"/>
                <a:ext cx="878951" cy="377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90°</a:t>
                </a:r>
              </a:p>
            </p:txBody>
          </p:sp>
          <p:cxnSp>
            <p:nvCxnSpPr>
              <p:cNvPr id="39" name="Přímá spojnice se šipkou 38"/>
              <p:cNvCxnSpPr>
                <a:cxnSpLocks noChangeAspect="1"/>
              </p:cNvCxnSpPr>
              <p:nvPr/>
            </p:nvCxnSpPr>
            <p:spPr>
              <a:xfrm>
                <a:off x="6051267" y="3238592"/>
                <a:ext cx="940941" cy="2502271"/>
              </a:xfrm>
              <a:prstGeom prst="straightConnector1">
                <a:avLst/>
              </a:prstGeom>
              <a:ln w="57150">
                <a:solidFill>
                  <a:srgbClr val="D6009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ovéPole 39"/>
              <p:cNvSpPr txBox="1"/>
              <p:nvPr/>
            </p:nvSpPr>
            <p:spPr>
              <a:xfrm>
                <a:off x="3347864" y="2897648"/>
                <a:ext cx="432048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– 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1" name="TextovéPole 40"/>
              <p:cNvSpPr txBox="1"/>
              <p:nvPr/>
            </p:nvSpPr>
            <p:spPr>
              <a:xfrm>
                <a:off x="3752616" y="4334040"/>
                <a:ext cx="432048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– 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2" name="TextovéPole 41"/>
              <p:cNvSpPr txBox="1"/>
              <p:nvPr/>
            </p:nvSpPr>
            <p:spPr>
              <a:xfrm>
                <a:off x="4482576" y="836712"/>
                <a:ext cx="432048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– 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3" name="TextovéPole 42"/>
              <p:cNvSpPr txBox="1"/>
              <p:nvPr/>
            </p:nvSpPr>
            <p:spPr>
              <a:xfrm>
                <a:off x="6066752" y="457508"/>
                <a:ext cx="432048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– 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4" name="TextovéPole 43"/>
              <p:cNvSpPr txBox="1"/>
              <p:nvPr/>
            </p:nvSpPr>
            <p:spPr>
              <a:xfrm>
                <a:off x="7290888" y="817548"/>
                <a:ext cx="432048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– 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5" name="TextovéPole 44"/>
              <p:cNvSpPr txBox="1"/>
              <p:nvPr/>
            </p:nvSpPr>
            <p:spPr>
              <a:xfrm>
                <a:off x="3762496" y="1564043"/>
                <a:ext cx="404582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+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6" name="TextovéPole 45"/>
              <p:cNvSpPr txBox="1"/>
              <p:nvPr/>
            </p:nvSpPr>
            <p:spPr>
              <a:xfrm>
                <a:off x="7966424" y="1556792"/>
                <a:ext cx="404582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+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7" name="TextovéPole 46"/>
              <p:cNvSpPr txBox="1"/>
              <p:nvPr/>
            </p:nvSpPr>
            <p:spPr>
              <a:xfrm>
                <a:off x="8398473" y="2833772"/>
                <a:ext cx="404582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+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8" name="TextovéPole 47"/>
              <p:cNvSpPr txBox="1"/>
              <p:nvPr/>
            </p:nvSpPr>
            <p:spPr>
              <a:xfrm>
                <a:off x="7362896" y="4967582"/>
                <a:ext cx="404582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+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9" name="TextovéPole 48"/>
              <p:cNvSpPr txBox="1"/>
              <p:nvPr/>
            </p:nvSpPr>
            <p:spPr>
              <a:xfrm>
                <a:off x="5734177" y="5467671"/>
                <a:ext cx="404582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+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0" name="TextovéPole 49"/>
              <p:cNvSpPr txBox="1"/>
              <p:nvPr/>
            </p:nvSpPr>
            <p:spPr>
              <a:xfrm>
                <a:off x="4510041" y="5066020"/>
                <a:ext cx="404582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+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1" name="TextovéPole 50"/>
              <p:cNvSpPr txBox="1"/>
              <p:nvPr/>
            </p:nvSpPr>
            <p:spPr>
              <a:xfrm>
                <a:off x="8124588" y="4069124"/>
                <a:ext cx="432048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– 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2" name="TextovéPole 51"/>
              <p:cNvSpPr txBox="1"/>
              <p:nvPr/>
            </p:nvSpPr>
            <p:spPr>
              <a:xfrm>
                <a:off x="7947974" y="5234149"/>
                <a:ext cx="2130206" cy="9253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El. cardiac axis slightly more than 60 °</a:t>
                </a:r>
                <a:endParaRPr lang="cs-CZ" sz="1200" dirty="0"/>
              </a:p>
            </p:txBody>
          </p:sp>
        </p:grpSp>
        <p:grpSp>
          <p:nvGrpSpPr>
            <p:cNvPr id="29" name="Skupina 28"/>
            <p:cNvGrpSpPr/>
            <p:nvPr/>
          </p:nvGrpSpPr>
          <p:grpSpPr>
            <a:xfrm rot="9337110">
              <a:off x="5527531" y="2642691"/>
              <a:ext cx="504000" cy="504000"/>
              <a:chOff x="5868200" y="1689809"/>
              <a:chExt cx="504000" cy="504000"/>
            </a:xfrm>
          </p:grpSpPr>
          <p:sp>
            <p:nvSpPr>
              <p:cNvPr id="30" name="Oblouk 29"/>
              <p:cNvSpPr/>
              <p:nvPr/>
            </p:nvSpPr>
            <p:spPr>
              <a:xfrm rot="10800000">
                <a:off x="5868200" y="1689809"/>
                <a:ext cx="504000" cy="504000"/>
              </a:xfrm>
              <a:prstGeom prst="arc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  <p:sp>
            <p:nvSpPr>
              <p:cNvPr id="31" name="Ovál 30"/>
              <p:cNvSpPr/>
              <p:nvPr/>
            </p:nvSpPr>
            <p:spPr>
              <a:xfrm>
                <a:off x="6001795" y="2012082"/>
                <a:ext cx="36000" cy="3600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sp>
        <p:nvSpPr>
          <p:cNvPr id="79" name="TextovéPole 78">
            <a:extLst>
              <a:ext uri="{FF2B5EF4-FFF2-40B4-BE49-F238E27FC236}">
                <a16:creationId xmlns:a16="http://schemas.microsoft.com/office/drawing/2014/main" id="{142860CA-44BF-4F65-AAAA-BC629050FFFE}"/>
              </a:ext>
            </a:extLst>
          </p:cNvPr>
          <p:cNvSpPr txBox="1"/>
          <p:nvPr/>
        </p:nvSpPr>
        <p:spPr>
          <a:xfrm>
            <a:off x="2772374" y="97375"/>
            <a:ext cx="1259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Sum </a:t>
            </a:r>
            <a:r>
              <a:rPr lang="cs-CZ" sz="1800" dirty="0" err="1"/>
              <a:t>of</a:t>
            </a:r>
            <a:r>
              <a:rPr lang="cs-CZ" sz="1800" dirty="0"/>
              <a:t> QRS</a:t>
            </a:r>
          </a:p>
        </p:txBody>
      </p:sp>
      <p:sp>
        <p:nvSpPr>
          <p:cNvPr id="80" name="TextovéPole 79">
            <a:extLst>
              <a:ext uri="{FF2B5EF4-FFF2-40B4-BE49-F238E27FC236}">
                <a16:creationId xmlns:a16="http://schemas.microsoft.com/office/drawing/2014/main" id="{F1C8234E-07F4-48E2-A225-E3D8C26DB0B3}"/>
              </a:ext>
            </a:extLst>
          </p:cNvPr>
          <p:cNvSpPr txBox="1"/>
          <p:nvPr/>
        </p:nvSpPr>
        <p:spPr>
          <a:xfrm>
            <a:off x="1459292" y="76005"/>
            <a:ext cx="1298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/>
              <a:t>amplitudes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Q, R, and S</a:t>
            </a:r>
          </a:p>
        </p:txBody>
      </p:sp>
    </p:spTree>
    <p:extLst>
      <p:ext uri="{BB962C8B-B14F-4D97-AF65-F5344CB8AC3E}">
        <p14:creationId xmlns:p14="http://schemas.microsoft.com/office/powerpoint/2010/main" val="841298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z="1050" smtClean="0"/>
              <a:pPr/>
              <a:t>27</a:t>
            </a:fld>
            <a:endParaRPr lang="cs-CZ" altLang="cs-CZ" sz="1050" dirty="0"/>
          </a:p>
        </p:txBody>
      </p:sp>
      <p:pic>
        <p:nvPicPr>
          <p:cNvPr id="6" name="Picture 2" descr="C:\Users\Johanka\Desktop\výuka\seminář\EKG\EKG scan\EKG 3 vysledk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6" t="6932" r="7027" b="6284"/>
          <a:stretch/>
        </p:blipFill>
        <p:spPr bwMode="auto">
          <a:xfrm>
            <a:off x="35496" y="394883"/>
            <a:ext cx="9108504" cy="649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4115444" y="4737019"/>
            <a:ext cx="1008112" cy="216024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8" name="Obdélník 7"/>
          <p:cNvSpPr/>
          <p:nvPr/>
        </p:nvSpPr>
        <p:spPr>
          <a:xfrm>
            <a:off x="35495" y="-46548"/>
            <a:ext cx="118992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Electric axis </a:t>
            </a:r>
            <a:r>
              <a:rPr lang="cs-CZ" sz="2000" b="1" dirty="0" err="1"/>
              <a:t>calculation</a:t>
            </a:r>
            <a:r>
              <a:rPr lang="cs-CZ" sz="2000" b="1" dirty="0"/>
              <a:t> by software</a:t>
            </a:r>
          </a:p>
        </p:txBody>
      </p:sp>
      <p:sp>
        <p:nvSpPr>
          <p:cNvPr id="9" name="Obdélník 8"/>
          <p:cNvSpPr/>
          <p:nvPr/>
        </p:nvSpPr>
        <p:spPr>
          <a:xfrm>
            <a:off x="6156176" y="4602616"/>
            <a:ext cx="601862" cy="369332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1800" dirty="0"/>
              <a:t>72°</a:t>
            </a:r>
          </a:p>
        </p:txBody>
      </p:sp>
      <p:cxnSp>
        <p:nvCxnSpPr>
          <p:cNvPr id="10" name="Přímá spojnice se šipkou 9"/>
          <p:cNvCxnSpPr/>
          <p:nvPr/>
        </p:nvCxnSpPr>
        <p:spPr>
          <a:xfrm flipH="1">
            <a:off x="5220072" y="4845031"/>
            <a:ext cx="93610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5220072" y="4100822"/>
            <a:ext cx="5595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/>
              <a:t>Electrical</a:t>
            </a:r>
            <a:r>
              <a:rPr lang="cs-CZ" sz="1800" dirty="0"/>
              <a:t> axis </a:t>
            </a:r>
            <a:r>
              <a:rPr lang="cs-CZ" sz="1800" dirty="0" err="1"/>
              <a:t>for</a:t>
            </a:r>
            <a:r>
              <a:rPr lang="cs-CZ" sz="1800" dirty="0"/>
              <a:t> </a:t>
            </a:r>
            <a:r>
              <a:rPr lang="cs-CZ" sz="1800" dirty="0" err="1"/>
              <a:t>atrial</a:t>
            </a:r>
            <a:r>
              <a:rPr lang="cs-CZ" sz="1800" dirty="0"/>
              <a:t> </a:t>
            </a:r>
            <a:r>
              <a:rPr lang="cs-CZ" sz="1800" dirty="0" err="1"/>
              <a:t>depolarization</a:t>
            </a:r>
            <a:endParaRPr lang="cs-CZ" sz="1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676248" y="4968259"/>
            <a:ext cx="527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/>
              <a:t>Electrical</a:t>
            </a:r>
            <a:r>
              <a:rPr lang="cs-CZ" sz="1800" dirty="0"/>
              <a:t> axis </a:t>
            </a:r>
            <a:r>
              <a:rPr lang="cs-CZ" sz="1800" dirty="0" err="1"/>
              <a:t>for</a:t>
            </a:r>
            <a:r>
              <a:rPr lang="cs-CZ" sz="1800" dirty="0"/>
              <a:t> </a:t>
            </a:r>
            <a:r>
              <a:rPr lang="cs-CZ" sz="1800" dirty="0" err="1"/>
              <a:t>ventricular</a:t>
            </a:r>
            <a:r>
              <a:rPr lang="cs-CZ" sz="1800" dirty="0"/>
              <a:t> </a:t>
            </a:r>
            <a:r>
              <a:rPr lang="cs-CZ" sz="1800" dirty="0" err="1"/>
              <a:t>repolarization</a:t>
            </a:r>
            <a:endParaRPr lang="cs-CZ" sz="1800" dirty="0"/>
          </a:p>
        </p:txBody>
      </p:sp>
      <p:cxnSp>
        <p:nvCxnSpPr>
          <p:cNvPr id="13" name="Přímá spojnice se šipkou 12"/>
          <p:cNvCxnSpPr/>
          <p:nvPr/>
        </p:nvCxnSpPr>
        <p:spPr>
          <a:xfrm flipH="1">
            <a:off x="5076814" y="4465129"/>
            <a:ext cx="360040" cy="1753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cxnSpLocks/>
            <a:stCxn id="12" idx="1"/>
          </p:cNvCxnSpPr>
          <p:nvPr/>
        </p:nvCxnSpPr>
        <p:spPr>
          <a:xfrm flipH="1" flipV="1">
            <a:off x="5064181" y="5080918"/>
            <a:ext cx="612067" cy="7200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6732240" y="456948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/>
              <a:t>Electrical</a:t>
            </a:r>
            <a:r>
              <a:rPr lang="cs-CZ" sz="1800" dirty="0"/>
              <a:t> axis </a:t>
            </a:r>
            <a:r>
              <a:rPr lang="cs-CZ" sz="1800" dirty="0" err="1"/>
              <a:t>for</a:t>
            </a:r>
            <a:r>
              <a:rPr lang="cs-CZ" sz="1800" dirty="0"/>
              <a:t> </a:t>
            </a:r>
            <a:r>
              <a:rPr lang="cs-CZ" sz="1800" dirty="0" err="1"/>
              <a:t>ventricular</a:t>
            </a:r>
            <a:r>
              <a:rPr lang="cs-CZ" sz="1800" dirty="0"/>
              <a:t> </a:t>
            </a:r>
            <a:r>
              <a:rPr lang="cs-CZ" sz="1800" dirty="0" err="1"/>
              <a:t>depolarization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931330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Diagnostic</a:t>
            </a:r>
            <a:r>
              <a:rPr lang="cs-CZ" dirty="0"/>
              <a:t> use </a:t>
            </a:r>
            <a:r>
              <a:rPr lang="cs-CZ" dirty="0" err="1"/>
              <a:t>of</a:t>
            </a:r>
            <a:r>
              <a:rPr lang="cs-CZ" dirty="0"/>
              <a:t> ECG</a:t>
            </a:r>
          </a:p>
        </p:txBody>
      </p:sp>
    </p:spTree>
    <p:extLst>
      <p:ext uri="{BB962C8B-B14F-4D97-AF65-F5344CB8AC3E}">
        <p14:creationId xmlns:p14="http://schemas.microsoft.com/office/powerpoint/2010/main" val="4165177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ECG </a:t>
            </a:r>
            <a:r>
              <a:rPr lang="cs-CZ" dirty="0" err="1"/>
              <a:t>Holter</a:t>
            </a:r>
            <a:endParaRPr lang="cs-CZ" dirty="0"/>
          </a:p>
        </p:txBody>
      </p:sp>
      <p:pic>
        <p:nvPicPr>
          <p:cNvPr id="5" name="Picture 4" descr="AEE89E4D"/>
          <p:cNvPicPr>
            <a:picLocks noChangeAspect="1" noChangeArrowheads="1"/>
          </p:cNvPicPr>
          <p:nvPr/>
        </p:nvPicPr>
        <p:blipFill>
          <a:blip r:embed="rId2" cstate="print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57" y="1917857"/>
            <a:ext cx="5786406" cy="397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547663" y="1283116"/>
            <a:ext cx="640871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24-hour monitoring </a:t>
            </a:r>
            <a:r>
              <a:rPr lang="cs-CZ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ECG</a:t>
            </a:r>
          </a:p>
        </p:txBody>
      </p:sp>
    </p:spTree>
    <p:extLst>
      <p:ext uri="{BB962C8B-B14F-4D97-AF65-F5344CB8AC3E}">
        <p14:creationId xmlns:p14="http://schemas.microsoft.com/office/powerpoint/2010/main" val="355183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err="1"/>
              <a:t>Fyziologický</a:t>
            </a:r>
            <a:r>
              <a:rPr lang="en-GB" dirty="0"/>
              <a:t> </a:t>
            </a:r>
            <a:r>
              <a:rPr lang="en-GB" dirty="0" err="1"/>
              <a:t>ústav</a:t>
            </a:r>
            <a:r>
              <a:rPr lang="en-GB" dirty="0"/>
              <a:t>, </a:t>
            </a:r>
            <a:r>
              <a:rPr lang="en-GB" dirty="0" err="1"/>
              <a:t>Lékařská</a:t>
            </a:r>
            <a:r>
              <a:rPr lang="en-GB" dirty="0"/>
              <a:t> </a:t>
            </a:r>
            <a:r>
              <a:rPr lang="en-GB" dirty="0" err="1"/>
              <a:t>fakulta</a:t>
            </a:r>
            <a:r>
              <a:rPr lang="en-GB" dirty="0"/>
              <a:t> </a:t>
            </a:r>
            <a:r>
              <a:rPr lang="en-GB" dirty="0" err="1"/>
              <a:t>Masarykovy</a:t>
            </a:r>
            <a:r>
              <a:rPr lang="en-GB" dirty="0"/>
              <a:t> </a:t>
            </a:r>
            <a:r>
              <a:rPr lang="en-GB" dirty="0" err="1"/>
              <a:t>univerzity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smtClean="0"/>
              <a:pPr/>
              <a:t>3</a:t>
            </a:fld>
            <a:endParaRPr lang="en-GB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Cardiac conduction system</a:t>
            </a:r>
            <a:endParaRPr lang="en-GB" dirty="0"/>
          </a:p>
        </p:txBody>
      </p:sp>
      <p:grpSp>
        <p:nvGrpSpPr>
          <p:cNvPr id="7" name="Skupina 6"/>
          <p:cNvGrpSpPr/>
          <p:nvPr/>
        </p:nvGrpSpPr>
        <p:grpSpPr>
          <a:xfrm>
            <a:off x="106680" y="970653"/>
            <a:ext cx="5188362" cy="5278348"/>
            <a:chOff x="1310640" y="870515"/>
            <a:chExt cx="5188362" cy="5278348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026" b="16704"/>
            <a:stretch/>
          </p:blipFill>
          <p:spPr>
            <a:xfrm>
              <a:off x="2477693" y="870515"/>
              <a:ext cx="4021309" cy="5150773"/>
            </a:xfrm>
            <a:prstGeom prst="rect">
              <a:avLst/>
            </a:prstGeom>
          </p:spPr>
        </p:pic>
        <p:sp>
          <p:nvSpPr>
            <p:cNvPr id="9" name="TextovéPole 8"/>
            <p:cNvSpPr txBox="1"/>
            <p:nvPr/>
          </p:nvSpPr>
          <p:spPr>
            <a:xfrm>
              <a:off x="4741886" y="5430110"/>
              <a:ext cx="16674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 err="1"/>
                <a:t>Purkynje</a:t>
              </a:r>
              <a:r>
                <a:rPr lang="en-GB" sz="1800" dirty="0"/>
                <a:t> </a:t>
              </a:r>
              <a:r>
                <a:rPr lang="en-GB" sz="1800" dirty="0" err="1"/>
                <a:t>fibers</a:t>
              </a:r>
              <a:endParaRPr lang="en-GB" sz="1800" dirty="0"/>
            </a:p>
          </p:txBody>
        </p:sp>
        <p:grpSp>
          <p:nvGrpSpPr>
            <p:cNvPr id="10" name="Skupina 9"/>
            <p:cNvGrpSpPr/>
            <p:nvPr/>
          </p:nvGrpSpPr>
          <p:grpSpPr>
            <a:xfrm>
              <a:off x="1310640" y="2276393"/>
              <a:ext cx="4411096" cy="3872470"/>
              <a:chOff x="1310640" y="2276393"/>
              <a:chExt cx="4411096" cy="3872470"/>
            </a:xfrm>
          </p:grpSpPr>
          <p:sp>
            <p:nvSpPr>
              <p:cNvPr id="11" name="TextovéPole 10"/>
              <p:cNvSpPr txBox="1"/>
              <p:nvPr/>
            </p:nvSpPr>
            <p:spPr>
              <a:xfrm>
                <a:off x="1365826" y="2276393"/>
                <a:ext cx="14098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dirty="0"/>
                  <a:t>Sinoatrial node (SA)</a:t>
                </a:r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1310640" y="2924352"/>
                <a:ext cx="187075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dirty="0"/>
                  <a:t>Atrial preferential ways</a:t>
                </a:r>
              </a:p>
            </p:txBody>
          </p:sp>
          <p:sp>
            <p:nvSpPr>
              <p:cNvPr id="13" name="TextovéPole 12"/>
              <p:cNvSpPr txBox="1"/>
              <p:nvPr/>
            </p:nvSpPr>
            <p:spPr>
              <a:xfrm>
                <a:off x="1325880" y="3813179"/>
                <a:ext cx="17961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dirty="0"/>
                  <a:t>Atrioventricular node (AV)</a:t>
                </a:r>
              </a:p>
            </p:txBody>
          </p:sp>
          <p:sp>
            <p:nvSpPr>
              <p:cNvPr id="14" name="TextovéPole 13"/>
              <p:cNvSpPr txBox="1"/>
              <p:nvPr/>
            </p:nvSpPr>
            <p:spPr>
              <a:xfrm>
                <a:off x="1999490" y="4909060"/>
                <a:ext cx="12448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dirty="0"/>
                  <a:t>His bundle</a:t>
                </a:r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>
                <a:off x="2348163" y="5502532"/>
                <a:ext cx="19301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dirty="0"/>
                  <a:t>Tawara (bundle) branches</a:t>
                </a:r>
              </a:p>
            </p:txBody>
          </p:sp>
          <p:cxnSp>
            <p:nvCxnSpPr>
              <p:cNvPr id="16" name="Přímá spojnice 15"/>
              <p:cNvCxnSpPr/>
              <p:nvPr/>
            </p:nvCxnSpPr>
            <p:spPr>
              <a:xfrm>
                <a:off x="2621901" y="2855204"/>
                <a:ext cx="647880" cy="788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16"/>
              <p:cNvCxnSpPr/>
              <p:nvPr/>
            </p:nvCxnSpPr>
            <p:spPr>
              <a:xfrm flipV="1">
                <a:off x="2271270" y="3489901"/>
                <a:ext cx="998511" cy="217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/>
              <p:cNvCxnSpPr/>
              <p:nvPr/>
            </p:nvCxnSpPr>
            <p:spPr>
              <a:xfrm flipH="1">
                <a:off x="2785018" y="3891363"/>
                <a:ext cx="1661756" cy="10930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Přímá spojnice 18"/>
              <p:cNvCxnSpPr/>
              <p:nvPr/>
            </p:nvCxnSpPr>
            <p:spPr>
              <a:xfrm flipV="1">
                <a:off x="2638477" y="3761532"/>
                <a:ext cx="1639863" cy="4025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nice 19"/>
              <p:cNvCxnSpPr>
                <a:cxnSpLocks/>
                <a:stCxn id="15" idx="0"/>
              </p:cNvCxnSpPr>
              <p:nvPr/>
            </p:nvCxnSpPr>
            <p:spPr>
              <a:xfrm flipV="1">
                <a:off x="3313252" y="4501386"/>
                <a:ext cx="1462835" cy="10011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Přímá spojnice 20"/>
              <p:cNvCxnSpPr/>
              <p:nvPr/>
            </p:nvCxnSpPr>
            <p:spPr>
              <a:xfrm flipV="1">
                <a:off x="5429456" y="4806767"/>
                <a:ext cx="292280" cy="6237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Skupina 21"/>
          <p:cNvGrpSpPr/>
          <p:nvPr/>
        </p:nvGrpSpPr>
        <p:grpSpPr>
          <a:xfrm>
            <a:off x="5043265" y="1331468"/>
            <a:ext cx="7094764" cy="4469322"/>
            <a:chOff x="5119465" y="1231330"/>
            <a:chExt cx="7094764" cy="4469322"/>
          </a:xfrm>
        </p:grpSpPr>
        <p:pic>
          <p:nvPicPr>
            <p:cNvPr id="23" name="Obrázek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51" t="23876" r="22587" b="51923"/>
            <a:stretch/>
          </p:blipFill>
          <p:spPr>
            <a:xfrm>
              <a:off x="5119465" y="1231330"/>
              <a:ext cx="7072536" cy="4469322"/>
            </a:xfrm>
            <a:prstGeom prst="rect">
              <a:avLst/>
            </a:prstGeom>
          </p:spPr>
        </p:pic>
        <p:sp>
          <p:nvSpPr>
            <p:cNvPr id="24" name="Volný tvar 23"/>
            <p:cNvSpPr/>
            <p:nvPr/>
          </p:nvSpPr>
          <p:spPr>
            <a:xfrm>
              <a:off x="5278900" y="4598519"/>
              <a:ext cx="6935329" cy="991660"/>
            </a:xfrm>
            <a:custGeom>
              <a:avLst/>
              <a:gdLst>
                <a:gd name="connsiteX0" fmla="*/ 0 w 3676650"/>
                <a:gd name="connsiteY0" fmla="*/ 600378 h 615955"/>
                <a:gd name="connsiteX1" fmla="*/ 403860 w 3676650"/>
                <a:gd name="connsiteY1" fmla="*/ 611808 h 615955"/>
                <a:gd name="connsiteX2" fmla="*/ 697230 w 3676650"/>
                <a:gd name="connsiteY2" fmla="*/ 596568 h 615955"/>
                <a:gd name="connsiteX3" fmla="*/ 716280 w 3676650"/>
                <a:gd name="connsiteY3" fmla="*/ 596568 h 615955"/>
                <a:gd name="connsiteX4" fmla="*/ 773430 w 3676650"/>
                <a:gd name="connsiteY4" fmla="*/ 588948 h 615955"/>
                <a:gd name="connsiteX5" fmla="*/ 777240 w 3676650"/>
                <a:gd name="connsiteY5" fmla="*/ 478458 h 615955"/>
                <a:gd name="connsiteX6" fmla="*/ 781050 w 3676650"/>
                <a:gd name="connsiteY6" fmla="*/ 280338 h 615955"/>
                <a:gd name="connsiteX7" fmla="*/ 777240 w 3676650"/>
                <a:gd name="connsiteY7" fmla="*/ 181278 h 615955"/>
                <a:gd name="connsiteX8" fmla="*/ 777240 w 3676650"/>
                <a:gd name="connsiteY8" fmla="*/ 6018 h 615955"/>
                <a:gd name="connsiteX9" fmla="*/ 792480 w 3676650"/>
                <a:gd name="connsiteY9" fmla="*/ 47928 h 615955"/>
                <a:gd name="connsiteX10" fmla="*/ 880110 w 3676650"/>
                <a:gd name="connsiteY10" fmla="*/ 120318 h 615955"/>
                <a:gd name="connsiteX11" fmla="*/ 1062990 w 3676650"/>
                <a:gd name="connsiteY11" fmla="*/ 135558 h 615955"/>
                <a:gd name="connsiteX12" fmla="*/ 1257300 w 3676650"/>
                <a:gd name="connsiteY12" fmla="*/ 150798 h 615955"/>
                <a:gd name="connsiteX13" fmla="*/ 1337310 w 3676650"/>
                <a:gd name="connsiteY13" fmla="*/ 200328 h 615955"/>
                <a:gd name="connsiteX14" fmla="*/ 1432560 w 3676650"/>
                <a:gd name="connsiteY14" fmla="*/ 307008 h 615955"/>
                <a:gd name="connsiteX15" fmla="*/ 1447800 w 3676650"/>
                <a:gd name="connsiteY15" fmla="*/ 455598 h 615955"/>
                <a:gd name="connsiteX16" fmla="*/ 1463040 w 3676650"/>
                <a:gd name="connsiteY16" fmla="*/ 535608 h 615955"/>
                <a:gd name="connsiteX17" fmla="*/ 1531620 w 3676650"/>
                <a:gd name="connsiteY17" fmla="*/ 600378 h 615955"/>
                <a:gd name="connsiteX18" fmla="*/ 1752600 w 3676650"/>
                <a:gd name="connsiteY18" fmla="*/ 611808 h 615955"/>
                <a:gd name="connsiteX19" fmla="*/ 2491740 w 3676650"/>
                <a:gd name="connsiteY19" fmla="*/ 615618 h 615955"/>
                <a:gd name="connsiteX20" fmla="*/ 2766060 w 3676650"/>
                <a:gd name="connsiteY20" fmla="*/ 604188 h 615955"/>
                <a:gd name="connsiteX21" fmla="*/ 2964180 w 3676650"/>
                <a:gd name="connsiteY21" fmla="*/ 604188 h 615955"/>
                <a:gd name="connsiteX22" fmla="*/ 2987040 w 3676650"/>
                <a:gd name="connsiteY22" fmla="*/ 604188 h 615955"/>
                <a:gd name="connsiteX23" fmla="*/ 2990850 w 3676650"/>
                <a:gd name="connsiteY23" fmla="*/ 535608 h 615955"/>
                <a:gd name="connsiteX24" fmla="*/ 2998470 w 3676650"/>
                <a:gd name="connsiteY24" fmla="*/ 295578 h 615955"/>
                <a:gd name="connsiteX25" fmla="*/ 2998470 w 3676650"/>
                <a:gd name="connsiteY25" fmla="*/ 181278 h 615955"/>
                <a:gd name="connsiteX26" fmla="*/ 3002280 w 3676650"/>
                <a:gd name="connsiteY26" fmla="*/ 17448 h 615955"/>
                <a:gd name="connsiteX27" fmla="*/ 3002280 w 3676650"/>
                <a:gd name="connsiteY27" fmla="*/ 13638 h 615955"/>
                <a:gd name="connsiteX28" fmla="*/ 3070860 w 3676650"/>
                <a:gd name="connsiteY28" fmla="*/ 78408 h 615955"/>
                <a:gd name="connsiteX29" fmla="*/ 3200400 w 3676650"/>
                <a:gd name="connsiteY29" fmla="*/ 131748 h 615955"/>
                <a:gd name="connsiteX30" fmla="*/ 3379470 w 3676650"/>
                <a:gd name="connsiteY30" fmla="*/ 139368 h 615955"/>
                <a:gd name="connsiteX31" fmla="*/ 3554730 w 3676650"/>
                <a:gd name="connsiteY31" fmla="*/ 173658 h 615955"/>
                <a:gd name="connsiteX32" fmla="*/ 3649980 w 3676650"/>
                <a:gd name="connsiteY32" fmla="*/ 272718 h 615955"/>
                <a:gd name="connsiteX33" fmla="*/ 3676650 w 3676650"/>
                <a:gd name="connsiteY33" fmla="*/ 432738 h 615955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4438650 w 4438650"/>
                <a:gd name="connsiteY33" fmla="*/ 634668 h 634668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3992880 w 4438650"/>
                <a:gd name="connsiteY33" fmla="*/ 596567 h 634668"/>
                <a:gd name="connsiteX34" fmla="*/ 4438650 w 4438650"/>
                <a:gd name="connsiteY34" fmla="*/ 634668 h 634668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3745230 w 4438650"/>
                <a:gd name="connsiteY33" fmla="*/ 588947 h 634668"/>
                <a:gd name="connsiteX34" fmla="*/ 3992880 w 4438650"/>
                <a:gd name="connsiteY34" fmla="*/ 596567 h 634668"/>
                <a:gd name="connsiteX35" fmla="*/ 4438650 w 4438650"/>
                <a:gd name="connsiteY35" fmla="*/ 634668 h 634668"/>
                <a:gd name="connsiteX0" fmla="*/ 0 w 4438650"/>
                <a:gd name="connsiteY0" fmla="*/ 600378 h 637217"/>
                <a:gd name="connsiteX1" fmla="*/ 403860 w 4438650"/>
                <a:gd name="connsiteY1" fmla="*/ 611808 h 637217"/>
                <a:gd name="connsiteX2" fmla="*/ 697230 w 4438650"/>
                <a:gd name="connsiteY2" fmla="*/ 596568 h 637217"/>
                <a:gd name="connsiteX3" fmla="*/ 716280 w 4438650"/>
                <a:gd name="connsiteY3" fmla="*/ 596568 h 637217"/>
                <a:gd name="connsiteX4" fmla="*/ 773430 w 4438650"/>
                <a:gd name="connsiteY4" fmla="*/ 588948 h 637217"/>
                <a:gd name="connsiteX5" fmla="*/ 777240 w 4438650"/>
                <a:gd name="connsiteY5" fmla="*/ 478458 h 637217"/>
                <a:gd name="connsiteX6" fmla="*/ 781050 w 4438650"/>
                <a:gd name="connsiteY6" fmla="*/ 280338 h 637217"/>
                <a:gd name="connsiteX7" fmla="*/ 777240 w 4438650"/>
                <a:gd name="connsiteY7" fmla="*/ 181278 h 637217"/>
                <a:gd name="connsiteX8" fmla="*/ 777240 w 4438650"/>
                <a:gd name="connsiteY8" fmla="*/ 6018 h 637217"/>
                <a:gd name="connsiteX9" fmla="*/ 792480 w 4438650"/>
                <a:gd name="connsiteY9" fmla="*/ 47928 h 637217"/>
                <a:gd name="connsiteX10" fmla="*/ 880110 w 4438650"/>
                <a:gd name="connsiteY10" fmla="*/ 120318 h 637217"/>
                <a:gd name="connsiteX11" fmla="*/ 1062990 w 4438650"/>
                <a:gd name="connsiteY11" fmla="*/ 135558 h 637217"/>
                <a:gd name="connsiteX12" fmla="*/ 1257300 w 4438650"/>
                <a:gd name="connsiteY12" fmla="*/ 150798 h 637217"/>
                <a:gd name="connsiteX13" fmla="*/ 1337310 w 4438650"/>
                <a:gd name="connsiteY13" fmla="*/ 200328 h 637217"/>
                <a:gd name="connsiteX14" fmla="*/ 1432560 w 4438650"/>
                <a:gd name="connsiteY14" fmla="*/ 307008 h 637217"/>
                <a:gd name="connsiteX15" fmla="*/ 1447800 w 4438650"/>
                <a:gd name="connsiteY15" fmla="*/ 455598 h 637217"/>
                <a:gd name="connsiteX16" fmla="*/ 1463040 w 4438650"/>
                <a:gd name="connsiteY16" fmla="*/ 535608 h 637217"/>
                <a:gd name="connsiteX17" fmla="*/ 1531620 w 4438650"/>
                <a:gd name="connsiteY17" fmla="*/ 600378 h 637217"/>
                <a:gd name="connsiteX18" fmla="*/ 1752600 w 4438650"/>
                <a:gd name="connsiteY18" fmla="*/ 611808 h 637217"/>
                <a:gd name="connsiteX19" fmla="*/ 2491740 w 4438650"/>
                <a:gd name="connsiteY19" fmla="*/ 615618 h 637217"/>
                <a:gd name="connsiteX20" fmla="*/ 2766060 w 4438650"/>
                <a:gd name="connsiteY20" fmla="*/ 604188 h 637217"/>
                <a:gd name="connsiteX21" fmla="*/ 2964180 w 4438650"/>
                <a:gd name="connsiteY21" fmla="*/ 604188 h 637217"/>
                <a:gd name="connsiteX22" fmla="*/ 2987040 w 4438650"/>
                <a:gd name="connsiteY22" fmla="*/ 604188 h 637217"/>
                <a:gd name="connsiteX23" fmla="*/ 2990850 w 4438650"/>
                <a:gd name="connsiteY23" fmla="*/ 535608 h 637217"/>
                <a:gd name="connsiteX24" fmla="*/ 2998470 w 4438650"/>
                <a:gd name="connsiteY24" fmla="*/ 295578 h 637217"/>
                <a:gd name="connsiteX25" fmla="*/ 2998470 w 4438650"/>
                <a:gd name="connsiteY25" fmla="*/ 181278 h 637217"/>
                <a:gd name="connsiteX26" fmla="*/ 3002280 w 4438650"/>
                <a:gd name="connsiteY26" fmla="*/ 17448 h 637217"/>
                <a:gd name="connsiteX27" fmla="*/ 3002280 w 4438650"/>
                <a:gd name="connsiteY27" fmla="*/ 13638 h 637217"/>
                <a:gd name="connsiteX28" fmla="*/ 3070860 w 4438650"/>
                <a:gd name="connsiteY28" fmla="*/ 78408 h 637217"/>
                <a:gd name="connsiteX29" fmla="*/ 3200400 w 4438650"/>
                <a:gd name="connsiteY29" fmla="*/ 131748 h 637217"/>
                <a:gd name="connsiteX30" fmla="*/ 3379470 w 4438650"/>
                <a:gd name="connsiteY30" fmla="*/ 139368 h 637217"/>
                <a:gd name="connsiteX31" fmla="*/ 3554730 w 4438650"/>
                <a:gd name="connsiteY31" fmla="*/ 173658 h 637217"/>
                <a:gd name="connsiteX32" fmla="*/ 3649980 w 4438650"/>
                <a:gd name="connsiteY32" fmla="*/ 272718 h 637217"/>
                <a:gd name="connsiteX33" fmla="*/ 3745230 w 4438650"/>
                <a:gd name="connsiteY33" fmla="*/ 588947 h 637217"/>
                <a:gd name="connsiteX34" fmla="*/ 3992880 w 4438650"/>
                <a:gd name="connsiteY34" fmla="*/ 611807 h 637217"/>
                <a:gd name="connsiteX35" fmla="*/ 4438650 w 4438650"/>
                <a:gd name="connsiteY35" fmla="*/ 634668 h 637217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3745230 w 4438650"/>
                <a:gd name="connsiteY33" fmla="*/ 588947 h 634668"/>
                <a:gd name="connsiteX34" fmla="*/ 3992880 w 4438650"/>
                <a:gd name="connsiteY34" fmla="*/ 611807 h 634668"/>
                <a:gd name="connsiteX35" fmla="*/ 4438650 w 4438650"/>
                <a:gd name="connsiteY35" fmla="*/ 634668 h 634668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3745230 w 4438650"/>
                <a:gd name="connsiteY33" fmla="*/ 588947 h 634668"/>
                <a:gd name="connsiteX34" fmla="*/ 3992880 w 4438650"/>
                <a:gd name="connsiteY34" fmla="*/ 611807 h 634668"/>
                <a:gd name="connsiteX35" fmla="*/ 4438650 w 4438650"/>
                <a:gd name="connsiteY35" fmla="*/ 634668 h 63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38650" h="634668">
                  <a:moveTo>
                    <a:pt x="0" y="600378"/>
                  </a:moveTo>
                  <a:cubicBezTo>
                    <a:pt x="143827" y="606410"/>
                    <a:pt x="287655" y="612443"/>
                    <a:pt x="403860" y="611808"/>
                  </a:cubicBezTo>
                  <a:cubicBezTo>
                    <a:pt x="520065" y="611173"/>
                    <a:pt x="645160" y="599108"/>
                    <a:pt x="697230" y="596568"/>
                  </a:cubicBezTo>
                  <a:cubicBezTo>
                    <a:pt x="749300" y="594028"/>
                    <a:pt x="703580" y="597838"/>
                    <a:pt x="716280" y="596568"/>
                  </a:cubicBezTo>
                  <a:cubicBezTo>
                    <a:pt x="728980" y="595298"/>
                    <a:pt x="763270" y="608633"/>
                    <a:pt x="773430" y="588948"/>
                  </a:cubicBezTo>
                  <a:cubicBezTo>
                    <a:pt x="783590" y="569263"/>
                    <a:pt x="775970" y="529893"/>
                    <a:pt x="777240" y="478458"/>
                  </a:cubicBezTo>
                  <a:cubicBezTo>
                    <a:pt x="778510" y="427023"/>
                    <a:pt x="781050" y="329868"/>
                    <a:pt x="781050" y="280338"/>
                  </a:cubicBezTo>
                  <a:cubicBezTo>
                    <a:pt x="781050" y="230808"/>
                    <a:pt x="777875" y="226998"/>
                    <a:pt x="777240" y="181278"/>
                  </a:cubicBezTo>
                  <a:cubicBezTo>
                    <a:pt x="776605" y="135558"/>
                    <a:pt x="774700" y="28243"/>
                    <a:pt x="777240" y="6018"/>
                  </a:cubicBezTo>
                  <a:cubicBezTo>
                    <a:pt x="779780" y="-16207"/>
                    <a:pt x="775335" y="28878"/>
                    <a:pt x="792480" y="47928"/>
                  </a:cubicBezTo>
                  <a:cubicBezTo>
                    <a:pt x="809625" y="66978"/>
                    <a:pt x="835025" y="105713"/>
                    <a:pt x="880110" y="120318"/>
                  </a:cubicBezTo>
                  <a:cubicBezTo>
                    <a:pt x="925195" y="134923"/>
                    <a:pt x="1062990" y="135558"/>
                    <a:pt x="1062990" y="135558"/>
                  </a:cubicBezTo>
                  <a:cubicBezTo>
                    <a:pt x="1125855" y="140638"/>
                    <a:pt x="1211580" y="140003"/>
                    <a:pt x="1257300" y="150798"/>
                  </a:cubicBezTo>
                  <a:cubicBezTo>
                    <a:pt x="1303020" y="161593"/>
                    <a:pt x="1308100" y="174293"/>
                    <a:pt x="1337310" y="200328"/>
                  </a:cubicBezTo>
                  <a:cubicBezTo>
                    <a:pt x="1366520" y="226363"/>
                    <a:pt x="1414145" y="264463"/>
                    <a:pt x="1432560" y="307008"/>
                  </a:cubicBezTo>
                  <a:cubicBezTo>
                    <a:pt x="1450975" y="349553"/>
                    <a:pt x="1442720" y="417498"/>
                    <a:pt x="1447800" y="455598"/>
                  </a:cubicBezTo>
                  <a:cubicBezTo>
                    <a:pt x="1452880" y="493698"/>
                    <a:pt x="1449070" y="511478"/>
                    <a:pt x="1463040" y="535608"/>
                  </a:cubicBezTo>
                  <a:cubicBezTo>
                    <a:pt x="1477010" y="559738"/>
                    <a:pt x="1483360" y="587678"/>
                    <a:pt x="1531620" y="600378"/>
                  </a:cubicBezTo>
                  <a:cubicBezTo>
                    <a:pt x="1579880" y="613078"/>
                    <a:pt x="1592580" y="609268"/>
                    <a:pt x="1752600" y="611808"/>
                  </a:cubicBezTo>
                  <a:cubicBezTo>
                    <a:pt x="1912620" y="614348"/>
                    <a:pt x="2322830" y="616888"/>
                    <a:pt x="2491740" y="615618"/>
                  </a:cubicBezTo>
                  <a:cubicBezTo>
                    <a:pt x="2660650" y="614348"/>
                    <a:pt x="2687320" y="606093"/>
                    <a:pt x="2766060" y="604188"/>
                  </a:cubicBezTo>
                  <a:cubicBezTo>
                    <a:pt x="2844800" y="602283"/>
                    <a:pt x="2964180" y="604188"/>
                    <a:pt x="2964180" y="604188"/>
                  </a:cubicBezTo>
                  <a:cubicBezTo>
                    <a:pt x="3001010" y="604188"/>
                    <a:pt x="2982595" y="615618"/>
                    <a:pt x="2987040" y="604188"/>
                  </a:cubicBezTo>
                  <a:cubicBezTo>
                    <a:pt x="2991485" y="592758"/>
                    <a:pt x="2988945" y="587043"/>
                    <a:pt x="2990850" y="535608"/>
                  </a:cubicBezTo>
                  <a:cubicBezTo>
                    <a:pt x="2992755" y="484173"/>
                    <a:pt x="2997200" y="354633"/>
                    <a:pt x="2998470" y="295578"/>
                  </a:cubicBezTo>
                  <a:cubicBezTo>
                    <a:pt x="2999740" y="236523"/>
                    <a:pt x="2997835" y="227633"/>
                    <a:pt x="2998470" y="181278"/>
                  </a:cubicBezTo>
                  <a:cubicBezTo>
                    <a:pt x="2999105" y="134923"/>
                    <a:pt x="3001645" y="45388"/>
                    <a:pt x="3002280" y="17448"/>
                  </a:cubicBezTo>
                  <a:cubicBezTo>
                    <a:pt x="3002915" y="-10492"/>
                    <a:pt x="2990850" y="3478"/>
                    <a:pt x="3002280" y="13638"/>
                  </a:cubicBezTo>
                  <a:cubicBezTo>
                    <a:pt x="3013710" y="23798"/>
                    <a:pt x="3037840" y="58723"/>
                    <a:pt x="3070860" y="78408"/>
                  </a:cubicBezTo>
                  <a:cubicBezTo>
                    <a:pt x="3103880" y="98093"/>
                    <a:pt x="3148965" y="121588"/>
                    <a:pt x="3200400" y="131748"/>
                  </a:cubicBezTo>
                  <a:cubicBezTo>
                    <a:pt x="3251835" y="141908"/>
                    <a:pt x="3320415" y="132383"/>
                    <a:pt x="3379470" y="139368"/>
                  </a:cubicBezTo>
                  <a:cubicBezTo>
                    <a:pt x="3438525" y="146353"/>
                    <a:pt x="3509645" y="151433"/>
                    <a:pt x="3554730" y="173658"/>
                  </a:cubicBezTo>
                  <a:cubicBezTo>
                    <a:pt x="3599815" y="195883"/>
                    <a:pt x="3618230" y="203503"/>
                    <a:pt x="3649980" y="272718"/>
                  </a:cubicBezTo>
                  <a:cubicBezTo>
                    <a:pt x="3681730" y="341933"/>
                    <a:pt x="3688080" y="534972"/>
                    <a:pt x="3745230" y="588947"/>
                  </a:cubicBezTo>
                  <a:cubicBezTo>
                    <a:pt x="3802380" y="642922"/>
                    <a:pt x="3869055" y="597837"/>
                    <a:pt x="3992880" y="611807"/>
                  </a:cubicBezTo>
                  <a:cubicBezTo>
                    <a:pt x="4131945" y="634032"/>
                    <a:pt x="4374515" y="601648"/>
                    <a:pt x="4438650" y="63466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7629466" y="3069242"/>
              <a:ext cx="276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/>
                <a:t>SA node</a:t>
              </a: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7400866" y="3556922"/>
              <a:ext cx="276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/>
                <a:t>Atrial myocyte</a:t>
              </a: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8345746" y="3907442"/>
              <a:ext cx="276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/>
                <a:t>AV node</a:t>
              </a: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8056186" y="4318922"/>
              <a:ext cx="276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/>
                <a:t>His bundle</a:t>
              </a: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7629466" y="4669442"/>
              <a:ext cx="276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/>
                <a:t>Tawara branches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7690426" y="4959002"/>
              <a:ext cx="276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 err="1"/>
                <a:t>Purkynje</a:t>
              </a:r>
              <a:r>
                <a:rPr lang="en-GB" sz="1800" dirty="0"/>
                <a:t> </a:t>
              </a:r>
              <a:r>
                <a:rPr lang="en-GB" sz="1800" dirty="0" err="1"/>
                <a:t>fibers</a:t>
              </a:r>
              <a:endParaRPr lang="en-GB" sz="1800" dirty="0"/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7629466" y="5233322"/>
              <a:ext cx="276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/>
                <a:t>Ventricular myocyte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3163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563943"/>
            <a:ext cx="10753200" cy="451576"/>
          </a:xfrm>
        </p:spPr>
        <p:txBody>
          <a:bodyPr/>
          <a:lstStyle/>
          <a:p>
            <a:r>
              <a:rPr lang="cs-CZ" sz="4000" dirty="0" err="1">
                <a:latin typeface="Arial" pitchFamily="34" charset="0"/>
                <a:cs typeface="Arial" pitchFamily="34" charset="0"/>
              </a:rPr>
              <a:t>Fibrillation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34166" y="1344086"/>
            <a:ext cx="1163430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/>
              <a:t>Atrial</a:t>
            </a:r>
            <a:r>
              <a:rPr lang="cs-CZ" sz="2000" b="1" dirty="0"/>
              <a:t> </a:t>
            </a:r>
            <a:r>
              <a:rPr lang="cs-CZ" sz="2000" dirty="0"/>
              <a:t>– </a:t>
            </a:r>
            <a:r>
              <a:rPr lang="en-US" sz="2000" dirty="0"/>
              <a:t>missing P, slightly irregular "serrated" isoline, irregular</a:t>
            </a:r>
            <a:r>
              <a:rPr lang="cs-CZ" sz="2000" dirty="0"/>
              <a:t> </a:t>
            </a:r>
            <a:r>
              <a:rPr lang="en-US" sz="2000" dirty="0"/>
              <a:t>RR</a:t>
            </a:r>
            <a:r>
              <a:rPr lang="cs-CZ" sz="2000" b="1" dirty="0"/>
              <a:t> </a:t>
            </a:r>
            <a:r>
              <a:rPr lang="cs-CZ" sz="2000" dirty="0"/>
              <a:t>(</a:t>
            </a:r>
            <a:r>
              <a:rPr lang="cs-CZ" sz="2000" dirty="0" err="1"/>
              <a:t>usually</a:t>
            </a:r>
            <a:r>
              <a:rPr lang="cs-CZ" sz="2000" dirty="0"/>
              <a:t>)</a:t>
            </a:r>
            <a:r>
              <a:rPr lang="en-US" sz="2000" dirty="0"/>
              <a:t>, frequency 80 - 180 bpm</a:t>
            </a:r>
            <a:r>
              <a:rPr lang="cs-CZ" sz="2000" dirty="0"/>
              <a:t>. </a:t>
            </a:r>
            <a:r>
              <a:rPr lang="cs-CZ" sz="1800" dirty="0"/>
              <a:t>QRS </a:t>
            </a:r>
            <a:r>
              <a:rPr lang="cs-CZ" sz="1800" dirty="0" err="1"/>
              <a:t>is</a:t>
            </a:r>
            <a:r>
              <a:rPr lang="cs-CZ" sz="1800" dirty="0"/>
              <a:t> </a:t>
            </a:r>
            <a:r>
              <a:rPr lang="cs-CZ" sz="1800" dirty="0" err="1"/>
              <a:t>normaly</a:t>
            </a:r>
            <a:r>
              <a:rPr lang="cs-CZ" sz="1800" dirty="0"/>
              <a:t> </a:t>
            </a:r>
            <a:r>
              <a:rPr lang="cs-CZ" sz="1800" dirty="0" err="1"/>
              <a:t>shaped</a:t>
            </a:r>
            <a:r>
              <a:rPr lang="cs-CZ" sz="1800" dirty="0"/>
              <a:t>. It </a:t>
            </a:r>
            <a:r>
              <a:rPr lang="cs-CZ" sz="1800" dirty="0" err="1"/>
              <a:t>is</a:t>
            </a:r>
            <a:r>
              <a:rPr lang="en-US" sz="1800" dirty="0"/>
              <a:t> not life threatening</a:t>
            </a:r>
            <a:r>
              <a:rPr lang="cs-CZ" sz="1800" dirty="0"/>
              <a:t>. </a:t>
            </a:r>
            <a:r>
              <a:rPr lang="cs-CZ" sz="1800" dirty="0" err="1"/>
              <a:t>Ventricular</a:t>
            </a:r>
            <a:r>
              <a:rPr lang="cs-CZ" sz="1800" dirty="0"/>
              <a:t> </a:t>
            </a:r>
            <a:r>
              <a:rPr lang="cs-CZ" sz="1800" dirty="0" err="1"/>
              <a:t>refraction</a:t>
            </a:r>
            <a:r>
              <a:rPr lang="cs-CZ" sz="1800" dirty="0"/>
              <a:t> </a:t>
            </a:r>
            <a:r>
              <a:rPr lang="cs-CZ" sz="1800" dirty="0" err="1"/>
              <a:t>time</a:t>
            </a:r>
            <a:r>
              <a:rPr lang="cs-CZ" sz="1800" dirty="0"/>
              <a:t> </a:t>
            </a:r>
            <a:r>
              <a:rPr lang="cs-CZ" sz="1800" dirty="0" err="1"/>
              <a:t>protects</a:t>
            </a:r>
            <a:r>
              <a:rPr lang="cs-CZ" sz="1800" dirty="0"/>
              <a:t> </a:t>
            </a:r>
            <a:r>
              <a:rPr lang="cs-CZ" sz="1800" dirty="0" err="1"/>
              <a:t>ventricles</a:t>
            </a:r>
            <a:r>
              <a:rPr lang="cs-CZ" sz="1800" dirty="0"/>
              <a:t> </a:t>
            </a:r>
            <a:r>
              <a:rPr lang="en-US" sz="1800" dirty="0"/>
              <a:t>from </a:t>
            </a:r>
            <a:r>
              <a:rPr lang="cs-CZ" sz="1800" dirty="0"/>
              <a:t>HR </a:t>
            </a:r>
            <a:r>
              <a:rPr lang="cs-CZ" sz="1800" dirty="0" err="1"/>
              <a:t>higher</a:t>
            </a:r>
            <a:r>
              <a:rPr lang="cs-CZ" sz="1800" dirty="0"/>
              <a:t> </a:t>
            </a:r>
            <a:r>
              <a:rPr lang="cs-CZ" sz="1800" dirty="0" err="1"/>
              <a:t>than</a:t>
            </a:r>
            <a:r>
              <a:rPr lang="cs-CZ" sz="1800" dirty="0"/>
              <a:t> 180 </a:t>
            </a:r>
            <a:r>
              <a:rPr lang="cs-CZ" sz="1800" dirty="0" err="1"/>
              <a:t>bpm</a:t>
            </a:r>
            <a:r>
              <a:rPr lang="cs-CZ" sz="1800" dirty="0"/>
              <a:t>,</a:t>
            </a:r>
            <a:r>
              <a:rPr lang="en-US" sz="1800" dirty="0"/>
              <a:t> but </a:t>
            </a:r>
            <a:r>
              <a:rPr lang="cs-CZ" sz="1800" dirty="0" err="1"/>
              <a:t>it</a:t>
            </a:r>
            <a:r>
              <a:rPr lang="cs-CZ" sz="1800" dirty="0"/>
              <a:t> </a:t>
            </a:r>
            <a:r>
              <a:rPr lang="cs-CZ" sz="1800" dirty="0" err="1"/>
              <a:t>still</a:t>
            </a:r>
            <a:r>
              <a:rPr lang="cs-CZ" sz="1800" dirty="0"/>
              <a:t> </a:t>
            </a:r>
            <a:r>
              <a:rPr lang="en-US" sz="1800" dirty="0"/>
              <a:t>exhausts the heart</a:t>
            </a:r>
            <a:r>
              <a:rPr lang="cs-CZ" sz="1800" dirty="0"/>
              <a:t>. </a:t>
            </a:r>
            <a:r>
              <a:rPr lang="cs-CZ" sz="1800" dirty="0" err="1"/>
              <a:t>Heart</a:t>
            </a:r>
            <a:r>
              <a:rPr lang="cs-CZ" sz="1800" dirty="0"/>
              <a:t> </a:t>
            </a:r>
            <a:r>
              <a:rPr lang="cs-CZ" sz="1800" dirty="0" err="1"/>
              <a:t>activity</a:t>
            </a:r>
            <a:r>
              <a:rPr lang="cs-CZ" sz="1800" dirty="0"/>
              <a:t> </a:t>
            </a:r>
            <a:r>
              <a:rPr lang="cs-CZ" sz="1800" dirty="0" err="1"/>
              <a:t>is</a:t>
            </a:r>
            <a:r>
              <a:rPr lang="cs-CZ" sz="1800" dirty="0"/>
              <a:t> not </a:t>
            </a:r>
            <a:r>
              <a:rPr lang="cs-CZ" sz="1800" dirty="0" err="1"/>
              <a:t>regulated</a:t>
            </a:r>
            <a:r>
              <a:rPr lang="cs-CZ" sz="1800" dirty="0"/>
              <a:t>. Risk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trombembolia</a:t>
            </a:r>
            <a:endParaRPr lang="cs-CZ" sz="2000" dirty="0"/>
          </a:p>
          <a:p>
            <a:endParaRPr lang="cs-CZ" sz="2000" dirty="0"/>
          </a:p>
        </p:txBody>
      </p:sp>
      <p:sp>
        <p:nvSpPr>
          <p:cNvPr id="7" name="Obdélník 6"/>
          <p:cNvSpPr/>
          <p:nvPr/>
        </p:nvSpPr>
        <p:spPr>
          <a:xfrm>
            <a:off x="322753" y="3682165"/>
            <a:ext cx="112913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/>
              <a:t>Ventricular</a:t>
            </a:r>
            <a:r>
              <a:rPr lang="cs-CZ" sz="2000" b="1" dirty="0"/>
              <a:t> </a:t>
            </a:r>
            <a:r>
              <a:rPr lang="cs-CZ" sz="2000" dirty="0"/>
              <a:t>– </a:t>
            </a:r>
            <a:r>
              <a:rPr lang="en-US" sz="2000" dirty="0"/>
              <a:t>the heart does not function as a pump</a:t>
            </a:r>
            <a:r>
              <a:rPr lang="cs-CZ" sz="2000" dirty="0"/>
              <a:t> (</a:t>
            </a:r>
            <a:r>
              <a:rPr lang="cs-CZ" sz="2000" dirty="0" err="1"/>
              <a:t>cardiac</a:t>
            </a:r>
            <a:r>
              <a:rPr lang="cs-CZ" sz="2000" dirty="0"/>
              <a:t> </a:t>
            </a:r>
            <a:r>
              <a:rPr lang="cs-CZ" sz="2000" dirty="0" err="1"/>
              <a:t>arrest</a:t>
            </a:r>
            <a:r>
              <a:rPr lang="cs-CZ" sz="2000" dirty="0"/>
              <a:t>)</a:t>
            </a:r>
            <a:r>
              <a:rPr lang="en-US" sz="2000" dirty="0"/>
              <a:t>, zero cardiac output, brain damage after 3 - 5 minutes of fibrillation, without early defibrillation the cardiomyocytes become </a:t>
            </a:r>
            <a:r>
              <a:rPr lang="cs-CZ" sz="2000" dirty="0" err="1"/>
              <a:t>exhausted</a:t>
            </a:r>
            <a:r>
              <a:rPr lang="en-US" sz="2000" dirty="0"/>
              <a:t> →</a:t>
            </a:r>
            <a:r>
              <a:rPr lang="cs-CZ" sz="2000" dirty="0"/>
              <a:t> </a:t>
            </a:r>
            <a:r>
              <a:rPr lang="en-US" sz="2000" dirty="0"/>
              <a:t>asystole</a:t>
            </a:r>
            <a:endParaRPr lang="cs-CZ" sz="20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37005"/>
            <a:ext cx="3048000" cy="122682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86"/>
          <a:stretch/>
        </p:blipFill>
        <p:spPr>
          <a:xfrm>
            <a:off x="419422" y="4655095"/>
            <a:ext cx="4297188" cy="936682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3371528" y="2541642"/>
            <a:ext cx="1590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err="1">
                <a:latin typeface="Arial" pitchFamily="34" charset="0"/>
                <a:cs typeface="Arial" pitchFamily="34" charset="0"/>
              </a:rPr>
              <a:t>Fibrillation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3386289" y="3145063"/>
            <a:ext cx="1816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Normal</a:t>
            </a:r>
            <a:r>
              <a:rPr lang="cs-CZ" dirty="0"/>
              <a:t> ECG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22754" y="935778"/>
            <a:ext cx="11145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s-CZ" sz="2400" dirty="0" err="1">
                <a:latin typeface="Arial" pitchFamily="34" charset="0"/>
                <a:cs typeface="Arial" pitchFamily="34" charset="0"/>
              </a:rPr>
              <a:t>Fibrillation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unsynchronized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cardiomyocyte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activity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Cardiac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muscle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is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„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shaking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“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409" y="5330066"/>
            <a:ext cx="4552181" cy="963991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28E20B32-B230-4E6B-9B6C-B20382B13B68}"/>
              </a:ext>
            </a:extLst>
          </p:cNvPr>
          <p:cNvSpPr txBox="1"/>
          <p:nvPr/>
        </p:nvSpPr>
        <p:spPr>
          <a:xfrm>
            <a:off x="253212" y="54733"/>
            <a:ext cx="12033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Arrhythmia: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a disorder </a:t>
            </a:r>
            <a:r>
              <a:rPr lang="cs-CZ" sz="2400" b="1" dirty="0" err="1">
                <a:latin typeface="Arial" pitchFamily="34" charset="0"/>
                <a:cs typeface="Arial" pitchFamily="34" charset="0"/>
              </a:rPr>
              <a:t>of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heart rhythm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400" b="1" dirty="0" err="1">
                <a:latin typeface="Arial" pitchFamily="34" charset="0"/>
                <a:cs typeface="Arial" pitchFamily="34" charset="0"/>
              </a:rPr>
              <a:t>formation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>
                <a:latin typeface="Arial" pitchFamily="34" charset="0"/>
                <a:cs typeface="Arial" pitchFamily="34" charset="0"/>
              </a:rPr>
              <a:t>or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>
                <a:latin typeface="Arial" pitchFamily="34" charset="0"/>
                <a:cs typeface="Arial" pitchFamily="34" charset="0"/>
              </a:rPr>
              <a:t>conduction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>
                <a:latin typeface="Arial" pitchFamily="34" charset="0"/>
                <a:cs typeface="Arial" pitchFamily="34" charset="0"/>
              </a:rPr>
              <a:t>of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>
                <a:latin typeface="Arial" pitchFamily="34" charset="0"/>
                <a:cs typeface="Arial" pitchFamily="34" charset="0"/>
              </a:rPr>
              <a:t>excitation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0A9F62BC-C0B0-47D9-971D-C916B94CA0C7}"/>
              </a:ext>
            </a:extLst>
          </p:cNvPr>
          <p:cNvSpPr/>
          <p:nvPr/>
        </p:nvSpPr>
        <p:spPr>
          <a:xfrm>
            <a:off x="5890605" y="4626165"/>
            <a:ext cx="5412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/>
              <a:t>Asystole</a:t>
            </a:r>
            <a:r>
              <a:rPr lang="cs-CZ" sz="2000" b="1" dirty="0"/>
              <a:t> – </a:t>
            </a:r>
            <a:r>
              <a:rPr lang="cs-CZ" sz="2000" dirty="0"/>
              <a:t>no </a:t>
            </a:r>
            <a:r>
              <a:rPr lang="cs-CZ" sz="2000" dirty="0" err="1"/>
              <a:t>electrical</a:t>
            </a:r>
            <a:r>
              <a:rPr lang="cs-CZ" sz="2000" dirty="0"/>
              <a:t> </a:t>
            </a:r>
            <a:r>
              <a:rPr lang="cs-CZ" sz="2000" dirty="0" err="1"/>
              <a:t>activity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cardiomyocytes</a:t>
            </a:r>
            <a:r>
              <a:rPr lang="cs-CZ" sz="2000" dirty="0"/>
              <a:t>, non-</a:t>
            </a:r>
            <a:r>
              <a:rPr lang="cs-CZ" sz="2000" dirty="0" err="1"/>
              <a:t>defibrillable</a:t>
            </a:r>
            <a:endParaRPr lang="cs-CZ" sz="2000" dirty="0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60CDB5D3-910B-4CD3-88AF-40ADAE759AB9}"/>
              </a:ext>
            </a:extLst>
          </p:cNvPr>
          <p:cNvSpPr/>
          <p:nvPr/>
        </p:nvSpPr>
        <p:spPr>
          <a:xfrm>
            <a:off x="5854700" y="6279945"/>
            <a:ext cx="5412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→ CPR and adrenalin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93905433-09AE-4F9A-8E74-CED8768FEA21}"/>
              </a:ext>
            </a:extLst>
          </p:cNvPr>
          <p:cNvSpPr/>
          <p:nvPr/>
        </p:nvSpPr>
        <p:spPr>
          <a:xfrm>
            <a:off x="322753" y="5627835"/>
            <a:ext cx="5346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→ </a:t>
            </a:r>
            <a:r>
              <a:rPr lang="cs-CZ" sz="1400" dirty="0" err="1"/>
              <a:t>Cardio-Pulmonary</a:t>
            </a:r>
            <a:r>
              <a:rPr lang="cs-CZ" sz="1400" dirty="0"/>
              <a:t> </a:t>
            </a:r>
            <a:r>
              <a:rPr lang="cs-CZ" sz="1400" dirty="0" err="1"/>
              <a:t>Resuscitation</a:t>
            </a:r>
            <a:r>
              <a:rPr lang="cs-CZ" sz="1400" dirty="0"/>
              <a:t> (CPR)</a:t>
            </a:r>
            <a:r>
              <a:rPr lang="cs-CZ" sz="2000" dirty="0"/>
              <a:t>, </a:t>
            </a:r>
            <a:r>
              <a:rPr lang="en-US" sz="1400" dirty="0"/>
              <a:t>early defibrillation</a:t>
            </a:r>
            <a:r>
              <a:rPr lang="cs-CZ" sz="1400" dirty="0"/>
              <a:t> </a:t>
            </a:r>
            <a:br>
              <a:rPr lang="cs-CZ" sz="2000" dirty="0"/>
            </a:br>
            <a:r>
              <a:rPr lang="cs-CZ" sz="1600" dirty="0"/>
              <a:t>(adrenalin and </a:t>
            </a:r>
            <a:r>
              <a:rPr lang="cs-CZ" sz="1600" dirty="0" err="1"/>
              <a:t>amiodaron</a:t>
            </a:r>
            <a:r>
              <a:rPr lang="cs-CZ" sz="1600" dirty="0"/>
              <a:t>)</a:t>
            </a:r>
            <a:endParaRPr lang="cs-CZ" sz="2000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672FA233-EF36-4209-828F-DDDA6983994C}"/>
              </a:ext>
            </a:extLst>
          </p:cNvPr>
          <p:cNvSpPr txBox="1"/>
          <p:nvPr/>
        </p:nvSpPr>
        <p:spPr>
          <a:xfrm>
            <a:off x="365448" y="6229396"/>
            <a:ext cx="61433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0000DC"/>
                </a:solidFill>
              </a:rPr>
              <a:t>Video: https://www.youtube.com/watch?v=lU3NHrjw-lA&amp;ab_channel=NerdDoctor</a:t>
            </a:r>
          </a:p>
        </p:txBody>
      </p:sp>
    </p:spTree>
    <p:extLst>
      <p:ext uri="{BB962C8B-B14F-4D97-AF65-F5344CB8AC3E}">
        <p14:creationId xmlns:p14="http://schemas.microsoft.com/office/powerpoint/2010/main" val="39313306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1436" y="397568"/>
            <a:ext cx="10753200" cy="451576"/>
          </a:xfrm>
        </p:spPr>
        <p:txBody>
          <a:bodyPr/>
          <a:lstStyle/>
          <a:p>
            <a:r>
              <a:rPr lang="cs-CZ" dirty="0" err="1"/>
              <a:t>Atrioventricular</a:t>
            </a:r>
            <a:r>
              <a:rPr lang="cs-CZ" dirty="0"/>
              <a:t> </a:t>
            </a:r>
            <a:r>
              <a:rPr lang="cs-CZ" dirty="0" err="1"/>
              <a:t>block</a:t>
            </a:r>
            <a:r>
              <a:rPr lang="cs-CZ" dirty="0"/>
              <a:t> (</a:t>
            </a:r>
            <a:r>
              <a:rPr lang="cs-CZ" dirty="0" err="1"/>
              <a:t>heart</a:t>
            </a:r>
            <a:r>
              <a:rPr lang="cs-CZ" dirty="0"/>
              <a:t> </a:t>
            </a:r>
            <a:r>
              <a:rPr lang="cs-CZ" dirty="0" err="1"/>
              <a:t>block</a:t>
            </a:r>
            <a:r>
              <a:rPr lang="cs-CZ" dirty="0"/>
              <a:t>)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605" y="1739194"/>
            <a:ext cx="2232248" cy="1819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" y="1714330"/>
            <a:ext cx="1518919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37" y="4122883"/>
            <a:ext cx="5058010" cy="12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bdélník 13"/>
          <p:cNvSpPr/>
          <p:nvPr/>
        </p:nvSpPr>
        <p:spPr>
          <a:xfrm>
            <a:off x="7840744" y="6199042"/>
            <a:ext cx="29373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700" dirty="0">
                <a:hlinkClick r:id="rId5"/>
              </a:rPr>
              <a:t>https://upload.wikimedia.org/wikipedia/commons/thumb/6/64/Afib_ecg.jpg/400px-Afib_ecg.jpg</a:t>
            </a:r>
            <a:br>
              <a:rPr lang="cs-CZ" sz="700" dirty="0"/>
            </a:br>
            <a:r>
              <a:rPr lang="cs-CZ" sz="700" dirty="0">
                <a:hlinkClick r:id="rId6"/>
              </a:rPr>
              <a:t>http://www.qureshiuniversity.com/Ventricular%20Fibrillation.gif</a:t>
            </a:r>
            <a:endParaRPr lang="cs-CZ" sz="700" dirty="0"/>
          </a:p>
          <a:p>
            <a:r>
              <a:rPr lang="cs-CZ" sz="700" dirty="0"/>
              <a:t>https://ekg.academy/ekgtracings/313.gif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4415061" y="1739194"/>
            <a:ext cx="350382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prolongation of the transfer of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depolarization</a:t>
            </a:r>
            <a:r>
              <a:rPr lang="en-US" sz="1800" dirty="0"/>
              <a:t> from the atrium to the ventricles, prolonged PQ</a:t>
            </a:r>
            <a:endParaRPr lang="cs-CZ" sz="1400" dirty="0"/>
          </a:p>
        </p:txBody>
      </p:sp>
      <p:sp>
        <p:nvSpPr>
          <p:cNvPr id="20" name="Rectangle 4"/>
          <p:cNvSpPr txBox="1">
            <a:spLocks noChangeArrowheads="1"/>
          </p:cNvSpPr>
          <p:nvPr/>
        </p:nvSpPr>
        <p:spPr>
          <a:xfrm>
            <a:off x="520637" y="670339"/>
            <a:ext cx="10668125" cy="905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dirty="0">
                <a:latin typeface="Arial" pitchFamily="34" charset="0"/>
                <a:cs typeface="Arial" pitchFamily="34" charset="0"/>
              </a:rPr>
              <a:t>AV </a:t>
            </a:r>
            <a:r>
              <a:rPr lang="cs-CZ" sz="2000" b="1" dirty="0" err="1">
                <a:latin typeface="Arial" pitchFamily="34" charset="0"/>
                <a:cs typeface="Arial" pitchFamily="34" charset="0"/>
              </a:rPr>
              <a:t>block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disorder of the transmission of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depolarization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from the atria to the ventricles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8036379" y="4431047"/>
            <a:ext cx="380728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some </a:t>
            </a:r>
            <a:r>
              <a:rPr lang="cs-CZ" sz="1800" dirty="0" err="1"/>
              <a:t>atrial</a:t>
            </a:r>
            <a:r>
              <a:rPr lang="cs-CZ" sz="1800" dirty="0"/>
              <a:t>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depolarizations</a:t>
            </a:r>
            <a:r>
              <a:rPr lang="en-US" sz="1800" dirty="0"/>
              <a:t> do not trans</a:t>
            </a:r>
            <a:r>
              <a:rPr lang="cs-CZ" sz="1800" dirty="0" err="1"/>
              <a:t>fere</a:t>
            </a:r>
            <a:r>
              <a:rPr lang="en-US" sz="1800" dirty="0"/>
              <a:t>: occurrence of P, which is not followed by QRS</a:t>
            </a:r>
            <a:endParaRPr lang="cs-CZ" sz="1800" dirty="0"/>
          </a:p>
        </p:txBody>
      </p:sp>
      <p:sp>
        <p:nvSpPr>
          <p:cNvPr id="23" name="Obdélník 22"/>
          <p:cNvSpPr/>
          <p:nvPr/>
        </p:nvSpPr>
        <p:spPr>
          <a:xfrm>
            <a:off x="8165967" y="1443183"/>
            <a:ext cx="3209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/>
              <a:t>AV </a:t>
            </a:r>
            <a:r>
              <a:rPr lang="cs-CZ" sz="1800" b="1" dirty="0" err="1"/>
              <a:t>block</a:t>
            </a:r>
            <a:r>
              <a:rPr lang="cs-CZ" sz="1800" b="1" dirty="0"/>
              <a:t> II. </a:t>
            </a:r>
            <a:r>
              <a:rPr lang="cs-CZ" sz="1800" b="1" dirty="0" err="1"/>
              <a:t>degree</a:t>
            </a:r>
            <a:endParaRPr lang="cs-CZ" sz="1800" b="1" dirty="0"/>
          </a:p>
        </p:txBody>
      </p:sp>
      <p:sp>
        <p:nvSpPr>
          <p:cNvPr id="24" name="Obdélník 23"/>
          <p:cNvSpPr/>
          <p:nvPr/>
        </p:nvSpPr>
        <p:spPr>
          <a:xfrm>
            <a:off x="629970" y="3645192"/>
            <a:ext cx="2533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b="1" dirty="0"/>
              <a:t>AV </a:t>
            </a:r>
            <a:r>
              <a:rPr lang="cs-CZ" sz="1800" b="1" dirty="0" err="1"/>
              <a:t>block</a:t>
            </a:r>
            <a:r>
              <a:rPr lang="cs-CZ" sz="1800" b="1" dirty="0"/>
              <a:t> III. </a:t>
            </a:r>
            <a:r>
              <a:rPr lang="cs-CZ" sz="1800" b="1" dirty="0" err="1"/>
              <a:t>degree</a:t>
            </a:r>
            <a:endParaRPr lang="cs-CZ" sz="1800" b="1" dirty="0"/>
          </a:p>
        </p:txBody>
      </p:sp>
      <p:sp>
        <p:nvSpPr>
          <p:cNvPr id="25" name="Obdélník 24"/>
          <p:cNvSpPr/>
          <p:nvPr/>
        </p:nvSpPr>
        <p:spPr>
          <a:xfrm>
            <a:off x="629969" y="5537322"/>
            <a:ext cx="6328179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dirty="0"/>
              <a:t>A complete blockage of the transfer of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depolarization</a:t>
            </a:r>
            <a:r>
              <a:rPr lang="en-US" sz="1800" dirty="0"/>
              <a:t> from the atria to the ventricles, P and QRS </a:t>
            </a:r>
            <a:r>
              <a:rPr lang="cs-CZ" sz="1800" dirty="0"/>
              <a:t>are not </a:t>
            </a:r>
            <a:r>
              <a:rPr lang="cs-CZ" sz="1800" dirty="0" err="1"/>
              <a:t>synchronized</a:t>
            </a:r>
            <a:endParaRPr lang="cs-CZ" sz="1800" dirty="0"/>
          </a:p>
          <a:p>
            <a:r>
              <a:rPr lang="cs-CZ" sz="1800" dirty="0"/>
              <a:t>Pulse </a:t>
            </a:r>
            <a:r>
              <a:rPr lang="cs-CZ" sz="1800" dirty="0" err="1"/>
              <a:t>rate</a:t>
            </a:r>
            <a:r>
              <a:rPr lang="cs-CZ" sz="1800" dirty="0"/>
              <a:t> </a:t>
            </a:r>
            <a:r>
              <a:rPr lang="cs-CZ" sz="1800" dirty="0" err="1"/>
              <a:t>possibly</a:t>
            </a:r>
            <a:r>
              <a:rPr lang="cs-CZ" sz="1800" dirty="0"/>
              <a:t> very </a:t>
            </a:r>
            <a:r>
              <a:rPr lang="cs-CZ" sz="1800" dirty="0" err="1"/>
              <a:t>low</a:t>
            </a:r>
            <a:r>
              <a:rPr lang="cs-CZ" sz="1800" dirty="0"/>
              <a:t> → </a:t>
            </a:r>
            <a:r>
              <a:rPr lang="cs-CZ" sz="1800" dirty="0" err="1"/>
              <a:t>insufficient</a:t>
            </a:r>
            <a:r>
              <a:rPr lang="cs-CZ" sz="1800" dirty="0"/>
              <a:t> </a:t>
            </a:r>
            <a:r>
              <a:rPr lang="cs-CZ" sz="1800" dirty="0" err="1"/>
              <a:t>cardiac</a:t>
            </a:r>
            <a:r>
              <a:rPr lang="cs-CZ" sz="1800" dirty="0"/>
              <a:t> output</a:t>
            </a:r>
          </a:p>
        </p:txBody>
      </p:sp>
      <p:pic>
        <p:nvPicPr>
          <p:cNvPr id="33" name="Obrázek 32">
            <a:extLst>
              <a:ext uri="{FF2B5EF4-FFF2-40B4-BE49-F238E27FC236}">
                <a16:creationId xmlns:a16="http://schemas.microsoft.com/office/drawing/2014/main" id="{F36D5BB7-D991-49DE-A3AF-2044205780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967" y="1902515"/>
            <a:ext cx="2933362" cy="2528532"/>
          </a:xfrm>
          <a:prstGeom prst="rect">
            <a:avLst/>
          </a:prstGeom>
        </p:spPr>
      </p:pic>
      <p:sp>
        <p:nvSpPr>
          <p:cNvPr id="34" name="TextovéPole 33">
            <a:extLst>
              <a:ext uri="{FF2B5EF4-FFF2-40B4-BE49-F238E27FC236}">
                <a16:creationId xmlns:a16="http://schemas.microsoft.com/office/drawing/2014/main" id="{85AE4141-0E6E-44F9-9134-66C16FA522A5}"/>
              </a:ext>
            </a:extLst>
          </p:cNvPr>
          <p:cNvSpPr txBox="1"/>
          <p:nvPr/>
        </p:nvSpPr>
        <p:spPr>
          <a:xfrm>
            <a:off x="2517383" y="1351599"/>
            <a:ext cx="2832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/>
              <a:t>AV </a:t>
            </a:r>
            <a:r>
              <a:rPr lang="cs-CZ" sz="1800" b="1" dirty="0" err="1"/>
              <a:t>block</a:t>
            </a:r>
            <a:r>
              <a:rPr lang="cs-CZ" sz="1800" b="1" dirty="0"/>
              <a:t> I. </a:t>
            </a:r>
            <a:r>
              <a:rPr lang="cs-CZ" sz="1800" b="1" dirty="0" err="1"/>
              <a:t>degree</a:t>
            </a:r>
            <a:endParaRPr lang="cs-CZ" sz="1800" b="1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3314C58E-DF7C-4D95-8C21-B4C92CB670FB}"/>
              </a:ext>
            </a:extLst>
          </p:cNvPr>
          <p:cNvCxnSpPr/>
          <p:nvPr/>
        </p:nvCxnSpPr>
        <p:spPr bwMode="auto">
          <a:xfrm flipV="1">
            <a:off x="581285" y="3496266"/>
            <a:ext cx="716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7359F80B-1E7E-4945-A4AC-94AE1370431B}"/>
              </a:ext>
            </a:extLst>
          </p:cNvPr>
          <p:cNvCxnSpPr/>
          <p:nvPr/>
        </p:nvCxnSpPr>
        <p:spPr bwMode="auto">
          <a:xfrm>
            <a:off x="7719481" y="1443183"/>
            <a:ext cx="0" cy="49057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DF948B82-B859-4019-8663-D1E720C0EAF1}"/>
              </a:ext>
            </a:extLst>
          </p:cNvPr>
          <p:cNvCxnSpPr/>
          <p:nvPr/>
        </p:nvCxnSpPr>
        <p:spPr bwMode="auto">
          <a:xfrm>
            <a:off x="2349971" y="1369253"/>
            <a:ext cx="0" cy="2124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8737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err="1"/>
              <a:t>Artial</a:t>
            </a:r>
            <a:r>
              <a:rPr lang="cs-CZ" dirty="0"/>
              <a:t> </a:t>
            </a:r>
            <a:r>
              <a:rPr lang="cs-CZ" dirty="0" err="1"/>
              <a:t>flutter</a:t>
            </a:r>
            <a:endParaRPr lang="cs-CZ" dirty="0"/>
          </a:p>
        </p:txBody>
      </p:sp>
      <p:pic>
        <p:nvPicPr>
          <p:cNvPr id="11" name="Picture 2" descr="C:\Users\Johanka\Desktop\výuka\seminář\EKG\obrázky\T01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" t="8918" r="39662" b="55887"/>
          <a:stretch/>
        </p:blipFill>
        <p:spPr bwMode="auto">
          <a:xfrm>
            <a:off x="365449" y="1498418"/>
            <a:ext cx="4232072" cy="240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obsah 4"/>
          <p:cNvSpPr txBox="1">
            <a:spLocks/>
          </p:cNvSpPr>
          <p:nvPr/>
        </p:nvSpPr>
        <p:spPr>
          <a:xfrm>
            <a:off x="4928145" y="378000"/>
            <a:ext cx="7027222" cy="59672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Regular </a:t>
            </a:r>
            <a:r>
              <a:rPr lang="cs-CZ" dirty="0"/>
              <a:t>„</a:t>
            </a:r>
            <a:r>
              <a:rPr lang="en-US" dirty="0"/>
              <a:t>teeth</a:t>
            </a:r>
            <a:r>
              <a:rPr lang="cs-CZ" dirty="0"/>
              <a:t>“</a:t>
            </a:r>
            <a:r>
              <a:rPr lang="en-US" dirty="0"/>
              <a:t> between the QRS. 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en-US" dirty="0"/>
              <a:t>Regular RR, tachycardia.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en-US" dirty="0"/>
              <a:t>The basis is the </a:t>
            </a:r>
            <a:r>
              <a:rPr lang="cs-CZ" dirty="0" err="1"/>
              <a:t>atrial</a:t>
            </a:r>
            <a:r>
              <a:rPr lang="cs-CZ" dirty="0"/>
              <a:t> </a:t>
            </a:r>
            <a:r>
              <a:rPr lang="en-US" dirty="0"/>
              <a:t>re-entry.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en-US" dirty="0"/>
              <a:t>The regularity is given by the number of "turns" of </a:t>
            </a:r>
            <a:r>
              <a:rPr lang="cs-CZ" dirty="0" err="1"/>
              <a:t>atrial</a:t>
            </a:r>
            <a:r>
              <a:rPr lang="cs-CZ" dirty="0"/>
              <a:t> </a:t>
            </a:r>
            <a:r>
              <a:rPr lang="cs-CZ" sz="2800" dirty="0" err="1">
                <a:latin typeface="Arial" pitchFamily="34" charset="0"/>
                <a:cs typeface="Arial" pitchFamily="34" charset="0"/>
              </a:rPr>
              <a:t>depolarization</a:t>
            </a:r>
            <a:r>
              <a:rPr lang="en-US" dirty="0"/>
              <a:t> per transfer to the chambers (in the picture: 3 turns per 1 transfer to the chambers</a:t>
            </a:r>
            <a:r>
              <a:rPr lang="cs-CZ" dirty="0"/>
              <a:t>, </a:t>
            </a:r>
            <a:r>
              <a:rPr lang="cs-CZ" dirty="0" err="1"/>
              <a:t>ie</a:t>
            </a:r>
            <a:r>
              <a:rPr lang="cs-CZ" dirty="0"/>
              <a:t> 3:1</a:t>
            </a:r>
            <a:r>
              <a:rPr lang="en-US" dirty="0"/>
              <a:t>).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en-US" dirty="0"/>
              <a:t>If the flutter does not disappear, it changes into atrial fibrillation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 err="1"/>
              <a:t>Danger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deblocked</a:t>
            </a:r>
            <a:r>
              <a:rPr lang="cs-CZ" dirty="0"/>
              <a:t> </a:t>
            </a:r>
            <a:r>
              <a:rPr lang="cs-CZ" dirty="0" err="1"/>
              <a:t>flutter</a:t>
            </a:r>
            <a:r>
              <a:rPr lang="cs-CZ" dirty="0"/>
              <a:t> 1:1 (</a:t>
            </a:r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atrial</a:t>
            </a:r>
            <a:r>
              <a:rPr lang="cs-CZ" dirty="0"/>
              <a:t> </a:t>
            </a:r>
            <a:r>
              <a:rPr lang="cs-CZ" dirty="0" err="1"/>
              <a:t>turn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transfered</a:t>
            </a:r>
            <a:r>
              <a:rPr lang="cs-CZ" dirty="0"/>
              <a:t> in </a:t>
            </a:r>
            <a:r>
              <a:rPr lang="cs-CZ" dirty="0" err="1"/>
              <a:t>ventricles</a:t>
            </a:r>
            <a:r>
              <a:rPr lang="cs-CZ" dirty="0"/>
              <a:t>) – </a:t>
            </a:r>
            <a:r>
              <a:rPr lang="cs-CZ" dirty="0" err="1"/>
              <a:t>exhaustion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ventricles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Risk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trombembolia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13306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err="1"/>
              <a:t>Diagnostic</a:t>
            </a:r>
            <a:r>
              <a:rPr lang="cs-CZ" dirty="0"/>
              <a:t> use </a:t>
            </a:r>
            <a:r>
              <a:rPr lang="cs-CZ" dirty="0" err="1"/>
              <a:t>of</a:t>
            </a:r>
            <a:r>
              <a:rPr lang="cs-CZ" dirty="0"/>
              <a:t> ECG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23778" y="1257516"/>
            <a:ext cx="712879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Cardiac</a:t>
            </a:r>
            <a:r>
              <a:rPr lang="cs-CZ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ischemia</a:t>
            </a:r>
            <a:r>
              <a:rPr lang="cs-CZ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myocardial</a:t>
            </a:r>
            <a:r>
              <a:rPr lang="cs-CZ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infarction</a:t>
            </a:r>
            <a:endParaRPr lang="cs-CZ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492440" y="2674627"/>
            <a:ext cx="4745527" cy="2542449"/>
            <a:chOff x="311056" y="2576913"/>
            <a:chExt cx="3769372" cy="192442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5" r="57843"/>
            <a:stretch/>
          </p:blipFill>
          <p:spPr bwMode="auto">
            <a:xfrm>
              <a:off x="311056" y="2576913"/>
              <a:ext cx="3405179" cy="1299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474411" y="3793060"/>
              <a:ext cx="1021414" cy="396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dirty="0" err="1">
                  <a:latin typeface="Arial" pitchFamily="34" charset="0"/>
                  <a:cs typeface="Arial" pitchFamily="34" charset="0"/>
                </a:rPr>
                <a:t>normal</a:t>
              </a:r>
              <a:endParaRPr lang="cs-CZ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2179188" y="3872340"/>
              <a:ext cx="1901240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Arial" pitchFamily="34" charset="0"/>
                  <a:cs typeface="Arial" pitchFamily="34" charset="0"/>
                </a:rPr>
                <a:t>ST </a:t>
              </a:r>
              <a:r>
                <a:rPr lang="cs-CZ" dirty="0" err="1">
                  <a:latin typeface="Arial" pitchFamily="34" charset="0"/>
                  <a:cs typeface="Arial" pitchFamily="34" charset="0"/>
                </a:rPr>
                <a:t>elevation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, </a:t>
              </a:r>
            </a:p>
            <a:p>
              <a:r>
                <a:rPr lang="cs-CZ" dirty="0">
                  <a:latin typeface="Arial" pitchFamily="34" charset="0"/>
                  <a:cs typeface="Arial" pitchFamily="34" charset="0"/>
                </a:rPr>
                <a:t>sign </a:t>
              </a:r>
              <a:r>
                <a:rPr lang="cs-CZ" dirty="0" err="1">
                  <a:latin typeface="Arial" pitchFamily="34" charset="0"/>
                  <a:cs typeface="Arial" pitchFamily="34" charset="0"/>
                </a:rPr>
                <a:t>of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dirty="0" err="1">
                  <a:latin typeface="Arial" pitchFamily="34" charset="0"/>
                  <a:cs typeface="Arial" pitchFamily="34" charset="0"/>
                </a:rPr>
                <a:t>ischemia</a:t>
              </a:r>
              <a:endParaRPr lang="cs-CZ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5855506" y="1811114"/>
            <a:ext cx="640871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Electrolyte</a:t>
            </a:r>
            <a:r>
              <a:rPr lang="cs-CZ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dysbalance - </a:t>
            </a:r>
            <a:r>
              <a:rPr lang="cs-CZ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hyperkalemia</a:t>
            </a:r>
            <a:endParaRPr lang="cs-CZ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6112968" y="2631466"/>
            <a:ext cx="4604509" cy="3927788"/>
            <a:chOff x="321830" y="2276872"/>
            <a:chExt cx="4604509" cy="3927788"/>
          </a:xfrm>
        </p:grpSpPr>
        <p:grpSp>
          <p:nvGrpSpPr>
            <p:cNvPr id="12" name="Skupina 11"/>
            <p:cNvGrpSpPr/>
            <p:nvPr/>
          </p:nvGrpSpPr>
          <p:grpSpPr>
            <a:xfrm>
              <a:off x="323527" y="2276872"/>
              <a:ext cx="4602812" cy="1948906"/>
              <a:chOff x="323527" y="2276872"/>
              <a:chExt cx="4602812" cy="1948906"/>
            </a:xfrm>
          </p:grpSpPr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/>
            </p:blipFill>
            <p:spPr bwMode="auto">
              <a:xfrm>
                <a:off x="323527" y="2276872"/>
                <a:ext cx="2232248" cy="1728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764" y="3930503"/>
                <a:ext cx="4600575" cy="295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3" name="Skupina 12"/>
            <p:cNvGrpSpPr/>
            <p:nvPr/>
          </p:nvGrpSpPr>
          <p:grpSpPr>
            <a:xfrm>
              <a:off x="321830" y="4293096"/>
              <a:ext cx="4314825" cy="1911564"/>
              <a:chOff x="321830" y="4293096"/>
              <a:chExt cx="4314825" cy="1911564"/>
            </a:xfrm>
          </p:grpSpPr>
          <p:pic>
            <p:nvPicPr>
              <p:cNvPr id="14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830" y="5909385"/>
                <a:ext cx="4314825" cy="295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926"/>
              <a:stretch/>
            </p:blipFill>
            <p:spPr bwMode="auto">
              <a:xfrm>
                <a:off x="323528" y="4293096"/>
                <a:ext cx="2232247" cy="16270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50CDAFE6-7A02-49A1-B73E-C4DEF6365573}"/>
              </a:ext>
            </a:extLst>
          </p:cNvPr>
          <p:cNvSpPr txBox="1"/>
          <p:nvPr/>
        </p:nvSpPr>
        <p:spPr>
          <a:xfrm>
            <a:off x="8346913" y="5266544"/>
            <a:ext cx="2830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latin typeface="Arial" pitchFamily="34" charset="0"/>
                <a:cs typeface="Arial" pitchFamily="34" charset="0"/>
              </a:rPr>
              <a:t>Large</a:t>
            </a:r>
            <a:r>
              <a:rPr lang="cs-CZ" dirty="0">
                <a:latin typeface="Arial" pitchFamily="34" charset="0"/>
                <a:cs typeface="Arial" pitchFamily="34" charset="0"/>
              </a:rPr>
              <a:t> QRS,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hight</a:t>
            </a:r>
            <a:r>
              <a:rPr lang="cs-CZ" dirty="0">
                <a:latin typeface="Arial" pitchFamily="34" charset="0"/>
                <a:cs typeface="Arial" pitchFamily="34" charset="0"/>
              </a:rPr>
              <a:t> T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26D0BD09-73F7-47D4-AF65-3FC07A191555}"/>
              </a:ext>
            </a:extLst>
          </p:cNvPr>
          <p:cNvGrpSpPr>
            <a:grpSpLocks noChangeAspect="1"/>
          </p:cNvGrpSpPr>
          <p:nvPr/>
        </p:nvGrpSpPr>
        <p:grpSpPr>
          <a:xfrm>
            <a:off x="243174" y="5496243"/>
            <a:ext cx="5202378" cy="1035693"/>
            <a:chOff x="323528" y="2168574"/>
            <a:chExt cx="8499746" cy="1708280"/>
          </a:xfrm>
        </p:grpSpPr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E81A89D6-E5A2-44B7-8C1B-1B30EF7A5B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5" r="4487"/>
            <a:stretch/>
          </p:blipFill>
          <p:spPr bwMode="auto">
            <a:xfrm>
              <a:off x="323528" y="2576914"/>
              <a:ext cx="8499746" cy="1299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AED4A45E-43E6-4022-B173-385BD69352A3}"/>
                </a:ext>
              </a:extLst>
            </p:cNvPr>
            <p:cNvSpPr txBox="1"/>
            <p:nvPr/>
          </p:nvSpPr>
          <p:spPr>
            <a:xfrm>
              <a:off x="971600" y="2175168"/>
              <a:ext cx="388345" cy="440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A4738A01-8E52-44FE-982C-E9C80A3C5AC7}"/>
                </a:ext>
              </a:extLst>
            </p:cNvPr>
            <p:cNvSpPr txBox="1"/>
            <p:nvPr/>
          </p:nvSpPr>
          <p:spPr>
            <a:xfrm>
              <a:off x="2627784" y="2168574"/>
              <a:ext cx="388345" cy="440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23" name="TextovéPole 22">
              <a:extLst>
                <a:ext uri="{FF2B5EF4-FFF2-40B4-BE49-F238E27FC236}">
                  <a16:creationId xmlns:a16="http://schemas.microsoft.com/office/drawing/2014/main" id="{67F231C4-25F7-40E0-94CE-7DD8FB06F9C4}"/>
                </a:ext>
              </a:extLst>
            </p:cNvPr>
            <p:cNvSpPr txBox="1"/>
            <p:nvPr/>
          </p:nvSpPr>
          <p:spPr>
            <a:xfrm>
              <a:off x="4338752" y="2168574"/>
              <a:ext cx="404073" cy="440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  <p:sp>
          <p:nvSpPr>
            <p:cNvPr id="24" name="TextovéPole 23">
              <a:extLst>
                <a:ext uri="{FF2B5EF4-FFF2-40B4-BE49-F238E27FC236}">
                  <a16:creationId xmlns:a16="http://schemas.microsoft.com/office/drawing/2014/main" id="{7BFA6359-E8B9-41A2-8B6B-4EBAA0EC5315}"/>
                </a:ext>
              </a:extLst>
            </p:cNvPr>
            <p:cNvSpPr txBox="1"/>
            <p:nvPr/>
          </p:nvSpPr>
          <p:spPr>
            <a:xfrm>
              <a:off x="6071864" y="2175168"/>
              <a:ext cx="404073" cy="440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  <p:sp>
          <p:nvSpPr>
            <p:cNvPr id="25" name="TextovéPole 24">
              <a:extLst>
                <a:ext uri="{FF2B5EF4-FFF2-40B4-BE49-F238E27FC236}">
                  <a16:creationId xmlns:a16="http://schemas.microsoft.com/office/drawing/2014/main" id="{05C5B8B1-4AAC-47A6-A7F6-594C3438E43E}"/>
                </a:ext>
              </a:extLst>
            </p:cNvPr>
            <p:cNvSpPr txBox="1"/>
            <p:nvPr/>
          </p:nvSpPr>
          <p:spPr>
            <a:xfrm>
              <a:off x="7604870" y="2175168"/>
              <a:ext cx="388345" cy="440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E</a:t>
              </a:r>
            </a:p>
          </p:txBody>
        </p:sp>
      </p:grp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D35AB99C-2C4E-4330-909B-2F675127775C}"/>
              </a:ext>
            </a:extLst>
          </p:cNvPr>
          <p:cNvSpPr txBox="1"/>
          <p:nvPr/>
        </p:nvSpPr>
        <p:spPr>
          <a:xfrm>
            <a:off x="4649528" y="6525185"/>
            <a:ext cx="753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Arial" pitchFamily="34" charset="0"/>
                <a:cs typeface="Arial" pitchFamily="34" charset="0"/>
              </a:rPr>
              <a:t>Time </a:t>
            </a:r>
          </a:p>
        </p:txBody>
      </p: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ABDC4FD9-B809-4DB7-B1F2-7F83B25D4D6A}"/>
              </a:ext>
            </a:extLst>
          </p:cNvPr>
          <p:cNvCxnSpPr/>
          <p:nvPr/>
        </p:nvCxnSpPr>
        <p:spPr bwMode="auto">
          <a:xfrm>
            <a:off x="1288041" y="6737534"/>
            <a:ext cx="2952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5FE205D4-3360-40BF-9D45-A487C0303129}"/>
              </a:ext>
            </a:extLst>
          </p:cNvPr>
          <p:cNvCxnSpPr/>
          <p:nvPr/>
        </p:nvCxnSpPr>
        <p:spPr bwMode="auto">
          <a:xfrm flipV="1">
            <a:off x="1279618" y="5565915"/>
            <a:ext cx="8423" cy="11716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E3BDD2AB-7A0F-42DF-979C-230E54DCF3FA}"/>
              </a:ext>
            </a:extLst>
          </p:cNvPr>
          <p:cNvSpPr txBox="1"/>
          <p:nvPr/>
        </p:nvSpPr>
        <p:spPr>
          <a:xfrm>
            <a:off x="1216621" y="6407829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err="1">
                <a:latin typeface="Arial" pitchFamily="34" charset="0"/>
                <a:cs typeface="Arial" pitchFamily="34" charset="0"/>
              </a:rPr>
              <a:t>ischemia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83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err="1"/>
              <a:t>Extrasystoles</a:t>
            </a:r>
            <a:r>
              <a:rPr lang="en-US" sz="4000" dirty="0">
                <a:latin typeface="+mn-lt"/>
              </a:rPr>
              <a:t> </a:t>
            </a:r>
            <a:r>
              <a:rPr lang="cs-CZ" sz="2800" b="0" dirty="0">
                <a:latin typeface="+mn-lt"/>
              </a:rPr>
              <a:t>- </a:t>
            </a:r>
            <a:r>
              <a:rPr lang="en-US" sz="2800" b="0" dirty="0">
                <a:latin typeface="+mn-lt"/>
              </a:rPr>
              <a:t>ectopic</a:t>
            </a:r>
            <a:r>
              <a:rPr lang="cs-CZ" sz="2800" b="0" dirty="0">
                <a:latin typeface="+mn-lt"/>
              </a:rPr>
              <a:t> </a:t>
            </a:r>
            <a:r>
              <a:rPr lang="cs-CZ" sz="2800" b="0" dirty="0" err="1">
                <a:latin typeface="+mn-lt"/>
              </a:rPr>
              <a:t>excitements</a:t>
            </a:r>
            <a:r>
              <a:rPr lang="en-US" sz="2800" b="0" dirty="0">
                <a:latin typeface="+mn-lt"/>
              </a:rPr>
              <a:t> </a:t>
            </a:r>
            <a:endParaRPr lang="cs-CZ" sz="2800" b="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81" y="4053101"/>
            <a:ext cx="3763518" cy="204902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509" y="42839"/>
            <a:ext cx="4551462" cy="117687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77323" y="1108573"/>
            <a:ext cx="816103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 err="1">
                <a:latin typeface="+mn-lt"/>
              </a:rPr>
              <a:t>Supraventricular</a:t>
            </a:r>
            <a:r>
              <a:rPr lang="cs-CZ" sz="2800" dirty="0">
                <a:latin typeface="+mn-lt"/>
              </a:rPr>
              <a:t> – </a:t>
            </a:r>
            <a:r>
              <a:rPr lang="cs-CZ" sz="2800" dirty="0" err="1">
                <a:latin typeface="+mn-lt"/>
              </a:rPr>
              <a:t>atrial</a:t>
            </a:r>
            <a:endParaRPr lang="cs-CZ" sz="2800" dirty="0">
              <a:latin typeface="+mn-lt"/>
            </a:endParaRP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en-US" sz="2000" dirty="0">
                <a:latin typeface="+mn-lt"/>
              </a:rPr>
              <a:t>normal shape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of</a:t>
            </a:r>
            <a:r>
              <a:rPr lang="en-US" sz="2000" dirty="0">
                <a:latin typeface="+mn-lt"/>
              </a:rPr>
              <a:t> QRS (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depolarization</a:t>
            </a:r>
            <a:r>
              <a:rPr lang="en-US" sz="2000" dirty="0">
                <a:latin typeface="+mn-lt"/>
              </a:rPr>
              <a:t> spreads norm</a:t>
            </a:r>
            <a:r>
              <a:rPr lang="cs-CZ" sz="2000" dirty="0">
                <a:latin typeface="+mn-lt"/>
              </a:rPr>
              <a:t>a</a:t>
            </a:r>
            <a:r>
              <a:rPr lang="en-US" sz="2000" dirty="0" err="1">
                <a:latin typeface="+mn-lt"/>
              </a:rPr>
              <a:t>ly</a:t>
            </a:r>
            <a:r>
              <a:rPr lang="cs-CZ" sz="2000" dirty="0">
                <a:latin typeface="+mn-lt"/>
              </a:rPr>
              <a:t> in </a:t>
            </a:r>
            <a:r>
              <a:rPr lang="cs-CZ" sz="2000" dirty="0" err="1">
                <a:latin typeface="+mn-lt"/>
              </a:rPr>
              <a:t>ventricles</a:t>
            </a:r>
            <a:r>
              <a:rPr lang="en-US" sz="2000" dirty="0">
                <a:latin typeface="+mn-lt"/>
              </a:rPr>
              <a:t>),</a:t>
            </a:r>
            <a:endParaRPr lang="cs-CZ" sz="2000" dirty="0">
              <a:latin typeface="+mn-lt"/>
            </a:endParaRPr>
          </a:p>
          <a:p>
            <a:pPr marL="7092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en-US" sz="2000" dirty="0">
                <a:latin typeface="+mn-lt"/>
              </a:rPr>
              <a:t>P wave does not have a normal shape (it can be negative or </a:t>
            </a:r>
            <a:r>
              <a:rPr lang="cs-CZ" sz="2000" dirty="0" err="1">
                <a:latin typeface="+mn-lt"/>
              </a:rPr>
              <a:t>covered</a:t>
            </a:r>
            <a:r>
              <a:rPr lang="en-US" sz="2000" dirty="0">
                <a:latin typeface="+mn-lt"/>
              </a:rPr>
              <a:t> by QRS), </a:t>
            </a:r>
            <a:endParaRPr lang="cs-CZ" sz="2000" dirty="0">
              <a:latin typeface="+mn-lt"/>
            </a:endParaRPr>
          </a:p>
          <a:p>
            <a:pPr marL="7092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en-US" sz="2000" dirty="0">
                <a:latin typeface="+mn-lt"/>
              </a:rPr>
              <a:t>may have a </a:t>
            </a:r>
            <a:r>
              <a:rPr lang="en-US" sz="2000" dirty="0" err="1">
                <a:latin typeface="+mn-lt"/>
              </a:rPr>
              <a:t>postextrasystolic</a:t>
            </a:r>
            <a:r>
              <a:rPr lang="en-US" sz="2000" dirty="0">
                <a:latin typeface="+mn-lt"/>
              </a:rPr>
              <a:t> pause </a:t>
            </a:r>
            <a:br>
              <a:rPr lang="cs-CZ" sz="2000" dirty="0">
                <a:latin typeface="+mn-lt"/>
              </a:rPr>
            </a:br>
            <a:r>
              <a:rPr lang="cs-CZ" sz="2000" dirty="0">
                <a:latin typeface="+mn-lt"/>
              </a:rPr>
              <a:t>(</a:t>
            </a:r>
            <a:r>
              <a:rPr lang="en-US" sz="2000" dirty="0">
                <a:latin typeface="+mn-lt"/>
              </a:rPr>
              <a:t>re-propagation of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depolarization</a:t>
            </a:r>
            <a:r>
              <a:rPr lang="en-US" sz="2000" dirty="0">
                <a:latin typeface="+mn-lt"/>
              </a:rPr>
              <a:t> through </a:t>
            </a:r>
            <a:br>
              <a:rPr lang="cs-CZ" sz="2000" dirty="0">
                <a:latin typeface="+mn-lt"/>
              </a:rPr>
            </a:br>
            <a:r>
              <a:rPr lang="en-US" sz="2000" dirty="0">
                <a:latin typeface="+mn-lt"/>
              </a:rPr>
              <a:t>the </a:t>
            </a:r>
            <a:r>
              <a:rPr lang="cs-CZ" sz="2000" dirty="0">
                <a:latin typeface="+mn-lt"/>
              </a:rPr>
              <a:t>atria)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 err="1">
                <a:latin typeface="+mn-lt"/>
              </a:rPr>
              <a:t>Ventricular</a:t>
            </a:r>
            <a:endParaRPr lang="cs-CZ" sz="2800" dirty="0">
              <a:latin typeface="+mn-lt"/>
            </a:endParaRPr>
          </a:p>
          <a:p>
            <a:pPr marL="7092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 err="1">
                <a:latin typeface="+mn-lt"/>
              </a:rPr>
              <a:t>Large</a:t>
            </a:r>
            <a:r>
              <a:rPr lang="cs-CZ" sz="2000" dirty="0">
                <a:latin typeface="+mn-lt"/>
              </a:rPr>
              <a:t>, non-</a:t>
            </a:r>
            <a:r>
              <a:rPr lang="cs-CZ" sz="2000" dirty="0" err="1">
                <a:latin typeface="+mn-lt"/>
              </a:rPr>
              <a:t>normal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shape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of</a:t>
            </a:r>
            <a:r>
              <a:rPr lang="cs-CZ" sz="2000" dirty="0">
                <a:latin typeface="+mn-lt"/>
              </a:rPr>
              <a:t> QRS</a:t>
            </a:r>
          </a:p>
          <a:p>
            <a:pPr marL="7092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en-US" sz="2000" dirty="0">
                <a:latin typeface="+mn-lt"/>
              </a:rPr>
              <a:t>at a slow heart rate there is no compensatory pause (extrasystole is interspersed between normal QRS) </a:t>
            </a:r>
            <a:endParaRPr lang="cs-CZ" sz="2000" dirty="0">
              <a:latin typeface="+mn-lt"/>
            </a:endParaRPr>
          </a:p>
          <a:p>
            <a:pPr marL="7092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en-US" sz="2000" dirty="0">
                <a:latin typeface="+mn-lt"/>
              </a:rPr>
              <a:t>or contains a compensating pause if the next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depolarization</a:t>
            </a:r>
            <a:r>
              <a:rPr lang="en-US" sz="2000" dirty="0">
                <a:latin typeface="+mn-lt"/>
              </a:rPr>
              <a:t> coming from the SA node comes at a time when the </a:t>
            </a:r>
            <a:r>
              <a:rPr lang="cs-CZ" sz="2000" dirty="0" err="1">
                <a:latin typeface="+mn-lt"/>
              </a:rPr>
              <a:t>ventricles</a:t>
            </a:r>
            <a:r>
              <a:rPr lang="en-US" sz="2000" dirty="0">
                <a:latin typeface="+mn-lt"/>
              </a:rPr>
              <a:t> </a:t>
            </a:r>
            <a:r>
              <a:rPr lang="cs-CZ" sz="2000" dirty="0">
                <a:latin typeface="+mn-lt"/>
              </a:rPr>
              <a:t>are</a:t>
            </a:r>
            <a:r>
              <a:rPr lang="en-US" sz="2000" dirty="0">
                <a:latin typeface="+mn-lt"/>
              </a:rPr>
              <a:t> still refractory</a:t>
            </a:r>
            <a:endParaRPr lang="cs-CZ" sz="2000" dirty="0"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47A842E-6512-4F39-AE31-EEEBAB876C69}"/>
              </a:ext>
            </a:extLst>
          </p:cNvPr>
          <p:cNvSpPr txBox="1"/>
          <p:nvPr/>
        </p:nvSpPr>
        <p:spPr>
          <a:xfrm>
            <a:off x="6386032" y="623487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>
                <a:hlinkClick r:id="rId4"/>
              </a:rPr>
              <a:t>https://www.stefajir.cz/supraventrikularni-extrasystola-ekg</a:t>
            </a:r>
            <a:br>
              <a:rPr lang="cs-CZ" sz="1100" dirty="0"/>
            </a:br>
            <a:r>
              <a:rPr lang="cs-CZ" sz="1100" dirty="0">
                <a:hlinkClick r:id="rId5"/>
              </a:rPr>
              <a:t>https://www.techmed.sk/predsienova-extrasystola/</a:t>
            </a:r>
            <a:endParaRPr lang="cs-CZ" sz="1100" dirty="0"/>
          </a:p>
          <a:p>
            <a:r>
              <a:rPr lang="cs-CZ" sz="1100" dirty="0">
                <a:hlinkClick r:id="rId6"/>
              </a:rPr>
              <a:t>https://thoracickey.com/atrial-ectopic-beats/</a:t>
            </a:r>
            <a:endParaRPr lang="cs-CZ" sz="1100" dirty="0"/>
          </a:p>
          <a:p>
            <a:endParaRPr lang="cs-CZ" sz="11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CC7075C-9B70-4DF3-A7BE-B790821C4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032" y="2191896"/>
            <a:ext cx="5715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36F32582-6F95-4E1F-983F-EB31B90B6D37}"/>
              </a:ext>
            </a:extLst>
          </p:cNvPr>
          <p:cNvSpPr txBox="1"/>
          <p:nvPr/>
        </p:nvSpPr>
        <p:spPr>
          <a:xfrm>
            <a:off x="6662287" y="3392561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B817A2E-4E9D-4B37-A071-0A77F8E2004E}"/>
              </a:ext>
            </a:extLst>
          </p:cNvPr>
          <p:cNvSpPr txBox="1"/>
          <p:nvPr/>
        </p:nvSpPr>
        <p:spPr>
          <a:xfrm>
            <a:off x="7243434" y="3445052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BEEE623-CA6C-4113-B831-1A05BEFF45A8}"/>
              </a:ext>
            </a:extLst>
          </p:cNvPr>
          <p:cNvSpPr txBox="1"/>
          <p:nvPr/>
        </p:nvSpPr>
        <p:spPr>
          <a:xfrm>
            <a:off x="7890896" y="3457357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85191AB-BAE9-44ED-8EB9-1A216D1A8998}"/>
              </a:ext>
            </a:extLst>
          </p:cNvPr>
          <p:cNvSpPr txBox="1"/>
          <p:nvPr/>
        </p:nvSpPr>
        <p:spPr>
          <a:xfrm>
            <a:off x="8509721" y="343188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723C9543-2E31-4EB8-9757-58A442709103}"/>
              </a:ext>
            </a:extLst>
          </p:cNvPr>
          <p:cNvSpPr txBox="1"/>
          <p:nvPr/>
        </p:nvSpPr>
        <p:spPr>
          <a:xfrm>
            <a:off x="9251831" y="343188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BB2CACB-4C5D-499D-B9D6-9DDEA32FFE2A}"/>
              </a:ext>
            </a:extLst>
          </p:cNvPr>
          <p:cNvSpPr txBox="1"/>
          <p:nvPr/>
        </p:nvSpPr>
        <p:spPr>
          <a:xfrm>
            <a:off x="9862357" y="3419516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76B4DD7-D85F-48F4-8FE1-8AA019CEDF27}"/>
              </a:ext>
            </a:extLst>
          </p:cNvPr>
          <p:cNvSpPr txBox="1"/>
          <p:nvPr/>
        </p:nvSpPr>
        <p:spPr>
          <a:xfrm>
            <a:off x="11214993" y="3423323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1574B692-EC84-4B2A-BDA9-6F7EFA0C7826}"/>
              </a:ext>
            </a:extLst>
          </p:cNvPr>
          <p:cNvSpPr txBox="1"/>
          <p:nvPr/>
        </p:nvSpPr>
        <p:spPr>
          <a:xfrm>
            <a:off x="10167249" y="1993904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latin typeface="Arial" pitchFamily="34" charset="0"/>
                <a:cs typeface="Arial" pitchFamily="34" charset="0"/>
              </a:rPr>
              <a:t>T+P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B23C76F-A660-41DD-A88E-4313F8997DC2}"/>
              </a:ext>
            </a:extLst>
          </p:cNvPr>
          <p:cNvSpPr txBox="1"/>
          <p:nvPr/>
        </p:nvSpPr>
        <p:spPr>
          <a:xfrm>
            <a:off x="10172720" y="1609501"/>
            <a:ext cx="1598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latin typeface="Arial" pitchFamily="34" charset="0"/>
                <a:cs typeface="Arial" pitchFamily="34" charset="0"/>
              </a:rPr>
              <a:t>Atrial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 extrasystole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68C1CE32-449F-4C8C-A98B-D5EB92149B7D}"/>
              </a:ext>
            </a:extLst>
          </p:cNvPr>
          <p:cNvCxnSpPr/>
          <p:nvPr/>
        </p:nvCxnSpPr>
        <p:spPr bwMode="auto">
          <a:xfrm flipH="1">
            <a:off x="10685340" y="1897512"/>
            <a:ext cx="8516" cy="4041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31330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2E107307-F582-4DC5-9C7E-8BC2081B1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PEA</a:t>
            </a:r>
            <a:r>
              <a:rPr lang="en-US" sz="4000" dirty="0">
                <a:latin typeface="+mn-lt"/>
              </a:rPr>
              <a:t> </a:t>
            </a:r>
            <a:r>
              <a:rPr lang="cs-CZ" sz="2800" b="0" dirty="0">
                <a:latin typeface="+mn-lt"/>
              </a:rPr>
              <a:t>– </a:t>
            </a:r>
            <a:r>
              <a:rPr lang="cs-CZ" sz="2800" b="0" dirty="0" err="1">
                <a:latin typeface="+mn-lt"/>
              </a:rPr>
              <a:t>pulseless</a:t>
            </a:r>
            <a:r>
              <a:rPr lang="cs-CZ" sz="2800" b="0" dirty="0">
                <a:latin typeface="+mn-lt"/>
              </a:rPr>
              <a:t> </a:t>
            </a:r>
            <a:r>
              <a:rPr lang="cs-CZ" sz="2800" b="0" dirty="0" err="1">
                <a:latin typeface="+mn-lt"/>
              </a:rPr>
              <a:t>electrical</a:t>
            </a:r>
            <a:r>
              <a:rPr lang="cs-CZ" sz="2800" b="0" dirty="0">
                <a:latin typeface="+mn-lt"/>
              </a:rPr>
              <a:t> </a:t>
            </a:r>
            <a:r>
              <a:rPr lang="cs-CZ" sz="2800" b="0" dirty="0" err="1">
                <a:latin typeface="+mn-lt"/>
              </a:rPr>
              <a:t>activity</a:t>
            </a:r>
            <a:r>
              <a:rPr lang="en-US" sz="2800" b="0" dirty="0">
                <a:latin typeface="+mn-lt"/>
              </a:rPr>
              <a:t> </a:t>
            </a:r>
            <a:endParaRPr lang="cs-CZ" sz="2800" b="0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1BB832F-C04C-4B7C-AF2E-DFA2A8AE6E73}"/>
              </a:ext>
            </a:extLst>
          </p:cNvPr>
          <p:cNvSpPr/>
          <p:nvPr/>
        </p:nvSpPr>
        <p:spPr>
          <a:xfrm>
            <a:off x="540000" y="1186948"/>
            <a:ext cx="1119044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en-US" sz="2000" dirty="0">
                <a:latin typeface="+mn-lt"/>
              </a:rPr>
              <a:t>PEA refers to cardiac arrest in which the electrocardiogram shows a heart rhythm that should produce a pulse, but </a:t>
            </a:r>
            <a:r>
              <a:rPr lang="cs-CZ" sz="2000" dirty="0" err="1">
                <a:latin typeface="+mn-lt"/>
              </a:rPr>
              <a:t>it</a:t>
            </a:r>
            <a:r>
              <a:rPr lang="cs-CZ" sz="20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does not.</a:t>
            </a:r>
            <a:r>
              <a:rPr lang="cs-CZ" sz="2000" dirty="0">
                <a:latin typeface="+mn-lt"/>
              </a:rPr>
              <a:t> PEA </a:t>
            </a:r>
            <a:r>
              <a:rPr lang="cs-CZ" sz="2000" dirty="0" err="1">
                <a:latin typeface="+mn-lt"/>
              </a:rPr>
              <a:t>can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look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almost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like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normal</a:t>
            </a:r>
            <a:r>
              <a:rPr lang="cs-CZ" sz="2000" dirty="0">
                <a:latin typeface="+mn-lt"/>
              </a:rPr>
              <a:t> ECG </a:t>
            </a:r>
            <a:r>
              <a:rPr lang="cs-CZ" sz="2000" dirty="0" err="1">
                <a:latin typeface="+mn-lt"/>
              </a:rPr>
              <a:t>activity</a:t>
            </a:r>
            <a:r>
              <a:rPr lang="cs-CZ" sz="2000" dirty="0">
                <a:latin typeface="+mn-lt"/>
              </a:rPr>
              <a:t>.</a:t>
            </a:r>
            <a:r>
              <a:rPr lang="en-US" sz="2000" dirty="0">
                <a:latin typeface="+mn-lt"/>
              </a:rPr>
              <a:t> Pulseless electrical activity is found initially in about 55% of people in cardiac arrest.</a:t>
            </a:r>
            <a:endParaRPr lang="cs-CZ" sz="2000" dirty="0">
              <a:latin typeface="+mn-lt"/>
            </a:endParaRP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Under normal circumstances, electrical activation of muscle cells precedes mechanical contraction of the heart (known as </a:t>
            </a:r>
            <a:r>
              <a:rPr lang="en-US" sz="16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electromechanical coupling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). In PEA, there is electrical activity but insufficient</a:t>
            </a:r>
            <a:r>
              <a:rPr lang="cs-CZ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cardiac</a:t>
            </a:r>
            <a:r>
              <a:rPr lang="cs-CZ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output 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to generate a pulse and supply blood to the organs.</a:t>
            </a:r>
            <a:endParaRPr lang="cs-CZ" sz="16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en-US" sz="1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PEA is classified as a form of cardiac arrest</a:t>
            </a:r>
            <a:r>
              <a:rPr lang="cs-CZ" sz="1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b="1" dirty="0">
                <a:latin typeface="+mn-lt"/>
              </a:rPr>
              <a:t>non-</a:t>
            </a:r>
            <a:r>
              <a:rPr lang="cs-CZ" sz="1800" b="1" dirty="0" err="1">
                <a:latin typeface="+mn-lt"/>
              </a:rPr>
              <a:t>defibrillable</a:t>
            </a:r>
            <a:r>
              <a:rPr lang="cs-CZ" sz="1800" b="1" dirty="0">
                <a:latin typeface="+mn-lt"/>
              </a:rPr>
              <a:t>, </a:t>
            </a:r>
            <a:r>
              <a:rPr lang="cs-CZ" sz="1800" b="1" dirty="0" err="1">
                <a:latin typeface="+mn-lt"/>
              </a:rPr>
              <a:t>therapy</a:t>
            </a:r>
            <a:r>
              <a:rPr lang="cs-CZ" sz="1800" b="1" dirty="0">
                <a:latin typeface="+mn-lt"/>
              </a:rPr>
              <a:t>: </a:t>
            </a:r>
            <a:r>
              <a:rPr lang="cs-CZ" sz="1800" b="1" dirty="0" err="1">
                <a:latin typeface="+mn-lt"/>
              </a:rPr>
              <a:t>Cardio-Pulmonary</a:t>
            </a:r>
            <a:r>
              <a:rPr lang="cs-CZ" sz="1800" b="1" dirty="0">
                <a:latin typeface="+mn-lt"/>
              </a:rPr>
              <a:t> </a:t>
            </a:r>
            <a:r>
              <a:rPr lang="cs-CZ" sz="1800" b="1" dirty="0" err="1">
                <a:latin typeface="+mn-lt"/>
              </a:rPr>
              <a:t>Resuscitation</a:t>
            </a:r>
            <a:r>
              <a:rPr lang="cs-CZ" sz="1800" b="1" dirty="0">
                <a:latin typeface="+mn-lt"/>
              </a:rPr>
              <a:t> and adrenalin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b="1" dirty="0" err="1">
                <a:solidFill>
                  <a:srgbClr val="FF0000"/>
                </a:solidFill>
                <a:latin typeface="+mn-lt"/>
              </a:rPr>
              <a:t>Important</a:t>
            </a:r>
            <a:r>
              <a:rPr lang="cs-CZ" sz="2000" b="1" dirty="0">
                <a:solidFill>
                  <a:srgbClr val="FF0000"/>
                </a:solidFill>
                <a:latin typeface="+mn-lt"/>
              </a:rPr>
              <a:t> !: 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Regular electrical a</a:t>
            </a:r>
            <a:r>
              <a:rPr lang="cs-CZ" sz="2000" b="1" dirty="0">
                <a:solidFill>
                  <a:srgbClr val="FF0000"/>
                </a:solidFill>
                <a:latin typeface="+mn-lt"/>
              </a:rPr>
              <a:t>c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tivity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o</a:t>
            </a:r>
            <a:r>
              <a:rPr lang="cs-CZ" sz="2000" b="1" dirty="0">
                <a:solidFill>
                  <a:srgbClr val="FF0000"/>
                </a:solidFill>
                <a:latin typeface="+mn-lt"/>
              </a:rPr>
              <a:t>n ECG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does not mean maintained circulation</a:t>
            </a:r>
            <a:r>
              <a:rPr lang="cs-CZ" sz="2000" b="1" dirty="0">
                <a:solidFill>
                  <a:srgbClr val="FF0000"/>
                </a:solidFill>
                <a:latin typeface="+mn-lt"/>
              </a:rPr>
              <a:t>. 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Always check for a</a:t>
            </a:r>
            <a:r>
              <a:rPr lang="cs-CZ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+mn-lt"/>
              </a:rPr>
              <a:t>central</a:t>
            </a:r>
            <a:r>
              <a:rPr lang="cs-CZ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+mn-lt"/>
              </a:rPr>
              <a:t>arterial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pulse</a:t>
            </a:r>
            <a:r>
              <a:rPr lang="cs-CZ" sz="2000" b="1" dirty="0">
                <a:solidFill>
                  <a:srgbClr val="FF0000"/>
                </a:solidFill>
                <a:latin typeface="+mn-lt"/>
              </a:rPr>
              <a:t>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4E67921-E80F-4796-97D6-37D2D8231120}"/>
              </a:ext>
            </a:extLst>
          </p:cNvPr>
          <p:cNvSpPr txBox="1"/>
          <p:nvPr/>
        </p:nvSpPr>
        <p:spPr>
          <a:xfrm>
            <a:off x="291531" y="6525931"/>
            <a:ext cx="84560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700" dirty="0">
                <a:hlinkClick r:id="rId2"/>
              </a:rPr>
              <a:t>https://www.researchgate.net/publication/334071817_Impact_of_Transitory_ROSC_Events_on_Neurological_Outcome_in_Patients_with_Out-of-Hospital_Cardiac_Arrest/figures?lo=1</a:t>
            </a:r>
            <a:r>
              <a:rPr lang="cs-CZ" sz="700" dirty="0"/>
              <a:t>, </a:t>
            </a:r>
            <a:r>
              <a:rPr lang="cs-CZ" sz="700" dirty="0">
                <a:hlinkClick r:id="rId3"/>
              </a:rPr>
              <a:t>https://www.stefajir.cz/</a:t>
            </a:r>
            <a:r>
              <a:rPr lang="cs-CZ" sz="700" dirty="0" err="1">
                <a:hlinkClick r:id="rId3"/>
              </a:rPr>
              <a:t>bezpulzova</a:t>
            </a:r>
            <a:r>
              <a:rPr lang="cs-CZ" sz="700" dirty="0">
                <a:hlinkClick r:id="rId3"/>
              </a:rPr>
              <a:t>-</a:t>
            </a:r>
            <a:r>
              <a:rPr lang="cs-CZ" sz="700" dirty="0" err="1">
                <a:hlinkClick r:id="rId3"/>
              </a:rPr>
              <a:t>elektricka</a:t>
            </a:r>
            <a:r>
              <a:rPr lang="cs-CZ" sz="700" dirty="0">
                <a:hlinkClick r:id="rId3"/>
              </a:rPr>
              <a:t>-aktivita-</a:t>
            </a:r>
            <a:r>
              <a:rPr lang="cs-CZ" sz="700" dirty="0" err="1">
                <a:hlinkClick r:id="rId3"/>
              </a:rPr>
              <a:t>ekg</a:t>
            </a:r>
            <a:r>
              <a:rPr lang="cs-CZ" sz="700" dirty="0"/>
              <a:t>, </a:t>
            </a:r>
            <a:r>
              <a:rPr lang="cs-CZ" sz="700" dirty="0">
                <a:hlinkClick r:id="rId4"/>
              </a:rPr>
              <a:t>https://medcourse.in/learn/lesson/</a:t>
            </a:r>
            <a:r>
              <a:rPr lang="cs-CZ" sz="700" dirty="0" err="1">
                <a:hlinkClick r:id="rId4"/>
              </a:rPr>
              <a:t>asystole</a:t>
            </a:r>
            <a:r>
              <a:rPr lang="cs-CZ" sz="700" dirty="0">
                <a:hlinkClick r:id="rId4"/>
              </a:rPr>
              <a:t>-and-</a:t>
            </a:r>
            <a:r>
              <a:rPr lang="cs-CZ" sz="700" dirty="0" err="1">
                <a:hlinkClick r:id="rId4"/>
              </a:rPr>
              <a:t>pulseless</a:t>
            </a:r>
            <a:r>
              <a:rPr lang="cs-CZ" sz="700" dirty="0">
                <a:hlinkClick r:id="rId4"/>
              </a:rPr>
              <a:t>-</a:t>
            </a:r>
            <a:r>
              <a:rPr lang="cs-CZ" sz="700" dirty="0" err="1">
                <a:hlinkClick r:id="rId4"/>
              </a:rPr>
              <a:t>electrical-activity-pea</a:t>
            </a:r>
            <a:r>
              <a:rPr lang="cs-CZ" sz="700" dirty="0">
                <a:hlinkClick r:id="rId4"/>
              </a:rPr>
              <a:t>/</a:t>
            </a:r>
            <a:r>
              <a:rPr lang="cs-CZ" sz="700" dirty="0"/>
              <a:t>, </a:t>
            </a:r>
            <a:r>
              <a:rPr lang="cs-CZ" sz="700" dirty="0">
                <a:hlinkClick r:id="rId5"/>
              </a:rPr>
              <a:t>https://en.wikipedia.org/wiki/</a:t>
            </a:r>
            <a:r>
              <a:rPr lang="cs-CZ" sz="700" dirty="0" err="1">
                <a:hlinkClick r:id="rId5"/>
              </a:rPr>
              <a:t>Pulseless_electrical_aktivity</a:t>
            </a:r>
            <a:r>
              <a:rPr lang="cs-CZ" sz="700" dirty="0"/>
              <a:t>, </a:t>
            </a:r>
          </a:p>
        </p:txBody>
      </p:sp>
      <p:pic>
        <p:nvPicPr>
          <p:cNvPr id="1028" name="Picture 4" descr="Bezpulzova elektricka aktivita na EKG">
            <a:extLst>
              <a:ext uri="{FF2B5EF4-FFF2-40B4-BE49-F238E27FC236}">
                <a16:creationId xmlns:a16="http://schemas.microsoft.com/office/drawing/2014/main" id="{B3E19643-322F-481B-9E73-90FE98072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034" y="4537358"/>
            <a:ext cx="4037376" cy="216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inustachycardia scaled">
            <a:extLst>
              <a:ext uri="{FF2B5EF4-FFF2-40B4-BE49-F238E27FC236}">
                <a16:creationId xmlns:a16="http://schemas.microsoft.com/office/drawing/2014/main" id="{90F3C86D-E46F-4BE5-89B2-68722D111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87" y="4187920"/>
            <a:ext cx="6220286" cy="231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0140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pic>
        <p:nvPicPr>
          <p:cNvPr id="6" name="Picture 2" descr="C:\Users\Johanka\Desktop\výuka\seminář\EKG\obrázky\Basic-EKG-ECG-Rhythm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63" y="17471"/>
            <a:ext cx="5665268" cy="684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F82E8F8-7615-44F6-9830-A0D70884107C}"/>
              </a:ext>
            </a:extLst>
          </p:cNvPr>
          <p:cNvSpPr txBox="1"/>
          <p:nvPr/>
        </p:nvSpPr>
        <p:spPr>
          <a:xfrm>
            <a:off x="8516520" y="4905439"/>
            <a:ext cx="3309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https://www.medicalestudy.com/basic-ecgekg-rhythms-nclex-cheat-sheet/</a:t>
            </a:r>
          </a:p>
        </p:txBody>
      </p:sp>
    </p:spTree>
    <p:extLst>
      <p:ext uri="{BB962C8B-B14F-4D97-AF65-F5344CB8AC3E}">
        <p14:creationId xmlns:p14="http://schemas.microsoft.com/office/powerpoint/2010/main" val="2729142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err="1"/>
              <a:t>Fyziologický</a:t>
            </a:r>
            <a:r>
              <a:rPr lang="en-GB" dirty="0"/>
              <a:t> </a:t>
            </a:r>
            <a:r>
              <a:rPr lang="en-GB" dirty="0" err="1"/>
              <a:t>ústav</a:t>
            </a:r>
            <a:r>
              <a:rPr lang="en-GB" dirty="0"/>
              <a:t>, </a:t>
            </a:r>
            <a:r>
              <a:rPr lang="en-GB" dirty="0" err="1"/>
              <a:t>Lékařská</a:t>
            </a:r>
            <a:r>
              <a:rPr lang="en-GB" dirty="0"/>
              <a:t> </a:t>
            </a:r>
            <a:r>
              <a:rPr lang="en-GB" dirty="0" err="1"/>
              <a:t>fakulta</a:t>
            </a:r>
            <a:r>
              <a:rPr lang="en-GB" dirty="0"/>
              <a:t> </a:t>
            </a:r>
            <a:r>
              <a:rPr lang="en-GB" dirty="0" err="1"/>
              <a:t>Masarykovy</a:t>
            </a:r>
            <a:r>
              <a:rPr lang="en-GB" dirty="0"/>
              <a:t> </a:t>
            </a:r>
            <a:r>
              <a:rPr lang="en-GB" dirty="0" err="1"/>
              <a:t>univerzity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smtClean="0"/>
              <a:pPr/>
              <a:t>4</a:t>
            </a:fld>
            <a:endParaRPr lang="en-GB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Cardiac conduction system</a:t>
            </a:r>
            <a:endParaRPr lang="en-GB" dirty="0"/>
          </a:p>
        </p:txBody>
      </p:sp>
      <p:sp>
        <p:nvSpPr>
          <p:cNvPr id="22" name="Zástupný symbol pro obsah 4">
            <a:extLst>
              <a:ext uri="{FF2B5EF4-FFF2-40B4-BE49-F238E27FC236}">
                <a16:creationId xmlns:a16="http://schemas.microsoft.com/office/drawing/2014/main" id="{61476F49-2C94-4EEA-A183-966936496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84" y="1135063"/>
            <a:ext cx="11968716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dirty="0"/>
              <a:t>Function: AP formation and preferential conduction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The atriums are separated from the chambers by a non-conductive fibrous septum - the only way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en-US" sz="2000" dirty="0"/>
              <a:t> through the AV</a:t>
            </a:r>
            <a:endParaRPr lang="en-GB" sz="1600" dirty="0"/>
          </a:p>
          <a:p>
            <a:pPr lvl="1"/>
            <a:r>
              <a:rPr lang="en-US" sz="1600" dirty="0"/>
              <a:t>Sinoatrial node (SA) - natural frequency 100 bpm (mostly under parasympathetic damping effect), </a:t>
            </a:r>
            <a:r>
              <a:rPr lang="cs-CZ" sz="1600" dirty="0" err="1"/>
              <a:t>conduction</a:t>
            </a:r>
            <a:r>
              <a:rPr lang="en-US" sz="1600" dirty="0"/>
              <a:t> </a:t>
            </a:r>
            <a:r>
              <a:rPr lang="cs-CZ" sz="1600" dirty="0" err="1"/>
              <a:t>velocity</a:t>
            </a:r>
            <a:r>
              <a:rPr lang="en-US" sz="1600" dirty="0"/>
              <a:t> 0.05 m/</a:t>
            </a:r>
            <a:r>
              <a:rPr lang="en-GB" sz="1600" dirty="0"/>
              <a:t>s</a:t>
            </a:r>
          </a:p>
          <a:p>
            <a:pPr lvl="1"/>
            <a:r>
              <a:rPr lang="en-US" sz="1600" dirty="0"/>
              <a:t>Preferred internodal atrial </a:t>
            </a:r>
            <a:r>
              <a:rPr lang="cs-CZ" sz="1600" dirty="0" err="1"/>
              <a:t>ways</a:t>
            </a:r>
            <a:r>
              <a:rPr lang="en-US" sz="1600" dirty="0"/>
              <a:t> - conduction velocity 0.8 - 1 m / s</a:t>
            </a:r>
            <a:endParaRPr lang="en-GB" sz="1600" dirty="0"/>
          </a:p>
          <a:p>
            <a:pPr lvl="1"/>
            <a:r>
              <a:rPr lang="en-US" sz="1600" dirty="0"/>
              <a:t>Atrioventricular node - single conductive connection between atria and ventricles, natural frequency 40 - 55 bpm, conduction velocity only 0.05 m / s (nodal delay)</a:t>
            </a:r>
            <a:endParaRPr lang="cs-CZ" sz="1600" dirty="0"/>
          </a:p>
          <a:p>
            <a:pPr lvl="1"/>
            <a:r>
              <a:rPr lang="en-GB" sz="1600" dirty="0"/>
              <a:t>His</a:t>
            </a:r>
            <a:r>
              <a:rPr lang="cs-CZ" sz="1600" dirty="0"/>
              <a:t> </a:t>
            </a:r>
            <a:r>
              <a:rPr lang="cs-CZ" sz="1600" dirty="0" err="1"/>
              <a:t>bundle</a:t>
            </a:r>
            <a:r>
              <a:rPr lang="en-GB" sz="1600" dirty="0"/>
              <a:t> – </a:t>
            </a:r>
            <a:r>
              <a:rPr lang="cs-CZ" sz="1600" dirty="0" err="1"/>
              <a:t>conduction</a:t>
            </a:r>
            <a:r>
              <a:rPr lang="cs-CZ" sz="1600" dirty="0"/>
              <a:t> </a:t>
            </a:r>
            <a:r>
              <a:rPr lang="cs-CZ" sz="1600" dirty="0" err="1"/>
              <a:t>velocity</a:t>
            </a:r>
            <a:r>
              <a:rPr lang="en-GB" sz="1600" dirty="0"/>
              <a:t> 1–1,5 m/s</a:t>
            </a:r>
          </a:p>
          <a:p>
            <a:pPr lvl="1"/>
            <a:r>
              <a:rPr lang="en-GB" sz="1600" dirty="0" err="1"/>
              <a:t>Tawar</a:t>
            </a:r>
            <a:r>
              <a:rPr lang="cs-CZ" sz="1600" dirty="0"/>
              <a:t>a (</a:t>
            </a:r>
            <a:r>
              <a:rPr lang="cs-CZ" sz="1600" dirty="0" err="1"/>
              <a:t>bundle</a:t>
            </a:r>
            <a:r>
              <a:rPr lang="cs-CZ" sz="1600" dirty="0"/>
              <a:t>)</a:t>
            </a:r>
            <a:r>
              <a:rPr lang="en-GB" sz="1600" dirty="0"/>
              <a:t> </a:t>
            </a:r>
            <a:r>
              <a:rPr lang="cs-CZ" sz="1600" dirty="0" err="1"/>
              <a:t>branches</a:t>
            </a:r>
            <a:r>
              <a:rPr lang="en-GB" sz="1600" dirty="0"/>
              <a:t> – </a:t>
            </a:r>
            <a:r>
              <a:rPr lang="cs-CZ" sz="1600" dirty="0" err="1"/>
              <a:t>conduction</a:t>
            </a:r>
            <a:r>
              <a:rPr lang="cs-CZ" sz="1600" dirty="0"/>
              <a:t> </a:t>
            </a:r>
            <a:r>
              <a:rPr lang="cs-CZ" sz="1600" dirty="0" err="1"/>
              <a:t>velocity</a:t>
            </a:r>
            <a:r>
              <a:rPr lang="en-GB" sz="1600" dirty="0"/>
              <a:t> 1–1,5 m/s</a:t>
            </a:r>
          </a:p>
          <a:p>
            <a:pPr lvl="1"/>
            <a:r>
              <a:rPr lang="en-GB" sz="1600" dirty="0" err="1"/>
              <a:t>Purky</a:t>
            </a:r>
            <a:r>
              <a:rPr lang="cs-CZ" sz="1600" dirty="0" err="1"/>
              <a:t>nje</a:t>
            </a:r>
            <a:r>
              <a:rPr lang="en-GB" sz="1600" dirty="0"/>
              <a:t> </a:t>
            </a:r>
            <a:r>
              <a:rPr lang="cs-CZ" sz="1600" dirty="0" err="1"/>
              <a:t>fibers</a:t>
            </a:r>
            <a:r>
              <a:rPr lang="en-GB" sz="1600" dirty="0"/>
              <a:t> – </a:t>
            </a:r>
            <a:r>
              <a:rPr lang="cs-CZ" sz="1600" dirty="0" err="1"/>
              <a:t>conduction</a:t>
            </a:r>
            <a:r>
              <a:rPr lang="cs-CZ" sz="1600" dirty="0"/>
              <a:t> </a:t>
            </a:r>
            <a:r>
              <a:rPr lang="cs-CZ" sz="1600" dirty="0" err="1"/>
              <a:t>velocity</a:t>
            </a:r>
            <a:r>
              <a:rPr lang="en-GB" sz="1600" dirty="0"/>
              <a:t> 3–3,5 m/s</a:t>
            </a:r>
          </a:p>
          <a:p>
            <a:pPr lvl="1"/>
            <a:endParaRPr lang="en-GB" sz="1600" dirty="0"/>
          </a:p>
          <a:p>
            <a:pPr>
              <a:lnSpc>
                <a:spcPct val="100000"/>
              </a:lnSpc>
            </a:pPr>
            <a:r>
              <a:rPr lang="en-US" sz="1800" dirty="0"/>
              <a:t>Sinus rhythm - </a:t>
            </a:r>
            <a:r>
              <a:rPr lang="cs-CZ" sz="1800" dirty="0"/>
              <a:t>AP </a:t>
            </a:r>
            <a:r>
              <a:rPr lang="cs-CZ" sz="1800" dirty="0" err="1"/>
              <a:t>starts</a:t>
            </a:r>
            <a:r>
              <a:rPr lang="en-US" sz="1800" dirty="0"/>
              <a:t> at the SA node</a:t>
            </a:r>
            <a:endParaRPr lang="cs-CZ" sz="1800" dirty="0"/>
          </a:p>
          <a:p>
            <a:pPr>
              <a:lnSpc>
                <a:spcPct val="100000"/>
              </a:lnSpc>
            </a:pPr>
            <a:r>
              <a:rPr lang="en-US" sz="1800" dirty="0"/>
              <a:t>Junction rhythm - </a:t>
            </a:r>
            <a:r>
              <a:rPr lang="cs-CZ" sz="1800" dirty="0"/>
              <a:t>AP</a:t>
            </a:r>
            <a:r>
              <a:rPr lang="en-US" sz="1800" dirty="0"/>
              <a:t> is formed in the AV node or His bundle</a:t>
            </a:r>
            <a:endParaRPr lang="cs-CZ" sz="1800" dirty="0"/>
          </a:p>
          <a:p>
            <a:pPr>
              <a:lnSpc>
                <a:spcPct val="100000"/>
              </a:lnSpc>
            </a:pPr>
            <a:r>
              <a:rPr lang="en-US" sz="1800" dirty="0"/>
              <a:t>Tertiary (ventricular) rhythm - </a:t>
            </a:r>
            <a:r>
              <a:rPr lang="cs-CZ" sz="1800" dirty="0"/>
              <a:t>AP</a:t>
            </a:r>
            <a:r>
              <a:rPr lang="en-US" sz="1800" dirty="0"/>
              <a:t> is formed </a:t>
            </a:r>
            <a:r>
              <a:rPr lang="cs-CZ" sz="1800" dirty="0"/>
              <a:t>in</a:t>
            </a:r>
            <a:r>
              <a:rPr lang="en-US" sz="1800" dirty="0"/>
              <a:t> bundle</a:t>
            </a:r>
            <a:r>
              <a:rPr lang="cs-CZ" sz="1800" dirty="0"/>
              <a:t> </a:t>
            </a:r>
            <a:r>
              <a:rPr lang="cs-CZ" sz="1800" dirty="0" err="1"/>
              <a:t>branches</a:t>
            </a:r>
            <a:r>
              <a:rPr lang="cs-CZ" sz="1800" dirty="0"/>
              <a:t> </a:t>
            </a:r>
            <a:r>
              <a:rPr lang="cs-CZ" sz="1800" dirty="0" err="1"/>
              <a:t>or</a:t>
            </a:r>
            <a:r>
              <a:rPr lang="cs-CZ" sz="1800" dirty="0"/>
              <a:t> </a:t>
            </a:r>
            <a:r>
              <a:rPr lang="cs-CZ" sz="1800" dirty="0" err="1"/>
              <a:t>Purkynje</a:t>
            </a:r>
            <a:r>
              <a:rPr lang="cs-CZ" sz="1800" dirty="0"/>
              <a:t> </a:t>
            </a:r>
            <a:r>
              <a:rPr lang="cs-CZ" sz="1800" dirty="0" err="1"/>
              <a:t>fiber</a:t>
            </a:r>
            <a:endParaRPr lang="cs-CZ" sz="1800" dirty="0"/>
          </a:p>
          <a:p>
            <a:pPr>
              <a:lnSpc>
                <a:spcPct val="100000"/>
              </a:lnSpc>
            </a:pPr>
            <a:endParaRPr lang="en-GB" sz="1800" dirty="0"/>
          </a:p>
          <a:p>
            <a:pPr>
              <a:lnSpc>
                <a:spcPct val="100000"/>
              </a:lnSpc>
            </a:pPr>
            <a:r>
              <a:rPr lang="en-US" sz="1700" dirty="0"/>
              <a:t>Ventricular myocardial activation - from inside to outside, markedly synchronized, determined by the onset of excitement</a:t>
            </a:r>
          </a:p>
          <a:p>
            <a:pPr>
              <a:lnSpc>
                <a:spcPct val="100000"/>
              </a:lnSpc>
            </a:pPr>
            <a:r>
              <a:rPr lang="en-US" sz="1700" dirty="0"/>
              <a:t>Repolarization of ventricular myocardium - in the opposite direction, less sharp, repolarization isles</a:t>
            </a:r>
          </a:p>
          <a:p>
            <a:pPr>
              <a:lnSpc>
                <a:spcPct val="100000"/>
              </a:lnSpc>
            </a:pPr>
            <a:r>
              <a:rPr lang="en-US" sz="1700" dirty="0"/>
              <a:t>Note: natural frequency is the frequency of AP formation unaffected by neural and hormonal control</a:t>
            </a:r>
            <a:endParaRPr lang="en-GB" sz="2400" dirty="0"/>
          </a:p>
          <a:p>
            <a:pPr>
              <a:lnSpc>
                <a:spcPct val="100000"/>
              </a:lnSpc>
            </a:pPr>
            <a:endParaRPr lang="en-GB" sz="2400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793EF220-D4D3-4564-A14D-D55F4C236AD5}"/>
              </a:ext>
            </a:extLst>
          </p:cNvPr>
          <p:cNvSpPr txBox="1"/>
          <p:nvPr/>
        </p:nvSpPr>
        <p:spPr>
          <a:xfrm>
            <a:off x="6592185" y="3162234"/>
            <a:ext cx="5007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natural frequencies of 20 - 40 bpm, they have slow spontaneous depolarization</a:t>
            </a:r>
            <a:endParaRPr lang="en-GB" sz="1400" dirty="0"/>
          </a:p>
        </p:txBody>
      </p:sp>
      <p:sp>
        <p:nvSpPr>
          <p:cNvPr id="24" name="Pravá složená závorka 23">
            <a:extLst>
              <a:ext uri="{FF2B5EF4-FFF2-40B4-BE49-F238E27FC236}">
                <a16:creationId xmlns:a16="http://schemas.microsoft.com/office/drawing/2014/main" id="{797B0E33-819F-4FB4-B5B4-B373F8BA9259}"/>
              </a:ext>
            </a:extLst>
          </p:cNvPr>
          <p:cNvSpPr/>
          <p:nvPr/>
        </p:nvSpPr>
        <p:spPr>
          <a:xfrm>
            <a:off x="6009620" y="3168008"/>
            <a:ext cx="396044" cy="720080"/>
          </a:xfrm>
          <a:prstGeom prst="rightBrace">
            <a:avLst>
              <a:gd name="adj1" fmla="val 14886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252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Electric </a:t>
            </a:r>
            <a:r>
              <a:rPr lang="cs-CZ" dirty="0" err="1"/>
              <a:t>dipole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5417737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Electrode: records electrical potential (Φ)</a:t>
            </a:r>
          </a:p>
          <a:p>
            <a:pPr>
              <a:lnSpc>
                <a:spcPct val="100000"/>
              </a:lnSpc>
            </a:pPr>
            <a:r>
              <a:rPr lang="en-GB" dirty="0"/>
              <a:t>Electrical lead: connection of two electrodes</a:t>
            </a:r>
          </a:p>
          <a:p>
            <a:pPr lvl="1"/>
            <a:r>
              <a:rPr lang="en-GB" dirty="0"/>
              <a:t>It records the voltage between the electrodes</a:t>
            </a:r>
          </a:p>
          <a:p>
            <a:pPr lvl="1"/>
            <a:r>
              <a:rPr lang="en-GB" dirty="0"/>
              <a:t>Voltage: difference of el. potentials</a:t>
            </a:r>
            <a:br>
              <a:rPr lang="en-GB" dirty="0"/>
            </a:br>
            <a:r>
              <a:rPr lang="en-GB" dirty="0"/>
              <a:t>(V= Φ1- Φ2)</a:t>
            </a:r>
          </a:p>
        </p:txBody>
      </p:sp>
      <p:pic>
        <p:nvPicPr>
          <p:cNvPr id="6" name="Picture 4" descr="7354523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131" y="1698276"/>
            <a:ext cx="5731195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6"/>
          <p:cNvCxnSpPr/>
          <p:nvPr/>
        </p:nvCxnSpPr>
        <p:spPr>
          <a:xfrm flipH="1">
            <a:off x="8272410" y="1536242"/>
            <a:ext cx="299545" cy="961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8422182" y="952335"/>
            <a:ext cx="1797269" cy="58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 err="1">
                <a:latin typeface="Arial" pitchFamily="34" charset="0"/>
                <a:cs typeface="Arial" pitchFamily="34" charset="0"/>
              </a:rPr>
              <a:t>electrode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0616219" y="4718262"/>
            <a:ext cx="1575782" cy="58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>
                <a:latin typeface="Arial" pitchFamily="34" charset="0"/>
                <a:cs typeface="Arial" pitchFamily="34" charset="0"/>
              </a:rPr>
              <a:t>lead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Přímá spojnice 9"/>
          <p:cNvCxnSpPr/>
          <p:nvPr/>
        </p:nvCxnSpPr>
        <p:spPr>
          <a:xfrm flipH="1" flipV="1">
            <a:off x="11078672" y="4057687"/>
            <a:ext cx="178674" cy="723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8287798" y="5295688"/>
            <a:ext cx="849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>
                <a:latin typeface="Arial" pitchFamily="34" charset="0"/>
                <a:cs typeface="Arial" pitchFamily="34" charset="0"/>
              </a:rPr>
              <a:t>Φ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1</a:t>
            </a:r>
            <a:endParaRPr lang="cs-CZ" sz="2800" dirty="0"/>
          </a:p>
        </p:txBody>
      </p:sp>
      <p:sp>
        <p:nvSpPr>
          <p:cNvPr id="12" name="Obdélník 11"/>
          <p:cNvSpPr/>
          <p:nvPr/>
        </p:nvSpPr>
        <p:spPr>
          <a:xfrm>
            <a:off x="7752506" y="1755189"/>
            <a:ext cx="849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>
                <a:latin typeface="Arial" pitchFamily="34" charset="0"/>
                <a:cs typeface="Arial" pitchFamily="34" charset="0"/>
              </a:rPr>
              <a:t>Φ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2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9560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3"/>
            <a:ext cx="10753200" cy="1141463"/>
          </a:xfrm>
        </p:spPr>
        <p:txBody>
          <a:bodyPr/>
          <a:lstStyle/>
          <a:p>
            <a:r>
              <a:rPr lang="cs-CZ" dirty="0" err="1"/>
              <a:t>Einthoven</a:t>
            </a:r>
            <a:r>
              <a:rPr lang="cs-CZ" dirty="0"/>
              <a:t> triangle</a:t>
            </a:r>
            <a:br>
              <a:rPr lang="cs-CZ" dirty="0"/>
            </a:br>
            <a:r>
              <a:rPr lang="cs-CZ" sz="3200" b="0" dirty="0"/>
              <a:t>(standard, limb, </a:t>
            </a:r>
            <a:r>
              <a:rPr lang="cs-CZ" sz="3200" b="0" dirty="0" err="1"/>
              <a:t>bipolar</a:t>
            </a:r>
            <a:r>
              <a:rPr lang="cs-CZ" sz="3200" b="0" dirty="0"/>
              <a:t> </a:t>
            </a:r>
            <a:r>
              <a:rPr lang="cs-CZ" sz="3200" b="0" dirty="0" err="1"/>
              <a:t>leads</a:t>
            </a:r>
            <a:r>
              <a:rPr lang="cs-CZ" sz="3200" b="0" dirty="0"/>
              <a:t>)</a:t>
            </a:r>
            <a:endParaRPr lang="cs-CZ" sz="3600" b="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5429" y="1660071"/>
            <a:ext cx="5116285" cy="46010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Bipolar leads: both electrodes are active (variable electrical potential)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en-US" sz="2400" dirty="0"/>
              <a:t>Electrode colors: </a:t>
            </a:r>
            <a:br>
              <a:rPr lang="cs-CZ" sz="2400" dirty="0"/>
            </a:br>
            <a:r>
              <a:rPr lang="en-US" sz="2400" dirty="0"/>
              <a:t>R: red, L: yellow, F: green</a:t>
            </a:r>
            <a:endParaRPr lang="en-GB" sz="2400" dirty="0"/>
          </a:p>
        </p:txBody>
      </p:sp>
      <p:grpSp>
        <p:nvGrpSpPr>
          <p:cNvPr id="6" name="Skupina 5"/>
          <p:cNvGrpSpPr>
            <a:grpSpLocks noChangeAspect="1"/>
          </p:cNvGrpSpPr>
          <p:nvPr/>
        </p:nvGrpSpPr>
        <p:grpSpPr>
          <a:xfrm>
            <a:off x="6213455" y="1745119"/>
            <a:ext cx="5538873" cy="4838385"/>
            <a:chOff x="938254" y="1467071"/>
            <a:chExt cx="5898637" cy="5152651"/>
          </a:xfrm>
        </p:grpSpPr>
        <p:grpSp>
          <p:nvGrpSpPr>
            <p:cNvPr id="7" name="Skupina 6"/>
            <p:cNvGrpSpPr>
              <a:grpSpLocks noChangeAspect="1"/>
            </p:cNvGrpSpPr>
            <p:nvPr/>
          </p:nvGrpSpPr>
          <p:grpSpPr>
            <a:xfrm>
              <a:off x="938254" y="1467071"/>
              <a:ext cx="5898637" cy="5152651"/>
              <a:chOff x="1143212" y="792163"/>
              <a:chExt cx="11458289" cy="10009188"/>
            </a:xfrm>
          </p:grpSpPr>
          <p:sp>
            <p:nvSpPr>
              <p:cNvPr id="12" name="Obdélník 11"/>
              <p:cNvSpPr/>
              <p:nvPr/>
            </p:nvSpPr>
            <p:spPr>
              <a:xfrm>
                <a:off x="1143213" y="792163"/>
                <a:ext cx="11458288" cy="100091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grpSp>
            <p:nvGrpSpPr>
              <p:cNvPr id="13" name="Skupina 12"/>
              <p:cNvGrpSpPr>
                <a:grpSpLocks noChangeAspect="1"/>
              </p:cNvGrpSpPr>
              <p:nvPr/>
            </p:nvGrpSpPr>
            <p:grpSpPr>
              <a:xfrm>
                <a:off x="1143212" y="960395"/>
                <a:ext cx="11341605" cy="9769582"/>
                <a:chOff x="939126" y="871795"/>
                <a:chExt cx="7507225" cy="6466672"/>
              </a:xfrm>
            </p:grpSpPr>
            <p:pic>
              <p:nvPicPr>
                <p:cNvPr id="16" name="Obrázek 15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95"/>
                <a:stretch/>
              </p:blipFill>
              <p:spPr>
                <a:xfrm>
                  <a:off x="939126" y="884078"/>
                  <a:ext cx="7404497" cy="5857290"/>
                </a:xfrm>
                <a:prstGeom prst="rect">
                  <a:avLst/>
                </a:prstGeom>
              </p:spPr>
            </p:pic>
            <p:sp>
              <p:nvSpPr>
                <p:cNvPr id="17" name="Rovnoramenný trojúhelník 16"/>
                <p:cNvSpPr/>
                <p:nvPr/>
              </p:nvSpPr>
              <p:spPr>
                <a:xfrm rot="10800000">
                  <a:off x="1725859" y="1537912"/>
                  <a:ext cx="5882391" cy="5127798"/>
                </a:xfrm>
                <a:prstGeom prst="triangle">
                  <a:avLst/>
                </a:prstGeom>
                <a:solidFill>
                  <a:srgbClr val="66FFFF"/>
                </a:solidFill>
                <a:ln w="762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900"/>
                </a:p>
              </p:txBody>
            </p:sp>
            <p:sp>
              <p:nvSpPr>
                <p:cNvPr id="18" name="TextovéPole 17"/>
                <p:cNvSpPr txBox="1"/>
                <p:nvPr/>
              </p:nvSpPr>
              <p:spPr>
                <a:xfrm>
                  <a:off x="4171667" y="871795"/>
                  <a:ext cx="925170" cy="672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/>
                    <a:t>I</a:t>
                  </a:r>
                </a:p>
              </p:txBody>
            </p:sp>
            <p:sp>
              <p:nvSpPr>
                <p:cNvPr id="19" name="TextovéPole 18"/>
                <p:cNvSpPr txBox="1"/>
                <p:nvPr/>
              </p:nvSpPr>
              <p:spPr>
                <a:xfrm>
                  <a:off x="2906262" y="3513850"/>
                  <a:ext cx="925170" cy="672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/>
                    <a:t>II</a:t>
                  </a:r>
                </a:p>
              </p:txBody>
            </p:sp>
            <p:sp>
              <p:nvSpPr>
                <p:cNvPr id="20" name="TextovéPole 19"/>
                <p:cNvSpPr txBox="1"/>
                <p:nvPr/>
              </p:nvSpPr>
              <p:spPr>
                <a:xfrm>
                  <a:off x="5129640" y="3598217"/>
                  <a:ext cx="1133802" cy="7164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/>
                    <a:t>III</a:t>
                  </a:r>
                </a:p>
              </p:txBody>
            </p:sp>
            <p:sp>
              <p:nvSpPr>
                <p:cNvPr id="21" name="TextovéPole 20"/>
                <p:cNvSpPr txBox="1"/>
                <p:nvPr/>
              </p:nvSpPr>
              <p:spPr>
                <a:xfrm>
                  <a:off x="939126" y="1285745"/>
                  <a:ext cx="925170" cy="672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/>
                    <a:t>R</a:t>
                  </a:r>
                </a:p>
              </p:txBody>
            </p:sp>
            <p:sp>
              <p:nvSpPr>
                <p:cNvPr id="22" name="TextovéPole 21"/>
                <p:cNvSpPr txBox="1"/>
                <p:nvPr/>
              </p:nvSpPr>
              <p:spPr>
                <a:xfrm>
                  <a:off x="7521181" y="1321053"/>
                  <a:ext cx="925170" cy="672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/>
                    <a:t>L</a:t>
                  </a:r>
                </a:p>
              </p:txBody>
            </p:sp>
            <p:sp>
              <p:nvSpPr>
                <p:cNvPr id="23" name="TextovéPole 22"/>
                <p:cNvSpPr txBox="1"/>
                <p:nvPr/>
              </p:nvSpPr>
              <p:spPr>
                <a:xfrm>
                  <a:off x="4204469" y="6665711"/>
                  <a:ext cx="925170" cy="672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/>
                    <a:t>F</a:t>
                  </a:r>
                  <a:endParaRPr lang="cs-CZ" sz="2000" b="1" dirty="0"/>
                </a:p>
              </p:txBody>
            </p:sp>
          </p:grpSp>
          <p:sp>
            <p:nvSpPr>
              <p:cNvPr id="14" name="Plus 13"/>
              <p:cNvSpPr>
                <a:spLocks noChangeAspect="1"/>
              </p:cNvSpPr>
              <p:nvPr/>
            </p:nvSpPr>
            <p:spPr>
              <a:xfrm>
                <a:off x="10281693" y="1261739"/>
                <a:ext cx="524429" cy="524429"/>
              </a:xfrm>
              <a:prstGeom prst="mathPlus">
                <a:avLst>
                  <a:gd name="adj1" fmla="val 13528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sp>
            <p:nvSpPr>
              <p:cNvPr id="15" name="Minus 14"/>
              <p:cNvSpPr/>
              <p:nvPr/>
            </p:nvSpPr>
            <p:spPr>
              <a:xfrm>
                <a:off x="10894612" y="2833799"/>
                <a:ext cx="452711" cy="429303"/>
              </a:xfrm>
              <a:prstGeom prst="mathMinus">
                <a:avLst>
                  <a:gd name="adj1" fmla="val 14209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</p:grpSp>
        <p:sp>
          <p:nvSpPr>
            <p:cNvPr id="8" name="Plus 7"/>
            <p:cNvSpPr>
              <a:spLocks noChangeAspect="1"/>
            </p:cNvSpPr>
            <p:nvPr/>
          </p:nvSpPr>
          <p:spPr>
            <a:xfrm>
              <a:off x="4089614" y="5659567"/>
              <a:ext cx="269972" cy="269972"/>
            </a:xfrm>
            <a:prstGeom prst="mathPlus">
              <a:avLst>
                <a:gd name="adj1" fmla="val 1352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900"/>
            </a:p>
          </p:txBody>
        </p:sp>
        <p:sp>
          <p:nvSpPr>
            <p:cNvPr id="9" name="Plus 8"/>
            <p:cNvSpPr>
              <a:spLocks noChangeAspect="1"/>
            </p:cNvSpPr>
            <p:nvPr/>
          </p:nvSpPr>
          <p:spPr>
            <a:xfrm>
              <a:off x="3207826" y="5710545"/>
              <a:ext cx="269972" cy="269972"/>
            </a:xfrm>
            <a:prstGeom prst="mathPlus">
              <a:avLst>
                <a:gd name="adj1" fmla="val 1352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900"/>
            </a:p>
          </p:txBody>
        </p:sp>
        <p:sp>
          <p:nvSpPr>
            <p:cNvPr id="10" name="Minus 9"/>
            <p:cNvSpPr/>
            <p:nvPr/>
          </p:nvSpPr>
          <p:spPr>
            <a:xfrm>
              <a:off x="1665082" y="1792575"/>
              <a:ext cx="233052" cy="221002"/>
            </a:xfrm>
            <a:prstGeom prst="mathMinus">
              <a:avLst>
                <a:gd name="adj1" fmla="val 1420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900"/>
            </a:p>
          </p:txBody>
        </p:sp>
        <p:sp>
          <p:nvSpPr>
            <p:cNvPr id="11" name="Minus 10"/>
            <p:cNvSpPr/>
            <p:nvPr/>
          </p:nvSpPr>
          <p:spPr>
            <a:xfrm>
              <a:off x="1433590" y="2324547"/>
              <a:ext cx="233052" cy="221002"/>
            </a:xfrm>
            <a:prstGeom prst="mathMinus">
              <a:avLst>
                <a:gd name="adj1" fmla="val 1420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900"/>
            </a:p>
          </p:txBody>
        </p:sp>
      </p:grpSp>
    </p:spTree>
    <p:extLst>
      <p:ext uri="{BB962C8B-B14F-4D97-AF65-F5344CB8AC3E}">
        <p14:creationId xmlns:p14="http://schemas.microsoft.com/office/powerpoint/2010/main" val="1376252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1527906"/>
          </a:xfrm>
        </p:spPr>
        <p:txBody>
          <a:bodyPr/>
          <a:lstStyle/>
          <a:p>
            <a:r>
              <a:rPr lang="cs-CZ" dirty="0" err="1"/>
              <a:t>Goldberger</a:t>
            </a:r>
            <a:r>
              <a:rPr lang="cs-CZ" dirty="0"/>
              <a:t> </a:t>
            </a:r>
            <a:r>
              <a:rPr lang="cs-CZ" dirty="0" err="1"/>
              <a:t>leads</a:t>
            </a:r>
            <a:br>
              <a:rPr lang="cs-CZ" dirty="0"/>
            </a:br>
            <a:r>
              <a:rPr lang="cs-CZ" sz="3200" b="0" dirty="0"/>
              <a:t>(</a:t>
            </a:r>
            <a:r>
              <a:rPr lang="cs-CZ" sz="3200" b="0" dirty="0" err="1"/>
              <a:t>augmented</a:t>
            </a:r>
            <a:r>
              <a:rPr lang="cs-CZ" sz="3200" b="0" dirty="0"/>
              <a:t>, limb, </a:t>
            </a:r>
            <a:r>
              <a:rPr lang="cs-CZ" sz="3200" b="0" dirty="0" err="1"/>
              <a:t>unipolar</a:t>
            </a:r>
            <a:r>
              <a:rPr lang="cs-CZ" sz="3200" b="0" dirty="0"/>
              <a:t> </a:t>
            </a:r>
            <a:r>
              <a:rPr lang="cs-CZ" sz="3200" b="0" dirty="0" err="1"/>
              <a:t>leads</a:t>
            </a:r>
            <a:r>
              <a:rPr lang="cs-CZ" sz="3200" b="0" dirty="0"/>
              <a:t>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2" y="1777999"/>
            <a:ext cx="6761699" cy="46010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Unipolar leads: one electrode is active (variable electric potential) and the other is inactive (constant electric potential, usually 0 mV)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en-US" dirty="0"/>
              <a:t>The active electrode is always positive</a:t>
            </a:r>
            <a:endParaRPr lang="cs-CZ" dirty="0"/>
          </a:p>
        </p:txBody>
      </p:sp>
      <p:grpSp>
        <p:nvGrpSpPr>
          <p:cNvPr id="6" name="Skupina 5"/>
          <p:cNvGrpSpPr>
            <a:grpSpLocks noChangeAspect="1"/>
          </p:cNvGrpSpPr>
          <p:nvPr/>
        </p:nvGrpSpPr>
        <p:grpSpPr>
          <a:xfrm>
            <a:off x="6900871" y="1452407"/>
            <a:ext cx="4932121" cy="4449151"/>
            <a:chOff x="1026837" y="360115"/>
            <a:chExt cx="11574664" cy="10441236"/>
          </a:xfrm>
        </p:grpSpPr>
        <p:grpSp>
          <p:nvGrpSpPr>
            <p:cNvPr id="7" name="Skupina 6"/>
            <p:cNvGrpSpPr/>
            <p:nvPr/>
          </p:nvGrpSpPr>
          <p:grpSpPr>
            <a:xfrm>
              <a:off x="1026837" y="360115"/>
              <a:ext cx="11574664" cy="10441236"/>
              <a:chOff x="1026837" y="360115"/>
              <a:chExt cx="11574664" cy="10441236"/>
            </a:xfrm>
          </p:grpSpPr>
          <p:sp>
            <p:nvSpPr>
              <p:cNvPr id="29" name="Obdélník 28"/>
              <p:cNvSpPr/>
              <p:nvPr/>
            </p:nvSpPr>
            <p:spPr>
              <a:xfrm>
                <a:off x="1143213" y="360115"/>
                <a:ext cx="11458288" cy="104412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grpSp>
            <p:nvGrpSpPr>
              <p:cNvPr id="30" name="Skupina 29"/>
              <p:cNvGrpSpPr>
                <a:grpSpLocks noChangeAspect="1"/>
              </p:cNvGrpSpPr>
              <p:nvPr/>
            </p:nvGrpSpPr>
            <p:grpSpPr>
              <a:xfrm>
                <a:off x="1026837" y="978952"/>
                <a:ext cx="11574662" cy="9673182"/>
                <a:chOff x="862095" y="884078"/>
                <a:chExt cx="7661490" cy="6402863"/>
              </a:xfrm>
            </p:grpSpPr>
            <p:pic>
              <p:nvPicPr>
                <p:cNvPr id="31" name="Obrázek 30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95"/>
                <a:stretch/>
              </p:blipFill>
              <p:spPr>
                <a:xfrm>
                  <a:off x="939126" y="884078"/>
                  <a:ext cx="7404497" cy="5857290"/>
                </a:xfrm>
                <a:prstGeom prst="rect">
                  <a:avLst/>
                </a:prstGeom>
              </p:spPr>
            </p:pic>
            <p:sp>
              <p:nvSpPr>
                <p:cNvPr id="32" name="Rovnoramenný trojúhelník 31"/>
                <p:cNvSpPr/>
                <p:nvPr/>
              </p:nvSpPr>
              <p:spPr>
                <a:xfrm rot="10800000">
                  <a:off x="1725859" y="1537912"/>
                  <a:ext cx="5882391" cy="5127798"/>
                </a:xfrm>
                <a:prstGeom prst="triangle">
                  <a:avLst/>
                </a:prstGeom>
                <a:solidFill>
                  <a:srgbClr val="66FFFF"/>
                </a:solidFill>
                <a:ln w="1905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900"/>
                </a:p>
              </p:txBody>
            </p:sp>
            <p:sp>
              <p:nvSpPr>
                <p:cNvPr id="33" name="TextovéPole 32"/>
                <p:cNvSpPr txBox="1"/>
                <p:nvPr/>
              </p:nvSpPr>
              <p:spPr>
                <a:xfrm>
                  <a:off x="3546655" y="4251812"/>
                  <a:ext cx="1303225" cy="5079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000" b="1" dirty="0" err="1"/>
                    <a:t>aVF</a:t>
                  </a:r>
                  <a:endParaRPr lang="cs-CZ" sz="2000" b="1" dirty="0"/>
                </a:p>
              </p:txBody>
            </p:sp>
            <p:sp>
              <p:nvSpPr>
                <p:cNvPr id="34" name="TextovéPole 33"/>
                <p:cNvSpPr txBox="1"/>
                <p:nvPr/>
              </p:nvSpPr>
              <p:spPr>
                <a:xfrm>
                  <a:off x="5038210" y="1797634"/>
                  <a:ext cx="1303225" cy="5079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000" b="1" dirty="0" err="1"/>
                    <a:t>aVL</a:t>
                  </a:r>
                  <a:endParaRPr lang="cs-CZ" sz="2000" b="1" dirty="0"/>
                </a:p>
              </p:txBody>
            </p:sp>
            <p:sp>
              <p:nvSpPr>
                <p:cNvPr id="35" name="TextovéPole 34"/>
                <p:cNvSpPr txBox="1"/>
                <p:nvPr/>
              </p:nvSpPr>
              <p:spPr>
                <a:xfrm>
                  <a:off x="2842103" y="1789815"/>
                  <a:ext cx="1303225" cy="5079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000" b="1" dirty="0" err="1"/>
                    <a:t>avR</a:t>
                  </a:r>
                  <a:endParaRPr lang="cs-CZ" sz="2000" b="1" dirty="0"/>
                </a:p>
              </p:txBody>
            </p:sp>
            <p:sp>
              <p:nvSpPr>
                <p:cNvPr id="36" name="TextovéPole 35"/>
                <p:cNvSpPr txBox="1"/>
                <p:nvPr/>
              </p:nvSpPr>
              <p:spPr>
                <a:xfrm>
                  <a:off x="862095" y="1080111"/>
                  <a:ext cx="925171" cy="525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600" b="1" dirty="0"/>
                    <a:t>R</a:t>
                  </a:r>
                </a:p>
              </p:txBody>
            </p:sp>
            <p:sp>
              <p:nvSpPr>
                <p:cNvPr id="37" name="TextovéPole 36"/>
                <p:cNvSpPr txBox="1"/>
                <p:nvPr/>
              </p:nvSpPr>
              <p:spPr>
                <a:xfrm>
                  <a:off x="7598414" y="1125345"/>
                  <a:ext cx="925171" cy="525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600" b="1" dirty="0"/>
                    <a:t>L</a:t>
                  </a:r>
                </a:p>
              </p:txBody>
            </p:sp>
            <p:sp>
              <p:nvSpPr>
                <p:cNvPr id="38" name="TextovéPole 37"/>
                <p:cNvSpPr txBox="1"/>
                <p:nvPr/>
              </p:nvSpPr>
              <p:spPr>
                <a:xfrm>
                  <a:off x="4204469" y="6761036"/>
                  <a:ext cx="925171" cy="525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600" b="1" dirty="0"/>
                    <a:t>F</a:t>
                  </a:r>
                  <a:endParaRPr lang="cs-CZ" sz="1200" b="1" dirty="0"/>
                </a:p>
              </p:txBody>
            </p:sp>
          </p:grpSp>
        </p:grpSp>
        <p:cxnSp>
          <p:nvCxnSpPr>
            <p:cNvPr id="8" name="Přímá spojnice 7"/>
            <p:cNvCxnSpPr>
              <a:endCxn id="32" idx="1"/>
            </p:cNvCxnSpPr>
            <p:nvPr/>
          </p:nvCxnSpPr>
          <p:spPr>
            <a:xfrm>
              <a:off x="2331775" y="1966737"/>
              <a:ext cx="6665156" cy="387343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>
              <a:stCxn id="32" idx="3"/>
              <a:endCxn id="38" idx="0"/>
            </p:cNvCxnSpPr>
            <p:nvPr/>
          </p:nvCxnSpPr>
          <p:spPr>
            <a:xfrm>
              <a:off x="6775211" y="1966739"/>
              <a:ext cx="2" cy="789088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>
              <a:endCxn id="32" idx="5"/>
            </p:cNvCxnSpPr>
            <p:nvPr/>
          </p:nvCxnSpPr>
          <p:spPr>
            <a:xfrm flipH="1">
              <a:off x="4553494" y="1966737"/>
              <a:ext cx="6665155" cy="387343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Skupina 10"/>
            <p:cNvGrpSpPr/>
            <p:nvPr/>
          </p:nvGrpSpPr>
          <p:grpSpPr>
            <a:xfrm>
              <a:off x="2064546" y="1606737"/>
              <a:ext cx="720000" cy="720000"/>
              <a:chOff x="3096524" y="654977"/>
              <a:chExt cx="720000" cy="720000"/>
            </a:xfrm>
          </p:grpSpPr>
          <p:sp>
            <p:nvSpPr>
              <p:cNvPr id="27" name="Ovál 26"/>
              <p:cNvSpPr/>
              <p:nvPr/>
            </p:nvSpPr>
            <p:spPr>
              <a:xfrm>
                <a:off x="3096524" y="654977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sp>
            <p:nvSpPr>
              <p:cNvPr id="28" name="Plus 27"/>
              <p:cNvSpPr>
                <a:spLocks noChangeAspect="1"/>
              </p:cNvSpPr>
              <p:nvPr/>
            </p:nvSpPr>
            <p:spPr>
              <a:xfrm>
                <a:off x="3132488" y="690941"/>
                <a:ext cx="648072" cy="648072"/>
              </a:xfrm>
              <a:prstGeom prst="mathPlus">
                <a:avLst>
                  <a:gd name="adj1" fmla="val 11027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</p:grpSp>
        <p:grpSp>
          <p:nvGrpSpPr>
            <p:cNvPr id="12" name="Skupina 11"/>
            <p:cNvGrpSpPr/>
            <p:nvPr/>
          </p:nvGrpSpPr>
          <p:grpSpPr>
            <a:xfrm>
              <a:off x="6415211" y="1639116"/>
              <a:ext cx="720000" cy="720000"/>
              <a:chOff x="4478363" y="2410944"/>
              <a:chExt cx="720000" cy="720000"/>
            </a:xfrm>
          </p:grpSpPr>
          <p:sp>
            <p:nvSpPr>
              <p:cNvPr id="25" name="Ovál 24"/>
              <p:cNvSpPr/>
              <p:nvPr/>
            </p:nvSpPr>
            <p:spPr>
              <a:xfrm>
                <a:off x="4478363" y="2410944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sp>
            <p:nvSpPr>
              <p:cNvPr id="26" name="Minus 25"/>
              <p:cNvSpPr/>
              <p:nvPr/>
            </p:nvSpPr>
            <p:spPr>
              <a:xfrm>
                <a:off x="4565670" y="2472872"/>
                <a:ext cx="545387" cy="596144"/>
              </a:xfrm>
              <a:prstGeom prst="mathMinus">
                <a:avLst>
                  <a:gd name="adj1" fmla="val 1661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</p:grpSp>
        <p:grpSp>
          <p:nvGrpSpPr>
            <p:cNvPr id="13" name="Skupina 12"/>
            <p:cNvGrpSpPr/>
            <p:nvPr/>
          </p:nvGrpSpPr>
          <p:grpSpPr>
            <a:xfrm>
              <a:off x="10858648" y="1632845"/>
              <a:ext cx="720000" cy="720000"/>
              <a:chOff x="3096524" y="654977"/>
              <a:chExt cx="720000" cy="720000"/>
            </a:xfrm>
          </p:grpSpPr>
          <p:sp>
            <p:nvSpPr>
              <p:cNvPr id="23" name="Ovál 22"/>
              <p:cNvSpPr/>
              <p:nvPr/>
            </p:nvSpPr>
            <p:spPr>
              <a:xfrm>
                <a:off x="3096524" y="654977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sp>
            <p:nvSpPr>
              <p:cNvPr id="24" name="Plus 23"/>
              <p:cNvSpPr>
                <a:spLocks noChangeAspect="1"/>
              </p:cNvSpPr>
              <p:nvPr/>
            </p:nvSpPr>
            <p:spPr>
              <a:xfrm>
                <a:off x="3132488" y="690941"/>
                <a:ext cx="648072" cy="648072"/>
              </a:xfrm>
              <a:prstGeom prst="mathPlus">
                <a:avLst>
                  <a:gd name="adj1" fmla="val 11027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</p:grpSp>
        <p:grpSp>
          <p:nvGrpSpPr>
            <p:cNvPr id="14" name="Skupina 13"/>
            <p:cNvGrpSpPr/>
            <p:nvPr/>
          </p:nvGrpSpPr>
          <p:grpSpPr>
            <a:xfrm>
              <a:off x="6419422" y="9196972"/>
              <a:ext cx="720000" cy="720000"/>
              <a:chOff x="3096524" y="654977"/>
              <a:chExt cx="720000" cy="720000"/>
            </a:xfrm>
          </p:grpSpPr>
          <p:sp>
            <p:nvSpPr>
              <p:cNvPr id="21" name="Ovál 20"/>
              <p:cNvSpPr/>
              <p:nvPr/>
            </p:nvSpPr>
            <p:spPr>
              <a:xfrm>
                <a:off x="3096524" y="654977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sp>
            <p:nvSpPr>
              <p:cNvPr id="22" name="Plus 21"/>
              <p:cNvSpPr>
                <a:spLocks noChangeAspect="1"/>
              </p:cNvSpPr>
              <p:nvPr/>
            </p:nvSpPr>
            <p:spPr>
              <a:xfrm>
                <a:off x="3132488" y="690941"/>
                <a:ext cx="648072" cy="648072"/>
              </a:xfrm>
              <a:prstGeom prst="mathPlus">
                <a:avLst>
                  <a:gd name="adj1" fmla="val 11027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</p:grpSp>
        <p:grpSp>
          <p:nvGrpSpPr>
            <p:cNvPr id="15" name="Skupina 14"/>
            <p:cNvGrpSpPr/>
            <p:nvPr/>
          </p:nvGrpSpPr>
          <p:grpSpPr>
            <a:xfrm>
              <a:off x="4243258" y="5453382"/>
              <a:ext cx="720000" cy="720000"/>
              <a:chOff x="4478363" y="2410944"/>
              <a:chExt cx="720000" cy="720000"/>
            </a:xfrm>
          </p:grpSpPr>
          <p:sp>
            <p:nvSpPr>
              <p:cNvPr id="19" name="Ovál 18"/>
              <p:cNvSpPr/>
              <p:nvPr/>
            </p:nvSpPr>
            <p:spPr>
              <a:xfrm>
                <a:off x="4478363" y="2410944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sp>
            <p:nvSpPr>
              <p:cNvPr id="20" name="Minus 19"/>
              <p:cNvSpPr/>
              <p:nvPr/>
            </p:nvSpPr>
            <p:spPr>
              <a:xfrm>
                <a:off x="4565670" y="2472872"/>
                <a:ext cx="545387" cy="596144"/>
              </a:xfrm>
              <a:prstGeom prst="mathMinus">
                <a:avLst>
                  <a:gd name="adj1" fmla="val 1661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</p:grpSp>
        <p:grpSp>
          <p:nvGrpSpPr>
            <p:cNvPr id="16" name="Skupina 15"/>
            <p:cNvGrpSpPr/>
            <p:nvPr/>
          </p:nvGrpSpPr>
          <p:grpSpPr>
            <a:xfrm>
              <a:off x="8636931" y="5515310"/>
              <a:ext cx="720000" cy="720000"/>
              <a:chOff x="4478363" y="2410944"/>
              <a:chExt cx="720000" cy="720000"/>
            </a:xfrm>
          </p:grpSpPr>
          <p:sp>
            <p:nvSpPr>
              <p:cNvPr id="17" name="Ovál 16"/>
              <p:cNvSpPr/>
              <p:nvPr/>
            </p:nvSpPr>
            <p:spPr>
              <a:xfrm>
                <a:off x="4478363" y="2410944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sp>
            <p:nvSpPr>
              <p:cNvPr id="18" name="Minus 17"/>
              <p:cNvSpPr/>
              <p:nvPr/>
            </p:nvSpPr>
            <p:spPr>
              <a:xfrm>
                <a:off x="4565670" y="2472872"/>
                <a:ext cx="545387" cy="596144"/>
              </a:xfrm>
              <a:prstGeom prst="mathMinus">
                <a:avLst>
                  <a:gd name="adj1" fmla="val 1661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6252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Wilsonova </a:t>
            </a:r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terminal</a:t>
            </a:r>
            <a:r>
              <a:rPr lang="cs-CZ" dirty="0"/>
              <a:t> (W)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135063"/>
            <a:ext cx="546625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It is formed by the connection of limb electrodes through resistors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electrically represents the center of the heart</a:t>
            </a:r>
            <a:r>
              <a:rPr lang="cs-CZ" sz="2400" dirty="0"/>
              <a:t> </a:t>
            </a:r>
            <a:r>
              <a:rPr lang="en-US" sz="2400" dirty="0"/>
              <a:t>(it is actually led out or</a:t>
            </a:r>
            <a:r>
              <a:rPr lang="cs-CZ" sz="2400" dirty="0"/>
              <a:t> </a:t>
            </a:r>
            <a:r>
              <a:rPr lang="cs-CZ" sz="2400" dirty="0" err="1"/>
              <a:t>it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en-US" sz="2400" dirty="0"/>
              <a:t> calculated)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Inactive electrode (constant potential)</a:t>
            </a:r>
            <a:endParaRPr lang="cs-CZ" sz="2400" dirty="0"/>
          </a:p>
        </p:txBody>
      </p:sp>
      <p:grpSp>
        <p:nvGrpSpPr>
          <p:cNvPr id="55" name="Skupina 54">
            <a:extLst>
              <a:ext uri="{FF2B5EF4-FFF2-40B4-BE49-F238E27FC236}">
                <a16:creationId xmlns:a16="http://schemas.microsoft.com/office/drawing/2014/main" id="{483C75FF-CDCA-4CF7-B332-97257EB334C0}"/>
              </a:ext>
            </a:extLst>
          </p:cNvPr>
          <p:cNvGrpSpPr>
            <a:grpSpLocks noChangeAspect="1"/>
          </p:cNvGrpSpPr>
          <p:nvPr/>
        </p:nvGrpSpPr>
        <p:grpSpPr>
          <a:xfrm>
            <a:off x="5880205" y="651318"/>
            <a:ext cx="6155679" cy="4524874"/>
            <a:chOff x="4457120" y="688312"/>
            <a:chExt cx="7206625" cy="5297396"/>
          </a:xfrm>
        </p:grpSpPr>
        <p:sp>
          <p:nvSpPr>
            <p:cNvPr id="28" name="Rovnoramenný trojúhelník 27">
              <a:extLst>
                <a:ext uri="{FF2B5EF4-FFF2-40B4-BE49-F238E27FC236}">
                  <a16:creationId xmlns:a16="http://schemas.microsoft.com/office/drawing/2014/main" id="{A73E6A78-979F-4A3F-A8E3-34ECB4A3A01B}"/>
                </a:ext>
              </a:extLst>
            </p:cNvPr>
            <p:cNvSpPr/>
            <p:nvPr/>
          </p:nvSpPr>
          <p:spPr>
            <a:xfrm rot="10800000">
              <a:off x="4685122" y="1772816"/>
              <a:ext cx="5472608" cy="4176464"/>
            </a:xfrm>
            <a:prstGeom prst="triangle">
              <a:avLst/>
            </a:prstGeom>
            <a:solidFill>
              <a:srgbClr val="FFFF66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id="{682EA056-E336-4359-A48C-603EA9676673}"/>
                </a:ext>
              </a:extLst>
            </p:cNvPr>
            <p:cNvCxnSpPr>
              <a:stCxn id="28" idx="2"/>
            </p:cNvCxnSpPr>
            <p:nvPr/>
          </p:nvCxnSpPr>
          <p:spPr>
            <a:xfrm flipH="1">
              <a:off x="7421426" y="1772816"/>
              <a:ext cx="2736304" cy="144016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:a16="http://schemas.microsoft.com/office/drawing/2014/main" id="{30BAFB8D-9FEF-4C59-81D5-A4A049EE83FA}"/>
                </a:ext>
              </a:extLst>
            </p:cNvPr>
            <p:cNvCxnSpPr/>
            <p:nvPr/>
          </p:nvCxnSpPr>
          <p:spPr>
            <a:xfrm>
              <a:off x="7421426" y="3212976"/>
              <a:ext cx="17787" cy="255541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26DB58D3-2266-4AEE-899E-389D80E43F31}"/>
                </a:ext>
              </a:extLst>
            </p:cNvPr>
            <p:cNvCxnSpPr/>
            <p:nvPr/>
          </p:nvCxnSpPr>
          <p:spPr>
            <a:xfrm>
              <a:off x="4673144" y="1772816"/>
              <a:ext cx="2748282" cy="144016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ovéPole 31">
              <a:extLst>
                <a:ext uri="{FF2B5EF4-FFF2-40B4-BE49-F238E27FC236}">
                  <a16:creationId xmlns:a16="http://schemas.microsoft.com/office/drawing/2014/main" id="{2D0316B1-2D20-4DA2-91DA-399E696BE2DF}"/>
                </a:ext>
              </a:extLst>
            </p:cNvPr>
            <p:cNvSpPr txBox="1"/>
            <p:nvPr/>
          </p:nvSpPr>
          <p:spPr>
            <a:xfrm>
              <a:off x="5735412" y="3259833"/>
              <a:ext cx="1720486" cy="756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 err="1"/>
                <a:t>Central</a:t>
              </a:r>
              <a:r>
                <a:rPr lang="cs-CZ" sz="1800" b="1" dirty="0"/>
                <a:t> </a:t>
              </a:r>
              <a:r>
                <a:rPr lang="cs-CZ" sz="1800" b="1" dirty="0" err="1"/>
                <a:t>terminal</a:t>
              </a:r>
              <a:endParaRPr lang="cs-CZ" sz="1050" b="1" dirty="0"/>
            </a:p>
          </p:txBody>
        </p:sp>
        <p:grpSp>
          <p:nvGrpSpPr>
            <p:cNvPr id="33" name="Skupina 32">
              <a:extLst>
                <a:ext uri="{FF2B5EF4-FFF2-40B4-BE49-F238E27FC236}">
                  <a16:creationId xmlns:a16="http://schemas.microsoft.com/office/drawing/2014/main" id="{28E58764-3A11-4E10-ABC2-EC6255305F8D}"/>
                </a:ext>
              </a:extLst>
            </p:cNvPr>
            <p:cNvGrpSpPr/>
            <p:nvPr/>
          </p:nvGrpSpPr>
          <p:grpSpPr>
            <a:xfrm>
              <a:off x="7212746" y="2867414"/>
              <a:ext cx="432048" cy="584775"/>
              <a:chOff x="2616592" y="1350309"/>
              <a:chExt cx="432048" cy="584775"/>
            </a:xfrm>
          </p:grpSpPr>
          <p:sp>
            <p:nvSpPr>
              <p:cNvPr id="34" name="Ovál 33">
                <a:extLst>
                  <a:ext uri="{FF2B5EF4-FFF2-40B4-BE49-F238E27FC236}">
                    <a16:creationId xmlns:a16="http://schemas.microsoft.com/office/drawing/2014/main" id="{C7524E55-0824-4574-8738-FFC70F6ABE0C}"/>
                  </a:ext>
                </a:extLst>
              </p:cNvPr>
              <p:cNvSpPr/>
              <p:nvPr/>
            </p:nvSpPr>
            <p:spPr>
              <a:xfrm>
                <a:off x="2645272" y="1520808"/>
                <a:ext cx="360000" cy="360000"/>
              </a:xfrm>
              <a:prstGeom prst="ellipse">
                <a:avLst/>
              </a:prstGeom>
              <a:ln w="57150">
                <a:solidFill>
                  <a:srgbClr val="F019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573173CD-4220-42F3-B2B8-849901B4DB32}"/>
                  </a:ext>
                </a:extLst>
              </p:cNvPr>
              <p:cNvSpPr txBox="1"/>
              <p:nvPr/>
            </p:nvSpPr>
            <p:spPr>
              <a:xfrm>
                <a:off x="2616592" y="1350309"/>
                <a:ext cx="4320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3200" b="1" dirty="0">
                    <a:solidFill>
                      <a:srgbClr val="FFFF00"/>
                    </a:solidFill>
                  </a:rPr>
                  <a:t>- </a:t>
                </a:r>
                <a:endParaRPr lang="cs-CZ" sz="20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36" name="Skupina 35">
              <a:extLst>
                <a:ext uri="{FF2B5EF4-FFF2-40B4-BE49-F238E27FC236}">
                  <a16:creationId xmlns:a16="http://schemas.microsoft.com/office/drawing/2014/main" id="{AEC2E621-AABB-4FFD-9889-4DAEA707C28E}"/>
                </a:ext>
              </a:extLst>
            </p:cNvPr>
            <p:cNvGrpSpPr/>
            <p:nvPr/>
          </p:nvGrpSpPr>
          <p:grpSpPr>
            <a:xfrm>
              <a:off x="9929831" y="1484784"/>
              <a:ext cx="432048" cy="540484"/>
              <a:chOff x="6382390" y="235475"/>
              <a:chExt cx="432048" cy="540484"/>
            </a:xfrm>
          </p:grpSpPr>
          <p:sp>
            <p:nvSpPr>
              <p:cNvPr id="37" name="Ovál 36">
                <a:extLst>
                  <a:ext uri="{FF2B5EF4-FFF2-40B4-BE49-F238E27FC236}">
                    <a16:creationId xmlns:a16="http://schemas.microsoft.com/office/drawing/2014/main" id="{5C62347A-05D0-4A46-8B49-8BFE2DFCCD98}"/>
                  </a:ext>
                </a:extLst>
              </p:cNvPr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38" name="TextovéPole 37">
                <a:extLst>
                  <a:ext uri="{FF2B5EF4-FFF2-40B4-BE49-F238E27FC236}">
                    <a16:creationId xmlns:a16="http://schemas.microsoft.com/office/drawing/2014/main" id="{416A5136-48E6-4BB1-9502-51931CCAF959}"/>
                  </a:ext>
                </a:extLst>
              </p:cNvPr>
              <p:cNvSpPr txBox="1"/>
              <p:nvPr/>
            </p:nvSpPr>
            <p:spPr>
              <a:xfrm>
                <a:off x="6382390" y="235475"/>
                <a:ext cx="432048" cy="540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>
                    <a:solidFill>
                      <a:srgbClr val="FFFF00"/>
                    </a:solidFill>
                  </a:rPr>
                  <a:t>+</a:t>
                </a:r>
                <a:endParaRPr lang="cs-CZ" sz="16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39" name="Skupina 38">
              <a:extLst>
                <a:ext uri="{FF2B5EF4-FFF2-40B4-BE49-F238E27FC236}">
                  <a16:creationId xmlns:a16="http://schemas.microsoft.com/office/drawing/2014/main" id="{7ECF5492-573C-4C3B-9DEA-2ECA61AEE360}"/>
                </a:ext>
              </a:extLst>
            </p:cNvPr>
            <p:cNvGrpSpPr/>
            <p:nvPr/>
          </p:nvGrpSpPr>
          <p:grpSpPr>
            <a:xfrm>
              <a:off x="7200910" y="5445224"/>
              <a:ext cx="432048" cy="540484"/>
              <a:chOff x="6382389" y="235475"/>
              <a:chExt cx="432048" cy="540484"/>
            </a:xfrm>
          </p:grpSpPr>
          <p:sp>
            <p:nvSpPr>
              <p:cNvPr id="40" name="Ovál 39">
                <a:extLst>
                  <a:ext uri="{FF2B5EF4-FFF2-40B4-BE49-F238E27FC236}">
                    <a16:creationId xmlns:a16="http://schemas.microsoft.com/office/drawing/2014/main" id="{AB339EE9-259F-4982-9D77-9349C26111EF}"/>
                  </a:ext>
                </a:extLst>
              </p:cNvPr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24F00699-30D8-4560-B717-C2B191505A76}"/>
                  </a:ext>
                </a:extLst>
              </p:cNvPr>
              <p:cNvSpPr txBox="1"/>
              <p:nvPr/>
            </p:nvSpPr>
            <p:spPr>
              <a:xfrm>
                <a:off x="6382389" y="235475"/>
                <a:ext cx="432048" cy="540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>
                    <a:solidFill>
                      <a:srgbClr val="FFFF00"/>
                    </a:solidFill>
                  </a:rPr>
                  <a:t>+</a:t>
                </a:r>
                <a:endParaRPr lang="cs-CZ" sz="16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42" name="Skupina 41">
              <a:extLst>
                <a:ext uri="{FF2B5EF4-FFF2-40B4-BE49-F238E27FC236}">
                  <a16:creationId xmlns:a16="http://schemas.microsoft.com/office/drawing/2014/main" id="{B56D8349-B172-48FA-8887-EB9BAEAD9537}"/>
                </a:ext>
              </a:extLst>
            </p:cNvPr>
            <p:cNvGrpSpPr/>
            <p:nvPr/>
          </p:nvGrpSpPr>
          <p:grpSpPr>
            <a:xfrm>
              <a:off x="4457120" y="1414516"/>
              <a:ext cx="432048" cy="540484"/>
              <a:chOff x="6382390" y="235475"/>
              <a:chExt cx="432048" cy="540484"/>
            </a:xfrm>
          </p:grpSpPr>
          <p:sp>
            <p:nvSpPr>
              <p:cNvPr id="43" name="Ovál 42">
                <a:extLst>
                  <a:ext uri="{FF2B5EF4-FFF2-40B4-BE49-F238E27FC236}">
                    <a16:creationId xmlns:a16="http://schemas.microsoft.com/office/drawing/2014/main" id="{3FED83D0-D5C9-4236-927E-95227D573581}"/>
                  </a:ext>
                </a:extLst>
              </p:cNvPr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44" name="TextovéPole 43">
                <a:extLst>
                  <a:ext uri="{FF2B5EF4-FFF2-40B4-BE49-F238E27FC236}">
                    <a16:creationId xmlns:a16="http://schemas.microsoft.com/office/drawing/2014/main" id="{A4FA3E2A-390D-4C61-BC1E-624937608B95}"/>
                  </a:ext>
                </a:extLst>
              </p:cNvPr>
              <p:cNvSpPr txBox="1"/>
              <p:nvPr/>
            </p:nvSpPr>
            <p:spPr>
              <a:xfrm>
                <a:off x="6382390" y="235475"/>
                <a:ext cx="432048" cy="540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>
                    <a:solidFill>
                      <a:srgbClr val="FFFF00"/>
                    </a:solidFill>
                  </a:rPr>
                  <a:t>+</a:t>
                </a:r>
                <a:endParaRPr lang="cs-CZ" sz="16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45" name="Obdélník 44">
              <a:extLst>
                <a:ext uri="{FF2B5EF4-FFF2-40B4-BE49-F238E27FC236}">
                  <a16:creationId xmlns:a16="http://schemas.microsoft.com/office/drawing/2014/main" id="{ECB3B7A2-A54E-4E08-B4EC-80B2A1BF267D}"/>
                </a:ext>
              </a:extLst>
            </p:cNvPr>
            <p:cNvSpPr/>
            <p:nvPr/>
          </p:nvSpPr>
          <p:spPr>
            <a:xfrm rot="1688240">
              <a:off x="5817619" y="2406419"/>
              <a:ext cx="778355" cy="3231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46" name="Obdélník 45">
              <a:extLst>
                <a:ext uri="{FF2B5EF4-FFF2-40B4-BE49-F238E27FC236}">
                  <a16:creationId xmlns:a16="http://schemas.microsoft.com/office/drawing/2014/main" id="{3C8B52C2-C72C-447C-9250-5EE923E2EAE0}"/>
                </a:ext>
              </a:extLst>
            </p:cNvPr>
            <p:cNvSpPr/>
            <p:nvPr/>
          </p:nvSpPr>
          <p:spPr>
            <a:xfrm rot="9019058">
              <a:off x="8173252" y="2419895"/>
              <a:ext cx="778355" cy="3231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47" name="Obdélník 46">
              <a:extLst>
                <a:ext uri="{FF2B5EF4-FFF2-40B4-BE49-F238E27FC236}">
                  <a16:creationId xmlns:a16="http://schemas.microsoft.com/office/drawing/2014/main" id="{418D8ECB-61FD-4D7A-A519-218062F51FD6}"/>
                </a:ext>
              </a:extLst>
            </p:cNvPr>
            <p:cNvSpPr/>
            <p:nvPr/>
          </p:nvSpPr>
          <p:spPr>
            <a:xfrm rot="5161516">
              <a:off x="7020926" y="4329098"/>
              <a:ext cx="778355" cy="3231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48" name="Volný tvar 1">
              <a:extLst>
                <a:ext uri="{FF2B5EF4-FFF2-40B4-BE49-F238E27FC236}">
                  <a16:creationId xmlns:a16="http://schemas.microsoft.com/office/drawing/2014/main" id="{FDBA0093-CC9D-4027-A794-0A179D54DFEA}"/>
                </a:ext>
              </a:extLst>
            </p:cNvPr>
            <p:cNvSpPr/>
            <p:nvPr/>
          </p:nvSpPr>
          <p:spPr>
            <a:xfrm>
              <a:off x="4646274" y="688312"/>
              <a:ext cx="6307897" cy="3748800"/>
            </a:xfrm>
            <a:custGeom>
              <a:avLst/>
              <a:gdLst>
                <a:gd name="connsiteX0" fmla="*/ 0 w 6307897"/>
                <a:gd name="connsiteY0" fmla="*/ 910066 h 3748800"/>
                <a:gd name="connsiteX1" fmla="*/ 3002508 w 6307897"/>
                <a:gd name="connsiteY1" fmla="*/ 254973 h 3748800"/>
                <a:gd name="connsiteX2" fmla="*/ 5895833 w 6307897"/>
                <a:gd name="connsiteY2" fmla="*/ 295917 h 3748800"/>
                <a:gd name="connsiteX3" fmla="*/ 6223379 w 6307897"/>
                <a:gd name="connsiteY3" fmla="*/ 3748800 h 374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07897" h="3748800">
                  <a:moveTo>
                    <a:pt x="0" y="910066"/>
                  </a:moveTo>
                  <a:cubicBezTo>
                    <a:pt x="1009934" y="633698"/>
                    <a:pt x="2019869" y="357331"/>
                    <a:pt x="3002508" y="254973"/>
                  </a:cubicBezTo>
                  <a:cubicBezTo>
                    <a:pt x="3985147" y="152615"/>
                    <a:pt x="5359021" y="-286387"/>
                    <a:pt x="5895833" y="295917"/>
                  </a:cubicBezTo>
                  <a:cubicBezTo>
                    <a:pt x="6432645" y="878221"/>
                    <a:pt x="6328012" y="2313510"/>
                    <a:pt x="6223379" y="37488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49" name="Volný tvar 4">
              <a:extLst>
                <a:ext uri="{FF2B5EF4-FFF2-40B4-BE49-F238E27FC236}">
                  <a16:creationId xmlns:a16="http://schemas.microsoft.com/office/drawing/2014/main" id="{7C52BCDB-3925-4E72-A3C4-85900D224EFE}"/>
                </a:ext>
              </a:extLst>
            </p:cNvPr>
            <p:cNvSpPr/>
            <p:nvPr/>
          </p:nvSpPr>
          <p:spPr>
            <a:xfrm>
              <a:off x="10255504" y="1965278"/>
              <a:ext cx="641445" cy="2470244"/>
            </a:xfrm>
            <a:custGeom>
              <a:avLst/>
              <a:gdLst>
                <a:gd name="connsiteX0" fmla="*/ 0 w 641445"/>
                <a:gd name="connsiteY0" fmla="*/ 0 h 2470244"/>
                <a:gd name="connsiteX1" fmla="*/ 382137 w 641445"/>
                <a:gd name="connsiteY1" fmla="*/ 832513 h 2470244"/>
                <a:gd name="connsiteX2" fmla="*/ 450376 w 641445"/>
                <a:gd name="connsiteY2" fmla="*/ 2033516 h 2470244"/>
                <a:gd name="connsiteX3" fmla="*/ 641445 w 641445"/>
                <a:gd name="connsiteY3" fmla="*/ 2470244 h 247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445" h="2470244">
                  <a:moveTo>
                    <a:pt x="0" y="0"/>
                  </a:moveTo>
                  <a:cubicBezTo>
                    <a:pt x="153537" y="246797"/>
                    <a:pt x="307074" y="493594"/>
                    <a:pt x="382137" y="832513"/>
                  </a:cubicBezTo>
                  <a:cubicBezTo>
                    <a:pt x="457200" y="1171432"/>
                    <a:pt x="407158" y="1760561"/>
                    <a:pt x="450376" y="2033516"/>
                  </a:cubicBezTo>
                  <a:cubicBezTo>
                    <a:pt x="493594" y="2306471"/>
                    <a:pt x="641445" y="2470244"/>
                    <a:pt x="641445" y="247024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50" name="Volný tvar 5">
              <a:extLst>
                <a:ext uri="{FF2B5EF4-FFF2-40B4-BE49-F238E27FC236}">
                  <a16:creationId xmlns:a16="http://schemas.microsoft.com/office/drawing/2014/main" id="{459048E8-903D-42CB-868D-CFDC2EBE3E7D}"/>
                </a:ext>
              </a:extLst>
            </p:cNvPr>
            <p:cNvSpPr/>
            <p:nvPr/>
          </p:nvSpPr>
          <p:spPr>
            <a:xfrm>
              <a:off x="7539600" y="4394579"/>
              <a:ext cx="3316406" cy="1473958"/>
            </a:xfrm>
            <a:custGeom>
              <a:avLst/>
              <a:gdLst>
                <a:gd name="connsiteX0" fmla="*/ 0 w 3316406"/>
                <a:gd name="connsiteY0" fmla="*/ 1473958 h 1473958"/>
                <a:gd name="connsiteX1" fmla="*/ 736979 w 3316406"/>
                <a:gd name="connsiteY1" fmla="*/ 1091821 h 1473958"/>
                <a:gd name="connsiteX2" fmla="*/ 2033516 w 3316406"/>
                <a:gd name="connsiteY2" fmla="*/ 532263 h 1473958"/>
                <a:gd name="connsiteX3" fmla="*/ 2920621 w 3316406"/>
                <a:gd name="connsiteY3" fmla="*/ 368490 h 1473958"/>
                <a:gd name="connsiteX4" fmla="*/ 3316406 w 3316406"/>
                <a:gd name="connsiteY4" fmla="*/ 0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6406" h="1473958">
                  <a:moveTo>
                    <a:pt x="0" y="1473958"/>
                  </a:moveTo>
                  <a:cubicBezTo>
                    <a:pt x="199030" y="1361364"/>
                    <a:pt x="398060" y="1248770"/>
                    <a:pt x="736979" y="1091821"/>
                  </a:cubicBezTo>
                  <a:cubicBezTo>
                    <a:pt x="1075898" y="934872"/>
                    <a:pt x="1669576" y="652818"/>
                    <a:pt x="2033516" y="532263"/>
                  </a:cubicBezTo>
                  <a:cubicBezTo>
                    <a:pt x="2397456" y="411708"/>
                    <a:pt x="2706806" y="457200"/>
                    <a:pt x="2920621" y="368490"/>
                  </a:cubicBezTo>
                  <a:cubicBezTo>
                    <a:pt x="3134436" y="279779"/>
                    <a:pt x="3316406" y="0"/>
                    <a:pt x="3316406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grpSp>
          <p:nvGrpSpPr>
            <p:cNvPr id="51" name="Skupina 50">
              <a:extLst>
                <a:ext uri="{FF2B5EF4-FFF2-40B4-BE49-F238E27FC236}">
                  <a16:creationId xmlns:a16="http://schemas.microsoft.com/office/drawing/2014/main" id="{F1194B29-9614-42CC-88C3-A10983B78E62}"/>
                </a:ext>
              </a:extLst>
            </p:cNvPr>
            <p:cNvGrpSpPr/>
            <p:nvPr/>
          </p:nvGrpSpPr>
          <p:grpSpPr>
            <a:xfrm>
              <a:off x="10680925" y="4167515"/>
              <a:ext cx="432048" cy="584775"/>
              <a:chOff x="2609248" y="1377642"/>
              <a:chExt cx="432048" cy="584775"/>
            </a:xfrm>
          </p:grpSpPr>
          <p:sp>
            <p:nvSpPr>
              <p:cNvPr id="52" name="Ovál 51">
                <a:extLst>
                  <a:ext uri="{FF2B5EF4-FFF2-40B4-BE49-F238E27FC236}">
                    <a16:creationId xmlns:a16="http://schemas.microsoft.com/office/drawing/2014/main" id="{DF5EC210-D681-4A95-983A-4924B8AAAB1B}"/>
                  </a:ext>
                </a:extLst>
              </p:cNvPr>
              <p:cNvSpPr/>
              <p:nvPr/>
            </p:nvSpPr>
            <p:spPr>
              <a:xfrm>
                <a:off x="2645272" y="1520808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3" name="TextovéPole 52">
                <a:extLst>
                  <a:ext uri="{FF2B5EF4-FFF2-40B4-BE49-F238E27FC236}">
                    <a16:creationId xmlns:a16="http://schemas.microsoft.com/office/drawing/2014/main" id="{75637349-7AA7-410F-8391-0BD88E6B9433}"/>
                  </a:ext>
                </a:extLst>
              </p:cNvPr>
              <p:cNvSpPr txBox="1"/>
              <p:nvPr/>
            </p:nvSpPr>
            <p:spPr>
              <a:xfrm>
                <a:off x="2609248" y="1377642"/>
                <a:ext cx="4320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3200" b="1" dirty="0">
                    <a:solidFill>
                      <a:srgbClr val="FFFF00"/>
                    </a:solidFill>
                  </a:rPr>
                  <a:t>- </a:t>
                </a:r>
                <a:endParaRPr lang="cs-CZ" sz="20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54" name="TextovéPole 53">
              <a:extLst>
                <a:ext uri="{FF2B5EF4-FFF2-40B4-BE49-F238E27FC236}">
                  <a16:creationId xmlns:a16="http://schemas.microsoft.com/office/drawing/2014/main" id="{CBC97B3B-CF2F-4155-B970-A3FDF0CA1E44}"/>
                </a:ext>
              </a:extLst>
            </p:cNvPr>
            <p:cNvSpPr txBox="1"/>
            <p:nvPr/>
          </p:nvSpPr>
          <p:spPr>
            <a:xfrm>
              <a:off x="9929831" y="4813846"/>
              <a:ext cx="1733914" cy="1080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Real </a:t>
              </a:r>
              <a:r>
                <a:rPr lang="cs-CZ" sz="1800" b="1" dirty="0" err="1"/>
                <a:t>central</a:t>
              </a:r>
              <a:r>
                <a:rPr lang="cs-CZ" sz="1800" b="1" dirty="0"/>
                <a:t> </a:t>
              </a:r>
              <a:r>
                <a:rPr lang="cs-CZ" sz="1800" b="1" dirty="0" err="1"/>
                <a:t>terminal</a:t>
              </a:r>
              <a:r>
                <a:rPr lang="cs-CZ" sz="1800" b="1" dirty="0"/>
                <a:t> </a:t>
              </a:r>
              <a:endParaRPr lang="cs-CZ" sz="105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08742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err="1"/>
              <a:t>Chest</a:t>
            </a:r>
            <a:r>
              <a:rPr lang="cs-CZ" dirty="0"/>
              <a:t> </a:t>
            </a:r>
            <a:r>
              <a:rPr lang="cs-CZ" dirty="0" err="1"/>
              <a:t>leads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135063"/>
            <a:ext cx="6245862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err="1"/>
              <a:t>Chest</a:t>
            </a:r>
            <a:r>
              <a:rPr lang="en-US" dirty="0"/>
              <a:t> lead: connection of </a:t>
            </a:r>
            <a:r>
              <a:rPr lang="cs-CZ" dirty="0" err="1"/>
              <a:t>chest</a:t>
            </a:r>
            <a:r>
              <a:rPr lang="en-US" dirty="0"/>
              <a:t> electrode and </a:t>
            </a:r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terminal</a:t>
            </a: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en-US" dirty="0"/>
              <a:t>Unipolar leads: chest electrode is active (positive) and </a:t>
            </a:r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terminal</a:t>
            </a:r>
            <a:r>
              <a:rPr lang="en-US" dirty="0"/>
              <a:t> is inactive (0 mV potential)</a:t>
            </a:r>
            <a:endParaRPr lang="cs-CZ" dirty="0"/>
          </a:p>
        </p:txBody>
      </p:sp>
      <p:grpSp>
        <p:nvGrpSpPr>
          <p:cNvPr id="27" name="Skupina 26"/>
          <p:cNvGrpSpPr>
            <a:grpSpLocks noChangeAspect="1"/>
          </p:cNvGrpSpPr>
          <p:nvPr/>
        </p:nvGrpSpPr>
        <p:grpSpPr>
          <a:xfrm>
            <a:off x="6682825" y="571067"/>
            <a:ext cx="5386160" cy="5417658"/>
            <a:chOff x="868455" y="1181769"/>
            <a:chExt cx="5386160" cy="5417658"/>
          </a:xfrm>
        </p:grpSpPr>
        <p:pic>
          <p:nvPicPr>
            <p:cNvPr id="6" name="Picture 2" descr="Bez názvu-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" t="9953" r="55234" b="12608"/>
            <a:stretch>
              <a:fillRect/>
            </a:stretch>
          </p:blipFill>
          <p:spPr bwMode="auto">
            <a:xfrm>
              <a:off x="868455" y="1181769"/>
              <a:ext cx="5386160" cy="5417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4617B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grpSp>
          <p:nvGrpSpPr>
            <p:cNvPr id="7" name="Skupina 6"/>
            <p:cNvGrpSpPr/>
            <p:nvPr/>
          </p:nvGrpSpPr>
          <p:grpSpPr>
            <a:xfrm>
              <a:off x="2949784" y="3670217"/>
              <a:ext cx="252000" cy="369332"/>
              <a:chOff x="2968832" y="3705932"/>
              <a:chExt cx="252000" cy="369332"/>
            </a:xfrm>
          </p:grpSpPr>
          <p:sp>
            <p:nvSpPr>
              <p:cNvPr id="8" name="Ovál 7"/>
              <p:cNvSpPr/>
              <p:nvPr/>
            </p:nvSpPr>
            <p:spPr>
              <a:xfrm>
                <a:off x="2968832" y="3764598"/>
                <a:ext cx="252000" cy="252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/>
              <p:cNvSpPr txBox="1"/>
              <p:nvPr/>
            </p:nvSpPr>
            <p:spPr>
              <a:xfrm>
                <a:off x="3003154" y="3705932"/>
                <a:ext cx="183356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dirty="0"/>
                  <a:t>1</a:t>
                </a:r>
              </a:p>
            </p:txBody>
          </p:sp>
        </p:grpSp>
        <p:grpSp>
          <p:nvGrpSpPr>
            <p:cNvPr id="10" name="Skupina 9"/>
            <p:cNvGrpSpPr/>
            <p:nvPr/>
          </p:nvGrpSpPr>
          <p:grpSpPr>
            <a:xfrm>
              <a:off x="3528428" y="3670217"/>
              <a:ext cx="252000" cy="369332"/>
              <a:chOff x="2968832" y="3705932"/>
              <a:chExt cx="252000" cy="369332"/>
            </a:xfrm>
          </p:grpSpPr>
          <p:sp>
            <p:nvSpPr>
              <p:cNvPr id="11" name="Ovál 10"/>
              <p:cNvSpPr/>
              <p:nvPr/>
            </p:nvSpPr>
            <p:spPr>
              <a:xfrm>
                <a:off x="2968832" y="3764598"/>
                <a:ext cx="252000" cy="252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3003154" y="3705932"/>
                <a:ext cx="183356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dirty="0"/>
                  <a:t>2</a:t>
                </a:r>
              </a:p>
            </p:txBody>
          </p:sp>
        </p:grpSp>
        <p:grpSp>
          <p:nvGrpSpPr>
            <p:cNvPr id="13" name="Skupina 12"/>
            <p:cNvGrpSpPr/>
            <p:nvPr/>
          </p:nvGrpSpPr>
          <p:grpSpPr>
            <a:xfrm>
              <a:off x="3754639" y="3848808"/>
              <a:ext cx="252000" cy="369332"/>
              <a:chOff x="2968832" y="3705932"/>
              <a:chExt cx="252000" cy="369332"/>
            </a:xfrm>
          </p:grpSpPr>
          <p:sp>
            <p:nvSpPr>
              <p:cNvPr id="14" name="Ovál 13"/>
              <p:cNvSpPr/>
              <p:nvPr/>
            </p:nvSpPr>
            <p:spPr>
              <a:xfrm>
                <a:off x="2968832" y="3764598"/>
                <a:ext cx="252000" cy="252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>
                <a:off x="3003154" y="3705932"/>
                <a:ext cx="183356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dirty="0"/>
                  <a:t>3</a:t>
                </a:r>
              </a:p>
            </p:txBody>
          </p:sp>
        </p:grpSp>
        <p:grpSp>
          <p:nvGrpSpPr>
            <p:cNvPr id="16" name="Skupina 15"/>
            <p:cNvGrpSpPr/>
            <p:nvPr/>
          </p:nvGrpSpPr>
          <p:grpSpPr>
            <a:xfrm>
              <a:off x="3997517" y="3986922"/>
              <a:ext cx="252000" cy="369332"/>
              <a:chOff x="2968832" y="3705932"/>
              <a:chExt cx="252000" cy="369332"/>
            </a:xfrm>
          </p:grpSpPr>
          <p:sp>
            <p:nvSpPr>
              <p:cNvPr id="17" name="Ovál 16"/>
              <p:cNvSpPr/>
              <p:nvPr/>
            </p:nvSpPr>
            <p:spPr>
              <a:xfrm>
                <a:off x="2968832" y="3764598"/>
                <a:ext cx="252000" cy="252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" name="TextovéPole 17"/>
              <p:cNvSpPr txBox="1"/>
              <p:nvPr/>
            </p:nvSpPr>
            <p:spPr>
              <a:xfrm>
                <a:off x="3003154" y="3705932"/>
                <a:ext cx="183356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dirty="0"/>
                  <a:t>4</a:t>
                </a:r>
              </a:p>
            </p:txBody>
          </p:sp>
        </p:grpSp>
        <p:grpSp>
          <p:nvGrpSpPr>
            <p:cNvPr id="19" name="Skupina 18"/>
            <p:cNvGrpSpPr/>
            <p:nvPr/>
          </p:nvGrpSpPr>
          <p:grpSpPr>
            <a:xfrm>
              <a:off x="4368969" y="3963128"/>
              <a:ext cx="252000" cy="369332"/>
              <a:chOff x="2968832" y="3705932"/>
              <a:chExt cx="252000" cy="369332"/>
            </a:xfrm>
          </p:grpSpPr>
          <p:sp>
            <p:nvSpPr>
              <p:cNvPr id="20" name="Ovál 19"/>
              <p:cNvSpPr/>
              <p:nvPr/>
            </p:nvSpPr>
            <p:spPr>
              <a:xfrm>
                <a:off x="2968832" y="3764598"/>
                <a:ext cx="252000" cy="252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3003154" y="3705932"/>
                <a:ext cx="183356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dirty="0"/>
                  <a:t>5</a:t>
                </a:r>
              </a:p>
            </p:txBody>
          </p:sp>
        </p:grpSp>
        <p:grpSp>
          <p:nvGrpSpPr>
            <p:cNvPr id="22" name="Skupina 21"/>
            <p:cNvGrpSpPr/>
            <p:nvPr/>
          </p:nvGrpSpPr>
          <p:grpSpPr>
            <a:xfrm>
              <a:off x="4635657" y="3851237"/>
              <a:ext cx="252000" cy="369332"/>
              <a:chOff x="2968832" y="3705932"/>
              <a:chExt cx="252000" cy="369332"/>
            </a:xfrm>
          </p:grpSpPr>
          <p:sp>
            <p:nvSpPr>
              <p:cNvPr id="23" name="Ovál 22"/>
              <p:cNvSpPr/>
              <p:nvPr/>
            </p:nvSpPr>
            <p:spPr>
              <a:xfrm>
                <a:off x="2968832" y="3764598"/>
                <a:ext cx="252000" cy="252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3003154" y="3705932"/>
                <a:ext cx="183356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dirty="0"/>
                  <a:t>6</a:t>
                </a:r>
              </a:p>
            </p:txBody>
          </p:sp>
        </p:grpSp>
        <p:sp>
          <p:nvSpPr>
            <p:cNvPr id="25" name="Obdélník 24"/>
            <p:cNvSpPr/>
            <p:nvPr/>
          </p:nvSpPr>
          <p:spPr>
            <a:xfrm>
              <a:off x="1809196" y="3067069"/>
              <a:ext cx="17523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hrudní elektroda</a:t>
              </a:r>
            </a:p>
          </p:txBody>
        </p:sp>
        <p:cxnSp>
          <p:nvCxnSpPr>
            <p:cNvPr id="26" name="Přímá spojnice 25"/>
            <p:cNvCxnSpPr/>
            <p:nvPr/>
          </p:nvCxnSpPr>
          <p:spPr>
            <a:xfrm>
              <a:off x="3422632" y="3399496"/>
              <a:ext cx="211591" cy="3293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737093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1800</TotalTime>
  <Words>3591</Words>
  <Application>Microsoft Office PowerPoint</Application>
  <PresentationFormat>Širokoúhlá obrazovka</PresentationFormat>
  <Paragraphs>686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2" baseType="lpstr">
      <vt:lpstr>Arial</vt:lpstr>
      <vt:lpstr>Calibri</vt:lpstr>
      <vt:lpstr>Cambria Math</vt:lpstr>
      <vt:lpstr>Tahoma</vt:lpstr>
      <vt:lpstr>Wingdings</vt:lpstr>
      <vt:lpstr>Prezentace_MU_CZ</vt:lpstr>
      <vt:lpstr>ECG – Electrocardiography</vt:lpstr>
      <vt:lpstr>Electrocardiography</vt:lpstr>
      <vt:lpstr>Cardiac conduction system</vt:lpstr>
      <vt:lpstr>Cardiac conduction system</vt:lpstr>
      <vt:lpstr>Electric dipole</vt:lpstr>
      <vt:lpstr>Einthoven triangle (standard, limb, bipolar leads)</vt:lpstr>
      <vt:lpstr>Goldberger leads (augmented, limb, unipolar leads)</vt:lpstr>
      <vt:lpstr>Wilsonova central terminal (W)</vt:lpstr>
      <vt:lpstr>Chest leads</vt:lpstr>
      <vt:lpstr>Leads according to Cabrera</vt:lpstr>
      <vt:lpstr>Analysis of ECG</vt:lpstr>
      <vt:lpstr>Analysis of ECG</vt:lpstr>
      <vt:lpstr>1) Heart action</vt:lpstr>
      <vt:lpstr>2) Heart rhythm</vt:lpstr>
      <vt:lpstr>3) Heart rate (HR)</vt:lpstr>
      <vt:lpstr>4) Waves, segments, intervals</vt:lpstr>
      <vt:lpstr>4) Waves, segments, intervals</vt:lpstr>
      <vt:lpstr>4) Waves</vt:lpstr>
      <vt:lpstr>5) Electrical heart axis</vt:lpstr>
      <vt:lpstr>Electrical heart axis - evaluation</vt:lpstr>
      <vt:lpstr>Electrical heart axis - evaluation</vt:lpstr>
      <vt:lpstr>Electrical heart axis - evaluation</vt:lpstr>
      <vt:lpstr>Electrical heart axis - evaluation</vt:lpstr>
      <vt:lpstr>Leads II a aVR</vt:lpstr>
      <vt:lpstr>QRS in limb leads and axis</vt:lpstr>
      <vt:lpstr>Prezentace aplikace PowerPoint</vt:lpstr>
      <vt:lpstr>Prezentace aplikace PowerPoint</vt:lpstr>
      <vt:lpstr>Diagnostic use of ECG</vt:lpstr>
      <vt:lpstr>ECG Holter</vt:lpstr>
      <vt:lpstr>Fibrillation</vt:lpstr>
      <vt:lpstr>Atrioventricular block (heart block)</vt:lpstr>
      <vt:lpstr>Artial flutter</vt:lpstr>
      <vt:lpstr>Diagnostic use of ECG</vt:lpstr>
      <vt:lpstr>Extrasystoles - ectopic excitements </vt:lpstr>
      <vt:lpstr>PEA – pulseless electrical activity </vt:lpstr>
      <vt:lpstr>Prezentace aplikace PowerPoint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Zuzana Nováková</cp:lastModifiedBy>
  <cp:revision>251</cp:revision>
  <cp:lastPrinted>1601-01-01T00:00:00Z</cp:lastPrinted>
  <dcterms:created xsi:type="dcterms:W3CDTF">2018-10-05T10:13:37Z</dcterms:created>
  <dcterms:modified xsi:type="dcterms:W3CDTF">2022-03-04T08:11:36Z</dcterms:modified>
</cp:coreProperties>
</file>