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44"/>
  </p:notesMasterIdLst>
  <p:handoutMasterIdLst>
    <p:handoutMasterId r:id="rId45"/>
  </p:handoutMasterIdLst>
  <p:sldIdLst>
    <p:sldId id="256" r:id="rId5"/>
    <p:sldId id="257" r:id="rId6"/>
    <p:sldId id="294" r:id="rId7"/>
    <p:sldId id="258" r:id="rId8"/>
    <p:sldId id="259" r:id="rId9"/>
    <p:sldId id="290" r:id="rId10"/>
    <p:sldId id="260" r:id="rId11"/>
    <p:sldId id="261" r:id="rId12"/>
    <p:sldId id="262" r:id="rId13"/>
    <p:sldId id="263" r:id="rId14"/>
    <p:sldId id="264" r:id="rId15"/>
    <p:sldId id="265" r:id="rId16"/>
    <p:sldId id="266" r:id="rId17"/>
    <p:sldId id="267" r:id="rId18"/>
    <p:sldId id="268" r:id="rId19"/>
    <p:sldId id="269" r:id="rId20"/>
    <p:sldId id="288" r:id="rId21"/>
    <p:sldId id="270" r:id="rId22"/>
    <p:sldId id="271" r:id="rId23"/>
    <p:sldId id="272" r:id="rId24"/>
    <p:sldId id="273" r:id="rId25"/>
    <p:sldId id="274" r:id="rId26"/>
    <p:sldId id="275" r:id="rId27"/>
    <p:sldId id="276" r:id="rId28"/>
    <p:sldId id="277" r:id="rId29"/>
    <p:sldId id="289" r:id="rId30"/>
    <p:sldId id="278" r:id="rId31"/>
    <p:sldId id="279" r:id="rId32"/>
    <p:sldId id="280" r:id="rId33"/>
    <p:sldId id="281" r:id="rId34"/>
    <p:sldId id="282" r:id="rId35"/>
    <p:sldId id="283" r:id="rId36"/>
    <p:sldId id="284" r:id="rId37"/>
    <p:sldId id="285" r:id="rId38"/>
    <p:sldId id="291" r:id="rId39"/>
    <p:sldId id="292" r:id="rId40"/>
    <p:sldId id="293" r:id="rId41"/>
    <p:sldId id="295" r:id="rId42"/>
    <p:sldId id="286"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31D53-1F5A-52A7-4A63-4825B51C5CC3}" v="45" dt="2021-11-09T09:42:22.435"/>
    <p1510:client id="{2C218DD5-AE05-393E-4163-53DF90F9FEF3}" v="332" dt="2021-11-01T09:58:39.550"/>
    <p1510:client id="{62B5B7C2-1EDA-7A60-2B42-557283EEF36C}" v="621" dt="2021-10-13T10:59:22.517"/>
    <p1510:client id="{68ABDB68-973E-761E-060E-6E7ABB19A9F9}" v="367" dt="2021-10-14T11:42:05.151"/>
    <p1510:client id="{770A0BF4-0361-EBE8-B414-A2BF9DC33A66}" v="1135" dt="2021-10-15T10:52:05.932"/>
    <p1510:client id="{8D52E8B6-73F9-4A39-91DB-FB8195AF9334}" v="202" dt="2021-10-13T09:06:18.274"/>
    <p1510:client id="{8E31DD32-4306-47B5-E2DA-522699411C27}" v="328" dt="2021-11-08T10:51:39.151"/>
    <p1510:client id="{97EED470-8649-BB76-CE63-A36DC58D7167}" v="145" dt="2022-04-12T12:25:17.563"/>
    <p1510:client id="{9F2C7F17-845D-614E-9E21-CE44AC48E2B5}" v="302" dt="2021-11-25T10:15:43.571"/>
    <p1510:client id="{B1007F73-87EF-5EB8-90F6-ABCF5F88DCDC}" v="6" dt="2022-02-15T09:31:45.458"/>
    <p1510:client id="{BCEC053C-5446-40FC-97DD-8D1A3B53C1A9}" v="67" dt="2022-04-26T10:36:53.015"/>
    <p1510:client id="{DBF4F8A5-5ECA-59FF-9127-7EB1E5CF24A3}" v="22" dt="2021-11-25T11:43:10.818"/>
    <p1510:client id="{E1675B31-33A5-B286-31F3-B2374C9E0140}" v="217" dt="2022-03-29T08:10:55.260"/>
    <p1510:client id="{E24F6D39-5F00-6DBA-EA10-87DF041456A9}" v="63" dt="2022-04-13T08:45:29.832"/>
    <p1510:client id="{E33A1059-9626-3BE4-636C-EC7FA0A8D822}" v="10" dt="2022-04-08T08:04:39.141"/>
    <p1510:client id="{E57D1150-DB1A-B9E2-7D16-8EC3460C58EB}" v="4" dt="2022-04-26T10:41:40.801"/>
    <p1510:client id="{F05A427B-B011-12D5-060C-5B55688C1240}" v="505" dt="2022-03-28T11:23:40.17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17"/>
        <p:guide orient="horz" pos="1272"/>
        <p:guide orient="horz" pos="715"/>
        <p:guide orient="horz" pos="3861"/>
        <p:guide orient="horz" pos="3944"/>
        <p:guide pos="428"/>
        <p:guide pos="7224"/>
        <p:guide pos="909"/>
        <p:guide pos="3688"/>
        <p:guide pos="39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a:t>Click here to insert title</a:t>
            </a:r>
            <a:endParaRPr lang="cs-CZ" noProof="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a:t>Click here to insert title</a:t>
            </a:r>
            <a:endParaRPr lang="cs-CZ"/>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a:t>Click here to insert title</a:t>
            </a:r>
            <a:endParaRPr lang="cs-CZ"/>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a:t>Click here to insert heading</a:t>
            </a:r>
            <a:endParaRPr lang="cs-CZ"/>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a:t>Click here to insert heading</a:t>
            </a:r>
            <a:endParaRPr lang="cs-CZ"/>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a:t>Click here to insert heading</a:t>
            </a:r>
            <a:endParaRPr lang="cs-CZ"/>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a:t>Click here to insert heading</a:t>
            </a:r>
            <a:endParaRPr lang="cs-CZ" noProof="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a:t>Click here to insert heading</a:t>
            </a:r>
            <a:endParaRPr lang="cs-CZ"/>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a:t>Click here to insert heading</a:t>
            </a:r>
            <a:endParaRPr lang="cs-CZ"/>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a:t>Click here to insert heading</a:t>
            </a:r>
            <a:endParaRPr lang="cs-CZ"/>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a:t>Click here to insert heading</a:t>
            </a:r>
            <a:endParaRPr lang="cs-CZ"/>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orldmigrationreport.iom.int/wmr-2022-interactive/"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119721" y="2593707"/>
            <a:ext cx="5246518" cy="1413189"/>
          </a:xfrm>
        </p:spPr>
        <p:txBody>
          <a:bodyPr anchor="t">
            <a:normAutofit/>
          </a:bodyPr>
          <a:lstStyle/>
          <a:p>
            <a:r>
              <a:rPr lang="en-GB"/>
              <a:t>Migrant and refugee health</a:t>
            </a: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72624" y="4566253"/>
            <a:ext cx="5246518" cy="698497"/>
          </a:xfrm>
        </p:spPr>
        <p:txBody>
          <a:bodyPr anchor="t">
            <a:normAutofit/>
          </a:bodyPr>
          <a:lstStyle/>
          <a:p>
            <a:pPr>
              <a:spcAft>
                <a:spcPts val="600"/>
              </a:spcAft>
            </a:pPr>
            <a:r>
              <a:rPr lang="en-GB" err="1">
                <a:cs typeface="Arial"/>
              </a:rPr>
              <a:t>Dr.</a:t>
            </a:r>
            <a:r>
              <a:rPr lang="en-GB">
                <a:cs typeface="Arial"/>
              </a:rPr>
              <a:t> Anton </a:t>
            </a:r>
            <a:r>
              <a:rPr lang="en-GB" err="1">
                <a:cs typeface="Arial"/>
              </a:rPr>
              <a:t>Drobov</a:t>
            </a:r>
            <a:r>
              <a:rPr lang="en-GB">
                <a:cs typeface="Arial"/>
              </a:rPr>
              <a:t>, MD</a:t>
            </a:r>
            <a:endParaRPr lang="en-GB" dirty="0">
              <a:cs typeface="Arial"/>
            </a:endParaRPr>
          </a:p>
        </p:txBody>
      </p:sp>
      <p:pic>
        <p:nvPicPr>
          <p:cNvPr id="6" name="Picture 6" descr="A picture containing person, outdoor, person&#10;&#10;Description automatically generated">
            <a:extLst>
              <a:ext uri="{FF2B5EF4-FFF2-40B4-BE49-F238E27FC236}">
                <a16:creationId xmlns:a16="http://schemas.microsoft.com/office/drawing/2014/main" id="{6B80AC60-5F22-41D5-95EB-7857749B0187}"/>
              </a:ext>
            </a:extLst>
          </p:cNvPr>
          <p:cNvPicPr>
            <a:picLocks noGrp="1" noChangeAspect="1"/>
          </p:cNvPicPr>
          <p:nvPr>
            <p:ph type="pic" sz="quarter" idx="12"/>
          </p:nvPr>
        </p:nvPicPr>
        <p:blipFill rotWithShape="1">
          <a:blip r:embed="rId2"/>
          <a:srcRect b="20688"/>
          <a:stretch/>
        </p:blipFill>
        <p:spPr>
          <a:xfrm>
            <a:off x="6096000" y="10"/>
            <a:ext cx="6096000" cy="6857989"/>
          </a:xfrm>
          <a:noFill/>
        </p:spPr>
      </p:pic>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190317" y="6320927"/>
            <a:ext cx="4925020" cy="252000"/>
          </a:xfrm>
        </p:spPr>
        <p:txBody>
          <a:bodyPr wrap="square" anchor="ctr">
            <a:normAutofit/>
          </a:bodyPr>
          <a:lstStyle/>
          <a:p>
            <a:pPr>
              <a:spcAft>
                <a:spcPts val="600"/>
              </a:spcAft>
            </a:pPr>
            <a:r>
              <a:rPr lang="en-GB"/>
              <a:t>Department of Public Health, Faculty of General Medicine </a:t>
            </a:r>
            <a:endParaRPr lang="en-GB" noProof="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01FAF-BE2F-4383-8067-E4D7C34D9643}"/>
              </a:ext>
            </a:extLst>
          </p:cNvPr>
          <p:cNvSpPr>
            <a:spLocks noGrp="1"/>
          </p:cNvSpPr>
          <p:nvPr>
            <p:ph type="title"/>
          </p:nvPr>
        </p:nvSpPr>
        <p:spPr>
          <a:xfrm>
            <a:off x="97392" y="106683"/>
            <a:ext cx="11979832" cy="1083478"/>
          </a:xfrm>
        </p:spPr>
        <p:txBody>
          <a:bodyPr/>
          <a:lstStyle/>
          <a:p>
            <a:r>
              <a:rPr lang="en-GB">
                <a:cs typeface="Arial"/>
              </a:rPr>
              <a:t>Problems that might be experienced by migrants and refugees</a:t>
            </a:r>
            <a:endParaRPr lang="en-GB"/>
          </a:p>
        </p:txBody>
      </p:sp>
      <p:sp>
        <p:nvSpPr>
          <p:cNvPr id="6" name="Text Placeholder 5">
            <a:extLst>
              <a:ext uri="{FF2B5EF4-FFF2-40B4-BE49-F238E27FC236}">
                <a16:creationId xmlns:a16="http://schemas.microsoft.com/office/drawing/2014/main" id="{8068AD4C-1138-42A4-BE89-5CEA93697A3B}"/>
              </a:ext>
            </a:extLst>
          </p:cNvPr>
          <p:cNvSpPr>
            <a:spLocks noGrp="1"/>
          </p:cNvSpPr>
          <p:nvPr>
            <p:ph type="body" sz="quarter" idx="27"/>
          </p:nvPr>
        </p:nvSpPr>
        <p:spPr>
          <a:xfrm>
            <a:off x="6000376" y="1151125"/>
            <a:ext cx="5926243" cy="717624"/>
          </a:xfrm>
        </p:spPr>
        <p:txBody>
          <a:bodyPr vert="horz" lIns="0" tIns="0" rIns="0" bIns="0" rtlCol="0" anchor="t">
            <a:noAutofit/>
          </a:bodyPr>
          <a:lstStyle/>
          <a:p>
            <a:r>
              <a:rPr lang="en-GB">
                <a:cs typeface="Arial"/>
              </a:rPr>
              <a:t>Refugees and migrants remain among </a:t>
            </a:r>
            <a:r>
              <a:rPr lang="en-GB" b="1">
                <a:cs typeface="Arial"/>
              </a:rPr>
              <a:t>the most vulnerable</a:t>
            </a:r>
            <a:r>
              <a:rPr lang="en-GB">
                <a:cs typeface="Arial"/>
              </a:rPr>
              <a:t> members of society</a:t>
            </a:r>
            <a:endParaRPr lang="en-GB"/>
          </a:p>
        </p:txBody>
      </p:sp>
      <p:pic>
        <p:nvPicPr>
          <p:cNvPr id="9" name="Picture 9" descr="A picture containing text&#10;&#10;Description automatically generated">
            <a:extLst>
              <a:ext uri="{FF2B5EF4-FFF2-40B4-BE49-F238E27FC236}">
                <a16:creationId xmlns:a16="http://schemas.microsoft.com/office/drawing/2014/main" id="{017B93AE-42DB-46E9-89FC-D29F23A97B82}"/>
              </a:ext>
            </a:extLst>
          </p:cNvPr>
          <p:cNvPicPr>
            <a:picLocks noGrp="1" noChangeAspect="1"/>
          </p:cNvPicPr>
          <p:nvPr>
            <p:ph idx="29"/>
          </p:nvPr>
        </p:nvPicPr>
        <p:blipFill>
          <a:blip r:embed="rId2"/>
          <a:stretch>
            <a:fillRect/>
          </a:stretch>
        </p:blipFill>
        <p:spPr>
          <a:xfrm>
            <a:off x="-363" y="1236871"/>
            <a:ext cx="5880141" cy="5617532"/>
          </a:xfrm>
        </p:spPr>
      </p:pic>
      <p:sp>
        <p:nvSpPr>
          <p:cNvPr id="8" name="Content Placeholder 7">
            <a:extLst>
              <a:ext uri="{FF2B5EF4-FFF2-40B4-BE49-F238E27FC236}">
                <a16:creationId xmlns:a16="http://schemas.microsoft.com/office/drawing/2014/main" id="{DC4C75DF-B312-418E-8C98-5F08FCC96573}"/>
              </a:ext>
            </a:extLst>
          </p:cNvPr>
          <p:cNvSpPr>
            <a:spLocks noGrp="1"/>
          </p:cNvSpPr>
          <p:nvPr>
            <p:ph idx="30"/>
          </p:nvPr>
        </p:nvSpPr>
        <p:spPr>
          <a:xfrm>
            <a:off x="5926037" y="1905944"/>
            <a:ext cx="6139972" cy="4948461"/>
          </a:xfrm>
        </p:spPr>
        <p:txBody>
          <a:bodyPr vert="horz" lIns="0" tIns="0" rIns="0" bIns="0" rtlCol="0" anchor="t">
            <a:noAutofit/>
          </a:bodyPr>
          <a:lstStyle/>
          <a:p>
            <a:pPr marL="251460" indent="-179705"/>
            <a:r>
              <a:rPr lang="en-GB" sz="1200" dirty="0">
                <a:ea typeface="+mn-lt"/>
                <a:cs typeface="+mn-lt"/>
              </a:rPr>
              <a:t>This group faces xenophobia, discrimination; poor living, housing and working conditions; inadequate access to health services, despite frequently occurring physical and mental health problems. </a:t>
            </a:r>
          </a:p>
          <a:p>
            <a:pPr marL="251460" indent="-179705"/>
            <a:r>
              <a:rPr lang="en-GB" sz="1200" dirty="0">
                <a:ea typeface="+mn-lt"/>
                <a:cs typeface="+mn-lt"/>
              </a:rPr>
              <a:t>This may result in increased vulnerability to infectious diseases, non-communicable diseases and mental health issues.</a:t>
            </a:r>
          </a:p>
          <a:p>
            <a:pPr marL="251460" indent="-179705"/>
            <a:r>
              <a:rPr lang="en-GB" sz="1200" dirty="0">
                <a:ea typeface="+mn-lt"/>
                <a:cs typeface="+mn-lt"/>
              </a:rPr>
              <a:t>The COVID-19 pandemic has posed additional challenges both in terms of increased risk of infection and death and has highlighted existing inequities in access to and utilization of health services (including COVID-19 immunization). </a:t>
            </a:r>
          </a:p>
          <a:p>
            <a:pPr marL="251460" indent="-179705"/>
            <a:r>
              <a:rPr lang="en-GB" sz="1200" dirty="0">
                <a:ea typeface="+mn-lt"/>
                <a:cs typeface="+mn-lt"/>
              </a:rPr>
              <a:t>Refugees and migrants have also suffered the negative economic impact of lockdown and travel restrictions.</a:t>
            </a:r>
            <a:endParaRPr lang="en-GB" sz="1200" dirty="0">
              <a:cs typeface="Arial"/>
            </a:endParaRPr>
          </a:p>
        </p:txBody>
      </p:sp>
    </p:spTree>
    <p:extLst>
      <p:ext uri="{BB962C8B-B14F-4D97-AF65-F5344CB8AC3E}">
        <p14:creationId xmlns:p14="http://schemas.microsoft.com/office/powerpoint/2010/main" val="136291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3398DC-43E4-4C53-91D7-0EFF712A4782}"/>
              </a:ext>
            </a:extLst>
          </p:cNvPr>
          <p:cNvSpPr>
            <a:spLocks noGrp="1"/>
          </p:cNvSpPr>
          <p:nvPr>
            <p:ph type="title"/>
          </p:nvPr>
        </p:nvSpPr>
        <p:spPr>
          <a:xfrm>
            <a:off x="36144" y="166030"/>
            <a:ext cx="12154282" cy="1090236"/>
          </a:xfrm>
        </p:spPr>
        <p:txBody>
          <a:bodyPr/>
          <a:lstStyle/>
          <a:p>
            <a:r>
              <a:rPr lang="en-GB" dirty="0">
                <a:cs typeface="Arial"/>
              </a:rPr>
              <a:t>WHO's Global Action Plan: Promoting the health of refugees and migrants 2019-2023</a:t>
            </a:r>
          </a:p>
        </p:txBody>
      </p:sp>
      <p:sp>
        <p:nvSpPr>
          <p:cNvPr id="7" name="Content Placeholder 6">
            <a:extLst>
              <a:ext uri="{FF2B5EF4-FFF2-40B4-BE49-F238E27FC236}">
                <a16:creationId xmlns:a16="http://schemas.microsoft.com/office/drawing/2014/main" id="{F12551BE-7DEB-4457-B84E-1AFD7184F20C}"/>
              </a:ext>
            </a:extLst>
          </p:cNvPr>
          <p:cNvSpPr>
            <a:spLocks noGrp="1"/>
          </p:cNvSpPr>
          <p:nvPr>
            <p:ph idx="29"/>
          </p:nvPr>
        </p:nvSpPr>
        <p:spPr>
          <a:xfrm>
            <a:off x="32342" y="1457150"/>
            <a:ext cx="8732630" cy="5152900"/>
          </a:xfrm>
        </p:spPr>
        <p:txBody>
          <a:bodyPr vert="horz" lIns="0" tIns="0" rIns="0" bIns="0" rtlCol="0" anchor="t">
            <a:noAutofit/>
          </a:bodyPr>
          <a:lstStyle/>
          <a:p>
            <a:pPr marL="71755" indent="0">
              <a:buNone/>
            </a:pPr>
            <a:r>
              <a:rPr lang="en-GB" sz="1600" b="1" dirty="0">
                <a:cs typeface="Arial"/>
              </a:rPr>
              <a:t>Six key priorities:</a:t>
            </a:r>
            <a:endParaRPr lang="en-GB" sz="1600" dirty="0">
              <a:cs typeface="Arial"/>
            </a:endParaRPr>
          </a:p>
          <a:p>
            <a:pPr marL="414655" indent="-342900">
              <a:buAutoNum type="arabicPeriod"/>
            </a:pPr>
            <a:r>
              <a:rPr lang="en-GB" sz="1400" dirty="0">
                <a:ea typeface="+mn-lt"/>
                <a:cs typeface="+mn-lt"/>
              </a:rPr>
              <a:t>Promote the health of refugees and migrants through a mix of short-term and long-term public health interventions</a:t>
            </a:r>
          </a:p>
          <a:p>
            <a:pPr marL="414655" indent="-342900">
              <a:buAutoNum type="arabicPeriod"/>
            </a:pPr>
            <a:r>
              <a:rPr lang="en-GB" sz="1400" dirty="0">
                <a:ea typeface="+mn-lt"/>
                <a:cs typeface="+mn-lt"/>
              </a:rPr>
              <a:t>Promote continuity and quality of essential health care</a:t>
            </a:r>
            <a:endParaRPr lang="en-GB" dirty="0">
              <a:ea typeface="+mn-lt"/>
              <a:cs typeface="+mn-lt"/>
            </a:endParaRPr>
          </a:p>
          <a:p>
            <a:pPr marL="414655" indent="-342900">
              <a:buAutoNum type="arabicPeriod"/>
            </a:pPr>
            <a:r>
              <a:rPr lang="en-GB" sz="1400" dirty="0">
                <a:ea typeface="+mn-lt"/>
                <a:cs typeface="+mn-lt"/>
              </a:rPr>
              <a:t>Advocate the mainstreaming of refugee and migrant health into global, regional and country agendas and the promotion of refugee-sensitive and migrant-sensitive health policies and legal and social protection</a:t>
            </a:r>
            <a:endParaRPr lang="en-GB" dirty="0">
              <a:ea typeface="+mn-lt"/>
              <a:cs typeface="+mn-lt"/>
            </a:endParaRPr>
          </a:p>
          <a:p>
            <a:pPr marL="414655" indent="-342900">
              <a:buAutoNum type="arabicPeriod"/>
            </a:pPr>
            <a:r>
              <a:rPr lang="en-GB" sz="1400" dirty="0">
                <a:ea typeface="+mn-lt"/>
                <a:cs typeface="+mn-lt"/>
              </a:rPr>
              <a:t>Enhance capacity to tackle the social determinants of health and to accelerate progress towards achieving the Sustainable Development Goals, including universal health coverage</a:t>
            </a:r>
            <a:endParaRPr lang="en-GB" dirty="0">
              <a:ea typeface="+mn-lt"/>
              <a:cs typeface="+mn-lt"/>
            </a:endParaRPr>
          </a:p>
          <a:p>
            <a:pPr marL="414655" indent="-342900">
              <a:buAutoNum type="arabicPeriod"/>
            </a:pPr>
            <a:r>
              <a:rPr lang="en-GB" sz="1400" dirty="0">
                <a:ea typeface="+mn-lt"/>
                <a:cs typeface="+mn-lt"/>
              </a:rPr>
              <a:t>Strengthen health monitoring and health information systems</a:t>
            </a:r>
            <a:endParaRPr lang="en-GB" dirty="0">
              <a:ea typeface="+mn-lt"/>
              <a:cs typeface="+mn-lt"/>
            </a:endParaRPr>
          </a:p>
          <a:p>
            <a:pPr marL="414655" indent="-342900">
              <a:buAutoNum type="arabicPeriod"/>
            </a:pPr>
            <a:r>
              <a:rPr lang="en-GB" sz="1400" dirty="0">
                <a:ea typeface="+mn-lt"/>
                <a:cs typeface="+mn-lt"/>
              </a:rPr>
              <a:t>Support measures to improve evidence-based health communication and to counter misperceptions about migrant and refugee health</a:t>
            </a:r>
            <a:endParaRPr lang="en-GB">
              <a:ea typeface="+mn-lt"/>
              <a:cs typeface="+mn-lt"/>
            </a:endParaRPr>
          </a:p>
          <a:p>
            <a:pPr marL="251460" indent="-179705"/>
            <a:endParaRPr lang="en-GB">
              <a:ea typeface="+mn-lt"/>
              <a:cs typeface="+mn-lt"/>
            </a:endParaRPr>
          </a:p>
        </p:txBody>
      </p:sp>
      <p:pic>
        <p:nvPicPr>
          <p:cNvPr id="9" name="Picture 9" descr="Logo, company name&#10;&#10;Description automatically generated">
            <a:extLst>
              <a:ext uri="{FF2B5EF4-FFF2-40B4-BE49-F238E27FC236}">
                <a16:creationId xmlns:a16="http://schemas.microsoft.com/office/drawing/2014/main" id="{8D2D79E5-6CCC-4C23-83EA-B43A0E18D8C2}"/>
              </a:ext>
            </a:extLst>
          </p:cNvPr>
          <p:cNvPicPr>
            <a:picLocks noGrp="1" noChangeAspect="1"/>
          </p:cNvPicPr>
          <p:nvPr>
            <p:ph idx="30"/>
          </p:nvPr>
        </p:nvPicPr>
        <p:blipFill>
          <a:blip r:embed="rId2"/>
          <a:stretch>
            <a:fillRect/>
          </a:stretch>
        </p:blipFill>
        <p:spPr>
          <a:xfrm>
            <a:off x="8796230" y="1206724"/>
            <a:ext cx="3391829" cy="3624146"/>
          </a:xfrm>
        </p:spPr>
      </p:pic>
    </p:spTree>
    <p:extLst>
      <p:ext uri="{BB962C8B-B14F-4D97-AF65-F5344CB8AC3E}">
        <p14:creationId xmlns:p14="http://schemas.microsoft.com/office/powerpoint/2010/main" val="193324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F68556-CF4F-4094-8027-A157A9838639}"/>
              </a:ext>
            </a:extLst>
          </p:cNvPr>
          <p:cNvSpPr>
            <a:spLocks noGrp="1"/>
          </p:cNvSpPr>
          <p:nvPr>
            <p:ph type="title"/>
          </p:nvPr>
        </p:nvSpPr>
        <p:spPr>
          <a:xfrm>
            <a:off x="134562" y="181025"/>
            <a:ext cx="11821858" cy="962673"/>
          </a:xfrm>
        </p:spPr>
        <p:txBody>
          <a:bodyPr/>
          <a:lstStyle/>
          <a:p>
            <a:r>
              <a:rPr lang="en-GB" dirty="0">
                <a:cs typeface="Arial"/>
              </a:rPr>
              <a:t>New Pact on migration and asylum presented </a:t>
            </a:r>
            <a:r>
              <a:rPr lang="en-GB">
                <a:cs typeface="Arial"/>
              </a:rPr>
              <a:t>by the European commission in September 2020</a:t>
            </a:r>
            <a:endParaRPr lang="en-GB"/>
          </a:p>
        </p:txBody>
      </p:sp>
      <p:pic>
        <p:nvPicPr>
          <p:cNvPr id="9" name="Picture 9" descr="A picture containing logo&#10;&#10;Description automatically generated">
            <a:extLst>
              <a:ext uri="{FF2B5EF4-FFF2-40B4-BE49-F238E27FC236}">
                <a16:creationId xmlns:a16="http://schemas.microsoft.com/office/drawing/2014/main" id="{AEE6100C-3A2F-4F11-A455-731C1BB699E0}"/>
              </a:ext>
            </a:extLst>
          </p:cNvPr>
          <p:cNvPicPr>
            <a:picLocks noGrp="1" noChangeAspect="1"/>
          </p:cNvPicPr>
          <p:nvPr>
            <p:ph idx="29"/>
          </p:nvPr>
        </p:nvPicPr>
        <p:blipFill>
          <a:blip r:embed="rId2"/>
          <a:stretch>
            <a:fillRect/>
          </a:stretch>
        </p:blipFill>
        <p:spPr>
          <a:xfrm>
            <a:off x="60220" y="2055408"/>
            <a:ext cx="5285046" cy="3357848"/>
          </a:xfrm>
        </p:spPr>
      </p:pic>
      <p:sp>
        <p:nvSpPr>
          <p:cNvPr id="8" name="Content Placeholder 7">
            <a:extLst>
              <a:ext uri="{FF2B5EF4-FFF2-40B4-BE49-F238E27FC236}">
                <a16:creationId xmlns:a16="http://schemas.microsoft.com/office/drawing/2014/main" id="{3ED23A95-5E00-4A10-AA3B-C462D5BE3BBE}"/>
              </a:ext>
            </a:extLst>
          </p:cNvPr>
          <p:cNvSpPr>
            <a:spLocks noGrp="1"/>
          </p:cNvSpPr>
          <p:nvPr>
            <p:ph idx="30"/>
          </p:nvPr>
        </p:nvSpPr>
        <p:spPr>
          <a:xfrm>
            <a:off x="5523706" y="1469188"/>
            <a:ext cx="6579474" cy="4458061"/>
          </a:xfrm>
        </p:spPr>
        <p:txBody>
          <a:bodyPr vert="horz" lIns="0" tIns="0" rIns="0" bIns="0" rtlCol="0" anchor="t">
            <a:noAutofit/>
          </a:bodyPr>
          <a:lstStyle/>
          <a:p>
            <a:pPr marL="251460" indent="-179705"/>
            <a:r>
              <a:rPr lang="en-GB" sz="2400">
                <a:ea typeface="+mn-lt"/>
                <a:cs typeface="+mn-lt"/>
              </a:rPr>
              <a:t>The objective is to strike a new balance between the principles of fair sharing of responsibility and solidarity and to build confidence through a more comprehensive approach and modernised procedures.</a:t>
            </a:r>
          </a:p>
          <a:p>
            <a:pPr marL="251460" indent="-179705"/>
            <a:r>
              <a:rPr lang="en-GB" sz="2400">
                <a:ea typeface="+mn-lt"/>
                <a:cs typeface="+mn-lt"/>
              </a:rPr>
              <a:t>Health and healthcare of migrants is also included in the Pact through the </a:t>
            </a:r>
            <a:r>
              <a:rPr lang="en-GB" sz="2400" b="1">
                <a:ea typeface="+mn-lt"/>
                <a:cs typeface="+mn-lt"/>
              </a:rPr>
              <a:t>introduction of health checks</a:t>
            </a:r>
            <a:r>
              <a:rPr lang="en-GB" sz="2400">
                <a:ea typeface="+mn-lt"/>
                <a:cs typeface="+mn-lt"/>
              </a:rPr>
              <a:t> that will allow an early identification of migrant’s potential needs.</a:t>
            </a:r>
            <a:r>
              <a:rPr lang="en-GB" sz="2400" dirty="0">
                <a:ea typeface="+mn-lt"/>
                <a:cs typeface="+mn-lt"/>
              </a:rPr>
              <a:t> </a:t>
            </a:r>
            <a:endParaRPr lang="en-GB" sz="2400" dirty="0">
              <a:cs typeface="Arial"/>
            </a:endParaRPr>
          </a:p>
        </p:txBody>
      </p:sp>
    </p:spTree>
    <p:extLst>
      <p:ext uri="{BB962C8B-B14F-4D97-AF65-F5344CB8AC3E}">
        <p14:creationId xmlns:p14="http://schemas.microsoft.com/office/powerpoint/2010/main" val="245501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9BB0E-40C9-4879-A884-62434BEDAE98}"/>
              </a:ext>
            </a:extLst>
          </p:cNvPr>
          <p:cNvSpPr>
            <a:spLocks noGrp="1"/>
          </p:cNvSpPr>
          <p:nvPr>
            <p:ph type="title"/>
          </p:nvPr>
        </p:nvSpPr>
        <p:spPr>
          <a:xfrm>
            <a:off x="720000" y="273952"/>
            <a:ext cx="10734615" cy="683893"/>
          </a:xfrm>
        </p:spPr>
        <p:txBody>
          <a:bodyPr/>
          <a:lstStyle/>
          <a:p>
            <a:r>
              <a:rPr lang="en-GB">
                <a:cs typeface="Arial"/>
              </a:rPr>
              <a:t>What is the EU doing to help?</a:t>
            </a:r>
            <a:endParaRPr lang="en-GB"/>
          </a:p>
        </p:txBody>
      </p:sp>
      <p:sp>
        <p:nvSpPr>
          <p:cNvPr id="7" name="Content Placeholder 6">
            <a:extLst>
              <a:ext uri="{FF2B5EF4-FFF2-40B4-BE49-F238E27FC236}">
                <a16:creationId xmlns:a16="http://schemas.microsoft.com/office/drawing/2014/main" id="{612DA603-19F8-44BE-B809-8A43E5F72777}"/>
              </a:ext>
            </a:extLst>
          </p:cNvPr>
          <p:cNvSpPr>
            <a:spLocks noGrp="1"/>
          </p:cNvSpPr>
          <p:nvPr>
            <p:ph idx="29"/>
          </p:nvPr>
        </p:nvSpPr>
        <p:spPr>
          <a:xfrm>
            <a:off x="97391" y="1190407"/>
            <a:ext cx="11557606" cy="4288682"/>
          </a:xfrm>
        </p:spPr>
        <p:txBody>
          <a:bodyPr vert="horz" lIns="0" tIns="0" rIns="0" bIns="0" rtlCol="0" anchor="t">
            <a:noAutofit/>
          </a:bodyPr>
          <a:lstStyle/>
          <a:p>
            <a:pPr marL="251460" indent="-179705"/>
            <a:r>
              <a:rPr lang="en-GB" dirty="0">
                <a:cs typeface="Arial"/>
              </a:rPr>
              <a:t>Provides financial support</a:t>
            </a:r>
          </a:p>
          <a:p>
            <a:pPr marL="251460" indent="-179705"/>
            <a:r>
              <a:rPr lang="en-GB" dirty="0">
                <a:ea typeface="+mn-lt"/>
                <a:cs typeface="+mn-lt"/>
              </a:rPr>
              <a:t>Supports the EU countries facing particularly high levels of migration</a:t>
            </a:r>
          </a:p>
          <a:p>
            <a:pPr marL="251460" indent="-179705"/>
            <a:r>
              <a:rPr lang="en-GB" dirty="0">
                <a:ea typeface="+mn-lt"/>
                <a:cs typeface="+mn-lt"/>
              </a:rPr>
              <a:t>Works with the European Centre for Diseases Prevention and Control, the World Health Organization Regional Office for Europe and the International Organization for Migration to better identify and address the needs of the EU countries and refugees</a:t>
            </a:r>
          </a:p>
          <a:p>
            <a:pPr marL="251460" indent="-179705"/>
            <a:r>
              <a:rPr lang="en-GB" dirty="0">
                <a:ea typeface="+mn-lt"/>
                <a:cs typeface="+mn-lt"/>
              </a:rPr>
              <a:t>Develops training programmes and training materials for healthcare and other professionals working with migrants</a:t>
            </a:r>
          </a:p>
        </p:txBody>
      </p:sp>
    </p:spTree>
    <p:extLst>
      <p:ext uri="{BB962C8B-B14F-4D97-AF65-F5344CB8AC3E}">
        <p14:creationId xmlns:p14="http://schemas.microsoft.com/office/powerpoint/2010/main" val="269009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581E8-4D28-4009-B482-71EE858659A5}"/>
              </a:ext>
            </a:extLst>
          </p:cNvPr>
          <p:cNvSpPr>
            <a:spLocks noGrp="1"/>
          </p:cNvSpPr>
          <p:nvPr>
            <p:ph type="title"/>
          </p:nvPr>
        </p:nvSpPr>
        <p:spPr>
          <a:xfrm>
            <a:off x="153147" y="227488"/>
            <a:ext cx="11886906" cy="953380"/>
          </a:xfrm>
        </p:spPr>
        <p:txBody>
          <a:bodyPr/>
          <a:lstStyle/>
          <a:p>
            <a:r>
              <a:rPr lang="en-GB">
                <a:ea typeface="+mj-lt"/>
                <a:cs typeface="+mj-lt"/>
              </a:rPr>
              <a:t>Migration and outbreaks of vaccine-preventable diseases in Europe</a:t>
            </a:r>
            <a:endParaRPr lang="en-US"/>
          </a:p>
        </p:txBody>
      </p:sp>
      <p:sp>
        <p:nvSpPr>
          <p:cNvPr id="7" name="Content Placeholder 6">
            <a:extLst>
              <a:ext uri="{FF2B5EF4-FFF2-40B4-BE49-F238E27FC236}">
                <a16:creationId xmlns:a16="http://schemas.microsoft.com/office/drawing/2014/main" id="{BF4FFE92-5C7B-4750-BEDD-931A83440E3D}"/>
              </a:ext>
            </a:extLst>
          </p:cNvPr>
          <p:cNvSpPr>
            <a:spLocks noGrp="1"/>
          </p:cNvSpPr>
          <p:nvPr>
            <p:ph idx="29"/>
          </p:nvPr>
        </p:nvSpPr>
        <p:spPr>
          <a:xfrm>
            <a:off x="153146" y="1607101"/>
            <a:ext cx="5842607" cy="5014988"/>
          </a:xfrm>
        </p:spPr>
        <p:txBody>
          <a:bodyPr vert="horz" lIns="0" tIns="0" rIns="0" bIns="0" rtlCol="0" anchor="t">
            <a:noAutofit/>
          </a:bodyPr>
          <a:lstStyle/>
          <a:p>
            <a:pPr marL="251460" indent="-179705"/>
            <a:r>
              <a:rPr lang="en-GB" dirty="0">
                <a:cs typeface="Arial"/>
              </a:rPr>
              <a:t>Measles</a:t>
            </a:r>
          </a:p>
          <a:p>
            <a:pPr marL="251460" indent="-179705"/>
            <a:r>
              <a:rPr lang="en-GB" dirty="0">
                <a:cs typeface="Arial"/>
              </a:rPr>
              <a:t>Mumps</a:t>
            </a:r>
          </a:p>
          <a:p>
            <a:pPr marL="251460" indent="-179705"/>
            <a:r>
              <a:rPr lang="en-GB" dirty="0">
                <a:cs typeface="Arial"/>
              </a:rPr>
              <a:t>Rubella</a:t>
            </a:r>
          </a:p>
          <a:p>
            <a:pPr marL="251460" indent="-179705"/>
            <a:r>
              <a:rPr lang="en-GB" dirty="0">
                <a:cs typeface="Arial"/>
              </a:rPr>
              <a:t>Diphtheria</a:t>
            </a:r>
          </a:p>
          <a:p>
            <a:pPr marL="251460" indent="-179705"/>
            <a:r>
              <a:rPr lang="en-GB" dirty="0">
                <a:cs typeface="Arial"/>
              </a:rPr>
              <a:t>Pertussis</a:t>
            </a:r>
          </a:p>
          <a:p>
            <a:pPr marL="251460" indent="-179705"/>
            <a:r>
              <a:rPr lang="en-GB" dirty="0">
                <a:cs typeface="Arial"/>
              </a:rPr>
              <a:t>Polio</a:t>
            </a:r>
          </a:p>
          <a:p>
            <a:pPr marL="251460" indent="-179705"/>
            <a:r>
              <a:rPr lang="en-GB" dirty="0">
                <a:cs typeface="Arial"/>
              </a:rPr>
              <a:t>Hepatitis A</a:t>
            </a:r>
          </a:p>
          <a:p>
            <a:pPr marL="251460" indent="-179705"/>
            <a:r>
              <a:rPr lang="en-GB" dirty="0">
                <a:cs typeface="Arial"/>
              </a:rPr>
              <a:t>Varicella</a:t>
            </a:r>
          </a:p>
          <a:p>
            <a:pPr marL="251460" indent="-179705"/>
            <a:r>
              <a:rPr lang="en-GB" i="1" dirty="0">
                <a:ea typeface="+mn-lt"/>
                <a:cs typeface="+mn-lt"/>
              </a:rPr>
              <a:t>Neisseria meningitidis</a:t>
            </a:r>
          </a:p>
          <a:p>
            <a:pPr marL="251460" indent="-179705"/>
            <a:r>
              <a:rPr lang="en-GB" i="1" dirty="0">
                <a:ea typeface="+mn-lt"/>
                <a:cs typeface="+mn-lt"/>
              </a:rPr>
              <a:t>Haemophilus influenzae</a:t>
            </a:r>
            <a:endParaRPr lang="en-GB" i="1" dirty="0">
              <a:cs typeface="Arial"/>
            </a:endParaRPr>
          </a:p>
        </p:txBody>
      </p:sp>
      <p:pic>
        <p:nvPicPr>
          <p:cNvPr id="9" name="Picture 9" descr="A picture containing person, hospital room&#10;&#10;Description automatically generated">
            <a:extLst>
              <a:ext uri="{FF2B5EF4-FFF2-40B4-BE49-F238E27FC236}">
                <a16:creationId xmlns:a16="http://schemas.microsoft.com/office/drawing/2014/main" id="{80360E06-9C8F-4AA7-A6E2-C8EE9F5A3C36}"/>
              </a:ext>
            </a:extLst>
          </p:cNvPr>
          <p:cNvPicPr>
            <a:picLocks noGrp="1" noChangeAspect="1"/>
          </p:cNvPicPr>
          <p:nvPr>
            <p:ph idx="30"/>
          </p:nvPr>
        </p:nvPicPr>
        <p:blipFill>
          <a:blip r:embed="rId2"/>
          <a:stretch>
            <a:fillRect/>
          </a:stretch>
        </p:blipFill>
        <p:spPr>
          <a:xfrm>
            <a:off x="6344207" y="1901409"/>
            <a:ext cx="5851900" cy="4046852"/>
          </a:xfrm>
        </p:spPr>
      </p:pic>
    </p:spTree>
    <p:extLst>
      <p:ext uri="{BB962C8B-B14F-4D97-AF65-F5344CB8AC3E}">
        <p14:creationId xmlns:p14="http://schemas.microsoft.com/office/powerpoint/2010/main" val="10427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5CB949-B231-4BCD-A256-10FAC759FDC2}"/>
              </a:ext>
            </a:extLst>
          </p:cNvPr>
          <p:cNvSpPr>
            <a:spLocks noGrp="1"/>
          </p:cNvSpPr>
          <p:nvPr>
            <p:ph type="title"/>
          </p:nvPr>
        </p:nvSpPr>
        <p:spPr>
          <a:xfrm>
            <a:off x="50505" y="3408"/>
            <a:ext cx="11868322" cy="1167112"/>
          </a:xfrm>
        </p:spPr>
        <p:txBody>
          <a:bodyPr/>
          <a:lstStyle/>
          <a:p>
            <a:r>
              <a:rPr lang="en-GB" sz="2400" dirty="0">
                <a:ea typeface="+mj-lt"/>
                <a:cs typeface="+mj-lt"/>
              </a:rPr>
              <a:t>Caseload of vaccine-preventable disease outbreaks involving migrants by reported location, in accordance with the research conducted in October </a:t>
            </a:r>
            <a:r>
              <a:rPr lang="en-GB" sz="2400">
                <a:ea typeface="+mj-lt"/>
                <a:cs typeface="+mj-lt"/>
              </a:rPr>
              <a:t>2021</a:t>
            </a:r>
            <a:endParaRPr lang="en-US" sz="2400">
              <a:cs typeface="Arial"/>
            </a:endParaRPr>
          </a:p>
        </p:txBody>
      </p:sp>
      <p:pic>
        <p:nvPicPr>
          <p:cNvPr id="9" name="Picture 9">
            <a:extLst>
              <a:ext uri="{FF2B5EF4-FFF2-40B4-BE49-F238E27FC236}">
                <a16:creationId xmlns:a16="http://schemas.microsoft.com/office/drawing/2014/main" id="{27551E76-F2CE-4F65-BBBF-FBE3EF07257B}"/>
              </a:ext>
            </a:extLst>
          </p:cNvPr>
          <p:cNvPicPr>
            <a:picLocks noGrp="1" noChangeAspect="1"/>
          </p:cNvPicPr>
          <p:nvPr>
            <p:ph idx="29"/>
          </p:nvPr>
        </p:nvPicPr>
        <p:blipFill>
          <a:blip r:embed="rId2"/>
          <a:stretch>
            <a:fillRect/>
          </a:stretch>
        </p:blipFill>
        <p:spPr>
          <a:xfrm>
            <a:off x="54792" y="1060310"/>
            <a:ext cx="4721447" cy="5413095"/>
          </a:xfrm>
        </p:spPr>
      </p:pic>
      <p:sp>
        <p:nvSpPr>
          <p:cNvPr id="8" name="Content Placeholder 7">
            <a:extLst>
              <a:ext uri="{FF2B5EF4-FFF2-40B4-BE49-F238E27FC236}">
                <a16:creationId xmlns:a16="http://schemas.microsoft.com/office/drawing/2014/main" id="{72C740F3-A570-46D2-B435-7DFF2E53FC82}"/>
              </a:ext>
            </a:extLst>
          </p:cNvPr>
          <p:cNvSpPr>
            <a:spLocks noGrp="1"/>
          </p:cNvSpPr>
          <p:nvPr>
            <p:ph idx="30"/>
          </p:nvPr>
        </p:nvSpPr>
        <p:spPr>
          <a:xfrm>
            <a:off x="4839849" y="1404140"/>
            <a:ext cx="7244746" cy="5450265"/>
          </a:xfrm>
        </p:spPr>
        <p:txBody>
          <a:bodyPr vert="horz" lIns="0" tIns="0" rIns="0" bIns="0" rtlCol="0" anchor="t">
            <a:noAutofit/>
          </a:bodyPr>
          <a:lstStyle/>
          <a:p>
            <a:pPr marL="251460" indent="-179705"/>
            <a:r>
              <a:rPr lang="en-GB" sz="2000">
                <a:ea typeface="+mn-lt"/>
                <a:cs typeface="+mn-lt"/>
              </a:rPr>
              <a:t>Adult and child migrants living in temporary shelters, camps, or detention centres are </a:t>
            </a:r>
            <a:r>
              <a:rPr lang="en-GB" sz="2000" b="1">
                <a:ea typeface="+mn-lt"/>
                <a:cs typeface="+mn-lt"/>
              </a:rPr>
              <a:t>at high risk</a:t>
            </a:r>
            <a:r>
              <a:rPr lang="en-GB" sz="2000">
                <a:ea typeface="+mn-lt"/>
                <a:cs typeface="+mn-lt"/>
              </a:rPr>
              <a:t> from vaccine-preventable disease outbreaks, particularly of measles, varicella, and hepatitis A</a:t>
            </a:r>
          </a:p>
          <a:p>
            <a:pPr marL="251460" indent="-179705"/>
            <a:r>
              <a:rPr lang="en-GB" sz="2000">
                <a:ea typeface="+mn-lt"/>
                <a:cs typeface="+mn-lt"/>
              </a:rPr>
              <a:t>Migrants can face barriers to vaccination on arrival, including exclusion from vaccination systems, with important implications for COVID-19 vaccine delivery going forward. A better understanding of vaccine uptake and demand issues in migrant groups is urgently needed, alongside a greater focus on co-designing vaccine uptake strategies in close collaboration with affected migrant communities.</a:t>
            </a:r>
            <a:endParaRPr lang="en-GB" sz="2000">
              <a:cs typeface="Arial"/>
            </a:endParaRPr>
          </a:p>
        </p:txBody>
      </p:sp>
      <p:sp>
        <p:nvSpPr>
          <p:cNvPr id="2" name="TextBox 1">
            <a:extLst>
              <a:ext uri="{FF2B5EF4-FFF2-40B4-BE49-F238E27FC236}">
                <a16:creationId xmlns:a16="http://schemas.microsoft.com/office/drawing/2014/main" id="{04F50D3C-A5B9-4067-81C6-3E5755A6F7E0}"/>
              </a:ext>
            </a:extLst>
          </p:cNvPr>
          <p:cNvSpPr txBox="1"/>
          <p:nvPr/>
        </p:nvSpPr>
        <p:spPr>
          <a:xfrm>
            <a:off x="-29441" y="6551468"/>
            <a:ext cx="985231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mn-lt"/>
              </a:rPr>
              <a:t>Source: </a:t>
            </a:r>
            <a:r>
              <a:rPr lang="en-GB" sz="1000" dirty="0">
                <a:latin typeface="Tahoma"/>
                <a:ea typeface="Tahoma"/>
                <a:cs typeface="Tahoma"/>
              </a:rPr>
              <a:t>Migration and outbreaks of vaccine-preventable disease in Europe: a systematic review. Study Group for Infections in Travellers and Migrants. 2021</a:t>
            </a:r>
            <a:endParaRPr lang="en-GB" sz="1000" dirty="0">
              <a:latin typeface="+mn-lt"/>
              <a:cs typeface="Arial"/>
            </a:endParaRPr>
          </a:p>
        </p:txBody>
      </p:sp>
    </p:spTree>
    <p:extLst>
      <p:ext uri="{BB962C8B-B14F-4D97-AF65-F5344CB8AC3E}">
        <p14:creationId xmlns:p14="http://schemas.microsoft.com/office/powerpoint/2010/main" val="25762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8B2B42-958F-47DF-8B0A-247EB951E09D}"/>
              </a:ext>
            </a:extLst>
          </p:cNvPr>
          <p:cNvSpPr>
            <a:spLocks noGrp="1"/>
          </p:cNvSpPr>
          <p:nvPr>
            <p:ph type="body" sz="quarter" idx="26"/>
          </p:nvPr>
        </p:nvSpPr>
        <p:spPr>
          <a:xfrm>
            <a:off x="875744" y="1230318"/>
            <a:ext cx="10944292" cy="485308"/>
          </a:xfrm>
        </p:spPr>
        <p:txBody>
          <a:bodyPr vert="horz" lIns="0" tIns="0" rIns="0" bIns="0" rtlCol="0" anchor="t">
            <a:noAutofit/>
          </a:bodyPr>
          <a:lstStyle/>
          <a:p>
            <a:r>
              <a:rPr lang="en-GB">
                <a:ea typeface="+mn-lt"/>
                <a:cs typeface="+mn-lt"/>
              </a:rPr>
              <a:t>Although everyone is affected by the COVID-19 pandemic, the impact is not shared equally </a:t>
            </a:r>
            <a:endParaRPr lang="en-US"/>
          </a:p>
        </p:txBody>
      </p:sp>
      <p:sp>
        <p:nvSpPr>
          <p:cNvPr id="5" name="Title 4">
            <a:extLst>
              <a:ext uri="{FF2B5EF4-FFF2-40B4-BE49-F238E27FC236}">
                <a16:creationId xmlns:a16="http://schemas.microsoft.com/office/drawing/2014/main" id="{C1EA72CA-B5CB-4BEC-9905-80994AEB8F6A}"/>
              </a:ext>
            </a:extLst>
          </p:cNvPr>
          <p:cNvSpPr>
            <a:spLocks noGrp="1"/>
          </p:cNvSpPr>
          <p:nvPr>
            <p:ph type="title"/>
          </p:nvPr>
        </p:nvSpPr>
        <p:spPr>
          <a:xfrm>
            <a:off x="52406" y="115976"/>
            <a:ext cx="12113731" cy="934795"/>
          </a:xfrm>
        </p:spPr>
        <p:txBody>
          <a:bodyPr/>
          <a:lstStyle/>
          <a:p>
            <a:r>
              <a:rPr lang="en-GB" dirty="0">
                <a:ea typeface="+mj-lt"/>
                <a:cs typeface="+mj-lt"/>
              </a:rPr>
              <a:t>Impact of COVID-19 pandemic on refugee and migrant health</a:t>
            </a:r>
            <a:endParaRPr lang="en-US" dirty="0"/>
          </a:p>
        </p:txBody>
      </p:sp>
      <p:sp>
        <p:nvSpPr>
          <p:cNvPr id="7" name="Content Placeholder 6">
            <a:extLst>
              <a:ext uri="{FF2B5EF4-FFF2-40B4-BE49-F238E27FC236}">
                <a16:creationId xmlns:a16="http://schemas.microsoft.com/office/drawing/2014/main" id="{97AC778B-042D-4567-BFD3-D76E7DB0DE11}"/>
              </a:ext>
            </a:extLst>
          </p:cNvPr>
          <p:cNvSpPr>
            <a:spLocks noGrp="1"/>
          </p:cNvSpPr>
          <p:nvPr>
            <p:ph idx="29"/>
          </p:nvPr>
        </p:nvSpPr>
        <p:spPr>
          <a:xfrm>
            <a:off x="179335" y="1865182"/>
            <a:ext cx="5228657" cy="3322242"/>
          </a:xfrm>
        </p:spPr>
        <p:txBody>
          <a:bodyPr vert="horz" lIns="0" tIns="0" rIns="0" bIns="0" rtlCol="0" anchor="t">
            <a:noAutofit/>
          </a:bodyPr>
          <a:lstStyle/>
          <a:p>
            <a:pPr marL="251460" indent="-179705"/>
            <a:r>
              <a:rPr lang="en-GB">
                <a:ea typeface="+mn-lt"/>
                <a:cs typeface="+mn-lt"/>
              </a:rPr>
              <a:t>Data from the UN High Commissioner for Refugees (UNHCR) between April 2020, and February 2021, indicate a </a:t>
            </a:r>
            <a:r>
              <a:rPr lang="en-GB" b="1">
                <a:ea typeface="+mn-lt"/>
                <a:cs typeface="+mn-lt"/>
              </a:rPr>
              <a:t>gradual rise</a:t>
            </a:r>
            <a:r>
              <a:rPr lang="en-GB">
                <a:ea typeface="+mn-lt"/>
                <a:cs typeface="+mn-lt"/>
              </a:rPr>
              <a:t> in reports of COVID-19 cases among displaced populations.</a:t>
            </a:r>
            <a:endParaRPr lang="en-GB">
              <a:cs typeface="Arial"/>
            </a:endParaRPr>
          </a:p>
        </p:txBody>
      </p:sp>
      <p:pic>
        <p:nvPicPr>
          <p:cNvPr id="9" name="Picture 9">
            <a:extLst>
              <a:ext uri="{FF2B5EF4-FFF2-40B4-BE49-F238E27FC236}">
                <a16:creationId xmlns:a16="http://schemas.microsoft.com/office/drawing/2014/main" id="{D0D90E94-540E-4A94-BDF2-622C6E1960B1}"/>
              </a:ext>
            </a:extLst>
          </p:cNvPr>
          <p:cNvPicPr>
            <a:picLocks noGrp="1" noChangeAspect="1"/>
          </p:cNvPicPr>
          <p:nvPr>
            <p:ph idx="30"/>
          </p:nvPr>
        </p:nvPicPr>
        <p:blipFill>
          <a:blip r:embed="rId2"/>
          <a:stretch>
            <a:fillRect/>
          </a:stretch>
        </p:blipFill>
        <p:spPr>
          <a:xfrm>
            <a:off x="5510247" y="1757261"/>
            <a:ext cx="6683478" cy="5032095"/>
          </a:xfrm>
        </p:spPr>
      </p:pic>
    </p:spTree>
    <p:extLst>
      <p:ext uri="{BB962C8B-B14F-4D97-AF65-F5344CB8AC3E}">
        <p14:creationId xmlns:p14="http://schemas.microsoft.com/office/powerpoint/2010/main" val="1839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calendar&#10;&#10;Description automatically generated">
            <a:extLst>
              <a:ext uri="{FF2B5EF4-FFF2-40B4-BE49-F238E27FC236}">
                <a16:creationId xmlns:a16="http://schemas.microsoft.com/office/drawing/2014/main" id="{9BB99B8B-9255-4292-9916-E361D4C23ECD}"/>
              </a:ext>
            </a:extLst>
          </p:cNvPr>
          <p:cNvPicPr>
            <a:picLocks noGrp="1" noChangeAspect="1"/>
          </p:cNvPicPr>
          <p:nvPr>
            <p:ph idx="29"/>
          </p:nvPr>
        </p:nvPicPr>
        <p:blipFill>
          <a:blip r:embed="rId2"/>
          <a:stretch>
            <a:fillRect/>
          </a:stretch>
        </p:blipFill>
        <p:spPr>
          <a:xfrm>
            <a:off x="87886" y="1176579"/>
            <a:ext cx="7713817" cy="5181191"/>
          </a:xfrm>
        </p:spPr>
      </p:pic>
      <p:sp>
        <p:nvSpPr>
          <p:cNvPr id="10" name="TextBox 9">
            <a:extLst>
              <a:ext uri="{FF2B5EF4-FFF2-40B4-BE49-F238E27FC236}">
                <a16:creationId xmlns:a16="http://schemas.microsoft.com/office/drawing/2014/main" id="{A30A55FF-249A-4981-9934-2FC1DEA0EFB7}"/>
              </a:ext>
            </a:extLst>
          </p:cNvPr>
          <p:cNvSpPr txBox="1"/>
          <p:nvPr/>
        </p:nvSpPr>
        <p:spPr>
          <a:xfrm>
            <a:off x="161059" y="135082"/>
            <a:ext cx="10856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tx2"/>
                </a:solidFill>
                <a:latin typeface="+mn-lt"/>
                <a:cs typeface="Arial"/>
              </a:rPr>
              <a:t>The pandemic </a:t>
            </a:r>
            <a:r>
              <a:rPr lang="en-GB" sz="2800" b="1" dirty="0">
                <a:solidFill>
                  <a:schemeClr val="tx2"/>
                </a:solidFill>
                <a:latin typeface="+mn-lt"/>
                <a:cs typeface="Arial"/>
              </a:rPr>
              <a:t>exacerbated </a:t>
            </a:r>
            <a:r>
              <a:rPr lang="en-GB" sz="2800" dirty="0">
                <a:solidFill>
                  <a:schemeClr val="tx2"/>
                </a:solidFill>
                <a:latin typeface="+mn-lt"/>
                <a:cs typeface="Arial"/>
              </a:rPr>
              <a:t>pre-existing vulnerabilities and generated new ones.</a:t>
            </a:r>
          </a:p>
        </p:txBody>
      </p:sp>
      <p:sp>
        <p:nvSpPr>
          <p:cNvPr id="11" name="TextBox 10">
            <a:extLst>
              <a:ext uri="{FF2B5EF4-FFF2-40B4-BE49-F238E27FC236}">
                <a16:creationId xmlns:a16="http://schemas.microsoft.com/office/drawing/2014/main" id="{A1BB6D0B-C6FA-418F-855B-3237BAAC355E}"/>
              </a:ext>
            </a:extLst>
          </p:cNvPr>
          <p:cNvSpPr txBox="1"/>
          <p:nvPr/>
        </p:nvSpPr>
        <p:spPr>
          <a:xfrm>
            <a:off x="7651173" y="1304059"/>
            <a:ext cx="4518311"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mn-lt"/>
                <a:cs typeface="Arial"/>
              </a:rPr>
              <a:t>Refugees and migrants </a:t>
            </a:r>
            <a:r>
              <a:rPr lang="en-GB" sz="2800" b="1" dirty="0">
                <a:latin typeface="+mn-lt"/>
                <a:cs typeface="Arial"/>
              </a:rPr>
              <a:t>at greater risk</a:t>
            </a:r>
            <a:r>
              <a:rPr lang="en-GB" sz="2800" dirty="0">
                <a:latin typeface="+mn-lt"/>
                <a:cs typeface="Arial"/>
              </a:rPr>
              <a:t> include:</a:t>
            </a:r>
            <a:endParaRPr lang="en-US">
              <a:ea typeface="Tahoma" pitchFamily="34" charset="0"/>
              <a:cs typeface="Tahoma" pitchFamily="34" charset="0"/>
            </a:endParaRPr>
          </a:p>
          <a:p>
            <a:pPr marL="342900" indent="-342900">
              <a:buFont typeface="Arial"/>
              <a:buChar char="•"/>
            </a:pPr>
            <a:r>
              <a:rPr lang="en-US" dirty="0">
                <a:latin typeface="Tahoma"/>
                <a:ea typeface="Tahoma"/>
                <a:cs typeface="Tahoma"/>
              </a:rPr>
              <a:t>Migrants in an irregular situation</a:t>
            </a:r>
            <a:endParaRPr lang="en-US" dirty="0">
              <a:ea typeface="Tahoma" pitchFamily="34" charset="0"/>
              <a:cs typeface="Tahoma" pitchFamily="34" charset="0"/>
            </a:endParaRPr>
          </a:p>
          <a:p>
            <a:pPr marL="342900" indent="-342900">
              <a:buFont typeface="Arial"/>
              <a:buChar char="•"/>
            </a:pPr>
            <a:r>
              <a:rPr lang="en-US" dirty="0">
                <a:latin typeface="Tahoma"/>
                <a:ea typeface="Tahoma"/>
                <a:cs typeface="Tahoma"/>
              </a:rPr>
              <a:t>Asylum seekers</a:t>
            </a:r>
            <a:endParaRPr lang="en-US" dirty="0">
              <a:ea typeface="Tahoma" pitchFamily="34" charset="0"/>
              <a:cs typeface="Tahoma" pitchFamily="34" charset="0"/>
            </a:endParaRPr>
          </a:p>
          <a:p>
            <a:pPr marL="342900" indent="-342900">
              <a:buFont typeface="Arial"/>
              <a:buChar char="•"/>
            </a:pPr>
            <a:r>
              <a:rPr lang="en-US" dirty="0">
                <a:latin typeface="Tahoma"/>
                <a:ea typeface="Tahoma"/>
                <a:cs typeface="Tahoma"/>
              </a:rPr>
              <a:t>Those who are in immigration centers or confined in camps</a:t>
            </a:r>
            <a:endParaRPr lang="en-US" dirty="0">
              <a:ea typeface="Tahoma" pitchFamily="34" charset="0"/>
              <a:cs typeface="Tahoma" pitchFamily="34" charset="0"/>
            </a:endParaRPr>
          </a:p>
          <a:p>
            <a:pPr marL="342900" indent="-342900">
              <a:buFont typeface="Arial"/>
              <a:buChar char="•"/>
            </a:pPr>
            <a:r>
              <a:rPr lang="en-US" dirty="0">
                <a:latin typeface="Tahoma"/>
                <a:ea typeface="Tahoma"/>
                <a:cs typeface="Tahoma"/>
              </a:rPr>
              <a:t>Exploited migrant workers and victims of human trafficking</a:t>
            </a:r>
            <a:endParaRPr lang="en-US" dirty="0">
              <a:ea typeface="Tahoma" pitchFamily="34" charset="0"/>
              <a:cs typeface="Tahoma" pitchFamily="34" charset="0"/>
            </a:endParaRPr>
          </a:p>
          <a:p>
            <a:pPr marL="342900" indent="-342900">
              <a:buFont typeface="Arial"/>
              <a:buChar char="•"/>
            </a:pPr>
            <a:endParaRPr lang="en-US" dirty="0">
              <a:ea typeface="Tahoma" pitchFamily="34" charset="0"/>
              <a:cs typeface="Tahoma" pitchFamily="34" charset="0"/>
            </a:endParaRPr>
          </a:p>
        </p:txBody>
      </p:sp>
    </p:spTree>
    <p:extLst>
      <p:ext uri="{BB962C8B-B14F-4D97-AF65-F5344CB8AC3E}">
        <p14:creationId xmlns:p14="http://schemas.microsoft.com/office/powerpoint/2010/main" val="344341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79604E-D2E1-46E9-8676-DE2D142E1D8D}"/>
              </a:ext>
            </a:extLst>
          </p:cNvPr>
          <p:cNvSpPr>
            <a:spLocks noGrp="1"/>
          </p:cNvSpPr>
          <p:nvPr>
            <p:ph type="title"/>
          </p:nvPr>
        </p:nvSpPr>
        <p:spPr>
          <a:xfrm>
            <a:off x="79228" y="157160"/>
            <a:ext cx="12078040" cy="1014416"/>
          </a:xfrm>
        </p:spPr>
        <p:txBody>
          <a:bodyPr/>
          <a:lstStyle/>
          <a:p>
            <a:r>
              <a:rPr lang="en-GB" sz="3200" b="0" dirty="0">
                <a:ea typeface="+mj-lt"/>
                <a:cs typeface="+mj-lt"/>
              </a:rPr>
              <a:t>COVID‑19 pandemic has had a disproportionately hard impact on the populations of migrants and refugees:</a:t>
            </a:r>
            <a:endParaRPr lang="en-US" sz="3200" b="0" dirty="0">
              <a:cs typeface="Arial"/>
            </a:endParaRPr>
          </a:p>
        </p:txBody>
      </p:sp>
      <p:sp>
        <p:nvSpPr>
          <p:cNvPr id="7" name="Content Placeholder 6">
            <a:extLst>
              <a:ext uri="{FF2B5EF4-FFF2-40B4-BE49-F238E27FC236}">
                <a16:creationId xmlns:a16="http://schemas.microsoft.com/office/drawing/2014/main" id="{F432F40C-38B1-47F8-9486-65108DD62FB7}"/>
              </a:ext>
            </a:extLst>
          </p:cNvPr>
          <p:cNvSpPr>
            <a:spLocks noGrp="1"/>
          </p:cNvSpPr>
          <p:nvPr>
            <p:ph idx="29"/>
          </p:nvPr>
        </p:nvSpPr>
        <p:spPr>
          <a:xfrm>
            <a:off x="79228" y="1493687"/>
            <a:ext cx="12017383" cy="4122680"/>
          </a:xfrm>
        </p:spPr>
        <p:txBody>
          <a:bodyPr vert="horz" lIns="0" tIns="0" rIns="0" bIns="0" rtlCol="0" anchor="t">
            <a:noAutofit/>
          </a:bodyPr>
          <a:lstStyle/>
          <a:p>
            <a:pPr marL="251460" indent="-179705"/>
            <a:r>
              <a:rPr lang="en-GB" dirty="0">
                <a:ea typeface="+mn-lt"/>
                <a:cs typeface="+mn-lt"/>
              </a:rPr>
              <a:t>Exposed to the virus with</a:t>
            </a:r>
            <a:r>
              <a:rPr lang="en-GB" b="1" dirty="0">
                <a:ea typeface="+mn-lt"/>
                <a:cs typeface="+mn-lt"/>
              </a:rPr>
              <a:t> limited tools to protect themselves</a:t>
            </a:r>
            <a:r>
              <a:rPr lang="en-GB" dirty="0">
                <a:ea typeface="+mn-lt"/>
                <a:cs typeface="+mn-lt"/>
              </a:rPr>
              <a:t>, and public health measures do not always reach them</a:t>
            </a:r>
          </a:p>
          <a:p>
            <a:pPr marL="251460" indent="-179705"/>
            <a:r>
              <a:rPr lang="en-GB" dirty="0">
                <a:ea typeface="+mn-lt"/>
                <a:cs typeface="+mn-lt"/>
              </a:rPr>
              <a:t>Women may face the </a:t>
            </a:r>
            <a:r>
              <a:rPr lang="en-GB" b="1" dirty="0">
                <a:ea typeface="+mn-lt"/>
                <a:cs typeface="+mn-lt"/>
              </a:rPr>
              <a:t>threat of violence</a:t>
            </a:r>
            <a:r>
              <a:rPr lang="en-GB" dirty="0">
                <a:ea typeface="+mn-lt"/>
                <a:cs typeface="+mn-lt"/>
              </a:rPr>
              <a:t> and </a:t>
            </a:r>
            <a:r>
              <a:rPr lang="en-GB" b="1" dirty="0">
                <a:ea typeface="+mn-lt"/>
                <a:cs typeface="+mn-lt"/>
              </a:rPr>
              <a:t>lack access to sexual and reproductive health services</a:t>
            </a:r>
            <a:r>
              <a:rPr lang="en-GB" dirty="0">
                <a:ea typeface="+mn-lt"/>
                <a:cs typeface="+mn-lt"/>
              </a:rPr>
              <a:t> and social and financial protection</a:t>
            </a:r>
          </a:p>
          <a:p>
            <a:pPr marL="251460" indent="-179705"/>
            <a:r>
              <a:rPr lang="en-GB" b="1" dirty="0">
                <a:ea typeface="+mn-lt"/>
                <a:cs typeface="+mn-lt"/>
              </a:rPr>
              <a:t>Fear of the virus</a:t>
            </a:r>
            <a:r>
              <a:rPr lang="en-GB" dirty="0">
                <a:ea typeface="+mn-lt"/>
                <a:cs typeface="+mn-lt"/>
              </a:rPr>
              <a:t> is exacerbating already elevated levels of xenophobia, racism and stigmatization and has even given rise to attacks against refugees and migrants </a:t>
            </a:r>
            <a:endParaRPr lang="en-GB" b="1" dirty="0">
              <a:ea typeface="+mn-lt"/>
              <a:cs typeface="+mn-lt"/>
            </a:endParaRPr>
          </a:p>
        </p:txBody>
      </p:sp>
    </p:spTree>
    <p:extLst>
      <p:ext uri="{BB962C8B-B14F-4D97-AF65-F5344CB8AC3E}">
        <p14:creationId xmlns:p14="http://schemas.microsoft.com/office/powerpoint/2010/main" val="236488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B58257-4C8D-453E-848E-32F5D4602007}"/>
              </a:ext>
            </a:extLst>
          </p:cNvPr>
          <p:cNvSpPr>
            <a:spLocks noGrp="1"/>
          </p:cNvSpPr>
          <p:nvPr>
            <p:ph type="title"/>
          </p:nvPr>
        </p:nvSpPr>
        <p:spPr>
          <a:xfrm>
            <a:off x="122524" y="131183"/>
            <a:ext cx="11878880" cy="1049052"/>
          </a:xfrm>
        </p:spPr>
        <p:txBody>
          <a:bodyPr/>
          <a:lstStyle/>
          <a:p>
            <a:r>
              <a:rPr lang="en-GB" i="1" dirty="0">
                <a:ea typeface="+mj-lt"/>
                <a:cs typeface="+mj-lt"/>
              </a:rPr>
              <a:t>Survey “Apart together” conducted by WHO in 2020</a:t>
            </a:r>
            <a:endParaRPr lang="en-US" dirty="0"/>
          </a:p>
        </p:txBody>
      </p:sp>
      <p:pic>
        <p:nvPicPr>
          <p:cNvPr id="9" name="Picture 9" descr="A picture containing graphical user interface&#10;&#10;Description automatically generated">
            <a:extLst>
              <a:ext uri="{FF2B5EF4-FFF2-40B4-BE49-F238E27FC236}">
                <a16:creationId xmlns:a16="http://schemas.microsoft.com/office/drawing/2014/main" id="{5DDFF291-C49E-4128-886A-9C7CBF9CBF3C}"/>
              </a:ext>
            </a:extLst>
          </p:cNvPr>
          <p:cNvPicPr>
            <a:picLocks noGrp="1" noChangeAspect="1"/>
          </p:cNvPicPr>
          <p:nvPr>
            <p:ph idx="29"/>
          </p:nvPr>
        </p:nvPicPr>
        <p:blipFill>
          <a:blip r:embed="rId2"/>
          <a:stretch>
            <a:fillRect/>
          </a:stretch>
        </p:blipFill>
        <p:spPr>
          <a:xfrm>
            <a:off x="-3578" y="1534237"/>
            <a:ext cx="4130251" cy="5320168"/>
          </a:xfrm>
        </p:spPr>
      </p:pic>
      <p:sp>
        <p:nvSpPr>
          <p:cNvPr id="10" name="TextBox 9">
            <a:extLst>
              <a:ext uri="{FF2B5EF4-FFF2-40B4-BE49-F238E27FC236}">
                <a16:creationId xmlns:a16="http://schemas.microsoft.com/office/drawing/2014/main" id="{3625482F-9935-4CA0-BC4F-56F488BBE371}"/>
              </a:ext>
            </a:extLst>
          </p:cNvPr>
          <p:cNvSpPr txBox="1"/>
          <p:nvPr/>
        </p:nvSpPr>
        <p:spPr>
          <a:xfrm>
            <a:off x="4622180" y="1537010"/>
            <a:ext cx="7305907" cy="2458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00"/>
              </a:lnSpc>
              <a:spcBef>
                <a:spcPts val="0"/>
              </a:spcBef>
            </a:pPr>
            <a:r>
              <a:rPr lang="en-GB" sz="2800" b="1" dirty="0">
                <a:latin typeface="Tahoma"/>
                <a:ea typeface="Tahoma"/>
                <a:cs typeface="Tahoma"/>
              </a:rPr>
              <a:t>Aim</a:t>
            </a:r>
            <a:r>
              <a:rPr lang="en-GB" sz="2800" dirty="0">
                <a:latin typeface="Tahoma"/>
                <a:ea typeface="Tahoma"/>
                <a:cs typeface="Tahoma"/>
              </a:rPr>
              <a:t>: </a:t>
            </a:r>
            <a:r>
              <a:rPr lang="en-GB" sz="2800" dirty="0">
                <a:latin typeface="+mn-lt"/>
                <a:cs typeface="Arial"/>
              </a:rPr>
              <a:t>to identify how the new coronavirus SARS-CoV-2 (COVID‑19) has impacted refugees and migrants around the world, as experienced and reported by them, especially for social and public health aspects.</a:t>
            </a:r>
            <a:endParaRPr lang="en-US" sz="2800" dirty="0">
              <a:latin typeface="Tahoma"/>
              <a:ea typeface="Tahoma"/>
              <a:cs typeface="Tahoma"/>
            </a:endParaRPr>
          </a:p>
          <a:p>
            <a:pPr>
              <a:lnSpc>
                <a:spcPts val="2300"/>
              </a:lnSpc>
              <a:spcBef>
                <a:spcPts val="0"/>
              </a:spcBef>
            </a:pPr>
            <a:endParaRPr lang="en-GB" sz="2800" dirty="0">
              <a:latin typeface="+mn-lt"/>
              <a:cs typeface="Arial"/>
            </a:endParaRPr>
          </a:p>
          <a:p>
            <a:pPr>
              <a:lnSpc>
                <a:spcPts val="2300"/>
              </a:lnSpc>
              <a:spcBef>
                <a:spcPts val="0"/>
              </a:spcBef>
            </a:pPr>
            <a:r>
              <a:rPr lang="en-GB" sz="2800" b="1" dirty="0">
                <a:latin typeface="+mn-lt"/>
                <a:cs typeface="Arial"/>
              </a:rPr>
              <a:t>Number of respondents</a:t>
            </a:r>
            <a:r>
              <a:rPr lang="en-GB" sz="2800" dirty="0">
                <a:latin typeface="+mn-lt"/>
                <a:cs typeface="Arial"/>
              </a:rPr>
              <a:t>: 30000.</a:t>
            </a:r>
            <a:endParaRPr lang="en-GB" dirty="0"/>
          </a:p>
        </p:txBody>
      </p:sp>
      <p:sp>
        <p:nvSpPr>
          <p:cNvPr id="2" name="TextBox 1">
            <a:extLst>
              <a:ext uri="{FF2B5EF4-FFF2-40B4-BE49-F238E27FC236}">
                <a16:creationId xmlns:a16="http://schemas.microsoft.com/office/drawing/2014/main" id="{CB3AA024-78AF-4335-A8C4-A1F84AF7DC32}"/>
              </a:ext>
            </a:extLst>
          </p:cNvPr>
          <p:cNvSpPr txBox="1"/>
          <p:nvPr/>
        </p:nvSpPr>
        <p:spPr>
          <a:xfrm>
            <a:off x="4152900" y="6456218"/>
            <a:ext cx="64752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latin typeface="Tahoma"/>
                <a:ea typeface="Tahoma"/>
                <a:cs typeface="Tahoma"/>
              </a:rPr>
              <a:t>Source: ApartTogether survey: preliminary overview of refugees and migrants self-reported impact of COVID-19. 2020.</a:t>
            </a:r>
            <a:endParaRPr lang="en-US" sz="1000"/>
          </a:p>
        </p:txBody>
      </p:sp>
    </p:spTree>
    <p:extLst>
      <p:ext uri="{BB962C8B-B14F-4D97-AF65-F5344CB8AC3E}">
        <p14:creationId xmlns:p14="http://schemas.microsoft.com/office/powerpoint/2010/main" val="36530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F8B14-A1C0-49D0-90CB-254F268CCAFD}"/>
              </a:ext>
            </a:extLst>
          </p:cNvPr>
          <p:cNvSpPr>
            <a:spLocks noGrp="1"/>
          </p:cNvSpPr>
          <p:nvPr>
            <p:ph type="sldNum" sz="quarter" idx="11"/>
          </p:nvPr>
        </p:nvSpPr>
        <p:spPr>
          <a:xfrm>
            <a:off x="79463" y="6553244"/>
            <a:ext cx="252000" cy="252000"/>
          </a:xfrm>
        </p:spPr>
        <p:txBody>
          <a:bodyPr wrap="none" anchor="ctr">
            <a:normAutofit/>
          </a:bodyPr>
          <a:lstStyle/>
          <a:p>
            <a:pPr>
              <a:spcAft>
                <a:spcPts val="600"/>
              </a:spcAft>
            </a:pPr>
            <a:fld id="{0DE708CC-0C3F-4567-9698-B54C0F35BD31}" type="slidenum">
              <a:rPr lang="en-GB" altLang="cs-CZ" noProof="0" smtClean="0"/>
              <a:pPr>
                <a:spcAft>
                  <a:spcPts val="600"/>
                </a:spcAft>
              </a:pPr>
              <a:t>2</a:t>
            </a:fld>
            <a:endParaRPr lang="en-GB" altLang="cs-CZ" noProof="0"/>
          </a:p>
        </p:txBody>
      </p:sp>
      <p:sp>
        <p:nvSpPr>
          <p:cNvPr id="3" name="Title 2">
            <a:extLst>
              <a:ext uri="{FF2B5EF4-FFF2-40B4-BE49-F238E27FC236}">
                <a16:creationId xmlns:a16="http://schemas.microsoft.com/office/drawing/2014/main" id="{6685EEB2-14FB-473E-B161-AD26A4F4A969}"/>
              </a:ext>
            </a:extLst>
          </p:cNvPr>
          <p:cNvSpPr>
            <a:spLocks noGrp="1"/>
          </p:cNvSpPr>
          <p:nvPr>
            <p:ph type="title"/>
          </p:nvPr>
        </p:nvSpPr>
        <p:spPr>
          <a:xfrm>
            <a:off x="6462877" y="524854"/>
            <a:ext cx="5075372" cy="674600"/>
          </a:xfrm>
        </p:spPr>
        <p:txBody>
          <a:bodyPr anchor="t">
            <a:noAutofit/>
          </a:bodyPr>
          <a:lstStyle/>
          <a:p>
            <a:pPr algn="ctr"/>
            <a:r>
              <a:rPr lang="en-GB" sz="3600">
                <a:latin typeface="Arial"/>
                <a:cs typeface="Arial"/>
              </a:rPr>
              <a:t>Outline of the lecture:</a:t>
            </a:r>
            <a:endParaRPr lang="en-US" sz="3600">
              <a:latin typeface="Arial"/>
              <a:cs typeface="Arial"/>
            </a:endParaRPr>
          </a:p>
        </p:txBody>
      </p:sp>
      <p:pic>
        <p:nvPicPr>
          <p:cNvPr id="8" name="Picture 7" descr="Glasses on top of a book">
            <a:extLst>
              <a:ext uri="{FF2B5EF4-FFF2-40B4-BE49-F238E27FC236}">
                <a16:creationId xmlns:a16="http://schemas.microsoft.com/office/drawing/2014/main" id="{99E6F5F1-968F-4194-B669-5BA25702DC64}"/>
              </a:ext>
            </a:extLst>
          </p:cNvPr>
          <p:cNvPicPr>
            <a:picLocks noChangeAspect="1"/>
          </p:cNvPicPr>
          <p:nvPr/>
        </p:nvPicPr>
        <p:blipFill rotWithShape="1">
          <a:blip r:embed="rId2"/>
          <a:srcRect r="16469" b="2"/>
          <a:stretch/>
        </p:blipFill>
        <p:spPr>
          <a:xfrm>
            <a:off x="4464" y="945"/>
            <a:ext cx="6093509" cy="6853459"/>
          </a:xfrm>
          <a:prstGeom prst="rect">
            <a:avLst/>
          </a:prstGeom>
          <a:noFill/>
        </p:spPr>
      </p:pic>
      <p:sp>
        <p:nvSpPr>
          <p:cNvPr id="21" name="Content Placeholder 7">
            <a:extLst>
              <a:ext uri="{FF2B5EF4-FFF2-40B4-BE49-F238E27FC236}">
                <a16:creationId xmlns:a16="http://schemas.microsoft.com/office/drawing/2014/main" id="{D7671BB5-6B81-45CE-AB6D-F930A3A5390B}"/>
              </a:ext>
            </a:extLst>
          </p:cNvPr>
          <p:cNvSpPr>
            <a:spLocks noGrp="1"/>
          </p:cNvSpPr>
          <p:nvPr>
            <p:ph idx="30"/>
          </p:nvPr>
        </p:nvSpPr>
        <p:spPr>
          <a:xfrm>
            <a:off x="6297743" y="1292626"/>
            <a:ext cx="5768266" cy="5260098"/>
          </a:xfrm>
        </p:spPr>
        <p:txBody>
          <a:bodyPr vert="horz" lIns="0" tIns="0" rIns="0" bIns="0" rtlCol="0" anchor="t">
            <a:noAutofit/>
          </a:bodyPr>
          <a:lstStyle/>
          <a:p>
            <a:pPr marL="251460" indent="-179705"/>
            <a:r>
              <a:rPr lang="en-US" dirty="0">
                <a:latin typeface="Arial"/>
                <a:cs typeface="Arial"/>
              </a:rPr>
              <a:t>Overview</a:t>
            </a:r>
          </a:p>
          <a:p>
            <a:pPr marL="251460" indent="-179705"/>
            <a:r>
              <a:rPr lang="en-US" dirty="0">
                <a:latin typeface="Arial"/>
                <a:cs typeface="Arial"/>
              </a:rPr>
              <a:t>Migration and outbreaks of vaccine-preventable diseases in Europe</a:t>
            </a:r>
          </a:p>
          <a:p>
            <a:pPr marL="251460" indent="-179705"/>
            <a:r>
              <a:rPr lang="en-GB" dirty="0">
                <a:latin typeface="Arial"/>
                <a:ea typeface="+mn-lt"/>
                <a:cs typeface="+mn-lt"/>
              </a:rPr>
              <a:t>Impact of COVID-19 on refugees and migrant health</a:t>
            </a:r>
          </a:p>
          <a:p>
            <a:pPr marL="251460" indent="-179705"/>
            <a:r>
              <a:rPr lang="en-GB" dirty="0">
                <a:latin typeface="Arial"/>
                <a:ea typeface="+mn-lt"/>
                <a:cs typeface="+mn-lt"/>
              </a:rPr>
              <a:t>COVID-19 immunization in refugees and migrants</a:t>
            </a:r>
          </a:p>
          <a:p>
            <a:pPr marL="251460" indent="-179705"/>
            <a:r>
              <a:rPr lang="en-GB" dirty="0">
                <a:latin typeface="Arial"/>
                <a:ea typeface="+mn-lt"/>
                <a:cs typeface="+mn-lt"/>
              </a:rPr>
              <a:t>Break</a:t>
            </a:r>
          </a:p>
          <a:p>
            <a:pPr marL="251460" indent="-179705"/>
            <a:r>
              <a:rPr lang="en-GB" dirty="0">
                <a:latin typeface="Arial"/>
                <a:ea typeface="+mn-lt"/>
                <a:cs typeface="+mn-lt"/>
              </a:rPr>
              <a:t>Migrant and refugee mental health</a:t>
            </a:r>
          </a:p>
          <a:p>
            <a:pPr marL="251460" indent="-179705"/>
            <a:r>
              <a:rPr lang="en-GB" dirty="0">
                <a:latin typeface="Arial"/>
                <a:cs typeface="Arial"/>
              </a:rPr>
              <a:t>Ukraine emergency</a:t>
            </a:r>
          </a:p>
          <a:p>
            <a:pPr marL="71755" indent="0">
              <a:buNone/>
            </a:pPr>
            <a:endParaRPr lang="en-GB" dirty="0">
              <a:latin typeface="Bierstadt Display"/>
              <a:cs typeface="Arial"/>
            </a:endParaRPr>
          </a:p>
          <a:p>
            <a:pPr marL="71755" indent="0">
              <a:buNone/>
            </a:pPr>
            <a:endParaRPr lang="en-GB">
              <a:cs typeface="Arial"/>
            </a:endParaRPr>
          </a:p>
        </p:txBody>
      </p:sp>
    </p:spTree>
    <p:extLst>
      <p:ext uri="{BB962C8B-B14F-4D97-AF65-F5344CB8AC3E}">
        <p14:creationId xmlns:p14="http://schemas.microsoft.com/office/powerpoint/2010/main" val="315771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FD9AD-8849-47D2-9387-2292AFF7AACE}"/>
              </a:ext>
            </a:extLst>
          </p:cNvPr>
          <p:cNvSpPr>
            <a:spLocks noGrp="1"/>
          </p:cNvSpPr>
          <p:nvPr>
            <p:ph type="title"/>
          </p:nvPr>
        </p:nvSpPr>
        <p:spPr>
          <a:xfrm>
            <a:off x="7114759" y="2068833"/>
            <a:ext cx="5131127" cy="2718991"/>
          </a:xfrm>
        </p:spPr>
        <p:txBody>
          <a:bodyPr/>
          <a:lstStyle/>
          <a:p>
            <a:r>
              <a:rPr lang="en-GB" sz="3200" b="0" dirty="0">
                <a:ea typeface="+mj-lt"/>
                <a:cs typeface="+mj-lt"/>
              </a:rPr>
              <a:t>Summary of the regions of birth (origin) and regions of residence for respondents indicating migration flows</a:t>
            </a:r>
            <a:endParaRPr lang="en-US" sz="3200" dirty="0"/>
          </a:p>
        </p:txBody>
      </p:sp>
      <p:pic>
        <p:nvPicPr>
          <p:cNvPr id="9" name="Picture 9" descr="Map&#10;&#10;Description automatically generated">
            <a:extLst>
              <a:ext uri="{FF2B5EF4-FFF2-40B4-BE49-F238E27FC236}">
                <a16:creationId xmlns:a16="http://schemas.microsoft.com/office/drawing/2014/main" id="{BDE1D8E3-64FA-475A-863E-F2A563D7720A}"/>
              </a:ext>
            </a:extLst>
          </p:cNvPr>
          <p:cNvPicPr>
            <a:picLocks noGrp="1" noChangeAspect="1"/>
          </p:cNvPicPr>
          <p:nvPr>
            <p:ph idx="29"/>
          </p:nvPr>
        </p:nvPicPr>
        <p:blipFill>
          <a:blip r:embed="rId2"/>
          <a:stretch>
            <a:fillRect/>
          </a:stretch>
        </p:blipFill>
        <p:spPr>
          <a:xfrm>
            <a:off x="169" y="-26934"/>
            <a:ext cx="6938440" cy="6526317"/>
          </a:xfrm>
        </p:spPr>
      </p:pic>
      <p:sp>
        <p:nvSpPr>
          <p:cNvPr id="2" name="TextBox 1">
            <a:extLst>
              <a:ext uri="{FF2B5EF4-FFF2-40B4-BE49-F238E27FC236}">
                <a16:creationId xmlns:a16="http://schemas.microsoft.com/office/drawing/2014/main" id="{8D6A9F81-EC65-4A8F-9961-B9ECA9B8D792}"/>
              </a:ext>
            </a:extLst>
          </p:cNvPr>
          <p:cNvSpPr txBox="1"/>
          <p:nvPr/>
        </p:nvSpPr>
        <p:spPr>
          <a:xfrm>
            <a:off x="-38099" y="6586105"/>
            <a:ext cx="694285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Tahoma"/>
                <a:ea typeface="Tahoma"/>
                <a:cs typeface="Tahoma"/>
              </a:rPr>
              <a:t>Source: </a:t>
            </a:r>
            <a:r>
              <a:rPr lang="en-GB" sz="1000" dirty="0" err="1">
                <a:latin typeface="Tahoma"/>
                <a:ea typeface="Tahoma"/>
                <a:cs typeface="Tahoma"/>
              </a:rPr>
              <a:t>ApartTogether</a:t>
            </a:r>
            <a:r>
              <a:rPr lang="en-GB" sz="1000" dirty="0">
                <a:latin typeface="Tahoma"/>
                <a:ea typeface="Tahoma"/>
                <a:cs typeface="Tahoma"/>
              </a:rPr>
              <a:t> survey: preliminary overview of refugees and migrants self-reported impact of COVID-19. 2020.</a:t>
            </a:r>
            <a:endParaRPr lang="en-US" sz="1000">
              <a:ea typeface="Tahoma"/>
              <a:cs typeface="Tahoma"/>
            </a:endParaRPr>
          </a:p>
        </p:txBody>
      </p:sp>
    </p:spTree>
    <p:extLst>
      <p:ext uri="{BB962C8B-B14F-4D97-AF65-F5344CB8AC3E}">
        <p14:creationId xmlns:p14="http://schemas.microsoft.com/office/powerpoint/2010/main" val="17665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906F5-FC9A-4C6C-91CC-2261691B4ED0}"/>
              </a:ext>
            </a:extLst>
          </p:cNvPr>
          <p:cNvSpPr>
            <a:spLocks noGrp="1"/>
          </p:cNvSpPr>
          <p:nvPr>
            <p:ph type="title"/>
          </p:nvPr>
        </p:nvSpPr>
        <p:spPr>
          <a:xfrm>
            <a:off x="218196" y="273952"/>
            <a:ext cx="11236419" cy="897624"/>
          </a:xfrm>
        </p:spPr>
        <p:txBody>
          <a:bodyPr/>
          <a:lstStyle/>
          <a:p>
            <a:r>
              <a:rPr lang="en-GB" dirty="0">
                <a:cs typeface="Arial"/>
              </a:rPr>
              <a:t>Main highlights of the survey:</a:t>
            </a:r>
            <a:endParaRPr lang="en-GB" dirty="0"/>
          </a:p>
        </p:txBody>
      </p:sp>
      <p:sp>
        <p:nvSpPr>
          <p:cNvPr id="7" name="Content Placeholder 6">
            <a:extLst>
              <a:ext uri="{FF2B5EF4-FFF2-40B4-BE49-F238E27FC236}">
                <a16:creationId xmlns:a16="http://schemas.microsoft.com/office/drawing/2014/main" id="{1AAA7ADD-D8C3-4CAF-960C-042C90F97416}"/>
              </a:ext>
            </a:extLst>
          </p:cNvPr>
          <p:cNvSpPr>
            <a:spLocks noGrp="1"/>
          </p:cNvSpPr>
          <p:nvPr>
            <p:ph idx="29"/>
          </p:nvPr>
        </p:nvSpPr>
        <p:spPr>
          <a:xfrm>
            <a:off x="153147" y="995261"/>
            <a:ext cx="11910728" cy="5682583"/>
          </a:xfrm>
        </p:spPr>
        <p:txBody>
          <a:bodyPr vert="horz" lIns="0" tIns="0" rIns="0" bIns="0" rtlCol="0" anchor="t">
            <a:noAutofit/>
          </a:bodyPr>
          <a:lstStyle/>
          <a:p>
            <a:pPr marL="251460" indent="-179705"/>
            <a:r>
              <a:rPr lang="en-GB" sz="2000">
                <a:ea typeface="+mn-lt"/>
                <a:cs typeface="+mn-lt"/>
              </a:rPr>
              <a:t>overall, on a scale of 0 to 10 (where 1- no impact and 10 – hard impact), </a:t>
            </a:r>
            <a:r>
              <a:rPr lang="en-GB" sz="2000" b="1">
                <a:ea typeface="+mn-lt"/>
                <a:cs typeface="+mn-lt"/>
              </a:rPr>
              <a:t>nearly three quarters of the </a:t>
            </a:r>
            <a:r>
              <a:rPr lang="en-GB" sz="2000" b="1" dirty="0">
                <a:ea typeface="+mn-lt"/>
                <a:cs typeface="+mn-lt"/>
              </a:rPr>
              <a:t>respondents indicated that COVID‑19 impacted them at a scale of 7 or higher</a:t>
            </a:r>
          </a:p>
          <a:p>
            <a:pPr marL="251460" indent="-179705"/>
            <a:r>
              <a:rPr lang="en-GB" sz="2000" dirty="0">
                <a:ea typeface="+mn-lt"/>
                <a:cs typeface="+mn-lt"/>
              </a:rPr>
              <a:t>respondents living on the streets or in insecure accommodation and in asylum centres and irregular migrants reported </a:t>
            </a:r>
            <a:r>
              <a:rPr lang="en-GB" sz="2000" b="1" dirty="0">
                <a:ea typeface="+mn-lt"/>
                <a:cs typeface="+mn-lt"/>
              </a:rPr>
              <a:t>suffering the worst impact of COVID‑19</a:t>
            </a:r>
            <a:r>
              <a:rPr lang="en-GB" sz="2000" dirty="0">
                <a:ea typeface="+mn-lt"/>
                <a:cs typeface="+mn-lt"/>
              </a:rPr>
              <a:t> on their daily lives and were </a:t>
            </a:r>
            <a:r>
              <a:rPr lang="en-GB" sz="2000" b="1" dirty="0">
                <a:ea typeface="+mn-lt"/>
                <a:cs typeface="+mn-lt"/>
              </a:rPr>
              <a:t>less likely to seek care </a:t>
            </a:r>
            <a:r>
              <a:rPr lang="en-GB" sz="2000" dirty="0">
                <a:ea typeface="+mn-lt"/>
                <a:cs typeface="+mn-lt"/>
              </a:rPr>
              <a:t>for suspected COVID‑19-symptoms </a:t>
            </a:r>
          </a:p>
          <a:p>
            <a:pPr marL="251460" indent="-179705"/>
            <a:r>
              <a:rPr lang="en-GB" sz="2000" b="1" dirty="0">
                <a:ea typeface="+mn-lt"/>
                <a:cs typeface="+mn-lt"/>
              </a:rPr>
              <a:t>main reasons for not seeking a healthcare</a:t>
            </a:r>
            <a:r>
              <a:rPr lang="en-GB" sz="2000" dirty="0">
                <a:ea typeface="+mn-lt"/>
                <a:cs typeface="+mn-lt"/>
              </a:rPr>
              <a:t> are financial constraints (35%) and fear of deportation (22%)</a:t>
            </a:r>
          </a:p>
          <a:p>
            <a:pPr marL="251460" indent="-179705"/>
            <a:r>
              <a:rPr lang="en-GB" sz="2000" dirty="0">
                <a:ea typeface="+mn-lt"/>
                <a:cs typeface="+mn-lt"/>
              </a:rPr>
              <a:t>50 % </a:t>
            </a:r>
            <a:r>
              <a:rPr lang="en-GB" sz="2000" b="1" dirty="0">
                <a:ea typeface="+mn-lt"/>
                <a:cs typeface="+mn-lt"/>
              </a:rPr>
              <a:t>reported greater level of depression, worry, anxiety and loneliness</a:t>
            </a:r>
            <a:r>
              <a:rPr lang="en-GB" sz="2000" dirty="0">
                <a:ea typeface="+mn-lt"/>
                <a:cs typeface="+mn-lt"/>
              </a:rPr>
              <a:t> </a:t>
            </a:r>
          </a:p>
          <a:p>
            <a:pPr marL="251460" indent="-179705"/>
            <a:r>
              <a:rPr lang="en-GB" sz="2000" dirty="0">
                <a:ea typeface="+mn-lt"/>
                <a:cs typeface="+mn-lt"/>
              </a:rPr>
              <a:t>one in five respondents also expressed </a:t>
            </a:r>
            <a:r>
              <a:rPr lang="en-GB" sz="2000" b="1" dirty="0">
                <a:ea typeface="+mn-lt"/>
                <a:cs typeface="+mn-lt"/>
              </a:rPr>
              <a:t>deterioration of mental health</a:t>
            </a:r>
            <a:r>
              <a:rPr lang="en-GB" sz="2000" dirty="0">
                <a:ea typeface="+mn-lt"/>
                <a:cs typeface="+mn-lt"/>
              </a:rPr>
              <a:t> in terms of </a:t>
            </a:r>
            <a:r>
              <a:rPr lang="en-GB" sz="2000" b="1" dirty="0">
                <a:ea typeface="+mn-lt"/>
                <a:cs typeface="+mn-lt"/>
              </a:rPr>
              <a:t>increased use of drugs and alcohol</a:t>
            </a:r>
            <a:endParaRPr lang="en-GB" sz="2000" dirty="0">
              <a:ea typeface="+mn-lt"/>
              <a:cs typeface="+mn-lt"/>
            </a:endParaRPr>
          </a:p>
          <a:p>
            <a:pPr marL="251460" indent="-179705"/>
            <a:r>
              <a:rPr lang="en-GB" sz="2000" dirty="0">
                <a:ea typeface="+mn-lt"/>
                <a:cs typeface="+mn-lt"/>
              </a:rPr>
              <a:t>experienced </a:t>
            </a:r>
            <a:r>
              <a:rPr lang="en-GB" sz="2000" b="1" dirty="0">
                <a:ea typeface="+mn-lt"/>
                <a:cs typeface="+mn-lt"/>
              </a:rPr>
              <a:t>significant discrimination.</a:t>
            </a:r>
          </a:p>
          <a:p>
            <a:pPr marL="251460" indent="-179705"/>
            <a:endParaRPr lang="en-GB" dirty="0">
              <a:ea typeface="+mn-lt"/>
              <a:cs typeface="+mn-lt"/>
            </a:endParaRPr>
          </a:p>
        </p:txBody>
      </p:sp>
    </p:spTree>
    <p:extLst>
      <p:ext uri="{BB962C8B-B14F-4D97-AF65-F5344CB8AC3E}">
        <p14:creationId xmlns:p14="http://schemas.microsoft.com/office/powerpoint/2010/main" val="415953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73487B-B278-43F4-B347-CBDB57FF7830}"/>
              </a:ext>
            </a:extLst>
          </p:cNvPr>
          <p:cNvSpPr>
            <a:spLocks noGrp="1"/>
          </p:cNvSpPr>
          <p:nvPr>
            <p:ph type="title"/>
          </p:nvPr>
        </p:nvSpPr>
        <p:spPr>
          <a:xfrm>
            <a:off x="88098" y="97390"/>
            <a:ext cx="12295785" cy="1037015"/>
          </a:xfrm>
        </p:spPr>
        <p:txBody>
          <a:bodyPr/>
          <a:lstStyle/>
          <a:p>
            <a:r>
              <a:rPr lang="en-GB" sz="3200" b="0" dirty="0">
                <a:ea typeface="+mj-lt"/>
                <a:cs typeface="+mj-lt"/>
              </a:rPr>
              <a:t>To build health system capacities and resilience in the face of the pandemic policy makers in every country </a:t>
            </a:r>
            <a:r>
              <a:rPr lang="en-GB" sz="3200" dirty="0">
                <a:ea typeface="+mj-lt"/>
                <a:cs typeface="+mj-lt"/>
              </a:rPr>
              <a:t>must</a:t>
            </a:r>
            <a:r>
              <a:rPr lang="en-GB" sz="3200" b="0" dirty="0">
                <a:ea typeface="+mj-lt"/>
                <a:cs typeface="+mj-lt"/>
              </a:rPr>
              <a:t>:</a:t>
            </a:r>
            <a:endParaRPr lang="en-US" sz="3200" dirty="0"/>
          </a:p>
        </p:txBody>
      </p:sp>
      <p:sp>
        <p:nvSpPr>
          <p:cNvPr id="7" name="Content Placeholder 6">
            <a:extLst>
              <a:ext uri="{FF2B5EF4-FFF2-40B4-BE49-F238E27FC236}">
                <a16:creationId xmlns:a16="http://schemas.microsoft.com/office/drawing/2014/main" id="{2BB7378B-045B-47CA-A9D3-FD713A308027}"/>
              </a:ext>
            </a:extLst>
          </p:cNvPr>
          <p:cNvSpPr>
            <a:spLocks noGrp="1"/>
          </p:cNvSpPr>
          <p:nvPr>
            <p:ph idx="29"/>
          </p:nvPr>
        </p:nvSpPr>
        <p:spPr>
          <a:xfrm>
            <a:off x="311122" y="1469188"/>
            <a:ext cx="5517363" cy="5115729"/>
          </a:xfrm>
        </p:spPr>
        <p:txBody>
          <a:bodyPr vert="horz" lIns="0" tIns="0" rIns="0" bIns="0" rtlCol="0" anchor="t">
            <a:noAutofit/>
          </a:bodyPr>
          <a:lstStyle/>
          <a:p>
            <a:pPr marL="251460" indent="-179705"/>
            <a:r>
              <a:rPr lang="en-GB" dirty="0">
                <a:ea typeface="+mn-lt"/>
                <a:cs typeface="+mn-lt"/>
              </a:rPr>
              <a:t>identify and counter stigmatizing and discriminatory practices</a:t>
            </a:r>
          </a:p>
          <a:p>
            <a:pPr marL="251460" indent="-179705"/>
            <a:r>
              <a:rPr lang="en-GB" dirty="0">
                <a:ea typeface="+mn-lt"/>
                <a:cs typeface="+mn-lt"/>
              </a:rPr>
              <a:t>achieve equitable access to essential health services</a:t>
            </a:r>
          </a:p>
          <a:p>
            <a:pPr marL="251460" indent="-179705"/>
            <a:r>
              <a:rPr lang="en-GB" dirty="0">
                <a:ea typeface="+mn-lt"/>
                <a:cs typeface="+mn-lt"/>
              </a:rPr>
              <a:t>remove financial and other barriers to COVID‑19 testing and treatment services</a:t>
            </a:r>
          </a:p>
          <a:p>
            <a:pPr marL="251460" indent="-179705"/>
            <a:r>
              <a:rPr lang="en-GB" dirty="0">
                <a:ea typeface="+mn-lt"/>
                <a:cs typeface="+mn-lt"/>
              </a:rPr>
              <a:t>mitigate the adverse social and economic impacts</a:t>
            </a:r>
          </a:p>
        </p:txBody>
      </p:sp>
      <p:pic>
        <p:nvPicPr>
          <p:cNvPr id="9" name="Picture 9">
            <a:extLst>
              <a:ext uri="{FF2B5EF4-FFF2-40B4-BE49-F238E27FC236}">
                <a16:creationId xmlns:a16="http://schemas.microsoft.com/office/drawing/2014/main" id="{43543687-8CDC-44BA-AE32-27A93F5AAE5F}"/>
              </a:ext>
            </a:extLst>
          </p:cNvPr>
          <p:cNvPicPr>
            <a:picLocks noGrp="1" noChangeAspect="1"/>
          </p:cNvPicPr>
          <p:nvPr>
            <p:ph idx="30"/>
          </p:nvPr>
        </p:nvPicPr>
        <p:blipFill>
          <a:blip r:embed="rId2"/>
          <a:stretch>
            <a:fillRect/>
          </a:stretch>
        </p:blipFill>
        <p:spPr>
          <a:xfrm>
            <a:off x="6018964" y="1469701"/>
            <a:ext cx="6177143" cy="4492095"/>
          </a:xfrm>
        </p:spPr>
      </p:pic>
    </p:spTree>
    <p:extLst>
      <p:ext uri="{BB962C8B-B14F-4D97-AF65-F5344CB8AC3E}">
        <p14:creationId xmlns:p14="http://schemas.microsoft.com/office/powerpoint/2010/main" val="241091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80419-BC1A-4D44-A61F-DBD32F0193D0}"/>
              </a:ext>
            </a:extLst>
          </p:cNvPr>
          <p:cNvSpPr>
            <a:spLocks noGrp="1"/>
          </p:cNvSpPr>
          <p:nvPr>
            <p:ph type="title"/>
          </p:nvPr>
        </p:nvSpPr>
        <p:spPr>
          <a:xfrm>
            <a:off x="78805" y="143854"/>
            <a:ext cx="12035590" cy="1027722"/>
          </a:xfrm>
        </p:spPr>
        <p:txBody>
          <a:bodyPr/>
          <a:lstStyle/>
          <a:p>
            <a:r>
              <a:rPr lang="en-GB" dirty="0">
                <a:ea typeface="+mj-lt"/>
                <a:cs typeface="+mj-lt"/>
              </a:rPr>
              <a:t>COVID-19 immunization in refugees and migrants</a:t>
            </a:r>
            <a:endParaRPr lang="en-US" dirty="0"/>
          </a:p>
        </p:txBody>
      </p:sp>
      <p:sp>
        <p:nvSpPr>
          <p:cNvPr id="7" name="Content Placeholder 6">
            <a:extLst>
              <a:ext uri="{FF2B5EF4-FFF2-40B4-BE49-F238E27FC236}">
                <a16:creationId xmlns:a16="http://schemas.microsoft.com/office/drawing/2014/main" id="{A69DA642-FED5-460A-B1A9-6392E701F1F5}"/>
              </a:ext>
            </a:extLst>
          </p:cNvPr>
          <p:cNvSpPr>
            <a:spLocks noGrp="1"/>
          </p:cNvSpPr>
          <p:nvPr>
            <p:ph idx="29"/>
          </p:nvPr>
        </p:nvSpPr>
        <p:spPr>
          <a:xfrm>
            <a:off x="78805" y="1255456"/>
            <a:ext cx="6307241" cy="5208656"/>
          </a:xfrm>
        </p:spPr>
        <p:txBody>
          <a:bodyPr vert="horz" lIns="0" tIns="0" rIns="0" bIns="0" rtlCol="0" anchor="t">
            <a:noAutofit/>
          </a:bodyPr>
          <a:lstStyle/>
          <a:p>
            <a:pPr marL="251460" indent="-179705"/>
            <a:r>
              <a:rPr lang="en-GB" sz="2400" dirty="0">
                <a:ea typeface="+mn-lt"/>
                <a:cs typeface="+mn-lt"/>
              </a:rPr>
              <a:t>The global community has an obligation to </a:t>
            </a:r>
            <a:r>
              <a:rPr lang="en-GB" sz="2400" b="1" dirty="0">
                <a:ea typeface="+mn-lt"/>
                <a:cs typeface="+mn-lt"/>
              </a:rPr>
              <a:t>address the human rights claim to vaccines for all those living in countries who cannot, without assistance, meet their needs</a:t>
            </a:r>
          </a:p>
          <a:p>
            <a:pPr marL="251460" indent="-179705"/>
            <a:r>
              <a:rPr lang="en-GB" sz="2400" dirty="0">
                <a:ea typeface="+mn-lt"/>
                <a:cs typeface="+mn-lt"/>
              </a:rPr>
              <a:t>As of 30 August 2021, 57.30% of the populations of high-income countries had been vaccinated compared with 2.14% of those in low-income countries</a:t>
            </a:r>
            <a:endParaRPr lang="en-GB" sz="2400" b="1" dirty="0">
              <a:cs typeface="Arial"/>
            </a:endParaRPr>
          </a:p>
        </p:txBody>
      </p:sp>
      <p:pic>
        <p:nvPicPr>
          <p:cNvPr id="9" name="Picture 9" descr="A picture containing text, person, hospital room&#10;&#10;Description automatically generated">
            <a:extLst>
              <a:ext uri="{FF2B5EF4-FFF2-40B4-BE49-F238E27FC236}">
                <a16:creationId xmlns:a16="http://schemas.microsoft.com/office/drawing/2014/main" id="{EE93E8F7-2A85-48CC-89E1-551AE48FD9F1}"/>
              </a:ext>
            </a:extLst>
          </p:cNvPr>
          <p:cNvPicPr>
            <a:picLocks noGrp="1" noChangeAspect="1"/>
          </p:cNvPicPr>
          <p:nvPr>
            <p:ph idx="30"/>
          </p:nvPr>
        </p:nvPicPr>
        <p:blipFill>
          <a:blip r:embed="rId2"/>
          <a:stretch>
            <a:fillRect/>
          </a:stretch>
        </p:blipFill>
        <p:spPr>
          <a:xfrm>
            <a:off x="6391042" y="1255456"/>
            <a:ext cx="5804694" cy="4474534"/>
          </a:xfrm>
        </p:spPr>
      </p:pic>
      <p:sp>
        <p:nvSpPr>
          <p:cNvPr id="2" name="TextBox 1">
            <a:extLst>
              <a:ext uri="{FF2B5EF4-FFF2-40B4-BE49-F238E27FC236}">
                <a16:creationId xmlns:a16="http://schemas.microsoft.com/office/drawing/2014/main" id="{5B447D0A-76C2-41D1-9454-E9C5BF8511AF}"/>
              </a:ext>
            </a:extLst>
          </p:cNvPr>
          <p:cNvSpPr txBox="1"/>
          <p:nvPr/>
        </p:nvSpPr>
        <p:spPr>
          <a:xfrm>
            <a:off x="83127" y="6464877"/>
            <a:ext cx="97310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latin typeface="+mn-lt"/>
              </a:rPr>
              <a:t>Source: </a:t>
            </a:r>
            <a:r>
              <a:rPr lang="en-GB" sz="1000">
                <a:latin typeface="Tahoma"/>
                <a:ea typeface="Tahoma"/>
                <a:cs typeface="Tahoma"/>
              </a:rPr>
              <a:t>Global dashboard for vaccine equity [website]. New York: United Nations Development Programme; 2021</a:t>
            </a:r>
            <a:endParaRPr lang="en-GB" sz="1000">
              <a:latin typeface="+mn-lt"/>
              <a:cs typeface="Arial"/>
            </a:endParaRPr>
          </a:p>
        </p:txBody>
      </p:sp>
    </p:spTree>
    <p:extLst>
      <p:ext uri="{BB962C8B-B14F-4D97-AF65-F5344CB8AC3E}">
        <p14:creationId xmlns:p14="http://schemas.microsoft.com/office/powerpoint/2010/main" val="2103211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8D05AD6-CD71-46E1-8468-8ECBED281CBC}"/>
              </a:ext>
            </a:extLst>
          </p:cNvPr>
          <p:cNvSpPr>
            <a:spLocks noGrp="1"/>
          </p:cNvSpPr>
          <p:nvPr>
            <p:ph idx="29"/>
          </p:nvPr>
        </p:nvSpPr>
        <p:spPr>
          <a:xfrm>
            <a:off x="31497" y="6350381"/>
            <a:ext cx="8770647" cy="562316"/>
          </a:xfrm>
        </p:spPr>
        <p:txBody>
          <a:bodyPr vert="horz" lIns="0" tIns="0" rIns="0" bIns="0" rtlCol="0" anchor="t">
            <a:noAutofit/>
          </a:bodyPr>
          <a:lstStyle/>
          <a:p>
            <a:pPr marL="71755" indent="0">
              <a:buNone/>
            </a:pPr>
            <a:r>
              <a:rPr lang="en-GB" sz="1000">
                <a:ea typeface="+mn-lt"/>
                <a:cs typeface="+mn-lt"/>
              </a:rPr>
              <a:t>Source: Provided by WHO SAGE Values Framework for the Allocation and Prioritization of COVID-19 Vaccination </a:t>
            </a:r>
            <a:r>
              <a:rPr lang="en-GB" dirty="0">
                <a:ea typeface="+mn-lt"/>
                <a:cs typeface="+mn-lt"/>
              </a:rPr>
              <a:t> </a:t>
            </a:r>
            <a:endParaRPr lang="en-GB" dirty="0">
              <a:cs typeface="Arial"/>
            </a:endParaRPr>
          </a:p>
        </p:txBody>
      </p:sp>
      <p:pic>
        <p:nvPicPr>
          <p:cNvPr id="9" name="Picture 9" descr="Diagram&#10;&#10;Description automatically generated">
            <a:extLst>
              <a:ext uri="{FF2B5EF4-FFF2-40B4-BE49-F238E27FC236}">
                <a16:creationId xmlns:a16="http://schemas.microsoft.com/office/drawing/2014/main" id="{E8392C74-640E-4832-A57B-A38C434BC756}"/>
              </a:ext>
            </a:extLst>
          </p:cNvPr>
          <p:cNvPicPr>
            <a:picLocks noGrp="1" noChangeAspect="1"/>
          </p:cNvPicPr>
          <p:nvPr>
            <p:ph idx="30"/>
          </p:nvPr>
        </p:nvPicPr>
        <p:blipFill>
          <a:blip r:embed="rId2"/>
          <a:stretch>
            <a:fillRect/>
          </a:stretch>
        </p:blipFill>
        <p:spPr>
          <a:xfrm>
            <a:off x="-2694" y="135233"/>
            <a:ext cx="12198800" cy="5562688"/>
          </a:xfrm>
        </p:spPr>
      </p:pic>
    </p:spTree>
    <p:extLst>
      <p:ext uri="{BB962C8B-B14F-4D97-AF65-F5344CB8AC3E}">
        <p14:creationId xmlns:p14="http://schemas.microsoft.com/office/powerpoint/2010/main" val="105651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Diagram&#10;&#10;Description automatically generated">
            <a:extLst>
              <a:ext uri="{FF2B5EF4-FFF2-40B4-BE49-F238E27FC236}">
                <a16:creationId xmlns:a16="http://schemas.microsoft.com/office/drawing/2014/main" id="{A2CB883D-0401-4BEC-856A-C872E830408A}"/>
              </a:ext>
            </a:extLst>
          </p:cNvPr>
          <p:cNvPicPr>
            <a:picLocks noChangeAspect="1"/>
          </p:cNvPicPr>
          <p:nvPr/>
        </p:nvPicPr>
        <p:blipFill>
          <a:blip r:embed="rId2"/>
          <a:stretch>
            <a:fillRect/>
          </a:stretch>
        </p:blipFill>
        <p:spPr>
          <a:xfrm>
            <a:off x="-1141" y="391518"/>
            <a:ext cx="12017296" cy="5449819"/>
          </a:xfrm>
          <a:prstGeom prst="rect">
            <a:avLst/>
          </a:prstGeom>
        </p:spPr>
      </p:pic>
      <p:sp>
        <p:nvSpPr>
          <p:cNvPr id="4" name="TextBox 3">
            <a:extLst>
              <a:ext uri="{FF2B5EF4-FFF2-40B4-BE49-F238E27FC236}">
                <a16:creationId xmlns:a16="http://schemas.microsoft.com/office/drawing/2014/main" id="{D7F5F1AA-00C9-4D4B-A43E-18AB2BCFB7CC}"/>
              </a:ext>
            </a:extLst>
          </p:cNvPr>
          <p:cNvSpPr txBox="1"/>
          <p:nvPr/>
        </p:nvSpPr>
        <p:spPr>
          <a:xfrm>
            <a:off x="48491" y="6534150"/>
            <a:ext cx="106835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latin typeface="Tahoma"/>
                <a:ea typeface="Tahoma"/>
                <a:cs typeface="Tahoma"/>
              </a:rPr>
              <a:t>Source: Data for action: achieving high uptake of COVID-19 vaccines. Geneva. World Heatlh Organization; 1 April 2021</a:t>
            </a:r>
            <a:endParaRPr lang="en-US" sz="1000"/>
          </a:p>
        </p:txBody>
      </p:sp>
    </p:spTree>
    <p:extLst>
      <p:ext uri="{BB962C8B-B14F-4D97-AF65-F5344CB8AC3E}">
        <p14:creationId xmlns:p14="http://schemas.microsoft.com/office/powerpoint/2010/main" val="30999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chart&#10;&#10;Description automatically generated">
            <a:extLst>
              <a:ext uri="{FF2B5EF4-FFF2-40B4-BE49-F238E27FC236}">
                <a16:creationId xmlns:a16="http://schemas.microsoft.com/office/drawing/2014/main" id="{F867038E-680A-4685-9797-2379E9EAA0A6}"/>
              </a:ext>
            </a:extLst>
          </p:cNvPr>
          <p:cNvPicPr>
            <a:picLocks noGrp="1" noChangeAspect="1"/>
          </p:cNvPicPr>
          <p:nvPr>
            <p:ph idx="29"/>
          </p:nvPr>
        </p:nvPicPr>
        <p:blipFill>
          <a:blip r:embed="rId2"/>
          <a:stretch>
            <a:fillRect/>
          </a:stretch>
        </p:blipFill>
        <p:spPr>
          <a:xfrm>
            <a:off x="1297" y="-1020"/>
            <a:ext cx="10761815" cy="6860981"/>
          </a:xfrm>
        </p:spPr>
      </p:pic>
    </p:spTree>
    <p:extLst>
      <p:ext uri="{BB962C8B-B14F-4D97-AF65-F5344CB8AC3E}">
        <p14:creationId xmlns:p14="http://schemas.microsoft.com/office/powerpoint/2010/main" val="141552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35CBF3-9D3C-4218-9062-8F0B4768B3C9}"/>
              </a:ext>
            </a:extLst>
          </p:cNvPr>
          <p:cNvSpPr>
            <a:spLocks noGrp="1"/>
          </p:cNvSpPr>
          <p:nvPr>
            <p:ph type="ftr" sz="quarter" idx="10"/>
          </p:nvPr>
        </p:nvSpPr>
        <p:spPr>
          <a:xfrm>
            <a:off x="264659" y="3551708"/>
            <a:ext cx="11664950" cy="1478633"/>
          </a:xfrm>
        </p:spPr>
        <p:txBody>
          <a:bodyPr/>
          <a:lstStyle/>
          <a:p>
            <a:r>
              <a:rPr lang="en-GB" sz="3200" dirty="0">
                <a:ea typeface="+mj-lt"/>
                <a:cs typeface="+mj-lt"/>
              </a:rPr>
              <a:t>Hesitancy could be easily addressed with clear, accessible and tailored </a:t>
            </a:r>
            <a:r>
              <a:rPr lang="en-GB" sz="3200" b="1" dirty="0">
                <a:ea typeface="+mj-lt"/>
                <a:cs typeface="+mj-lt"/>
              </a:rPr>
              <a:t>information campaigns</a:t>
            </a:r>
            <a:r>
              <a:rPr lang="en-GB" sz="3200" dirty="0">
                <a:ea typeface="+mj-lt"/>
                <a:cs typeface="+mj-lt"/>
              </a:rPr>
              <a:t>.</a:t>
            </a:r>
            <a:endParaRPr lang="en-US" sz="3200" dirty="0"/>
          </a:p>
        </p:txBody>
      </p:sp>
      <p:sp>
        <p:nvSpPr>
          <p:cNvPr id="7" name="Content Placeholder 6">
            <a:extLst>
              <a:ext uri="{FF2B5EF4-FFF2-40B4-BE49-F238E27FC236}">
                <a16:creationId xmlns:a16="http://schemas.microsoft.com/office/drawing/2014/main" id="{330171CF-A923-47A0-95D5-CA9578EF7FB1}"/>
              </a:ext>
            </a:extLst>
          </p:cNvPr>
          <p:cNvSpPr>
            <a:spLocks noGrp="1"/>
          </p:cNvSpPr>
          <p:nvPr>
            <p:ph idx="29"/>
          </p:nvPr>
        </p:nvSpPr>
        <p:spPr>
          <a:xfrm>
            <a:off x="264658" y="539920"/>
            <a:ext cx="5219998" cy="3006291"/>
          </a:xfrm>
        </p:spPr>
        <p:txBody>
          <a:bodyPr vert="horz" lIns="0" tIns="0" rIns="0" bIns="0" rtlCol="0" anchor="t">
            <a:noAutofit/>
          </a:bodyPr>
          <a:lstStyle/>
          <a:p>
            <a:pPr marL="251460" indent="-179705"/>
            <a:r>
              <a:rPr lang="en-GB" dirty="0">
                <a:ea typeface="+mn-lt"/>
                <a:cs typeface="+mn-lt"/>
              </a:rPr>
              <a:t>A recent study in the United Kingdom reported that </a:t>
            </a:r>
            <a:r>
              <a:rPr lang="en-GB" b="1" dirty="0">
                <a:ea typeface="+mn-lt"/>
                <a:cs typeface="+mn-lt"/>
              </a:rPr>
              <a:t>72%</a:t>
            </a:r>
            <a:r>
              <a:rPr lang="en-GB" dirty="0">
                <a:ea typeface="+mn-lt"/>
                <a:cs typeface="+mn-lt"/>
              </a:rPr>
              <a:t> of the refugees and migrants contacted </a:t>
            </a:r>
            <a:r>
              <a:rPr lang="en-GB" b="1" dirty="0">
                <a:ea typeface="+mn-lt"/>
                <a:cs typeface="+mn-lt"/>
              </a:rPr>
              <a:t>felt hesitant about accepting a COVID-19 vaccine</a:t>
            </a:r>
            <a:r>
              <a:rPr lang="en-GB" dirty="0">
                <a:ea typeface="+mn-lt"/>
                <a:cs typeface="+mn-lt"/>
              </a:rPr>
              <a:t>.</a:t>
            </a:r>
            <a:endParaRPr lang="en-GB" dirty="0">
              <a:cs typeface="Arial"/>
            </a:endParaRPr>
          </a:p>
        </p:txBody>
      </p:sp>
      <p:sp>
        <p:nvSpPr>
          <p:cNvPr id="8" name="Content Placeholder 7">
            <a:extLst>
              <a:ext uri="{FF2B5EF4-FFF2-40B4-BE49-F238E27FC236}">
                <a16:creationId xmlns:a16="http://schemas.microsoft.com/office/drawing/2014/main" id="{70BB3BFE-DACF-40C6-8D26-A2C49DEA2FA1}"/>
              </a:ext>
            </a:extLst>
          </p:cNvPr>
          <p:cNvSpPr>
            <a:spLocks noGrp="1"/>
          </p:cNvSpPr>
          <p:nvPr>
            <p:ph idx="30"/>
          </p:nvPr>
        </p:nvSpPr>
        <p:spPr>
          <a:xfrm>
            <a:off x="6232695" y="539920"/>
            <a:ext cx="5219998" cy="2615998"/>
          </a:xfrm>
        </p:spPr>
        <p:txBody>
          <a:bodyPr vert="horz" lIns="0" tIns="0" rIns="0" bIns="0" rtlCol="0" anchor="t">
            <a:noAutofit/>
          </a:bodyPr>
          <a:lstStyle/>
          <a:p>
            <a:pPr marL="71755" indent="0">
              <a:buNone/>
            </a:pPr>
            <a:r>
              <a:rPr lang="en-GB" dirty="0">
                <a:cs typeface="Arial"/>
              </a:rPr>
              <a:t>Reasons:</a:t>
            </a:r>
          </a:p>
          <a:p>
            <a:pPr marL="251460" indent="-179705"/>
            <a:r>
              <a:rPr lang="en-GB" dirty="0">
                <a:ea typeface="+mn-lt"/>
                <a:cs typeface="+mn-lt"/>
              </a:rPr>
              <a:t>concerns over vaccine content,</a:t>
            </a:r>
          </a:p>
          <a:p>
            <a:pPr marL="251460" indent="-179705"/>
            <a:r>
              <a:rPr lang="en-GB" dirty="0">
                <a:ea typeface="+mn-lt"/>
                <a:cs typeface="+mn-lt"/>
              </a:rPr>
              <a:t> side effects, </a:t>
            </a:r>
          </a:p>
          <a:p>
            <a:pPr marL="251460" indent="-179705"/>
            <a:r>
              <a:rPr lang="en-GB" dirty="0">
                <a:ea typeface="+mn-lt"/>
                <a:cs typeface="+mn-lt"/>
              </a:rPr>
              <a:t>lack of information or low perceived need.</a:t>
            </a:r>
            <a:endParaRPr lang="en-GB" dirty="0">
              <a:cs typeface="Arial"/>
            </a:endParaRPr>
          </a:p>
        </p:txBody>
      </p:sp>
      <p:sp>
        <p:nvSpPr>
          <p:cNvPr id="3" name="TextBox 2">
            <a:extLst>
              <a:ext uri="{FF2B5EF4-FFF2-40B4-BE49-F238E27FC236}">
                <a16:creationId xmlns:a16="http://schemas.microsoft.com/office/drawing/2014/main" id="{B2173A7E-FDF6-42B2-B64A-3D9B037CB37F}"/>
              </a:ext>
            </a:extLst>
          </p:cNvPr>
          <p:cNvSpPr txBox="1"/>
          <p:nvPr/>
        </p:nvSpPr>
        <p:spPr>
          <a:xfrm>
            <a:off x="39832" y="6378285"/>
            <a:ext cx="1056235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mn-lt"/>
              </a:rPr>
              <a:t>Source:</a:t>
            </a:r>
            <a:r>
              <a:rPr lang="en-GB" sz="1000" dirty="0">
                <a:latin typeface="Arial"/>
                <a:ea typeface="Tahoma"/>
                <a:cs typeface="Arial"/>
              </a:rPr>
              <a:t> </a:t>
            </a:r>
            <a:r>
              <a:rPr lang="en-GB" sz="1000" dirty="0">
                <a:latin typeface="Tahoma"/>
                <a:ea typeface="Tahoma"/>
                <a:cs typeface="Tahoma"/>
              </a:rPr>
              <a:t>Deal A, Hayward SE, Huda M, Knights F, Crawshaw AF, Carter J et al. Strategies and action points to ensure equitable uptake of COVID-19 vaccinations: a national qualitative interview study to explore the views of undocumented migrants, asylum seekers, and refugees. J Migration Health. 2021</a:t>
            </a:r>
            <a:endParaRPr lang="en-GB" sz="1000" dirty="0">
              <a:latin typeface="+mn-lt"/>
              <a:cs typeface="Arial"/>
            </a:endParaRPr>
          </a:p>
        </p:txBody>
      </p:sp>
    </p:spTree>
    <p:extLst>
      <p:ext uri="{BB962C8B-B14F-4D97-AF65-F5344CB8AC3E}">
        <p14:creationId xmlns:p14="http://schemas.microsoft.com/office/powerpoint/2010/main" val="91485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2F96F-6019-46C2-8C21-A9DEED31E951}"/>
              </a:ext>
            </a:extLst>
          </p:cNvPr>
          <p:cNvSpPr>
            <a:spLocks noGrp="1"/>
          </p:cNvSpPr>
          <p:nvPr>
            <p:ph type="title"/>
          </p:nvPr>
        </p:nvSpPr>
        <p:spPr>
          <a:xfrm>
            <a:off x="200455" y="113863"/>
            <a:ext cx="11887540" cy="997098"/>
          </a:xfrm>
        </p:spPr>
        <p:txBody>
          <a:bodyPr/>
          <a:lstStyle/>
          <a:p>
            <a:r>
              <a:rPr lang="en-GB">
                <a:cs typeface="Arial"/>
              </a:rPr>
              <a:t>Key considerations regarding immunization in refugee and migrants</a:t>
            </a:r>
            <a:endParaRPr lang="en-GB"/>
          </a:p>
        </p:txBody>
      </p:sp>
      <p:sp>
        <p:nvSpPr>
          <p:cNvPr id="7" name="Content Placeholder 6">
            <a:extLst>
              <a:ext uri="{FF2B5EF4-FFF2-40B4-BE49-F238E27FC236}">
                <a16:creationId xmlns:a16="http://schemas.microsoft.com/office/drawing/2014/main" id="{86998597-DFB5-4D9D-AB4D-8B571A72D443}"/>
              </a:ext>
            </a:extLst>
          </p:cNvPr>
          <p:cNvSpPr>
            <a:spLocks noGrp="1"/>
          </p:cNvSpPr>
          <p:nvPr>
            <p:ph idx="29"/>
          </p:nvPr>
        </p:nvSpPr>
        <p:spPr>
          <a:xfrm>
            <a:off x="35933" y="1389778"/>
            <a:ext cx="12155928" cy="5464838"/>
          </a:xfrm>
        </p:spPr>
        <p:txBody>
          <a:bodyPr vert="horz" lIns="0" tIns="0" rIns="0" bIns="0" rtlCol="0" anchor="t">
            <a:noAutofit/>
          </a:bodyPr>
          <a:lstStyle/>
          <a:p>
            <a:pPr marL="251460" indent="-179705"/>
            <a:r>
              <a:rPr lang="en-GB">
                <a:ea typeface="+mn-lt"/>
                <a:cs typeface="+mn-lt"/>
              </a:rPr>
              <a:t>Ensure </a:t>
            </a:r>
            <a:r>
              <a:rPr lang="en-GB" b="1">
                <a:ea typeface="+mn-lt"/>
                <a:cs typeface="+mn-lt"/>
              </a:rPr>
              <a:t>universal and equal access</a:t>
            </a:r>
            <a:r>
              <a:rPr lang="en-GB">
                <a:ea typeface="+mn-lt"/>
                <a:cs typeface="+mn-lt"/>
              </a:rPr>
              <a:t> to the COVID-19 vaccine for refugees and migrants regardless of migration status, with access the same as for nationals</a:t>
            </a:r>
          </a:p>
          <a:p>
            <a:pPr marL="251460" indent="-179705"/>
            <a:r>
              <a:rPr lang="en-GB" b="1">
                <a:ea typeface="+mn-lt"/>
                <a:cs typeface="+mn-lt"/>
              </a:rPr>
              <a:t>Addressing barriers</a:t>
            </a:r>
            <a:r>
              <a:rPr lang="en-GB">
                <a:ea typeface="+mn-lt"/>
                <a:cs typeface="+mn-lt"/>
              </a:rPr>
              <a:t> that prevent refugees and migrants from accessing COVID-19 vaccination services and international travel</a:t>
            </a:r>
          </a:p>
          <a:p>
            <a:pPr marL="251460" indent="-179705"/>
            <a:r>
              <a:rPr lang="en-GB" b="1">
                <a:ea typeface="+mn-lt"/>
                <a:cs typeface="+mn-lt"/>
              </a:rPr>
              <a:t>Promoting vaccine uptake</a:t>
            </a:r>
            <a:r>
              <a:rPr lang="en-GB">
                <a:ea typeface="+mn-lt"/>
                <a:cs typeface="+mn-lt"/>
              </a:rPr>
              <a:t> and </a:t>
            </a:r>
            <a:r>
              <a:rPr lang="en-GB" b="1">
                <a:ea typeface="+mn-lt"/>
                <a:cs typeface="+mn-lt"/>
              </a:rPr>
              <a:t>addressing</a:t>
            </a:r>
            <a:r>
              <a:rPr lang="en-GB">
                <a:ea typeface="+mn-lt"/>
                <a:cs typeface="+mn-lt"/>
              </a:rPr>
              <a:t> vaccine </a:t>
            </a:r>
            <a:r>
              <a:rPr lang="en-GB" b="1">
                <a:ea typeface="+mn-lt"/>
                <a:cs typeface="+mn-lt"/>
              </a:rPr>
              <a:t>hesitancy</a:t>
            </a:r>
          </a:p>
          <a:p>
            <a:pPr marL="251460" indent="-179705"/>
            <a:r>
              <a:rPr lang="en-GB" b="1">
                <a:ea typeface="+mn-lt"/>
                <a:cs typeface="+mn-lt"/>
              </a:rPr>
              <a:t>Engaging communities</a:t>
            </a:r>
            <a:r>
              <a:rPr lang="en-GB">
                <a:ea typeface="+mn-lt"/>
                <a:cs typeface="+mn-lt"/>
              </a:rPr>
              <a:t> in COVID-19 vaccination planning and implementation and enhancing </a:t>
            </a:r>
            <a:r>
              <a:rPr lang="en-GB" b="1">
                <a:ea typeface="+mn-lt"/>
                <a:cs typeface="+mn-lt"/>
              </a:rPr>
              <a:t>effective communication</a:t>
            </a:r>
            <a:r>
              <a:rPr lang="en-GB">
                <a:ea typeface="+mn-lt"/>
                <a:cs typeface="+mn-lt"/>
              </a:rPr>
              <a:t> to build trust and counter misinformation</a:t>
            </a:r>
          </a:p>
          <a:p>
            <a:pPr marL="251460" indent="-179705"/>
            <a:r>
              <a:rPr lang="en-GB">
                <a:ea typeface="+mn-lt"/>
                <a:cs typeface="+mn-lt"/>
              </a:rPr>
              <a:t>Develop </a:t>
            </a:r>
            <a:r>
              <a:rPr lang="en-GB" b="1">
                <a:ea typeface="+mn-lt"/>
                <a:cs typeface="+mn-lt"/>
              </a:rPr>
              <a:t>innovative approaches and vaccination strategies</a:t>
            </a:r>
            <a:r>
              <a:rPr lang="en-GB">
                <a:ea typeface="+mn-lt"/>
                <a:cs typeface="+mn-lt"/>
              </a:rPr>
              <a:t> for refugees and migrants living in hard-to-reach areas</a:t>
            </a:r>
          </a:p>
        </p:txBody>
      </p:sp>
    </p:spTree>
    <p:extLst>
      <p:ext uri="{BB962C8B-B14F-4D97-AF65-F5344CB8AC3E}">
        <p14:creationId xmlns:p14="http://schemas.microsoft.com/office/powerpoint/2010/main" val="276131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8994C5-33EC-4F94-8980-5B587C6D37B8}"/>
              </a:ext>
            </a:extLst>
          </p:cNvPr>
          <p:cNvSpPr>
            <a:spLocks noGrp="1"/>
          </p:cNvSpPr>
          <p:nvPr>
            <p:ph type="title"/>
          </p:nvPr>
        </p:nvSpPr>
        <p:spPr>
          <a:xfrm>
            <a:off x="451568" y="321682"/>
            <a:ext cx="11056268" cy="451576"/>
          </a:xfrm>
        </p:spPr>
        <p:txBody>
          <a:bodyPr/>
          <a:lstStyle/>
          <a:p>
            <a:r>
              <a:rPr lang="en-GB">
                <a:ea typeface="+mj-lt"/>
                <a:cs typeface="+mj-lt"/>
              </a:rPr>
              <a:t>Migrant and refugee mental health</a:t>
            </a:r>
            <a:endParaRPr lang="en-US"/>
          </a:p>
        </p:txBody>
      </p:sp>
      <p:pic>
        <p:nvPicPr>
          <p:cNvPr id="9" name="Picture 9">
            <a:extLst>
              <a:ext uri="{FF2B5EF4-FFF2-40B4-BE49-F238E27FC236}">
                <a16:creationId xmlns:a16="http://schemas.microsoft.com/office/drawing/2014/main" id="{B0D72925-CEC1-42FE-8234-887F22F268CB}"/>
              </a:ext>
            </a:extLst>
          </p:cNvPr>
          <p:cNvPicPr>
            <a:picLocks noGrp="1" noChangeAspect="1"/>
          </p:cNvPicPr>
          <p:nvPr>
            <p:ph idx="29"/>
          </p:nvPr>
        </p:nvPicPr>
        <p:blipFill>
          <a:blip r:embed="rId2"/>
          <a:stretch>
            <a:fillRect/>
          </a:stretch>
        </p:blipFill>
        <p:spPr>
          <a:xfrm>
            <a:off x="-310" y="1153236"/>
            <a:ext cx="4913595" cy="5701169"/>
          </a:xfrm>
        </p:spPr>
      </p:pic>
      <p:sp>
        <p:nvSpPr>
          <p:cNvPr id="10" name="TextBox 9">
            <a:extLst>
              <a:ext uri="{FF2B5EF4-FFF2-40B4-BE49-F238E27FC236}">
                <a16:creationId xmlns:a16="http://schemas.microsoft.com/office/drawing/2014/main" id="{7B876627-8F23-488A-88F3-4970BA09BBBF}"/>
              </a:ext>
            </a:extLst>
          </p:cNvPr>
          <p:cNvSpPr txBox="1"/>
          <p:nvPr/>
        </p:nvSpPr>
        <p:spPr>
          <a:xfrm>
            <a:off x="5079425" y="2478528"/>
            <a:ext cx="6878443" cy="2274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Tahoma"/>
                <a:ea typeface="Tahoma"/>
                <a:cs typeface="Tahoma"/>
              </a:rPr>
              <a:t>Migrants and refugees can be exposed to various stress factors which affect their mental health and well-being before and during their migration journey and during their settlement and integration.</a:t>
            </a:r>
            <a:r>
              <a:rPr lang="en-GB" sz="2800" b="1" dirty="0">
                <a:latin typeface="Tahoma"/>
                <a:ea typeface="Tahoma"/>
                <a:cs typeface="Tahoma"/>
              </a:rPr>
              <a:t> </a:t>
            </a:r>
            <a:endParaRPr lang="en-US" dirty="0"/>
          </a:p>
        </p:txBody>
      </p:sp>
    </p:spTree>
    <p:extLst>
      <p:ext uri="{BB962C8B-B14F-4D97-AF65-F5344CB8AC3E}">
        <p14:creationId xmlns:p14="http://schemas.microsoft.com/office/powerpoint/2010/main" val="407412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application&#10;&#10;Description automatically generated">
            <a:extLst>
              <a:ext uri="{FF2B5EF4-FFF2-40B4-BE49-F238E27FC236}">
                <a16:creationId xmlns:a16="http://schemas.microsoft.com/office/drawing/2014/main" id="{51D80A7A-B21E-E98E-16D7-5EFD640BFB77}"/>
              </a:ext>
            </a:extLst>
          </p:cNvPr>
          <p:cNvPicPr>
            <a:picLocks noGrp="1" noChangeAspect="1"/>
          </p:cNvPicPr>
          <p:nvPr>
            <p:ph idx="29"/>
          </p:nvPr>
        </p:nvPicPr>
        <p:blipFill>
          <a:blip r:embed="rId2"/>
          <a:stretch>
            <a:fillRect/>
          </a:stretch>
        </p:blipFill>
        <p:spPr>
          <a:xfrm>
            <a:off x="1547048" y="187106"/>
            <a:ext cx="8007802" cy="5161576"/>
          </a:xfrm>
        </p:spPr>
      </p:pic>
      <p:sp>
        <p:nvSpPr>
          <p:cNvPr id="12" name="TextBox 11">
            <a:extLst>
              <a:ext uri="{FF2B5EF4-FFF2-40B4-BE49-F238E27FC236}">
                <a16:creationId xmlns:a16="http://schemas.microsoft.com/office/drawing/2014/main" id="{86E837ED-212B-C67F-ECDD-3C683235FD88}"/>
              </a:ext>
            </a:extLst>
          </p:cNvPr>
          <p:cNvSpPr txBox="1"/>
          <p:nvPr/>
        </p:nvSpPr>
        <p:spPr>
          <a:xfrm>
            <a:off x="4172120" y="5694218"/>
            <a:ext cx="3579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mn-lt"/>
                <a:hlinkClick r:id="rId3"/>
              </a:rPr>
              <a:t>Kahoot game</a:t>
            </a:r>
            <a:endParaRPr lang="en-GB" sz="3600">
              <a:latin typeface="+mn-lt"/>
              <a:cs typeface="Arial"/>
            </a:endParaRPr>
          </a:p>
        </p:txBody>
      </p:sp>
      <p:sp>
        <p:nvSpPr>
          <p:cNvPr id="2" name="TextBox 1">
            <a:extLst>
              <a:ext uri="{FF2B5EF4-FFF2-40B4-BE49-F238E27FC236}">
                <a16:creationId xmlns:a16="http://schemas.microsoft.com/office/drawing/2014/main" id="{5C256D88-A0C0-94E4-53FD-62337CA711A9}"/>
              </a:ext>
            </a:extLst>
          </p:cNvPr>
          <p:cNvSpPr txBox="1"/>
          <p:nvPr/>
        </p:nvSpPr>
        <p:spPr>
          <a:xfrm>
            <a:off x="1979469" y="59401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dirty="0">
                <a:solidFill>
                  <a:schemeClr val="bg1"/>
                </a:solidFill>
                <a:latin typeface="+mn-lt"/>
                <a:cs typeface="Arial"/>
              </a:rPr>
              <a:t>Kahoot.it</a:t>
            </a:r>
          </a:p>
        </p:txBody>
      </p:sp>
    </p:spTree>
    <p:extLst>
      <p:ext uri="{BB962C8B-B14F-4D97-AF65-F5344CB8AC3E}">
        <p14:creationId xmlns:p14="http://schemas.microsoft.com/office/powerpoint/2010/main" val="223009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Diagram&#10;&#10;Description automatically generated">
            <a:extLst>
              <a:ext uri="{FF2B5EF4-FFF2-40B4-BE49-F238E27FC236}">
                <a16:creationId xmlns:a16="http://schemas.microsoft.com/office/drawing/2014/main" id="{D45DC014-C903-432F-9B82-3FC153BF47CA}"/>
              </a:ext>
            </a:extLst>
          </p:cNvPr>
          <p:cNvPicPr>
            <a:picLocks noChangeAspect="1"/>
          </p:cNvPicPr>
          <p:nvPr/>
        </p:nvPicPr>
        <p:blipFill>
          <a:blip r:embed="rId2"/>
          <a:stretch>
            <a:fillRect/>
          </a:stretch>
        </p:blipFill>
        <p:spPr>
          <a:xfrm>
            <a:off x="777567" y="74229"/>
            <a:ext cx="9462039" cy="6821054"/>
          </a:xfrm>
          <a:prstGeom prst="rect">
            <a:avLst/>
          </a:prstGeom>
        </p:spPr>
      </p:pic>
    </p:spTree>
    <p:extLst>
      <p:ext uri="{BB962C8B-B14F-4D97-AF65-F5344CB8AC3E}">
        <p14:creationId xmlns:p14="http://schemas.microsoft.com/office/powerpoint/2010/main" val="821858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26FC7A-E312-48C9-94E9-1C9351A63272}"/>
              </a:ext>
            </a:extLst>
          </p:cNvPr>
          <p:cNvSpPr>
            <a:spLocks noGrp="1"/>
          </p:cNvSpPr>
          <p:nvPr>
            <p:ph type="title"/>
          </p:nvPr>
        </p:nvSpPr>
        <p:spPr>
          <a:xfrm>
            <a:off x="664244" y="311122"/>
            <a:ext cx="10753200" cy="451576"/>
          </a:xfrm>
        </p:spPr>
        <p:txBody>
          <a:bodyPr/>
          <a:lstStyle/>
          <a:p>
            <a:r>
              <a:rPr lang="en-GB">
                <a:ea typeface="+mj-lt"/>
                <a:cs typeface="+mj-lt"/>
              </a:rPr>
              <a:t>Prevalence of mental health conditions</a:t>
            </a:r>
            <a:endParaRPr lang="en-GB" b="0">
              <a:ea typeface="+mj-lt"/>
              <a:cs typeface="+mj-lt"/>
            </a:endParaRPr>
          </a:p>
        </p:txBody>
      </p:sp>
      <p:sp>
        <p:nvSpPr>
          <p:cNvPr id="7" name="Content Placeholder 6">
            <a:extLst>
              <a:ext uri="{FF2B5EF4-FFF2-40B4-BE49-F238E27FC236}">
                <a16:creationId xmlns:a16="http://schemas.microsoft.com/office/drawing/2014/main" id="{677DFEC9-408D-4800-862B-DA8B458008B3}"/>
              </a:ext>
            </a:extLst>
          </p:cNvPr>
          <p:cNvSpPr>
            <a:spLocks noGrp="1"/>
          </p:cNvSpPr>
          <p:nvPr>
            <p:ph idx="29"/>
          </p:nvPr>
        </p:nvSpPr>
        <p:spPr>
          <a:xfrm>
            <a:off x="78805" y="967382"/>
            <a:ext cx="12040827" cy="5171486"/>
          </a:xfrm>
        </p:spPr>
        <p:txBody>
          <a:bodyPr vert="horz" lIns="0" tIns="0" rIns="0" bIns="0" rtlCol="0" anchor="t">
            <a:noAutofit/>
          </a:bodyPr>
          <a:lstStyle/>
          <a:p>
            <a:pPr marL="251460" indent="-179705"/>
            <a:r>
              <a:rPr lang="en-GB" sz="2400">
                <a:ea typeface="+mn-lt"/>
                <a:cs typeface="+mn-lt"/>
              </a:rPr>
              <a:t>Some studies show that the prevalence of common mental disorders (</a:t>
            </a:r>
            <a:r>
              <a:rPr lang="en-GB" sz="2400" b="1">
                <a:ea typeface="+mn-lt"/>
                <a:cs typeface="+mn-lt"/>
              </a:rPr>
              <a:t>depression, anxiety and post-traumatic stress disorder (PTSD)</a:t>
            </a:r>
            <a:r>
              <a:rPr lang="en-GB" sz="2400">
                <a:ea typeface="+mn-lt"/>
                <a:cs typeface="+mn-lt"/>
              </a:rPr>
              <a:t>) is higher among migrants and refugees than among host populations.</a:t>
            </a:r>
            <a:r>
              <a:rPr lang="en-GB" sz="2400" dirty="0">
                <a:ea typeface="+mn-lt"/>
                <a:cs typeface="+mn-lt"/>
              </a:rPr>
              <a:t> </a:t>
            </a:r>
          </a:p>
          <a:p>
            <a:pPr marL="251460" indent="-179705"/>
            <a:r>
              <a:rPr lang="en-GB" sz="2400">
                <a:ea typeface="+mn-lt"/>
                <a:cs typeface="+mn-lt"/>
              </a:rPr>
              <a:t>Asylum seekers tend to be at elevated risk of </a:t>
            </a:r>
            <a:r>
              <a:rPr lang="en-GB" sz="2400" b="1">
                <a:ea typeface="+mn-lt"/>
                <a:cs typeface="+mn-lt"/>
              </a:rPr>
              <a:t>suicide.</a:t>
            </a:r>
            <a:r>
              <a:rPr lang="en-GB" sz="2400" dirty="0">
                <a:ea typeface="+mn-lt"/>
                <a:cs typeface="+mn-lt"/>
              </a:rPr>
              <a:t> </a:t>
            </a:r>
          </a:p>
          <a:p>
            <a:pPr marL="251460" indent="-179705"/>
            <a:r>
              <a:rPr lang="en-GB" sz="2400">
                <a:ea typeface="+mn-lt"/>
                <a:cs typeface="+mn-lt"/>
              </a:rPr>
              <a:t>There is also consistent evidence that the incidence of </a:t>
            </a:r>
            <a:r>
              <a:rPr lang="en-GB" sz="2400" b="1">
                <a:ea typeface="+mn-lt"/>
                <a:cs typeface="+mn-lt"/>
              </a:rPr>
              <a:t>psychoses</a:t>
            </a:r>
            <a:r>
              <a:rPr lang="en-GB" sz="2400">
                <a:ea typeface="+mn-lt"/>
                <a:cs typeface="+mn-lt"/>
              </a:rPr>
              <a:t> is higher among migrant populations in several countries, and this has been linked with the cumulative effect of social disadvantages before, during and after migration.</a:t>
            </a:r>
            <a:r>
              <a:rPr lang="en-GB" sz="2400" dirty="0">
                <a:ea typeface="+mn-lt"/>
                <a:cs typeface="+mn-lt"/>
              </a:rPr>
              <a:t> </a:t>
            </a:r>
          </a:p>
          <a:p>
            <a:pPr marL="251460" indent="-179705"/>
            <a:r>
              <a:rPr lang="en-GB" sz="2400">
                <a:ea typeface="+mn-lt"/>
                <a:cs typeface="+mn-lt"/>
              </a:rPr>
              <a:t>The impact of stressors can be buffered by </a:t>
            </a:r>
            <a:r>
              <a:rPr lang="en-GB" sz="2400" b="1">
                <a:ea typeface="+mn-lt"/>
                <a:cs typeface="+mn-lt"/>
              </a:rPr>
              <a:t>protective factors</a:t>
            </a:r>
            <a:r>
              <a:rPr lang="en-GB" sz="2400">
                <a:ea typeface="+mn-lt"/>
                <a:cs typeface="+mn-lt"/>
              </a:rPr>
              <a:t> such as access to employment and services, social support, proficiency in the language of the host country, and family reunification.</a:t>
            </a:r>
            <a:endParaRPr lang="en-GB" sz="2400" dirty="0">
              <a:cs typeface="Arial"/>
            </a:endParaRPr>
          </a:p>
        </p:txBody>
      </p:sp>
      <p:sp>
        <p:nvSpPr>
          <p:cNvPr id="2" name="TextBox 1">
            <a:extLst>
              <a:ext uri="{FF2B5EF4-FFF2-40B4-BE49-F238E27FC236}">
                <a16:creationId xmlns:a16="http://schemas.microsoft.com/office/drawing/2014/main" id="{92E58601-45A9-16C7-7BC4-C6A9A8AB937B}"/>
              </a:ext>
            </a:extLst>
          </p:cNvPr>
          <p:cNvSpPr txBox="1"/>
          <p:nvPr/>
        </p:nvSpPr>
        <p:spPr>
          <a:xfrm>
            <a:off x="299605" y="6404264"/>
            <a:ext cx="70034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Tahoma"/>
                <a:ea typeface="Tahoma"/>
                <a:cs typeface="Tahoma"/>
              </a:rPr>
              <a:t>Source: World Health Organization. Mental Health and forced displacement. 31 August 2021.</a:t>
            </a:r>
            <a:endParaRPr lang="en-US" sz="1100" dirty="0">
              <a:ea typeface="Tahoma"/>
              <a:cs typeface="Tahoma"/>
            </a:endParaRPr>
          </a:p>
        </p:txBody>
      </p:sp>
    </p:spTree>
    <p:extLst>
      <p:ext uri="{BB962C8B-B14F-4D97-AF65-F5344CB8AC3E}">
        <p14:creationId xmlns:p14="http://schemas.microsoft.com/office/powerpoint/2010/main" val="116762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08FFC7-D578-4AFF-BC35-E228A903251E}"/>
              </a:ext>
            </a:extLst>
          </p:cNvPr>
          <p:cNvSpPr>
            <a:spLocks noGrp="1"/>
          </p:cNvSpPr>
          <p:nvPr>
            <p:ph type="title"/>
          </p:nvPr>
        </p:nvSpPr>
        <p:spPr>
          <a:xfrm>
            <a:off x="255366" y="97391"/>
            <a:ext cx="11673175" cy="1046307"/>
          </a:xfrm>
        </p:spPr>
        <p:txBody>
          <a:bodyPr/>
          <a:lstStyle/>
          <a:p>
            <a:r>
              <a:rPr lang="en-GB">
                <a:ea typeface="+mj-lt"/>
                <a:cs typeface="+mj-lt"/>
              </a:rPr>
              <a:t>Responding to the mental health needs of migrants and refugees</a:t>
            </a:r>
            <a:endParaRPr lang="en-GB" b="0">
              <a:ea typeface="+mj-lt"/>
              <a:cs typeface="+mj-lt"/>
            </a:endParaRPr>
          </a:p>
        </p:txBody>
      </p:sp>
      <p:sp>
        <p:nvSpPr>
          <p:cNvPr id="7" name="Content Placeholder 6">
            <a:extLst>
              <a:ext uri="{FF2B5EF4-FFF2-40B4-BE49-F238E27FC236}">
                <a16:creationId xmlns:a16="http://schemas.microsoft.com/office/drawing/2014/main" id="{0A206FAA-8469-44CE-89D4-67475550F579}"/>
              </a:ext>
            </a:extLst>
          </p:cNvPr>
          <p:cNvSpPr>
            <a:spLocks noGrp="1"/>
          </p:cNvSpPr>
          <p:nvPr>
            <p:ph idx="29"/>
          </p:nvPr>
        </p:nvSpPr>
        <p:spPr>
          <a:xfrm>
            <a:off x="88098" y="1394846"/>
            <a:ext cx="12022241" cy="1008366"/>
          </a:xfrm>
        </p:spPr>
        <p:txBody>
          <a:bodyPr vert="horz" lIns="0" tIns="0" rIns="0" bIns="0" rtlCol="0" anchor="t">
            <a:noAutofit/>
          </a:bodyPr>
          <a:lstStyle/>
          <a:p>
            <a:pPr marL="71755" indent="0">
              <a:buNone/>
            </a:pPr>
            <a:r>
              <a:rPr lang="en-GB">
                <a:ea typeface="+mn-lt"/>
                <a:cs typeface="+mn-lt"/>
              </a:rPr>
              <a:t>A comprehensive, multi-disciplinary and inclusive approach is needed to address the mental health needs of migrants and refugees.</a:t>
            </a:r>
            <a:endParaRPr lang="en-US"/>
          </a:p>
        </p:txBody>
      </p:sp>
      <p:pic>
        <p:nvPicPr>
          <p:cNvPr id="9" name="Picture 9" descr="Diagram&#10;&#10;Description automatically generated">
            <a:extLst>
              <a:ext uri="{FF2B5EF4-FFF2-40B4-BE49-F238E27FC236}">
                <a16:creationId xmlns:a16="http://schemas.microsoft.com/office/drawing/2014/main" id="{7A8C297E-129A-4B04-A609-746FD4EE5BD9}"/>
              </a:ext>
            </a:extLst>
          </p:cNvPr>
          <p:cNvPicPr>
            <a:picLocks noGrp="1" noChangeAspect="1"/>
          </p:cNvPicPr>
          <p:nvPr>
            <p:ph idx="30"/>
          </p:nvPr>
        </p:nvPicPr>
        <p:blipFill>
          <a:blip r:embed="rId2"/>
          <a:stretch>
            <a:fillRect/>
          </a:stretch>
        </p:blipFill>
        <p:spPr>
          <a:xfrm>
            <a:off x="2023110" y="2511243"/>
            <a:ext cx="7487412" cy="4351178"/>
          </a:xfrm>
        </p:spPr>
      </p:pic>
    </p:spTree>
    <p:extLst>
      <p:ext uri="{BB962C8B-B14F-4D97-AF65-F5344CB8AC3E}">
        <p14:creationId xmlns:p14="http://schemas.microsoft.com/office/powerpoint/2010/main" val="203095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F6D96-82C6-4A59-92D5-D832CF5ED447}"/>
              </a:ext>
            </a:extLst>
          </p:cNvPr>
          <p:cNvSpPr>
            <a:spLocks noGrp="1"/>
          </p:cNvSpPr>
          <p:nvPr>
            <p:ph type="title"/>
          </p:nvPr>
        </p:nvSpPr>
        <p:spPr>
          <a:xfrm>
            <a:off x="50927" y="329707"/>
            <a:ext cx="12044882" cy="1027722"/>
          </a:xfrm>
        </p:spPr>
        <p:txBody>
          <a:bodyPr/>
          <a:lstStyle/>
          <a:p>
            <a:r>
              <a:rPr lang="en-GB">
                <a:ea typeface="+mj-lt"/>
                <a:cs typeface="+mj-lt"/>
              </a:rPr>
              <a:t>Overcoming barriers to receiving mental health care</a:t>
            </a:r>
            <a:endParaRPr lang="en-GB" b="0">
              <a:ea typeface="+mj-lt"/>
              <a:cs typeface="+mj-lt"/>
            </a:endParaRPr>
          </a:p>
        </p:txBody>
      </p:sp>
      <p:sp>
        <p:nvSpPr>
          <p:cNvPr id="7" name="Content Placeholder 6">
            <a:extLst>
              <a:ext uri="{FF2B5EF4-FFF2-40B4-BE49-F238E27FC236}">
                <a16:creationId xmlns:a16="http://schemas.microsoft.com/office/drawing/2014/main" id="{49845B7E-C2FE-40A5-8CAE-2F7A3758C272}"/>
              </a:ext>
            </a:extLst>
          </p:cNvPr>
          <p:cNvSpPr>
            <a:spLocks noGrp="1"/>
          </p:cNvSpPr>
          <p:nvPr>
            <p:ph idx="29"/>
          </p:nvPr>
        </p:nvSpPr>
        <p:spPr>
          <a:xfrm>
            <a:off x="115977" y="1840894"/>
            <a:ext cx="11985069" cy="4130706"/>
          </a:xfrm>
        </p:spPr>
        <p:txBody>
          <a:bodyPr vert="horz" lIns="0" tIns="0" rIns="0" bIns="0" rtlCol="0" anchor="t">
            <a:noAutofit/>
          </a:bodyPr>
          <a:lstStyle/>
          <a:p>
            <a:pPr marL="251460" indent="-179705"/>
            <a:r>
              <a:rPr lang="en-GB" b="1">
                <a:ea typeface="+mn-lt"/>
                <a:cs typeface="+mn-lt"/>
              </a:rPr>
              <a:t>provision of clear information on mental health</a:t>
            </a:r>
            <a:r>
              <a:rPr lang="en-GB">
                <a:ea typeface="+mn-lt"/>
                <a:cs typeface="+mn-lt"/>
              </a:rPr>
              <a:t> care entitlements and how to receive services</a:t>
            </a:r>
          </a:p>
          <a:p>
            <a:pPr marL="251460" indent="-179705"/>
            <a:r>
              <a:rPr lang="en-GB" b="1">
                <a:ea typeface="+mn-lt"/>
                <a:cs typeface="+mn-lt"/>
              </a:rPr>
              <a:t>outreach to at-risk groups</a:t>
            </a:r>
          </a:p>
          <a:p>
            <a:pPr marL="251460" indent="-179705"/>
            <a:r>
              <a:rPr lang="en-GB" b="1">
                <a:ea typeface="+mn-lt"/>
                <a:cs typeface="+mn-lt"/>
              </a:rPr>
              <a:t>facilitation of affordable and non-discriminatory access to care</a:t>
            </a:r>
          </a:p>
          <a:p>
            <a:pPr marL="251460" indent="-179705"/>
            <a:r>
              <a:rPr lang="en-GB" b="1">
                <a:ea typeface="+mn-lt"/>
                <a:cs typeface="+mn-lt"/>
              </a:rPr>
              <a:t>facilitation of communication</a:t>
            </a:r>
          </a:p>
          <a:p>
            <a:pPr marL="251460" indent="-179705"/>
            <a:r>
              <a:rPr lang="en-GB" b="1">
                <a:ea typeface="+mn-lt"/>
                <a:cs typeface="+mn-lt"/>
              </a:rPr>
              <a:t>providing person-centred care</a:t>
            </a:r>
          </a:p>
          <a:p>
            <a:pPr marL="251460" indent="-179705"/>
            <a:r>
              <a:rPr lang="en-GB">
                <a:ea typeface="+mn-lt"/>
                <a:cs typeface="+mn-lt"/>
              </a:rPr>
              <a:t>facilitating the engagement of multiple sectors and systems.</a:t>
            </a:r>
            <a:endParaRPr lang="en-GB" b="1" dirty="0">
              <a:cs typeface="Arial"/>
            </a:endParaRPr>
          </a:p>
        </p:txBody>
      </p:sp>
    </p:spTree>
    <p:extLst>
      <p:ext uri="{BB962C8B-B14F-4D97-AF65-F5344CB8AC3E}">
        <p14:creationId xmlns:p14="http://schemas.microsoft.com/office/powerpoint/2010/main" val="2495325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CDD40-7DCF-44FA-A21B-B55AB269D1A2}"/>
              </a:ext>
            </a:extLst>
          </p:cNvPr>
          <p:cNvSpPr>
            <a:spLocks noGrp="1"/>
          </p:cNvSpPr>
          <p:nvPr>
            <p:ph type="ftr" sz="quarter" idx="10"/>
          </p:nvPr>
        </p:nvSpPr>
        <p:spPr>
          <a:xfrm>
            <a:off x="450512" y="5029244"/>
            <a:ext cx="11674244" cy="995414"/>
          </a:xfrm>
        </p:spPr>
        <p:txBody>
          <a:bodyPr/>
          <a:lstStyle/>
          <a:p>
            <a:r>
              <a:rPr lang="en-GB" sz="2000">
                <a:solidFill>
                  <a:schemeClr val="tx1"/>
                </a:solidFill>
                <a:ea typeface="+mj-lt"/>
                <a:cs typeface="+mj-lt"/>
              </a:rPr>
              <a:t>-can be facilitated by </a:t>
            </a:r>
            <a:r>
              <a:rPr lang="en-GB" sz="2000" b="1">
                <a:solidFill>
                  <a:schemeClr val="tx1"/>
                </a:solidFill>
                <a:ea typeface="+mj-lt"/>
                <a:cs typeface="+mj-lt"/>
              </a:rPr>
              <a:t>equal access to employment opportunities and decent work, vocational training, financial support, social protection services, and legal and law enforcement agencies, as well as mental health care and psychosocial support</a:t>
            </a:r>
            <a:r>
              <a:rPr lang="en-GB" sz="2000" dirty="0">
                <a:solidFill>
                  <a:schemeClr val="tx1"/>
                </a:solidFill>
                <a:ea typeface="+mj-lt"/>
                <a:cs typeface="+mj-lt"/>
              </a:rPr>
              <a:t>.</a:t>
            </a:r>
            <a:endParaRPr lang="en-US" sz="2000" dirty="0">
              <a:solidFill>
                <a:schemeClr val="tx1"/>
              </a:solidFill>
            </a:endParaRPr>
          </a:p>
        </p:txBody>
      </p:sp>
      <p:sp>
        <p:nvSpPr>
          <p:cNvPr id="4" name="Text Placeholder 3">
            <a:extLst>
              <a:ext uri="{FF2B5EF4-FFF2-40B4-BE49-F238E27FC236}">
                <a16:creationId xmlns:a16="http://schemas.microsoft.com/office/drawing/2014/main" id="{0F49165C-4434-43D5-BE4E-873A2FB43500}"/>
              </a:ext>
            </a:extLst>
          </p:cNvPr>
          <p:cNvSpPr>
            <a:spLocks noGrp="1"/>
          </p:cNvSpPr>
          <p:nvPr>
            <p:ph type="body" sz="quarter" idx="26"/>
          </p:nvPr>
        </p:nvSpPr>
        <p:spPr>
          <a:xfrm>
            <a:off x="479115" y="868538"/>
            <a:ext cx="11659827" cy="633990"/>
          </a:xfrm>
        </p:spPr>
        <p:txBody>
          <a:bodyPr vert="horz" lIns="0" tIns="0" rIns="0" bIns="0" rtlCol="0" anchor="t">
            <a:noAutofit/>
          </a:bodyPr>
          <a:lstStyle/>
          <a:p>
            <a:r>
              <a:rPr lang="en-GB">
                <a:solidFill>
                  <a:schemeClr val="tx1"/>
                </a:solidFill>
                <a:ea typeface="+mn-lt"/>
                <a:cs typeface="+mn-lt"/>
              </a:rPr>
              <a:t>- help identify migrants and refugees with mental health conditions and can make care more accessible and cost effective</a:t>
            </a:r>
            <a:endParaRPr lang="en-US">
              <a:solidFill>
                <a:schemeClr val="tx1"/>
              </a:solidFill>
            </a:endParaRPr>
          </a:p>
        </p:txBody>
      </p:sp>
      <p:sp>
        <p:nvSpPr>
          <p:cNvPr id="5" name="Title 4">
            <a:extLst>
              <a:ext uri="{FF2B5EF4-FFF2-40B4-BE49-F238E27FC236}">
                <a16:creationId xmlns:a16="http://schemas.microsoft.com/office/drawing/2014/main" id="{B2E18E60-B7D5-44CD-B0B2-2CDB995D9E79}"/>
              </a:ext>
            </a:extLst>
          </p:cNvPr>
          <p:cNvSpPr>
            <a:spLocks noGrp="1"/>
          </p:cNvSpPr>
          <p:nvPr>
            <p:ph type="title"/>
          </p:nvPr>
        </p:nvSpPr>
        <p:spPr>
          <a:xfrm>
            <a:off x="88098" y="143853"/>
            <a:ext cx="12100638" cy="916210"/>
          </a:xfrm>
        </p:spPr>
        <p:txBody>
          <a:bodyPr/>
          <a:lstStyle/>
          <a:p>
            <a:r>
              <a:rPr lang="en-GB">
                <a:ea typeface="+mj-lt"/>
                <a:cs typeface="+mj-lt"/>
              </a:rPr>
              <a:t>Integrating mental health in primary health care</a:t>
            </a:r>
            <a:endParaRPr lang="en-US"/>
          </a:p>
        </p:txBody>
      </p:sp>
      <p:sp>
        <p:nvSpPr>
          <p:cNvPr id="6" name="Text Placeholder 5">
            <a:extLst>
              <a:ext uri="{FF2B5EF4-FFF2-40B4-BE49-F238E27FC236}">
                <a16:creationId xmlns:a16="http://schemas.microsoft.com/office/drawing/2014/main" id="{CC70BC4B-512E-42E2-A250-078439042989}"/>
              </a:ext>
            </a:extLst>
          </p:cNvPr>
          <p:cNvSpPr>
            <a:spLocks noGrp="1"/>
          </p:cNvSpPr>
          <p:nvPr>
            <p:ph type="body" sz="quarter" idx="27"/>
          </p:nvPr>
        </p:nvSpPr>
        <p:spPr>
          <a:xfrm>
            <a:off x="452644" y="2405638"/>
            <a:ext cx="11687707" cy="1581845"/>
          </a:xfrm>
        </p:spPr>
        <p:txBody>
          <a:bodyPr vert="horz" lIns="0" tIns="0" rIns="0" bIns="0" rtlCol="0" anchor="t">
            <a:noAutofit/>
          </a:bodyPr>
          <a:lstStyle/>
          <a:p>
            <a:r>
              <a:rPr lang="en-GB">
                <a:solidFill>
                  <a:schemeClr val="tx1"/>
                </a:solidFill>
                <a:ea typeface="+mn-lt"/>
                <a:cs typeface="+mn-lt"/>
              </a:rPr>
              <a:t>-the continuity and quality of mental health care of migrants and refugees on the move can be improved by </a:t>
            </a:r>
            <a:r>
              <a:rPr lang="en-GB" b="1">
                <a:solidFill>
                  <a:schemeClr val="tx1"/>
                </a:solidFill>
                <a:ea typeface="+mn-lt"/>
                <a:cs typeface="+mn-lt"/>
              </a:rPr>
              <a:t>creating international protocols for assuring continuity of care</a:t>
            </a:r>
            <a:r>
              <a:rPr lang="en-GB">
                <a:solidFill>
                  <a:schemeClr val="tx1"/>
                </a:solidFill>
                <a:ea typeface="+mn-lt"/>
                <a:cs typeface="+mn-lt"/>
              </a:rPr>
              <a:t>, improving communication among different social and mental health service providers and providing key written information tailored to their needs that migrants and refugees can take with them and share with different providers</a:t>
            </a:r>
            <a:endParaRPr lang="en-US">
              <a:solidFill>
                <a:schemeClr val="tx1"/>
              </a:solidFill>
              <a:cs typeface="Arial"/>
            </a:endParaRPr>
          </a:p>
        </p:txBody>
      </p:sp>
      <p:sp>
        <p:nvSpPr>
          <p:cNvPr id="7" name="Content Placeholder 6">
            <a:extLst>
              <a:ext uri="{FF2B5EF4-FFF2-40B4-BE49-F238E27FC236}">
                <a16:creationId xmlns:a16="http://schemas.microsoft.com/office/drawing/2014/main" id="{B033148A-2ECF-4C86-B7A8-663625323AA1}"/>
              </a:ext>
            </a:extLst>
          </p:cNvPr>
          <p:cNvSpPr>
            <a:spLocks noGrp="1"/>
          </p:cNvSpPr>
          <p:nvPr>
            <p:ph idx="29"/>
          </p:nvPr>
        </p:nvSpPr>
        <p:spPr>
          <a:xfrm>
            <a:off x="4463" y="1868773"/>
            <a:ext cx="10981461" cy="683121"/>
          </a:xfrm>
        </p:spPr>
        <p:txBody>
          <a:bodyPr vert="horz" lIns="0" tIns="0" rIns="0" bIns="0" rtlCol="0" anchor="t">
            <a:noAutofit/>
          </a:bodyPr>
          <a:lstStyle/>
          <a:p>
            <a:pPr marL="71755" indent="0">
              <a:buNone/>
            </a:pPr>
            <a:r>
              <a:rPr lang="en-GB" sz="4000" b="1">
                <a:solidFill>
                  <a:schemeClr val="tx2"/>
                </a:solidFill>
                <a:ea typeface="+mn-lt"/>
                <a:cs typeface="+mn-lt"/>
              </a:rPr>
              <a:t>Ensuring continuity of care</a:t>
            </a:r>
            <a:endParaRPr lang="en-GB" sz="4000">
              <a:solidFill>
                <a:schemeClr val="tx2"/>
              </a:solidFill>
              <a:ea typeface="+mn-lt"/>
              <a:cs typeface="+mn-lt"/>
            </a:endParaRPr>
          </a:p>
        </p:txBody>
      </p:sp>
      <p:sp>
        <p:nvSpPr>
          <p:cNvPr id="9" name="TextBox 8">
            <a:extLst>
              <a:ext uri="{FF2B5EF4-FFF2-40B4-BE49-F238E27FC236}">
                <a16:creationId xmlns:a16="http://schemas.microsoft.com/office/drawing/2014/main" id="{E05A6962-A4F0-4525-BDD5-380DB64109AF}"/>
              </a:ext>
            </a:extLst>
          </p:cNvPr>
          <p:cNvSpPr txBox="1"/>
          <p:nvPr/>
        </p:nvSpPr>
        <p:spPr>
          <a:xfrm>
            <a:off x="87352" y="3702204"/>
            <a:ext cx="117013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chemeClr val="tx2"/>
                </a:solidFill>
                <a:latin typeface="Arial"/>
                <a:ea typeface="Tahoma"/>
                <a:cs typeface="Tahoma"/>
              </a:rPr>
              <a:t>Addressing social determinants and promoting social integration and inclusion</a:t>
            </a:r>
            <a:endParaRPr lang="en-US" sz="4000">
              <a:solidFill>
                <a:schemeClr val="tx2"/>
              </a:solidFill>
              <a:latin typeface="Arial"/>
            </a:endParaRPr>
          </a:p>
        </p:txBody>
      </p:sp>
    </p:spTree>
    <p:extLst>
      <p:ext uri="{BB962C8B-B14F-4D97-AF65-F5344CB8AC3E}">
        <p14:creationId xmlns:p14="http://schemas.microsoft.com/office/powerpoint/2010/main" val="352797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0EBA12-98C1-8475-54CA-7E9F2AF9AE42}"/>
              </a:ext>
            </a:extLst>
          </p:cNvPr>
          <p:cNvSpPr>
            <a:spLocks noGrp="1"/>
          </p:cNvSpPr>
          <p:nvPr>
            <p:ph type="body" sz="quarter" idx="26"/>
          </p:nvPr>
        </p:nvSpPr>
        <p:spPr>
          <a:xfrm>
            <a:off x="237506" y="1119441"/>
            <a:ext cx="8416681" cy="633990"/>
          </a:xfrm>
        </p:spPr>
        <p:txBody>
          <a:bodyPr vert="horz" lIns="0" tIns="0" rIns="0" bIns="0" rtlCol="0" anchor="t">
            <a:noAutofit/>
          </a:bodyPr>
          <a:lstStyle/>
          <a:p>
            <a:r>
              <a:rPr lang="en-GB" dirty="0">
                <a:ea typeface="+mn-lt"/>
                <a:cs typeface="+mn-lt"/>
              </a:rPr>
              <a:t>UNHCR has declared </a:t>
            </a:r>
            <a:r>
              <a:rPr lang="en-GB" b="1" dirty="0">
                <a:ea typeface="+mn-lt"/>
                <a:cs typeface="+mn-lt"/>
              </a:rPr>
              <a:t>Ukraine a Level 3 emergency</a:t>
            </a:r>
            <a:r>
              <a:rPr lang="en-GB" dirty="0">
                <a:ea typeface="+mn-lt"/>
                <a:cs typeface="+mn-lt"/>
              </a:rPr>
              <a:t> – the highest level that exists. </a:t>
            </a:r>
            <a:endParaRPr lang="en-US" dirty="0"/>
          </a:p>
        </p:txBody>
      </p:sp>
      <p:sp>
        <p:nvSpPr>
          <p:cNvPr id="5" name="Title 4">
            <a:extLst>
              <a:ext uri="{FF2B5EF4-FFF2-40B4-BE49-F238E27FC236}">
                <a16:creationId xmlns:a16="http://schemas.microsoft.com/office/drawing/2014/main" id="{B84B0FB7-22CB-EE8E-14C5-475B32264337}"/>
              </a:ext>
            </a:extLst>
          </p:cNvPr>
          <p:cNvSpPr>
            <a:spLocks noGrp="1"/>
          </p:cNvSpPr>
          <p:nvPr>
            <p:ph type="title"/>
          </p:nvPr>
        </p:nvSpPr>
        <p:spPr>
          <a:xfrm>
            <a:off x="720000" y="382295"/>
            <a:ext cx="10753200" cy="451576"/>
          </a:xfrm>
        </p:spPr>
        <p:txBody>
          <a:bodyPr/>
          <a:lstStyle/>
          <a:p>
            <a:pPr algn="ctr"/>
            <a:r>
              <a:rPr lang="en-GB" dirty="0">
                <a:cs typeface="Arial"/>
              </a:rPr>
              <a:t>Ukraine emergency</a:t>
            </a:r>
          </a:p>
        </p:txBody>
      </p:sp>
      <p:pic>
        <p:nvPicPr>
          <p:cNvPr id="9" name="Picture 9" descr="Shape&#10;&#10;Description automatically generated">
            <a:extLst>
              <a:ext uri="{FF2B5EF4-FFF2-40B4-BE49-F238E27FC236}">
                <a16:creationId xmlns:a16="http://schemas.microsoft.com/office/drawing/2014/main" id="{C1F06DEC-050F-8E40-877B-EB576334DDBB}"/>
              </a:ext>
            </a:extLst>
          </p:cNvPr>
          <p:cNvPicPr>
            <a:picLocks noGrp="1" noChangeAspect="1"/>
          </p:cNvPicPr>
          <p:nvPr>
            <p:ph idx="29"/>
          </p:nvPr>
        </p:nvPicPr>
        <p:blipFill>
          <a:blip r:embed="rId2"/>
          <a:stretch>
            <a:fillRect/>
          </a:stretch>
        </p:blipFill>
        <p:spPr>
          <a:xfrm>
            <a:off x="8977253" y="762944"/>
            <a:ext cx="3127737" cy="2913364"/>
          </a:xfrm>
        </p:spPr>
      </p:pic>
      <p:sp>
        <p:nvSpPr>
          <p:cNvPr id="10" name="TextBox 9">
            <a:extLst>
              <a:ext uri="{FF2B5EF4-FFF2-40B4-BE49-F238E27FC236}">
                <a16:creationId xmlns:a16="http://schemas.microsoft.com/office/drawing/2014/main" id="{CE68F5BB-E31B-FB5E-67BA-D35D7B536123}"/>
              </a:ext>
            </a:extLst>
          </p:cNvPr>
          <p:cNvSpPr txBox="1"/>
          <p:nvPr/>
        </p:nvSpPr>
        <p:spPr>
          <a:xfrm>
            <a:off x="152401" y="1760036"/>
            <a:ext cx="86626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dirty="0">
                <a:latin typeface="Tahoma"/>
                <a:ea typeface="Tahoma"/>
                <a:cs typeface="Tahoma"/>
              </a:rPr>
              <a:t>An escalation of the conflict in February 2022 has turned an already volatile situation into a full-scale emergency. People are fleeing their homes to try to find safety elsewhere within the country and are crossing borders into neighbouring countries. The situation remains extremely dangerous for anyone inside Ukraine and the vulnerability of those forced to flee is increasing rapidly, with more in need of immediate support. Since 24 February 2022, the number of refugees fleeing Ukraine is over 5 millions (as for 25 April 2022).</a:t>
            </a:r>
            <a:endParaRPr lang="en-US" sz="1800" dirty="0"/>
          </a:p>
        </p:txBody>
      </p:sp>
      <p:sp>
        <p:nvSpPr>
          <p:cNvPr id="12" name="TextBox 11">
            <a:extLst>
              <a:ext uri="{FF2B5EF4-FFF2-40B4-BE49-F238E27FC236}">
                <a16:creationId xmlns:a16="http://schemas.microsoft.com/office/drawing/2014/main" id="{40F4AF09-13E0-25EB-2851-6D8BEEC2488B}"/>
              </a:ext>
            </a:extLst>
          </p:cNvPr>
          <p:cNvSpPr txBox="1"/>
          <p:nvPr/>
        </p:nvSpPr>
        <p:spPr>
          <a:xfrm>
            <a:off x="301083" y="6480717"/>
            <a:ext cx="104561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mn-lt"/>
              </a:rPr>
              <a:t>Source: UNHCR (The United Nations High Commissioner for refugees) statistics.</a:t>
            </a:r>
            <a:endParaRPr lang="en-US" sz="1200" dirty="0"/>
          </a:p>
        </p:txBody>
      </p:sp>
      <p:pic>
        <p:nvPicPr>
          <p:cNvPr id="3" name="Picture 5" descr="A screenshot of a computer&#10;&#10;Description automatically generated">
            <a:extLst>
              <a:ext uri="{FF2B5EF4-FFF2-40B4-BE49-F238E27FC236}">
                <a16:creationId xmlns:a16="http://schemas.microsoft.com/office/drawing/2014/main" id="{9A851842-222F-0C6D-9FE1-D50E9AB23C79}"/>
              </a:ext>
            </a:extLst>
          </p:cNvPr>
          <p:cNvPicPr>
            <a:picLocks noChangeAspect="1"/>
          </p:cNvPicPr>
          <p:nvPr/>
        </p:nvPicPr>
        <p:blipFill>
          <a:blip r:embed="rId3"/>
          <a:stretch>
            <a:fillRect/>
          </a:stretch>
        </p:blipFill>
        <p:spPr>
          <a:xfrm>
            <a:off x="236036" y="3925285"/>
            <a:ext cx="10112295" cy="2575818"/>
          </a:xfrm>
          <a:prstGeom prst="rect">
            <a:avLst/>
          </a:prstGeom>
        </p:spPr>
      </p:pic>
    </p:spTree>
    <p:extLst>
      <p:ext uri="{BB962C8B-B14F-4D97-AF65-F5344CB8AC3E}">
        <p14:creationId xmlns:p14="http://schemas.microsoft.com/office/powerpoint/2010/main" val="901644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8604D8-ABB4-E7B7-4345-CBC18863DD8C}"/>
              </a:ext>
            </a:extLst>
          </p:cNvPr>
          <p:cNvSpPr>
            <a:spLocks noGrp="1"/>
          </p:cNvSpPr>
          <p:nvPr>
            <p:ph type="body" sz="quarter" idx="26"/>
          </p:nvPr>
        </p:nvSpPr>
        <p:spPr>
          <a:xfrm>
            <a:off x="256091" y="942879"/>
            <a:ext cx="11882852" cy="866307"/>
          </a:xfrm>
        </p:spPr>
        <p:txBody>
          <a:bodyPr vert="horz" lIns="0" tIns="0" rIns="0" bIns="0" rtlCol="0" anchor="t">
            <a:noAutofit/>
          </a:bodyPr>
          <a:lstStyle/>
          <a:p>
            <a:r>
              <a:rPr lang="en-GB" dirty="0">
                <a:ea typeface="+mn-lt"/>
                <a:cs typeface="+mn-lt"/>
              </a:rPr>
              <a:t>An additional 7 million people have been displaced internally within Ukraine and over 14 million more have been affected in the areas hardest hit by the war. Humanitarian needs are increasing exponentially.</a:t>
            </a:r>
            <a:endParaRPr lang="en-US" dirty="0"/>
          </a:p>
        </p:txBody>
      </p:sp>
      <p:sp>
        <p:nvSpPr>
          <p:cNvPr id="5" name="Title 4">
            <a:extLst>
              <a:ext uri="{FF2B5EF4-FFF2-40B4-BE49-F238E27FC236}">
                <a16:creationId xmlns:a16="http://schemas.microsoft.com/office/drawing/2014/main" id="{EAEA0E17-4307-E2CB-76AA-A8ED230FE9EE}"/>
              </a:ext>
            </a:extLst>
          </p:cNvPr>
          <p:cNvSpPr>
            <a:spLocks noGrp="1"/>
          </p:cNvSpPr>
          <p:nvPr>
            <p:ph type="title"/>
          </p:nvPr>
        </p:nvSpPr>
        <p:spPr>
          <a:xfrm>
            <a:off x="627073" y="329707"/>
            <a:ext cx="10753200" cy="451576"/>
          </a:xfrm>
        </p:spPr>
        <p:txBody>
          <a:bodyPr/>
          <a:lstStyle/>
          <a:p>
            <a:pPr algn="ctr"/>
            <a:r>
              <a:rPr lang="en-GB" dirty="0">
                <a:ea typeface="+mj-lt"/>
                <a:cs typeface="+mj-lt"/>
              </a:rPr>
              <a:t>Ukraine emergency</a:t>
            </a:r>
            <a:endParaRPr lang="en-US" dirty="0">
              <a:cs typeface="Arial"/>
            </a:endParaRPr>
          </a:p>
        </p:txBody>
      </p:sp>
      <p:sp>
        <p:nvSpPr>
          <p:cNvPr id="7" name="Content Placeholder 6">
            <a:extLst>
              <a:ext uri="{FF2B5EF4-FFF2-40B4-BE49-F238E27FC236}">
                <a16:creationId xmlns:a16="http://schemas.microsoft.com/office/drawing/2014/main" id="{9E4BEDFF-65BC-3C0F-63D4-A8BD6E1F3F8F}"/>
              </a:ext>
            </a:extLst>
          </p:cNvPr>
          <p:cNvSpPr>
            <a:spLocks noGrp="1"/>
          </p:cNvSpPr>
          <p:nvPr>
            <p:ph idx="29"/>
          </p:nvPr>
        </p:nvSpPr>
        <p:spPr>
          <a:xfrm>
            <a:off x="125268" y="1757261"/>
            <a:ext cx="6743999" cy="5050681"/>
          </a:xfrm>
        </p:spPr>
        <p:txBody>
          <a:bodyPr vert="horz" lIns="0" tIns="0" rIns="0" bIns="0" rtlCol="0" anchor="t">
            <a:noAutofit/>
          </a:bodyPr>
          <a:lstStyle/>
          <a:p>
            <a:pPr marL="251460" indent="-179705"/>
            <a:r>
              <a:rPr lang="en-GB" sz="1600" dirty="0">
                <a:ea typeface="+mn-lt"/>
                <a:cs typeface="+mn-lt"/>
              </a:rPr>
              <a:t>Many people remain trapped in areas of escalating conflict and, with essential services disrupted, are unable to meet their basic needs including food, water and medicines.</a:t>
            </a:r>
          </a:p>
          <a:p>
            <a:pPr marL="251460" indent="-179705"/>
            <a:r>
              <a:rPr lang="en-GB" sz="1600" dirty="0">
                <a:ea typeface="+mn-lt"/>
                <a:cs typeface="+mn-lt"/>
              </a:rPr>
              <a:t>The number of civilian casualties across Ukraine continues to rise.</a:t>
            </a:r>
          </a:p>
          <a:p>
            <a:pPr marL="251460" indent="-179705"/>
            <a:r>
              <a:rPr lang="en-GB" sz="1600" dirty="0">
                <a:ea typeface="+mn-lt"/>
                <a:cs typeface="+mn-lt"/>
              </a:rPr>
              <a:t>The intensity of the fighting, and notably the indiscriminate airstrikes hitting civilians and civilian infrastructure, continues to trigger large-scale displacement, while simultaneously exacerbating the humanitarian needs of those who are internally displaced or remain in heavily affected areas.</a:t>
            </a:r>
          </a:p>
          <a:p>
            <a:pPr marL="251460" indent="-179705"/>
            <a:r>
              <a:rPr lang="en-GB" sz="1600" dirty="0">
                <a:ea typeface="+mn-lt"/>
                <a:cs typeface="+mn-lt"/>
              </a:rPr>
              <a:t>The humanitarian situation in Mariupol remains dire. Mariupol’s City Council reports that 50-100 artillery shells hit the city every day.</a:t>
            </a:r>
            <a:endParaRPr lang="en-GB" sz="1600" dirty="0">
              <a:cs typeface="Arial"/>
            </a:endParaRPr>
          </a:p>
        </p:txBody>
      </p:sp>
      <p:pic>
        <p:nvPicPr>
          <p:cNvPr id="2" name="Picture 2" descr="A picture containing person, outdoor, people, crowd&#10;&#10;Description automatically generated">
            <a:extLst>
              <a:ext uri="{FF2B5EF4-FFF2-40B4-BE49-F238E27FC236}">
                <a16:creationId xmlns:a16="http://schemas.microsoft.com/office/drawing/2014/main" id="{0FE289C1-CB5D-CA66-AF2F-A10EF394BC6A}"/>
              </a:ext>
            </a:extLst>
          </p:cNvPr>
          <p:cNvPicPr>
            <a:picLocks noChangeAspect="1"/>
          </p:cNvPicPr>
          <p:nvPr/>
        </p:nvPicPr>
        <p:blipFill>
          <a:blip r:embed="rId2"/>
          <a:stretch>
            <a:fillRect/>
          </a:stretch>
        </p:blipFill>
        <p:spPr>
          <a:xfrm>
            <a:off x="6898889" y="1718914"/>
            <a:ext cx="5289393" cy="3903390"/>
          </a:xfrm>
          <a:prstGeom prst="rect">
            <a:avLst/>
          </a:prstGeom>
        </p:spPr>
      </p:pic>
    </p:spTree>
    <p:extLst>
      <p:ext uri="{BB962C8B-B14F-4D97-AF65-F5344CB8AC3E}">
        <p14:creationId xmlns:p14="http://schemas.microsoft.com/office/powerpoint/2010/main" val="47992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00A87-75C0-A225-9BC7-98DCDA1A48B8}"/>
              </a:ext>
            </a:extLst>
          </p:cNvPr>
          <p:cNvSpPr>
            <a:spLocks noGrp="1"/>
          </p:cNvSpPr>
          <p:nvPr>
            <p:ph type="body" sz="quarter" idx="26"/>
          </p:nvPr>
        </p:nvSpPr>
        <p:spPr>
          <a:xfrm>
            <a:off x="126838" y="675926"/>
            <a:ext cx="5220000" cy="271576"/>
          </a:xfrm>
        </p:spPr>
        <p:txBody>
          <a:bodyPr vert="horz" lIns="0" tIns="0" rIns="0" bIns="0" rtlCol="0" anchor="t">
            <a:noAutofit/>
          </a:bodyPr>
          <a:lstStyle/>
          <a:p>
            <a:r>
              <a:rPr lang="en-GB" dirty="0">
                <a:cs typeface="Arial"/>
              </a:rPr>
              <a:t>What can be done to support Ukraine?</a:t>
            </a:r>
          </a:p>
        </p:txBody>
      </p:sp>
      <p:sp>
        <p:nvSpPr>
          <p:cNvPr id="5" name="Title 4">
            <a:extLst>
              <a:ext uri="{FF2B5EF4-FFF2-40B4-BE49-F238E27FC236}">
                <a16:creationId xmlns:a16="http://schemas.microsoft.com/office/drawing/2014/main" id="{149A2234-00ED-2BF3-FE88-C5FE890526BB}"/>
              </a:ext>
            </a:extLst>
          </p:cNvPr>
          <p:cNvSpPr>
            <a:spLocks noGrp="1"/>
          </p:cNvSpPr>
          <p:nvPr>
            <p:ph type="title"/>
          </p:nvPr>
        </p:nvSpPr>
        <p:spPr>
          <a:xfrm>
            <a:off x="1736703" y="116821"/>
            <a:ext cx="8662347" cy="451576"/>
          </a:xfrm>
        </p:spPr>
        <p:txBody>
          <a:bodyPr/>
          <a:lstStyle/>
          <a:p>
            <a:r>
              <a:rPr lang="en-GB" dirty="0">
                <a:cs typeface="Arial"/>
              </a:rPr>
              <a:t>Possible response in Ukraine</a:t>
            </a:r>
            <a:endParaRPr lang="en-GB" dirty="0"/>
          </a:p>
        </p:txBody>
      </p:sp>
      <p:sp>
        <p:nvSpPr>
          <p:cNvPr id="7" name="Content Placeholder 6">
            <a:extLst>
              <a:ext uri="{FF2B5EF4-FFF2-40B4-BE49-F238E27FC236}">
                <a16:creationId xmlns:a16="http://schemas.microsoft.com/office/drawing/2014/main" id="{5E6EBF04-6FB1-E2E6-01B9-FE6415D0D97A}"/>
              </a:ext>
            </a:extLst>
          </p:cNvPr>
          <p:cNvSpPr>
            <a:spLocks noGrp="1"/>
          </p:cNvSpPr>
          <p:nvPr>
            <p:ph idx="29"/>
          </p:nvPr>
        </p:nvSpPr>
        <p:spPr>
          <a:xfrm>
            <a:off x="36988" y="886495"/>
            <a:ext cx="9675414" cy="5742985"/>
          </a:xfrm>
        </p:spPr>
        <p:txBody>
          <a:bodyPr vert="horz" lIns="0" tIns="0" rIns="0" bIns="0" rtlCol="0" anchor="t">
            <a:noAutofit/>
          </a:bodyPr>
          <a:lstStyle/>
          <a:p>
            <a:pPr marL="251460" indent="-179705"/>
            <a:r>
              <a:rPr lang="en-GB" sz="1400" dirty="0">
                <a:cs typeface="Arial"/>
              </a:rPr>
              <a:t>To provide cash assistance for basic needs</a:t>
            </a:r>
          </a:p>
          <a:p>
            <a:pPr marL="251460" indent="-179705"/>
            <a:r>
              <a:rPr lang="en-GB" sz="1400" dirty="0">
                <a:cs typeface="Arial"/>
              </a:rPr>
              <a:t>To target among internally displaced people those who are with specific needs (women at risk </a:t>
            </a:r>
            <a:r>
              <a:rPr lang="en-GB" sz="1400" dirty="0">
                <a:ea typeface="+mn-lt"/>
                <a:cs typeface="+mn-lt"/>
              </a:rPr>
              <a:t>gender-based violence (GBV) and trafficking, older persons, minorities, unaccompanied and separated children, and persons with disabilities</a:t>
            </a:r>
            <a:r>
              <a:rPr lang="en-GB" sz="1400" dirty="0">
                <a:cs typeface="Arial"/>
              </a:rPr>
              <a:t>)</a:t>
            </a:r>
          </a:p>
          <a:p>
            <a:pPr marL="251460" indent="-179705"/>
            <a:r>
              <a:rPr lang="en-GB" sz="1400" dirty="0">
                <a:cs typeface="Arial"/>
              </a:rPr>
              <a:t>To launch different ways of communication (social media channels) in order to help people to get the most reliable information, overcoming language barriers</a:t>
            </a:r>
          </a:p>
          <a:p>
            <a:pPr marL="251460" indent="-179705"/>
            <a:r>
              <a:rPr lang="en-GB" sz="1400" dirty="0">
                <a:cs typeface="Arial"/>
              </a:rPr>
              <a:t>To provide </a:t>
            </a:r>
            <a:r>
              <a:rPr lang="en-GB" sz="1400" dirty="0">
                <a:ea typeface="+mn-lt"/>
                <a:cs typeface="+mn-lt"/>
              </a:rPr>
              <a:t>core relief items such as tarpaulin, blankets, hygiene kits, kitchen sets, blankets, mattresses, folding beds and sleeping mats, bedsheets</a:t>
            </a:r>
          </a:p>
          <a:p>
            <a:pPr marL="251460" indent="-179705"/>
            <a:r>
              <a:rPr lang="en-GB" sz="1400" dirty="0">
                <a:ea typeface="+mn-lt"/>
                <a:cs typeface="+mn-lt"/>
              </a:rPr>
              <a:t>To provide emergency shelter assistance, accommodation opportunities</a:t>
            </a:r>
          </a:p>
          <a:p>
            <a:pPr marL="251460" indent="-179705"/>
            <a:r>
              <a:rPr lang="en-GB" sz="1400" dirty="0">
                <a:ea typeface="+mn-lt"/>
                <a:cs typeface="+mn-lt"/>
              </a:rPr>
              <a:t>To provide access to the healthcare (treatment for tuberculosis, HIV), mental health support, vaccination programmes (including COVID-19)</a:t>
            </a:r>
          </a:p>
          <a:p>
            <a:pPr marL="251460" indent="-179705"/>
            <a:r>
              <a:rPr lang="en-GB" sz="1400" dirty="0">
                <a:ea typeface="+mn-lt"/>
                <a:cs typeface="+mn-lt"/>
              </a:rPr>
              <a:t>To help with an employment, registration, recognition of education, ID provision</a:t>
            </a:r>
            <a:r>
              <a:rPr lang="en-GB" sz="1800" dirty="0">
                <a:ea typeface="+mn-lt"/>
                <a:cs typeface="+mn-lt"/>
              </a:rPr>
              <a:t> </a:t>
            </a:r>
          </a:p>
          <a:p>
            <a:pPr marL="251460" indent="-179705"/>
            <a:r>
              <a:rPr lang="en-GB" sz="1400" dirty="0">
                <a:ea typeface="+mn-lt"/>
                <a:cs typeface="+mn-lt"/>
              </a:rPr>
              <a:t>Set up Blue Dot hubs, which offer refugee families on the move a safe space and vital services, children’s play areas, protection, and counselling.</a:t>
            </a:r>
          </a:p>
          <a:p>
            <a:pPr marL="251460" indent="-179705"/>
            <a:endParaRPr lang="en-GB" sz="1400" dirty="0">
              <a:ea typeface="+mn-lt"/>
              <a:cs typeface="+mn-lt"/>
            </a:endParaRPr>
          </a:p>
        </p:txBody>
      </p:sp>
      <p:pic>
        <p:nvPicPr>
          <p:cNvPr id="9" name="Picture 9" descr="Shape&#10;&#10;Description automatically generated">
            <a:extLst>
              <a:ext uri="{FF2B5EF4-FFF2-40B4-BE49-F238E27FC236}">
                <a16:creationId xmlns:a16="http://schemas.microsoft.com/office/drawing/2014/main" id="{B2A9C277-04ED-40FE-63F9-7A52058BB6DB}"/>
              </a:ext>
            </a:extLst>
          </p:cNvPr>
          <p:cNvPicPr>
            <a:picLocks noGrp="1" noChangeAspect="1"/>
          </p:cNvPicPr>
          <p:nvPr>
            <p:ph idx="30"/>
          </p:nvPr>
        </p:nvPicPr>
        <p:blipFill>
          <a:blip r:embed="rId2"/>
          <a:stretch>
            <a:fillRect/>
          </a:stretch>
        </p:blipFill>
        <p:spPr>
          <a:xfrm>
            <a:off x="9380872" y="943939"/>
            <a:ext cx="2770392" cy="2615999"/>
          </a:xfrm>
        </p:spPr>
      </p:pic>
      <p:pic>
        <p:nvPicPr>
          <p:cNvPr id="2" name="Picture 2" descr="Shape&#10;&#10;Description automatically generated">
            <a:extLst>
              <a:ext uri="{FF2B5EF4-FFF2-40B4-BE49-F238E27FC236}">
                <a16:creationId xmlns:a16="http://schemas.microsoft.com/office/drawing/2014/main" id="{644D83EB-B8A0-1117-967B-A8E619BDCDBD}"/>
              </a:ext>
            </a:extLst>
          </p:cNvPr>
          <p:cNvPicPr>
            <a:picLocks noChangeAspect="1"/>
          </p:cNvPicPr>
          <p:nvPr/>
        </p:nvPicPr>
        <p:blipFill>
          <a:blip r:embed="rId3"/>
          <a:stretch>
            <a:fillRect/>
          </a:stretch>
        </p:blipFill>
        <p:spPr>
          <a:xfrm>
            <a:off x="9472960" y="3793102"/>
            <a:ext cx="2520176" cy="2078188"/>
          </a:xfrm>
          <a:prstGeom prst="rect">
            <a:avLst/>
          </a:prstGeom>
        </p:spPr>
      </p:pic>
    </p:spTree>
    <p:extLst>
      <p:ext uri="{BB962C8B-B14F-4D97-AF65-F5344CB8AC3E}">
        <p14:creationId xmlns:p14="http://schemas.microsoft.com/office/powerpoint/2010/main" val="217820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C4077-C81F-CA20-074F-7E0320EA7DCA}"/>
              </a:ext>
            </a:extLst>
          </p:cNvPr>
          <p:cNvSpPr>
            <a:spLocks noGrp="1"/>
          </p:cNvSpPr>
          <p:nvPr>
            <p:ph type="title"/>
          </p:nvPr>
        </p:nvSpPr>
        <p:spPr>
          <a:xfrm>
            <a:off x="720000" y="252409"/>
            <a:ext cx="10753200" cy="451576"/>
          </a:xfrm>
        </p:spPr>
        <p:txBody>
          <a:bodyPr/>
          <a:lstStyle/>
          <a:p>
            <a:r>
              <a:rPr lang="en-GB" dirty="0">
                <a:cs typeface="Arial"/>
              </a:rPr>
              <a:t>Priority public health concerns</a:t>
            </a:r>
            <a:endParaRPr lang="en-GB" dirty="0"/>
          </a:p>
        </p:txBody>
      </p:sp>
      <p:sp>
        <p:nvSpPr>
          <p:cNvPr id="7" name="Content Placeholder 6">
            <a:extLst>
              <a:ext uri="{FF2B5EF4-FFF2-40B4-BE49-F238E27FC236}">
                <a16:creationId xmlns:a16="http://schemas.microsoft.com/office/drawing/2014/main" id="{FE1F36BC-C584-867F-7152-135592CCD4A9}"/>
              </a:ext>
            </a:extLst>
          </p:cNvPr>
          <p:cNvSpPr>
            <a:spLocks noGrp="1"/>
          </p:cNvSpPr>
          <p:nvPr>
            <p:ph idx="29"/>
          </p:nvPr>
        </p:nvSpPr>
        <p:spPr>
          <a:xfrm>
            <a:off x="416932" y="1155982"/>
            <a:ext cx="9982498" cy="4824066"/>
          </a:xfrm>
        </p:spPr>
        <p:txBody>
          <a:bodyPr vert="horz" lIns="0" tIns="0" rIns="0" bIns="0" rtlCol="0" anchor="t">
            <a:noAutofit/>
          </a:bodyPr>
          <a:lstStyle/>
          <a:p>
            <a:pPr marL="251460" indent="-179705"/>
            <a:r>
              <a:rPr lang="en-GB">
                <a:ea typeface="+mn-lt"/>
                <a:cs typeface="+mn-lt"/>
              </a:rPr>
              <a:t>Conflict-related trauma and injuries</a:t>
            </a:r>
            <a:endParaRPr lang="en-GB" dirty="0">
              <a:ea typeface="+mn-lt"/>
              <a:cs typeface="+mn-lt"/>
            </a:endParaRPr>
          </a:p>
          <a:p>
            <a:pPr marL="251460" indent="-179705"/>
            <a:r>
              <a:rPr lang="en-GB" dirty="0">
                <a:ea typeface="+mn-lt"/>
                <a:cs typeface="+mn-lt"/>
              </a:rPr>
              <a:t>Maternal and </a:t>
            </a:r>
            <a:r>
              <a:rPr lang="en-GB" dirty="0" err="1">
                <a:ea typeface="+mn-lt"/>
                <a:cs typeface="+mn-lt"/>
              </a:rPr>
              <a:t>newborn</a:t>
            </a:r>
            <a:r>
              <a:rPr lang="en-GB" dirty="0">
                <a:ea typeface="+mn-lt"/>
                <a:cs typeface="+mn-lt"/>
              </a:rPr>
              <a:t> health</a:t>
            </a:r>
          </a:p>
          <a:p>
            <a:pPr marL="251460" indent="-179705"/>
            <a:r>
              <a:rPr lang="en-GB" dirty="0">
                <a:ea typeface="+mn-lt"/>
                <a:cs typeface="+mn-lt"/>
              </a:rPr>
              <a:t>Food security and nutrition</a:t>
            </a:r>
          </a:p>
          <a:p>
            <a:pPr marL="251460" indent="-179705"/>
            <a:r>
              <a:rPr lang="en-GB" dirty="0">
                <a:ea typeface="+mn-lt"/>
                <a:cs typeface="+mn-lt"/>
              </a:rPr>
              <a:t>Risk of emergence and spread of infectious diseases </a:t>
            </a:r>
            <a:endParaRPr lang="en-GB" dirty="0">
              <a:cs typeface="Arial"/>
            </a:endParaRPr>
          </a:p>
          <a:p>
            <a:pPr marL="251460" indent="-179705"/>
            <a:r>
              <a:rPr lang="en-GB" dirty="0">
                <a:ea typeface="+mn-lt"/>
                <a:cs typeface="+mn-lt"/>
              </a:rPr>
              <a:t>Management of chronic diseases and noncommunicable diseases (NCDs)</a:t>
            </a:r>
            <a:endParaRPr lang="en-GB" dirty="0">
              <a:cs typeface="Arial"/>
            </a:endParaRPr>
          </a:p>
          <a:p>
            <a:pPr marL="251460" indent="-179705"/>
            <a:r>
              <a:rPr lang="en-GB" dirty="0">
                <a:ea typeface="+mn-lt"/>
                <a:cs typeface="+mn-lt"/>
              </a:rPr>
              <a:t>Technological hazards and health risks</a:t>
            </a:r>
            <a:endParaRPr lang="en-GB" dirty="0">
              <a:cs typeface="Arial"/>
            </a:endParaRPr>
          </a:p>
          <a:p>
            <a:pPr marL="251460" indent="-179705"/>
            <a:r>
              <a:rPr lang="en-GB" dirty="0">
                <a:ea typeface="+mn-lt"/>
                <a:cs typeface="+mn-lt"/>
              </a:rPr>
              <a:t>Mental health and psychosocial health</a:t>
            </a:r>
            <a:endParaRPr lang="en-GB" dirty="0">
              <a:cs typeface="Arial"/>
            </a:endParaRPr>
          </a:p>
          <a:p>
            <a:pPr marL="251460" indent="-179705"/>
            <a:r>
              <a:rPr lang="en-GB" dirty="0">
                <a:ea typeface="+mn-lt"/>
                <a:cs typeface="+mn-lt"/>
              </a:rPr>
              <a:t>Protection issues: risk of human trafficking and escalated risk of sexual and gender-based violence</a:t>
            </a:r>
            <a:endParaRPr lang="en-GB" dirty="0">
              <a:cs typeface="Arial"/>
            </a:endParaRPr>
          </a:p>
          <a:p>
            <a:pPr marL="251460" indent="-179705"/>
            <a:endParaRPr lang="en-GB" dirty="0">
              <a:cs typeface="Arial"/>
            </a:endParaRPr>
          </a:p>
        </p:txBody>
      </p:sp>
    </p:spTree>
    <p:extLst>
      <p:ext uri="{BB962C8B-B14F-4D97-AF65-F5344CB8AC3E}">
        <p14:creationId xmlns:p14="http://schemas.microsoft.com/office/powerpoint/2010/main" val="4027705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71F4F-B991-40C5-9563-4EE4CAFDE214}"/>
              </a:ext>
            </a:extLst>
          </p:cNvPr>
          <p:cNvSpPr>
            <a:spLocks noGrp="1"/>
          </p:cNvSpPr>
          <p:nvPr>
            <p:ph type="title"/>
          </p:nvPr>
        </p:nvSpPr>
        <p:spPr>
          <a:xfrm>
            <a:off x="6453584" y="3186744"/>
            <a:ext cx="4350542" cy="1817599"/>
          </a:xfrm>
        </p:spPr>
        <p:txBody>
          <a:bodyPr/>
          <a:lstStyle/>
          <a:p>
            <a:pPr algn="ctr"/>
            <a:r>
              <a:rPr lang="en-GB">
                <a:cs typeface="Arial"/>
              </a:rPr>
              <a:t>Thank you for your attention!</a:t>
            </a:r>
          </a:p>
        </p:txBody>
      </p:sp>
      <p:sp>
        <p:nvSpPr>
          <p:cNvPr id="10" name="TextBox 9">
            <a:extLst>
              <a:ext uri="{FF2B5EF4-FFF2-40B4-BE49-F238E27FC236}">
                <a16:creationId xmlns:a16="http://schemas.microsoft.com/office/drawing/2014/main" id="{5F97A1D3-AF65-475F-AF24-9A73D7BA2963}"/>
              </a:ext>
            </a:extLst>
          </p:cNvPr>
          <p:cNvSpPr txBox="1"/>
          <p:nvPr/>
        </p:nvSpPr>
        <p:spPr>
          <a:xfrm>
            <a:off x="5839521" y="208157"/>
            <a:ext cx="634876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accent6">
                    <a:lumMod val="50000"/>
                  </a:schemeClr>
                </a:solidFill>
                <a:latin typeface="+mn-lt"/>
              </a:rPr>
              <a:t>Let's advocate for leaving no one behind and </a:t>
            </a:r>
            <a:r>
              <a:rPr lang="en-GB" sz="2800" b="1">
                <a:solidFill>
                  <a:schemeClr val="accent6">
                    <a:lumMod val="50000"/>
                  </a:schemeClr>
                </a:solidFill>
                <a:latin typeface="+mn-lt"/>
              </a:rPr>
              <a:t>promote health, keep the world safe and serve the vulnerable!</a:t>
            </a:r>
            <a:endParaRPr lang="en-GB" sz="2800" b="1">
              <a:solidFill>
                <a:schemeClr val="accent6">
                  <a:lumMod val="50000"/>
                </a:schemeClr>
              </a:solidFill>
              <a:latin typeface="+mn-lt"/>
              <a:cs typeface="Arial"/>
            </a:endParaRPr>
          </a:p>
        </p:txBody>
      </p:sp>
      <p:pic>
        <p:nvPicPr>
          <p:cNvPr id="13" name="Picture 13" descr="A picture containing text, person, dark&#10;&#10;Description automatically generated">
            <a:extLst>
              <a:ext uri="{FF2B5EF4-FFF2-40B4-BE49-F238E27FC236}">
                <a16:creationId xmlns:a16="http://schemas.microsoft.com/office/drawing/2014/main" id="{7EFF5DF5-A010-41F4-8F42-50DDF67E5B6B}"/>
              </a:ext>
            </a:extLst>
          </p:cNvPr>
          <p:cNvPicPr>
            <a:picLocks noChangeAspect="1"/>
          </p:cNvPicPr>
          <p:nvPr/>
        </p:nvPicPr>
        <p:blipFill>
          <a:blip r:embed="rId2"/>
          <a:stretch>
            <a:fillRect/>
          </a:stretch>
        </p:blipFill>
        <p:spPr>
          <a:xfrm>
            <a:off x="-33453" y="-3122"/>
            <a:ext cx="5791198" cy="6864244"/>
          </a:xfrm>
          <a:prstGeom prst="rect">
            <a:avLst/>
          </a:prstGeom>
        </p:spPr>
      </p:pic>
    </p:spTree>
    <p:extLst>
      <p:ext uri="{BB962C8B-B14F-4D97-AF65-F5344CB8AC3E}">
        <p14:creationId xmlns:p14="http://schemas.microsoft.com/office/powerpoint/2010/main" val="257960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23E-C5A8-4B6B-A481-25A99A82E35E}"/>
              </a:ext>
            </a:extLst>
          </p:cNvPr>
          <p:cNvSpPr>
            <a:spLocks noGrp="1"/>
          </p:cNvSpPr>
          <p:nvPr>
            <p:ph type="title"/>
          </p:nvPr>
        </p:nvSpPr>
        <p:spPr>
          <a:xfrm>
            <a:off x="3599304" y="-974766"/>
            <a:ext cx="8594011" cy="5521814"/>
          </a:xfrm>
        </p:spPr>
        <p:txBody>
          <a:bodyPr/>
          <a:lstStyle/>
          <a:p>
            <a:pPr>
              <a:lnSpc>
                <a:spcPct val="100000"/>
              </a:lnSpc>
            </a:pPr>
            <a:br>
              <a:rPr lang="en-GB" sz="5400" dirty="0">
                <a:latin typeface="Bierstadt Display"/>
                <a:ea typeface="+mj-lt"/>
                <a:cs typeface="+mj-lt"/>
              </a:rPr>
            </a:br>
            <a:br>
              <a:rPr lang="en-GB" sz="5400" dirty="0">
                <a:latin typeface="Bierstadt Display"/>
                <a:ea typeface="+mj-lt"/>
                <a:cs typeface="+mj-lt"/>
              </a:rPr>
            </a:br>
            <a:r>
              <a:rPr lang="en-GB" sz="4400" dirty="0">
                <a:latin typeface="Arial"/>
                <a:ea typeface="+mj-lt"/>
                <a:cs typeface="+mj-lt"/>
              </a:rPr>
              <a:t>The right to health as laid down in the WHO (World Health Organization) Constitution applies to every person, including refugees and migrants</a:t>
            </a:r>
            <a:endParaRPr lang="en-US" sz="4400">
              <a:latin typeface="Arial"/>
              <a:cs typeface="Arial"/>
            </a:endParaRPr>
          </a:p>
        </p:txBody>
      </p:sp>
      <p:pic>
        <p:nvPicPr>
          <p:cNvPr id="9" name="Picture 9">
            <a:extLst>
              <a:ext uri="{FF2B5EF4-FFF2-40B4-BE49-F238E27FC236}">
                <a16:creationId xmlns:a16="http://schemas.microsoft.com/office/drawing/2014/main" id="{A0677862-624C-4478-B48A-65FB8E7E0033}"/>
              </a:ext>
            </a:extLst>
          </p:cNvPr>
          <p:cNvPicPr>
            <a:picLocks noGrp="1" noChangeAspect="1"/>
          </p:cNvPicPr>
          <p:nvPr>
            <p:ph idx="29"/>
          </p:nvPr>
        </p:nvPicPr>
        <p:blipFill>
          <a:blip r:embed="rId2"/>
          <a:stretch>
            <a:fillRect/>
          </a:stretch>
        </p:blipFill>
        <p:spPr>
          <a:xfrm>
            <a:off x="48125" y="788920"/>
            <a:ext cx="3327102" cy="4641803"/>
          </a:xfrm>
        </p:spPr>
      </p:pic>
    </p:spTree>
    <p:extLst>
      <p:ext uri="{BB962C8B-B14F-4D97-AF65-F5344CB8AC3E}">
        <p14:creationId xmlns:p14="http://schemas.microsoft.com/office/powerpoint/2010/main" val="220497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1D4B04-8119-4268-BE45-B45199EBAF7C}"/>
              </a:ext>
            </a:extLst>
          </p:cNvPr>
          <p:cNvSpPr>
            <a:spLocks noGrp="1"/>
          </p:cNvSpPr>
          <p:nvPr>
            <p:ph idx="29"/>
          </p:nvPr>
        </p:nvSpPr>
        <p:spPr>
          <a:xfrm>
            <a:off x="41635" y="1041725"/>
            <a:ext cx="3740771" cy="5734749"/>
          </a:xfrm>
        </p:spPr>
        <p:txBody>
          <a:bodyPr vert="horz" lIns="0" tIns="0" rIns="0" bIns="0" rtlCol="0" anchor="t">
            <a:noAutofit/>
          </a:bodyPr>
          <a:lstStyle/>
          <a:p>
            <a:pPr marL="251460" indent="-179705">
              <a:lnSpc>
                <a:spcPct val="200000"/>
              </a:lnSpc>
            </a:pPr>
            <a:r>
              <a:rPr lang="en-GB" sz="1200">
                <a:latin typeface="Arial"/>
                <a:ea typeface="+mn-lt"/>
                <a:cs typeface="+mn-lt"/>
              </a:rPr>
              <a:t>owing to well-founded </a:t>
            </a:r>
            <a:r>
              <a:rPr lang="en-GB" sz="1200" b="1">
                <a:latin typeface="Arial"/>
                <a:ea typeface="+mn-lt"/>
                <a:cs typeface="+mn-lt"/>
              </a:rPr>
              <a:t>fear of being persecuted</a:t>
            </a:r>
            <a:r>
              <a:rPr lang="en-GB" sz="1200" dirty="0">
                <a:latin typeface="Arial"/>
                <a:ea typeface="+mn-lt"/>
                <a:cs typeface="+mn-lt"/>
              </a:rPr>
              <a:t> </a:t>
            </a:r>
            <a:r>
              <a:rPr lang="en-GB" sz="1200">
                <a:latin typeface="Arial"/>
                <a:ea typeface="+mn-lt"/>
                <a:cs typeface="+mn-lt"/>
              </a:rPr>
              <a:t>for reasons of race, religion, nationality, membership of a particular social group or political opinion, is </a:t>
            </a:r>
            <a:r>
              <a:rPr lang="en-GB" sz="1200" b="1">
                <a:latin typeface="Arial"/>
                <a:ea typeface="+mn-lt"/>
                <a:cs typeface="+mn-lt"/>
              </a:rPr>
              <a:t>outside the country</a:t>
            </a:r>
            <a:r>
              <a:rPr lang="en-GB" sz="1200" dirty="0">
                <a:latin typeface="Arial"/>
                <a:ea typeface="+mn-lt"/>
                <a:cs typeface="+mn-lt"/>
              </a:rPr>
              <a:t> </a:t>
            </a:r>
            <a:r>
              <a:rPr lang="en-GB" sz="1200" b="1">
                <a:latin typeface="Arial"/>
                <a:ea typeface="+mn-lt"/>
                <a:cs typeface="+mn-lt"/>
              </a:rPr>
              <a:t>of his/her nationality</a:t>
            </a:r>
            <a:r>
              <a:rPr lang="en-GB" sz="1200">
                <a:latin typeface="Arial"/>
                <a:ea typeface="+mn-lt"/>
                <a:cs typeface="+mn-lt"/>
              </a:rPr>
              <a:t> and is unable</a:t>
            </a:r>
            <a:r>
              <a:rPr lang="en-GB" sz="1200" b="1" dirty="0">
                <a:latin typeface="Arial"/>
                <a:ea typeface="+mn-lt"/>
                <a:cs typeface="+mn-lt"/>
              </a:rPr>
              <a:t> </a:t>
            </a:r>
            <a:r>
              <a:rPr lang="en-GB" sz="1200">
                <a:latin typeface="Arial"/>
                <a:ea typeface="+mn-lt"/>
                <a:cs typeface="+mn-lt"/>
              </a:rPr>
              <a:t>or</a:t>
            </a:r>
            <a:r>
              <a:rPr lang="en-GB" sz="1200" b="1" dirty="0">
                <a:latin typeface="Arial"/>
                <a:ea typeface="+mn-lt"/>
                <a:cs typeface="+mn-lt"/>
              </a:rPr>
              <a:t> </a:t>
            </a:r>
            <a:r>
              <a:rPr lang="en-GB" sz="1200">
                <a:latin typeface="Arial"/>
                <a:ea typeface="+mn-lt"/>
                <a:cs typeface="+mn-lt"/>
              </a:rPr>
              <a:t>owing to such fear, is unwilling to avail himself of the protection of that country</a:t>
            </a:r>
            <a:endParaRPr lang="en-US">
              <a:cs typeface="Arial"/>
            </a:endParaRPr>
          </a:p>
          <a:p>
            <a:pPr marL="251460" indent="-179705">
              <a:lnSpc>
                <a:spcPct val="200000"/>
              </a:lnSpc>
            </a:pPr>
            <a:r>
              <a:rPr lang="en-GB" sz="1200">
                <a:latin typeface="Arial"/>
                <a:ea typeface="+mn-lt"/>
                <a:cs typeface="+mn-lt"/>
              </a:rPr>
              <a:t>or who, </a:t>
            </a:r>
            <a:r>
              <a:rPr lang="en-GB" sz="1200" b="1">
                <a:latin typeface="Arial"/>
                <a:ea typeface="+mn-lt"/>
                <a:cs typeface="+mn-lt"/>
              </a:rPr>
              <a:t>not having a nationality</a:t>
            </a:r>
            <a:r>
              <a:rPr lang="en-GB" sz="1200" dirty="0">
                <a:latin typeface="Arial"/>
                <a:ea typeface="+mn-lt"/>
                <a:cs typeface="+mn-lt"/>
              </a:rPr>
              <a:t> </a:t>
            </a:r>
            <a:r>
              <a:rPr lang="en-GB" sz="1200">
                <a:latin typeface="Arial"/>
                <a:ea typeface="+mn-lt"/>
                <a:cs typeface="+mn-lt"/>
              </a:rPr>
              <a:t>and being outside the country of his former habitual residence as a result of such events, is unable or, owing to such fear, is unwilling to return to it </a:t>
            </a:r>
            <a:endParaRPr lang="en-GB" sz="1200">
              <a:latin typeface="Arial"/>
              <a:cs typeface="Arial"/>
            </a:endParaRPr>
          </a:p>
        </p:txBody>
      </p:sp>
      <p:sp>
        <p:nvSpPr>
          <p:cNvPr id="8" name="Content Placeholder 7">
            <a:extLst>
              <a:ext uri="{FF2B5EF4-FFF2-40B4-BE49-F238E27FC236}">
                <a16:creationId xmlns:a16="http://schemas.microsoft.com/office/drawing/2014/main" id="{FD77EFA2-144F-4441-A09D-5C49F0352ADA}"/>
              </a:ext>
            </a:extLst>
          </p:cNvPr>
          <p:cNvSpPr>
            <a:spLocks noGrp="1"/>
          </p:cNvSpPr>
          <p:nvPr>
            <p:ph idx="30"/>
          </p:nvPr>
        </p:nvSpPr>
        <p:spPr>
          <a:xfrm>
            <a:off x="8277506" y="1134652"/>
            <a:ext cx="3193772" cy="3208829"/>
          </a:xfrm>
        </p:spPr>
        <p:txBody>
          <a:bodyPr vert="horz" lIns="0" tIns="0" rIns="0" bIns="0" rtlCol="0" anchor="t">
            <a:noAutofit/>
          </a:bodyPr>
          <a:lstStyle/>
          <a:p>
            <a:pPr marL="251460" indent="-179705"/>
            <a:r>
              <a:rPr lang="en-GB" sz="1200">
                <a:latin typeface="Bierstadt Display"/>
                <a:ea typeface="+mn-lt"/>
                <a:cs typeface="+mn-lt"/>
              </a:rPr>
              <a:t>There is </a:t>
            </a:r>
            <a:r>
              <a:rPr lang="en-GB" sz="1200" b="1">
                <a:latin typeface="Bierstadt Display"/>
                <a:ea typeface="+mn-lt"/>
                <a:cs typeface="+mn-lt"/>
              </a:rPr>
              <a:t>no universally accepted definition </a:t>
            </a:r>
            <a:r>
              <a:rPr lang="en-GB" sz="1200">
                <a:latin typeface="Bierstadt Display"/>
                <a:ea typeface="+mn-lt"/>
                <a:cs typeface="+mn-lt"/>
              </a:rPr>
              <a:t>of the term “migrant”.</a:t>
            </a:r>
          </a:p>
          <a:p>
            <a:pPr marL="251460" indent="-179705"/>
            <a:r>
              <a:rPr lang="en-GB" sz="1200">
                <a:latin typeface="Bierstadt Display"/>
                <a:ea typeface="+mn-lt"/>
                <a:cs typeface="+mn-lt"/>
              </a:rPr>
              <a:t>Migrants may remain in the home country or host country (</a:t>
            </a:r>
            <a:r>
              <a:rPr lang="en-GB" sz="1200" b="1">
                <a:latin typeface="Bierstadt Display"/>
                <a:ea typeface="+mn-lt"/>
                <a:cs typeface="+mn-lt"/>
              </a:rPr>
              <a:t>settlers</a:t>
            </a:r>
            <a:r>
              <a:rPr lang="en-GB" sz="1200">
                <a:latin typeface="Bierstadt Display"/>
                <a:ea typeface="+mn-lt"/>
                <a:cs typeface="+mn-lt"/>
              </a:rPr>
              <a:t>), move on to another country (</a:t>
            </a:r>
            <a:r>
              <a:rPr lang="en-GB" sz="1200" b="1">
                <a:latin typeface="Bierstadt Display"/>
                <a:ea typeface="+mn-lt"/>
                <a:cs typeface="+mn-lt"/>
              </a:rPr>
              <a:t>transit migrants</a:t>
            </a:r>
            <a:r>
              <a:rPr lang="en-GB" sz="1200">
                <a:latin typeface="Bierstadt Display"/>
                <a:ea typeface="+mn-lt"/>
                <a:cs typeface="+mn-lt"/>
              </a:rPr>
              <a:t>), or move back and forth between countries (</a:t>
            </a:r>
            <a:r>
              <a:rPr lang="en-GB" sz="1200" b="1">
                <a:latin typeface="Bierstadt Display"/>
                <a:ea typeface="+mn-lt"/>
                <a:cs typeface="+mn-lt"/>
              </a:rPr>
              <a:t>circular migrants</a:t>
            </a:r>
            <a:r>
              <a:rPr lang="en-GB" sz="1200">
                <a:latin typeface="Bierstadt Display"/>
                <a:ea typeface="+mn-lt"/>
                <a:cs typeface="+mn-lt"/>
              </a:rPr>
              <a:t>, such as seasonal workers)</a:t>
            </a:r>
            <a:endParaRPr lang="en-GB" sz="1200" b="1">
              <a:latin typeface="Bierstadt Display"/>
              <a:cs typeface="Arial"/>
            </a:endParaRPr>
          </a:p>
        </p:txBody>
      </p:sp>
      <p:sp>
        <p:nvSpPr>
          <p:cNvPr id="3" name="TextBox 2">
            <a:extLst>
              <a:ext uri="{FF2B5EF4-FFF2-40B4-BE49-F238E27FC236}">
                <a16:creationId xmlns:a16="http://schemas.microsoft.com/office/drawing/2014/main" id="{CA9A303F-FD21-4277-B088-CBB303CAD45F}"/>
              </a:ext>
            </a:extLst>
          </p:cNvPr>
          <p:cNvSpPr txBox="1"/>
          <p:nvPr/>
        </p:nvSpPr>
        <p:spPr>
          <a:xfrm>
            <a:off x="4109605" y="247651"/>
            <a:ext cx="34272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2"/>
                </a:solidFill>
                <a:latin typeface="+mn-lt"/>
                <a:cs typeface="Arial"/>
              </a:rPr>
              <a:t>Asylum-seeker is...</a:t>
            </a:r>
          </a:p>
        </p:txBody>
      </p:sp>
      <p:sp>
        <p:nvSpPr>
          <p:cNvPr id="5" name="TextBox 4">
            <a:extLst>
              <a:ext uri="{FF2B5EF4-FFF2-40B4-BE49-F238E27FC236}">
                <a16:creationId xmlns:a16="http://schemas.microsoft.com/office/drawing/2014/main" id="{491B779A-A81C-4D6A-B601-5D4EA33F7A3C}"/>
              </a:ext>
            </a:extLst>
          </p:cNvPr>
          <p:cNvSpPr txBox="1"/>
          <p:nvPr/>
        </p:nvSpPr>
        <p:spPr>
          <a:xfrm>
            <a:off x="3958070" y="1039958"/>
            <a:ext cx="4085357" cy="2620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GB" sz="1200">
                <a:latin typeface="Arial"/>
                <a:ea typeface="Tahoma"/>
                <a:cs typeface="Tahoma"/>
              </a:rPr>
              <a:t>-  a person who has left their country and is seeking protection from persecution and serious human rights violations in another country, but who </a:t>
            </a:r>
            <a:r>
              <a:rPr lang="en-GB" sz="1200" b="1">
                <a:latin typeface="Arial"/>
                <a:ea typeface="Tahoma"/>
                <a:cs typeface="Tahoma"/>
              </a:rPr>
              <a:t>hasn’t yet been legally recognized as a refugee</a:t>
            </a:r>
            <a:r>
              <a:rPr lang="en-GB" sz="1200">
                <a:latin typeface="Arial"/>
                <a:ea typeface="Tahoma"/>
                <a:cs typeface="Tahoma"/>
              </a:rPr>
              <a:t> and is waiting to receive a decision on their asylum claim. Seeking asylum is a human right. This means everyone should be allowed to enter another country to seek asylum.</a:t>
            </a:r>
            <a:endParaRPr lang="en-US" sz="1200">
              <a:latin typeface="Arial"/>
              <a:ea typeface="Tahoma"/>
              <a:cs typeface="Tahoma"/>
            </a:endParaRPr>
          </a:p>
        </p:txBody>
      </p:sp>
      <p:sp>
        <p:nvSpPr>
          <p:cNvPr id="11" name="TextBox 10">
            <a:extLst>
              <a:ext uri="{FF2B5EF4-FFF2-40B4-BE49-F238E27FC236}">
                <a16:creationId xmlns:a16="http://schemas.microsoft.com/office/drawing/2014/main" id="{FB4E0CF2-9285-4FE3-977F-1F96537FFF5A}"/>
              </a:ext>
            </a:extLst>
          </p:cNvPr>
          <p:cNvSpPr txBox="1"/>
          <p:nvPr/>
        </p:nvSpPr>
        <p:spPr>
          <a:xfrm>
            <a:off x="178378" y="126422"/>
            <a:ext cx="32281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2"/>
                </a:solidFill>
                <a:latin typeface="+mn-lt"/>
                <a:cs typeface="Arial"/>
              </a:rPr>
              <a:t>Refugee is any person who...</a:t>
            </a:r>
            <a:endParaRPr lang="en-GB" sz="2800" dirty="0">
              <a:solidFill>
                <a:schemeClr val="tx2"/>
              </a:solidFill>
              <a:latin typeface="+mn-lt"/>
              <a:cs typeface="Arial"/>
            </a:endParaRPr>
          </a:p>
        </p:txBody>
      </p:sp>
      <p:sp>
        <p:nvSpPr>
          <p:cNvPr id="14" name="TextBox 13">
            <a:extLst>
              <a:ext uri="{FF2B5EF4-FFF2-40B4-BE49-F238E27FC236}">
                <a16:creationId xmlns:a16="http://schemas.microsoft.com/office/drawing/2014/main" id="{F3B1768B-455F-460C-B488-B568EA4F1265}"/>
              </a:ext>
            </a:extLst>
          </p:cNvPr>
          <p:cNvSpPr txBox="1"/>
          <p:nvPr/>
        </p:nvSpPr>
        <p:spPr>
          <a:xfrm>
            <a:off x="8365547" y="182707"/>
            <a:ext cx="34186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2"/>
                </a:solidFill>
                <a:latin typeface="+mn-lt"/>
                <a:cs typeface="Arial"/>
              </a:rPr>
              <a:t>Migrant is any person who...</a:t>
            </a:r>
            <a:endParaRPr lang="en-GB" sz="2800" dirty="0">
              <a:solidFill>
                <a:schemeClr val="tx2"/>
              </a:solidFill>
              <a:latin typeface="+mn-lt"/>
              <a:cs typeface="Arial"/>
            </a:endParaRPr>
          </a:p>
        </p:txBody>
      </p:sp>
    </p:spTree>
    <p:extLst>
      <p:ext uri="{BB962C8B-B14F-4D97-AF65-F5344CB8AC3E}">
        <p14:creationId xmlns:p14="http://schemas.microsoft.com/office/powerpoint/2010/main" val="412871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DDEF12-0122-4C45-AE2B-D92793D9AD0E}"/>
              </a:ext>
            </a:extLst>
          </p:cNvPr>
          <p:cNvSpPr>
            <a:spLocks noGrp="1"/>
          </p:cNvSpPr>
          <p:nvPr>
            <p:ph type="body" sz="quarter" idx="26"/>
          </p:nvPr>
        </p:nvSpPr>
        <p:spPr>
          <a:xfrm>
            <a:off x="441944" y="310977"/>
            <a:ext cx="5220000" cy="271576"/>
          </a:xfrm>
        </p:spPr>
        <p:txBody>
          <a:bodyPr vert="horz" lIns="0" tIns="0" rIns="0" bIns="0" rtlCol="0" anchor="t">
            <a:noAutofit/>
          </a:bodyPr>
          <a:lstStyle/>
          <a:p>
            <a:r>
              <a:rPr lang="en-GB">
                <a:cs typeface="Arial"/>
              </a:rPr>
              <a:t>Refugee camp in Tanzania</a:t>
            </a:r>
            <a:endParaRPr lang="en-GB"/>
          </a:p>
        </p:txBody>
      </p:sp>
      <p:sp>
        <p:nvSpPr>
          <p:cNvPr id="6" name="Text Placeholder 5">
            <a:extLst>
              <a:ext uri="{FF2B5EF4-FFF2-40B4-BE49-F238E27FC236}">
                <a16:creationId xmlns:a16="http://schemas.microsoft.com/office/drawing/2014/main" id="{D4039109-61B4-49A8-A71C-29CA99261F3E}"/>
              </a:ext>
            </a:extLst>
          </p:cNvPr>
          <p:cNvSpPr>
            <a:spLocks noGrp="1"/>
          </p:cNvSpPr>
          <p:nvPr>
            <p:ph type="body" sz="quarter" idx="27"/>
          </p:nvPr>
        </p:nvSpPr>
        <p:spPr>
          <a:xfrm>
            <a:off x="6279156" y="361247"/>
            <a:ext cx="5220000" cy="271576"/>
          </a:xfrm>
        </p:spPr>
        <p:txBody>
          <a:bodyPr vert="horz" lIns="0" tIns="0" rIns="0" bIns="0" rtlCol="0" anchor="t">
            <a:noAutofit/>
          </a:bodyPr>
          <a:lstStyle/>
          <a:p>
            <a:r>
              <a:rPr lang="en-GB">
                <a:cs typeface="Arial"/>
              </a:rPr>
              <a:t>Refugee camp in Sweden</a:t>
            </a:r>
            <a:endParaRPr lang="en-GB"/>
          </a:p>
        </p:txBody>
      </p:sp>
      <p:pic>
        <p:nvPicPr>
          <p:cNvPr id="9" name="Picture 9" descr="A picture containing grass, outdoor, mountain, ground&#10;&#10;Description automatically generated">
            <a:extLst>
              <a:ext uri="{FF2B5EF4-FFF2-40B4-BE49-F238E27FC236}">
                <a16:creationId xmlns:a16="http://schemas.microsoft.com/office/drawing/2014/main" id="{7FAC00B3-6FC2-48C1-BE7E-9A56D38306C1}"/>
              </a:ext>
            </a:extLst>
          </p:cNvPr>
          <p:cNvPicPr>
            <a:picLocks noGrp="1" noChangeAspect="1"/>
          </p:cNvPicPr>
          <p:nvPr>
            <p:ph idx="29"/>
          </p:nvPr>
        </p:nvPicPr>
        <p:blipFill>
          <a:blip r:embed="rId2"/>
          <a:stretch>
            <a:fillRect/>
          </a:stretch>
        </p:blipFill>
        <p:spPr>
          <a:xfrm>
            <a:off x="106683" y="937356"/>
            <a:ext cx="5545241" cy="4989931"/>
          </a:xfrm>
        </p:spPr>
      </p:pic>
      <p:pic>
        <p:nvPicPr>
          <p:cNvPr id="10" name="Picture 10" descr="A picture containing fence, outdoor, building, railroad&#10;&#10;Description automatically generated">
            <a:extLst>
              <a:ext uri="{FF2B5EF4-FFF2-40B4-BE49-F238E27FC236}">
                <a16:creationId xmlns:a16="http://schemas.microsoft.com/office/drawing/2014/main" id="{CEB82D94-19DC-44F9-84A8-AB6FFE596803}"/>
              </a:ext>
            </a:extLst>
          </p:cNvPr>
          <p:cNvPicPr>
            <a:picLocks noGrp="1" noChangeAspect="1"/>
          </p:cNvPicPr>
          <p:nvPr>
            <p:ph idx="30"/>
          </p:nvPr>
        </p:nvPicPr>
        <p:blipFill>
          <a:blip r:embed="rId3"/>
          <a:stretch>
            <a:fillRect/>
          </a:stretch>
        </p:blipFill>
        <p:spPr>
          <a:xfrm>
            <a:off x="6251280" y="940493"/>
            <a:ext cx="5508071" cy="4983657"/>
          </a:xfrm>
        </p:spPr>
      </p:pic>
    </p:spTree>
    <p:extLst>
      <p:ext uri="{BB962C8B-B14F-4D97-AF65-F5344CB8AC3E}">
        <p14:creationId xmlns:p14="http://schemas.microsoft.com/office/powerpoint/2010/main" val="68537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AFD05-0983-4BE9-AC34-58D7D9D2BE3A}"/>
              </a:ext>
            </a:extLst>
          </p:cNvPr>
          <p:cNvSpPr>
            <a:spLocks noGrp="1"/>
          </p:cNvSpPr>
          <p:nvPr>
            <p:ph type="body" sz="quarter" idx="26"/>
          </p:nvPr>
        </p:nvSpPr>
        <p:spPr>
          <a:xfrm>
            <a:off x="627799" y="1333172"/>
            <a:ext cx="11278827" cy="1265892"/>
          </a:xfrm>
        </p:spPr>
        <p:txBody>
          <a:bodyPr vert="horz" lIns="0" tIns="0" rIns="0" bIns="0" rtlCol="0" anchor="t">
            <a:noAutofit/>
          </a:bodyPr>
          <a:lstStyle/>
          <a:p>
            <a:r>
              <a:rPr lang="en-GB" dirty="0">
                <a:solidFill>
                  <a:schemeClr val="tx1"/>
                </a:solidFill>
                <a:ea typeface="+mn-lt"/>
                <a:cs typeface="+mn-lt"/>
              </a:rPr>
              <a:t>According to the UNHCR (The United Nations High Commissioner for refugees) statistics, today there are some </a:t>
            </a:r>
            <a:r>
              <a:rPr lang="en-GB" b="1" dirty="0">
                <a:solidFill>
                  <a:schemeClr val="tx1"/>
                </a:solidFill>
                <a:ea typeface="+mn-lt"/>
                <a:cs typeface="+mn-lt"/>
              </a:rPr>
              <a:t>one billion migrants globally</a:t>
            </a:r>
            <a:r>
              <a:rPr lang="en-GB" dirty="0">
                <a:solidFill>
                  <a:schemeClr val="tx1"/>
                </a:solidFill>
                <a:ea typeface="+mn-lt"/>
                <a:cs typeface="+mn-lt"/>
              </a:rPr>
              <a:t>, about one in seven of the global population (as of </a:t>
            </a:r>
            <a:r>
              <a:rPr lang="en-GB">
                <a:solidFill>
                  <a:schemeClr val="tx1"/>
                </a:solidFill>
                <a:ea typeface="+mn-lt"/>
                <a:cs typeface="+mn-lt"/>
              </a:rPr>
              <a:t>10 November</a:t>
            </a:r>
            <a:r>
              <a:rPr lang="en-GB" dirty="0">
                <a:solidFill>
                  <a:schemeClr val="tx1"/>
                </a:solidFill>
                <a:ea typeface="+mn-lt"/>
                <a:cs typeface="+mn-lt"/>
              </a:rPr>
              <a:t> 2021).</a:t>
            </a:r>
            <a:endParaRPr lang="en-US" dirty="0">
              <a:solidFill>
                <a:schemeClr val="tx1"/>
              </a:solidFill>
            </a:endParaRPr>
          </a:p>
        </p:txBody>
      </p:sp>
      <p:sp>
        <p:nvSpPr>
          <p:cNvPr id="5" name="Title 4">
            <a:extLst>
              <a:ext uri="{FF2B5EF4-FFF2-40B4-BE49-F238E27FC236}">
                <a16:creationId xmlns:a16="http://schemas.microsoft.com/office/drawing/2014/main" id="{4AFE98FD-B1DB-45C6-9C5F-D23F93419C3A}"/>
              </a:ext>
            </a:extLst>
          </p:cNvPr>
          <p:cNvSpPr>
            <a:spLocks noGrp="1"/>
          </p:cNvSpPr>
          <p:nvPr>
            <p:ph type="title"/>
          </p:nvPr>
        </p:nvSpPr>
        <p:spPr>
          <a:xfrm>
            <a:off x="720000" y="478391"/>
            <a:ext cx="10734615" cy="693185"/>
          </a:xfrm>
        </p:spPr>
        <p:txBody>
          <a:bodyPr/>
          <a:lstStyle/>
          <a:p>
            <a:r>
              <a:rPr lang="en-GB">
                <a:cs typeface="Arial"/>
              </a:rPr>
              <a:t>Statistics on migrants and refugees globally</a:t>
            </a:r>
            <a:endParaRPr lang="en-GB"/>
          </a:p>
        </p:txBody>
      </p:sp>
      <p:pic>
        <p:nvPicPr>
          <p:cNvPr id="6" name="Picture 6" descr="Diagram&#10;&#10;Description automatically generated">
            <a:extLst>
              <a:ext uri="{FF2B5EF4-FFF2-40B4-BE49-F238E27FC236}">
                <a16:creationId xmlns:a16="http://schemas.microsoft.com/office/drawing/2014/main" id="{D63A2D92-2F1E-4FAA-A2AB-FC866DCFF72A}"/>
              </a:ext>
            </a:extLst>
          </p:cNvPr>
          <p:cNvPicPr>
            <a:picLocks noGrp="1" noChangeAspect="1"/>
          </p:cNvPicPr>
          <p:nvPr>
            <p:ph idx="29"/>
          </p:nvPr>
        </p:nvPicPr>
        <p:blipFill>
          <a:blip r:embed="rId2"/>
          <a:stretch>
            <a:fillRect/>
          </a:stretch>
        </p:blipFill>
        <p:spPr>
          <a:xfrm>
            <a:off x="627073" y="2274941"/>
            <a:ext cx="10368144" cy="3727248"/>
          </a:xfrm>
        </p:spPr>
      </p:pic>
      <p:sp>
        <p:nvSpPr>
          <p:cNvPr id="3" name="TextBox 2">
            <a:extLst>
              <a:ext uri="{FF2B5EF4-FFF2-40B4-BE49-F238E27FC236}">
                <a16:creationId xmlns:a16="http://schemas.microsoft.com/office/drawing/2014/main" id="{EAECEDAC-8956-0FD2-EBF4-9DBA0FF6C33C}"/>
              </a:ext>
            </a:extLst>
          </p:cNvPr>
          <p:cNvSpPr txBox="1"/>
          <p:nvPr/>
        </p:nvSpPr>
        <p:spPr>
          <a:xfrm>
            <a:off x="507422" y="6291695"/>
            <a:ext cx="111858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mn-lt"/>
              </a:rPr>
              <a:t>Source: UNHCR (The United Nations High Commissioner for refugees) statistics.</a:t>
            </a:r>
            <a:endParaRPr lang="en-US" sz="1200" dirty="0"/>
          </a:p>
        </p:txBody>
      </p:sp>
    </p:spTree>
    <p:extLst>
      <p:ext uri="{BB962C8B-B14F-4D97-AF65-F5344CB8AC3E}">
        <p14:creationId xmlns:p14="http://schemas.microsoft.com/office/powerpoint/2010/main" val="305096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2F0CC6F-01BC-4713-B538-29FEF1329D24}"/>
              </a:ext>
            </a:extLst>
          </p:cNvPr>
          <p:cNvSpPr>
            <a:spLocks noGrp="1"/>
          </p:cNvSpPr>
          <p:nvPr>
            <p:ph idx="29"/>
          </p:nvPr>
        </p:nvSpPr>
        <p:spPr>
          <a:xfrm>
            <a:off x="413342" y="307603"/>
            <a:ext cx="11715582" cy="618072"/>
          </a:xfrm>
        </p:spPr>
        <p:txBody>
          <a:bodyPr vert="horz" lIns="0" tIns="0" rIns="0" bIns="0" rtlCol="0" anchor="t">
            <a:noAutofit/>
          </a:bodyPr>
          <a:lstStyle/>
          <a:p>
            <a:pPr marL="71755" indent="0">
              <a:buNone/>
            </a:pPr>
            <a:r>
              <a:rPr lang="en-GB" sz="4000" b="1">
                <a:solidFill>
                  <a:schemeClr val="tx2"/>
                </a:solidFill>
                <a:ea typeface="+mn-lt"/>
                <a:cs typeface="+mn-lt"/>
              </a:rPr>
              <a:t>Statistics on migrants and refugees globally</a:t>
            </a:r>
            <a:endParaRPr lang="en-US" sz="4000">
              <a:solidFill>
                <a:schemeClr val="tx2"/>
              </a:solidFill>
              <a:cs typeface="Arial"/>
            </a:endParaRPr>
          </a:p>
        </p:txBody>
      </p:sp>
      <p:sp>
        <p:nvSpPr>
          <p:cNvPr id="4" name="TextBox 3">
            <a:extLst>
              <a:ext uri="{FF2B5EF4-FFF2-40B4-BE49-F238E27FC236}">
                <a16:creationId xmlns:a16="http://schemas.microsoft.com/office/drawing/2014/main" id="{22557A10-6574-433D-8772-E6BCEC4A1550}"/>
              </a:ext>
            </a:extLst>
          </p:cNvPr>
          <p:cNvSpPr txBox="1"/>
          <p:nvPr/>
        </p:nvSpPr>
        <p:spPr>
          <a:xfrm>
            <a:off x="334240" y="6378287"/>
            <a:ext cx="951460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mn-lt"/>
              </a:rPr>
              <a:t>Source: UNHCR (The United Nations High Commissioner for refugees) statistics.</a:t>
            </a:r>
            <a:endParaRPr lang="en-US" sz="1100" dirty="0"/>
          </a:p>
        </p:txBody>
      </p:sp>
      <p:pic>
        <p:nvPicPr>
          <p:cNvPr id="2" name="Picture 4">
            <a:extLst>
              <a:ext uri="{FF2B5EF4-FFF2-40B4-BE49-F238E27FC236}">
                <a16:creationId xmlns:a16="http://schemas.microsoft.com/office/drawing/2014/main" id="{7E660171-44AF-4CB1-A767-9E64643BEA8C}"/>
              </a:ext>
            </a:extLst>
          </p:cNvPr>
          <p:cNvPicPr>
            <a:picLocks noChangeAspect="1"/>
          </p:cNvPicPr>
          <p:nvPr/>
        </p:nvPicPr>
        <p:blipFill>
          <a:blip r:embed="rId2"/>
          <a:stretch>
            <a:fillRect/>
          </a:stretch>
        </p:blipFill>
        <p:spPr>
          <a:xfrm>
            <a:off x="561279" y="1274645"/>
            <a:ext cx="8941418" cy="4438809"/>
          </a:xfrm>
          <a:prstGeom prst="rect">
            <a:avLst/>
          </a:prstGeom>
        </p:spPr>
      </p:pic>
      <p:sp>
        <p:nvSpPr>
          <p:cNvPr id="3" name="TextBox 2">
            <a:extLst>
              <a:ext uri="{FF2B5EF4-FFF2-40B4-BE49-F238E27FC236}">
                <a16:creationId xmlns:a16="http://schemas.microsoft.com/office/drawing/2014/main" id="{96E6719E-B0AA-18D1-1C9E-8F6DA34154EC}"/>
              </a:ext>
            </a:extLst>
          </p:cNvPr>
          <p:cNvSpPr txBox="1"/>
          <p:nvPr/>
        </p:nvSpPr>
        <p:spPr>
          <a:xfrm>
            <a:off x="477644" y="5718717"/>
            <a:ext cx="9396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Tahoma"/>
                <a:ea typeface="Tahoma"/>
                <a:cs typeface="Tahoma"/>
                <a:hlinkClick r:id="rId3"/>
              </a:rPr>
              <a:t>World Migration Report 2022</a:t>
            </a:r>
            <a:endParaRPr lang="en-GB" sz="2800">
              <a:ea typeface="Tahoma"/>
              <a:cs typeface="Tahoma"/>
            </a:endParaRPr>
          </a:p>
        </p:txBody>
      </p:sp>
    </p:spTree>
    <p:extLst>
      <p:ext uri="{BB962C8B-B14F-4D97-AF65-F5344CB8AC3E}">
        <p14:creationId xmlns:p14="http://schemas.microsoft.com/office/powerpoint/2010/main" val="15859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A6D3A1-0AC4-4055-B0FE-FBCD2AF3C35D}"/>
              </a:ext>
            </a:extLst>
          </p:cNvPr>
          <p:cNvSpPr>
            <a:spLocks noGrp="1"/>
          </p:cNvSpPr>
          <p:nvPr>
            <p:ph idx="29"/>
          </p:nvPr>
        </p:nvSpPr>
        <p:spPr>
          <a:xfrm>
            <a:off x="1391818" y="930634"/>
            <a:ext cx="9002120" cy="841096"/>
          </a:xfrm>
        </p:spPr>
        <p:txBody>
          <a:bodyPr vert="horz" lIns="0" tIns="0" rIns="0" bIns="0" rtlCol="0" anchor="t">
            <a:noAutofit/>
          </a:bodyPr>
          <a:lstStyle/>
          <a:p>
            <a:pPr marL="71755" indent="0">
              <a:buNone/>
            </a:pPr>
            <a:r>
              <a:rPr lang="en-GB" sz="4000">
                <a:solidFill>
                  <a:schemeClr val="tx2"/>
                </a:solidFill>
                <a:ea typeface="+mn-lt"/>
                <a:cs typeface="+mn-lt"/>
              </a:rPr>
              <a:t>Main stages of the migration process</a:t>
            </a:r>
            <a:endParaRPr lang="en-GB" sz="4000">
              <a:solidFill>
                <a:schemeClr val="tx2"/>
              </a:solidFill>
              <a:cs typeface="Arial"/>
            </a:endParaRPr>
          </a:p>
        </p:txBody>
      </p:sp>
      <p:pic>
        <p:nvPicPr>
          <p:cNvPr id="9" name="Picture 9" descr="Diagram&#10;&#10;Description automatically generated">
            <a:extLst>
              <a:ext uri="{FF2B5EF4-FFF2-40B4-BE49-F238E27FC236}">
                <a16:creationId xmlns:a16="http://schemas.microsoft.com/office/drawing/2014/main" id="{A6B47FB3-EF12-44B0-8FD0-834976C0A905}"/>
              </a:ext>
            </a:extLst>
          </p:cNvPr>
          <p:cNvPicPr>
            <a:picLocks noChangeAspect="1"/>
          </p:cNvPicPr>
          <p:nvPr/>
        </p:nvPicPr>
        <p:blipFill>
          <a:blip r:embed="rId2"/>
          <a:stretch>
            <a:fillRect/>
          </a:stretch>
        </p:blipFill>
        <p:spPr>
          <a:xfrm>
            <a:off x="988318" y="2049771"/>
            <a:ext cx="9059477" cy="3414439"/>
          </a:xfrm>
          <a:prstGeom prst="rect">
            <a:avLst/>
          </a:prstGeom>
        </p:spPr>
      </p:pic>
    </p:spTree>
    <p:extLst>
      <p:ext uri="{BB962C8B-B14F-4D97-AF65-F5344CB8AC3E}">
        <p14:creationId xmlns:p14="http://schemas.microsoft.com/office/powerpoint/2010/main" val="23942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AB2800-9959-43A3-AFA0-8D9683547CD2}">
  <ds:schemaRefs>
    <ds:schemaRef ds:uri="76d5652a-9cd3-465f-98c7-aa8090bd6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Presentation_MU_EN</vt:lpstr>
      <vt:lpstr>Migrant and refugee health</vt:lpstr>
      <vt:lpstr>Outline of the lecture:</vt:lpstr>
      <vt:lpstr>PowerPoint Presentation</vt:lpstr>
      <vt:lpstr>  The right to health as laid down in the WHO (World Health Organization) Constitution applies to every person, including refugees and migrants</vt:lpstr>
      <vt:lpstr>PowerPoint Presentation</vt:lpstr>
      <vt:lpstr>PowerPoint Presentation</vt:lpstr>
      <vt:lpstr>Statistics on migrants and refugees globally</vt:lpstr>
      <vt:lpstr>PowerPoint Presentation</vt:lpstr>
      <vt:lpstr>PowerPoint Presentation</vt:lpstr>
      <vt:lpstr>Problems that might be experienced by migrants and refugees</vt:lpstr>
      <vt:lpstr>WHO's Global Action Plan: Promoting the health of refugees and migrants 2019-2023</vt:lpstr>
      <vt:lpstr>New Pact on migration and asylum presented by the European commission in September 2020</vt:lpstr>
      <vt:lpstr>What is the EU doing to help?</vt:lpstr>
      <vt:lpstr>Migration and outbreaks of vaccine-preventable diseases in Europe</vt:lpstr>
      <vt:lpstr>Caseload of vaccine-preventable disease outbreaks involving migrants by reported location, in accordance with the research conducted in October 2021</vt:lpstr>
      <vt:lpstr>Impact of COVID-19 pandemic on refugee and migrant health</vt:lpstr>
      <vt:lpstr>PowerPoint Presentation</vt:lpstr>
      <vt:lpstr>COVID‑19 pandemic has had a disproportionately hard impact on the populations of migrants and refugees:</vt:lpstr>
      <vt:lpstr>Survey “Apart together” conducted by WHO in 2020</vt:lpstr>
      <vt:lpstr>Summary of the regions of birth (origin) and regions of residence for respondents indicating migration flows</vt:lpstr>
      <vt:lpstr>Main highlights of the survey:</vt:lpstr>
      <vt:lpstr>To build health system capacities and resilience in the face of the pandemic policy makers in every country must:</vt:lpstr>
      <vt:lpstr>COVID-19 immunization in refugees and migrants</vt:lpstr>
      <vt:lpstr>PowerPoint Presentation</vt:lpstr>
      <vt:lpstr>PowerPoint Presentation</vt:lpstr>
      <vt:lpstr>PowerPoint Presentation</vt:lpstr>
      <vt:lpstr>PowerPoint Presentation</vt:lpstr>
      <vt:lpstr>Key considerations regarding immunization in refugee and migrants</vt:lpstr>
      <vt:lpstr>Migrant and refugee mental health</vt:lpstr>
      <vt:lpstr>PowerPoint Presentation</vt:lpstr>
      <vt:lpstr>Prevalence of mental health conditions</vt:lpstr>
      <vt:lpstr>Responding to the mental health needs of migrants and refugees</vt:lpstr>
      <vt:lpstr>Overcoming barriers to receiving mental health care</vt:lpstr>
      <vt:lpstr>Integrating mental health in primary health care</vt:lpstr>
      <vt:lpstr>Ukraine emergency</vt:lpstr>
      <vt:lpstr>Ukraine emergency</vt:lpstr>
      <vt:lpstr>Possible response in Ukraine</vt:lpstr>
      <vt:lpstr>Priority public health concerns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1170</cp:revision>
  <cp:lastPrinted>1601-01-01T00:00:00Z</cp:lastPrinted>
  <dcterms:created xsi:type="dcterms:W3CDTF">2021-10-13T08:53:03Z</dcterms:created>
  <dcterms:modified xsi:type="dcterms:W3CDTF">2022-04-26T11:07:33Z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