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9.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7" r:id="rId2"/>
    <p:sldId id="320" r:id="rId3"/>
    <p:sldId id="319" r:id="rId4"/>
    <p:sldId id="321" r:id="rId5"/>
    <p:sldId id="324" r:id="rId6"/>
    <p:sldId id="325" r:id="rId7"/>
    <p:sldId id="256" r:id="rId8"/>
    <p:sldId id="326" r:id="rId9"/>
    <p:sldId id="327" r:id="rId10"/>
    <p:sldId id="328" r:id="rId11"/>
    <p:sldId id="358" r:id="rId12"/>
    <p:sldId id="329" r:id="rId13"/>
    <p:sldId id="331" r:id="rId14"/>
    <p:sldId id="333" r:id="rId15"/>
    <p:sldId id="334" r:id="rId16"/>
    <p:sldId id="335" r:id="rId17"/>
    <p:sldId id="336" r:id="rId18"/>
    <p:sldId id="337" r:id="rId19"/>
    <p:sldId id="338" r:id="rId20"/>
    <p:sldId id="339" r:id="rId21"/>
    <p:sldId id="340" r:id="rId22"/>
    <p:sldId id="344" r:id="rId23"/>
    <p:sldId id="341" r:id="rId24"/>
    <p:sldId id="342" r:id="rId25"/>
    <p:sldId id="343" r:id="rId26"/>
    <p:sldId id="346" r:id="rId27"/>
    <p:sldId id="348" r:id="rId28"/>
    <p:sldId id="347" r:id="rId29"/>
    <p:sldId id="349" r:id="rId30"/>
    <p:sldId id="350" r:id="rId31"/>
    <p:sldId id="351" r:id="rId32"/>
    <p:sldId id="271" r:id="rId33"/>
    <p:sldId id="396" r:id="rId34"/>
    <p:sldId id="274" r:id="rId35"/>
    <p:sldId id="397" r:id="rId36"/>
    <p:sldId id="275" r:id="rId37"/>
    <p:sldId id="398" r:id="rId38"/>
    <p:sldId id="277" r:id="rId39"/>
    <p:sldId id="399" r:id="rId40"/>
    <p:sldId id="395" r:id="rId41"/>
    <p:sldId id="400" r:id="rId42"/>
    <p:sldId id="406" r:id="rId43"/>
    <p:sldId id="404" r:id="rId44"/>
    <p:sldId id="405" r:id="rId45"/>
    <p:sldId id="353" r:id="rId46"/>
    <p:sldId id="318" r:id="rId47"/>
    <p:sldId id="357"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2" d="100"/>
          <a:sy n="162" d="100"/>
        </p:scale>
        <p:origin x="174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46B80-A9DB-420E-A3AD-CAA31FCB5650}" type="datetimeFigureOut">
              <a:rPr lang="cs-CZ" smtClean="0"/>
              <a:t>19.09.2021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92BA5-E404-4B86-B7D2-FB8C7E7E974D}" type="slidenum">
              <a:rPr lang="cs-CZ" smtClean="0"/>
              <a:t>‹#›</a:t>
            </a:fld>
            <a:endParaRPr lang="cs-CZ"/>
          </a:p>
        </p:txBody>
      </p:sp>
    </p:spTree>
    <p:extLst>
      <p:ext uri="{BB962C8B-B14F-4D97-AF65-F5344CB8AC3E}">
        <p14:creationId xmlns:p14="http://schemas.microsoft.com/office/powerpoint/2010/main" val="229661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32</a:t>
            </a:fld>
            <a:endParaRPr lang="cs-CZ"/>
          </a:p>
        </p:txBody>
      </p:sp>
    </p:spTree>
    <p:extLst>
      <p:ext uri="{BB962C8B-B14F-4D97-AF65-F5344CB8AC3E}">
        <p14:creationId xmlns:p14="http://schemas.microsoft.com/office/powerpoint/2010/main" val="247377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33</a:t>
            </a:fld>
            <a:endParaRPr lang="cs-CZ"/>
          </a:p>
        </p:txBody>
      </p:sp>
    </p:spTree>
    <p:extLst>
      <p:ext uri="{BB962C8B-B14F-4D97-AF65-F5344CB8AC3E}">
        <p14:creationId xmlns:p14="http://schemas.microsoft.com/office/powerpoint/2010/main" val="160681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34</a:t>
            </a:fld>
            <a:endParaRPr lang="cs-CZ"/>
          </a:p>
        </p:txBody>
      </p:sp>
    </p:spTree>
    <p:extLst>
      <p:ext uri="{BB962C8B-B14F-4D97-AF65-F5344CB8AC3E}">
        <p14:creationId xmlns:p14="http://schemas.microsoft.com/office/powerpoint/2010/main" val="61526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35</a:t>
            </a:fld>
            <a:endParaRPr lang="cs-CZ"/>
          </a:p>
        </p:txBody>
      </p:sp>
    </p:spTree>
    <p:extLst>
      <p:ext uri="{BB962C8B-B14F-4D97-AF65-F5344CB8AC3E}">
        <p14:creationId xmlns:p14="http://schemas.microsoft.com/office/powerpoint/2010/main" val="2707493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36</a:t>
            </a:fld>
            <a:endParaRPr lang="cs-CZ"/>
          </a:p>
        </p:txBody>
      </p:sp>
    </p:spTree>
    <p:extLst>
      <p:ext uri="{BB962C8B-B14F-4D97-AF65-F5344CB8AC3E}">
        <p14:creationId xmlns:p14="http://schemas.microsoft.com/office/powerpoint/2010/main" val="142789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37</a:t>
            </a:fld>
            <a:endParaRPr lang="cs-CZ"/>
          </a:p>
        </p:txBody>
      </p:sp>
    </p:spTree>
    <p:extLst>
      <p:ext uri="{BB962C8B-B14F-4D97-AF65-F5344CB8AC3E}">
        <p14:creationId xmlns:p14="http://schemas.microsoft.com/office/powerpoint/2010/main" val="78624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38</a:t>
            </a:fld>
            <a:endParaRPr lang="cs-CZ"/>
          </a:p>
        </p:txBody>
      </p:sp>
    </p:spTree>
    <p:extLst>
      <p:ext uri="{BB962C8B-B14F-4D97-AF65-F5344CB8AC3E}">
        <p14:creationId xmlns:p14="http://schemas.microsoft.com/office/powerpoint/2010/main" val="147571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39</a:t>
            </a:fld>
            <a:endParaRPr lang="cs-CZ"/>
          </a:p>
        </p:txBody>
      </p:sp>
    </p:spTree>
    <p:extLst>
      <p:ext uri="{BB962C8B-B14F-4D97-AF65-F5344CB8AC3E}">
        <p14:creationId xmlns:p14="http://schemas.microsoft.com/office/powerpoint/2010/main" val="428920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19.09.2021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7854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19.09.2021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7573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19.09.2021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277574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19.09.2021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34254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5A43F36-F757-47F0-A942-3AD72D0FDBB8}" type="datetimeFigureOut">
              <a:rPr lang="cs-CZ" smtClean="0"/>
              <a:t>19.09.2021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92585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5A43F36-F757-47F0-A942-3AD72D0FDBB8}" type="datetimeFigureOut">
              <a:rPr lang="cs-CZ" smtClean="0"/>
              <a:t>19.09.2021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1805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5A43F36-F757-47F0-A942-3AD72D0FDBB8}" type="datetimeFigureOut">
              <a:rPr lang="cs-CZ" smtClean="0"/>
              <a:t>19.09.2021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231710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5A43F36-F757-47F0-A942-3AD72D0FDBB8}" type="datetimeFigureOut">
              <a:rPr lang="cs-CZ" smtClean="0"/>
              <a:t>19.09.2021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56927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43F36-F757-47F0-A942-3AD72D0FDBB8}" type="datetimeFigureOut">
              <a:rPr lang="cs-CZ" smtClean="0"/>
              <a:t>19.09.2021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119966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5A43F36-F757-47F0-A942-3AD72D0FDBB8}" type="datetimeFigureOut">
              <a:rPr lang="cs-CZ" smtClean="0"/>
              <a:t>19.09.2021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14619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5A43F36-F757-47F0-A942-3AD72D0FDBB8}" type="datetimeFigureOut">
              <a:rPr lang="cs-CZ" smtClean="0"/>
              <a:t>19.09.2021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17672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43F36-F757-47F0-A942-3AD72D0FDBB8}" type="datetimeFigureOut">
              <a:rPr lang="cs-CZ" smtClean="0"/>
              <a:t>19.09.2021</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BCEA3-FFE3-4496-8C84-46F744A6ABC1}" type="slidenum">
              <a:rPr lang="cs-CZ" smtClean="0"/>
              <a:t>‹#›</a:t>
            </a:fld>
            <a:endParaRPr lang="cs-CZ"/>
          </a:p>
        </p:txBody>
      </p:sp>
    </p:spTree>
    <p:extLst>
      <p:ext uri="{BB962C8B-B14F-4D97-AF65-F5344CB8AC3E}">
        <p14:creationId xmlns:p14="http://schemas.microsoft.com/office/powerpoint/2010/main" val="660582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4.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9.png"/><Relationship Id="rId5" Type="http://schemas.openxmlformats.org/officeDocument/2006/relationships/image" Target="../media/image61.png"/><Relationship Id="rId10"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4.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4.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3.png"/><Relationship Id="rId5" Type="http://schemas.openxmlformats.org/officeDocument/2006/relationships/image" Target="../media/image61.png"/><Relationship Id="rId10"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80.jp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clinicaloptions.com/c19" TargetMode="External"/><Relationship Id="rId2" Type="http://schemas.openxmlformats.org/officeDocument/2006/relationships/hyperlink" Target="https://www.uptodate.com/contents/coronavirus-disease-2019" TargetMode="External"/><Relationship Id="rId1" Type="http://schemas.openxmlformats.org/officeDocument/2006/relationships/slideLayout" Target="../slideLayouts/slideLayout1.xml"/><Relationship Id="rId5" Type="http://schemas.openxmlformats.org/officeDocument/2006/relationships/hyperlink" Target="https://www.who.int/emergencies/diseases/novel-coronavirus-2019" TargetMode="External"/><Relationship Id="rId4" Type="http://schemas.openxmlformats.org/officeDocument/2006/relationships/hyperlink" Target="https://www.cdc.gov/coronavirus/2019-ncov/index.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3388" y="399901"/>
            <a:ext cx="8637224" cy="1796891"/>
          </a:xfrm>
          <a:ln w="38100">
            <a:noFill/>
            <a:prstDash val="solid"/>
          </a:ln>
        </p:spPr>
        <p:txBody>
          <a:bodyPr>
            <a:noAutofit/>
          </a:bodyPr>
          <a:lstStyle/>
          <a:p>
            <a:r>
              <a:rPr lang="cs-CZ"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Emerging</a:t>
            </a:r>
            <a:r>
              <a:rPr lang="cs-CZ"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Coronavirus</a:t>
            </a:r>
            <a:br>
              <a:rPr lang="cs-CZ"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cs-CZ"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Infections</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ovéPole 3"/>
          <p:cNvSpPr txBox="1"/>
          <p:nvPr/>
        </p:nvSpPr>
        <p:spPr>
          <a:xfrm>
            <a:off x="0" y="2846114"/>
            <a:ext cx="9144000" cy="1643527"/>
          </a:xfrm>
          <a:prstGeom prst="rect">
            <a:avLst/>
          </a:prstGeom>
          <a:solidFill>
            <a:srgbClr val="002060"/>
          </a:solidFill>
        </p:spPr>
        <p:txBody>
          <a:bodyPr wrap="square" rtlCol="0">
            <a:spAutoFit/>
          </a:bodyPr>
          <a:lstStyle/>
          <a:p>
            <a:pPr algn="ctr">
              <a:lnSpc>
                <a:spcPct val="90000"/>
              </a:lnSpc>
            </a:pPr>
            <a:r>
              <a:rPr lang="en-US" sz="2800" b="1" dirty="0" err="1">
                <a:solidFill>
                  <a:srgbClr val="FFFF00"/>
                </a:solidFill>
                <a:cs typeface="Times New Roman" panose="02020603050405020304" pitchFamily="18" charset="0"/>
              </a:rPr>
              <a:t>MUDr</a:t>
            </a:r>
            <a:r>
              <a:rPr lang="en-US" sz="2800" b="1" dirty="0">
                <a:solidFill>
                  <a:srgbClr val="FFFF00"/>
                </a:solidFill>
                <a:cs typeface="Times New Roman" panose="02020603050405020304" pitchFamily="18" charset="0"/>
              </a:rPr>
              <a:t>. Roman Stebel</a:t>
            </a:r>
            <a:r>
              <a:rPr lang="cs-CZ" sz="2800" b="1" dirty="0">
                <a:solidFill>
                  <a:srgbClr val="FFFF00"/>
                </a:solidFill>
                <a:cs typeface="Times New Roman" panose="02020603050405020304" pitchFamily="18" charset="0"/>
              </a:rPr>
              <a:t>, Ph.D.</a:t>
            </a:r>
          </a:p>
          <a:p>
            <a:pPr algn="ctr">
              <a:lnSpc>
                <a:spcPct val="90000"/>
              </a:lnSpc>
            </a:pPr>
            <a:br>
              <a:rPr lang="cs-CZ" sz="2800" b="1" dirty="0">
                <a:solidFill>
                  <a:srgbClr val="FFFF00"/>
                </a:solidFill>
                <a:cs typeface="Times New Roman" panose="02020603050405020304" pitchFamily="18" charset="0"/>
              </a:rPr>
            </a:br>
            <a:r>
              <a:rPr lang="cs-CZ" altLang="cs-CZ" sz="2800" b="1" dirty="0">
                <a:solidFill>
                  <a:srgbClr val="FFFF00"/>
                </a:solidFill>
              </a:rPr>
              <a:t>Department of </a:t>
            </a:r>
            <a:r>
              <a:rPr lang="cs-CZ" altLang="cs-CZ" sz="2800" b="1" dirty="0" err="1">
                <a:solidFill>
                  <a:srgbClr val="FFFF00"/>
                </a:solidFill>
              </a:rPr>
              <a:t>Infectious</a:t>
            </a:r>
            <a:r>
              <a:rPr lang="cs-CZ" altLang="cs-CZ" sz="2800" b="1" dirty="0">
                <a:solidFill>
                  <a:srgbClr val="FFFF00"/>
                </a:solidFill>
              </a:rPr>
              <a:t> </a:t>
            </a:r>
            <a:r>
              <a:rPr lang="cs-CZ" altLang="cs-CZ" sz="2800" b="1" dirty="0" err="1">
                <a:solidFill>
                  <a:srgbClr val="FFFF00"/>
                </a:solidFill>
              </a:rPr>
              <a:t>Diseases</a:t>
            </a:r>
            <a:endParaRPr lang="cs-CZ" altLang="cs-CZ" sz="2800" b="1" dirty="0">
              <a:solidFill>
                <a:srgbClr val="FFFF00"/>
              </a:solidFill>
            </a:endParaRPr>
          </a:p>
          <a:p>
            <a:pPr algn="ctr">
              <a:lnSpc>
                <a:spcPct val="90000"/>
              </a:lnSpc>
            </a:pPr>
            <a:r>
              <a:rPr lang="cs-CZ" altLang="cs-CZ" sz="2800" b="1" dirty="0">
                <a:solidFill>
                  <a:srgbClr val="FFFF00"/>
                </a:solidFill>
              </a:rPr>
              <a:t>University </a:t>
            </a:r>
            <a:r>
              <a:rPr lang="cs-CZ" altLang="cs-CZ" sz="2800" b="1" dirty="0" err="1">
                <a:solidFill>
                  <a:srgbClr val="FFFF00"/>
                </a:solidFill>
              </a:rPr>
              <a:t>Hospital</a:t>
            </a:r>
            <a:r>
              <a:rPr lang="cs-CZ" altLang="cs-CZ" sz="2800" b="1" dirty="0">
                <a:solidFill>
                  <a:srgbClr val="FFFF00"/>
                </a:solidFill>
              </a:rPr>
              <a:t> Brno 2021</a:t>
            </a:r>
          </a:p>
        </p:txBody>
      </p:sp>
      <p:pic>
        <p:nvPicPr>
          <p:cNvPr id="5" name="Obrázek 4">
            <a:extLst>
              <a:ext uri="{FF2B5EF4-FFF2-40B4-BE49-F238E27FC236}">
                <a16:creationId xmlns:a16="http://schemas.microsoft.com/office/drawing/2014/main" id="{B1D3D012-512B-40ED-AA2B-D4B1674AE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391" y="5530508"/>
            <a:ext cx="2609218" cy="927595"/>
          </a:xfrm>
          <a:prstGeom prst="rect">
            <a:avLst/>
          </a:prstGeom>
        </p:spPr>
      </p:pic>
      <p:pic>
        <p:nvPicPr>
          <p:cNvPr id="6" name="Obrázek 5" descr="LogoSIL150b.gif">
            <a:extLst>
              <a:ext uri="{FF2B5EF4-FFF2-40B4-BE49-F238E27FC236}">
                <a16:creationId xmlns:a16="http://schemas.microsoft.com/office/drawing/2014/main" id="{ACDBD097-4D63-4A77-B793-AB76DED1CD53}"/>
              </a:ext>
            </a:extLst>
          </p:cNvPr>
          <p:cNvPicPr>
            <a:picLocks noChangeAspect="1"/>
          </p:cNvPicPr>
          <p:nvPr/>
        </p:nvPicPr>
        <p:blipFill>
          <a:blip r:embed="rId3" cstate="print"/>
          <a:stretch>
            <a:fillRect/>
          </a:stretch>
        </p:blipFill>
        <p:spPr>
          <a:xfrm>
            <a:off x="899596" y="5244625"/>
            <a:ext cx="1428751" cy="1428751"/>
          </a:xfrm>
          <a:prstGeom prst="rect">
            <a:avLst/>
          </a:prstGeom>
        </p:spPr>
      </p:pic>
      <p:pic>
        <p:nvPicPr>
          <p:cNvPr id="7" name="Obrázek 6" descr="Obsah obrázku objekt, hodiny&#10;&#10;Popis byl vytvořen automaticky">
            <a:extLst>
              <a:ext uri="{FF2B5EF4-FFF2-40B4-BE49-F238E27FC236}">
                <a16:creationId xmlns:a16="http://schemas.microsoft.com/office/drawing/2014/main" id="{0A036579-0AA6-44C6-82E7-ACE7A7635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960" y="5400932"/>
            <a:ext cx="1437463" cy="1106400"/>
          </a:xfrm>
          <a:prstGeom prst="rect">
            <a:avLst/>
          </a:prstGeom>
        </p:spPr>
      </p:pic>
    </p:spTree>
    <p:extLst>
      <p:ext uri="{BB962C8B-B14F-4D97-AF65-F5344CB8AC3E}">
        <p14:creationId xmlns:p14="http://schemas.microsoft.com/office/powerpoint/2010/main" val="3074981076"/>
      </p:ext>
    </p:extLst>
  </p:cSld>
  <p:clrMapOvr>
    <a:masterClrMapping/>
  </p:clrMapOvr>
  <mc:AlternateContent xmlns:mc="http://schemas.openxmlformats.org/markup-compatibility/2006" xmlns:p14="http://schemas.microsoft.com/office/powerpoint/2010/main">
    <mc:Choice Requires="p14">
      <p:transition spd="slow" p14:dur="2000" advTm="8518"/>
    </mc:Choice>
    <mc:Fallback xmlns="">
      <p:transition spd="slow" advTm="85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Virology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761242"/>
            <a:ext cx="8521032" cy="3182923"/>
          </a:xfrm>
          <a:prstGeom prst="rect">
            <a:avLst/>
          </a:prstGeom>
          <a:noFill/>
        </p:spPr>
        <p:txBody>
          <a:bodyPr wrap="square" rtlCol="0">
            <a:spAutoFit/>
          </a:bodyPr>
          <a:lstStyle/>
          <a:p>
            <a:pPr>
              <a:lnSpc>
                <a:spcPct val="125000"/>
              </a:lnSpc>
            </a:pPr>
            <a:r>
              <a:rPr lang="en-US"/>
              <a:t>→</a:t>
            </a:r>
            <a:r>
              <a:rPr lang="cs-CZ"/>
              <a:t> </a:t>
            </a:r>
            <a:r>
              <a:rPr lang="en-US"/>
              <a:t>SARS-CoV-2 is a </a:t>
            </a:r>
            <a:r>
              <a:rPr lang="en-US" b="1">
                <a:solidFill>
                  <a:srgbClr val="FF0000"/>
                </a:solidFill>
              </a:rPr>
              <a:t>betacoronavirus</a:t>
            </a:r>
            <a:r>
              <a:rPr lang="cs-CZ"/>
              <a:t> </a:t>
            </a:r>
            <a:r>
              <a:rPr lang="en-US"/>
              <a:t>in the same subgenus</a:t>
            </a:r>
            <a:r>
              <a:rPr lang="cs-CZ"/>
              <a:t> (</a:t>
            </a:r>
            <a:r>
              <a:rPr lang="cs-CZ" i="1"/>
              <a:t>Sarbecovirus</a:t>
            </a:r>
            <a:r>
              <a:rPr lang="cs-CZ"/>
              <a:t>)</a:t>
            </a:r>
            <a:r>
              <a:rPr lang="en-US"/>
              <a:t> as the severe acute respiratory syndrome (SARS) virus (as well as several bat coronaviruses)</a:t>
            </a:r>
            <a:endParaRPr lang="cs-CZ"/>
          </a:p>
          <a:p>
            <a:pPr>
              <a:lnSpc>
                <a:spcPct val="125000"/>
              </a:lnSpc>
            </a:pPr>
            <a:r>
              <a:rPr lang="en-US"/>
              <a:t>→ the host receptor for SARS-CoV-2 cell entry is the same as for SARS-CoV-1, the </a:t>
            </a:r>
            <a:r>
              <a:rPr lang="en-US" b="1">
                <a:solidFill>
                  <a:srgbClr val="FF0000"/>
                </a:solidFill>
              </a:rPr>
              <a:t>angiotensin-converting enzyme 2 (ACE2)</a:t>
            </a:r>
            <a:endParaRPr lang="cs-CZ" b="1">
              <a:solidFill>
                <a:srgbClr val="FF0000"/>
              </a:solidFill>
            </a:endParaRPr>
          </a:p>
          <a:p>
            <a:pPr>
              <a:lnSpc>
                <a:spcPct val="125000"/>
              </a:lnSpc>
            </a:pPr>
            <a:r>
              <a:rPr lang="en-US"/>
              <a:t>→ the structural proteins of SARS-CoV-2 include membrane glycoprotein (M), envelope protein (E), nucleocapsid protein (N), and the </a:t>
            </a:r>
            <a:r>
              <a:rPr lang="en-US" b="1">
                <a:solidFill>
                  <a:srgbClr val="FF0000"/>
                </a:solidFill>
              </a:rPr>
              <a:t>spike protein (S)</a:t>
            </a:r>
            <a:r>
              <a:rPr lang="en-US"/>
              <a:t>,</a:t>
            </a:r>
            <a:r>
              <a:rPr lang="en-US" b="1">
                <a:solidFill>
                  <a:srgbClr val="FF0000"/>
                </a:solidFill>
              </a:rPr>
              <a:t> </a:t>
            </a:r>
            <a:r>
              <a:rPr lang="en-US"/>
              <a:t>the M protein of SARS-CoV-2 is 98</a:t>
            </a:r>
            <a:r>
              <a:rPr lang="cs-CZ"/>
              <a:t>,</a:t>
            </a:r>
            <a:r>
              <a:rPr lang="en-US"/>
              <a:t>6% similar to the M protein of bat coronavirus, maintains 98</a:t>
            </a:r>
            <a:r>
              <a:rPr lang="cs-CZ"/>
              <a:t>,</a:t>
            </a:r>
            <a:r>
              <a:rPr lang="en-US"/>
              <a:t>2% homology with pangolins coronavirus, and has 90% homology with the M protein of SARS-CoV-1; whereas, the similarity is only 38% with the M protein of MERS-CoV</a:t>
            </a:r>
            <a:endParaRPr lang="cs-CZ"/>
          </a:p>
        </p:txBody>
      </p:sp>
      <p:pic>
        <p:nvPicPr>
          <p:cNvPr id="7" name="Obrázek 6">
            <a:extLst>
              <a:ext uri="{FF2B5EF4-FFF2-40B4-BE49-F238E27FC236}">
                <a16:creationId xmlns:a16="http://schemas.microsoft.com/office/drawing/2014/main" id="{22330A32-E64C-4A20-9171-24D62CF82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55" y="4019460"/>
            <a:ext cx="3922345" cy="2838540"/>
          </a:xfrm>
          <a:prstGeom prst="rect">
            <a:avLst/>
          </a:prstGeom>
        </p:spPr>
      </p:pic>
      <p:pic>
        <p:nvPicPr>
          <p:cNvPr id="10" name="Obrázek 9" descr="Obsah obrázku hvězda, staré&#10;&#10;Popis byl vytvořen automaticky">
            <a:extLst>
              <a:ext uri="{FF2B5EF4-FFF2-40B4-BE49-F238E27FC236}">
                <a16:creationId xmlns:a16="http://schemas.microsoft.com/office/drawing/2014/main" id="{9C866541-C7DA-4695-B80D-424600E29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991" y="4019550"/>
            <a:ext cx="3638550" cy="2838450"/>
          </a:xfrm>
          <a:prstGeom prst="rect">
            <a:avLst/>
          </a:prstGeom>
        </p:spPr>
      </p:pic>
    </p:spTree>
    <p:extLst>
      <p:ext uri="{BB962C8B-B14F-4D97-AF65-F5344CB8AC3E}">
        <p14:creationId xmlns:p14="http://schemas.microsoft.com/office/powerpoint/2010/main" val="970222495"/>
      </p:ext>
    </p:extLst>
  </p:cSld>
  <p:clrMapOvr>
    <a:masterClrMapping/>
  </p:clrMapOvr>
  <mc:AlternateContent xmlns:mc="http://schemas.openxmlformats.org/markup-compatibility/2006" xmlns:p14="http://schemas.microsoft.com/office/powerpoint/2010/main">
    <mc:Choice Requires="p14">
      <p:transition spd="slow" p14:dur="2000" advTm="76573"/>
    </mc:Choice>
    <mc:Fallback xmlns="">
      <p:transition spd="slow" advTm="7657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30592327-CDE4-46F2-88E9-81CF27F53755}"/>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Virology</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1" name="Obrázek 10" descr="Obsah obrázku stůl&#10;&#10;Popis byl vytvořen automaticky">
            <a:extLst>
              <a:ext uri="{FF2B5EF4-FFF2-40B4-BE49-F238E27FC236}">
                <a16:creationId xmlns:a16="http://schemas.microsoft.com/office/drawing/2014/main" id="{76143579-9935-4AB4-8C47-720BB4F86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067" y="1409946"/>
            <a:ext cx="4145596" cy="5448054"/>
          </a:xfrm>
          <a:prstGeom prst="rect">
            <a:avLst/>
          </a:prstGeom>
        </p:spPr>
      </p:pic>
      <p:pic>
        <p:nvPicPr>
          <p:cNvPr id="13" name="Obrázek 12" descr="Obsah obrázku stůl&#10;&#10;Popis byl vytvořen automaticky">
            <a:extLst>
              <a:ext uri="{FF2B5EF4-FFF2-40B4-BE49-F238E27FC236}">
                <a16:creationId xmlns:a16="http://schemas.microsoft.com/office/drawing/2014/main" id="{45013217-8635-4A7D-B0E3-2EF33BF22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9943"/>
            <a:ext cx="4700067" cy="5448055"/>
          </a:xfrm>
          <a:prstGeom prst="rect">
            <a:avLst/>
          </a:prstGeom>
        </p:spPr>
      </p:pic>
    </p:spTree>
    <p:extLst>
      <p:ext uri="{BB962C8B-B14F-4D97-AF65-F5344CB8AC3E}">
        <p14:creationId xmlns:p14="http://schemas.microsoft.com/office/powerpoint/2010/main" val="318725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Pathophysiology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961721"/>
            <a:ext cx="8521032" cy="5606663"/>
          </a:xfrm>
          <a:prstGeom prst="rect">
            <a:avLst/>
          </a:prstGeom>
          <a:noFill/>
        </p:spPr>
        <p:txBody>
          <a:bodyPr wrap="square" rtlCol="0">
            <a:spAutoFit/>
          </a:bodyPr>
          <a:lstStyle/>
          <a:p>
            <a:pPr>
              <a:lnSpc>
                <a:spcPct val="125000"/>
              </a:lnSpc>
            </a:pPr>
            <a:r>
              <a:rPr lang="en-US"/>
              <a:t>→ SARS-CoV-2 </a:t>
            </a:r>
            <a:r>
              <a:rPr lang="en-US" b="1">
                <a:solidFill>
                  <a:srgbClr val="FF0000"/>
                </a:solidFill>
              </a:rPr>
              <a:t>binds to ACE2 </a:t>
            </a:r>
            <a:r>
              <a:rPr lang="en-US"/>
              <a:t>through the receptor-binding gene region of its </a:t>
            </a:r>
            <a:r>
              <a:rPr lang="en-US" b="1">
                <a:solidFill>
                  <a:srgbClr val="FF0000"/>
                </a:solidFill>
              </a:rPr>
              <a:t>spike protein</a:t>
            </a:r>
            <a:r>
              <a:rPr lang="cs-CZ"/>
              <a:t>, </a:t>
            </a:r>
            <a:r>
              <a:rPr lang="en-US"/>
              <a:t>density of ACE2 receptors in each tissue </a:t>
            </a:r>
            <a:r>
              <a:rPr lang="en-US" b="1">
                <a:solidFill>
                  <a:srgbClr val="FF0000"/>
                </a:solidFill>
              </a:rPr>
              <a:t>correlates with the severity </a:t>
            </a:r>
            <a:r>
              <a:rPr lang="en-US"/>
              <a:t>of the inflammation and tissue demage</a:t>
            </a:r>
          </a:p>
          <a:p>
            <a:pPr>
              <a:lnSpc>
                <a:spcPct val="125000"/>
              </a:lnSpc>
            </a:pPr>
            <a:r>
              <a:rPr lang="en-US"/>
              <a:t>→ virus can affect the </a:t>
            </a:r>
            <a:r>
              <a:rPr lang="en-US" b="1">
                <a:solidFill>
                  <a:srgbClr val="FF0000"/>
                </a:solidFill>
              </a:rPr>
              <a:t>upper respiratory tract </a:t>
            </a:r>
            <a:r>
              <a:rPr lang="en-US"/>
              <a:t>(sinuses, nose, throat) and the </a:t>
            </a:r>
            <a:r>
              <a:rPr lang="en-US" b="1">
                <a:solidFill>
                  <a:srgbClr val="FF0000"/>
                </a:solidFill>
              </a:rPr>
              <a:t>lower respiratory tract </a:t>
            </a:r>
            <a:r>
              <a:rPr lang="en-US"/>
              <a:t>(windpipe and lungs),</a:t>
            </a:r>
            <a:r>
              <a:rPr lang="cs-CZ"/>
              <a:t> </a:t>
            </a:r>
            <a:r>
              <a:rPr lang="en-US"/>
              <a:t>lungs are the organs most affected (ACE2 receptors are most abundant in type II alveolar cells)</a:t>
            </a:r>
            <a:endParaRPr lang="cs-CZ"/>
          </a:p>
          <a:p>
            <a:pPr>
              <a:lnSpc>
                <a:spcPct val="125000"/>
              </a:lnSpc>
            </a:pPr>
            <a:endParaRPr lang="cs-CZ"/>
          </a:p>
          <a:p>
            <a:pPr>
              <a:lnSpc>
                <a:spcPct val="125000"/>
              </a:lnSpc>
            </a:pPr>
            <a:r>
              <a:rPr lang="en-US"/>
              <a:t>→ SARS-CoV-2 also affects </a:t>
            </a:r>
            <a:r>
              <a:rPr lang="en-US" b="1">
                <a:solidFill>
                  <a:srgbClr val="FF0000"/>
                </a:solidFill>
              </a:rPr>
              <a:t>gastrointestinal organs </a:t>
            </a:r>
            <a:r>
              <a:rPr lang="en-US"/>
              <a:t>(ACE2 is abundantly expressed in the glandular cells of gastric, duodenal and rectal epithelium)</a:t>
            </a:r>
            <a:endParaRPr lang="cs-CZ"/>
          </a:p>
          <a:p>
            <a:pPr>
              <a:lnSpc>
                <a:spcPct val="125000"/>
              </a:lnSpc>
            </a:pPr>
            <a:r>
              <a:rPr lang="en-US"/>
              <a:t>→ virus can cause </a:t>
            </a:r>
            <a:r>
              <a:rPr lang="en-US" b="1">
                <a:solidFill>
                  <a:srgbClr val="FF0000"/>
                </a:solidFill>
              </a:rPr>
              <a:t>acute myocardial injury </a:t>
            </a:r>
            <a:r>
              <a:rPr lang="en-US"/>
              <a:t>(perimyocarditis in 12% of infected people admitted to the hospital in Wuhan), ACE2 receptors are highly expressed in the heart and in vascular endothelium</a:t>
            </a:r>
          </a:p>
          <a:p>
            <a:pPr>
              <a:lnSpc>
                <a:spcPct val="125000"/>
              </a:lnSpc>
            </a:pPr>
            <a:endParaRPr lang="en-US"/>
          </a:p>
          <a:p>
            <a:pPr>
              <a:lnSpc>
                <a:spcPct val="125000"/>
              </a:lnSpc>
            </a:pPr>
            <a:r>
              <a:rPr lang="en-US"/>
              <a:t>→ </a:t>
            </a:r>
            <a:r>
              <a:rPr lang="en-US" b="1">
                <a:solidFill>
                  <a:srgbClr val="FF0000"/>
                </a:solidFill>
              </a:rPr>
              <a:t>blood vessel dysfunction </a:t>
            </a:r>
            <a:r>
              <a:rPr lang="en-US"/>
              <a:t>and </a:t>
            </a:r>
            <a:r>
              <a:rPr lang="en-US" b="1">
                <a:solidFill>
                  <a:srgbClr val="FF0000"/>
                </a:solidFill>
              </a:rPr>
              <a:t>clot formation </a:t>
            </a:r>
            <a:r>
              <a:rPr lang="en-US"/>
              <a:t>(high D-dimer levels) are thought to play a significant role in mortality, incidences of clots leading to </a:t>
            </a:r>
            <a:r>
              <a:rPr lang="en-US" b="1">
                <a:solidFill>
                  <a:srgbClr val="FF0000"/>
                </a:solidFill>
              </a:rPr>
              <a:t>pulmonary embolisms</a:t>
            </a:r>
            <a:r>
              <a:rPr lang="en-US"/>
              <a:t>, and </a:t>
            </a:r>
            <a:r>
              <a:rPr lang="en-US" b="1">
                <a:solidFill>
                  <a:srgbClr val="FF0000"/>
                </a:solidFill>
              </a:rPr>
              <a:t>ischaemic events </a:t>
            </a:r>
            <a:r>
              <a:rPr lang="en-US"/>
              <a:t>within the brain have been noted as complications </a:t>
            </a:r>
            <a:r>
              <a:rPr lang="en-US" b="1">
                <a:solidFill>
                  <a:srgbClr val="FF0000"/>
                </a:solidFill>
              </a:rPr>
              <a:t>leading to death</a:t>
            </a:r>
          </a:p>
        </p:txBody>
      </p:sp>
    </p:spTree>
    <p:extLst>
      <p:ext uri="{BB962C8B-B14F-4D97-AF65-F5344CB8AC3E}">
        <p14:creationId xmlns:p14="http://schemas.microsoft.com/office/powerpoint/2010/main" val="4246442115"/>
      </p:ext>
    </p:extLst>
  </p:cSld>
  <p:clrMapOvr>
    <a:masterClrMapping/>
  </p:clrMapOvr>
  <mc:AlternateContent xmlns:mc="http://schemas.openxmlformats.org/markup-compatibility/2006" xmlns:p14="http://schemas.microsoft.com/office/powerpoint/2010/main">
    <mc:Choice Requires="p14">
      <p:transition spd="slow" p14:dur="2000" advTm="130495"/>
    </mc:Choice>
    <mc:Fallback xmlns="">
      <p:transition spd="slow" advTm="1304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Pathophysiology</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CA47D747-8EDC-44BA-AFBB-307E540ED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07" y="1320727"/>
            <a:ext cx="4703915" cy="4976514"/>
          </a:xfrm>
          <a:prstGeom prst="rect">
            <a:avLst/>
          </a:prstGeom>
        </p:spPr>
      </p:pic>
      <p:pic>
        <p:nvPicPr>
          <p:cNvPr id="8" name="Obrázek 7">
            <a:extLst>
              <a:ext uri="{FF2B5EF4-FFF2-40B4-BE49-F238E27FC236}">
                <a16:creationId xmlns:a16="http://schemas.microsoft.com/office/drawing/2014/main" id="{E904CDB1-6FBD-4646-9BA4-E85BB5AD1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716" y="1691586"/>
            <a:ext cx="4199284" cy="4234796"/>
          </a:xfrm>
          <a:prstGeom prst="rect">
            <a:avLst/>
          </a:prstGeom>
        </p:spPr>
      </p:pic>
    </p:spTree>
    <p:extLst>
      <p:ext uri="{BB962C8B-B14F-4D97-AF65-F5344CB8AC3E}">
        <p14:creationId xmlns:p14="http://schemas.microsoft.com/office/powerpoint/2010/main" val="862814284"/>
      </p:ext>
    </p:extLst>
  </p:cSld>
  <p:clrMapOvr>
    <a:masterClrMapping/>
  </p:clrMapOvr>
  <mc:AlternateContent xmlns:mc="http://schemas.openxmlformats.org/markup-compatibility/2006" xmlns:p14="http://schemas.microsoft.com/office/powerpoint/2010/main">
    <mc:Choice Requires="p14">
      <p:transition spd="slow" p14:dur="2000" advTm="9216"/>
    </mc:Choice>
    <mc:Fallback xmlns="">
      <p:transition spd="slow" advTm="921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Routes of Transmission</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475FA2D0-5C53-460F-A466-E69C73C9A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2430"/>
            <a:ext cx="9144000" cy="4353002"/>
          </a:xfrm>
          <a:prstGeom prst="rect">
            <a:avLst/>
          </a:prstGeom>
        </p:spPr>
      </p:pic>
    </p:spTree>
    <p:extLst>
      <p:ext uri="{BB962C8B-B14F-4D97-AF65-F5344CB8AC3E}">
        <p14:creationId xmlns:p14="http://schemas.microsoft.com/office/powerpoint/2010/main" val="1159101407"/>
      </p:ext>
    </p:extLst>
  </p:cSld>
  <p:clrMapOvr>
    <a:masterClrMapping/>
  </p:clrMapOvr>
  <mc:AlternateContent xmlns:mc="http://schemas.openxmlformats.org/markup-compatibility/2006" xmlns:p14="http://schemas.microsoft.com/office/powerpoint/2010/main">
    <mc:Choice Requires="p14">
      <p:transition spd="slow" p14:dur="2000" advTm="39001"/>
    </mc:Choice>
    <mc:Fallback xmlns="">
      <p:transition spd="slow" advTm="390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Clinical Manifestations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468E64D9-E0F0-4E58-BCF6-2DF24DBE4BDA}"/>
              </a:ext>
            </a:extLst>
          </p:cNvPr>
          <p:cNvSpPr txBox="1"/>
          <p:nvPr/>
        </p:nvSpPr>
        <p:spPr>
          <a:xfrm>
            <a:off x="313509" y="905088"/>
            <a:ext cx="8521032" cy="5952912"/>
          </a:xfrm>
          <a:prstGeom prst="rect">
            <a:avLst/>
          </a:prstGeom>
          <a:noFill/>
        </p:spPr>
        <p:txBody>
          <a:bodyPr wrap="square" rtlCol="0">
            <a:spAutoFit/>
          </a:bodyPr>
          <a:lstStyle/>
          <a:p>
            <a:pPr>
              <a:lnSpc>
                <a:spcPct val="125000"/>
              </a:lnSpc>
            </a:pPr>
            <a:r>
              <a:rPr lang="en-US"/>
              <a:t>→</a:t>
            </a:r>
            <a:r>
              <a:rPr lang="cs-CZ"/>
              <a:t> </a:t>
            </a:r>
            <a:r>
              <a:rPr lang="en-US"/>
              <a:t>symptoms of COVID-19 are variable, ranging from mild </a:t>
            </a:r>
            <a:r>
              <a:rPr lang="cs-CZ"/>
              <a:t>„</a:t>
            </a:r>
            <a:r>
              <a:rPr lang="en-US"/>
              <a:t>flu-like</a:t>
            </a:r>
            <a:r>
              <a:rPr lang="cs-CZ"/>
              <a:t>“ </a:t>
            </a:r>
            <a:r>
              <a:rPr lang="en-US"/>
              <a:t>symptoms to severe life-threatening illness</a:t>
            </a:r>
            <a:r>
              <a:rPr lang="cs-CZ"/>
              <a:t> with acute respiratory failure or MODS/MOF</a:t>
            </a:r>
          </a:p>
          <a:p>
            <a:pPr>
              <a:lnSpc>
                <a:spcPct val="125000"/>
              </a:lnSpc>
            </a:pPr>
            <a:r>
              <a:rPr lang="en-US" b="1" u="sng"/>
              <a:t>The typical symptoms are:</a:t>
            </a:r>
          </a:p>
          <a:p>
            <a:pPr>
              <a:lnSpc>
                <a:spcPct val="125000"/>
              </a:lnSpc>
            </a:pPr>
            <a:r>
              <a:rPr lang="en-US" b="1">
                <a:solidFill>
                  <a:srgbClr val="FF0000"/>
                </a:solidFill>
              </a:rPr>
              <a:t>→ Fever or Subfebrile &gt; 37.3 °C (83-99%)</a:t>
            </a:r>
          </a:p>
          <a:p>
            <a:pPr>
              <a:lnSpc>
                <a:spcPct val="125000"/>
              </a:lnSpc>
            </a:pPr>
            <a:r>
              <a:rPr lang="en-US" b="1">
                <a:solidFill>
                  <a:srgbClr val="FF0000"/>
                </a:solidFill>
              </a:rPr>
              <a:t>→ Dry cough (59-82%)</a:t>
            </a:r>
          </a:p>
          <a:p>
            <a:pPr>
              <a:lnSpc>
                <a:spcPct val="125000"/>
              </a:lnSpc>
            </a:pPr>
            <a:r>
              <a:rPr lang="en-US"/>
              <a:t>→ Fatigue</a:t>
            </a:r>
            <a:r>
              <a:rPr lang="cs-CZ"/>
              <a:t>, </a:t>
            </a:r>
            <a:r>
              <a:rPr lang="cs-CZ" b="0" i="0">
                <a:solidFill>
                  <a:srgbClr val="000000"/>
                </a:solidFill>
                <a:effectLst/>
                <a:latin typeface="Roboto"/>
              </a:rPr>
              <a:t>collapse states </a:t>
            </a:r>
            <a:r>
              <a:rPr lang="en-US"/>
              <a:t>(44-70%)</a:t>
            </a:r>
          </a:p>
          <a:p>
            <a:pPr>
              <a:lnSpc>
                <a:spcPct val="125000"/>
              </a:lnSpc>
            </a:pPr>
            <a:r>
              <a:rPr lang="en-US"/>
              <a:t>→ Anorexia (40-84%)</a:t>
            </a:r>
          </a:p>
          <a:p>
            <a:pPr>
              <a:lnSpc>
                <a:spcPct val="125000"/>
              </a:lnSpc>
            </a:pPr>
            <a:r>
              <a:rPr lang="en-US" b="1">
                <a:solidFill>
                  <a:srgbClr val="FF0000"/>
                </a:solidFill>
              </a:rPr>
              <a:t>→ Shortness of breath</a:t>
            </a:r>
            <a:r>
              <a:rPr lang="cs-CZ" b="1">
                <a:solidFill>
                  <a:srgbClr val="FF0000"/>
                </a:solidFill>
              </a:rPr>
              <a:t>, </a:t>
            </a:r>
            <a:r>
              <a:rPr lang="cs-CZ" b="1" i="0">
                <a:solidFill>
                  <a:srgbClr val="FF0000"/>
                </a:solidFill>
                <a:effectLst/>
                <a:latin typeface="Roboto"/>
              </a:rPr>
              <a:t>dyspnoea </a:t>
            </a:r>
            <a:r>
              <a:rPr lang="en-US" b="1">
                <a:solidFill>
                  <a:srgbClr val="FF0000"/>
                </a:solidFill>
              </a:rPr>
              <a:t>(31-40%)</a:t>
            </a:r>
          </a:p>
          <a:p>
            <a:pPr>
              <a:lnSpc>
                <a:spcPct val="125000"/>
              </a:lnSpc>
            </a:pPr>
            <a:r>
              <a:rPr lang="en-US"/>
              <a:t>→ Digestive symptoms </a:t>
            </a:r>
            <a:r>
              <a:rPr lang="en-US" b="1">
                <a:solidFill>
                  <a:srgbClr val="FF0000"/>
                </a:solidFill>
              </a:rPr>
              <a:t>(diarrhea) </a:t>
            </a:r>
            <a:r>
              <a:rPr lang="en-US"/>
              <a:t>can be in up to 50%</a:t>
            </a:r>
            <a:endParaRPr lang="cs-CZ"/>
          </a:p>
          <a:p>
            <a:pPr>
              <a:lnSpc>
                <a:spcPct val="125000"/>
              </a:lnSpc>
            </a:pPr>
            <a:r>
              <a:rPr lang="en-US"/>
              <a:t>→ </a:t>
            </a:r>
            <a:r>
              <a:rPr lang="cs-CZ"/>
              <a:t>R</a:t>
            </a:r>
            <a:r>
              <a:rPr lang="en-US" sz="1800"/>
              <a:t>unny nose, sore throat, </a:t>
            </a:r>
            <a:r>
              <a:rPr lang="en-US" sz="1800" b="1">
                <a:solidFill>
                  <a:srgbClr val="FF0000"/>
                </a:solidFill>
              </a:rPr>
              <a:t>loss of smell and taste</a:t>
            </a:r>
            <a:endParaRPr lang="cs-CZ" sz="1800" b="1">
              <a:solidFill>
                <a:srgbClr val="FF0000"/>
              </a:solidFill>
            </a:endParaRPr>
          </a:p>
          <a:p>
            <a:pPr>
              <a:lnSpc>
                <a:spcPct val="125000"/>
              </a:lnSpc>
            </a:pPr>
            <a:r>
              <a:rPr lang="en-US"/>
              <a:t>Symptoms last 5 - 6 days</a:t>
            </a:r>
            <a:endParaRPr lang="cs-CZ"/>
          </a:p>
          <a:p>
            <a:pPr>
              <a:lnSpc>
                <a:spcPct val="125000"/>
              </a:lnSpc>
            </a:pPr>
            <a:r>
              <a:rPr lang="cs-CZ" b="1" u="sng"/>
              <a:t>S</a:t>
            </a:r>
            <a:r>
              <a:rPr lang="en-US" b="1" u="sng"/>
              <a:t>evere illness</a:t>
            </a:r>
            <a:r>
              <a:rPr lang="cs-CZ" b="1" u="sng"/>
              <a:t> (complications)</a:t>
            </a:r>
            <a:r>
              <a:rPr lang="en-US" b="1" u="sng"/>
              <a:t> starts usually after day </a:t>
            </a:r>
            <a:r>
              <a:rPr lang="cs-CZ" b="1" u="sng"/>
              <a:t>5-8:</a:t>
            </a:r>
          </a:p>
          <a:p>
            <a:pPr>
              <a:lnSpc>
                <a:spcPct val="125000"/>
              </a:lnSpc>
            </a:pPr>
            <a:r>
              <a:rPr lang="en-US" b="1">
                <a:solidFill>
                  <a:srgbClr val="FF0000"/>
                </a:solidFill>
              </a:rPr>
              <a:t>→ Intersticial bilateral pneumonia</a:t>
            </a:r>
          </a:p>
          <a:p>
            <a:pPr>
              <a:lnSpc>
                <a:spcPct val="125000"/>
              </a:lnSpc>
            </a:pPr>
            <a:r>
              <a:rPr lang="en-US" b="1">
                <a:solidFill>
                  <a:srgbClr val="FF0000"/>
                </a:solidFill>
              </a:rPr>
              <a:t>→ Acute hypoxemic respiratory failure</a:t>
            </a:r>
          </a:p>
          <a:p>
            <a:pPr>
              <a:lnSpc>
                <a:spcPct val="125000"/>
              </a:lnSpc>
            </a:pPr>
            <a:r>
              <a:rPr lang="en-US"/>
              <a:t>→ Perimyocarditis, acute heart failure</a:t>
            </a:r>
          </a:p>
          <a:p>
            <a:pPr>
              <a:lnSpc>
                <a:spcPct val="125000"/>
              </a:lnSpc>
            </a:pPr>
            <a:r>
              <a:rPr lang="en-US" b="1">
                <a:solidFill>
                  <a:srgbClr val="FF0000"/>
                </a:solidFill>
              </a:rPr>
              <a:t>→ Pulmonary embolism (</a:t>
            </a:r>
            <a:r>
              <a:rPr lang="cs-CZ" b="1">
                <a:solidFill>
                  <a:srgbClr val="FF0000"/>
                </a:solidFill>
              </a:rPr>
              <a:t>„</a:t>
            </a:r>
            <a:r>
              <a:rPr lang="en-US" b="1">
                <a:solidFill>
                  <a:srgbClr val="FF0000"/>
                </a:solidFill>
              </a:rPr>
              <a:t>in situ</a:t>
            </a:r>
            <a:r>
              <a:rPr lang="cs-CZ" b="1">
                <a:solidFill>
                  <a:srgbClr val="FF0000"/>
                </a:solidFill>
              </a:rPr>
              <a:t>“</a:t>
            </a:r>
            <a:r>
              <a:rPr lang="en-US" b="1">
                <a:solidFill>
                  <a:srgbClr val="FF0000"/>
                </a:solidFill>
              </a:rPr>
              <a:t>)</a:t>
            </a:r>
          </a:p>
          <a:p>
            <a:pPr>
              <a:lnSpc>
                <a:spcPct val="125000"/>
              </a:lnSpc>
            </a:pPr>
            <a:r>
              <a:rPr lang="en-US"/>
              <a:t>→ Kidney failure</a:t>
            </a:r>
            <a:r>
              <a:rPr lang="cs-CZ"/>
              <a:t>, disseminated intravascular coagulation, </a:t>
            </a:r>
            <a:r>
              <a:rPr lang="cs-CZ" b="1">
                <a:solidFill>
                  <a:srgbClr val="FF0000"/>
                </a:solidFill>
              </a:rPr>
              <a:t>secondary bacterial infection</a:t>
            </a:r>
            <a:r>
              <a:rPr lang="cs-CZ"/>
              <a:t>...</a:t>
            </a:r>
            <a:endParaRPr lang="en-US" b="1">
              <a:solidFill>
                <a:srgbClr val="FF0000"/>
              </a:solidFill>
            </a:endParaRPr>
          </a:p>
        </p:txBody>
      </p:sp>
      <p:pic>
        <p:nvPicPr>
          <p:cNvPr id="9" name="Obrázek 8">
            <a:extLst>
              <a:ext uri="{FF2B5EF4-FFF2-40B4-BE49-F238E27FC236}">
                <a16:creationId xmlns:a16="http://schemas.microsoft.com/office/drawing/2014/main" id="{76982766-0E92-4550-B063-73E433158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9246" y="2296627"/>
            <a:ext cx="3100251" cy="3169834"/>
          </a:xfrm>
          <a:prstGeom prst="rect">
            <a:avLst/>
          </a:prstGeom>
        </p:spPr>
      </p:pic>
    </p:spTree>
    <p:extLst>
      <p:ext uri="{BB962C8B-B14F-4D97-AF65-F5344CB8AC3E}">
        <p14:creationId xmlns:p14="http://schemas.microsoft.com/office/powerpoint/2010/main" val="166119873"/>
      </p:ext>
    </p:extLst>
  </p:cSld>
  <p:clrMapOvr>
    <a:masterClrMapping/>
  </p:clrMapOvr>
  <mc:AlternateContent xmlns:mc="http://schemas.openxmlformats.org/markup-compatibility/2006" xmlns:p14="http://schemas.microsoft.com/office/powerpoint/2010/main">
    <mc:Choice Requires="p14">
      <p:transition spd="slow" p14:dur="2000" advTm="145691"/>
    </mc:Choice>
    <mc:Fallback xmlns="">
      <p:transition spd="slow" advTm="14569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Clinical Manifestations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8" name="Obrázek 7" descr="Obsah obrázku tmavé&#10;&#10;Popis byl vytvořen automaticky">
            <a:extLst>
              <a:ext uri="{FF2B5EF4-FFF2-40B4-BE49-F238E27FC236}">
                <a16:creationId xmlns:a16="http://schemas.microsoft.com/office/drawing/2014/main" id="{2BAC4740-46D6-41F5-A126-F0AB5A5CE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204" y="967770"/>
            <a:ext cx="6034520" cy="3064404"/>
          </a:xfrm>
          <a:prstGeom prst="rect">
            <a:avLst/>
          </a:prstGeom>
        </p:spPr>
      </p:pic>
      <p:pic>
        <p:nvPicPr>
          <p:cNvPr id="12" name="Obrázek 11" descr="Obsah obrázku stůl&#10;&#10;Popis byl vytvořen automaticky">
            <a:extLst>
              <a:ext uri="{FF2B5EF4-FFF2-40B4-BE49-F238E27FC236}">
                <a16:creationId xmlns:a16="http://schemas.microsoft.com/office/drawing/2014/main" id="{1391EE1F-8319-4DE9-8723-CE34E6AD4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14" y="4217746"/>
            <a:ext cx="4398650" cy="2640253"/>
          </a:xfrm>
          <a:prstGeom prst="rect">
            <a:avLst/>
          </a:prstGeom>
        </p:spPr>
      </p:pic>
      <p:pic>
        <p:nvPicPr>
          <p:cNvPr id="14" name="Obrázek 13">
            <a:extLst>
              <a:ext uri="{FF2B5EF4-FFF2-40B4-BE49-F238E27FC236}">
                <a16:creationId xmlns:a16="http://schemas.microsoft.com/office/drawing/2014/main" id="{D441F19D-EB22-400A-BF55-2E64A956B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388" y="4217746"/>
            <a:ext cx="4398651" cy="1917769"/>
          </a:xfrm>
          <a:prstGeom prst="rect">
            <a:avLst/>
          </a:prstGeom>
        </p:spPr>
      </p:pic>
    </p:spTree>
    <p:extLst>
      <p:ext uri="{BB962C8B-B14F-4D97-AF65-F5344CB8AC3E}">
        <p14:creationId xmlns:p14="http://schemas.microsoft.com/office/powerpoint/2010/main" val="3388437278"/>
      </p:ext>
    </p:extLst>
  </p:cSld>
  <p:clrMapOvr>
    <a:masterClrMapping/>
  </p:clrMapOvr>
  <mc:AlternateContent xmlns:mc="http://schemas.openxmlformats.org/markup-compatibility/2006" xmlns:p14="http://schemas.microsoft.com/office/powerpoint/2010/main">
    <mc:Choice Requires="p14">
      <p:transition spd="slow" p14:dur="2000" advTm="42144"/>
    </mc:Choice>
    <mc:Fallback xmlns="">
      <p:transition spd="slow" advTm="4214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Risk Factors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69E04EE6-52FE-4BEB-97B9-80D69376B888}"/>
              </a:ext>
            </a:extLst>
          </p:cNvPr>
          <p:cNvSpPr txBox="1"/>
          <p:nvPr/>
        </p:nvSpPr>
        <p:spPr>
          <a:xfrm>
            <a:off x="313509" y="905088"/>
            <a:ext cx="8521032" cy="5952912"/>
          </a:xfrm>
          <a:prstGeom prst="rect">
            <a:avLst/>
          </a:prstGeom>
          <a:noFill/>
        </p:spPr>
        <p:txBody>
          <a:bodyPr wrap="square" rtlCol="0">
            <a:spAutoFit/>
          </a:bodyPr>
          <a:lstStyle/>
          <a:p>
            <a:pPr>
              <a:lnSpc>
                <a:spcPct val="125000"/>
              </a:lnSpc>
            </a:pPr>
            <a:r>
              <a:rPr lang="en-US" b="1" u="sng" dirty="0"/>
              <a:t>Risk factors for more severe illness:</a:t>
            </a:r>
          </a:p>
          <a:p>
            <a:pPr>
              <a:lnSpc>
                <a:spcPct val="125000"/>
              </a:lnSpc>
            </a:pPr>
            <a:r>
              <a:rPr lang="en-US" b="1" dirty="0">
                <a:solidFill>
                  <a:srgbClr val="FF0000"/>
                </a:solidFill>
              </a:rPr>
              <a:t>→ Age 65 and older</a:t>
            </a:r>
          </a:p>
          <a:p>
            <a:pPr>
              <a:lnSpc>
                <a:spcPct val="125000"/>
              </a:lnSpc>
            </a:pPr>
            <a:r>
              <a:rPr lang="en-US" dirty="0"/>
              <a:t>→ People who reside in nursing homes or long-term care facilities</a:t>
            </a:r>
          </a:p>
          <a:p>
            <a:pPr>
              <a:lnSpc>
                <a:spcPct val="125000"/>
              </a:lnSpc>
            </a:pPr>
            <a:r>
              <a:rPr lang="en-US" b="1" u="sng" dirty="0"/>
              <a:t>People of all ages with underlying medical conditions:</a:t>
            </a:r>
          </a:p>
          <a:p>
            <a:pPr>
              <a:lnSpc>
                <a:spcPct val="125000"/>
              </a:lnSpc>
            </a:pPr>
            <a:r>
              <a:rPr lang="en-US" dirty="0"/>
              <a:t>→ </a:t>
            </a:r>
            <a:r>
              <a:rPr lang="en-US" b="1" dirty="0">
                <a:solidFill>
                  <a:srgbClr val="FF0000"/>
                </a:solidFill>
              </a:rPr>
              <a:t>Chronic lung disease</a:t>
            </a:r>
            <a:r>
              <a:rPr lang="cs-CZ" b="1" dirty="0">
                <a:solidFill>
                  <a:srgbClr val="FF0000"/>
                </a:solidFill>
              </a:rPr>
              <a:t> </a:t>
            </a:r>
            <a:r>
              <a:rPr lang="cs-CZ" dirty="0"/>
              <a:t>(</a:t>
            </a:r>
            <a:r>
              <a:rPr lang="en-US" dirty="0"/>
              <a:t>asthma</a:t>
            </a:r>
            <a:r>
              <a:rPr lang="cs-CZ" dirty="0"/>
              <a:t> </a:t>
            </a:r>
            <a:r>
              <a:rPr lang="cs-CZ" dirty="0" err="1"/>
              <a:t>bronchiale</a:t>
            </a:r>
            <a:r>
              <a:rPr lang="cs-CZ" dirty="0"/>
              <a:t>, COPD)</a:t>
            </a:r>
            <a:endParaRPr lang="en-US" dirty="0"/>
          </a:p>
          <a:p>
            <a:pPr>
              <a:lnSpc>
                <a:spcPct val="125000"/>
              </a:lnSpc>
            </a:pPr>
            <a:r>
              <a:rPr lang="en-US" dirty="0"/>
              <a:t>→ </a:t>
            </a:r>
            <a:r>
              <a:rPr lang="en-US" b="1" dirty="0">
                <a:solidFill>
                  <a:srgbClr val="FF0000"/>
                </a:solidFill>
              </a:rPr>
              <a:t>Serious heart conditions</a:t>
            </a:r>
          </a:p>
          <a:p>
            <a:pPr>
              <a:lnSpc>
                <a:spcPct val="125000"/>
              </a:lnSpc>
            </a:pPr>
            <a:r>
              <a:rPr lang="en-US" dirty="0"/>
              <a:t>→ Immunocompromise</a:t>
            </a:r>
            <a:r>
              <a:rPr lang="cs-CZ" dirty="0"/>
              <a:t> and </a:t>
            </a:r>
            <a:r>
              <a:rPr lang="cs-CZ" b="1" dirty="0" err="1">
                <a:solidFill>
                  <a:srgbClr val="FF0000"/>
                </a:solidFill>
              </a:rPr>
              <a:t>onkological</a:t>
            </a:r>
            <a:r>
              <a:rPr lang="cs-CZ" b="1" dirty="0">
                <a:solidFill>
                  <a:srgbClr val="FF0000"/>
                </a:solidFill>
              </a:rPr>
              <a:t> patiens</a:t>
            </a:r>
            <a:endParaRPr lang="en-US" b="1" dirty="0">
              <a:solidFill>
                <a:srgbClr val="FF0000"/>
              </a:solidFill>
            </a:endParaRPr>
          </a:p>
          <a:p>
            <a:pPr>
              <a:lnSpc>
                <a:spcPct val="125000"/>
              </a:lnSpc>
            </a:pPr>
            <a:r>
              <a:rPr lang="en-US" dirty="0"/>
              <a:t>→ Severe obesity</a:t>
            </a:r>
            <a:r>
              <a:rPr lang="cs-CZ" dirty="0"/>
              <a:t> (BMI &gt; 35)</a:t>
            </a:r>
            <a:endParaRPr lang="en-US" dirty="0"/>
          </a:p>
          <a:p>
            <a:pPr>
              <a:lnSpc>
                <a:spcPct val="125000"/>
              </a:lnSpc>
            </a:pPr>
            <a:r>
              <a:rPr lang="en-US" dirty="0"/>
              <a:t>→ </a:t>
            </a:r>
            <a:r>
              <a:rPr lang="en-US" b="1" dirty="0">
                <a:solidFill>
                  <a:srgbClr val="FF0000"/>
                </a:solidFill>
              </a:rPr>
              <a:t>Diabetes</a:t>
            </a:r>
            <a:r>
              <a:rPr lang="cs-CZ" b="1" dirty="0">
                <a:solidFill>
                  <a:srgbClr val="FF0000"/>
                </a:solidFill>
              </a:rPr>
              <a:t> mellitus</a:t>
            </a:r>
            <a:endParaRPr lang="en-US" b="1" dirty="0">
              <a:solidFill>
                <a:srgbClr val="FF0000"/>
              </a:solidFill>
            </a:endParaRPr>
          </a:p>
          <a:p>
            <a:pPr>
              <a:lnSpc>
                <a:spcPct val="125000"/>
              </a:lnSpc>
            </a:pPr>
            <a:r>
              <a:rPr lang="en-US" dirty="0"/>
              <a:t>→ Severe kidney disease</a:t>
            </a:r>
          </a:p>
          <a:p>
            <a:pPr>
              <a:lnSpc>
                <a:spcPct val="125000"/>
              </a:lnSpc>
            </a:pPr>
            <a:r>
              <a:rPr lang="en-US" dirty="0"/>
              <a:t>→ </a:t>
            </a:r>
            <a:r>
              <a:rPr lang="cs-CZ" dirty="0" err="1"/>
              <a:t>Chronic</a:t>
            </a:r>
            <a:r>
              <a:rPr lang="cs-CZ" dirty="0"/>
              <a:t> l</a:t>
            </a:r>
            <a:r>
              <a:rPr lang="en-US" dirty="0" err="1"/>
              <a:t>iver</a:t>
            </a:r>
            <a:r>
              <a:rPr lang="en-US" dirty="0"/>
              <a:t> disease</a:t>
            </a:r>
            <a:endParaRPr lang="cs-CZ" dirty="0"/>
          </a:p>
          <a:p>
            <a:pPr algn="r">
              <a:lnSpc>
                <a:spcPct val="125000"/>
              </a:lnSpc>
            </a:pPr>
            <a:r>
              <a:rPr lang="en-US" b="1" u="sng" dirty="0"/>
              <a:t>Outcomes of COVID-19 patients in U</a:t>
            </a:r>
            <a:r>
              <a:rPr lang="cs-CZ" b="1" u="sng" dirty="0"/>
              <a:t>SA:</a:t>
            </a:r>
            <a:endParaRPr lang="en-US" b="1" u="sng" dirty="0"/>
          </a:p>
          <a:p>
            <a:pPr algn="r">
              <a:lnSpc>
                <a:spcPct val="125000"/>
              </a:lnSpc>
            </a:pPr>
            <a:r>
              <a:rPr lang="en-US" b="1" dirty="0">
                <a:solidFill>
                  <a:srgbClr val="FF0000"/>
                </a:solidFill>
              </a:rPr>
              <a:t>Adults &gt;</a:t>
            </a:r>
            <a:r>
              <a:rPr lang="cs-CZ" b="1" dirty="0">
                <a:solidFill>
                  <a:srgbClr val="FF0000"/>
                </a:solidFill>
              </a:rPr>
              <a:t> </a:t>
            </a:r>
            <a:r>
              <a:rPr lang="en-US" b="1" dirty="0">
                <a:solidFill>
                  <a:srgbClr val="FF0000"/>
                </a:solidFill>
              </a:rPr>
              <a:t>65 </a:t>
            </a:r>
            <a:r>
              <a:rPr lang="en-US" dirty="0"/>
              <a:t>represented:</a:t>
            </a:r>
            <a:r>
              <a:rPr lang="cs-CZ" dirty="0"/>
              <a:t>			</a:t>
            </a:r>
            <a:endParaRPr lang="en-US" dirty="0"/>
          </a:p>
          <a:p>
            <a:pPr algn="r">
              <a:lnSpc>
                <a:spcPct val="125000"/>
              </a:lnSpc>
            </a:pPr>
            <a:r>
              <a:rPr lang="en-US" dirty="0"/>
              <a:t>→ 31% of </a:t>
            </a:r>
            <a:r>
              <a:rPr lang="cs-CZ" dirty="0"/>
              <a:t>COVID-19 </a:t>
            </a:r>
            <a:r>
              <a:rPr lang="en-US" dirty="0"/>
              <a:t>cases</a:t>
            </a:r>
            <a:r>
              <a:rPr lang="cs-CZ" dirty="0"/>
              <a:t>			</a:t>
            </a:r>
            <a:endParaRPr lang="en-US" dirty="0"/>
          </a:p>
          <a:p>
            <a:pPr algn="r">
              <a:lnSpc>
                <a:spcPct val="125000"/>
              </a:lnSpc>
            </a:pPr>
            <a:r>
              <a:rPr lang="en-US" dirty="0"/>
              <a:t>→ 45% of hospitalizations</a:t>
            </a:r>
            <a:r>
              <a:rPr lang="cs-CZ" dirty="0"/>
              <a:t>			</a:t>
            </a:r>
            <a:endParaRPr lang="en-US" dirty="0"/>
          </a:p>
          <a:p>
            <a:pPr algn="r">
              <a:lnSpc>
                <a:spcPct val="125000"/>
              </a:lnSpc>
            </a:pPr>
            <a:r>
              <a:rPr lang="en-US" dirty="0"/>
              <a:t>→ 53% of ICU admissions</a:t>
            </a:r>
            <a:r>
              <a:rPr lang="cs-CZ" dirty="0"/>
              <a:t>			</a:t>
            </a:r>
            <a:endParaRPr lang="en-US" dirty="0"/>
          </a:p>
          <a:p>
            <a:pPr algn="r">
              <a:lnSpc>
                <a:spcPct val="125000"/>
              </a:lnSpc>
            </a:pPr>
            <a:r>
              <a:rPr lang="en-US" dirty="0"/>
              <a:t>→ </a:t>
            </a:r>
            <a:r>
              <a:rPr lang="en-US" b="1" dirty="0">
                <a:solidFill>
                  <a:srgbClr val="FF0000"/>
                </a:solidFill>
              </a:rPr>
              <a:t>80% of deaths</a:t>
            </a:r>
            <a:r>
              <a:rPr lang="cs-CZ" b="1" dirty="0">
                <a:solidFill>
                  <a:srgbClr val="FF0000"/>
                </a:solidFill>
              </a:rPr>
              <a:t>	</a:t>
            </a:r>
            <a:r>
              <a:rPr lang="cs-CZ" dirty="0"/>
              <a:t>				</a:t>
            </a:r>
            <a:endParaRPr lang="en-US" b="1" dirty="0">
              <a:solidFill>
                <a:srgbClr val="FF0000"/>
              </a:solidFill>
            </a:endParaRPr>
          </a:p>
        </p:txBody>
      </p:sp>
    </p:spTree>
    <p:extLst>
      <p:ext uri="{BB962C8B-B14F-4D97-AF65-F5344CB8AC3E}">
        <p14:creationId xmlns:p14="http://schemas.microsoft.com/office/powerpoint/2010/main" val="1630561913"/>
      </p:ext>
    </p:extLst>
  </p:cSld>
  <p:clrMapOvr>
    <a:masterClrMapping/>
  </p:clrMapOvr>
  <mc:AlternateContent xmlns:mc="http://schemas.openxmlformats.org/markup-compatibility/2006" xmlns:p14="http://schemas.microsoft.com/office/powerpoint/2010/main">
    <mc:Choice Requires="p14">
      <p:transition spd="slow" p14:dur="2000" advTm="40240"/>
    </mc:Choice>
    <mc:Fallback xmlns="">
      <p:transition spd="slow" advTm="4024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Risk Groups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10;&#10;Popis byl vytvořen automaticky">
            <a:extLst>
              <a:ext uri="{FF2B5EF4-FFF2-40B4-BE49-F238E27FC236}">
                <a16:creationId xmlns:a16="http://schemas.microsoft.com/office/drawing/2014/main" id="{03440151-B19D-4ACF-9B48-5097F9377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5230"/>
            <a:ext cx="9144000" cy="5721292"/>
          </a:xfrm>
          <a:prstGeom prst="rect">
            <a:avLst/>
          </a:prstGeom>
        </p:spPr>
      </p:pic>
    </p:spTree>
    <p:extLst>
      <p:ext uri="{BB962C8B-B14F-4D97-AF65-F5344CB8AC3E}">
        <p14:creationId xmlns:p14="http://schemas.microsoft.com/office/powerpoint/2010/main" val="336547107"/>
      </p:ext>
    </p:extLst>
  </p:cSld>
  <p:clrMapOvr>
    <a:masterClrMapping/>
  </p:clrMapOvr>
  <mc:AlternateContent xmlns:mc="http://schemas.openxmlformats.org/markup-compatibility/2006" xmlns:p14="http://schemas.microsoft.com/office/powerpoint/2010/main">
    <mc:Choice Requires="p14">
      <p:transition spd="slow" p14:dur="2000" advTm="17071"/>
    </mc:Choice>
    <mc:Fallback xmlns="">
      <p:transition spd="slow" advTm="170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59A469D2-880A-4E1F-9A4D-FCD2DB88999C}"/>
              </a:ext>
            </a:extLst>
          </p:cNvPr>
          <p:cNvSpPr txBox="1"/>
          <p:nvPr/>
        </p:nvSpPr>
        <p:spPr>
          <a:xfrm>
            <a:off x="313509" y="905088"/>
            <a:ext cx="8521032" cy="5260414"/>
          </a:xfrm>
          <a:prstGeom prst="rect">
            <a:avLst/>
          </a:prstGeom>
          <a:noFill/>
        </p:spPr>
        <p:txBody>
          <a:bodyPr wrap="square" rtlCol="0">
            <a:spAutoFit/>
          </a:bodyPr>
          <a:lstStyle/>
          <a:p>
            <a:pPr>
              <a:lnSpc>
                <a:spcPct val="125000"/>
              </a:lnSpc>
            </a:pPr>
            <a:r>
              <a:rPr lang="en-US"/>
              <a:t>→ COVID-19 can be diagnosed on the basis of </a:t>
            </a:r>
            <a:r>
              <a:rPr lang="en-US" b="1">
                <a:solidFill>
                  <a:srgbClr val="FF0000"/>
                </a:solidFill>
              </a:rPr>
              <a:t>typical clinical symptoms </a:t>
            </a:r>
            <a:r>
              <a:rPr lang="en-US"/>
              <a:t>(fever, dry cough, shortness of breath, diarrea, loss of smell and taste) and confirmed using </a:t>
            </a:r>
            <a:r>
              <a:rPr lang="en-US" b="1">
                <a:solidFill>
                  <a:srgbClr val="FF0000"/>
                </a:solidFill>
              </a:rPr>
              <a:t>polymerase chain reaction (RT-PCR) </a:t>
            </a:r>
            <a:r>
              <a:rPr lang="en-US"/>
              <a:t>with the detection of viral in RNA in collected biological</a:t>
            </a:r>
            <a:endParaRPr lang="cs-CZ"/>
          </a:p>
          <a:p>
            <a:pPr>
              <a:lnSpc>
                <a:spcPct val="125000"/>
              </a:lnSpc>
            </a:pPr>
            <a:r>
              <a:rPr lang="en-US"/>
              <a:t>→</a:t>
            </a:r>
            <a:r>
              <a:rPr lang="cs-CZ"/>
              <a:t> </a:t>
            </a:r>
            <a:r>
              <a:rPr lang="en-US"/>
              <a:t>test is typically done on respiratory samples obtained by a </a:t>
            </a:r>
            <a:r>
              <a:rPr lang="en-US" b="1">
                <a:solidFill>
                  <a:srgbClr val="FF0000"/>
                </a:solidFill>
              </a:rPr>
              <a:t>nasopharyngeal swab</a:t>
            </a:r>
            <a:r>
              <a:rPr lang="cs-CZ"/>
              <a:t>,</a:t>
            </a:r>
            <a:r>
              <a:rPr lang="en-US"/>
              <a:t> however, a nasal swab</a:t>
            </a:r>
            <a:r>
              <a:rPr lang="cs-CZ"/>
              <a:t>, saliva</a:t>
            </a:r>
            <a:r>
              <a:rPr lang="en-US"/>
              <a:t> or sputum sample may also be used</a:t>
            </a:r>
            <a:endParaRPr lang="cs-CZ"/>
          </a:p>
          <a:p>
            <a:pPr>
              <a:lnSpc>
                <a:spcPct val="125000"/>
              </a:lnSpc>
            </a:pPr>
            <a:endParaRPr lang="cs-CZ"/>
          </a:p>
          <a:p>
            <a:pPr>
              <a:lnSpc>
                <a:spcPct val="125000"/>
              </a:lnSpc>
            </a:pPr>
            <a:r>
              <a:rPr lang="en-US"/>
              <a:t>→ </a:t>
            </a:r>
            <a:r>
              <a:rPr lang="cs-CZ"/>
              <a:t>s</a:t>
            </a:r>
            <a:r>
              <a:rPr lang="en-US"/>
              <a:t>erologic tests detect </a:t>
            </a:r>
            <a:r>
              <a:rPr lang="en-US" b="1">
                <a:solidFill>
                  <a:srgbClr val="FF0000"/>
                </a:solidFill>
              </a:rPr>
              <a:t>antibodies</a:t>
            </a:r>
            <a:r>
              <a:rPr lang="cs-CZ" b="1">
                <a:solidFill>
                  <a:srgbClr val="FF0000"/>
                </a:solidFill>
              </a:rPr>
              <a:t> </a:t>
            </a:r>
            <a:r>
              <a:rPr lang="cs-CZ"/>
              <a:t>(IgG, IgM, IgA)</a:t>
            </a:r>
            <a:r>
              <a:rPr lang="en-US"/>
              <a:t> to SARS-CoV-2 in the blood</a:t>
            </a:r>
            <a:r>
              <a:rPr lang="cs-CZ"/>
              <a:t> and </a:t>
            </a:r>
            <a:r>
              <a:rPr lang="en-US" b="0" i="0">
                <a:solidFill>
                  <a:srgbClr val="232323"/>
                </a:solidFill>
                <a:effectLst/>
              </a:rPr>
              <a:t>can help identify patients who </a:t>
            </a:r>
            <a:r>
              <a:rPr lang="en-US" b="1" i="0">
                <a:solidFill>
                  <a:srgbClr val="FF0000"/>
                </a:solidFill>
                <a:effectLst/>
              </a:rPr>
              <a:t>previously had </a:t>
            </a:r>
            <a:r>
              <a:rPr lang="cs-CZ" b="1" i="0">
                <a:solidFill>
                  <a:srgbClr val="FF0000"/>
                </a:solidFill>
                <a:effectLst/>
              </a:rPr>
              <a:t>COVID-19</a:t>
            </a:r>
            <a:r>
              <a:rPr lang="en-US" b="1" i="0">
                <a:solidFill>
                  <a:srgbClr val="FF0000"/>
                </a:solidFill>
                <a:effectLst/>
              </a:rPr>
              <a:t> </a:t>
            </a:r>
            <a:r>
              <a:rPr lang="en-US" b="0" i="0">
                <a:solidFill>
                  <a:srgbClr val="232323"/>
                </a:solidFill>
                <a:effectLst/>
              </a:rPr>
              <a:t>as well as patients with current infection who have had symptoms </a:t>
            </a:r>
            <a:r>
              <a:rPr lang="en-US" b="1" i="0">
                <a:solidFill>
                  <a:srgbClr val="FF0000"/>
                </a:solidFill>
                <a:effectLst/>
              </a:rPr>
              <a:t>for three to four weeks</a:t>
            </a:r>
            <a:endParaRPr lang="cs-CZ" b="1" i="0">
              <a:solidFill>
                <a:srgbClr val="FF0000"/>
              </a:solidFill>
              <a:effectLst/>
            </a:endParaRPr>
          </a:p>
          <a:p>
            <a:pPr>
              <a:lnSpc>
                <a:spcPct val="125000"/>
              </a:lnSpc>
            </a:pPr>
            <a:endParaRPr lang="cs-CZ">
              <a:solidFill>
                <a:srgbClr val="232323"/>
              </a:solidFill>
            </a:endParaRPr>
          </a:p>
          <a:p>
            <a:pPr>
              <a:lnSpc>
                <a:spcPct val="125000"/>
              </a:lnSpc>
            </a:pPr>
            <a:r>
              <a:rPr lang="en-US"/>
              <a:t>→ </a:t>
            </a:r>
            <a:r>
              <a:rPr lang="cs-CZ" b="1">
                <a:solidFill>
                  <a:srgbClr val="FF0000"/>
                </a:solidFill>
              </a:rPr>
              <a:t>a</a:t>
            </a:r>
            <a:r>
              <a:rPr lang="en-US" b="1">
                <a:solidFill>
                  <a:srgbClr val="FF0000"/>
                </a:solidFill>
              </a:rPr>
              <a:t>ntigen detection tests </a:t>
            </a:r>
            <a:r>
              <a:rPr lang="en-US"/>
              <a:t>detect viral antigens (nucleocapsid or spike protein)</a:t>
            </a:r>
            <a:r>
              <a:rPr lang="cs-CZ"/>
              <a:t>, t</a:t>
            </a:r>
            <a:r>
              <a:rPr lang="en-US"/>
              <a:t>heir advantage is speed and low price</a:t>
            </a:r>
            <a:r>
              <a:rPr lang="cs-CZ"/>
              <a:t> (</a:t>
            </a:r>
            <a:r>
              <a:rPr lang="en-US"/>
              <a:t>can be performed </a:t>
            </a:r>
            <a:r>
              <a:rPr lang="en-US" b="1">
                <a:solidFill>
                  <a:srgbClr val="FF0000"/>
                </a:solidFill>
              </a:rPr>
              <a:t>at the point of care</a:t>
            </a:r>
            <a:r>
              <a:rPr lang="cs-CZ"/>
              <a:t>)</a:t>
            </a:r>
            <a:r>
              <a:rPr lang="en-US"/>
              <a:t>, the disadvantage is </a:t>
            </a:r>
            <a:r>
              <a:rPr lang="en-US" b="1">
                <a:solidFill>
                  <a:srgbClr val="FF0000"/>
                </a:solidFill>
              </a:rPr>
              <a:t>lower sensitivity</a:t>
            </a:r>
            <a:endParaRPr lang="cs-CZ" b="1">
              <a:solidFill>
                <a:srgbClr val="FF0000"/>
              </a:solidFill>
            </a:endParaRPr>
          </a:p>
          <a:p>
            <a:pPr>
              <a:lnSpc>
                <a:spcPct val="125000"/>
              </a:lnSpc>
            </a:pPr>
            <a:r>
              <a:rPr lang="en-US"/>
              <a:t>→</a:t>
            </a:r>
            <a:r>
              <a:rPr lang="cs-CZ"/>
              <a:t> </a:t>
            </a:r>
            <a:r>
              <a:rPr lang="en-US"/>
              <a:t>negative antigen test result (in a symptomatic patient) should be always </a:t>
            </a:r>
            <a:r>
              <a:rPr lang="en-US" b="1">
                <a:solidFill>
                  <a:srgbClr val="FF0000"/>
                </a:solidFill>
              </a:rPr>
              <a:t>confirmed by PCR</a:t>
            </a:r>
            <a:r>
              <a:rPr lang="cs-CZ" b="1">
                <a:solidFill>
                  <a:srgbClr val="FF0000"/>
                </a:solidFill>
              </a:rPr>
              <a:t> test</a:t>
            </a:r>
            <a:endParaRPr lang="en-US" b="1">
              <a:solidFill>
                <a:srgbClr val="FF0000"/>
              </a:solidFill>
            </a:endParaRPr>
          </a:p>
        </p:txBody>
      </p:sp>
    </p:spTree>
    <p:extLst>
      <p:ext uri="{BB962C8B-B14F-4D97-AF65-F5344CB8AC3E}">
        <p14:creationId xmlns:p14="http://schemas.microsoft.com/office/powerpoint/2010/main" val="3482936477"/>
      </p:ext>
    </p:extLst>
  </p:cSld>
  <p:clrMapOvr>
    <a:masterClrMapping/>
  </p:clrMapOvr>
  <mc:AlternateContent xmlns:mc="http://schemas.openxmlformats.org/markup-compatibility/2006" xmlns:p14="http://schemas.microsoft.com/office/powerpoint/2010/main">
    <mc:Choice Requires="p14">
      <p:transition spd="slow" p14:dur="2000" advTm="154903"/>
    </mc:Choice>
    <mc:Fallback xmlns="">
      <p:transition spd="slow" advTm="1549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Principal points of the presentation</a:t>
            </a:r>
          </a:p>
        </p:txBody>
      </p:sp>
      <p:sp>
        <p:nvSpPr>
          <p:cNvPr id="6" name="TextovéPole 5">
            <a:extLst>
              <a:ext uri="{FF2B5EF4-FFF2-40B4-BE49-F238E27FC236}">
                <a16:creationId xmlns:a16="http://schemas.microsoft.com/office/drawing/2014/main" id="{091C27D8-064C-4762-A71B-18A256923C3B}"/>
              </a:ext>
            </a:extLst>
          </p:cNvPr>
          <p:cNvSpPr txBox="1"/>
          <p:nvPr/>
        </p:nvSpPr>
        <p:spPr>
          <a:xfrm>
            <a:off x="817926" y="1118769"/>
            <a:ext cx="7508147" cy="5021055"/>
          </a:xfrm>
          <a:prstGeom prst="rect">
            <a:avLst/>
          </a:prstGeom>
          <a:noFill/>
          <a:ln>
            <a:solidFill>
              <a:schemeClr val="bg1"/>
            </a:solidFill>
          </a:ln>
        </p:spPr>
        <p:txBody>
          <a:bodyPr wrap="square" rtlCol="0">
            <a:spAutoFit/>
          </a:bodyPr>
          <a:lstStyle/>
          <a:p>
            <a:pPr marL="342900" indent="-342900">
              <a:lnSpc>
                <a:spcPct val="150000"/>
              </a:lnSpc>
              <a:buFont typeface="Arial" panose="020B0604020202020204" pitchFamily="34" charset="0"/>
              <a:buChar char="•"/>
            </a:pPr>
            <a:r>
              <a:rPr lang="cs-CZ" sz="2400"/>
              <a:t>Coronavirus family generally</a:t>
            </a:r>
          </a:p>
          <a:p>
            <a:pPr marL="342900" indent="-342900">
              <a:lnSpc>
                <a:spcPct val="150000"/>
              </a:lnSpc>
              <a:buFont typeface="Arial" panose="020B0604020202020204" pitchFamily="34" charset="0"/>
              <a:buChar char="•"/>
            </a:pPr>
            <a:r>
              <a:rPr lang="en-US" sz="2400"/>
              <a:t>Severe Acute Respiratory Syndrome</a:t>
            </a:r>
            <a:r>
              <a:rPr lang="cs-CZ" sz="2400"/>
              <a:t> (SARS-CoV-1)</a:t>
            </a:r>
          </a:p>
          <a:p>
            <a:pPr marL="342900" indent="-342900">
              <a:lnSpc>
                <a:spcPct val="150000"/>
              </a:lnSpc>
              <a:buFont typeface="Arial" panose="020B0604020202020204" pitchFamily="34" charset="0"/>
              <a:buChar char="•"/>
            </a:pPr>
            <a:r>
              <a:rPr lang="en-US" sz="2400"/>
              <a:t>Middle East </a:t>
            </a:r>
            <a:r>
              <a:rPr lang="cs-CZ" sz="2400"/>
              <a:t>R</a:t>
            </a:r>
            <a:r>
              <a:rPr lang="en-US" sz="2400"/>
              <a:t>espiratory </a:t>
            </a:r>
            <a:r>
              <a:rPr lang="cs-CZ" sz="2400"/>
              <a:t>S</a:t>
            </a:r>
            <a:r>
              <a:rPr lang="en-US" sz="2400"/>
              <a:t>yndrom</a:t>
            </a:r>
            <a:r>
              <a:rPr lang="cs-CZ" sz="2400"/>
              <a:t>e </a:t>
            </a:r>
            <a:r>
              <a:rPr lang="en-US" sz="2400"/>
              <a:t>(MERS-CoV)</a:t>
            </a:r>
            <a:endParaRPr lang="cs-CZ" sz="2400"/>
          </a:p>
          <a:p>
            <a:pPr marL="342900" indent="-342900">
              <a:lnSpc>
                <a:spcPct val="150000"/>
              </a:lnSpc>
              <a:buFont typeface="Arial" panose="020B0604020202020204" pitchFamily="34" charset="0"/>
              <a:buChar char="•"/>
            </a:pPr>
            <a:r>
              <a:rPr lang="cs-CZ" sz="2400" b="1">
                <a:solidFill>
                  <a:srgbClr val="FF0000"/>
                </a:solidFill>
              </a:rPr>
              <a:t>COVID-19 (SARS-CoV-2)</a:t>
            </a:r>
          </a:p>
          <a:p>
            <a:pPr marL="800100" lvl="1" indent="-342900">
              <a:lnSpc>
                <a:spcPct val="150000"/>
              </a:lnSpc>
              <a:buFont typeface="Arial" panose="020B0604020202020204" pitchFamily="34" charset="0"/>
              <a:buChar char="•"/>
            </a:pPr>
            <a:r>
              <a:rPr lang="cs-CZ" sz="2400"/>
              <a:t>etiopathogenesis</a:t>
            </a:r>
          </a:p>
          <a:p>
            <a:pPr marL="800100" lvl="1" indent="-342900">
              <a:lnSpc>
                <a:spcPct val="150000"/>
              </a:lnSpc>
              <a:buFont typeface="Arial" panose="020B0604020202020204" pitchFamily="34" charset="0"/>
              <a:buChar char="•"/>
            </a:pPr>
            <a:r>
              <a:rPr lang="cs-CZ" sz="2400"/>
              <a:t>clinical manifestations</a:t>
            </a:r>
          </a:p>
          <a:p>
            <a:pPr marL="800100" lvl="1" indent="-342900">
              <a:lnSpc>
                <a:spcPct val="150000"/>
              </a:lnSpc>
              <a:buFont typeface="Arial" panose="020B0604020202020204" pitchFamily="34" charset="0"/>
              <a:buChar char="•"/>
            </a:pPr>
            <a:r>
              <a:rPr lang="cs-CZ" sz="2400"/>
              <a:t>diagnostics</a:t>
            </a:r>
          </a:p>
          <a:p>
            <a:pPr marL="800100" lvl="1" indent="-342900">
              <a:lnSpc>
                <a:spcPct val="150000"/>
              </a:lnSpc>
              <a:buFont typeface="Arial" panose="020B0604020202020204" pitchFamily="34" charset="0"/>
              <a:buChar char="•"/>
            </a:pPr>
            <a:r>
              <a:rPr lang="cs-CZ" sz="2400" b="1">
                <a:solidFill>
                  <a:srgbClr val="FF0000"/>
                </a:solidFill>
              </a:rPr>
              <a:t>treatment options</a:t>
            </a:r>
          </a:p>
          <a:p>
            <a:pPr marL="800100" lvl="1" indent="-342900">
              <a:lnSpc>
                <a:spcPct val="150000"/>
              </a:lnSpc>
              <a:buFont typeface="Arial" panose="020B0604020202020204" pitchFamily="34" charset="0"/>
              <a:buChar char="•"/>
            </a:pPr>
            <a:r>
              <a:rPr lang="cs-CZ" sz="2400" b="1">
                <a:solidFill>
                  <a:srgbClr val="FF0000"/>
                </a:solidFill>
              </a:rPr>
              <a:t>prevention and control</a:t>
            </a:r>
          </a:p>
        </p:txBody>
      </p:sp>
      <p:pic>
        <p:nvPicPr>
          <p:cNvPr id="3" name="Obrázek 2" descr="Obsah obrázku rostlina&#10;&#10;Popis byl vytvořen automaticky">
            <a:extLst>
              <a:ext uri="{FF2B5EF4-FFF2-40B4-BE49-F238E27FC236}">
                <a16:creationId xmlns:a16="http://schemas.microsoft.com/office/drawing/2014/main" id="{6486F1C9-D99C-4622-890E-34AED8088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942" y="3629296"/>
            <a:ext cx="3283131" cy="1846761"/>
          </a:xfrm>
          <a:prstGeom prst="rect">
            <a:avLst/>
          </a:prstGeom>
        </p:spPr>
      </p:pic>
    </p:spTree>
    <p:extLst>
      <p:ext uri="{BB962C8B-B14F-4D97-AF65-F5344CB8AC3E}">
        <p14:creationId xmlns:p14="http://schemas.microsoft.com/office/powerpoint/2010/main" val="4198637353"/>
      </p:ext>
    </p:extLst>
  </p:cSld>
  <p:clrMapOvr>
    <a:masterClrMapping/>
  </p:clrMapOvr>
  <mc:AlternateContent xmlns:mc="http://schemas.openxmlformats.org/markup-compatibility/2006" xmlns:p14="http://schemas.microsoft.com/office/powerpoint/2010/main">
    <mc:Choice Requires="p14">
      <p:transition spd="slow" p14:dur="2000" advTm="31835"/>
    </mc:Choice>
    <mc:Fallback xmlns="">
      <p:transition spd="slow" advTm="318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10;&#10;Popis byl vytvořen automaticky">
            <a:extLst>
              <a:ext uri="{FF2B5EF4-FFF2-40B4-BE49-F238E27FC236}">
                <a16:creationId xmlns:a16="http://schemas.microsoft.com/office/drawing/2014/main" id="{442C0661-09C1-4D1E-AB45-EA3D0D2CB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2196"/>
            <a:ext cx="9144000" cy="3593936"/>
          </a:xfrm>
          <a:prstGeom prst="rect">
            <a:avLst/>
          </a:prstGeom>
          <a:ln>
            <a:solidFill>
              <a:schemeClr val="tx1"/>
            </a:solidFill>
          </a:ln>
        </p:spPr>
      </p:pic>
      <p:pic>
        <p:nvPicPr>
          <p:cNvPr id="8" name="Obrázek 7">
            <a:extLst>
              <a:ext uri="{FF2B5EF4-FFF2-40B4-BE49-F238E27FC236}">
                <a16:creationId xmlns:a16="http://schemas.microsoft.com/office/drawing/2014/main" id="{C10A81C9-3FF9-4422-9422-58FA3B23E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80" y="4583674"/>
            <a:ext cx="2678742" cy="2214427"/>
          </a:xfrm>
          <a:prstGeom prst="rect">
            <a:avLst/>
          </a:prstGeom>
        </p:spPr>
      </p:pic>
      <p:pic>
        <p:nvPicPr>
          <p:cNvPr id="14" name="Obrázek 13">
            <a:extLst>
              <a:ext uri="{FF2B5EF4-FFF2-40B4-BE49-F238E27FC236}">
                <a16:creationId xmlns:a16="http://schemas.microsoft.com/office/drawing/2014/main" id="{66B6D94D-969E-4F67-8F44-1562488FB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596" y="4643572"/>
            <a:ext cx="4717324" cy="2094633"/>
          </a:xfrm>
          <a:prstGeom prst="rect">
            <a:avLst/>
          </a:prstGeom>
        </p:spPr>
      </p:pic>
    </p:spTree>
    <p:extLst>
      <p:ext uri="{BB962C8B-B14F-4D97-AF65-F5344CB8AC3E}">
        <p14:creationId xmlns:p14="http://schemas.microsoft.com/office/powerpoint/2010/main" val="3961680342"/>
      </p:ext>
    </p:extLst>
  </p:cSld>
  <p:clrMapOvr>
    <a:masterClrMapping/>
  </p:clrMapOvr>
  <mc:AlternateContent xmlns:mc="http://schemas.openxmlformats.org/markup-compatibility/2006" xmlns:p14="http://schemas.microsoft.com/office/powerpoint/2010/main">
    <mc:Choice Requires="p14">
      <p:transition spd="slow" p14:dur="2000" advTm="24256"/>
    </mc:Choice>
    <mc:Fallback xmlns="">
      <p:transition spd="slow" advTm="2425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6" name="Obrázek 5" descr="Obsah obrázku osoba, interiér&#10;&#10;Popis byl vytvořen automaticky">
            <a:extLst>
              <a:ext uri="{FF2B5EF4-FFF2-40B4-BE49-F238E27FC236}">
                <a16:creationId xmlns:a16="http://schemas.microsoft.com/office/drawing/2014/main" id="{36A8DEE2-C17D-464E-B495-6F08CF8A8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977" y="3429000"/>
            <a:ext cx="3970564" cy="3176451"/>
          </a:xfrm>
          <a:prstGeom prst="rect">
            <a:avLst/>
          </a:prstGeom>
        </p:spPr>
      </p:pic>
      <p:pic>
        <p:nvPicPr>
          <p:cNvPr id="9" name="Obrázek 8">
            <a:extLst>
              <a:ext uri="{FF2B5EF4-FFF2-40B4-BE49-F238E27FC236}">
                <a16:creationId xmlns:a16="http://schemas.microsoft.com/office/drawing/2014/main" id="{152822F7-EFEA-48E2-BEEF-2CEA7F664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984666"/>
            <a:ext cx="3901440" cy="3151632"/>
          </a:xfrm>
          <a:prstGeom prst="rect">
            <a:avLst/>
          </a:prstGeom>
        </p:spPr>
      </p:pic>
      <p:pic>
        <p:nvPicPr>
          <p:cNvPr id="11" name="Obrázek 10">
            <a:extLst>
              <a:ext uri="{FF2B5EF4-FFF2-40B4-BE49-F238E27FC236}">
                <a16:creationId xmlns:a16="http://schemas.microsoft.com/office/drawing/2014/main" id="{1B9161E2-2DC9-452F-95EC-9B0BCFB42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42" y="4591049"/>
            <a:ext cx="2505075" cy="2266950"/>
          </a:xfrm>
          <a:prstGeom prst="rect">
            <a:avLst/>
          </a:prstGeom>
        </p:spPr>
      </p:pic>
      <p:sp>
        <p:nvSpPr>
          <p:cNvPr id="15" name="TextovéPole 14">
            <a:extLst>
              <a:ext uri="{FF2B5EF4-FFF2-40B4-BE49-F238E27FC236}">
                <a16:creationId xmlns:a16="http://schemas.microsoft.com/office/drawing/2014/main" id="{FA85550F-DB86-4BAE-A8C3-9C50DC04F833}"/>
              </a:ext>
            </a:extLst>
          </p:cNvPr>
          <p:cNvSpPr txBox="1"/>
          <p:nvPr/>
        </p:nvSpPr>
        <p:spPr>
          <a:xfrm>
            <a:off x="4863977" y="1782433"/>
            <a:ext cx="4210354" cy="1015663"/>
          </a:xfrm>
          <a:prstGeom prst="rect">
            <a:avLst/>
          </a:prstGeom>
          <a:noFill/>
        </p:spPr>
        <p:txBody>
          <a:bodyPr wrap="square">
            <a:spAutoFit/>
          </a:bodyPr>
          <a:lstStyle/>
          <a:p>
            <a:pPr algn="ctr"/>
            <a:r>
              <a:rPr lang="cs-CZ" sz="2000" b="1">
                <a:solidFill>
                  <a:srgbClr val="FF0000"/>
                </a:solidFill>
              </a:rPr>
              <a:t>Is crucial to know how to collect the sample (nasophyryngeal swab) properly!</a:t>
            </a:r>
          </a:p>
        </p:txBody>
      </p:sp>
    </p:spTree>
    <p:extLst>
      <p:ext uri="{BB962C8B-B14F-4D97-AF65-F5344CB8AC3E}">
        <p14:creationId xmlns:p14="http://schemas.microsoft.com/office/powerpoint/2010/main" val="577655527"/>
      </p:ext>
    </p:extLst>
  </p:cSld>
  <p:clrMapOvr>
    <a:masterClrMapping/>
  </p:clrMapOvr>
  <mc:AlternateContent xmlns:mc="http://schemas.openxmlformats.org/markup-compatibility/2006" xmlns:p14="http://schemas.microsoft.com/office/powerpoint/2010/main">
    <mc:Choice Requires="p14">
      <p:transition spd="slow" p14:dur="2000" advTm="24580"/>
    </mc:Choice>
    <mc:Fallback xmlns="">
      <p:transition spd="slow" advTm="245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Imaging Modalities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 příroda, vodopád&#10;&#10;Popis byl vytvořen automaticky">
            <a:extLst>
              <a:ext uri="{FF2B5EF4-FFF2-40B4-BE49-F238E27FC236}">
                <a16:creationId xmlns:a16="http://schemas.microsoft.com/office/drawing/2014/main" id="{BB05AAD8-B4A1-4D89-BE24-A711CE4C0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34" y="1053737"/>
            <a:ext cx="3554886" cy="3217091"/>
          </a:xfrm>
          <a:prstGeom prst="rect">
            <a:avLst/>
          </a:prstGeom>
        </p:spPr>
      </p:pic>
      <p:pic>
        <p:nvPicPr>
          <p:cNvPr id="8" name="Obrázek 7" descr="Obsah obrázku text&#10;&#10;Popis byl vytvořen automaticky">
            <a:extLst>
              <a:ext uri="{FF2B5EF4-FFF2-40B4-BE49-F238E27FC236}">
                <a16:creationId xmlns:a16="http://schemas.microsoft.com/office/drawing/2014/main" id="{1D2C04E3-D89A-48DB-B5B6-5C18B27A1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8" y="4542367"/>
            <a:ext cx="5779090" cy="2235706"/>
          </a:xfrm>
          <a:prstGeom prst="rect">
            <a:avLst/>
          </a:prstGeom>
        </p:spPr>
      </p:pic>
      <p:pic>
        <p:nvPicPr>
          <p:cNvPr id="12" name="Obrázek 11" descr="Obsah obrázku text, hodiny&#10;&#10;Popis byl vytvořen automaticky">
            <a:extLst>
              <a:ext uri="{FF2B5EF4-FFF2-40B4-BE49-F238E27FC236}">
                <a16:creationId xmlns:a16="http://schemas.microsoft.com/office/drawing/2014/main" id="{06F8833C-0F9E-4E42-9B08-DCB79F989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030" y="4454335"/>
            <a:ext cx="2904673" cy="2323738"/>
          </a:xfrm>
          <a:prstGeom prst="rect">
            <a:avLst/>
          </a:prstGeom>
        </p:spPr>
      </p:pic>
      <p:pic>
        <p:nvPicPr>
          <p:cNvPr id="14" name="Obrázek 13" descr="Obsah obrázku text, rentgenový snímek&#10;&#10;Popis byl vytvořen automaticky">
            <a:extLst>
              <a:ext uri="{FF2B5EF4-FFF2-40B4-BE49-F238E27FC236}">
                <a16:creationId xmlns:a16="http://schemas.microsoft.com/office/drawing/2014/main" id="{72BA2498-246B-423A-8DF9-244321658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1514" y="1351513"/>
            <a:ext cx="4672539" cy="2628303"/>
          </a:xfrm>
          <a:prstGeom prst="rect">
            <a:avLst/>
          </a:prstGeom>
        </p:spPr>
      </p:pic>
    </p:spTree>
    <p:extLst>
      <p:ext uri="{BB962C8B-B14F-4D97-AF65-F5344CB8AC3E}">
        <p14:creationId xmlns:p14="http://schemas.microsoft.com/office/powerpoint/2010/main" val="3496107875"/>
      </p:ext>
    </p:extLst>
  </p:cSld>
  <p:clrMapOvr>
    <a:masterClrMapping/>
  </p:clrMapOvr>
  <mc:AlternateContent xmlns:mc="http://schemas.openxmlformats.org/markup-compatibility/2006" xmlns:p14="http://schemas.microsoft.com/office/powerpoint/2010/main">
    <mc:Choice Requires="p14">
      <p:transition spd="slow" p14:dur="2000" advTm="61520"/>
    </mc:Choice>
    <mc:Fallback xmlns="">
      <p:transition spd="slow" advTm="6152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Treatment Options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3509" y="813675"/>
            <a:ext cx="8521032" cy="5952912"/>
          </a:xfrm>
          <a:prstGeom prst="rect">
            <a:avLst/>
          </a:prstGeom>
          <a:noFill/>
        </p:spPr>
        <p:txBody>
          <a:bodyPr wrap="square" rtlCol="0">
            <a:spAutoFit/>
          </a:bodyPr>
          <a:lstStyle/>
          <a:p>
            <a:pPr>
              <a:lnSpc>
                <a:spcPct val="125000"/>
              </a:lnSpc>
            </a:pPr>
            <a:r>
              <a:rPr lang="en-US" dirty="0"/>
              <a:t>→ the management of COVID-19 includes especially </a:t>
            </a:r>
            <a:r>
              <a:rPr lang="en-US" b="1" dirty="0">
                <a:solidFill>
                  <a:srgbClr val="FF0000"/>
                </a:solidFill>
              </a:rPr>
              <a:t>supportive and symptomatic care</a:t>
            </a:r>
            <a:r>
              <a:rPr lang="en-US" dirty="0"/>
              <a:t>, the possibilities of </a:t>
            </a:r>
            <a:r>
              <a:rPr lang="en-US" b="1" dirty="0">
                <a:solidFill>
                  <a:srgbClr val="FF0000"/>
                </a:solidFill>
              </a:rPr>
              <a:t>targeted therapy are limited</a:t>
            </a:r>
            <a:r>
              <a:rPr lang="en-US" dirty="0"/>
              <a:t>, they are still in the research stage</a:t>
            </a:r>
            <a:endParaRPr lang="cs-CZ" dirty="0"/>
          </a:p>
          <a:p>
            <a:pPr>
              <a:lnSpc>
                <a:spcPct val="125000"/>
              </a:lnSpc>
            </a:pPr>
            <a:r>
              <a:rPr lang="en-US" dirty="0"/>
              <a:t>→ </a:t>
            </a:r>
            <a:r>
              <a:rPr lang="en-US" b="0" i="0" dirty="0">
                <a:solidFill>
                  <a:srgbClr val="000000"/>
                </a:solidFill>
                <a:effectLst/>
              </a:rPr>
              <a:t>treatment in mild forms of COVID-19 takes place </a:t>
            </a:r>
            <a:r>
              <a:rPr lang="en-US" b="1" i="0" dirty="0">
                <a:solidFill>
                  <a:srgbClr val="FF0000"/>
                </a:solidFill>
                <a:effectLst/>
              </a:rPr>
              <a:t>in most cases in home isolation</a:t>
            </a:r>
            <a:r>
              <a:rPr lang="en-US" b="0" i="0" dirty="0">
                <a:solidFill>
                  <a:srgbClr val="000000"/>
                </a:solidFill>
                <a:effectLst/>
              </a:rPr>
              <a:t>, in case of development of dyspnea or other complications, hospitalization is necessary</a:t>
            </a:r>
            <a:endParaRPr lang="cs-CZ" b="0" i="0" dirty="0">
              <a:solidFill>
                <a:srgbClr val="000000"/>
              </a:solidFill>
              <a:effectLst/>
            </a:endParaRPr>
          </a:p>
          <a:p>
            <a:pPr>
              <a:lnSpc>
                <a:spcPct val="125000"/>
              </a:lnSpc>
            </a:pPr>
            <a:endParaRPr lang="cs-CZ" dirty="0">
              <a:solidFill>
                <a:srgbClr val="000000"/>
              </a:solidFill>
            </a:endParaRPr>
          </a:p>
          <a:p>
            <a:pPr>
              <a:lnSpc>
                <a:spcPct val="125000"/>
              </a:lnSpc>
            </a:pPr>
            <a:r>
              <a:rPr lang="en-US" b="1" u="sng" dirty="0"/>
              <a:t>Non-specific therapy includes:</a:t>
            </a:r>
          </a:p>
          <a:p>
            <a:pPr>
              <a:lnSpc>
                <a:spcPct val="125000"/>
              </a:lnSpc>
            </a:pPr>
            <a:r>
              <a:rPr lang="en-US" dirty="0"/>
              <a:t>→ close </a:t>
            </a:r>
            <a:r>
              <a:rPr lang="en-US" b="1" dirty="0">
                <a:solidFill>
                  <a:srgbClr val="FF0000"/>
                </a:solidFill>
              </a:rPr>
              <a:t>monitoring</a:t>
            </a:r>
            <a:r>
              <a:rPr lang="en-US" dirty="0"/>
              <a:t> for symptomatic patients with risk factors for severe disease (blood pressure, pulse, blood oxygen saturation level</a:t>
            </a:r>
            <a:r>
              <a:rPr lang="cs-CZ" dirty="0"/>
              <a:t>, GCS, qSOFA…</a:t>
            </a:r>
            <a:r>
              <a:rPr lang="en-US" dirty="0"/>
              <a:t>)</a:t>
            </a:r>
          </a:p>
          <a:p>
            <a:pPr>
              <a:lnSpc>
                <a:spcPct val="125000"/>
              </a:lnSpc>
            </a:pPr>
            <a:r>
              <a:rPr lang="en-US" dirty="0"/>
              <a:t>→ empiric </a:t>
            </a:r>
            <a:r>
              <a:rPr lang="en-US" b="1" dirty="0">
                <a:solidFill>
                  <a:srgbClr val="FF0000"/>
                </a:solidFill>
              </a:rPr>
              <a:t>antibiotics</a:t>
            </a:r>
            <a:r>
              <a:rPr lang="en-US" dirty="0"/>
              <a:t> (ceftriaxone, cotrimoxazole, meropenem) are administered if bacterial pneumonia strongly suspected (CRP &gt; 100, positive prokalcitonin)</a:t>
            </a:r>
          </a:p>
          <a:p>
            <a:pPr>
              <a:lnSpc>
                <a:spcPct val="125000"/>
              </a:lnSpc>
            </a:pPr>
            <a:r>
              <a:rPr lang="en-US" dirty="0"/>
              <a:t>→ </a:t>
            </a:r>
            <a:r>
              <a:rPr lang="cs-CZ" dirty="0" err="1"/>
              <a:t>symptomatic</a:t>
            </a:r>
            <a:r>
              <a:rPr lang="cs-CZ" dirty="0"/>
              <a:t> care (</a:t>
            </a:r>
            <a:r>
              <a:rPr lang="en-US" b="1" dirty="0">
                <a:solidFill>
                  <a:srgbClr val="FF0000"/>
                </a:solidFill>
              </a:rPr>
              <a:t>antipyretics</a:t>
            </a:r>
            <a:r>
              <a:rPr lang="en-US" dirty="0"/>
              <a:t>, fluid therapy, NSAIDs</a:t>
            </a:r>
            <a:r>
              <a:rPr lang="cs-CZ" dirty="0"/>
              <a:t>, </a:t>
            </a:r>
            <a:r>
              <a:rPr lang="cs-CZ" b="1" dirty="0" err="1">
                <a:solidFill>
                  <a:srgbClr val="FF0000"/>
                </a:solidFill>
              </a:rPr>
              <a:t>antitussives</a:t>
            </a:r>
            <a:r>
              <a:rPr lang="cs-CZ" dirty="0"/>
              <a:t> and </a:t>
            </a:r>
            <a:r>
              <a:rPr lang="cs-CZ" dirty="0" err="1"/>
              <a:t>mucolytics</a:t>
            </a:r>
            <a:r>
              <a:rPr lang="cs-CZ" dirty="0"/>
              <a:t>)</a:t>
            </a:r>
          </a:p>
          <a:p>
            <a:pPr>
              <a:lnSpc>
                <a:spcPct val="125000"/>
              </a:lnSpc>
            </a:pPr>
            <a:r>
              <a:rPr lang="en-US" dirty="0"/>
              <a:t>→</a:t>
            </a:r>
            <a:r>
              <a:rPr lang="cs-CZ" dirty="0"/>
              <a:t> </a:t>
            </a:r>
            <a:r>
              <a:rPr lang="en-US" dirty="0"/>
              <a:t>supportive</a:t>
            </a:r>
            <a:r>
              <a:rPr lang="cs-CZ" dirty="0"/>
              <a:t> care (</a:t>
            </a:r>
            <a:r>
              <a:rPr lang="en-US" b="1" dirty="0" err="1">
                <a:solidFill>
                  <a:srgbClr val="FF0000"/>
                </a:solidFill>
              </a:rPr>
              <a:t>vitami</a:t>
            </a:r>
            <a:r>
              <a:rPr lang="cs-CZ" b="1" dirty="0" err="1">
                <a:solidFill>
                  <a:srgbClr val="FF0000"/>
                </a:solidFill>
              </a:rPr>
              <a:t>ns</a:t>
            </a:r>
            <a:r>
              <a:rPr lang="en-US" dirty="0"/>
              <a:t>, probiotics, nutrition, rehabilitation</a:t>
            </a:r>
            <a:r>
              <a:rPr lang="cs-CZ" dirty="0"/>
              <a:t>, </a:t>
            </a:r>
            <a:r>
              <a:rPr lang="en-US" b="1" dirty="0">
                <a:solidFill>
                  <a:srgbClr val="FF0000"/>
                </a:solidFill>
              </a:rPr>
              <a:t>prone position</a:t>
            </a:r>
            <a:r>
              <a:rPr lang="cs-CZ" dirty="0"/>
              <a:t>)</a:t>
            </a:r>
            <a:endParaRPr lang="en-US" dirty="0"/>
          </a:p>
          <a:p>
            <a:pPr>
              <a:lnSpc>
                <a:spcPct val="125000"/>
              </a:lnSpc>
            </a:pPr>
            <a:r>
              <a:rPr lang="en-US" dirty="0"/>
              <a:t>→ prophylaxis of thromboembolic disease </a:t>
            </a:r>
            <a:r>
              <a:rPr lang="en-US" b="1" dirty="0">
                <a:solidFill>
                  <a:srgbClr val="FF0000"/>
                </a:solidFill>
              </a:rPr>
              <a:t>(LMWH) </a:t>
            </a:r>
            <a:r>
              <a:rPr lang="en-US" dirty="0"/>
              <a:t>in all hospitalized patients</a:t>
            </a:r>
            <a:r>
              <a:rPr lang="cs-CZ" dirty="0"/>
              <a:t> </a:t>
            </a:r>
            <a:r>
              <a:rPr lang="cs-CZ" b="1" dirty="0">
                <a:solidFill>
                  <a:srgbClr val="FF0000"/>
                </a:solidFill>
              </a:rPr>
              <a:t>+ ASA</a:t>
            </a:r>
          </a:p>
          <a:p>
            <a:pPr>
              <a:lnSpc>
                <a:spcPct val="125000"/>
              </a:lnSpc>
            </a:pPr>
            <a:endParaRPr lang="cs-CZ" dirty="0"/>
          </a:p>
          <a:p>
            <a:pPr>
              <a:lnSpc>
                <a:spcPct val="125000"/>
              </a:lnSpc>
            </a:pPr>
            <a:r>
              <a:rPr lang="en-US" dirty="0"/>
              <a:t>→ </a:t>
            </a:r>
            <a:r>
              <a:rPr lang="en-US" b="1" dirty="0">
                <a:solidFill>
                  <a:srgbClr val="FF0000"/>
                </a:solidFill>
              </a:rPr>
              <a:t>oxygen support</a:t>
            </a:r>
            <a:r>
              <a:rPr lang="cs-CZ" dirty="0"/>
              <a:t>: </a:t>
            </a:r>
            <a:r>
              <a:rPr lang="cs-CZ" dirty="0" err="1"/>
              <a:t>low</a:t>
            </a:r>
            <a:r>
              <a:rPr lang="cs-CZ" dirty="0"/>
              <a:t>-dose oxygen (</a:t>
            </a:r>
            <a:r>
              <a:rPr lang="cs-CZ" dirty="0" err="1"/>
              <a:t>nasal</a:t>
            </a:r>
            <a:r>
              <a:rPr lang="cs-CZ" dirty="0"/>
              <a:t> </a:t>
            </a:r>
            <a:r>
              <a:rPr lang="cs-CZ" dirty="0" err="1"/>
              <a:t>cannula</a:t>
            </a:r>
            <a:r>
              <a:rPr lang="cs-CZ" dirty="0"/>
              <a:t>, </a:t>
            </a:r>
            <a:r>
              <a:rPr lang="cs-CZ" dirty="0" err="1"/>
              <a:t>simple</a:t>
            </a:r>
            <a:r>
              <a:rPr lang="cs-CZ" dirty="0"/>
              <a:t> face </a:t>
            </a:r>
            <a:r>
              <a:rPr lang="cs-CZ" dirty="0" err="1"/>
              <a:t>mask</a:t>
            </a:r>
            <a:r>
              <a:rPr lang="cs-CZ" dirty="0"/>
              <a:t>,</a:t>
            </a:r>
            <a:r>
              <a:rPr lang="cs-CZ" b="0" i="0" dirty="0">
                <a:solidFill>
                  <a:srgbClr val="202122"/>
                </a:solidFill>
                <a:effectLst/>
              </a:rPr>
              <a:t> </a:t>
            </a:r>
            <a:r>
              <a:rPr lang="cs-CZ" b="1" i="0" dirty="0">
                <a:solidFill>
                  <a:srgbClr val="FF0000"/>
                </a:solidFill>
                <a:effectLst/>
              </a:rPr>
              <a:t>non-</a:t>
            </a:r>
            <a:r>
              <a:rPr lang="cs-CZ" b="1" i="0" dirty="0" err="1">
                <a:solidFill>
                  <a:srgbClr val="FF0000"/>
                </a:solidFill>
                <a:effectLst/>
              </a:rPr>
              <a:t>rebreather</a:t>
            </a:r>
            <a:r>
              <a:rPr lang="cs-CZ" b="1" i="0" dirty="0">
                <a:solidFill>
                  <a:srgbClr val="FF0000"/>
                </a:solidFill>
                <a:effectLst/>
              </a:rPr>
              <a:t> </a:t>
            </a:r>
            <a:r>
              <a:rPr lang="cs-CZ" b="1" i="0" dirty="0" err="1">
                <a:solidFill>
                  <a:srgbClr val="FF0000"/>
                </a:solidFill>
                <a:effectLst/>
              </a:rPr>
              <a:t>masks</a:t>
            </a:r>
            <a:r>
              <a:rPr lang="cs-CZ" b="0" i="0" dirty="0">
                <a:solidFill>
                  <a:srgbClr val="202122"/>
                </a:solidFill>
                <a:effectLst/>
              </a:rPr>
              <a:t>), </a:t>
            </a:r>
            <a:r>
              <a:rPr lang="cs-CZ" b="1" i="0" dirty="0" err="1">
                <a:solidFill>
                  <a:srgbClr val="FF0000"/>
                </a:solidFill>
                <a:effectLst/>
              </a:rPr>
              <a:t>high-flow</a:t>
            </a:r>
            <a:r>
              <a:rPr lang="cs-CZ" b="1" i="0" dirty="0">
                <a:solidFill>
                  <a:srgbClr val="FF0000"/>
                </a:solidFill>
                <a:effectLst/>
              </a:rPr>
              <a:t> </a:t>
            </a:r>
            <a:r>
              <a:rPr lang="cs-CZ" b="1" i="0" dirty="0" err="1">
                <a:solidFill>
                  <a:srgbClr val="FF0000"/>
                </a:solidFill>
                <a:effectLst/>
              </a:rPr>
              <a:t>nasal</a:t>
            </a:r>
            <a:r>
              <a:rPr lang="cs-CZ" b="1" i="0" dirty="0">
                <a:solidFill>
                  <a:srgbClr val="FF0000"/>
                </a:solidFill>
                <a:effectLst/>
              </a:rPr>
              <a:t> oxygen </a:t>
            </a:r>
            <a:r>
              <a:rPr lang="cs-CZ" b="1" i="0" dirty="0" err="1">
                <a:solidFill>
                  <a:srgbClr val="FF0000"/>
                </a:solidFill>
                <a:effectLst/>
              </a:rPr>
              <a:t>therapy</a:t>
            </a:r>
            <a:r>
              <a:rPr lang="cs-CZ" b="1" i="0" dirty="0">
                <a:solidFill>
                  <a:srgbClr val="FF0000"/>
                </a:solidFill>
                <a:effectLst/>
              </a:rPr>
              <a:t> </a:t>
            </a:r>
            <a:r>
              <a:rPr lang="cs-CZ" b="0" i="0" dirty="0">
                <a:solidFill>
                  <a:srgbClr val="202122"/>
                </a:solidFill>
                <a:effectLst/>
              </a:rPr>
              <a:t>(HFNO, </a:t>
            </a:r>
            <a:r>
              <a:rPr lang="cs-CZ" b="0" i="0" dirty="0" err="1">
                <a:solidFill>
                  <a:srgbClr val="202122"/>
                </a:solidFill>
                <a:effectLst/>
              </a:rPr>
              <a:t>Airvo</a:t>
            </a:r>
            <a:r>
              <a:rPr lang="cs-CZ" b="0" i="0" dirty="0">
                <a:solidFill>
                  <a:srgbClr val="202122"/>
                </a:solidFill>
                <a:effectLst/>
              </a:rPr>
              <a:t>), non-</a:t>
            </a:r>
            <a:r>
              <a:rPr lang="cs-CZ" b="0" i="0" dirty="0" err="1">
                <a:solidFill>
                  <a:srgbClr val="202122"/>
                </a:solidFill>
                <a:effectLst/>
              </a:rPr>
              <a:t>invasive</a:t>
            </a:r>
            <a:r>
              <a:rPr lang="cs-CZ" b="0" i="0" dirty="0">
                <a:solidFill>
                  <a:srgbClr val="202122"/>
                </a:solidFill>
                <a:effectLst/>
              </a:rPr>
              <a:t> </a:t>
            </a:r>
            <a:r>
              <a:rPr lang="cs-CZ" b="0" i="0" dirty="0" err="1">
                <a:solidFill>
                  <a:srgbClr val="202122"/>
                </a:solidFill>
                <a:effectLst/>
              </a:rPr>
              <a:t>ventilation</a:t>
            </a:r>
            <a:r>
              <a:rPr lang="cs-CZ" b="0" i="0" dirty="0">
                <a:solidFill>
                  <a:srgbClr val="202122"/>
                </a:solidFill>
                <a:effectLst/>
              </a:rPr>
              <a:t>, </a:t>
            </a:r>
            <a:r>
              <a:rPr lang="cs-CZ" b="0" i="0" dirty="0" err="1">
                <a:solidFill>
                  <a:srgbClr val="202122"/>
                </a:solidFill>
                <a:effectLst/>
              </a:rPr>
              <a:t>orotracheal</a:t>
            </a:r>
            <a:r>
              <a:rPr lang="cs-CZ" b="0" i="0" dirty="0">
                <a:solidFill>
                  <a:srgbClr val="202122"/>
                </a:solidFill>
                <a:effectLst/>
              </a:rPr>
              <a:t> </a:t>
            </a:r>
            <a:r>
              <a:rPr lang="cs-CZ" b="0" i="0" dirty="0" err="1">
                <a:solidFill>
                  <a:srgbClr val="202122"/>
                </a:solidFill>
                <a:effectLst/>
              </a:rPr>
              <a:t>intubation</a:t>
            </a:r>
            <a:r>
              <a:rPr lang="cs-CZ" b="0" i="0" dirty="0">
                <a:solidFill>
                  <a:srgbClr val="202122"/>
                </a:solidFill>
                <a:effectLst/>
              </a:rPr>
              <a:t> and </a:t>
            </a:r>
            <a:r>
              <a:rPr lang="cs-CZ" b="0" i="0" dirty="0" err="1">
                <a:solidFill>
                  <a:srgbClr val="202122"/>
                </a:solidFill>
                <a:effectLst/>
              </a:rPr>
              <a:t>artificial</a:t>
            </a:r>
            <a:r>
              <a:rPr lang="cs-CZ" b="0" i="0" dirty="0">
                <a:solidFill>
                  <a:srgbClr val="202122"/>
                </a:solidFill>
                <a:effectLst/>
              </a:rPr>
              <a:t> </a:t>
            </a:r>
            <a:r>
              <a:rPr lang="cs-CZ" b="0" i="0" dirty="0" err="1">
                <a:solidFill>
                  <a:srgbClr val="202122"/>
                </a:solidFill>
                <a:effectLst/>
              </a:rPr>
              <a:t>lung</a:t>
            </a:r>
            <a:r>
              <a:rPr lang="cs-CZ" b="0" i="0" dirty="0">
                <a:solidFill>
                  <a:srgbClr val="202122"/>
                </a:solidFill>
                <a:effectLst/>
              </a:rPr>
              <a:t> </a:t>
            </a:r>
            <a:r>
              <a:rPr lang="cs-CZ" b="0" i="0" dirty="0" err="1">
                <a:solidFill>
                  <a:srgbClr val="202122"/>
                </a:solidFill>
                <a:effectLst/>
              </a:rPr>
              <a:t>ventilation</a:t>
            </a:r>
            <a:r>
              <a:rPr lang="cs-CZ" b="0" i="0" dirty="0">
                <a:solidFill>
                  <a:srgbClr val="202122"/>
                </a:solidFill>
                <a:effectLst/>
              </a:rPr>
              <a:t>, ECMO</a:t>
            </a:r>
            <a:endParaRPr lang="en-US" dirty="0"/>
          </a:p>
        </p:txBody>
      </p:sp>
    </p:spTree>
    <p:extLst>
      <p:ext uri="{BB962C8B-B14F-4D97-AF65-F5344CB8AC3E}">
        <p14:creationId xmlns:p14="http://schemas.microsoft.com/office/powerpoint/2010/main" val="1295547041"/>
      </p:ext>
    </p:extLst>
  </p:cSld>
  <p:clrMapOvr>
    <a:masterClrMapping/>
  </p:clrMapOvr>
  <mc:AlternateContent xmlns:mc="http://schemas.openxmlformats.org/markup-compatibility/2006" xmlns:p14="http://schemas.microsoft.com/office/powerpoint/2010/main">
    <mc:Choice Requires="p14">
      <p:transition spd="slow" p14:dur="2000" advTm="142509"/>
    </mc:Choice>
    <mc:Fallback xmlns="">
      <p:transition spd="slow" advTm="14250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Oxygen Therapy</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osoba, nošení, oblečení, interiér&#10;&#10;Popis byl vytvořen automaticky">
            <a:extLst>
              <a:ext uri="{FF2B5EF4-FFF2-40B4-BE49-F238E27FC236}">
                <a16:creationId xmlns:a16="http://schemas.microsoft.com/office/drawing/2014/main" id="{D7B0E1B3-6766-433C-9889-1559FFC2B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33" y="1005544"/>
            <a:ext cx="2412275" cy="1406150"/>
          </a:xfrm>
          <a:prstGeom prst="rect">
            <a:avLst/>
          </a:prstGeom>
        </p:spPr>
      </p:pic>
      <p:pic>
        <p:nvPicPr>
          <p:cNvPr id="10" name="Obrázek 9">
            <a:extLst>
              <a:ext uri="{FF2B5EF4-FFF2-40B4-BE49-F238E27FC236}">
                <a16:creationId xmlns:a16="http://schemas.microsoft.com/office/drawing/2014/main" id="{1BA05D55-D01D-45BB-9DCB-1074A09A0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755" y="1005544"/>
            <a:ext cx="2160499" cy="2091363"/>
          </a:xfrm>
          <a:prstGeom prst="rect">
            <a:avLst/>
          </a:prstGeom>
        </p:spPr>
      </p:pic>
      <p:pic>
        <p:nvPicPr>
          <p:cNvPr id="12" name="Obrázek 11" descr="Obsah obrázku osoba, interiér&#10;&#10;Popis byl vytvořen automaticky">
            <a:extLst>
              <a:ext uri="{FF2B5EF4-FFF2-40B4-BE49-F238E27FC236}">
                <a16:creationId xmlns:a16="http://schemas.microsoft.com/office/drawing/2014/main" id="{E3F392A5-2EFA-4DF6-AF8F-5E1ECF4B9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888" y="1274053"/>
            <a:ext cx="3384357" cy="1822854"/>
          </a:xfrm>
          <a:prstGeom prst="rect">
            <a:avLst/>
          </a:prstGeom>
        </p:spPr>
      </p:pic>
      <p:pic>
        <p:nvPicPr>
          <p:cNvPr id="18" name="Obrázek 17" descr="Obsah obrázku osoba, muž, brýle, ochranné brýle&#10;&#10;Popis byl vytvořen automaticky">
            <a:extLst>
              <a:ext uri="{FF2B5EF4-FFF2-40B4-BE49-F238E27FC236}">
                <a16:creationId xmlns:a16="http://schemas.microsoft.com/office/drawing/2014/main" id="{245B976F-ECF7-4522-BD34-248FF319E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633" y="5317331"/>
            <a:ext cx="2769327" cy="1442358"/>
          </a:xfrm>
          <a:prstGeom prst="rect">
            <a:avLst/>
          </a:prstGeom>
        </p:spPr>
      </p:pic>
      <p:pic>
        <p:nvPicPr>
          <p:cNvPr id="20" name="Obrázek 19" descr="Obsah obrázku osoba, nemocniční pokoj&#10;&#10;Popis byl vytvořen automaticky">
            <a:extLst>
              <a:ext uri="{FF2B5EF4-FFF2-40B4-BE49-F238E27FC236}">
                <a16:creationId xmlns:a16="http://schemas.microsoft.com/office/drawing/2014/main" id="{B838C30A-E634-433D-A892-03FDF3B8BB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633" y="2567752"/>
            <a:ext cx="2593521" cy="2593521"/>
          </a:xfrm>
          <a:prstGeom prst="rect">
            <a:avLst/>
          </a:prstGeom>
        </p:spPr>
      </p:pic>
      <p:pic>
        <p:nvPicPr>
          <p:cNvPr id="22" name="Obrázek 21" descr="Obsah obrázku interiér&#10;&#10;Popis byl vytvořen automaticky">
            <a:extLst>
              <a:ext uri="{FF2B5EF4-FFF2-40B4-BE49-F238E27FC236}">
                <a16:creationId xmlns:a16="http://schemas.microsoft.com/office/drawing/2014/main" id="{A7237EFE-CA23-40F2-B204-8A29CA1468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9859" y="3177834"/>
            <a:ext cx="2989745" cy="1804818"/>
          </a:xfrm>
          <a:prstGeom prst="rect">
            <a:avLst/>
          </a:prstGeom>
        </p:spPr>
      </p:pic>
      <p:pic>
        <p:nvPicPr>
          <p:cNvPr id="24" name="Obrázek 23" descr="Obsah obrázku interiér, osoba&#10;&#10;Popis byl vytvořen automaticky">
            <a:extLst>
              <a:ext uri="{FF2B5EF4-FFF2-40B4-BE49-F238E27FC236}">
                <a16:creationId xmlns:a16="http://schemas.microsoft.com/office/drawing/2014/main" id="{B7C06773-3335-451C-A1A3-55CC958306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0502" y="4913471"/>
            <a:ext cx="2769327" cy="1846218"/>
          </a:xfrm>
          <a:prstGeom prst="rect">
            <a:avLst/>
          </a:prstGeom>
        </p:spPr>
      </p:pic>
      <p:pic>
        <p:nvPicPr>
          <p:cNvPr id="26" name="Obrázek 25" descr="Obsah obrázku interiér, postel, ležící, chaotické&#10;&#10;Popis byl vytvořen automaticky">
            <a:extLst>
              <a:ext uri="{FF2B5EF4-FFF2-40B4-BE49-F238E27FC236}">
                <a16:creationId xmlns:a16="http://schemas.microsoft.com/office/drawing/2014/main" id="{934F92A4-3F93-4CCC-B824-B53F069DDD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8485" y="3429000"/>
            <a:ext cx="2325869" cy="1302487"/>
          </a:xfrm>
          <a:prstGeom prst="rect">
            <a:avLst/>
          </a:prstGeom>
        </p:spPr>
      </p:pic>
      <p:pic>
        <p:nvPicPr>
          <p:cNvPr id="28" name="Obrázek 27" descr="Obsah obrázku interiér, nemocniční pokoj, místnost&#10;&#10;Popis byl vytvořen automaticky">
            <a:extLst>
              <a:ext uri="{FF2B5EF4-FFF2-40B4-BE49-F238E27FC236}">
                <a16:creationId xmlns:a16="http://schemas.microsoft.com/office/drawing/2014/main" id="{AF72FC91-1BC6-44B4-AD05-DA1D832CBE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9058" y="5161273"/>
            <a:ext cx="2593521" cy="1696726"/>
          </a:xfrm>
          <a:prstGeom prst="rect">
            <a:avLst/>
          </a:prstGeom>
        </p:spPr>
      </p:pic>
    </p:spTree>
    <p:extLst>
      <p:ext uri="{BB962C8B-B14F-4D97-AF65-F5344CB8AC3E}">
        <p14:creationId xmlns:p14="http://schemas.microsoft.com/office/powerpoint/2010/main" val="3668120118"/>
      </p:ext>
    </p:extLst>
  </p:cSld>
  <p:clrMapOvr>
    <a:masterClrMapping/>
  </p:clrMapOvr>
  <mc:AlternateContent xmlns:mc="http://schemas.openxmlformats.org/markup-compatibility/2006" xmlns:p14="http://schemas.microsoft.com/office/powerpoint/2010/main">
    <mc:Choice Requires="p14">
      <p:transition spd="slow" p14:dur="2000" advTm="31377"/>
    </mc:Choice>
    <mc:Fallback xmlns="">
      <p:transition spd="slow" advTm="313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1013973"/>
            <a:ext cx="8521032" cy="5606663"/>
          </a:xfrm>
          <a:prstGeom prst="rect">
            <a:avLst/>
          </a:prstGeom>
          <a:noFill/>
        </p:spPr>
        <p:txBody>
          <a:bodyPr wrap="square" rtlCol="0">
            <a:spAutoFit/>
          </a:bodyPr>
          <a:lstStyle/>
          <a:p>
            <a:pPr>
              <a:lnSpc>
                <a:spcPct val="125000"/>
              </a:lnSpc>
            </a:pPr>
            <a:r>
              <a:rPr lang="cs-CZ" b="1" u="sng" dirty="0" err="1">
                <a:solidFill>
                  <a:srgbClr val="FF0000"/>
                </a:solidFill>
              </a:rPr>
              <a:t>Glucocorticoids</a:t>
            </a:r>
            <a:r>
              <a:rPr lang="cs-CZ" b="1" u="sng" dirty="0">
                <a:solidFill>
                  <a:srgbClr val="FF0000"/>
                </a:solidFill>
              </a:rPr>
              <a:t> (</a:t>
            </a:r>
            <a:r>
              <a:rPr lang="cs-CZ" b="1" u="sng" dirty="0" err="1">
                <a:solidFill>
                  <a:srgbClr val="FF0000"/>
                </a:solidFill>
              </a:rPr>
              <a:t>dexamethasone</a:t>
            </a:r>
            <a:r>
              <a:rPr lang="cs-CZ" b="1" u="sng" dirty="0">
                <a:solidFill>
                  <a:srgbClr val="FF0000"/>
                </a:solidFill>
              </a:rPr>
              <a:t>)</a:t>
            </a:r>
          </a:p>
          <a:p>
            <a:pPr>
              <a:lnSpc>
                <a:spcPct val="125000"/>
              </a:lnSpc>
            </a:pPr>
            <a:r>
              <a:rPr lang="en-US" dirty="0"/>
              <a:t>→ data from randomized trials</a:t>
            </a:r>
            <a:r>
              <a:rPr lang="cs-CZ" dirty="0"/>
              <a:t> </a:t>
            </a:r>
            <a:r>
              <a:rPr lang="en-US" dirty="0"/>
              <a:t>support the role of glucocorticoids for severe COVID</a:t>
            </a:r>
            <a:r>
              <a:rPr lang="cs-CZ" dirty="0"/>
              <a:t>-19</a:t>
            </a:r>
            <a:r>
              <a:rPr lang="en-US" dirty="0"/>
              <a:t>, in a meta-analysis of seven trials that included 1703 critically ill patients </a:t>
            </a:r>
            <a:r>
              <a:rPr lang="en-US" b="1" dirty="0">
                <a:solidFill>
                  <a:srgbClr val="FF0000"/>
                </a:solidFill>
              </a:rPr>
              <a:t>glucocorticoids reduced 28-day mortality </a:t>
            </a:r>
            <a:r>
              <a:rPr lang="en-US" dirty="0"/>
              <a:t>compared with standard care or placebo </a:t>
            </a:r>
            <a:r>
              <a:rPr lang="en-US" b="1" dirty="0">
                <a:solidFill>
                  <a:srgbClr val="FF0000"/>
                </a:solidFill>
              </a:rPr>
              <a:t>(32</a:t>
            </a:r>
            <a:r>
              <a:rPr lang="cs-CZ" b="1" dirty="0">
                <a:solidFill>
                  <a:srgbClr val="FF0000"/>
                </a:solidFill>
              </a:rPr>
              <a:t> </a:t>
            </a:r>
            <a:r>
              <a:rPr lang="en-US" b="1" dirty="0">
                <a:solidFill>
                  <a:srgbClr val="FF0000"/>
                </a:solidFill>
              </a:rPr>
              <a:t>% versus 40</a:t>
            </a:r>
            <a:r>
              <a:rPr lang="cs-CZ" b="1" dirty="0">
                <a:solidFill>
                  <a:srgbClr val="FF0000"/>
                </a:solidFill>
              </a:rPr>
              <a:t> </a:t>
            </a:r>
            <a:r>
              <a:rPr lang="en-US" b="1" dirty="0">
                <a:solidFill>
                  <a:srgbClr val="FF0000"/>
                </a:solidFill>
              </a:rPr>
              <a:t>%) </a:t>
            </a:r>
            <a:r>
              <a:rPr lang="en-US" dirty="0"/>
              <a:t>and were not associated with an increased risk of severe adverse events</a:t>
            </a:r>
          </a:p>
          <a:p>
            <a:pPr>
              <a:lnSpc>
                <a:spcPct val="125000"/>
              </a:lnSpc>
            </a:pPr>
            <a:endParaRPr lang="cs-CZ" dirty="0"/>
          </a:p>
          <a:p>
            <a:pPr>
              <a:lnSpc>
                <a:spcPct val="125000"/>
              </a:lnSpc>
            </a:pPr>
            <a:r>
              <a:rPr lang="en-US" b="1" u="sng" dirty="0"/>
              <a:t>Proposed mechanism of action:</a:t>
            </a:r>
          </a:p>
          <a:p>
            <a:pPr>
              <a:lnSpc>
                <a:spcPct val="125000"/>
              </a:lnSpc>
            </a:pPr>
            <a:r>
              <a:rPr lang="en-US" dirty="0"/>
              <a:t>→ the sickest patients with COVID-19 suffer a </a:t>
            </a:r>
            <a:r>
              <a:rPr lang="en-US" b="1" dirty="0">
                <a:solidFill>
                  <a:srgbClr val="FF0000"/>
                </a:solidFill>
              </a:rPr>
              <a:t>hyperinflammatory stat</a:t>
            </a:r>
            <a:r>
              <a:rPr lang="cs-CZ" b="1" dirty="0">
                <a:solidFill>
                  <a:srgbClr val="FF0000"/>
                </a:solidFill>
              </a:rPr>
              <a:t>e </a:t>
            </a:r>
            <a:r>
              <a:rPr lang="cs-CZ" dirty="0"/>
              <a:t>(</a:t>
            </a:r>
            <a:r>
              <a:rPr lang="en-US" dirty="0"/>
              <a:t>cytokine storm</a:t>
            </a:r>
            <a:r>
              <a:rPr lang="cs-CZ" dirty="0"/>
              <a:t>)</a:t>
            </a:r>
          </a:p>
          <a:p>
            <a:pPr>
              <a:lnSpc>
                <a:spcPct val="125000"/>
              </a:lnSpc>
            </a:pPr>
            <a:r>
              <a:rPr lang="en-US" dirty="0"/>
              <a:t>→ immune suppression should help such patients, by contrast, immune suppression during the early phase of the viral infection might allow increased viral replication and aggravate the disease</a:t>
            </a:r>
            <a:r>
              <a:rPr lang="cs-CZ" dirty="0"/>
              <a:t>!</a:t>
            </a:r>
          </a:p>
          <a:p>
            <a:pPr>
              <a:lnSpc>
                <a:spcPct val="125000"/>
              </a:lnSpc>
            </a:pPr>
            <a:r>
              <a:rPr lang="en-US" dirty="0"/>
              <a:t>→ </a:t>
            </a:r>
            <a:r>
              <a:rPr lang="cs-CZ" b="1" dirty="0">
                <a:solidFill>
                  <a:srgbClr val="FF0000"/>
                </a:solidFill>
              </a:rPr>
              <a:t>i</a:t>
            </a:r>
            <a:r>
              <a:rPr lang="en-US" b="1" dirty="0" err="1">
                <a:solidFill>
                  <a:srgbClr val="FF0000"/>
                </a:solidFill>
              </a:rPr>
              <a:t>nhaled</a:t>
            </a:r>
            <a:r>
              <a:rPr lang="en-US" b="1" dirty="0">
                <a:solidFill>
                  <a:srgbClr val="FF0000"/>
                </a:solidFill>
              </a:rPr>
              <a:t> glucocorticoids </a:t>
            </a:r>
            <a:r>
              <a:rPr lang="en-US" dirty="0"/>
              <a:t>– </a:t>
            </a:r>
            <a:r>
              <a:rPr lang="cs-CZ" dirty="0"/>
              <a:t>i</a:t>
            </a:r>
            <a:r>
              <a:rPr lang="en-US" dirty="0"/>
              <a:t>n trials evaluating inhaled glucocorticoids, there was some benefit in the treatment of mild, early, COVID-19, although no mortality reduction was demonstrated</a:t>
            </a:r>
            <a:endParaRPr lang="cs-CZ" dirty="0"/>
          </a:p>
          <a:p>
            <a:pPr>
              <a:lnSpc>
                <a:spcPct val="125000"/>
              </a:lnSpc>
            </a:pPr>
            <a:r>
              <a:rPr lang="en-US" b="1" dirty="0">
                <a:solidFill>
                  <a:srgbClr val="FF0000"/>
                </a:solidFill>
              </a:rPr>
              <a:t>→ dexamethasone</a:t>
            </a:r>
            <a:r>
              <a:rPr lang="cs-CZ" b="1" dirty="0">
                <a:solidFill>
                  <a:srgbClr val="FF0000"/>
                </a:solidFill>
              </a:rPr>
              <a:t> (</a:t>
            </a:r>
            <a:r>
              <a:rPr lang="cs-CZ" b="1" dirty="0" err="1">
                <a:solidFill>
                  <a:srgbClr val="FF0000"/>
                </a:solidFill>
              </a:rPr>
              <a:t>or</a:t>
            </a:r>
            <a:r>
              <a:rPr lang="cs-CZ" b="1" dirty="0">
                <a:solidFill>
                  <a:srgbClr val="FF0000"/>
                </a:solidFill>
              </a:rPr>
              <a:t> </a:t>
            </a:r>
            <a:r>
              <a:rPr lang="cs-CZ" b="1" dirty="0" err="1">
                <a:solidFill>
                  <a:srgbClr val="FF0000"/>
                </a:solidFill>
              </a:rPr>
              <a:t>e.g</a:t>
            </a:r>
            <a:r>
              <a:rPr lang="cs-CZ" b="1" dirty="0">
                <a:solidFill>
                  <a:srgbClr val="FF0000"/>
                </a:solidFill>
              </a:rPr>
              <a:t>. </a:t>
            </a:r>
            <a:r>
              <a:rPr lang="cs-CZ" b="1" dirty="0" err="1">
                <a:solidFill>
                  <a:srgbClr val="FF0000"/>
                </a:solidFill>
              </a:rPr>
              <a:t>methylprednisolone</a:t>
            </a:r>
            <a:r>
              <a:rPr lang="cs-CZ" b="1" dirty="0">
                <a:solidFill>
                  <a:srgbClr val="FF0000"/>
                </a:solidFill>
              </a:rPr>
              <a:t>)</a:t>
            </a:r>
            <a:r>
              <a:rPr lang="en-US" b="1" dirty="0">
                <a:solidFill>
                  <a:srgbClr val="FF0000"/>
                </a:solidFill>
              </a:rPr>
              <a:t> is recommended for severely ill patients with COVID-19 who are on supplemental oxygen or ventilatory support</a:t>
            </a:r>
          </a:p>
        </p:txBody>
      </p:sp>
    </p:spTree>
    <p:extLst>
      <p:ext uri="{BB962C8B-B14F-4D97-AF65-F5344CB8AC3E}">
        <p14:creationId xmlns:p14="http://schemas.microsoft.com/office/powerpoint/2010/main" val="3671419556"/>
      </p:ext>
    </p:extLst>
  </p:cSld>
  <p:clrMapOvr>
    <a:masterClrMapping/>
  </p:clrMapOvr>
  <mc:AlternateContent xmlns:mc="http://schemas.openxmlformats.org/markup-compatibility/2006" xmlns:p14="http://schemas.microsoft.com/office/powerpoint/2010/main">
    <mc:Choice Requires="p14">
      <p:transition spd="slow" p14:dur="2000" advTm="90554"/>
    </mc:Choice>
    <mc:Fallback xmlns="">
      <p:transition spd="slow" advTm="9055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1013972"/>
            <a:ext cx="8521032" cy="5606663"/>
          </a:xfrm>
          <a:prstGeom prst="rect">
            <a:avLst/>
          </a:prstGeom>
          <a:noFill/>
        </p:spPr>
        <p:txBody>
          <a:bodyPr wrap="square" rtlCol="0">
            <a:spAutoFit/>
          </a:bodyPr>
          <a:lstStyle/>
          <a:p>
            <a:pPr>
              <a:lnSpc>
                <a:spcPct val="125000"/>
              </a:lnSpc>
            </a:pPr>
            <a:r>
              <a:rPr lang="cs-CZ" b="1" u="sng" dirty="0">
                <a:solidFill>
                  <a:srgbClr val="FF0000"/>
                </a:solidFill>
              </a:rPr>
              <a:t>Remdesivir (GS-5734, </a:t>
            </a:r>
            <a:r>
              <a:rPr lang="cs-CZ" b="1" u="sng" dirty="0" err="1">
                <a:solidFill>
                  <a:srgbClr val="FF0000"/>
                </a:solidFill>
              </a:rPr>
              <a:t>Veklury</a:t>
            </a:r>
            <a:r>
              <a:rPr lang="cs-CZ" b="1" u="sng" dirty="0">
                <a:solidFill>
                  <a:srgbClr val="FF0000"/>
                </a:solidFill>
              </a:rPr>
              <a:t>®)</a:t>
            </a:r>
          </a:p>
          <a:p>
            <a:pPr>
              <a:lnSpc>
                <a:spcPct val="125000"/>
              </a:lnSpc>
            </a:pPr>
            <a:r>
              <a:rPr lang="en-US" dirty="0"/>
              <a:t>→ a novel nucleotide analogue</a:t>
            </a:r>
            <a:r>
              <a:rPr lang="en-US" b="1" dirty="0">
                <a:solidFill>
                  <a:srgbClr val="FF0000"/>
                </a:solidFill>
              </a:rPr>
              <a:t>, inhibitor of the viral RNA-dependent RNA polymerase</a:t>
            </a:r>
            <a:r>
              <a:rPr lang="en-US" dirty="0"/>
              <a:t> with in vitro inhibitory activity against SARS-CoV-2 </a:t>
            </a:r>
            <a:r>
              <a:rPr lang="cs-CZ" dirty="0"/>
              <a:t>(and SARS-CoV-1, MERS-CoV...)</a:t>
            </a:r>
            <a:endParaRPr lang="en-US" dirty="0"/>
          </a:p>
          <a:p>
            <a:pPr>
              <a:lnSpc>
                <a:spcPct val="125000"/>
              </a:lnSpc>
            </a:pPr>
            <a:r>
              <a:rPr lang="en-US" dirty="0"/>
              <a:t>→ </a:t>
            </a:r>
            <a:r>
              <a:rPr lang="cs-CZ" dirty="0"/>
              <a:t>r</a:t>
            </a:r>
            <a:r>
              <a:rPr lang="en-US" dirty="0" err="1"/>
              <a:t>emdesivir</a:t>
            </a:r>
            <a:r>
              <a:rPr lang="en-US" dirty="0"/>
              <a:t> in ACTT-1</a:t>
            </a:r>
            <a:r>
              <a:rPr lang="cs-CZ" dirty="0"/>
              <a:t> </a:t>
            </a:r>
            <a:r>
              <a:rPr lang="en-US" dirty="0"/>
              <a:t>study</a:t>
            </a:r>
            <a:r>
              <a:rPr lang="cs-CZ" dirty="0"/>
              <a:t> (2020)</a:t>
            </a:r>
            <a:r>
              <a:rPr lang="en-US" dirty="0"/>
              <a:t> resulted in a </a:t>
            </a:r>
            <a:r>
              <a:rPr lang="en-US" b="1" dirty="0">
                <a:solidFill>
                  <a:srgbClr val="FF0000"/>
                </a:solidFill>
              </a:rPr>
              <a:t>faster time to recovery</a:t>
            </a:r>
            <a:r>
              <a:rPr lang="en-US" dirty="0"/>
              <a:t>, defined as discharge from the hospital or continued hospitalization without need for supplemental oxygen or ongoing medical care </a:t>
            </a:r>
            <a:r>
              <a:rPr lang="en-US" b="1" dirty="0">
                <a:solidFill>
                  <a:srgbClr val="FF0000"/>
                </a:solidFill>
              </a:rPr>
              <a:t>(median 10 versus 15 days), </a:t>
            </a:r>
            <a:r>
              <a:rPr lang="en-US" dirty="0"/>
              <a:t>remdesivir reduced time to recovery whether patients were randomized within or after 10 days of symptom onset, however, in subgroup analysis, the reduced time to recovery was only statistically significant among patients who were on </a:t>
            </a:r>
            <a:r>
              <a:rPr lang="en-US" b="1" dirty="0">
                <a:solidFill>
                  <a:srgbClr val="FF0000"/>
                </a:solidFill>
              </a:rPr>
              <a:t>low-flow oxygen at baseline</a:t>
            </a:r>
            <a:br>
              <a:rPr lang="cs-CZ" b="1" dirty="0">
                <a:solidFill>
                  <a:srgbClr val="FF0000"/>
                </a:solidFill>
              </a:rPr>
            </a:br>
            <a:endParaRPr lang="en-US" dirty="0"/>
          </a:p>
          <a:p>
            <a:pPr>
              <a:lnSpc>
                <a:spcPct val="125000"/>
              </a:lnSpc>
            </a:pPr>
            <a:r>
              <a:rPr lang="en-US" b="1" dirty="0">
                <a:solidFill>
                  <a:srgbClr val="FF0000"/>
                </a:solidFill>
              </a:rPr>
              <a:t>→</a:t>
            </a:r>
            <a:r>
              <a:rPr lang="en-US" dirty="0"/>
              <a:t> </a:t>
            </a:r>
            <a:r>
              <a:rPr lang="en-US" b="1" dirty="0">
                <a:solidFill>
                  <a:srgbClr val="FF0000"/>
                </a:solidFill>
              </a:rPr>
              <a:t>in the EU, remdesivir is indicated for the treatment of COVID‑19 in adults and adolescents with </a:t>
            </a:r>
            <a:r>
              <a:rPr lang="en-US" b="1" dirty="0" err="1">
                <a:solidFill>
                  <a:srgbClr val="FF0000"/>
                </a:solidFill>
              </a:rPr>
              <a:t>intersticial</a:t>
            </a:r>
            <a:r>
              <a:rPr lang="en-US" b="1" dirty="0">
                <a:solidFill>
                  <a:srgbClr val="FF0000"/>
                </a:solidFill>
              </a:rPr>
              <a:t> pneumonia requiring supplemental </a:t>
            </a:r>
            <a:r>
              <a:rPr lang="en-US" b="1" dirty="0" err="1">
                <a:solidFill>
                  <a:srgbClr val="FF0000"/>
                </a:solidFill>
              </a:rPr>
              <a:t>oxygenotherapy</a:t>
            </a:r>
            <a:r>
              <a:rPr lang="cs-CZ" b="1" dirty="0">
                <a:solidFill>
                  <a:srgbClr val="FF0000"/>
                </a:solidFill>
              </a:rPr>
              <a:t>, </a:t>
            </a:r>
            <a:r>
              <a:rPr lang="en-US" b="1" dirty="0">
                <a:solidFill>
                  <a:srgbClr val="FF0000"/>
                </a:solidFill>
              </a:rPr>
              <a:t>we prioritize remdesivir for those requiring low-flow oxygen because it may also reduce mortality in this population</a:t>
            </a:r>
          </a:p>
          <a:p>
            <a:pPr>
              <a:lnSpc>
                <a:spcPct val="125000"/>
              </a:lnSpc>
            </a:pPr>
            <a:r>
              <a:rPr lang="en-US" dirty="0"/>
              <a:t>→ suggested adult dose is 200 mg intravenously on day 1 followed by 100 mg daily for 5 days </a:t>
            </a:r>
            <a:r>
              <a:rPr lang="en-US" dirty="0" err="1"/>
              <a:t>tota</a:t>
            </a:r>
            <a:r>
              <a:rPr lang="cs-CZ" dirty="0"/>
              <a:t>l</a:t>
            </a:r>
          </a:p>
        </p:txBody>
      </p:sp>
    </p:spTree>
    <p:extLst>
      <p:ext uri="{BB962C8B-B14F-4D97-AF65-F5344CB8AC3E}">
        <p14:creationId xmlns:p14="http://schemas.microsoft.com/office/powerpoint/2010/main" val="2576466502"/>
      </p:ext>
    </p:extLst>
  </p:cSld>
  <p:clrMapOvr>
    <a:masterClrMapping/>
  </p:clrMapOvr>
  <mc:AlternateContent xmlns:mc="http://schemas.openxmlformats.org/markup-compatibility/2006" xmlns:p14="http://schemas.microsoft.com/office/powerpoint/2010/main">
    <mc:Choice Requires="p14">
      <p:transition spd="slow" p14:dur="2000" advTm="122309"/>
    </mc:Choice>
    <mc:Fallback xmlns="">
      <p:transition spd="slow" advTm="12230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782198"/>
            <a:ext cx="8521032" cy="5951116"/>
          </a:xfrm>
          <a:prstGeom prst="rect">
            <a:avLst/>
          </a:prstGeom>
          <a:noFill/>
        </p:spPr>
        <p:txBody>
          <a:bodyPr wrap="square" rtlCol="0">
            <a:spAutoFit/>
          </a:bodyPr>
          <a:lstStyle/>
          <a:p>
            <a:pPr>
              <a:lnSpc>
                <a:spcPct val="125000"/>
              </a:lnSpc>
            </a:pPr>
            <a:r>
              <a:rPr lang="en-US" b="1" u="sng" dirty="0">
                <a:solidFill>
                  <a:srgbClr val="FF0000"/>
                </a:solidFill>
              </a:rPr>
              <a:t>Monoclonal antibodies</a:t>
            </a:r>
          </a:p>
          <a:p>
            <a:pPr>
              <a:lnSpc>
                <a:spcPct val="125000"/>
              </a:lnSpc>
            </a:pPr>
            <a:r>
              <a:rPr lang="cs-CZ" b="1" dirty="0"/>
              <a:t>1) </a:t>
            </a:r>
            <a:r>
              <a:rPr lang="en-US" b="1" dirty="0"/>
              <a:t>Monoclonal antibodies</a:t>
            </a:r>
            <a:r>
              <a:rPr lang="cs-CZ" b="1" dirty="0"/>
              <a:t> anti-SARS CoV-2:</a:t>
            </a:r>
            <a:endParaRPr lang="en-US" b="1" dirty="0"/>
          </a:p>
          <a:p>
            <a:pPr>
              <a:lnSpc>
                <a:spcPct val="125000"/>
              </a:lnSpc>
            </a:pPr>
            <a:r>
              <a:rPr lang="en-US" dirty="0"/>
              <a:t>→</a:t>
            </a:r>
            <a:r>
              <a:rPr lang="cs-CZ" dirty="0"/>
              <a:t> </a:t>
            </a:r>
            <a:r>
              <a:rPr lang="en-US" dirty="0"/>
              <a:t>developed to </a:t>
            </a:r>
            <a:r>
              <a:rPr lang="en-US" b="1" dirty="0">
                <a:solidFill>
                  <a:srgbClr val="FF0000"/>
                </a:solidFill>
              </a:rPr>
              <a:t>neutralize SARS-CoV-2 by</a:t>
            </a:r>
            <a:r>
              <a:rPr lang="cs-CZ" b="1" dirty="0">
                <a:solidFill>
                  <a:srgbClr val="FF0000"/>
                </a:solidFill>
              </a:rPr>
              <a:t> </a:t>
            </a:r>
            <a:r>
              <a:rPr lang="en-US" b="1" dirty="0">
                <a:solidFill>
                  <a:srgbClr val="FF0000"/>
                </a:solidFill>
              </a:rPr>
              <a:t>targeting the SARS-CoV-2 protein</a:t>
            </a:r>
            <a:r>
              <a:rPr lang="cs-CZ" b="1" dirty="0">
                <a:solidFill>
                  <a:srgbClr val="FF0000"/>
                </a:solidFill>
              </a:rPr>
              <a:t>s (</a:t>
            </a:r>
            <a:r>
              <a:rPr lang="cs-CZ" b="1" dirty="0" err="1">
                <a:solidFill>
                  <a:srgbClr val="FF0000"/>
                </a:solidFill>
              </a:rPr>
              <a:t>e.g</a:t>
            </a:r>
            <a:r>
              <a:rPr lang="cs-CZ" b="1" dirty="0">
                <a:solidFill>
                  <a:srgbClr val="FF0000"/>
                </a:solidFill>
              </a:rPr>
              <a:t>. </a:t>
            </a:r>
            <a:r>
              <a:rPr lang="cs-CZ" b="1" dirty="0" err="1">
                <a:solidFill>
                  <a:srgbClr val="FF0000"/>
                </a:solidFill>
              </a:rPr>
              <a:t>spike</a:t>
            </a:r>
            <a:r>
              <a:rPr lang="cs-CZ" b="1" dirty="0">
                <a:solidFill>
                  <a:srgbClr val="FF0000"/>
                </a:solidFill>
              </a:rPr>
              <a:t> protein)</a:t>
            </a:r>
            <a:r>
              <a:rPr lang="en-US" b="1" dirty="0">
                <a:solidFill>
                  <a:srgbClr val="FF0000"/>
                </a:solidFill>
              </a:rPr>
              <a:t> </a:t>
            </a:r>
            <a:r>
              <a:rPr lang="en-US" dirty="0"/>
              <a:t>and preventing viral cell entry</a:t>
            </a:r>
            <a:endParaRPr lang="cs-CZ" dirty="0"/>
          </a:p>
          <a:p>
            <a:pPr>
              <a:lnSpc>
                <a:spcPct val="125000"/>
              </a:lnSpc>
            </a:pPr>
            <a:r>
              <a:rPr lang="en-US" dirty="0"/>
              <a:t>→ </a:t>
            </a:r>
            <a:r>
              <a:rPr lang="cs-CZ" dirty="0" err="1"/>
              <a:t>bamlanivimab</a:t>
            </a:r>
            <a:r>
              <a:rPr lang="cs-CZ" dirty="0"/>
              <a:t>/</a:t>
            </a:r>
            <a:r>
              <a:rPr lang="cs-CZ" dirty="0" err="1"/>
              <a:t>etesevimab</a:t>
            </a:r>
            <a:r>
              <a:rPr lang="cs-CZ" dirty="0"/>
              <a:t> (Eli Lilly), </a:t>
            </a:r>
            <a:r>
              <a:rPr lang="cs-CZ" b="1" dirty="0" err="1">
                <a:solidFill>
                  <a:srgbClr val="FF0000"/>
                </a:solidFill>
              </a:rPr>
              <a:t>casirivimab</a:t>
            </a:r>
            <a:r>
              <a:rPr lang="cs-CZ" b="1" dirty="0">
                <a:solidFill>
                  <a:srgbClr val="FF0000"/>
                </a:solidFill>
              </a:rPr>
              <a:t>/</a:t>
            </a:r>
            <a:r>
              <a:rPr lang="cs-CZ" b="1" dirty="0" err="1">
                <a:solidFill>
                  <a:srgbClr val="FF0000"/>
                </a:solidFill>
              </a:rPr>
              <a:t>imdevimab</a:t>
            </a:r>
            <a:r>
              <a:rPr lang="cs-CZ" b="1" dirty="0">
                <a:solidFill>
                  <a:srgbClr val="FF0000"/>
                </a:solidFill>
              </a:rPr>
              <a:t> </a:t>
            </a:r>
            <a:r>
              <a:rPr lang="cs-CZ" dirty="0"/>
              <a:t>(</a:t>
            </a:r>
            <a:r>
              <a:rPr lang="cs-CZ" dirty="0" err="1"/>
              <a:t>Regeneron</a:t>
            </a:r>
            <a:r>
              <a:rPr lang="cs-CZ" dirty="0"/>
              <a:t>), </a:t>
            </a:r>
            <a:r>
              <a:rPr lang="cs-CZ" dirty="0" err="1"/>
              <a:t>sotrovimab</a:t>
            </a:r>
            <a:endParaRPr lang="cs-CZ" dirty="0"/>
          </a:p>
          <a:p>
            <a:pPr>
              <a:lnSpc>
                <a:spcPct val="125000"/>
              </a:lnSpc>
            </a:pPr>
            <a:r>
              <a:rPr lang="en-US" dirty="0"/>
              <a:t>→ </a:t>
            </a:r>
            <a:r>
              <a:rPr lang="cs-CZ" dirty="0" err="1"/>
              <a:t>therapy</a:t>
            </a:r>
            <a:r>
              <a:rPr lang="cs-CZ" dirty="0"/>
              <a:t> and </a:t>
            </a:r>
            <a:r>
              <a:rPr lang="cs-CZ" dirty="0" err="1"/>
              <a:t>also</a:t>
            </a:r>
            <a:r>
              <a:rPr lang="cs-CZ" dirty="0"/>
              <a:t> </a:t>
            </a:r>
            <a:r>
              <a:rPr lang="en-US" dirty="0"/>
              <a:t>postexposure prophylaxis in</a:t>
            </a:r>
            <a:r>
              <a:rPr lang="cs-CZ" dirty="0"/>
              <a:t> </a:t>
            </a:r>
            <a:r>
              <a:rPr lang="en-US" dirty="0"/>
              <a:t>patients who are at high risk for progression to severe COVID-19</a:t>
            </a:r>
            <a:endParaRPr lang="cs-CZ" dirty="0"/>
          </a:p>
          <a:p>
            <a:pPr>
              <a:lnSpc>
                <a:spcPct val="125000"/>
              </a:lnSpc>
            </a:pPr>
            <a:r>
              <a:rPr lang="cs-CZ" b="1" dirty="0"/>
              <a:t>2) Inflammatory</a:t>
            </a:r>
            <a:r>
              <a:rPr lang="en-US" b="1" dirty="0"/>
              <a:t> pathway</a:t>
            </a:r>
            <a:r>
              <a:rPr lang="cs-CZ" b="1" dirty="0"/>
              <a:t>s</a:t>
            </a:r>
            <a:r>
              <a:rPr lang="en-US" b="1" dirty="0"/>
              <a:t> inhibitors</a:t>
            </a:r>
            <a:r>
              <a:rPr lang="cs-CZ" b="1" dirty="0"/>
              <a:t>:</a:t>
            </a:r>
            <a:endParaRPr lang="en-US" b="1" dirty="0"/>
          </a:p>
          <a:p>
            <a:pPr>
              <a:lnSpc>
                <a:spcPct val="125000"/>
              </a:lnSpc>
            </a:pPr>
            <a:r>
              <a:rPr lang="en-US" dirty="0"/>
              <a:t>→ elevated inflammatory markers</a:t>
            </a:r>
            <a:r>
              <a:rPr lang="cs-CZ" dirty="0"/>
              <a:t> </a:t>
            </a:r>
            <a:r>
              <a:rPr lang="en-US" dirty="0"/>
              <a:t>and elevated pro-inflammatory cytokines (</a:t>
            </a:r>
            <a:r>
              <a:rPr lang="cs-CZ" dirty="0" err="1"/>
              <a:t>e.g</a:t>
            </a:r>
            <a:r>
              <a:rPr lang="cs-CZ" dirty="0"/>
              <a:t>. </a:t>
            </a:r>
            <a:r>
              <a:rPr lang="en-US" dirty="0"/>
              <a:t>IL-6) are associated with critical COVID-19 →</a:t>
            </a:r>
            <a:r>
              <a:rPr lang="cs-CZ" dirty="0"/>
              <a:t> </a:t>
            </a:r>
            <a:r>
              <a:rPr lang="en-US" b="1" dirty="0">
                <a:solidFill>
                  <a:srgbClr val="FF0000"/>
                </a:solidFill>
              </a:rPr>
              <a:t>blocking the inflammatory pathway </a:t>
            </a:r>
            <a:r>
              <a:rPr lang="en-US" dirty="0"/>
              <a:t>has been hypothesized to prevent disease progression</a:t>
            </a:r>
            <a:r>
              <a:rPr lang="cs-CZ" dirty="0"/>
              <a:t> </a:t>
            </a:r>
            <a:r>
              <a:rPr lang="cs-CZ" b="1" dirty="0">
                <a:solidFill>
                  <a:srgbClr val="FF0000"/>
                </a:solidFill>
              </a:rPr>
              <a:t>(</a:t>
            </a:r>
            <a:r>
              <a:rPr lang="en-US" b="1" dirty="0">
                <a:solidFill>
                  <a:srgbClr val="FF0000"/>
                </a:solidFill>
              </a:rPr>
              <a:t>cytokine storm</a:t>
            </a:r>
            <a:r>
              <a:rPr lang="cs-CZ" b="1" dirty="0">
                <a:solidFill>
                  <a:srgbClr val="FF0000"/>
                </a:solidFill>
              </a:rPr>
              <a:t>)</a:t>
            </a:r>
          </a:p>
          <a:p>
            <a:pPr>
              <a:lnSpc>
                <a:spcPct val="125000"/>
              </a:lnSpc>
            </a:pPr>
            <a:r>
              <a:rPr lang="en-US" dirty="0"/>
              <a:t>→</a:t>
            </a:r>
            <a:r>
              <a:rPr lang="cs-CZ" dirty="0"/>
              <a:t> </a:t>
            </a:r>
            <a:r>
              <a:rPr lang="en-US" dirty="0"/>
              <a:t>these include the IL-6 receptor blockers </a:t>
            </a:r>
            <a:r>
              <a:rPr lang="en-US" b="1" dirty="0">
                <a:solidFill>
                  <a:srgbClr val="FF0000"/>
                </a:solidFill>
              </a:rPr>
              <a:t>tocilizumab</a:t>
            </a:r>
            <a:r>
              <a:rPr lang="en-US" dirty="0"/>
              <a:t> and sarilumab</a:t>
            </a:r>
            <a:r>
              <a:rPr lang="cs-CZ" dirty="0"/>
              <a:t>,</a:t>
            </a:r>
            <a:r>
              <a:rPr lang="en-US" dirty="0"/>
              <a:t> the direct IL-6 inhibitor </a:t>
            </a:r>
            <a:r>
              <a:rPr lang="en-US" dirty="0" err="1"/>
              <a:t>siltuximab</a:t>
            </a:r>
            <a:r>
              <a:rPr lang="cs-CZ" dirty="0"/>
              <a:t>, JAK (Janus </a:t>
            </a:r>
            <a:r>
              <a:rPr lang="cs-CZ" dirty="0" err="1"/>
              <a:t>kinase</a:t>
            </a:r>
            <a:r>
              <a:rPr lang="cs-CZ" dirty="0"/>
              <a:t> 1 and 2) inhibitor </a:t>
            </a:r>
            <a:r>
              <a:rPr lang="cs-CZ" b="1" dirty="0" err="1">
                <a:solidFill>
                  <a:srgbClr val="FF0000"/>
                </a:solidFill>
              </a:rPr>
              <a:t>baricitinib</a:t>
            </a:r>
            <a:br>
              <a:rPr lang="cs-CZ" b="1" dirty="0">
                <a:solidFill>
                  <a:srgbClr val="FF0000"/>
                </a:solidFill>
              </a:rPr>
            </a:br>
            <a:endParaRPr lang="cs-CZ" b="1" dirty="0">
              <a:solidFill>
                <a:srgbClr val="FF0000"/>
              </a:solidFill>
            </a:endParaRPr>
          </a:p>
          <a:p>
            <a:pPr>
              <a:lnSpc>
                <a:spcPct val="125000"/>
              </a:lnSpc>
            </a:pPr>
            <a:r>
              <a:rPr lang="cs-CZ" b="1" i="1" dirty="0"/>
              <a:t>A</a:t>
            </a:r>
            <a:r>
              <a:rPr lang="en-US" b="1" i="1" dirty="0" err="1">
                <a:effectLst/>
                <a:latin typeface="Arial" panose="020B0604020202020204" pitchFamily="34" charset="0"/>
              </a:rPr>
              <a:t>pproaches</a:t>
            </a:r>
            <a:r>
              <a:rPr lang="en-US" b="1" i="1" dirty="0">
                <a:effectLst/>
                <a:latin typeface="Arial" panose="020B0604020202020204" pitchFamily="34" charset="0"/>
              </a:rPr>
              <a:t> </a:t>
            </a:r>
            <a:r>
              <a:rPr lang="en-US" b="1" i="1" dirty="0">
                <a:solidFill>
                  <a:srgbClr val="232323"/>
                </a:solidFill>
                <a:effectLst/>
                <a:latin typeface="Arial" panose="020B0604020202020204" pitchFamily="34" charset="0"/>
              </a:rPr>
              <a:t>that </a:t>
            </a:r>
            <a:r>
              <a:rPr lang="en-US" b="1" i="1" dirty="0">
                <a:solidFill>
                  <a:srgbClr val="FF0000"/>
                </a:solidFill>
                <a:effectLst/>
                <a:latin typeface="Arial" panose="020B0604020202020204" pitchFamily="34" charset="0"/>
              </a:rPr>
              <a:t>target the virus itself </a:t>
            </a:r>
            <a:r>
              <a:rPr lang="en-US" b="1" i="1" dirty="0">
                <a:solidFill>
                  <a:srgbClr val="232323"/>
                </a:solidFill>
                <a:effectLst/>
                <a:latin typeface="Arial" panose="020B0604020202020204" pitchFamily="34" charset="0"/>
              </a:rPr>
              <a:t>are more likely to </a:t>
            </a:r>
            <a:r>
              <a:rPr lang="en-US" b="1" i="1" dirty="0">
                <a:solidFill>
                  <a:srgbClr val="FF0000"/>
                </a:solidFill>
                <a:effectLst/>
                <a:latin typeface="Arial" panose="020B0604020202020204" pitchFamily="34" charset="0"/>
              </a:rPr>
              <a:t>work early in the course of infection</a:t>
            </a:r>
            <a:r>
              <a:rPr lang="en-US" b="1" i="1" dirty="0">
                <a:solidFill>
                  <a:srgbClr val="232323"/>
                </a:solidFill>
                <a:effectLst/>
                <a:latin typeface="Arial" panose="020B0604020202020204" pitchFamily="34" charset="0"/>
              </a:rPr>
              <a:t>, whereas approaches that </a:t>
            </a:r>
            <a:r>
              <a:rPr lang="en-US" b="1" i="1" dirty="0">
                <a:solidFill>
                  <a:srgbClr val="FF0000"/>
                </a:solidFill>
                <a:effectLst/>
                <a:latin typeface="Arial" panose="020B0604020202020204" pitchFamily="34" charset="0"/>
              </a:rPr>
              <a:t>modulate the immune response may have more impact later</a:t>
            </a:r>
            <a:r>
              <a:rPr lang="en-US" b="1" i="1" dirty="0">
                <a:solidFill>
                  <a:srgbClr val="232323"/>
                </a:solidFill>
                <a:effectLst/>
                <a:latin typeface="Arial" panose="020B0604020202020204" pitchFamily="34" charset="0"/>
              </a:rPr>
              <a:t> in the disease course</a:t>
            </a:r>
            <a:r>
              <a:rPr lang="cs-CZ" b="1" i="1" dirty="0">
                <a:solidFill>
                  <a:srgbClr val="232323"/>
                </a:solidFill>
                <a:effectLst/>
                <a:latin typeface="Arial" panose="020B0604020202020204" pitchFamily="34" charset="0"/>
              </a:rPr>
              <a:t>.</a:t>
            </a:r>
            <a:endParaRPr lang="cs-CZ" b="1" i="1" dirty="0">
              <a:solidFill>
                <a:srgbClr val="FF0000"/>
              </a:solidFill>
            </a:endParaRPr>
          </a:p>
        </p:txBody>
      </p:sp>
    </p:spTree>
    <p:extLst>
      <p:ext uri="{BB962C8B-B14F-4D97-AF65-F5344CB8AC3E}">
        <p14:creationId xmlns:p14="http://schemas.microsoft.com/office/powerpoint/2010/main" val="270570471"/>
      </p:ext>
    </p:extLst>
  </p:cSld>
  <p:clrMapOvr>
    <a:masterClrMapping/>
  </p:clrMapOvr>
  <mc:AlternateContent xmlns:mc="http://schemas.openxmlformats.org/markup-compatibility/2006" xmlns:p14="http://schemas.microsoft.com/office/powerpoint/2010/main">
    <mc:Choice Requires="p14">
      <p:transition spd="slow" p14:dur="2000" advTm="111035"/>
    </mc:Choice>
    <mc:Fallback xmlns="">
      <p:transition spd="slow" advTm="11103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803246"/>
            <a:ext cx="8521032" cy="2490425"/>
          </a:xfrm>
          <a:prstGeom prst="rect">
            <a:avLst/>
          </a:prstGeom>
          <a:noFill/>
        </p:spPr>
        <p:txBody>
          <a:bodyPr wrap="square" rtlCol="0">
            <a:spAutoFit/>
          </a:bodyPr>
          <a:lstStyle/>
          <a:p>
            <a:pPr>
              <a:lnSpc>
                <a:spcPct val="125000"/>
              </a:lnSpc>
            </a:pPr>
            <a:r>
              <a:rPr lang="cs-CZ" b="1" u="sng" dirty="0" err="1">
                <a:solidFill>
                  <a:srgbClr val="FF0000"/>
                </a:solidFill>
              </a:rPr>
              <a:t>Convalescent</a:t>
            </a:r>
            <a:r>
              <a:rPr lang="cs-CZ" b="1" u="sng" dirty="0">
                <a:solidFill>
                  <a:srgbClr val="FF0000"/>
                </a:solidFill>
              </a:rPr>
              <a:t> plasma</a:t>
            </a:r>
          </a:p>
          <a:p>
            <a:pPr>
              <a:lnSpc>
                <a:spcPct val="125000"/>
              </a:lnSpc>
            </a:pPr>
            <a:r>
              <a:rPr lang="en-US" dirty="0"/>
              <a:t>→ plasma obtained from individuals who have recovered from COVID-19 can provide </a:t>
            </a:r>
            <a:r>
              <a:rPr lang="en-US" b="1" dirty="0">
                <a:solidFill>
                  <a:srgbClr val="FF0000"/>
                </a:solidFill>
              </a:rPr>
              <a:t>passive antibody-based immunity</a:t>
            </a:r>
            <a:r>
              <a:rPr lang="en-US" dirty="0"/>
              <a:t>, neutralizing antibodies are thought to be the main active component</a:t>
            </a:r>
          </a:p>
          <a:p>
            <a:pPr>
              <a:lnSpc>
                <a:spcPct val="125000"/>
              </a:lnSpc>
            </a:pPr>
            <a:r>
              <a:rPr lang="en-US" dirty="0"/>
              <a:t>→ plasma that contains high neutralizing antibody titers is hypothesized to have clinical benefit when </a:t>
            </a:r>
            <a:r>
              <a:rPr lang="en-US" b="1" dirty="0">
                <a:solidFill>
                  <a:srgbClr val="FF0000"/>
                </a:solidFill>
              </a:rPr>
              <a:t>given early in the course of disease</a:t>
            </a:r>
            <a:r>
              <a:rPr lang="cs-CZ" b="1" dirty="0">
                <a:solidFill>
                  <a:srgbClr val="FF0000"/>
                </a:solidFill>
              </a:rPr>
              <a:t> </a:t>
            </a:r>
            <a:r>
              <a:rPr lang="cs-CZ" dirty="0"/>
              <a:t>(</a:t>
            </a:r>
            <a:r>
              <a:rPr lang="cs-CZ" dirty="0" err="1"/>
              <a:t>first</a:t>
            </a:r>
            <a:r>
              <a:rPr lang="cs-CZ" dirty="0"/>
              <a:t> 3 - 5 </a:t>
            </a:r>
            <a:r>
              <a:rPr lang="cs-CZ" dirty="0" err="1"/>
              <a:t>days</a:t>
            </a:r>
            <a:r>
              <a:rPr lang="cs-CZ" dirty="0"/>
              <a:t>)</a:t>
            </a:r>
            <a:r>
              <a:rPr lang="en-US" dirty="0"/>
              <a:t>, and it may be of particular interest for individuals with deficits in antibody production</a:t>
            </a:r>
          </a:p>
        </p:txBody>
      </p:sp>
      <p:pic>
        <p:nvPicPr>
          <p:cNvPr id="3" name="Obrázek 2" descr="Obsah obrázku text&#10;&#10;Popis byl vytvořen automaticky">
            <a:extLst>
              <a:ext uri="{FF2B5EF4-FFF2-40B4-BE49-F238E27FC236}">
                <a16:creationId xmlns:a16="http://schemas.microsoft.com/office/drawing/2014/main" id="{171D26DF-AF1C-4C94-8D84-DF7967727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966" y="5190801"/>
            <a:ext cx="2964684" cy="1667198"/>
          </a:xfrm>
          <a:prstGeom prst="rect">
            <a:avLst/>
          </a:prstGeom>
        </p:spPr>
      </p:pic>
      <p:pic>
        <p:nvPicPr>
          <p:cNvPr id="7" name="Obrázek 6" descr="Obsah obrázku text, bílá tabule&#10;&#10;Popis byl vytvořen automaticky">
            <a:extLst>
              <a:ext uri="{FF2B5EF4-FFF2-40B4-BE49-F238E27FC236}">
                <a16:creationId xmlns:a16="http://schemas.microsoft.com/office/drawing/2014/main" id="{5B109700-8CFA-4A88-86E2-0BEC38892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352" y="5190801"/>
            <a:ext cx="2638314" cy="1667198"/>
          </a:xfrm>
          <a:prstGeom prst="rect">
            <a:avLst/>
          </a:prstGeom>
        </p:spPr>
      </p:pic>
      <p:sp>
        <p:nvSpPr>
          <p:cNvPr id="9" name="TextovéPole 8">
            <a:extLst>
              <a:ext uri="{FF2B5EF4-FFF2-40B4-BE49-F238E27FC236}">
                <a16:creationId xmlns:a16="http://schemas.microsoft.com/office/drawing/2014/main" id="{D8CD30D5-6EE8-4DC0-8E88-4E0A61569A3B}"/>
              </a:ext>
            </a:extLst>
          </p:cNvPr>
          <p:cNvSpPr txBox="1"/>
          <p:nvPr/>
        </p:nvSpPr>
        <p:spPr>
          <a:xfrm>
            <a:off x="311483" y="3350436"/>
            <a:ext cx="8478555" cy="1797928"/>
          </a:xfrm>
          <a:prstGeom prst="rect">
            <a:avLst/>
          </a:prstGeom>
          <a:noFill/>
        </p:spPr>
        <p:txBody>
          <a:bodyPr wrap="square">
            <a:spAutoFit/>
          </a:bodyPr>
          <a:lstStyle/>
          <a:p>
            <a:pPr>
              <a:lnSpc>
                <a:spcPct val="125000"/>
              </a:lnSpc>
            </a:pPr>
            <a:r>
              <a:rPr lang="en-US" b="1" u="sng" dirty="0">
                <a:solidFill>
                  <a:srgbClr val="FF0000"/>
                </a:solidFill>
              </a:rPr>
              <a:t>Favipiravir</a:t>
            </a:r>
            <a:endParaRPr lang="cs-CZ" b="1" u="sng" dirty="0">
              <a:solidFill>
                <a:srgbClr val="FF0000"/>
              </a:solidFill>
            </a:endParaRPr>
          </a:p>
          <a:p>
            <a:pPr>
              <a:lnSpc>
                <a:spcPct val="125000"/>
              </a:lnSpc>
            </a:pPr>
            <a:r>
              <a:rPr lang="en-US" dirty="0"/>
              <a:t>→</a:t>
            </a:r>
            <a:r>
              <a:rPr lang="cs-CZ" b="1" dirty="0">
                <a:solidFill>
                  <a:srgbClr val="FF0000"/>
                </a:solidFill>
              </a:rPr>
              <a:t> </a:t>
            </a:r>
            <a:r>
              <a:rPr lang="en-US" b="1" dirty="0">
                <a:solidFill>
                  <a:srgbClr val="FF0000"/>
                </a:solidFill>
              </a:rPr>
              <a:t>RNA polymerase inhibitor </a:t>
            </a:r>
            <a:r>
              <a:rPr lang="en-US" dirty="0"/>
              <a:t>that is available in Asian countries for treatment of influenza, is being evaluated in clinical trials for treatment of COVID-19 in the United States and elsewhere, favipiravir </a:t>
            </a:r>
            <a:r>
              <a:rPr lang="en-US" b="1" dirty="0">
                <a:solidFill>
                  <a:srgbClr val="FF0000"/>
                </a:solidFill>
              </a:rPr>
              <a:t>may hasten SARS-CoV-2 RNA clearance</a:t>
            </a:r>
            <a:r>
              <a:rPr lang="en-US" dirty="0"/>
              <a:t>, although data are limited</a:t>
            </a:r>
            <a:endParaRPr lang="cs-CZ" dirty="0"/>
          </a:p>
        </p:txBody>
      </p:sp>
    </p:spTree>
    <p:extLst>
      <p:ext uri="{BB962C8B-B14F-4D97-AF65-F5344CB8AC3E}">
        <p14:creationId xmlns:p14="http://schemas.microsoft.com/office/powerpoint/2010/main" val="294907768"/>
      </p:ext>
    </p:extLst>
  </p:cSld>
  <p:clrMapOvr>
    <a:masterClrMapping/>
  </p:clrMapOvr>
  <mc:AlternateContent xmlns:mc="http://schemas.openxmlformats.org/markup-compatibility/2006" xmlns:p14="http://schemas.microsoft.com/office/powerpoint/2010/main">
    <mc:Choice Requires="p14">
      <p:transition spd="slow" p14:dur="2000" advTm="78877"/>
    </mc:Choice>
    <mc:Fallback xmlns="">
      <p:transition spd="slow" advTm="7887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4F6BF37E-597A-4116-892F-B037036CB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738" y="837708"/>
            <a:ext cx="4914524" cy="6020292"/>
          </a:xfrm>
          <a:prstGeom prst="rect">
            <a:avLst/>
          </a:prstGeom>
        </p:spPr>
      </p:pic>
    </p:spTree>
    <p:extLst>
      <p:ext uri="{BB962C8B-B14F-4D97-AF65-F5344CB8AC3E}">
        <p14:creationId xmlns:p14="http://schemas.microsoft.com/office/powerpoint/2010/main" val="1407119150"/>
      </p:ext>
    </p:extLst>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Coronaviridae</a:t>
            </a:r>
          </a:p>
        </p:txBody>
      </p:sp>
      <p:sp>
        <p:nvSpPr>
          <p:cNvPr id="2" name="TextovéPole 1">
            <a:extLst>
              <a:ext uri="{FF2B5EF4-FFF2-40B4-BE49-F238E27FC236}">
                <a16:creationId xmlns:a16="http://schemas.microsoft.com/office/drawing/2014/main" id="{19499BF6-7F57-4248-BF2A-967436AB6B4C}"/>
              </a:ext>
            </a:extLst>
          </p:cNvPr>
          <p:cNvSpPr txBox="1"/>
          <p:nvPr/>
        </p:nvSpPr>
        <p:spPr>
          <a:xfrm>
            <a:off x="313509" y="1072291"/>
            <a:ext cx="8521032" cy="5701561"/>
          </a:xfrm>
          <a:prstGeom prst="rect">
            <a:avLst/>
          </a:prstGeom>
          <a:noFill/>
        </p:spPr>
        <p:txBody>
          <a:bodyPr wrap="square" rtlCol="0">
            <a:spAutoFit/>
          </a:bodyPr>
          <a:lstStyle/>
          <a:p>
            <a:pPr>
              <a:lnSpc>
                <a:spcPct val="125000"/>
              </a:lnSpc>
            </a:pPr>
            <a:r>
              <a:rPr lang="en-US"/>
              <a:t>→ family of </a:t>
            </a:r>
            <a:r>
              <a:rPr lang="en-US" b="1">
                <a:solidFill>
                  <a:srgbClr val="FF0000"/>
                </a:solidFill>
              </a:rPr>
              <a:t>enveloped</a:t>
            </a:r>
            <a:r>
              <a:rPr lang="en-US"/>
              <a:t>, </a:t>
            </a:r>
            <a:r>
              <a:rPr lang="cs-CZ"/>
              <a:t>single</a:t>
            </a:r>
            <a:r>
              <a:rPr lang="en-US"/>
              <a:t>-strand</a:t>
            </a:r>
            <a:r>
              <a:rPr lang="cs-CZ"/>
              <a:t>, nonsegmented </a:t>
            </a:r>
            <a:r>
              <a:rPr lang="en-US" b="1">
                <a:solidFill>
                  <a:srgbClr val="FF0000"/>
                </a:solidFill>
              </a:rPr>
              <a:t>RNA viruses</a:t>
            </a:r>
            <a:endParaRPr lang="cs-CZ" b="1">
              <a:solidFill>
                <a:srgbClr val="FF0000"/>
              </a:solidFill>
            </a:endParaRPr>
          </a:p>
          <a:p>
            <a:pPr>
              <a:lnSpc>
                <a:spcPct val="125000"/>
              </a:lnSpc>
            </a:pPr>
            <a:r>
              <a:rPr lang="en-US"/>
              <a:t>→ circulate among </a:t>
            </a:r>
            <a:r>
              <a:rPr lang="en-US" b="1">
                <a:solidFill>
                  <a:srgbClr val="FF0000"/>
                </a:solidFill>
              </a:rPr>
              <a:t>mammals and birds</a:t>
            </a:r>
            <a:r>
              <a:rPr lang="en-US"/>
              <a:t>,</a:t>
            </a:r>
            <a:r>
              <a:rPr lang="cs-CZ"/>
              <a:t> </a:t>
            </a:r>
            <a:r>
              <a:rPr lang="en-US"/>
              <a:t>animal coronaviruses can</a:t>
            </a:r>
            <a:r>
              <a:rPr lang="cs-CZ"/>
              <a:t> </a:t>
            </a:r>
            <a:r>
              <a:rPr lang="en-US"/>
              <a:t>rarely </a:t>
            </a:r>
            <a:r>
              <a:rPr lang="en-US" b="1">
                <a:solidFill>
                  <a:srgbClr val="FF0000"/>
                </a:solidFill>
              </a:rPr>
              <a:t>spread to humans</a:t>
            </a:r>
            <a:r>
              <a:rPr lang="en-US"/>
              <a:t> and subsequently spread between people</a:t>
            </a:r>
            <a:endParaRPr lang="cs-CZ"/>
          </a:p>
          <a:p>
            <a:pPr>
              <a:lnSpc>
                <a:spcPct val="125000"/>
              </a:lnSpc>
            </a:pPr>
            <a:endParaRPr lang="cs-CZ"/>
          </a:p>
          <a:p>
            <a:pPr>
              <a:lnSpc>
                <a:spcPct val="125000"/>
              </a:lnSpc>
            </a:pPr>
            <a:r>
              <a:rPr lang="en-US"/>
              <a:t>2 </a:t>
            </a:r>
            <a:r>
              <a:rPr lang="cs-CZ"/>
              <a:t>humans </a:t>
            </a:r>
            <a:r>
              <a:rPr lang="en-US"/>
              <a:t>serogroups (229E and OC43)</a:t>
            </a:r>
          </a:p>
          <a:p>
            <a:pPr>
              <a:lnSpc>
                <a:spcPct val="125000"/>
              </a:lnSpc>
            </a:pPr>
            <a:r>
              <a:rPr lang="en-US"/>
              <a:t>→ </a:t>
            </a:r>
            <a:r>
              <a:rPr lang="cs-CZ"/>
              <a:t>cause usually </a:t>
            </a:r>
            <a:r>
              <a:rPr lang="en-US"/>
              <a:t>mild to moderate </a:t>
            </a:r>
            <a:r>
              <a:rPr lang="en-US" b="1">
                <a:solidFill>
                  <a:srgbClr val="FF0000"/>
                </a:solidFill>
              </a:rPr>
              <a:t>respiratory illnesses </a:t>
            </a:r>
            <a:r>
              <a:rPr lang="cs-CZ"/>
              <a:t>(</a:t>
            </a:r>
            <a:r>
              <a:rPr lang="en-US"/>
              <a:t>1/3 of </a:t>
            </a:r>
            <a:r>
              <a:rPr lang="cs-CZ"/>
              <a:t>„</a:t>
            </a:r>
            <a:r>
              <a:rPr lang="en-US"/>
              <a:t>common colds</a:t>
            </a:r>
            <a:r>
              <a:rPr lang="cs-CZ"/>
              <a:t>“)</a:t>
            </a:r>
          </a:p>
          <a:p>
            <a:pPr>
              <a:lnSpc>
                <a:spcPct val="125000"/>
              </a:lnSpc>
            </a:pPr>
            <a:r>
              <a:rPr lang="en-US"/>
              <a:t>→ </a:t>
            </a:r>
            <a:r>
              <a:rPr lang="cs-CZ"/>
              <a:t>a</a:t>
            </a:r>
            <a:r>
              <a:rPr lang="en-US"/>
              <a:t>ble to survive in dry air for up to 3 hours</a:t>
            </a:r>
            <a:r>
              <a:rPr lang="cs-CZ"/>
              <a:t>, </a:t>
            </a:r>
            <a:r>
              <a:rPr lang="en-US"/>
              <a:t>killed by exposure to </a:t>
            </a:r>
            <a:r>
              <a:rPr lang="cs-CZ"/>
              <a:t>UV</a:t>
            </a:r>
            <a:r>
              <a:rPr lang="en-US"/>
              <a:t> light</a:t>
            </a:r>
            <a:endParaRPr lang="cs-CZ"/>
          </a:p>
          <a:p>
            <a:pPr>
              <a:lnSpc>
                <a:spcPct val="125000"/>
              </a:lnSpc>
            </a:pPr>
            <a:r>
              <a:rPr lang="en-US"/>
              <a:t>→ </a:t>
            </a:r>
            <a:r>
              <a:rPr lang="cs-CZ"/>
              <a:t>m</a:t>
            </a:r>
            <a:r>
              <a:rPr lang="en-US"/>
              <a:t>utate easily, each mutation triggers off an epidemic of respiratory disease</a:t>
            </a:r>
            <a:endParaRPr lang="cs-CZ"/>
          </a:p>
          <a:p>
            <a:pPr>
              <a:lnSpc>
                <a:spcPct val="125000"/>
              </a:lnSpc>
            </a:pPr>
            <a:r>
              <a:rPr lang="en-US"/>
              <a:t>→ </a:t>
            </a:r>
            <a:r>
              <a:rPr lang="cs-CZ"/>
              <a:t>b</a:t>
            </a:r>
            <a:r>
              <a:rPr lang="en-US"/>
              <a:t>ats are considered as </a:t>
            </a:r>
            <a:r>
              <a:rPr lang="en-US" b="1">
                <a:solidFill>
                  <a:srgbClr val="FF0000"/>
                </a:solidFill>
              </a:rPr>
              <a:t>natural hosts </a:t>
            </a:r>
            <a:r>
              <a:rPr lang="en-US"/>
              <a:t>of these viruses</a:t>
            </a:r>
            <a:endParaRPr lang="cs-CZ"/>
          </a:p>
          <a:p>
            <a:endParaRPr lang="cs-CZ"/>
          </a:p>
          <a:p>
            <a:r>
              <a:rPr lang="cs-CZ" b="1">
                <a:solidFill>
                  <a:srgbClr val="FF0000"/>
                </a:solidFill>
              </a:rPr>
              <a:t>Virus structure</a:t>
            </a:r>
            <a:br>
              <a:rPr lang="cs-CZ" b="1">
                <a:solidFill>
                  <a:srgbClr val="FF0000"/>
                </a:solidFill>
              </a:rPr>
            </a:br>
            <a:r>
              <a:rPr lang="cs-CZ"/>
              <a:t>Envelope (lipid bilayer), </a:t>
            </a:r>
            <a:r>
              <a:rPr lang="cs-CZ" b="1"/>
              <a:t>S</a:t>
            </a:r>
            <a:r>
              <a:rPr lang="cs-CZ"/>
              <a:t> – spike protein,</a:t>
            </a:r>
          </a:p>
          <a:p>
            <a:r>
              <a:rPr lang="cs-CZ" b="1"/>
              <a:t>M</a:t>
            </a:r>
            <a:r>
              <a:rPr lang="cs-CZ"/>
              <a:t> – membrane protein, </a:t>
            </a:r>
            <a:r>
              <a:rPr lang="cs-CZ" b="1"/>
              <a:t>E</a:t>
            </a:r>
            <a:r>
              <a:rPr lang="cs-CZ"/>
              <a:t> – envelope protein, </a:t>
            </a:r>
          </a:p>
          <a:p>
            <a:r>
              <a:rPr lang="cs-CZ" b="1"/>
              <a:t>N</a:t>
            </a:r>
            <a:r>
              <a:rPr lang="cs-CZ"/>
              <a:t> – nucleocapsid with RNA</a:t>
            </a:r>
          </a:p>
          <a:p>
            <a:endParaRPr lang="cs-CZ"/>
          </a:p>
          <a:p>
            <a:r>
              <a:rPr lang="en-US"/>
              <a:t>→</a:t>
            </a:r>
            <a:r>
              <a:rPr lang="cs-CZ"/>
              <a:t> </a:t>
            </a:r>
            <a:r>
              <a:rPr lang="en-US"/>
              <a:t>“coronavirus” refers to the protein molecules</a:t>
            </a:r>
            <a:endParaRPr lang="cs-CZ"/>
          </a:p>
          <a:p>
            <a:r>
              <a:rPr lang="en-US"/>
              <a:t>surrounding</a:t>
            </a:r>
            <a:r>
              <a:rPr lang="cs-CZ"/>
              <a:t> </a:t>
            </a:r>
            <a:r>
              <a:rPr lang="en-US"/>
              <a:t>the virus, making it look like</a:t>
            </a:r>
            <a:endParaRPr lang="cs-CZ"/>
          </a:p>
          <a:p>
            <a:r>
              <a:rPr lang="en-US"/>
              <a:t>a </a:t>
            </a:r>
            <a:r>
              <a:rPr lang="en-US" b="1">
                <a:solidFill>
                  <a:srgbClr val="FF0000"/>
                </a:solidFill>
              </a:rPr>
              <a:t>crown</a:t>
            </a:r>
            <a:r>
              <a:rPr lang="en-US"/>
              <a:t> (</a:t>
            </a:r>
            <a:r>
              <a:rPr lang="cs-CZ"/>
              <a:t>lat. „</a:t>
            </a:r>
            <a:r>
              <a:rPr lang="en-US"/>
              <a:t>corona</a:t>
            </a:r>
            <a:r>
              <a:rPr lang="cs-CZ"/>
              <a:t>“</a:t>
            </a:r>
            <a:r>
              <a:rPr lang="en-US"/>
              <a:t>)</a:t>
            </a:r>
            <a:endParaRPr lang="cs-CZ"/>
          </a:p>
        </p:txBody>
      </p:sp>
      <p:pic>
        <p:nvPicPr>
          <p:cNvPr id="11" name="Obrázek 10">
            <a:extLst>
              <a:ext uri="{FF2B5EF4-FFF2-40B4-BE49-F238E27FC236}">
                <a16:creationId xmlns:a16="http://schemas.microsoft.com/office/drawing/2014/main" id="{75AFED2D-3541-49C5-9BA8-B0106BE40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846" y="4193344"/>
            <a:ext cx="4119154" cy="2580508"/>
          </a:xfrm>
          <a:prstGeom prst="rect">
            <a:avLst/>
          </a:prstGeom>
        </p:spPr>
      </p:pic>
    </p:spTree>
    <p:extLst>
      <p:ext uri="{BB962C8B-B14F-4D97-AF65-F5344CB8AC3E}">
        <p14:creationId xmlns:p14="http://schemas.microsoft.com/office/powerpoint/2010/main" val="1173786298"/>
      </p:ext>
    </p:extLst>
  </p:cSld>
  <p:clrMapOvr>
    <a:masterClrMapping/>
  </p:clrMapOvr>
  <mc:AlternateContent xmlns:mc="http://schemas.openxmlformats.org/markup-compatibility/2006" xmlns:p14="http://schemas.microsoft.com/office/powerpoint/2010/main">
    <mc:Choice Requires="p14">
      <p:transition spd="slow" p14:dur="2000" advTm="117264"/>
    </mc:Choice>
    <mc:Fallback xmlns="">
      <p:transition spd="slow" advTm="11726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Prevention and Control</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909469"/>
            <a:ext cx="8521032" cy="5952912"/>
          </a:xfrm>
          <a:prstGeom prst="rect">
            <a:avLst/>
          </a:prstGeom>
          <a:noFill/>
        </p:spPr>
        <p:txBody>
          <a:bodyPr wrap="square" rtlCol="0">
            <a:spAutoFit/>
          </a:bodyPr>
          <a:lstStyle/>
          <a:p>
            <a:pPr>
              <a:lnSpc>
                <a:spcPct val="125000"/>
              </a:lnSpc>
            </a:pPr>
            <a:r>
              <a:rPr lang="en-US"/>
              <a:t>→ in locations where community transmission is </a:t>
            </a:r>
            <a:r>
              <a:rPr lang="en-US" b="1">
                <a:solidFill>
                  <a:srgbClr val="FF0000"/>
                </a:solidFill>
              </a:rPr>
              <a:t>widespread</a:t>
            </a:r>
            <a:r>
              <a:rPr lang="en-US"/>
              <a:t>, preventive strategies for all individuals in a health care setting are warranted </a:t>
            </a:r>
            <a:r>
              <a:rPr lang="en-US" b="1">
                <a:solidFill>
                  <a:srgbClr val="FF0000"/>
                </a:solidFill>
              </a:rPr>
              <a:t>to reduce potential exposures</a:t>
            </a:r>
            <a:r>
              <a:rPr lang="cs-CZ"/>
              <a:t>!</a:t>
            </a:r>
            <a:endParaRPr lang="en-US"/>
          </a:p>
          <a:p>
            <a:pPr>
              <a:lnSpc>
                <a:spcPct val="125000"/>
              </a:lnSpc>
            </a:pPr>
            <a:r>
              <a:rPr lang="en-US" b="1" u="sng"/>
              <a:t>Personal preventive measures:</a:t>
            </a:r>
          </a:p>
          <a:p>
            <a:pPr>
              <a:lnSpc>
                <a:spcPct val="125000"/>
              </a:lnSpc>
            </a:pPr>
            <a:r>
              <a:rPr lang="en-US"/>
              <a:t>→ </a:t>
            </a:r>
            <a:r>
              <a:rPr lang="en-US" b="1">
                <a:solidFill>
                  <a:srgbClr val="FF0000"/>
                </a:solidFill>
              </a:rPr>
              <a:t>diligent hand washing</a:t>
            </a:r>
            <a:r>
              <a:rPr lang="en-US"/>
              <a:t>, particularly after touching surfaces in public, use of hand sanitizer that contains at least 60% </a:t>
            </a:r>
            <a:r>
              <a:rPr lang="en-US">
                <a:solidFill>
                  <a:srgbClr val="FF0000"/>
                </a:solidFill>
              </a:rPr>
              <a:t>alcohol</a:t>
            </a:r>
            <a:endParaRPr lang="cs-CZ">
              <a:solidFill>
                <a:srgbClr val="FF0000"/>
              </a:solidFill>
            </a:endParaRPr>
          </a:p>
          <a:p>
            <a:pPr>
              <a:lnSpc>
                <a:spcPct val="125000"/>
              </a:lnSpc>
            </a:pPr>
            <a:r>
              <a:rPr lang="en-US"/>
              <a:t>→ </a:t>
            </a:r>
            <a:r>
              <a:rPr lang="cs-CZ"/>
              <a:t>s</a:t>
            </a:r>
            <a:r>
              <a:rPr lang="en-US"/>
              <a:t>ocial/physical </a:t>
            </a:r>
            <a:r>
              <a:rPr lang="en-US" b="1">
                <a:solidFill>
                  <a:srgbClr val="FF0000"/>
                </a:solidFill>
              </a:rPr>
              <a:t>distancing</a:t>
            </a:r>
            <a:r>
              <a:rPr lang="cs-CZ"/>
              <a:t> (</a:t>
            </a:r>
            <a:r>
              <a:rPr lang="en-US"/>
              <a:t>CDC recommends a minimum distance of </a:t>
            </a:r>
            <a:r>
              <a:rPr lang="en-US" b="1">
                <a:solidFill>
                  <a:srgbClr val="FF0000"/>
                </a:solidFill>
              </a:rPr>
              <a:t>two meters</a:t>
            </a:r>
            <a:r>
              <a:rPr lang="en-US"/>
              <a:t>)</a:t>
            </a:r>
          </a:p>
          <a:p>
            <a:pPr>
              <a:lnSpc>
                <a:spcPct val="125000"/>
              </a:lnSpc>
            </a:pPr>
            <a:r>
              <a:rPr lang="en-US"/>
              <a:t>→ respiratory hygiene (covering the cough or sneeze)</a:t>
            </a:r>
          </a:p>
          <a:p>
            <a:pPr>
              <a:lnSpc>
                <a:spcPct val="125000"/>
              </a:lnSpc>
            </a:pPr>
            <a:r>
              <a:rPr lang="en-US"/>
              <a:t>→ avoiding touching the face (in particular eyes, nose, and mouth)</a:t>
            </a:r>
          </a:p>
          <a:p>
            <a:pPr>
              <a:lnSpc>
                <a:spcPct val="125000"/>
              </a:lnSpc>
            </a:pPr>
            <a:r>
              <a:rPr lang="en-US"/>
              <a:t>→ </a:t>
            </a:r>
            <a:r>
              <a:rPr lang="en-US" b="1">
                <a:solidFill>
                  <a:srgbClr val="FF0000"/>
                </a:solidFill>
              </a:rPr>
              <a:t>cleaning and disinfecting objects </a:t>
            </a:r>
            <a:r>
              <a:rPr lang="en-US"/>
              <a:t>and surfaces that are frequently touched</a:t>
            </a:r>
          </a:p>
          <a:p>
            <a:pPr>
              <a:lnSpc>
                <a:spcPct val="125000"/>
              </a:lnSpc>
            </a:pPr>
            <a:r>
              <a:rPr lang="en-US"/>
              <a:t>→ adequate </a:t>
            </a:r>
            <a:r>
              <a:rPr lang="en-US" b="1">
                <a:solidFill>
                  <a:srgbClr val="FF0000"/>
                </a:solidFill>
              </a:rPr>
              <a:t>ventilation of indoor spaces</a:t>
            </a:r>
          </a:p>
          <a:p>
            <a:pPr>
              <a:lnSpc>
                <a:spcPct val="125000"/>
              </a:lnSpc>
            </a:pPr>
            <a:r>
              <a:rPr lang="en-US"/>
              <a:t>→ optimize of health of individuals (quit smoking, minimize alcohol, healthy diet, get adequate sleep, regular physical activity...)</a:t>
            </a:r>
            <a:endParaRPr lang="cs-CZ"/>
          </a:p>
          <a:p>
            <a:pPr>
              <a:lnSpc>
                <a:spcPct val="125000"/>
              </a:lnSpc>
            </a:pPr>
            <a:endParaRPr lang="cs-CZ" b="1" u="sng"/>
          </a:p>
          <a:p>
            <a:pPr>
              <a:lnSpc>
                <a:spcPct val="125000"/>
              </a:lnSpc>
            </a:pPr>
            <a:r>
              <a:rPr lang="en-US" b="1" u="sng"/>
              <a:t>Wearing masks in the community</a:t>
            </a:r>
            <a:r>
              <a:rPr lang="cs-CZ" b="1" u="sng"/>
              <a:t>:</a:t>
            </a:r>
            <a:endParaRPr lang="en-US" b="1" u="sng"/>
          </a:p>
          <a:p>
            <a:pPr>
              <a:lnSpc>
                <a:spcPct val="125000"/>
              </a:lnSpc>
            </a:pPr>
            <a:r>
              <a:rPr lang="en-US"/>
              <a:t>- a surgical mask or </a:t>
            </a:r>
            <a:r>
              <a:rPr lang="en-US" b="1">
                <a:solidFill>
                  <a:srgbClr val="FF0000"/>
                </a:solidFill>
              </a:rPr>
              <a:t>respirators (FFP2)</a:t>
            </a:r>
          </a:p>
          <a:p>
            <a:pPr>
              <a:lnSpc>
                <a:spcPct val="125000"/>
              </a:lnSpc>
            </a:pPr>
            <a:r>
              <a:rPr lang="en-US"/>
              <a:t>- </a:t>
            </a:r>
            <a:r>
              <a:rPr lang="en-US" b="1">
                <a:solidFill>
                  <a:srgbClr val="FF0000"/>
                </a:solidFill>
              </a:rPr>
              <a:t>in public spaces, inside buildings, in public transport </a:t>
            </a:r>
            <a:r>
              <a:rPr lang="en-US"/>
              <a:t>or when around individuals outside of their household</a:t>
            </a:r>
            <a:endParaRPr lang="cs-CZ"/>
          </a:p>
        </p:txBody>
      </p:sp>
    </p:spTree>
    <p:extLst>
      <p:ext uri="{BB962C8B-B14F-4D97-AF65-F5344CB8AC3E}">
        <p14:creationId xmlns:p14="http://schemas.microsoft.com/office/powerpoint/2010/main" val="1776612861"/>
      </p:ext>
    </p:extLst>
  </p:cSld>
  <p:clrMapOvr>
    <a:masterClrMapping/>
  </p:clrMapOvr>
  <mc:AlternateContent xmlns:mc="http://schemas.openxmlformats.org/markup-compatibility/2006" xmlns:p14="http://schemas.microsoft.com/office/powerpoint/2010/main">
    <mc:Choice Requires="p14">
      <p:transition spd="slow" p14:dur="2000" advTm="74216"/>
    </mc:Choice>
    <mc:Fallback xmlns="">
      <p:transition spd="slow" advTm="7421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Prevention and Control</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2D166D92-0CF2-4D26-AA8F-404F3E3F6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80" y="903514"/>
            <a:ext cx="5806440" cy="5806440"/>
          </a:xfrm>
          <a:prstGeom prst="rect">
            <a:avLst/>
          </a:prstGeom>
        </p:spPr>
      </p:pic>
    </p:spTree>
    <p:extLst>
      <p:ext uri="{BB962C8B-B14F-4D97-AF65-F5344CB8AC3E}">
        <p14:creationId xmlns:p14="http://schemas.microsoft.com/office/powerpoint/2010/main" val="2152060764"/>
      </p:ext>
    </p:extLst>
  </p:cSld>
  <p:clrMapOvr>
    <a:masterClrMapping/>
  </p:clrMapOvr>
  <mc:AlternateContent xmlns:mc="http://schemas.openxmlformats.org/markup-compatibility/2006" xmlns:p14="http://schemas.microsoft.com/office/powerpoint/2010/main">
    <mc:Choice Requires="p14">
      <p:transition spd="slow" p14:dur="2000" advTm="27875"/>
    </mc:Choice>
    <mc:Fallback xmlns="">
      <p:transition spd="slow" advTm="2787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980220" y="5481782"/>
            <a:ext cx="831053" cy="912742"/>
          </a:xfrm>
        </p:spPr>
      </p:pic>
      <p:sp>
        <p:nvSpPr>
          <p:cNvPr id="8" name="TextBox 10">
            <a:extLst>
              <a:ext uri="{FF2B5EF4-FFF2-40B4-BE49-F238E27FC236}">
                <a16:creationId xmlns:a16="http://schemas.microsoft.com/office/drawing/2014/main" id="{E31697AD-6554-4010-B783-2CCE5F37DBF5}"/>
              </a:ext>
            </a:extLst>
          </p:cNvPr>
          <p:cNvSpPr txBox="1"/>
          <p:nvPr/>
        </p:nvSpPr>
        <p:spPr>
          <a:xfrm>
            <a:off x="673816" y="5655755"/>
            <a:ext cx="4758989"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Passive immunization </a:t>
            </a:r>
            <a:r>
              <a:rPr lang="en-US" sz="1500" dirty="0"/>
              <a:t>- administration of </a:t>
            </a:r>
            <a:r>
              <a:rPr lang="en-US" sz="1500" b="1" dirty="0">
                <a:solidFill>
                  <a:srgbClr val="FF0000"/>
                </a:solidFill>
              </a:rPr>
              <a:t>ready-made virus neutralizing antibodies</a:t>
            </a:r>
            <a:r>
              <a:rPr lang="en-US" sz="1500" dirty="0"/>
              <a:t> (immunoglobulins) to the human body </a:t>
            </a:r>
            <a:r>
              <a:rPr lang="en-US" sz="1500" dirty="0">
                <a:cs typeface="Calibri"/>
              </a:rPr>
              <a:t>​</a:t>
            </a:r>
          </a:p>
        </p:txBody>
      </p:sp>
      <p:sp>
        <p:nvSpPr>
          <p:cNvPr id="9" name="Nadpis 1">
            <a:extLst>
              <a:ext uri="{FF2B5EF4-FFF2-40B4-BE49-F238E27FC236}">
                <a16:creationId xmlns:a16="http://schemas.microsoft.com/office/drawing/2014/main" id="{8287B801-AE8F-40B7-BBBE-A66DA2DC7F44}"/>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0" name="Google Shape;122;g76f3519242_0_35">
            <a:extLst>
              <a:ext uri="{FF2B5EF4-FFF2-40B4-BE49-F238E27FC236}">
                <a16:creationId xmlns:a16="http://schemas.microsoft.com/office/drawing/2014/main" id="{52A7CBDD-AFC9-4412-B0A5-B7C9BEF14F6B}"/>
              </a:ext>
            </a:extLst>
          </p:cNvPr>
          <p:cNvPicPr preferRelativeResize="0"/>
          <p:nvPr/>
        </p:nvPicPr>
        <p:blipFill rotWithShape="1">
          <a:blip r:embed="rId4">
            <a:alphaModFix/>
          </a:blip>
          <a:srcRect l="2654" r="5812"/>
          <a:stretch/>
        </p:blipFill>
        <p:spPr>
          <a:xfrm>
            <a:off x="0" y="1302418"/>
            <a:ext cx="3256444" cy="1919815"/>
          </a:xfrm>
          <a:prstGeom prst="rect">
            <a:avLst/>
          </a:prstGeom>
          <a:noFill/>
          <a:ln>
            <a:noFill/>
          </a:ln>
        </p:spPr>
      </p:pic>
      <p:pic>
        <p:nvPicPr>
          <p:cNvPr id="11" name="Obrázek 10">
            <a:extLst>
              <a:ext uri="{FF2B5EF4-FFF2-40B4-BE49-F238E27FC236}">
                <a16:creationId xmlns:a16="http://schemas.microsoft.com/office/drawing/2014/main" id="{AC095D66-4EB4-4C11-AFC1-AE63D5B45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973" y="1486925"/>
            <a:ext cx="2282247" cy="1942075"/>
          </a:xfrm>
          <a:prstGeom prst="rect">
            <a:avLst/>
          </a:prstGeom>
        </p:spPr>
      </p:pic>
      <p:pic>
        <p:nvPicPr>
          <p:cNvPr id="12" name="Google Shape;124;g76f3519242_0_35">
            <a:extLst>
              <a:ext uri="{FF2B5EF4-FFF2-40B4-BE49-F238E27FC236}">
                <a16:creationId xmlns:a16="http://schemas.microsoft.com/office/drawing/2014/main" id="{460F5CE5-CFAA-44C1-8E28-CD11749D4925}"/>
              </a:ext>
            </a:extLst>
          </p:cNvPr>
          <p:cNvPicPr preferRelativeResize="0"/>
          <p:nvPr/>
        </p:nvPicPr>
        <p:blipFill>
          <a:blip r:embed="rId6">
            <a:alphaModFix/>
          </a:blip>
          <a:stretch>
            <a:fillRect/>
          </a:stretch>
        </p:blipFill>
        <p:spPr>
          <a:xfrm>
            <a:off x="6987931" y="1626753"/>
            <a:ext cx="1604839" cy="1617740"/>
          </a:xfrm>
          <a:prstGeom prst="rect">
            <a:avLst/>
          </a:prstGeom>
          <a:noFill/>
          <a:ln>
            <a:noFill/>
          </a:ln>
        </p:spPr>
      </p:pic>
    </p:spTree>
    <p:extLst>
      <p:ext uri="{BB962C8B-B14F-4D97-AF65-F5344CB8AC3E}">
        <p14:creationId xmlns:p14="http://schemas.microsoft.com/office/powerpoint/2010/main" val="708256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889517" y="5123887"/>
            <a:ext cx="831053" cy="912742"/>
          </a:xfrm>
        </p:spPr>
      </p:pic>
      <p:sp>
        <p:nvSpPr>
          <p:cNvPr id="8" name="TextBox 10">
            <a:extLst>
              <a:ext uri="{FF2B5EF4-FFF2-40B4-BE49-F238E27FC236}">
                <a16:creationId xmlns:a16="http://schemas.microsoft.com/office/drawing/2014/main" id="{E31697AD-6554-4010-B783-2CCE5F37DBF5}"/>
              </a:ext>
            </a:extLst>
          </p:cNvPr>
          <p:cNvSpPr txBox="1"/>
          <p:nvPr/>
        </p:nvSpPr>
        <p:spPr>
          <a:xfrm>
            <a:off x="721583" y="5274882"/>
            <a:ext cx="4758989"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Passive immunization </a:t>
            </a:r>
            <a:r>
              <a:rPr lang="en-US" sz="1500" dirty="0"/>
              <a:t>- administration of </a:t>
            </a:r>
            <a:r>
              <a:rPr lang="en-US" sz="1500" b="1" dirty="0">
                <a:solidFill>
                  <a:srgbClr val="FF0000"/>
                </a:solidFill>
              </a:rPr>
              <a:t>ready-made virus neutralizing antibodies</a:t>
            </a:r>
            <a:r>
              <a:rPr lang="en-US" sz="1500" dirty="0"/>
              <a:t> (immunoglobulins) to the human body </a:t>
            </a:r>
            <a:r>
              <a:rPr lang="en-US" sz="1500" dirty="0">
                <a:cs typeface="Calibri"/>
              </a:rPr>
              <a:t>​</a:t>
            </a:r>
          </a:p>
        </p:txBody>
      </p:sp>
      <p:sp>
        <p:nvSpPr>
          <p:cNvPr id="9" name="Nadpis 1">
            <a:extLst>
              <a:ext uri="{FF2B5EF4-FFF2-40B4-BE49-F238E27FC236}">
                <a16:creationId xmlns:a16="http://schemas.microsoft.com/office/drawing/2014/main" id="{8287B801-AE8F-40B7-BBBE-A66DA2DC7F44}"/>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3" name="Picture 2" descr="Společnost Eli Lilly vykazuje nadějné výsledky v léčbě Alzheimerovy  choroby, její akcie vzrostly | Fio banka">
            <a:extLst>
              <a:ext uri="{FF2B5EF4-FFF2-40B4-BE49-F238E27FC236}">
                <a16:creationId xmlns:a16="http://schemas.microsoft.com/office/drawing/2014/main" id="{E6998912-CCF2-4239-8825-D15DC6720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264" y="5047982"/>
            <a:ext cx="831053" cy="453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generon (@Regeneron) | Twitter">
            <a:extLst>
              <a:ext uri="{FF2B5EF4-FFF2-40B4-BE49-F238E27FC236}">
                <a16:creationId xmlns:a16="http://schemas.microsoft.com/office/drawing/2014/main" id="{7CD0E333-3D25-46D5-AC17-B979C6D678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671" b="37224"/>
          <a:stretch/>
        </p:blipFill>
        <p:spPr bwMode="auto">
          <a:xfrm>
            <a:off x="7206211" y="5580258"/>
            <a:ext cx="1530947" cy="4149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64C925A9-1EAE-4848-BF0E-CBBA6D3934B2}"/>
              </a:ext>
            </a:extLst>
          </p:cNvPr>
          <p:cNvSpPr txBox="1"/>
          <p:nvPr/>
        </p:nvSpPr>
        <p:spPr>
          <a:xfrm>
            <a:off x="6720570" y="6146359"/>
            <a:ext cx="2323322" cy="412934"/>
          </a:xfrm>
          <a:prstGeom prst="rect">
            <a:avLst/>
          </a:prstGeom>
          <a:noFill/>
        </p:spPr>
        <p:txBody>
          <a:bodyPr wrap="square">
            <a:spAutoFit/>
          </a:bodyPr>
          <a:lstStyle/>
          <a:p>
            <a:pPr>
              <a:lnSpc>
                <a:spcPct val="125000"/>
              </a:lnSpc>
            </a:pPr>
            <a:r>
              <a:rPr lang="cs-CZ" dirty="0"/>
              <a:t>+ </a:t>
            </a:r>
            <a:r>
              <a:rPr lang="cs-CZ" dirty="0" err="1"/>
              <a:t>convalescent</a:t>
            </a:r>
            <a:r>
              <a:rPr lang="cs-CZ" dirty="0"/>
              <a:t> plasma</a:t>
            </a:r>
          </a:p>
        </p:txBody>
      </p:sp>
    </p:spTree>
    <p:extLst>
      <p:ext uri="{BB962C8B-B14F-4D97-AF65-F5344CB8AC3E}">
        <p14:creationId xmlns:p14="http://schemas.microsoft.com/office/powerpoint/2010/main" val="1082061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sp>
        <p:nvSpPr>
          <p:cNvPr id="11" name="TextBox 10">
            <a:extLst>
              <a:ext uri="{FF2B5EF4-FFF2-40B4-BE49-F238E27FC236}">
                <a16:creationId xmlns:a16="http://schemas.microsoft.com/office/drawing/2014/main" id="{95187428-8BAC-4A2B-B1DA-FCDE554D69D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7" name="TextBox 16">
            <a:extLst>
              <a:ext uri="{FF2B5EF4-FFF2-40B4-BE49-F238E27FC236}">
                <a16:creationId xmlns:a16="http://schemas.microsoft.com/office/drawing/2014/main" id="{2B14E2F8-41C2-4323-B2AF-012D41F5A25D}"/>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18" name="TextBox 17">
            <a:extLst>
              <a:ext uri="{FF2B5EF4-FFF2-40B4-BE49-F238E27FC236}">
                <a16:creationId xmlns:a16="http://schemas.microsoft.com/office/drawing/2014/main" id="{83AF0644-3DF1-4DF2-88E6-681BB562F2FF}"/>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4" name="Nadpis 1">
            <a:extLst>
              <a:ext uri="{FF2B5EF4-FFF2-40B4-BE49-F238E27FC236}">
                <a16:creationId xmlns:a16="http://schemas.microsoft.com/office/drawing/2014/main" id="{6C44BC95-9E7D-46D9-ACA5-5D4CA10BFA6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986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sp>
        <p:nvSpPr>
          <p:cNvPr id="11" name="TextBox 10">
            <a:extLst>
              <a:ext uri="{FF2B5EF4-FFF2-40B4-BE49-F238E27FC236}">
                <a16:creationId xmlns:a16="http://schemas.microsoft.com/office/drawing/2014/main" id="{95187428-8BAC-4A2B-B1DA-FCDE554D69D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7" name="TextBox 16">
            <a:extLst>
              <a:ext uri="{FF2B5EF4-FFF2-40B4-BE49-F238E27FC236}">
                <a16:creationId xmlns:a16="http://schemas.microsoft.com/office/drawing/2014/main" id="{2B14E2F8-41C2-4323-B2AF-012D41F5A25D}"/>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18" name="TextBox 17">
            <a:extLst>
              <a:ext uri="{FF2B5EF4-FFF2-40B4-BE49-F238E27FC236}">
                <a16:creationId xmlns:a16="http://schemas.microsoft.com/office/drawing/2014/main" id="{83AF0644-3DF1-4DF2-88E6-681BB562F2FF}"/>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4" name="Nadpis 1">
            <a:extLst>
              <a:ext uri="{FF2B5EF4-FFF2-40B4-BE49-F238E27FC236}">
                <a16:creationId xmlns:a16="http://schemas.microsoft.com/office/drawing/2014/main" id="{6C44BC95-9E7D-46D9-ACA5-5D4CA10BFA6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9" name="Picture 14" descr="Novavax logo">
            <a:extLst>
              <a:ext uri="{FF2B5EF4-FFF2-40B4-BE49-F238E27FC236}">
                <a16:creationId xmlns:a16="http://schemas.microsoft.com/office/drawing/2014/main" id="{C4FF45C0-B59D-41DC-9234-C92F29821E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1679" y="4981218"/>
            <a:ext cx="2343621" cy="58297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text, klipart&#10;&#10;Popis byl vytvořen automaticky">
            <a:extLst>
              <a:ext uri="{FF2B5EF4-FFF2-40B4-BE49-F238E27FC236}">
                <a16:creationId xmlns:a16="http://schemas.microsoft.com/office/drawing/2014/main" id="{242710D0-BB9A-4FD2-9850-29F4C533F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3087" y="5826443"/>
            <a:ext cx="2509069" cy="635706"/>
          </a:xfrm>
          <a:prstGeom prst="rect">
            <a:avLst/>
          </a:prstGeom>
        </p:spPr>
      </p:pic>
    </p:spTree>
    <p:extLst>
      <p:ext uri="{BB962C8B-B14F-4D97-AF65-F5344CB8AC3E}">
        <p14:creationId xmlns:p14="http://schemas.microsoft.com/office/powerpoint/2010/main" val="2561614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1" y="3126616"/>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dirty="0" err="1"/>
              <a:t>tran</a:t>
            </a:r>
            <a:r>
              <a:rPr lang="cs-CZ" sz="1350" i="1" dirty="0" err="1"/>
              <a:t>slace</a:t>
            </a:r>
            <a:endParaRPr lang="en-US" sz="1350" dirty="0"/>
          </a:p>
        </p:txBody>
      </p: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7" y="2698953"/>
            <a:ext cx="1498804" cy="1165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9" name="Nadpis 1">
            <a:extLst>
              <a:ext uri="{FF2B5EF4-FFF2-40B4-BE49-F238E27FC236}">
                <a16:creationId xmlns:a16="http://schemas.microsoft.com/office/drawing/2014/main" id="{2A90CEF8-4041-413C-B50E-F67A73CC265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A091876A-DEAB-4874-A57E-2EB5CD32A5C1}"/>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873EB250-C784-4999-8968-A87CC3D85CDE}"/>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28" name="TextBox 17">
            <a:extLst>
              <a:ext uri="{FF2B5EF4-FFF2-40B4-BE49-F238E27FC236}">
                <a16:creationId xmlns:a16="http://schemas.microsoft.com/office/drawing/2014/main" id="{55DDCFB9-5E8A-4736-9F25-8105B7A81074}"/>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spTree>
    <p:extLst>
      <p:ext uri="{BB962C8B-B14F-4D97-AF65-F5344CB8AC3E}">
        <p14:creationId xmlns:p14="http://schemas.microsoft.com/office/powerpoint/2010/main" val="230036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1" y="3126616"/>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dirty="0" err="1"/>
              <a:t>tran</a:t>
            </a:r>
            <a:r>
              <a:rPr lang="cs-CZ" sz="1350" i="1" dirty="0" err="1"/>
              <a:t>slace</a:t>
            </a:r>
            <a:endParaRPr lang="en-US" sz="1350" dirty="0"/>
          </a:p>
        </p:txBody>
      </p: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7" y="2698953"/>
            <a:ext cx="1498804" cy="1165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9" name="Nadpis 1">
            <a:extLst>
              <a:ext uri="{FF2B5EF4-FFF2-40B4-BE49-F238E27FC236}">
                <a16:creationId xmlns:a16="http://schemas.microsoft.com/office/drawing/2014/main" id="{2A90CEF8-4041-413C-B50E-F67A73CC265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A091876A-DEAB-4874-A57E-2EB5CD32A5C1}"/>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873EB250-C784-4999-8968-A87CC3D85CDE}"/>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28" name="TextBox 17">
            <a:extLst>
              <a:ext uri="{FF2B5EF4-FFF2-40B4-BE49-F238E27FC236}">
                <a16:creationId xmlns:a16="http://schemas.microsoft.com/office/drawing/2014/main" id="{55DDCFB9-5E8A-4736-9F25-8105B7A81074}"/>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pic>
        <p:nvPicPr>
          <p:cNvPr id="18" name="Picture 2" descr="BioNTech logo">
            <a:extLst>
              <a:ext uri="{FF2B5EF4-FFF2-40B4-BE49-F238E27FC236}">
                <a16:creationId xmlns:a16="http://schemas.microsoft.com/office/drawing/2014/main" id="{74C58678-A1AA-4AFA-9E21-687A604079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5493" y="2195128"/>
            <a:ext cx="1600850" cy="262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Pfizer logo">
            <a:extLst>
              <a:ext uri="{FF2B5EF4-FFF2-40B4-BE49-F238E27FC236}">
                <a16:creationId xmlns:a16="http://schemas.microsoft.com/office/drawing/2014/main" id="{7D119E93-882B-41BF-8CF7-3738A51BFC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7736" y="2070304"/>
            <a:ext cx="667814" cy="389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Moderna logo">
            <a:extLst>
              <a:ext uri="{FF2B5EF4-FFF2-40B4-BE49-F238E27FC236}">
                <a16:creationId xmlns:a16="http://schemas.microsoft.com/office/drawing/2014/main" id="{FA47A53C-C5EC-4E15-9A20-1D7008B4DD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45492" y="2457267"/>
            <a:ext cx="1109384" cy="260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CureVac logo">
            <a:extLst>
              <a:ext uri="{FF2B5EF4-FFF2-40B4-BE49-F238E27FC236}">
                <a16:creationId xmlns:a16="http://schemas.microsoft.com/office/drawing/2014/main" id="{599BA099-44BF-446B-BDA1-81F9718F64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5728" y="2764708"/>
            <a:ext cx="1396478" cy="37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942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pic>
        <p:nvPicPr>
          <p:cNvPr id="9" name="Picture 9" descr="A picture containing necklace, table&#10;&#10;Description automatically generated">
            <a:extLst>
              <a:ext uri="{FF2B5EF4-FFF2-40B4-BE49-F238E27FC236}">
                <a16:creationId xmlns:a16="http://schemas.microsoft.com/office/drawing/2014/main" id="{F7567C00-4EEB-4DB4-8EA3-387379CCDB91}"/>
              </a:ext>
            </a:extLst>
          </p:cNvPr>
          <p:cNvPicPr>
            <a:picLocks noChangeAspect="1"/>
          </p:cNvPicPr>
          <p:nvPr/>
        </p:nvPicPr>
        <p:blipFill>
          <a:blip r:embed="rId8"/>
          <a:stretch>
            <a:fillRect/>
          </a:stretch>
        </p:blipFill>
        <p:spPr>
          <a:xfrm>
            <a:off x="4999703" y="991828"/>
            <a:ext cx="1513553" cy="1002891"/>
          </a:xfrm>
          <a:prstGeom prst="rect">
            <a:avLst/>
          </a:prstGeom>
        </p:spPr>
      </p:pic>
      <p:pic>
        <p:nvPicPr>
          <p:cNvPr id="10" name="Picture 10" descr="A picture containing clock&#10;&#10;Description automatically generated">
            <a:extLst>
              <a:ext uri="{FF2B5EF4-FFF2-40B4-BE49-F238E27FC236}">
                <a16:creationId xmlns:a16="http://schemas.microsoft.com/office/drawing/2014/main" id="{6D158BC6-E875-4142-BFA9-2F6941D9889A}"/>
              </a:ext>
            </a:extLst>
          </p:cNvPr>
          <p:cNvPicPr>
            <a:picLocks noChangeAspect="1"/>
          </p:cNvPicPr>
          <p:nvPr/>
        </p:nvPicPr>
        <p:blipFill>
          <a:blip r:embed="rId9"/>
          <a:stretch>
            <a:fillRect/>
          </a:stretch>
        </p:blipFill>
        <p:spPr>
          <a:xfrm>
            <a:off x="7147436" y="893826"/>
            <a:ext cx="1937570" cy="1549171"/>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3" name="TextBox 12">
            <a:extLst>
              <a:ext uri="{FF2B5EF4-FFF2-40B4-BE49-F238E27FC236}">
                <a16:creationId xmlns:a16="http://schemas.microsoft.com/office/drawing/2014/main" id="{DF41F333-0A35-4305-86ED-67B8ED502D02}"/>
              </a:ext>
            </a:extLst>
          </p:cNvPr>
          <p:cNvSpPr txBox="1"/>
          <p:nvPr/>
        </p:nvSpPr>
        <p:spPr>
          <a:xfrm>
            <a:off x="6944646" y="1552267"/>
            <a:ext cx="74848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Vektor</a:t>
            </a:r>
            <a:endParaRPr lang="en-US" sz="1500" b="1" dirty="0">
              <a:cs typeface="Calibri"/>
            </a:endParaRPr>
          </a:p>
        </p:txBody>
      </p:sp>
      <p:sp>
        <p:nvSpPr>
          <p:cNvPr id="14" name="TextBox 13">
            <a:extLst>
              <a:ext uri="{FF2B5EF4-FFF2-40B4-BE49-F238E27FC236}">
                <a16:creationId xmlns:a16="http://schemas.microsoft.com/office/drawing/2014/main" id="{E0C68636-18E8-470C-89EB-3284A642D9BF}"/>
              </a:ext>
            </a:extLst>
          </p:cNvPr>
          <p:cNvSpPr txBox="1"/>
          <p:nvPr/>
        </p:nvSpPr>
        <p:spPr>
          <a:xfrm>
            <a:off x="2713704" y="1312606"/>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DNA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9" name="TextBox 18">
            <a:extLst>
              <a:ext uri="{FF2B5EF4-FFF2-40B4-BE49-F238E27FC236}">
                <a16:creationId xmlns:a16="http://schemas.microsoft.com/office/drawing/2014/main" id="{C4F9E1A6-06CB-4ABB-A11C-A1A2FA2D29CD}"/>
              </a:ext>
            </a:extLst>
          </p:cNvPr>
          <p:cNvSpPr txBox="1"/>
          <p:nvPr/>
        </p:nvSpPr>
        <p:spPr>
          <a:xfrm rot="5400000">
            <a:off x="3721881" y="1839702"/>
            <a:ext cx="80611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i="1" dirty="0"/>
              <a:t>trans</a:t>
            </a:r>
            <a:r>
              <a:rPr lang="cs-CZ" sz="1050" i="1" dirty="0" err="1"/>
              <a:t>kripce</a:t>
            </a:r>
            <a:endParaRPr lang="en-US" sz="1050" i="1" dirty="0">
              <a:cs typeface="Calibri"/>
            </a:endParaRPr>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2" y="3116833"/>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cs-CZ" sz="1350" i="1" dirty="0"/>
              <a:t>t</a:t>
            </a:r>
            <a:r>
              <a:rPr lang="en-US" sz="1350" i="1" dirty="0"/>
              <a:t>ran</a:t>
            </a:r>
            <a:r>
              <a:rPr lang="cs-CZ" sz="1350" i="1" dirty="0" err="1"/>
              <a:t>slace</a:t>
            </a:r>
            <a:endParaRPr lang="en-US" sz="1350" dirty="0"/>
          </a:p>
        </p:txBody>
      </p:sp>
      <p:cxnSp>
        <p:nvCxnSpPr>
          <p:cNvPr id="3" name="Straight Arrow Connector 2">
            <a:extLst>
              <a:ext uri="{FF2B5EF4-FFF2-40B4-BE49-F238E27FC236}">
                <a16:creationId xmlns:a16="http://schemas.microsoft.com/office/drawing/2014/main" id="{2FD55797-61D2-4FDF-B1F5-B2FEE832E442}"/>
              </a:ext>
            </a:extLst>
          </p:cNvPr>
          <p:cNvCxnSpPr>
            <a:cxnSpLocks/>
          </p:cNvCxnSpPr>
          <p:nvPr/>
        </p:nvCxnSpPr>
        <p:spPr>
          <a:xfrm flipH="1">
            <a:off x="4017091" y="1555954"/>
            <a:ext cx="9219" cy="762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8" y="2874474"/>
            <a:ext cx="1362533" cy="98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pic>
        <p:nvPicPr>
          <p:cNvPr id="23" name="Picture 7" descr="A close up of a logo&#10;&#10;Description automatically generated">
            <a:extLst>
              <a:ext uri="{FF2B5EF4-FFF2-40B4-BE49-F238E27FC236}">
                <a16:creationId xmlns:a16="http://schemas.microsoft.com/office/drawing/2014/main" id="{F06F8E58-D9D0-490D-8020-85B62C26B599}"/>
              </a:ext>
            </a:extLst>
          </p:cNvPr>
          <p:cNvPicPr>
            <a:picLocks noChangeAspect="1"/>
          </p:cNvPicPr>
          <p:nvPr/>
        </p:nvPicPr>
        <p:blipFill>
          <a:blip r:embed="rId6"/>
          <a:stretch>
            <a:fillRect/>
          </a:stretch>
        </p:blipFill>
        <p:spPr>
          <a:xfrm>
            <a:off x="6893027" y="3543669"/>
            <a:ext cx="1826957" cy="1077739"/>
          </a:xfrm>
          <a:prstGeom prst="rect">
            <a:avLst/>
          </a:prstGeom>
        </p:spPr>
      </p:pic>
      <p:sp>
        <p:nvSpPr>
          <p:cNvPr id="25" name="Nadpis 1">
            <a:extLst>
              <a:ext uri="{FF2B5EF4-FFF2-40B4-BE49-F238E27FC236}">
                <a16:creationId xmlns:a16="http://schemas.microsoft.com/office/drawing/2014/main" id="{05E5CC42-7904-422B-A17A-8ED2C3674CB4}"/>
              </a:ext>
            </a:extLst>
          </p:cNvPr>
          <p:cNvSpPr txBox="1">
            <a:spLocks/>
          </p:cNvSpPr>
          <p:nvPr/>
        </p:nvSpPr>
        <p:spPr>
          <a:xfrm>
            <a:off x="0" y="1"/>
            <a:ext cx="9144000" cy="63644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9866A429-EF3E-448F-8E74-5AB164A9E635}"/>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D6D03387-F1EA-46E2-90A4-F1464B4F178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30" name="TextBox 17">
            <a:extLst>
              <a:ext uri="{FF2B5EF4-FFF2-40B4-BE49-F238E27FC236}">
                <a16:creationId xmlns:a16="http://schemas.microsoft.com/office/drawing/2014/main" id="{25CA3E99-065C-4ED9-B2EF-73F76CF357AC}"/>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spTree>
    <p:extLst>
      <p:ext uri="{BB962C8B-B14F-4D97-AF65-F5344CB8AC3E}">
        <p14:creationId xmlns:p14="http://schemas.microsoft.com/office/powerpoint/2010/main" val="32973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pic>
        <p:nvPicPr>
          <p:cNvPr id="9" name="Picture 9" descr="A picture containing necklace, table&#10;&#10;Description automatically generated">
            <a:extLst>
              <a:ext uri="{FF2B5EF4-FFF2-40B4-BE49-F238E27FC236}">
                <a16:creationId xmlns:a16="http://schemas.microsoft.com/office/drawing/2014/main" id="{F7567C00-4EEB-4DB4-8EA3-387379CCDB91}"/>
              </a:ext>
            </a:extLst>
          </p:cNvPr>
          <p:cNvPicPr>
            <a:picLocks noChangeAspect="1"/>
          </p:cNvPicPr>
          <p:nvPr/>
        </p:nvPicPr>
        <p:blipFill>
          <a:blip r:embed="rId8"/>
          <a:stretch>
            <a:fillRect/>
          </a:stretch>
        </p:blipFill>
        <p:spPr>
          <a:xfrm>
            <a:off x="4999703" y="991828"/>
            <a:ext cx="1513553" cy="1002891"/>
          </a:xfrm>
          <a:prstGeom prst="rect">
            <a:avLst/>
          </a:prstGeom>
        </p:spPr>
      </p:pic>
      <p:pic>
        <p:nvPicPr>
          <p:cNvPr id="10" name="Picture 10" descr="A picture containing clock&#10;&#10;Description automatically generated">
            <a:extLst>
              <a:ext uri="{FF2B5EF4-FFF2-40B4-BE49-F238E27FC236}">
                <a16:creationId xmlns:a16="http://schemas.microsoft.com/office/drawing/2014/main" id="{6D158BC6-E875-4142-BFA9-2F6941D9889A}"/>
              </a:ext>
            </a:extLst>
          </p:cNvPr>
          <p:cNvPicPr>
            <a:picLocks noChangeAspect="1"/>
          </p:cNvPicPr>
          <p:nvPr/>
        </p:nvPicPr>
        <p:blipFill>
          <a:blip r:embed="rId9"/>
          <a:stretch>
            <a:fillRect/>
          </a:stretch>
        </p:blipFill>
        <p:spPr>
          <a:xfrm>
            <a:off x="7147436" y="893826"/>
            <a:ext cx="1937570" cy="1549171"/>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3" name="TextBox 12">
            <a:extLst>
              <a:ext uri="{FF2B5EF4-FFF2-40B4-BE49-F238E27FC236}">
                <a16:creationId xmlns:a16="http://schemas.microsoft.com/office/drawing/2014/main" id="{DF41F333-0A35-4305-86ED-67B8ED502D02}"/>
              </a:ext>
            </a:extLst>
          </p:cNvPr>
          <p:cNvSpPr txBox="1"/>
          <p:nvPr/>
        </p:nvSpPr>
        <p:spPr>
          <a:xfrm>
            <a:off x="6944646" y="1552267"/>
            <a:ext cx="74848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Vektor</a:t>
            </a:r>
            <a:endParaRPr lang="en-US" sz="1500" b="1" dirty="0">
              <a:cs typeface="Calibri"/>
            </a:endParaRPr>
          </a:p>
        </p:txBody>
      </p:sp>
      <p:sp>
        <p:nvSpPr>
          <p:cNvPr id="14" name="TextBox 13">
            <a:extLst>
              <a:ext uri="{FF2B5EF4-FFF2-40B4-BE49-F238E27FC236}">
                <a16:creationId xmlns:a16="http://schemas.microsoft.com/office/drawing/2014/main" id="{E0C68636-18E8-470C-89EB-3284A642D9BF}"/>
              </a:ext>
            </a:extLst>
          </p:cNvPr>
          <p:cNvSpPr txBox="1"/>
          <p:nvPr/>
        </p:nvSpPr>
        <p:spPr>
          <a:xfrm>
            <a:off x="2713704" y="1312606"/>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DNA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9" name="TextBox 18">
            <a:extLst>
              <a:ext uri="{FF2B5EF4-FFF2-40B4-BE49-F238E27FC236}">
                <a16:creationId xmlns:a16="http://schemas.microsoft.com/office/drawing/2014/main" id="{C4F9E1A6-06CB-4ABB-A11C-A1A2FA2D29CD}"/>
              </a:ext>
            </a:extLst>
          </p:cNvPr>
          <p:cNvSpPr txBox="1"/>
          <p:nvPr/>
        </p:nvSpPr>
        <p:spPr>
          <a:xfrm rot="5400000">
            <a:off x="3721881" y="1839702"/>
            <a:ext cx="80611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i="1" dirty="0"/>
              <a:t>trans</a:t>
            </a:r>
            <a:r>
              <a:rPr lang="cs-CZ" sz="1050" i="1" dirty="0" err="1"/>
              <a:t>kripce</a:t>
            </a:r>
            <a:endParaRPr lang="en-US" sz="1050" i="1" dirty="0">
              <a:cs typeface="Calibri"/>
            </a:endParaRPr>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2" y="3116833"/>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cs-CZ" sz="1350" i="1" dirty="0"/>
              <a:t>t</a:t>
            </a:r>
            <a:r>
              <a:rPr lang="en-US" sz="1350" i="1" dirty="0"/>
              <a:t>ran</a:t>
            </a:r>
            <a:r>
              <a:rPr lang="cs-CZ" sz="1350" i="1" dirty="0" err="1"/>
              <a:t>slace</a:t>
            </a:r>
            <a:endParaRPr lang="en-US" sz="1350" dirty="0"/>
          </a:p>
        </p:txBody>
      </p:sp>
      <p:cxnSp>
        <p:nvCxnSpPr>
          <p:cNvPr id="3" name="Straight Arrow Connector 2">
            <a:extLst>
              <a:ext uri="{FF2B5EF4-FFF2-40B4-BE49-F238E27FC236}">
                <a16:creationId xmlns:a16="http://schemas.microsoft.com/office/drawing/2014/main" id="{2FD55797-61D2-4FDF-B1F5-B2FEE832E442}"/>
              </a:ext>
            </a:extLst>
          </p:cNvPr>
          <p:cNvCxnSpPr>
            <a:cxnSpLocks/>
          </p:cNvCxnSpPr>
          <p:nvPr/>
        </p:nvCxnSpPr>
        <p:spPr>
          <a:xfrm flipH="1">
            <a:off x="4017091" y="1555954"/>
            <a:ext cx="9219" cy="762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8" y="2874474"/>
            <a:ext cx="1362533" cy="98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pic>
        <p:nvPicPr>
          <p:cNvPr id="23" name="Picture 7" descr="A close up of a logo&#10;&#10;Description automatically generated">
            <a:extLst>
              <a:ext uri="{FF2B5EF4-FFF2-40B4-BE49-F238E27FC236}">
                <a16:creationId xmlns:a16="http://schemas.microsoft.com/office/drawing/2014/main" id="{F06F8E58-D9D0-490D-8020-85B62C26B599}"/>
              </a:ext>
            </a:extLst>
          </p:cNvPr>
          <p:cNvPicPr>
            <a:picLocks noChangeAspect="1"/>
          </p:cNvPicPr>
          <p:nvPr/>
        </p:nvPicPr>
        <p:blipFill>
          <a:blip r:embed="rId6"/>
          <a:stretch>
            <a:fillRect/>
          </a:stretch>
        </p:blipFill>
        <p:spPr>
          <a:xfrm>
            <a:off x="6893027" y="3543669"/>
            <a:ext cx="1826957" cy="1077739"/>
          </a:xfrm>
          <a:prstGeom prst="rect">
            <a:avLst/>
          </a:prstGeom>
        </p:spPr>
      </p:pic>
      <p:sp>
        <p:nvSpPr>
          <p:cNvPr id="25" name="Nadpis 1">
            <a:extLst>
              <a:ext uri="{FF2B5EF4-FFF2-40B4-BE49-F238E27FC236}">
                <a16:creationId xmlns:a16="http://schemas.microsoft.com/office/drawing/2014/main" id="{05E5CC42-7904-422B-A17A-8ED2C3674CB4}"/>
              </a:ext>
            </a:extLst>
          </p:cNvPr>
          <p:cNvSpPr txBox="1">
            <a:spLocks/>
          </p:cNvSpPr>
          <p:nvPr/>
        </p:nvSpPr>
        <p:spPr>
          <a:xfrm>
            <a:off x="0" y="1"/>
            <a:ext cx="9144000" cy="63644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9866A429-EF3E-448F-8E74-5AB164A9E635}"/>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D6D03387-F1EA-46E2-90A4-F1464B4F178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30" name="TextBox 17">
            <a:extLst>
              <a:ext uri="{FF2B5EF4-FFF2-40B4-BE49-F238E27FC236}">
                <a16:creationId xmlns:a16="http://schemas.microsoft.com/office/drawing/2014/main" id="{25CA3E99-065C-4ED9-B2EF-73F76CF357AC}"/>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pic>
        <p:nvPicPr>
          <p:cNvPr id="28" name="Picture 12" descr="Johnson &amp; Johnson logo">
            <a:extLst>
              <a:ext uri="{FF2B5EF4-FFF2-40B4-BE49-F238E27FC236}">
                <a16:creationId xmlns:a16="http://schemas.microsoft.com/office/drawing/2014/main" id="{E75831DE-F0B5-4F7C-AD7C-C75B398BDB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513" y="2761126"/>
            <a:ext cx="1550525" cy="3294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AstraZeneca logo">
            <a:extLst>
              <a:ext uri="{FF2B5EF4-FFF2-40B4-BE49-F238E27FC236}">
                <a16:creationId xmlns:a16="http://schemas.microsoft.com/office/drawing/2014/main" id="{BE9EB3CA-3BA3-43E2-82D8-1FD36EB7E3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96034" y="2273793"/>
            <a:ext cx="1644343" cy="46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2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Classification and Taxonomy</a:t>
            </a:r>
            <a:r>
              <a:rPr lang="cs-CZ" sz="3200" b="1">
                <a:solidFill>
                  <a:srgbClr val="FFFF00"/>
                </a:solidFill>
                <a:latin typeface="Times New Roman" panose="02020603050405020304" pitchFamily="18" charset="0"/>
                <a:cs typeface="Times New Roman" panose="02020603050405020304" pitchFamily="18" charset="0"/>
              </a:rPr>
              <a:t> of CoV</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9" name="Obrázek 8">
            <a:extLst>
              <a:ext uri="{FF2B5EF4-FFF2-40B4-BE49-F238E27FC236}">
                <a16:creationId xmlns:a16="http://schemas.microsoft.com/office/drawing/2014/main" id="{D5C33C43-48B2-4C5E-9D2F-9C9C47EF1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367" y="889735"/>
            <a:ext cx="5615266" cy="2909910"/>
          </a:xfrm>
          <a:prstGeom prst="rect">
            <a:avLst/>
          </a:prstGeom>
        </p:spPr>
      </p:pic>
      <p:pic>
        <p:nvPicPr>
          <p:cNvPr id="13" name="Obrázek 12" descr="Obsah obrázku text&#10;&#10;Popis byl vytvořen automaticky">
            <a:extLst>
              <a:ext uri="{FF2B5EF4-FFF2-40B4-BE49-F238E27FC236}">
                <a16:creationId xmlns:a16="http://schemas.microsoft.com/office/drawing/2014/main" id="{C4DE6A68-1074-4A1A-8A9B-15E4BA1D2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97" y="4119154"/>
            <a:ext cx="3104606" cy="2498853"/>
          </a:xfrm>
          <a:prstGeom prst="rect">
            <a:avLst/>
          </a:prstGeom>
        </p:spPr>
      </p:pic>
      <p:pic>
        <p:nvPicPr>
          <p:cNvPr id="15" name="Obrázek 14" descr="Obsah obrázku plíseň&#10;&#10;Popis byl vytvořen automaticky">
            <a:extLst>
              <a:ext uri="{FF2B5EF4-FFF2-40B4-BE49-F238E27FC236}">
                <a16:creationId xmlns:a16="http://schemas.microsoft.com/office/drawing/2014/main" id="{EAD073A6-5270-427D-BE28-634494E27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003" y="4119153"/>
            <a:ext cx="4591538" cy="2498853"/>
          </a:xfrm>
          <a:prstGeom prst="rect">
            <a:avLst/>
          </a:prstGeom>
        </p:spPr>
      </p:pic>
    </p:spTree>
    <p:extLst>
      <p:ext uri="{BB962C8B-B14F-4D97-AF65-F5344CB8AC3E}">
        <p14:creationId xmlns:p14="http://schemas.microsoft.com/office/powerpoint/2010/main" val="744661555"/>
      </p:ext>
    </p:extLst>
  </p:cSld>
  <p:clrMapOvr>
    <a:masterClrMapping/>
  </p:clrMapOvr>
  <mc:AlternateContent xmlns:mc="http://schemas.openxmlformats.org/markup-compatibility/2006" xmlns:p14="http://schemas.microsoft.com/office/powerpoint/2010/main">
    <mc:Choice Requires="p14">
      <p:transition spd="slow" p14:dur="2000" advTm="25814"/>
    </mc:Choice>
    <mc:Fallback xmlns="">
      <p:transition spd="slow" advTm="2581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acpjournals.org/na101/home/literatum/publisher/acp/journals/content/aim/0/aim.ahead-of-print/m21-0111/20210115/images/large/m210111ff1.jpeg">
            <a:extLst>
              <a:ext uri="{FF2B5EF4-FFF2-40B4-BE49-F238E27FC236}">
                <a16:creationId xmlns:a16="http://schemas.microsoft.com/office/drawing/2014/main" id="{E7DC6CCB-D5E3-4598-84D9-28987968B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43" y="1825752"/>
            <a:ext cx="9016257" cy="3660648"/>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a:extLst>
              <a:ext uri="{FF2B5EF4-FFF2-40B4-BE49-F238E27FC236}">
                <a16:creationId xmlns:a16="http://schemas.microsoft.com/office/drawing/2014/main" id="{E7AD7B4D-FC1F-4322-A0EB-6F83E234BB40}"/>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10" name="TextovéPole 9">
            <a:extLst>
              <a:ext uri="{FF2B5EF4-FFF2-40B4-BE49-F238E27FC236}">
                <a16:creationId xmlns:a16="http://schemas.microsoft.com/office/drawing/2014/main" id="{98923D59-1A04-40D3-85D5-4BFD4185539E}"/>
              </a:ext>
            </a:extLst>
          </p:cNvPr>
          <p:cNvSpPr txBox="1"/>
          <p:nvPr/>
        </p:nvSpPr>
        <p:spPr>
          <a:xfrm>
            <a:off x="0" y="6396334"/>
            <a:ext cx="9144000" cy="461665"/>
          </a:xfrm>
          <a:prstGeom prst="rect">
            <a:avLst/>
          </a:prstGeom>
          <a:noFill/>
        </p:spPr>
        <p:txBody>
          <a:bodyPr wrap="square">
            <a:spAutoFit/>
          </a:bodyPr>
          <a:lstStyle/>
          <a:p>
            <a:r>
              <a:rPr lang="en-US" sz="1200" dirty="0"/>
              <a:t>Polack</a:t>
            </a:r>
            <a:r>
              <a:rPr lang="cs-CZ" sz="1200" dirty="0"/>
              <a:t> FP, Thomas SJ, </a:t>
            </a:r>
            <a:r>
              <a:rPr lang="cs-CZ" sz="1200" dirty="0" err="1"/>
              <a:t>Kitchin</a:t>
            </a:r>
            <a:r>
              <a:rPr lang="cs-CZ" sz="1200" dirty="0"/>
              <a:t> N, et al. </a:t>
            </a:r>
            <a:r>
              <a:rPr lang="en-US" sz="1200" dirty="0"/>
              <a:t>Safety and Efficacy of the BNT162b2 mRNA Covid-19 Vaccine</a:t>
            </a:r>
            <a:r>
              <a:rPr lang="cs-CZ" sz="1200" dirty="0"/>
              <a:t>. </a:t>
            </a:r>
            <a:r>
              <a:rPr lang="pt-BR" sz="1200" dirty="0"/>
              <a:t>N</a:t>
            </a:r>
            <a:r>
              <a:rPr lang="cs-CZ" sz="1200" dirty="0"/>
              <a:t>EJM,</a:t>
            </a:r>
            <a:r>
              <a:rPr lang="pt-BR" sz="1200" dirty="0"/>
              <a:t> 2020; 383:2603-2615</a:t>
            </a:r>
            <a:r>
              <a:rPr lang="cs-CZ" sz="1200" dirty="0"/>
              <a:t>.</a:t>
            </a:r>
            <a:br>
              <a:rPr lang="cs-CZ" sz="1200" dirty="0"/>
            </a:br>
            <a:r>
              <a:rPr lang="pt-BR" sz="1200" dirty="0"/>
              <a:t>DOI: 10.1056/NEJMoa2034577</a:t>
            </a:r>
            <a:endParaRPr lang="cs-CZ" sz="1200" dirty="0"/>
          </a:p>
        </p:txBody>
      </p:sp>
    </p:spTree>
    <p:extLst>
      <p:ext uri="{BB962C8B-B14F-4D97-AF65-F5344CB8AC3E}">
        <p14:creationId xmlns:p14="http://schemas.microsoft.com/office/powerpoint/2010/main" val="1722161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E7AD7B4D-FC1F-4322-A0EB-6F83E234BB40}"/>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4" name="Picture 2" descr="Allergic Reactions Including Anaphylaxis After Receipt of the First Dose of  Pfizer-BioNTech COVID-19 Vaccine — United States, December 14–23, 2020 |  MMWR">
            <a:extLst>
              <a:ext uri="{FF2B5EF4-FFF2-40B4-BE49-F238E27FC236}">
                <a16:creationId xmlns:a16="http://schemas.microsoft.com/office/drawing/2014/main" id="{82CCE6D0-DE37-4888-A56E-F0B6C219A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497"/>
          <a:stretch/>
        </p:blipFill>
        <p:spPr bwMode="auto">
          <a:xfrm>
            <a:off x="0" y="1091821"/>
            <a:ext cx="9111066" cy="450458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3F5994A9-36DE-4375-9491-2C33BF87AF6F}"/>
              </a:ext>
            </a:extLst>
          </p:cNvPr>
          <p:cNvSpPr/>
          <p:nvPr/>
        </p:nvSpPr>
        <p:spPr>
          <a:xfrm>
            <a:off x="557285" y="1527728"/>
            <a:ext cx="6622703" cy="523220"/>
          </a:xfrm>
          <a:prstGeom prst="rect">
            <a:avLst/>
          </a:prstGeom>
        </p:spPr>
        <p:txBody>
          <a:bodyPr wrap="square">
            <a:spAutoFit/>
          </a:bodyPr>
          <a:lstStyle/>
          <a:p>
            <a:r>
              <a:rPr lang="cs-CZ" sz="2800" dirty="0"/>
              <a:t>Comirnaty 1:100 000 (21 </a:t>
            </a:r>
            <a:r>
              <a:rPr lang="cs-CZ" sz="2800" dirty="0" err="1"/>
              <a:t>cases</a:t>
            </a:r>
            <a:r>
              <a:rPr lang="cs-CZ" sz="2800" dirty="0"/>
              <a:t>)</a:t>
            </a:r>
          </a:p>
        </p:txBody>
      </p:sp>
      <p:sp>
        <p:nvSpPr>
          <p:cNvPr id="7" name="TextovéPole 6">
            <a:extLst>
              <a:ext uri="{FF2B5EF4-FFF2-40B4-BE49-F238E27FC236}">
                <a16:creationId xmlns:a16="http://schemas.microsoft.com/office/drawing/2014/main" id="{40A94BE6-6EBB-4B3B-8211-A61589CC23EA}"/>
              </a:ext>
            </a:extLst>
          </p:cNvPr>
          <p:cNvSpPr txBox="1"/>
          <p:nvPr/>
        </p:nvSpPr>
        <p:spPr>
          <a:xfrm>
            <a:off x="0" y="6396334"/>
            <a:ext cx="9144000" cy="461665"/>
          </a:xfrm>
          <a:prstGeom prst="rect">
            <a:avLst/>
          </a:prstGeom>
          <a:noFill/>
        </p:spPr>
        <p:txBody>
          <a:bodyPr wrap="square">
            <a:spAutoFit/>
          </a:bodyPr>
          <a:lstStyle/>
          <a:p>
            <a:r>
              <a:rPr lang="en-US" sz="1200" dirty="0"/>
              <a:t>Polack</a:t>
            </a:r>
            <a:r>
              <a:rPr lang="cs-CZ" sz="1200" dirty="0"/>
              <a:t> FP, Thomas SJ, </a:t>
            </a:r>
            <a:r>
              <a:rPr lang="cs-CZ" sz="1200" dirty="0" err="1"/>
              <a:t>Kitchin</a:t>
            </a:r>
            <a:r>
              <a:rPr lang="cs-CZ" sz="1200" dirty="0"/>
              <a:t> N, et al. </a:t>
            </a:r>
            <a:r>
              <a:rPr lang="en-US" sz="1200" dirty="0"/>
              <a:t>Safety and Efficacy of the BNT162b2 mRNA Covid-19 Vaccine</a:t>
            </a:r>
            <a:r>
              <a:rPr lang="cs-CZ" sz="1200" dirty="0"/>
              <a:t>. </a:t>
            </a:r>
            <a:r>
              <a:rPr lang="pt-BR" sz="1200" dirty="0"/>
              <a:t>N</a:t>
            </a:r>
            <a:r>
              <a:rPr lang="cs-CZ" sz="1200" dirty="0"/>
              <a:t>EJM,</a:t>
            </a:r>
            <a:r>
              <a:rPr lang="pt-BR" sz="1200" dirty="0"/>
              <a:t> 2020; 383:2603-2615</a:t>
            </a:r>
            <a:r>
              <a:rPr lang="cs-CZ" sz="1200" dirty="0"/>
              <a:t>.</a:t>
            </a:r>
            <a:br>
              <a:rPr lang="cs-CZ" sz="1200" dirty="0"/>
            </a:br>
            <a:r>
              <a:rPr lang="pt-BR" sz="1200" dirty="0"/>
              <a:t>DOI: 10.1056/NEJMoa2034577</a:t>
            </a:r>
            <a:endParaRPr lang="cs-CZ" sz="1200" dirty="0"/>
          </a:p>
        </p:txBody>
      </p:sp>
    </p:spTree>
    <p:extLst>
      <p:ext uri="{BB962C8B-B14F-4D97-AF65-F5344CB8AC3E}">
        <p14:creationId xmlns:p14="http://schemas.microsoft.com/office/powerpoint/2010/main" val="2105177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E7AD7B4D-FC1F-4322-A0EB-6F83E234BB40}"/>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stůl&#10;&#10;Popis byl vytvořen automaticky">
            <a:extLst>
              <a:ext uri="{FF2B5EF4-FFF2-40B4-BE49-F238E27FC236}">
                <a16:creationId xmlns:a16="http://schemas.microsoft.com/office/drawing/2014/main" id="{2B39BC13-71E3-407D-AE72-F2D92ECAB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92" y="893927"/>
            <a:ext cx="3392894" cy="5964072"/>
          </a:xfrm>
          <a:prstGeom prst="rect">
            <a:avLst/>
          </a:prstGeom>
        </p:spPr>
      </p:pic>
      <p:pic>
        <p:nvPicPr>
          <p:cNvPr id="9" name="Obrázek 8" descr="Obsah obrázku stůl&#10;&#10;Popis byl vytvořen automaticky">
            <a:extLst>
              <a:ext uri="{FF2B5EF4-FFF2-40B4-BE49-F238E27FC236}">
                <a16:creationId xmlns:a16="http://schemas.microsoft.com/office/drawing/2014/main" id="{EF607BAA-57D7-4BBC-8D03-A040DAC0D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958" y="2006268"/>
            <a:ext cx="5049672" cy="3739392"/>
          </a:xfrm>
          <a:prstGeom prst="rect">
            <a:avLst/>
          </a:prstGeom>
        </p:spPr>
      </p:pic>
    </p:spTree>
    <p:extLst>
      <p:ext uri="{BB962C8B-B14F-4D97-AF65-F5344CB8AC3E}">
        <p14:creationId xmlns:p14="http://schemas.microsoft.com/office/powerpoint/2010/main" val="2600098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patro, interiér, osoba, kuchyně&#10;&#10;Popis byl vytvořen automaticky">
            <a:extLst>
              <a:ext uri="{FF2B5EF4-FFF2-40B4-BE49-F238E27FC236}">
                <a16:creationId xmlns:a16="http://schemas.microsoft.com/office/drawing/2014/main" id="{E7579CA8-1945-4B87-9FF1-2FCE80628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19" y="3827774"/>
            <a:ext cx="3432445" cy="2545730"/>
          </a:xfrm>
          <a:prstGeom prst="rect">
            <a:avLst/>
          </a:prstGeom>
        </p:spPr>
      </p:pic>
      <p:pic>
        <p:nvPicPr>
          <p:cNvPr id="6" name="Obrázek 5" descr="Obsah obrázku patro, interiér, osoba, letiště&#10;&#10;Popis byl vytvořen automaticky">
            <a:extLst>
              <a:ext uri="{FF2B5EF4-FFF2-40B4-BE49-F238E27FC236}">
                <a16:creationId xmlns:a16="http://schemas.microsoft.com/office/drawing/2014/main" id="{505E336B-3C74-4EAE-801F-34D72B784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19" y="919319"/>
            <a:ext cx="3427798" cy="2368339"/>
          </a:xfrm>
          <a:prstGeom prst="rect">
            <a:avLst/>
          </a:prstGeom>
        </p:spPr>
      </p:pic>
      <p:pic>
        <p:nvPicPr>
          <p:cNvPr id="8" name="Obrázek 7" descr="Obsah obrázku patro, interiér, zeď, osoba&#10;&#10;Popis byl vytvořen automaticky">
            <a:extLst>
              <a:ext uri="{FF2B5EF4-FFF2-40B4-BE49-F238E27FC236}">
                <a16:creationId xmlns:a16="http://schemas.microsoft.com/office/drawing/2014/main" id="{9599EC18-5883-40EE-85BA-79014383D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220" y="3735990"/>
            <a:ext cx="3538436" cy="2637514"/>
          </a:xfrm>
          <a:prstGeom prst="rect">
            <a:avLst/>
          </a:prstGeom>
        </p:spPr>
      </p:pic>
      <p:pic>
        <p:nvPicPr>
          <p:cNvPr id="11" name="Obrázek 10" descr="Obsah obrázku osoba&#10;&#10;Popis byl vytvořen automaticky">
            <a:extLst>
              <a:ext uri="{FF2B5EF4-FFF2-40B4-BE49-F238E27FC236}">
                <a16:creationId xmlns:a16="http://schemas.microsoft.com/office/drawing/2014/main" id="{4663B2FA-FF4E-420C-989F-5EAAC81E3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220" y="919318"/>
            <a:ext cx="3538436" cy="2368340"/>
          </a:xfrm>
          <a:prstGeom prst="rect">
            <a:avLst/>
          </a:prstGeom>
        </p:spPr>
      </p:pic>
    </p:spTree>
    <p:extLst>
      <p:ext uri="{BB962C8B-B14F-4D97-AF65-F5344CB8AC3E}">
        <p14:creationId xmlns:p14="http://schemas.microsoft.com/office/powerpoint/2010/main" val="823199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ext&#10;&#10;Popis byl vytvořen automaticky">
            <a:extLst>
              <a:ext uri="{FF2B5EF4-FFF2-40B4-BE49-F238E27FC236}">
                <a16:creationId xmlns:a16="http://schemas.microsoft.com/office/drawing/2014/main" id="{12F69493-8434-4E04-8BFB-B6E4C1CBD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66" y="545911"/>
            <a:ext cx="3982656" cy="2386069"/>
          </a:xfrm>
          <a:prstGeom prst="rect">
            <a:avLst/>
          </a:prstGeom>
        </p:spPr>
      </p:pic>
      <p:pic>
        <p:nvPicPr>
          <p:cNvPr id="12" name="Obrázek 11" descr="Obsah obrázku stůl&#10;&#10;Popis byl vytvořen automaticky">
            <a:extLst>
              <a:ext uri="{FF2B5EF4-FFF2-40B4-BE49-F238E27FC236}">
                <a16:creationId xmlns:a16="http://schemas.microsoft.com/office/drawing/2014/main" id="{547C4A59-F0E5-4A3B-9B8F-4C5FF35C5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750" y="214444"/>
            <a:ext cx="3297114" cy="3791477"/>
          </a:xfrm>
          <a:prstGeom prst="rect">
            <a:avLst/>
          </a:prstGeom>
        </p:spPr>
      </p:pic>
      <p:pic>
        <p:nvPicPr>
          <p:cNvPr id="3" name="Obrázek 2">
            <a:extLst>
              <a:ext uri="{FF2B5EF4-FFF2-40B4-BE49-F238E27FC236}">
                <a16:creationId xmlns:a16="http://schemas.microsoft.com/office/drawing/2014/main" id="{CD30C65D-834E-4CA2-B74F-0EBA7E0AA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36" y="3667275"/>
            <a:ext cx="3752286" cy="2715470"/>
          </a:xfrm>
          <a:prstGeom prst="rect">
            <a:avLst/>
          </a:prstGeom>
        </p:spPr>
      </p:pic>
      <p:pic>
        <p:nvPicPr>
          <p:cNvPr id="6" name="Obrázek 5">
            <a:extLst>
              <a:ext uri="{FF2B5EF4-FFF2-40B4-BE49-F238E27FC236}">
                <a16:creationId xmlns:a16="http://schemas.microsoft.com/office/drawing/2014/main" id="{D8E12644-9058-4494-AF5F-1B6C13CC0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665" y="4340291"/>
            <a:ext cx="3342197" cy="2042454"/>
          </a:xfrm>
          <a:prstGeom prst="rect">
            <a:avLst/>
          </a:prstGeom>
        </p:spPr>
      </p:pic>
    </p:spTree>
    <p:extLst>
      <p:ext uri="{BB962C8B-B14F-4D97-AF65-F5344CB8AC3E}">
        <p14:creationId xmlns:p14="http://schemas.microsoft.com/office/powerpoint/2010/main" val="1575585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Prevention and Control</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909469"/>
            <a:ext cx="8521032" cy="5260414"/>
          </a:xfrm>
          <a:prstGeom prst="rect">
            <a:avLst/>
          </a:prstGeom>
          <a:noFill/>
        </p:spPr>
        <p:txBody>
          <a:bodyPr wrap="square" rtlCol="0">
            <a:spAutoFit/>
          </a:bodyPr>
          <a:lstStyle/>
          <a:p>
            <a:pPr>
              <a:lnSpc>
                <a:spcPct val="125000"/>
              </a:lnSpc>
            </a:pPr>
            <a:r>
              <a:rPr lang="en-US"/>
              <a:t>→</a:t>
            </a:r>
            <a:r>
              <a:rPr lang="cs-CZ"/>
              <a:t> </a:t>
            </a:r>
            <a:r>
              <a:rPr lang="en-US"/>
              <a:t>public health measures aim at </a:t>
            </a:r>
            <a:r>
              <a:rPr lang="en-US" b="1">
                <a:solidFill>
                  <a:srgbClr val="FF0000"/>
                </a:solidFill>
              </a:rPr>
              <a:t>reducing contact rates in a population </a:t>
            </a:r>
            <a:r>
              <a:rPr lang="en-US"/>
              <a:t>and thereby </a:t>
            </a:r>
            <a:r>
              <a:rPr lang="en-US" b="1">
                <a:solidFill>
                  <a:srgbClr val="FF0000"/>
                </a:solidFill>
              </a:rPr>
              <a:t>reducing transmission of the virus</a:t>
            </a:r>
            <a:r>
              <a:rPr lang="cs-CZ"/>
              <a:t>, </a:t>
            </a:r>
            <a:r>
              <a:rPr lang="en-US"/>
              <a:t>throughout the world, countries have employed various nonpharmaceutical interventions to reduce transmission</a:t>
            </a:r>
            <a:endParaRPr lang="cs-CZ"/>
          </a:p>
          <a:p>
            <a:pPr>
              <a:lnSpc>
                <a:spcPct val="125000"/>
              </a:lnSpc>
            </a:pPr>
            <a:endParaRPr lang="cs-CZ"/>
          </a:p>
          <a:p>
            <a:pPr>
              <a:lnSpc>
                <a:spcPct val="125000"/>
              </a:lnSpc>
            </a:pPr>
            <a:r>
              <a:rPr lang="cs-CZ" b="1" u="sng"/>
              <a:t>Public health measures:</a:t>
            </a:r>
          </a:p>
          <a:p>
            <a:pPr>
              <a:lnSpc>
                <a:spcPct val="125000"/>
              </a:lnSpc>
            </a:pPr>
            <a:r>
              <a:rPr lang="en-US" b="1">
                <a:solidFill>
                  <a:srgbClr val="FF0000"/>
                </a:solidFill>
              </a:rPr>
              <a:t>→ social/physical distancing orders</a:t>
            </a:r>
          </a:p>
          <a:p>
            <a:pPr>
              <a:lnSpc>
                <a:spcPct val="125000"/>
              </a:lnSpc>
            </a:pPr>
            <a:r>
              <a:rPr lang="en-US"/>
              <a:t>→ stay-at-home orders (home office recommendation)</a:t>
            </a:r>
            <a:endParaRPr lang="cs-CZ"/>
          </a:p>
          <a:p>
            <a:pPr>
              <a:lnSpc>
                <a:spcPct val="125000"/>
              </a:lnSpc>
            </a:pPr>
            <a:r>
              <a:rPr lang="en-US" b="1">
                <a:solidFill>
                  <a:srgbClr val="FF0000"/>
                </a:solidFill>
              </a:rPr>
              <a:t>→ school, venue, and nonessential business closure</a:t>
            </a:r>
          </a:p>
          <a:p>
            <a:pPr>
              <a:lnSpc>
                <a:spcPct val="125000"/>
              </a:lnSpc>
            </a:pPr>
            <a:r>
              <a:rPr lang="en-US"/>
              <a:t>→ bans on public gatherings</a:t>
            </a:r>
          </a:p>
          <a:p>
            <a:pPr>
              <a:lnSpc>
                <a:spcPct val="125000"/>
              </a:lnSpc>
            </a:pPr>
            <a:r>
              <a:rPr lang="en-US"/>
              <a:t>→ travel restriction with exit and/or entry screening</a:t>
            </a:r>
          </a:p>
          <a:p>
            <a:pPr>
              <a:lnSpc>
                <a:spcPct val="125000"/>
              </a:lnSpc>
            </a:pPr>
            <a:r>
              <a:rPr lang="en-US" b="1">
                <a:solidFill>
                  <a:srgbClr val="FF0000"/>
                </a:solidFill>
              </a:rPr>
              <a:t>→ aggressive case identification and isolation </a:t>
            </a:r>
            <a:r>
              <a:rPr lang="en-US"/>
              <a:t>(separating individuals with infection from others)</a:t>
            </a:r>
          </a:p>
          <a:p>
            <a:pPr>
              <a:lnSpc>
                <a:spcPct val="125000"/>
              </a:lnSpc>
            </a:pPr>
            <a:r>
              <a:rPr lang="en-US"/>
              <a:t>→ contact tracing and quarantine (separating individuals who have been exposed from others)</a:t>
            </a:r>
            <a:endParaRPr lang="cs-CZ"/>
          </a:p>
          <a:p>
            <a:pPr>
              <a:lnSpc>
                <a:spcPct val="125000"/>
              </a:lnSpc>
            </a:pPr>
            <a:r>
              <a:rPr lang="en-US" b="1">
                <a:solidFill>
                  <a:srgbClr val="FF0000"/>
                </a:solidFill>
              </a:rPr>
              <a:t>→ </a:t>
            </a:r>
            <a:r>
              <a:rPr lang="cs-CZ" b="1">
                <a:solidFill>
                  <a:srgbClr val="FF0000"/>
                </a:solidFill>
              </a:rPr>
              <a:t>compulsory mask-wearing in public</a:t>
            </a:r>
          </a:p>
        </p:txBody>
      </p:sp>
    </p:spTree>
    <p:extLst>
      <p:ext uri="{BB962C8B-B14F-4D97-AF65-F5344CB8AC3E}">
        <p14:creationId xmlns:p14="http://schemas.microsoft.com/office/powerpoint/2010/main" val="1431278689"/>
      </p:ext>
    </p:extLst>
  </p:cSld>
  <p:clrMapOvr>
    <a:masterClrMapping/>
  </p:clrMapOvr>
  <mc:AlternateContent xmlns:mc="http://schemas.openxmlformats.org/markup-compatibility/2006" xmlns:p14="http://schemas.microsoft.com/office/powerpoint/2010/main">
    <mc:Choice Requires="p14">
      <p:transition spd="slow" p14:dur="2000" advTm="70003"/>
    </mc:Choice>
    <mc:Fallback xmlns="">
      <p:transition spd="slow" advTm="7000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A5D06F1-B939-4816-AA4E-6FC93AA8A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994" y="1163465"/>
            <a:ext cx="6746009" cy="4531069"/>
          </a:xfrm>
          <a:prstGeom prst="rect">
            <a:avLst/>
          </a:prstGeom>
        </p:spPr>
      </p:pic>
      <p:sp>
        <p:nvSpPr>
          <p:cNvPr id="6" name="TextovéPole 5">
            <a:extLst>
              <a:ext uri="{FF2B5EF4-FFF2-40B4-BE49-F238E27FC236}">
                <a16:creationId xmlns:a16="http://schemas.microsoft.com/office/drawing/2014/main" id="{EA1FACAE-2507-4925-9907-F7FDF98EA688}"/>
              </a:ext>
            </a:extLst>
          </p:cNvPr>
          <p:cNvSpPr txBox="1"/>
          <p:nvPr/>
        </p:nvSpPr>
        <p:spPr>
          <a:xfrm>
            <a:off x="2941780" y="5975927"/>
            <a:ext cx="3260438" cy="461665"/>
          </a:xfrm>
          <a:prstGeom prst="rect">
            <a:avLst/>
          </a:prstGeom>
          <a:noFill/>
        </p:spPr>
        <p:txBody>
          <a:bodyPr wrap="square" rtlCol="0">
            <a:spAutoFit/>
          </a:bodyPr>
          <a:lstStyle/>
          <a:p>
            <a:r>
              <a:rPr lang="cs-CZ" sz="2400" i="1" u="sng" dirty="0">
                <a:solidFill>
                  <a:srgbClr val="002060"/>
                </a:solidFill>
              </a:rPr>
              <a:t>stebel.roman@fnbrno.cz</a:t>
            </a:r>
          </a:p>
        </p:txBody>
      </p:sp>
    </p:spTree>
    <p:extLst>
      <p:ext uri="{BB962C8B-B14F-4D97-AF65-F5344CB8AC3E}">
        <p14:creationId xmlns:p14="http://schemas.microsoft.com/office/powerpoint/2010/main" val="341147761"/>
      </p:ext>
    </p:extLst>
  </p:cSld>
  <p:clrMapOvr>
    <a:masterClrMapping/>
  </p:clrMapOvr>
  <mc:AlternateContent xmlns:mc="http://schemas.openxmlformats.org/markup-compatibility/2006" xmlns:p14="http://schemas.microsoft.com/office/powerpoint/2010/main">
    <mc:Choice Requires="p14">
      <p:transition spd="slow" p14:dur="2000" advTm="6463"/>
    </mc:Choice>
    <mc:Fallback xmlns="">
      <p:transition spd="slow" advTm="646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Resources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926886"/>
            <a:ext cx="8521032" cy="5458482"/>
          </a:xfrm>
          <a:prstGeom prst="rect">
            <a:avLst/>
          </a:prstGeom>
          <a:noFill/>
        </p:spPr>
        <p:txBody>
          <a:bodyPr wrap="square" rtlCol="0">
            <a:spAutoFit/>
          </a:bodyPr>
          <a:lstStyle/>
          <a:p>
            <a:pPr>
              <a:lnSpc>
                <a:spcPct val="125000"/>
              </a:lnSpc>
            </a:pPr>
            <a:r>
              <a:rPr lang="en-US" sz="1400"/>
              <a:t>→</a:t>
            </a:r>
            <a:r>
              <a:rPr lang="cs-CZ" sz="1400"/>
              <a:t> </a:t>
            </a:r>
            <a:r>
              <a:rPr lang="en-US" sz="1400">
                <a:hlinkClick r:id="rId2"/>
              </a:rPr>
              <a:t>https://www.uptodate.com/contents/coronavirus-disease-2019</a:t>
            </a:r>
            <a:endParaRPr lang="cs-CZ" sz="1400"/>
          </a:p>
          <a:p>
            <a:pPr>
              <a:lnSpc>
                <a:spcPct val="125000"/>
              </a:lnSpc>
            </a:pPr>
            <a:r>
              <a:rPr lang="en-US" sz="1400"/>
              <a:t>→ </a:t>
            </a:r>
            <a:r>
              <a:rPr lang="en-US" sz="1400">
                <a:hlinkClick r:id="rId3"/>
              </a:rPr>
              <a:t>https://clinicaloptions.com/c19</a:t>
            </a:r>
            <a:endParaRPr lang="cs-CZ" sz="1400"/>
          </a:p>
          <a:p>
            <a:pPr>
              <a:lnSpc>
                <a:spcPct val="125000"/>
              </a:lnSpc>
            </a:pPr>
            <a:r>
              <a:rPr lang="en-US" sz="1400"/>
              <a:t>→ </a:t>
            </a:r>
            <a:r>
              <a:rPr lang="cs-CZ" sz="1400">
                <a:hlinkClick r:id="rId4"/>
              </a:rPr>
              <a:t>https://www.cdc.gov/coronavirus/2019-ncov/index.html</a:t>
            </a:r>
            <a:endParaRPr lang="cs-CZ" sz="1400"/>
          </a:p>
          <a:p>
            <a:pPr>
              <a:lnSpc>
                <a:spcPct val="125000"/>
              </a:lnSpc>
            </a:pPr>
            <a:r>
              <a:rPr lang="en-US" sz="1400"/>
              <a:t>→ </a:t>
            </a:r>
            <a:r>
              <a:rPr lang="cs-CZ" sz="1400">
                <a:hlinkClick r:id="rId5"/>
              </a:rPr>
              <a:t>https://www.who.int/emergencies/diseases/novel-coronavirus-2019</a:t>
            </a:r>
            <a:endParaRPr lang="cs-CZ" sz="1400"/>
          </a:p>
          <a:p>
            <a:pPr>
              <a:lnSpc>
                <a:spcPct val="125000"/>
              </a:lnSpc>
            </a:pPr>
            <a:endParaRPr lang="cs-CZ" sz="1400"/>
          </a:p>
          <a:p>
            <a:pPr>
              <a:lnSpc>
                <a:spcPct val="125000"/>
              </a:lnSpc>
            </a:pPr>
            <a:r>
              <a:rPr lang="cs-CZ" sz="1400"/>
              <a:t>Beigel JH, Tomashek KM, Dodd LE, </a:t>
            </a:r>
            <a:r>
              <a:rPr lang="cs-CZ" sz="1400" i="1"/>
              <a:t>et al</a:t>
            </a:r>
            <a:r>
              <a:rPr lang="cs-CZ" sz="1400"/>
              <a:t>. Remdesivir for the Treatment of Covid-19 — Final Report. </a:t>
            </a:r>
            <a:r>
              <a:rPr lang="cs-CZ" sz="1400" i="1"/>
              <a:t>N Engl J Med</a:t>
            </a:r>
            <a:r>
              <a:rPr lang="cs-CZ" sz="1400"/>
              <a:t>. 2020;383(19):1813-1826. doi:10.1056/NEJMoa2007764</a:t>
            </a:r>
          </a:p>
          <a:p>
            <a:pPr>
              <a:lnSpc>
                <a:spcPct val="125000"/>
              </a:lnSpc>
            </a:pPr>
            <a:endParaRPr lang="cs-CZ" sz="1400"/>
          </a:p>
          <a:p>
            <a:pPr>
              <a:lnSpc>
                <a:spcPct val="125000"/>
              </a:lnSpc>
            </a:pPr>
            <a:r>
              <a:rPr lang="cs-CZ" sz="1400"/>
              <a:t>Hemmati F, Saedi S, Hemmati-Dinarvand M, Zarei M, Seghatoleslam A. Mysterious Virus: A Review on Behavior and Treatment Approaches of the Novel Coronavirus, 2019-nCoV. </a:t>
            </a:r>
            <a:r>
              <a:rPr lang="cs-CZ" sz="1400" i="1"/>
              <a:t>Archives of Medical Research</a:t>
            </a:r>
            <a:r>
              <a:rPr lang="cs-CZ" sz="1400"/>
              <a:t>. 2020;51(5):375-383. doi:10.1016/j.arcmed.2020.04.022</a:t>
            </a:r>
          </a:p>
          <a:p>
            <a:pPr>
              <a:lnSpc>
                <a:spcPct val="125000"/>
              </a:lnSpc>
            </a:pPr>
            <a:endParaRPr lang="cs-CZ" sz="1400"/>
          </a:p>
          <a:p>
            <a:pPr>
              <a:lnSpc>
                <a:spcPct val="125000"/>
              </a:lnSpc>
            </a:pPr>
            <a:r>
              <a:rPr lang="cs-CZ" sz="1400"/>
              <a:t>Qin Y-Y, Zhou Y-H, Lu Y-Q, et al. Effectiveness of glucocorticoid therapy in patients with severe coronavirus disease 2019: protocol of a randomized controlled trial. </a:t>
            </a:r>
            <a:r>
              <a:rPr lang="cs-CZ" sz="1400" i="1"/>
              <a:t>Chinese Medical Journal</a:t>
            </a:r>
            <a:r>
              <a:rPr lang="cs-CZ" sz="1400"/>
              <a:t>. 2020;133(9):1080-1086. doi:10.1097/CM9.0000000000000791</a:t>
            </a:r>
          </a:p>
          <a:p>
            <a:pPr>
              <a:lnSpc>
                <a:spcPct val="125000"/>
              </a:lnSpc>
            </a:pPr>
            <a:endParaRPr lang="cs-CZ" sz="1400"/>
          </a:p>
          <a:p>
            <a:pPr>
              <a:lnSpc>
                <a:spcPct val="125000"/>
              </a:lnSpc>
            </a:pPr>
            <a:r>
              <a:rPr lang="en-US" sz="1400"/>
              <a:t>Armour C, McGlinchey E, Butter S, McAloney-Kocaman K, McPherson KE. The COVID-19 Psychological Wellbeing Study: Understanding the Longitudinal Psychosocial Impact of the COVID-19 Pandemic in the UK; a Methodological Overview Paper</a:t>
            </a:r>
            <a:r>
              <a:rPr lang="en-US" sz="1400" i="1"/>
              <a:t>. J Psychopathol Behav Assess</a:t>
            </a:r>
            <a:r>
              <a:rPr lang="en-US" sz="1400"/>
              <a:t>. November 4, 2020. doi:10.1007/s10862-020-09841-4</a:t>
            </a:r>
          </a:p>
          <a:p>
            <a:pPr>
              <a:lnSpc>
                <a:spcPct val="125000"/>
              </a:lnSpc>
            </a:pPr>
            <a:endParaRPr lang="cs-CZ" sz="1400"/>
          </a:p>
        </p:txBody>
      </p:sp>
    </p:spTree>
    <p:extLst>
      <p:ext uri="{BB962C8B-B14F-4D97-AF65-F5344CB8AC3E}">
        <p14:creationId xmlns:p14="http://schemas.microsoft.com/office/powerpoint/2010/main" val="2181630939"/>
      </p:ext>
    </p:extLst>
  </p:cSld>
  <p:clrMapOvr>
    <a:masterClrMapping/>
  </p:clrMapOvr>
  <mc:AlternateContent xmlns:mc="http://schemas.openxmlformats.org/markup-compatibility/2006" xmlns:p14="http://schemas.microsoft.com/office/powerpoint/2010/main">
    <mc:Choice Requires="p14">
      <p:transition spd="slow" p14:dur="2000" advTm="2354"/>
    </mc:Choice>
    <mc:Fallback xmlns="">
      <p:transition spd="slow" advTm="23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Severe Acute Respiratory Syndrome</a:t>
            </a:r>
          </a:p>
        </p:txBody>
      </p:sp>
      <p:sp>
        <p:nvSpPr>
          <p:cNvPr id="8" name="TextovéPole 7">
            <a:extLst>
              <a:ext uri="{FF2B5EF4-FFF2-40B4-BE49-F238E27FC236}">
                <a16:creationId xmlns:a16="http://schemas.microsoft.com/office/drawing/2014/main" id="{E4831BA2-2936-4424-B0A9-BD15ECE23A87}"/>
              </a:ext>
            </a:extLst>
          </p:cNvPr>
          <p:cNvSpPr txBox="1"/>
          <p:nvPr/>
        </p:nvSpPr>
        <p:spPr>
          <a:xfrm>
            <a:off x="313509" y="1072291"/>
            <a:ext cx="8521032" cy="5606663"/>
          </a:xfrm>
          <a:prstGeom prst="rect">
            <a:avLst/>
          </a:prstGeom>
          <a:noFill/>
        </p:spPr>
        <p:txBody>
          <a:bodyPr wrap="square" rtlCol="0">
            <a:spAutoFit/>
          </a:bodyPr>
          <a:lstStyle/>
          <a:p>
            <a:pPr>
              <a:lnSpc>
                <a:spcPct val="125000"/>
              </a:lnSpc>
            </a:pPr>
            <a:r>
              <a:rPr lang="en-US" dirty="0"/>
              <a:t>→ respiratory disease caused by SARS-associated coronavirus </a:t>
            </a:r>
            <a:r>
              <a:rPr lang="en-US" b="1" dirty="0">
                <a:solidFill>
                  <a:srgbClr val="FF0000"/>
                </a:solidFill>
              </a:rPr>
              <a:t>(</a:t>
            </a:r>
            <a:r>
              <a:rPr lang="en-US" b="1" dirty="0" err="1">
                <a:solidFill>
                  <a:srgbClr val="FF0000"/>
                </a:solidFill>
              </a:rPr>
              <a:t>SARSr-CoV</a:t>
            </a:r>
            <a:r>
              <a:rPr lang="en-US" b="1" dirty="0">
                <a:solidFill>
                  <a:srgbClr val="FF0000"/>
                </a:solidFill>
              </a:rPr>
              <a:t> or SARS-CoV-1)</a:t>
            </a:r>
            <a:endParaRPr lang="cs-CZ" b="1" dirty="0">
              <a:solidFill>
                <a:srgbClr val="FF0000"/>
              </a:solidFill>
            </a:endParaRPr>
          </a:p>
          <a:p>
            <a:pPr>
              <a:lnSpc>
                <a:spcPct val="125000"/>
              </a:lnSpc>
            </a:pPr>
            <a:r>
              <a:rPr lang="en-US" dirty="0"/>
              <a:t>→ first identified at the end of February 2003 during an outbreak</a:t>
            </a:r>
            <a:r>
              <a:rPr lang="cs-CZ" dirty="0"/>
              <a:t> </a:t>
            </a:r>
            <a:r>
              <a:rPr lang="en-US" dirty="0"/>
              <a:t>in </a:t>
            </a:r>
            <a:r>
              <a:rPr lang="en-US" b="1" dirty="0">
                <a:solidFill>
                  <a:srgbClr val="FF0000"/>
                </a:solidFill>
              </a:rPr>
              <a:t>China</a:t>
            </a:r>
            <a:r>
              <a:rPr lang="en-US" dirty="0"/>
              <a:t> and spread</a:t>
            </a:r>
            <a:r>
              <a:rPr lang="cs-CZ" dirty="0"/>
              <a:t> </a:t>
            </a:r>
            <a:r>
              <a:rPr lang="cs-CZ" b="1" dirty="0">
                <a:solidFill>
                  <a:srgbClr val="FF0000"/>
                </a:solidFill>
              </a:rPr>
              <a:t>(2003 – 2004) </a:t>
            </a:r>
            <a:r>
              <a:rPr lang="en-US" dirty="0"/>
              <a:t>to 4 other countries (Hong Kong, Taiwan, Canada, Singapore)</a:t>
            </a:r>
            <a:endParaRPr lang="cs-CZ" dirty="0"/>
          </a:p>
          <a:p>
            <a:pPr>
              <a:lnSpc>
                <a:spcPct val="125000"/>
              </a:lnSpc>
            </a:pPr>
            <a:r>
              <a:rPr lang="en-US" dirty="0"/>
              <a:t>→ first severe and readily transmissible new </a:t>
            </a:r>
            <a:r>
              <a:rPr lang="cs-CZ" dirty="0" err="1"/>
              <a:t>infection</a:t>
            </a:r>
            <a:r>
              <a:rPr lang="en-US" dirty="0"/>
              <a:t> to emerge in the 21st century and showed a clear capacity to spread along the routes of </a:t>
            </a:r>
            <a:r>
              <a:rPr lang="en-US" b="1" dirty="0">
                <a:solidFill>
                  <a:srgbClr val="FF0000"/>
                </a:solidFill>
              </a:rPr>
              <a:t>international air trave</a:t>
            </a:r>
            <a:r>
              <a:rPr lang="cs-CZ" b="1" dirty="0">
                <a:solidFill>
                  <a:srgbClr val="FF0000"/>
                </a:solidFill>
              </a:rPr>
              <a:t>l</a:t>
            </a:r>
          </a:p>
          <a:p>
            <a:pPr>
              <a:lnSpc>
                <a:spcPct val="125000"/>
              </a:lnSpc>
            </a:pPr>
            <a:endParaRPr lang="cs-CZ" dirty="0"/>
          </a:p>
          <a:p>
            <a:pPr>
              <a:lnSpc>
                <a:spcPct val="125000"/>
              </a:lnSpc>
            </a:pPr>
            <a:r>
              <a:rPr lang="en-US" dirty="0"/>
              <a:t>→ characteristic clinical symptoms include </a:t>
            </a:r>
            <a:r>
              <a:rPr lang="en-US" b="1" dirty="0">
                <a:solidFill>
                  <a:srgbClr val="FF0000"/>
                </a:solidFill>
              </a:rPr>
              <a:t>fever above 38 °C</a:t>
            </a:r>
            <a:r>
              <a:rPr lang="en-US" dirty="0"/>
              <a:t>, muscle pain, lethargy, cough, sore throat</a:t>
            </a:r>
            <a:r>
              <a:rPr lang="cs-CZ" dirty="0"/>
              <a:t>, </a:t>
            </a:r>
            <a:r>
              <a:rPr lang="cs-CZ" b="1" dirty="0">
                <a:solidFill>
                  <a:srgbClr val="FF0000"/>
                </a:solidFill>
              </a:rPr>
              <a:t>c</a:t>
            </a:r>
            <a:r>
              <a:rPr lang="en-US" b="1" dirty="0" err="1">
                <a:solidFill>
                  <a:srgbClr val="FF0000"/>
                </a:solidFill>
              </a:rPr>
              <a:t>omplications</a:t>
            </a:r>
            <a:r>
              <a:rPr lang="en-US" b="1" dirty="0">
                <a:solidFill>
                  <a:srgbClr val="FF0000"/>
                </a:solidFill>
              </a:rPr>
              <a:t> </a:t>
            </a:r>
            <a:r>
              <a:rPr lang="en-US" dirty="0"/>
              <a:t>were </a:t>
            </a:r>
            <a:r>
              <a:rPr lang="cs-CZ" dirty="0"/>
              <a:t>direct </a:t>
            </a:r>
            <a:r>
              <a:rPr lang="en-US" dirty="0"/>
              <a:t>viral or secondary bacterial </a:t>
            </a:r>
            <a:r>
              <a:rPr lang="en-US" b="1" dirty="0">
                <a:solidFill>
                  <a:srgbClr val="FF0000"/>
                </a:solidFill>
              </a:rPr>
              <a:t>pneumonia</a:t>
            </a:r>
            <a:br>
              <a:rPr lang="cs-CZ" dirty="0"/>
            </a:br>
            <a:r>
              <a:rPr lang="en-US" dirty="0"/>
              <a:t>→</a:t>
            </a:r>
            <a:r>
              <a:rPr lang="cs-CZ" dirty="0"/>
              <a:t> </a:t>
            </a:r>
            <a:r>
              <a:rPr lang="en-US" dirty="0"/>
              <a:t>in June 2003, the incidence was 8</a:t>
            </a:r>
            <a:r>
              <a:rPr lang="cs-CZ" dirty="0"/>
              <a:t> </a:t>
            </a:r>
            <a:r>
              <a:rPr lang="en-US" dirty="0"/>
              <a:t>422 cases with </a:t>
            </a:r>
            <a:r>
              <a:rPr lang="en-US" b="1" dirty="0">
                <a:solidFill>
                  <a:srgbClr val="FF0000"/>
                </a:solidFill>
              </a:rPr>
              <a:t>a case fatality rate of 11</a:t>
            </a:r>
            <a:r>
              <a:rPr lang="cs-CZ" b="1" dirty="0">
                <a:solidFill>
                  <a:srgbClr val="FF0000"/>
                </a:solidFill>
              </a:rPr>
              <a:t> </a:t>
            </a:r>
            <a:r>
              <a:rPr lang="en-US" b="1" dirty="0">
                <a:solidFill>
                  <a:srgbClr val="FF0000"/>
                </a:solidFill>
              </a:rPr>
              <a:t>%</a:t>
            </a:r>
            <a:endParaRPr lang="cs-CZ" b="1" dirty="0">
              <a:solidFill>
                <a:srgbClr val="FF0000"/>
              </a:solidFill>
            </a:endParaRPr>
          </a:p>
          <a:p>
            <a:pPr>
              <a:lnSpc>
                <a:spcPct val="125000"/>
              </a:lnSpc>
            </a:pPr>
            <a:endParaRPr lang="cs-CZ" dirty="0"/>
          </a:p>
          <a:p>
            <a:pPr>
              <a:lnSpc>
                <a:spcPct val="125000"/>
              </a:lnSpc>
            </a:pPr>
            <a:r>
              <a:rPr lang="en-US" dirty="0"/>
              <a:t>→ </a:t>
            </a:r>
            <a:r>
              <a:rPr lang="en-US" b="1" dirty="0">
                <a:solidFill>
                  <a:srgbClr val="FF0000"/>
                </a:solidFill>
              </a:rPr>
              <a:t>measurement of body temperature </a:t>
            </a:r>
            <a:r>
              <a:rPr lang="en-US" dirty="0"/>
              <a:t>at international airports, often using thermal imagers and subsequent targeted testing, was considered a key factor in stopping the spread of SARS-CoV-1</a:t>
            </a:r>
            <a:endParaRPr lang="cs-CZ" dirty="0"/>
          </a:p>
          <a:p>
            <a:pPr>
              <a:lnSpc>
                <a:spcPct val="125000"/>
              </a:lnSpc>
            </a:pPr>
            <a:endParaRPr lang="cs-CZ" dirty="0"/>
          </a:p>
          <a:p>
            <a:pPr>
              <a:lnSpc>
                <a:spcPct val="125000"/>
              </a:lnSpc>
            </a:pPr>
            <a:r>
              <a:rPr lang="en-US" dirty="0"/>
              <a:t>→</a:t>
            </a:r>
            <a:r>
              <a:rPr lang="cs-CZ" dirty="0"/>
              <a:t> c</a:t>
            </a:r>
            <a:r>
              <a:rPr lang="en-US" dirty="0" err="1"/>
              <a:t>hinese</a:t>
            </a:r>
            <a:r>
              <a:rPr lang="en-US" dirty="0"/>
              <a:t> scientists traced the virus through the intermediary of </a:t>
            </a:r>
            <a:r>
              <a:rPr lang="en-US" b="1" dirty="0">
                <a:solidFill>
                  <a:srgbClr val="FF0000"/>
                </a:solidFill>
              </a:rPr>
              <a:t>Asian palm civets </a:t>
            </a:r>
            <a:r>
              <a:rPr lang="en-US" dirty="0"/>
              <a:t>to cave-dwelling </a:t>
            </a:r>
            <a:r>
              <a:rPr lang="en-US" b="1" dirty="0">
                <a:solidFill>
                  <a:srgbClr val="FF0000"/>
                </a:solidFill>
              </a:rPr>
              <a:t>bats</a:t>
            </a:r>
            <a:r>
              <a:rPr lang="en-US" dirty="0"/>
              <a:t> in Yunnan</a:t>
            </a:r>
            <a:r>
              <a:rPr lang="cs-CZ" dirty="0"/>
              <a:t> (</a:t>
            </a:r>
            <a:r>
              <a:rPr lang="en-US" dirty="0"/>
              <a:t>province in the </a:t>
            </a:r>
            <a:r>
              <a:rPr lang="en-US" b="1" dirty="0">
                <a:solidFill>
                  <a:srgbClr val="FF0000"/>
                </a:solidFill>
              </a:rPr>
              <a:t>southwest</a:t>
            </a:r>
            <a:r>
              <a:rPr lang="cs-CZ" b="1" dirty="0">
                <a:solidFill>
                  <a:srgbClr val="FF0000"/>
                </a:solidFill>
              </a:rPr>
              <a:t> </a:t>
            </a:r>
            <a:r>
              <a:rPr lang="cs-CZ" b="1" dirty="0" err="1">
                <a:solidFill>
                  <a:srgbClr val="FF0000"/>
                </a:solidFill>
              </a:rPr>
              <a:t>China</a:t>
            </a:r>
            <a:r>
              <a:rPr lang="cs-CZ" dirty="0"/>
              <a:t>)</a:t>
            </a:r>
          </a:p>
        </p:txBody>
      </p:sp>
    </p:spTree>
    <p:extLst>
      <p:ext uri="{BB962C8B-B14F-4D97-AF65-F5344CB8AC3E}">
        <p14:creationId xmlns:p14="http://schemas.microsoft.com/office/powerpoint/2010/main" val="2370841432"/>
      </p:ext>
    </p:extLst>
  </p:cSld>
  <p:clrMapOvr>
    <a:masterClrMapping/>
  </p:clrMapOvr>
  <mc:AlternateContent xmlns:mc="http://schemas.openxmlformats.org/markup-compatibility/2006" xmlns:p14="http://schemas.microsoft.com/office/powerpoint/2010/main">
    <mc:Choice Requires="p14">
      <p:transition spd="slow" p14:dur="2000" advTm="149778"/>
    </mc:Choice>
    <mc:Fallback xmlns="">
      <p:transition spd="slow" advTm="1497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Severe Acute Respiratory Syndrome</a:t>
            </a:r>
          </a:p>
        </p:txBody>
      </p:sp>
      <p:pic>
        <p:nvPicPr>
          <p:cNvPr id="3" name="Obrázek 2" descr="Obsah obrázku rentgenový snímek&#10;&#10;Popis byl vytvořen automaticky">
            <a:extLst>
              <a:ext uri="{FF2B5EF4-FFF2-40B4-BE49-F238E27FC236}">
                <a16:creationId xmlns:a16="http://schemas.microsoft.com/office/drawing/2014/main" id="{934983FA-C8FA-4BFE-BAA1-A42D92CC2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18" y="1213855"/>
            <a:ext cx="2746638" cy="2485707"/>
          </a:xfrm>
          <a:prstGeom prst="rect">
            <a:avLst/>
          </a:prstGeom>
        </p:spPr>
      </p:pic>
      <p:pic>
        <p:nvPicPr>
          <p:cNvPr id="7" name="Obrázek 6">
            <a:extLst>
              <a:ext uri="{FF2B5EF4-FFF2-40B4-BE49-F238E27FC236}">
                <a16:creationId xmlns:a16="http://schemas.microsoft.com/office/drawing/2014/main" id="{77B9D206-8703-432D-955B-D1C0C8C65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427" y="998568"/>
            <a:ext cx="4180114" cy="2916283"/>
          </a:xfrm>
          <a:prstGeom prst="rect">
            <a:avLst/>
          </a:prstGeom>
        </p:spPr>
      </p:pic>
      <p:pic>
        <p:nvPicPr>
          <p:cNvPr id="9" name="Picture 2">
            <a:extLst>
              <a:ext uri="{FF2B5EF4-FFF2-40B4-BE49-F238E27FC236}">
                <a16:creationId xmlns:a16="http://schemas.microsoft.com/office/drawing/2014/main" id="{47651A47-54A7-468B-ADE2-2ABD4AA87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718"/>
          <a:stretch>
            <a:fillRect/>
          </a:stretch>
        </p:blipFill>
        <p:spPr bwMode="auto">
          <a:xfrm>
            <a:off x="243118" y="4300175"/>
            <a:ext cx="406717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5E024A63-1753-4BF7-B3BF-B7D74B78C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184" y="4158093"/>
            <a:ext cx="37846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999296"/>
      </p:ext>
    </p:extLst>
  </p:cSld>
  <p:clrMapOvr>
    <a:masterClrMapping/>
  </p:clrMapOvr>
  <mc:AlternateContent xmlns:mc="http://schemas.openxmlformats.org/markup-compatibility/2006" xmlns:p14="http://schemas.microsoft.com/office/powerpoint/2010/main">
    <mc:Choice Requires="p14">
      <p:transition spd="slow" p14:dur="2000" advTm="51026"/>
    </mc:Choice>
    <mc:Fallback xmlns="">
      <p:transition spd="slow" advTm="510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Middle East Respiratory Syndrome</a:t>
            </a:r>
          </a:p>
        </p:txBody>
      </p:sp>
      <p:sp>
        <p:nvSpPr>
          <p:cNvPr id="8" name="TextovéPole 7">
            <a:extLst>
              <a:ext uri="{FF2B5EF4-FFF2-40B4-BE49-F238E27FC236}">
                <a16:creationId xmlns:a16="http://schemas.microsoft.com/office/drawing/2014/main" id="{CA3AC5EE-D154-4FA3-AB2F-45082A5C578A}"/>
              </a:ext>
            </a:extLst>
          </p:cNvPr>
          <p:cNvSpPr txBox="1"/>
          <p:nvPr/>
        </p:nvSpPr>
        <p:spPr>
          <a:xfrm>
            <a:off x="313509" y="1072291"/>
            <a:ext cx="8521032" cy="5606663"/>
          </a:xfrm>
          <a:prstGeom prst="rect">
            <a:avLst/>
          </a:prstGeom>
          <a:noFill/>
        </p:spPr>
        <p:txBody>
          <a:bodyPr wrap="square" rtlCol="0">
            <a:spAutoFit/>
          </a:bodyPr>
          <a:lstStyle/>
          <a:p>
            <a:pPr>
              <a:lnSpc>
                <a:spcPct val="125000"/>
              </a:lnSpc>
            </a:pPr>
            <a:r>
              <a:rPr lang="en-US"/>
              <a:t>→ </a:t>
            </a:r>
            <a:r>
              <a:rPr lang="cs-CZ"/>
              <a:t>viral </a:t>
            </a:r>
            <a:r>
              <a:rPr lang="en-US"/>
              <a:t>respiratory infection caused by the </a:t>
            </a:r>
            <a:r>
              <a:rPr lang="en-US" b="1">
                <a:solidFill>
                  <a:srgbClr val="FF0000"/>
                </a:solidFill>
              </a:rPr>
              <a:t>MERS-coronavirus</a:t>
            </a:r>
            <a:r>
              <a:rPr lang="en-US"/>
              <a:t> (MERS-CoV)</a:t>
            </a:r>
            <a:endParaRPr lang="cs-CZ"/>
          </a:p>
          <a:p>
            <a:pPr>
              <a:lnSpc>
                <a:spcPct val="125000"/>
              </a:lnSpc>
            </a:pPr>
            <a:r>
              <a:rPr lang="en-US"/>
              <a:t>→ first identified case occurred in June 2012 in Jeddah, </a:t>
            </a:r>
            <a:r>
              <a:rPr lang="en-US" b="1">
                <a:solidFill>
                  <a:srgbClr val="FF0000"/>
                </a:solidFill>
              </a:rPr>
              <a:t>Saudi Arabia</a:t>
            </a:r>
            <a:r>
              <a:rPr lang="en-US"/>
              <a:t>, generally most cases have occurred in the </a:t>
            </a:r>
            <a:r>
              <a:rPr lang="en-US" b="1">
                <a:solidFill>
                  <a:srgbClr val="FF0000"/>
                </a:solidFill>
              </a:rPr>
              <a:t>Arabian Peninsula</a:t>
            </a:r>
            <a:endParaRPr lang="cs-CZ" b="1">
              <a:solidFill>
                <a:srgbClr val="FF0000"/>
              </a:solidFill>
            </a:endParaRPr>
          </a:p>
          <a:p>
            <a:pPr>
              <a:lnSpc>
                <a:spcPct val="125000"/>
              </a:lnSpc>
            </a:pPr>
            <a:r>
              <a:rPr lang="en-US"/>
              <a:t>→ </a:t>
            </a:r>
            <a:r>
              <a:rPr lang="cs-CZ"/>
              <a:t>next</a:t>
            </a:r>
            <a:r>
              <a:rPr lang="en-US"/>
              <a:t> outbreaks have occurred in </a:t>
            </a:r>
            <a:r>
              <a:rPr lang="en-US" b="1">
                <a:solidFill>
                  <a:srgbClr val="FF0000"/>
                </a:solidFill>
              </a:rPr>
              <a:t>South Korea</a:t>
            </a:r>
            <a:r>
              <a:rPr lang="cs-CZ" b="1">
                <a:solidFill>
                  <a:srgbClr val="FF0000"/>
                </a:solidFill>
              </a:rPr>
              <a:t> </a:t>
            </a:r>
            <a:r>
              <a:rPr lang="cs-CZ"/>
              <a:t>(</a:t>
            </a:r>
            <a:r>
              <a:rPr lang="en-US"/>
              <a:t>2015</a:t>
            </a:r>
            <a:r>
              <a:rPr lang="cs-CZ"/>
              <a:t>)</a:t>
            </a:r>
            <a:r>
              <a:rPr lang="en-US"/>
              <a:t> and</a:t>
            </a:r>
            <a:r>
              <a:rPr lang="cs-CZ"/>
              <a:t> also</a:t>
            </a:r>
            <a:r>
              <a:rPr lang="en-US"/>
              <a:t> in Saudi Arabia</a:t>
            </a:r>
            <a:r>
              <a:rPr lang="cs-CZ"/>
              <a:t> (</a:t>
            </a:r>
            <a:r>
              <a:rPr lang="en-US"/>
              <a:t>2018</a:t>
            </a:r>
            <a:r>
              <a:rPr lang="cs-CZ"/>
              <a:t>)</a:t>
            </a:r>
          </a:p>
          <a:p>
            <a:pPr>
              <a:lnSpc>
                <a:spcPct val="125000"/>
              </a:lnSpc>
            </a:pPr>
            <a:endParaRPr lang="cs-CZ"/>
          </a:p>
          <a:p>
            <a:pPr>
              <a:lnSpc>
                <a:spcPct val="125000"/>
              </a:lnSpc>
            </a:pPr>
            <a:r>
              <a:rPr lang="en-US"/>
              <a:t>→ </a:t>
            </a:r>
            <a:r>
              <a:rPr lang="cs-CZ"/>
              <a:t>m</a:t>
            </a:r>
            <a:r>
              <a:rPr lang="en-US"/>
              <a:t>ost MERS patients developed </a:t>
            </a:r>
            <a:r>
              <a:rPr lang="en-US" b="1">
                <a:solidFill>
                  <a:srgbClr val="FF0000"/>
                </a:solidFill>
              </a:rPr>
              <a:t>severe respiratory illness</a:t>
            </a:r>
            <a:r>
              <a:rPr lang="en-US"/>
              <a:t> with symptoms of fever, cough and shortness of breath</a:t>
            </a:r>
            <a:r>
              <a:rPr lang="cs-CZ"/>
              <a:t>, </a:t>
            </a:r>
            <a:r>
              <a:rPr lang="en-US"/>
              <a:t>severe complications followed, such as </a:t>
            </a:r>
            <a:r>
              <a:rPr lang="en-US" b="1">
                <a:solidFill>
                  <a:srgbClr val="FF0000"/>
                </a:solidFill>
              </a:rPr>
              <a:t>pneumonia</a:t>
            </a:r>
            <a:r>
              <a:rPr lang="en-US"/>
              <a:t> and </a:t>
            </a:r>
            <a:r>
              <a:rPr lang="en-US" b="1">
                <a:solidFill>
                  <a:srgbClr val="FF0000"/>
                </a:solidFill>
              </a:rPr>
              <a:t>kidney failure</a:t>
            </a:r>
            <a:r>
              <a:rPr lang="cs-CZ"/>
              <a:t>, </a:t>
            </a:r>
            <a:r>
              <a:rPr lang="en-US"/>
              <a:t>72% of patients required arteficial ventilation</a:t>
            </a:r>
            <a:r>
              <a:rPr lang="cs-CZ"/>
              <a:t>, </a:t>
            </a:r>
            <a:r>
              <a:rPr lang="en-US" b="1">
                <a:solidFill>
                  <a:srgbClr val="FF0000"/>
                </a:solidFill>
              </a:rPr>
              <a:t>35 % of patients with MERS have died</a:t>
            </a:r>
            <a:r>
              <a:rPr lang="en-US"/>
              <a:t> (ARDS + renal failure)</a:t>
            </a:r>
            <a:endParaRPr lang="cs-CZ"/>
          </a:p>
          <a:p>
            <a:pPr>
              <a:lnSpc>
                <a:spcPct val="125000"/>
              </a:lnSpc>
            </a:pPr>
            <a:endParaRPr lang="cs-CZ"/>
          </a:p>
          <a:p>
            <a:pPr>
              <a:lnSpc>
                <a:spcPct val="125000"/>
              </a:lnSpc>
            </a:pPr>
            <a:r>
              <a:rPr lang="en-US"/>
              <a:t>→ relatively high lethality and targeted anti-epidemic measures taken in the Middle East have prevented the global spread of infection, but we will certainly encounter local outbreaks of MERS in the future as well</a:t>
            </a:r>
            <a:endParaRPr lang="cs-CZ"/>
          </a:p>
          <a:p>
            <a:pPr>
              <a:lnSpc>
                <a:spcPct val="125000"/>
              </a:lnSpc>
            </a:pPr>
            <a:endParaRPr lang="cs-CZ"/>
          </a:p>
          <a:p>
            <a:pPr>
              <a:lnSpc>
                <a:spcPct val="125000"/>
              </a:lnSpc>
            </a:pPr>
            <a:r>
              <a:rPr lang="en-US"/>
              <a:t>→</a:t>
            </a:r>
            <a:r>
              <a:rPr lang="cs-CZ"/>
              <a:t> </a:t>
            </a:r>
            <a:r>
              <a:rPr lang="en-US"/>
              <a:t>MERS-CoV may have originated in </a:t>
            </a:r>
            <a:r>
              <a:rPr lang="en-US" b="1">
                <a:solidFill>
                  <a:srgbClr val="FF0000"/>
                </a:solidFill>
              </a:rPr>
              <a:t>bats</a:t>
            </a:r>
            <a:r>
              <a:rPr lang="en-US"/>
              <a:t> later transmitted via </a:t>
            </a:r>
            <a:r>
              <a:rPr lang="en-US" b="1">
                <a:solidFill>
                  <a:srgbClr val="FF0000"/>
                </a:solidFill>
              </a:rPr>
              <a:t>dromedaries (Arabian camels) </a:t>
            </a:r>
            <a:r>
              <a:rPr lang="en-US"/>
              <a:t>to human</a:t>
            </a:r>
            <a:endParaRPr lang="cs-CZ"/>
          </a:p>
        </p:txBody>
      </p:sp>
    </p:spTree>
    <p:extLst>
      <p:ext uri="{BB962C8B-B14F-4D97-AF65-F5344CB8AC3E}">
        <p14:creationId xmlns:p14="http://schemas.microsoft.com/office/powerpoint/2010/main" val="95220242"/>
      </p:ext>
    </p:extLst>
  </p:cSld>
  <p:clrMapOvr>
    <a:masterClrMapping/>
  </p:clrMapOvr>
  <mc:AlternateContent xmlns:mc="http://schemas.openxmlformats.org/markup-compatibility/2006" xmlns:p14="http://schemas.microsoft.com/office/powerpoint/2010/main">
    <mc:Choice Requires="p14">
      <p:transition spd="slow" p14:dur="2000" advTm="76502"/>
    </mc:Choice>
    <mc:Fallback xmlns="">
      <p:transition spd="slow" advTm="765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Middle East Respiratory Syndrome</a:t>
            </a:r>
          </a:p>
        </p:txBody>
      </p:sp>
      <p:pic>
        <p:nvPicPr>
          <p:cNvPr id="6" name="Grafický objekt 5">
            <a:extLst>
              <a:ext uri="{FF2B5EF4-FFF2-40B4-BE49-F238E27FC236}">
                <a16:creationId xmlns:a16="http://schemas.microsoft.com/office/drawing/2014/main" id="{19759534-B1EC-45A4-945B-31F64EA01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764" y="969828"/>
            <a:ext cx="4350236" cy="2465721"/>
          </a:xfrm>
          <a:prstGeom prst="rect">
            <a:avLst/>
          </a:prstGeom>
        </p:spPr>
      </p:pic>
      <p:pic>
        <p:nvPicPr>
          <p:cNvPr id="11" name="Obrázek 10" descr="Obsah obrázku velbloud, savci, exteriér, země&#10;&#10;Popis byl vytvořen automaticky">
            <a:extLst>
              <a:ext uri="{FF2B5EF4-FFF2-40B4-BE49-F238E27FC236}">
                <a16:creationId xmlns:a16="http://schemas.microsoft.com/office/drawing/2014/main" id="{B9299FF3-3B68-4FAC-A788-CC9F5AD6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876" y="2019169"/>
            <a:ext cx="4277360" cy="3208020"/>
          </a:xfrm>
          <a:prstGeom prst="rect">
            <a:avLst/>
          </a:prstGeom>
        </p:spPr>
      </p:pic>
      <p:pic>
        <p:nvPicPr>
          <p:cNvPr id="13" name="Obrázek 12" descr="Obsah obrázku modrá&#10;&#10;Popis byl vytvořen automaticky">
            <a:extLst>
              <a:ext uri="{FF2B5EF4-FFF2-40B4-BE49-F238E27FC236}">
                <a16:creationId xmlns:a16="http://schemas.microsoft.com/office/drawing/2014/main" id="{BCB442CE-9A1B-4F86-A01C-8D6684A45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932" y="3623179"/>
            <a:ext cx="3009900" cy="2851484"/>
          </a:xfrm>
          <a:prstGeom prst="rect">
            <a:avLst/>
          </a:prstGeom>
        </p:spPr>
      </p:pic>
    </p:spTree>
    <p:extLst>
      <p:ext uri="{BB962C8B-B14F-4D97-AF65-F5344CB8AC3E}">
        <p14:creationId xmlns:p14="http://schemas.microsoft.com/office/powerpoint/2010/main" val="3948297087"/>
      </p:ext>
    </p:extLst>
  </p:cSld>
  <p:clrMapOvr>
    <a:masterClrMapping/>
  </p:clrMapOvr>
  <mc:AlternateContent xmlns:mc="http://schemas.openxmlformats.org/markup-compatibility/2006" xmlns:p14="http://schemas.microsoft.com/office/powerpoint/2010/main">
    <mc:Choice Requires="p14">
      <p:transition spd="slow" p14:dur="2000" advTm="35241"/>
    </mc:Choice>
    <mc:Fallback xmlns="">
      <p:transition spd="slow" advTm="3524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Introduction</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813675"/>
            <a:ext cx="8521032" cy="3182923"/>
          </a:xfrm>
          <a:prstGeom prst="rect">
            <a:avLst/>
          </a:prstGeom>
          <a:noFill/>
        </p:spPr>
        <p:txBody>
          <a:bodyPr wrap="square" rtlCol="0">
            <a:spAutoFit/>
          </a:bodyPr>
          <a:lstStyle/>
          <a:p>
            <a:pPr>
              <a:lnSpc>
                <a:spcPct val="125000"/>
              </a:lnSpc>
            </a:pPr>
            <a:r>
              <a:rPr lang="en-US"/>
              <a:t>→</a:t>
            </a:r>
            <a:r>
              <a:rPr lang="cs-CZ"/>
              <a:t> </a:t>
            </a:r>
            <a:r>
              <a:rPr lang="en-US"/>
              <a:t>at the end of 2019, a novel coronavirus</a:t>
            </a:r>
            <a:r>
              <a:rPr lang="cs-CZ"/>
              <a:t> (2019-nCoV)</a:t>
            </a:r>
            <a:r>
              <a:rPr lang="en-US"/>
              <a:t> was identified as the cause of a </a:t>
            </a:r>
            <a:r>
              <a:rPr lang="en-US" b="1">
                <a:solidFill>
                  <a:srgbClr val="FF0000"/>
                </a:solidFill>
              </a:rPr>
              <a:t>cluster of pneumonia </a:t>
            </a:r>
            <a:r>
              <a:rPr lang="en-US"/>
              <a:t>cases in Wuhan, a city in the Hubei, province of China</a:t>
            </a:r>
            <a:endParaRPr lang="cs-CZ"/>
          </a:p>
          <a:p>
            <a:pPr>
              <a:lnSpc>
                <a:spcPct val="125000"/>
              </a:lnSpc>
            </a:pPr>
            <a:r>
              <a:rPr lang="en-US"/>
              <a:t>→ not previously identified virus in humans, natural host suspected to be </a:t>
            </a:r>
            <a:r>
              <a:rPr lang="en-US" b="1">
                <a:solidFill>
                  <a:srgbClr val="FF0000"/>
                </a:solidFill>
              </a:rPr>
              <a:t>bats</a:t>
            </a:r>
            <a:r>
              <a:rPr lang="en-US"/>
              <a:t>, as intermediate host</a:t>
            </a:r>
            <a:r>
              <a:rPr lang="cs-CZ"/>
              <a:t>s</a:t>
            </a:r>
            <a:r>
              <a:rPr lang="en-US"/>
              <a:t> were considered </a:t>
            </a:r>
            <a:r>
              <a:rPr lang="cs-CZ" b="1">
                <a:solidFill>
                  <a:srgbClr val="FF0000"/>
                </a:solidFill>
              </a:rPr>
              <a:t>P</a:t>
            </a:r>
            <a:r>
              <a:rPr lang="en-US" b="1">
                <a:solidFill>
                  <a:srgbClr val="FF0000"/>
                </a:solidFill>
              </a:rPr>
              <a:t>angolins</a:t>
            </a:r>
            <a:r>
              <a:rPr lang="cs-CZ"/>
              <a:t>, </a:t>
            </a:r>
            <a:r>
              <a:rPr lang="en-US"/>
              <a:t>first cases in China linked with an </a:t>
            </a:r>
            <a:r>
              <a:rPr lang="en-US" b="1">
                <a:solidFill>
                  <a:srgbClr val="FF0000"/>
                </a:solidFill>
              </a:rPr>
              <a:t>animal market</a:t>
            </a:r>
            <a:endParaRPr lang="cs-CZ" b="1">
              <a:solidFill>
                <a:srgbClr val="FF0000"/>
              </a:solidFill>
            </a:endParaRPr>
          </a:p>
          <a:p>
            <a:pPr>
              <a:lnSpc>
                <a:spcPct val="125000"/>
              </a:lnSpc>
            </a:pPr>
            <a:r>
              <a:rPr lang="en-US"/>
              <a:t>→ </a:t>
            </a:r>
            <a:r>
              <a:rPr lang="cs-CZ"/>
              <a:t>n</a:t>
            </a:r>
            <a:r>
              <a:rPr lang="en-US"/>
              <a:t>ovel coronavirus rapidly spread, resulting in an </a:t>
            </a:r>
            <a:r>
              <a:rPr lang="en-US" b="1">
                <a:solidFill>
                  <a:srgbClr val="FF0000"/>
                </a:solidFill>
              </a:rPr>
              <a:t>epidemic throughout China</a:t>
            </a:r>
            <a:r>
              <a:rPr lang="en-US"/>
              <a:t>, followed by a </a:t>
            </a:r>
            <a:r>
              <a:rPr lang="en-US" b="1">
                <a:solidFill>
                  <a:srgbClr val="FF0000"/>
                </a:solidFill>
              </a:rPr>
              <a:t>global pandemic</a:t>
            </a:r>
            <a:r>
              <a:rPr lang="cs-CZ" b="1">
                <a:solidFill>
                  <a:srgbClr val="FF0000"/>
                </a:solidFill>
              </a:rPr>
              <a:t> </a:t>
            </a:r>
            <a:r>
              <a:rPr lang="cs-CZ"/>
              <a:t>(</a:t>
            </a:r>
            <a:r>
              <a:rPr lang="en-US" altLang="cs-CZ" sz="1800"/>
              <a:t>WHO declared a global pandemic on </a:t>
            </a:r>
            <a:r>
              <a:rPr lang="en-US" altLang="cs-CZ" sz="1800" b="1">
                <a:solidFill>
                  <a:srgbClr val="FF0000"/>
                </a:solidFill>
              </a:rPr>
              <a:t>March 11, 2020</a:t>
            </a:r>
            <a:r>
              <a:rPr lang="cs-CZ" altLang="cs-CZ" sz="1800"/>
              <a:t>)</a:t>
            </a:r>
          </a:p>
          <a:p>
            <a:pPr>
              <a:lnSpc>
                <a:spcPct val="125000"/>
              </a:lnSpc>
            </a:pPr>
            <a:r>
              <a:rPr lang="en-US"/>
              <a:t>→ </a:t>
            </a:r>
            <a:r>
              <a:rPr lang="cs-CZ"/>
              <a:t>in</a:t>
            </a:r>
            <a:r>
              <a:rPr lang="en-US"/>
              <a:t> February 2020 WHO designated the disease </a:t>
            </a:r>
            <a:r>
              <a:rPr lang="en-US" b="1">
                <a:solidFill>
                  <a:srgbClr val="FF0000"/>
                </a:solidFill>
              </a:rPr>
              <a:t>COVID-19</a:t>
            </a:r>
            <a:r>
              <a:rPr lang="en-US"/>
              <a:t>, the virus that causes COVID-19 is designated </a:t>
            </a:r>
            <a:r>
              <a:rPr lang="en-US" b="1">
                <a:solidFill>
                  <a:srgbClr val="FF0000"/>
                </a:solidFill>
              </a:rPr>
              <a:t>severe acute respiratory syndrome coronavirus 2 (SARS-CoV-2)</a:t>
            </a:r>
            <a:endParaRPr lang="cs-CZ"/>
          </a:p>
        </p:txBody>
      </p:sp>
      <p:pic>
        <p:nvPicPr>
          <p:cNvPr id="3" name="Obrázek 2">
            <a:extLst>
              <a:ext uri="{FF2B5EF4-FFF2-40B4-BE49-F238E27FC236}">
                <a16:creationId xmlns:a16="http://schemas.microsoft.com/office/drawing/2014/main" id="{2D969DD7-E326-4FFC-8C2E-86E48A747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09" y="4028075"/>
            <a:ext cx="5461363" cy="2747832"/>
          </a:xfrm>
          <a:prstGeom prst="rect">
            <a:avLst/>
          </a:prstGeom>
        </p:spPr>
      </p:pic>
      <p:pic>
        <p:nvPicPr>
          <p:cNvPr id="8" name="Obrázek 7" descr="Obsah obrázku země, exteriér, tráva, savci&#10;&#10;Popis byl vytvořen automaticky">
            <a:extLst>
              <a:ext uri="{FF2B5EF4-FFF2-40B4-BE49-F238E27FC236}">
                <a16:creationId xmlns:a16="http://schemas.microsoft.com/office/drawing/2014/main" id="{648342F6-9166-400B-9BA4-853E5B667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365671"/>
            <a:ext cx="3108960" cy="2072640"/>
          </a:xfrm>
          <a:prstGeom prst="rect">
            <a:avLst/>
          </a:prstGeom>
        </p:spPr>
      </p:pic>
    </p:spTree>
    <p:extLst>
      <p:ext uri="{BB962C8B-B14F-4D97-AF65-F5344CB8AC3E}">
        <p14:creationId xmlns:p14="http://schemas.microsoft.com/office/powerpoint/2010/main" val="4234564685"/>
      </p:ext>
    </p:extLst>
  </p:cSld>
  <p:clrMapOvr>
    <a:masterClrMapping/>
  </p:clrMapOvr>
  <mc:AlternateContent xmlns:mc="http://schemas.openxmlformats.org/markup-compatibility/2006" xmlns:p14="http://schemas.microsoft.com/office/powerpoint/2010/main">
    <mc:Choice Requires="p14">
      <p:transition spd="slow" p14:dur="2000" advTm="87074"/>
    </mc:Choice>
    <mc:Fallback xmlns="">
      <p:transition spd="slow" advTm="87074"/>
    </mc:Fallback>
  </mc:AlternateContent>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10757</TotalTime>
  <Words>3258</Words>
  <Application>Microsoft Office PowerPoint</Application>
  <PresentationFormat>Předvádění na obrazovce (4:3)</PresentationFormat>
  <Paragraphs>304</Paragraphs>
  <Slides>47</Slides>
  <Notes>8</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47</vt:i4>
      </vt:variant>
    </vt:vector>
  </HeadingPairs>
  <TitlesOfParts>
    <vt:vector size="53" baseType="lpstr">
      <vt:lpstr>Arial</vt:lpstr>
      <vt:lpstr>Calibri</vt:lpstr>
      <vt:lpstr>Calibri Light</vt:lpstr>
      <vt:lpstr>Roboto</vt:lpstr>
      <vt:lpstr>Times New Roman</vt:lpstr>
      <vt:lpstr>Motiv Office</vt:lpstr>
      <vt:lpstr>Emerging Coronavirus Infections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Coronavirus Infections</dc:title>
  <dc:creator>Roman Stebel</dc:creator>
  <cp:lastModifiedBy>Roman Stebel</cp:lastModifiedBy>
  <cp:revision>172</cp:revision>
  <dcterms:created xsi:type="dcterms:W3CDTF">2020-12-06T11:35:23Z</dcterms:created>
  <dcterms:modified xsi:type="dcterms:W3CDTF">2021-09-19T20:40:45Z</dcterms:modified>
</cp:coreProperties>
</file>