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B1BA5D-E21B-4188-8E46-3E831EB6725F}" v="1108" dt="2021-05-02T00:38:21.5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56"/>
  </p:normalViewPr>
  <p:slideViewPr>
    <p:cSldViewPr snapToGrid="0" snapToObjects="1">
      <p:cViewPr varScale="1">
        <p:scale>
          <a:sx n="70" d="100"/>
          <a:sy n="70" d="100"/>
        </p:scale>
        <p:origin x="7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57E22-06BB-3741-8BEF-C11A5198EBC6}" type="datetimeFigureOut">
              <a:rPr lang="nb-NO" smtClean="0"/>
              <a:t>13.05.2021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7520-7D99-EF4F-A99C-75CC8207D1C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83457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57E22-06BB-3741-8BEF-C11A5198EBC6}" type="datetimeFigureOut">
              <a:rPr lang="nb-NO" smtClean="0"/>
              <a:t>13.05.2021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7520-7D99-EF4F-A99C-75CC8207D1C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5215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57E22-06BB-3741-8BEF-C11A5198EBC6}" type="datetimeFigureOut">
              <a:rPr lang="nb-NO" smtClean="0"/>
              <a:t>13.05.2021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7520-7D99-EF4F-A99C-75CC8207D1C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0385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57E22-06BB-3741-8BEF-C11A5198EBC6}" type="datetimeFigureOut">
              <a:rPr lang="nb-NO" smtClean="0"/>
              <a:t>13.05.2021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7520-7D99-EF4F-A99C-75CC8207D1C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2402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57E22-06BB-3741-8BEF-C11A5198EBC6}" type="datetimeFigureOut">
              <a:rPr lang="nb-NO" smtClean="0"/>
              <a:t>13.05.2021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7520-7D99-EF4F-A99C-75CC8207D1C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1022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57E22-06BB-3741-8BEF-C11A5198EBC6}" type="datetimeFigureOut">
              <a:rPr lang="nb-NO" smtClean="0"/>
              <a:t>13.05.2021</a:t>
            </a:fld>
            <a:endParaRPr lang="nb-NO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7520-7D99-EF4F-A99C-75CC8207D1C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3599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57E22-06BB-3741-8BEF-C11A5198EBC6}" type="datetimeFigureOut">
              <a:rPr lang="nb-NO" smtClean="0"/>
              <a:t>13.05.2021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7520-7D99-EF4F-A99C-75CC8207D1C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20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57E22-06BB-3741-8BEF-C11A5198EBC6}" type="datetimeFigureOut">
              <a:rPr lang="nb-NO" smtClean="0"/>
              <a:t>13.05.2021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7520-7D99-EF4F-A99C-75CC8207D1C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9074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57E22-06BB-3741-8BEF-C11A5198EBC6}" type="datetimeFigureOut">
              <a:rPr lang="nb-NO" smtClean="0"/>
              <a:t>13.05.2021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7520-7D99-EF4F-A99C-75CC8207D1C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4774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57E22-06BB-3741-8BEF-C11A5198EBC6}" type="datetimeFigureOut">
              <a:rPr lang="nb-NO" smtClean="0"/>
              <a:t>13.05.2021</a:t>
            </a:fld>
            <a:endParaRPr lang="nb-N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7520-7D99-EF4F-A99C-75CC8207D1C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4828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99857E22-06BB-3741-8BEF-C11A5198EBC6}" type="datetimeFigureOut">
              <a:rPr lang="nb-NO" smtClean="0"/>
              <a:t>13.05.2021</a:t>
            </a:fld>
            <a:endParaRPr lang="nb-NO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7520-7D99-EF4F-A99C-75CC8207D1C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3538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99857E22-06BB-3741-8BEF-C11A5198EBC6}" type="datetimeFigureOut">
              <a:rPr lang="nb-NO" smtClean="0"/>
              <a:t>13.05.2021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A0E27520-7D99-EF4F-A99C-75CC8207D1C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2246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gif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2AD7556-C90D-4946-8E4E-1E79D5B3D2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BB0CC56-54B2-4AE0-87C5-296E78A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5"/>
            <a:ext cx="12192000" cy="26151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DEA0DD2-CBE7-A84E-B8C2-2B298DF1A0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3418891"/>
            <a:ext cx="8991600" cy="1645920"/>
          </a:xfrm>
        </p:spPr>
        <p:txBody>
          <a:bodyPr>
            <a:normAutofit/>
          </a:bodyPr>
          <a:lstStyle/>
          <a:p>
            <a:r>
              <a:rPr lang="nb-NO" dirty="0"/>
              <a:t>Heart and pulse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0B26075-1ACF-DC4E-9119-029E1A4663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5384691"/>
            <a:ext cx="6801612" cy="736976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FFFFFF"/>
                </a:solidFill>
              </a:rPr>
              <a:t>Parwana Muradi and Joanna Moustafa</a:t>
            </a:r>
          </a:p>
        </p:txBody>
      </p:sp>
      <p:pic>
        <p:nvPicPr>
          <p:cNvPr id="4098" name="Picture 2" descr="Heart Pulse, One Line, Cardiogram, Heartbeat - Vector Royalty Free  Cliparts, Vectors, And Stock Illustration. Image 102551348.">
            <a:extLst>
              <a:ext uri="{FF2B5EF4-FFF2-40B4-BE49-F238E27FC236}">
                <a16:creationId xmlns:a16="http://schemas.microsoft.com/office/drawing/2014/main" id="{1B14151A-FF3B-E04F-B8D7-E5A93CF82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6476" y="663497"/>
            <a:ext cx="4819048" cy="240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484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2587E-211E-408F-B714-F2CF4E1CB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ea typeface="+mj-lt"/>
                <a:cs typeface="+mj-lt"/>
              </a:rPr>
              <a:t>TERMS DENOTING ABNORMAL/PATHOLOGICAL PULSES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FD048-4043-40EC-8C17-96607EDD90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1912" y="2357307"/>
            <a:ext cx="4271771" cy="310198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dirty="0">
                <a:ea typeface="+mn-lt"/>
                <a:cs typeface="+mn-lt"/>
              </a:rPr>
              <a:t>p. </a:t>
            </a:r>
            <a:r>
              <a:rPr lang="en-US" sz="1600" b="1" dirty="0">
                <a:ea typeface="+mn-lt"/>
                <a:cs typeface="+mn-lt"/>
              </a:rPr>
              <a:t>fortis</a:t>
            </a:r>
            <a:r>
              <a:rPr lang="en-US" sz="1600" dirty="0">
                <a:ea typeface="+mn-lt"/>
                <a:cs typeface="+mn-lt"/>
              </a:rPr>
              <a:t> or </a:t>
            </a:r>
            <a:r>
              <a:rPr lang="en-US" sz="1600" b="1" dirty="0">
                <a:ea typeface="+mn-lt"/>
                <a:cs typeface="+mn-lt"/>
              </a:rPr>
              <a:t>magnus</a:t>
            </a:r>
            <a:endParaRPr lang="en-US" sz="1600" b="1" dirty="0"/>
          </a:p>
          <a:p>
            <a:pPr marL="0" indent="0">
              <a:buNone/>
            </a:pPr>
            <a:r>
              <a:rPr lang="en-US" sz="1600" dirty="0"/>
              <a:t>Meaning: </a:t>
            </a:r>
            <a:r>
              <a:rPr lang="en-US" sz="1600" dirty="0">
                <a:ea typeface="+mn-lt"/>
                <a:cs typeface="+mn-lt"/>
              </a:rPr>
              <a:t>Abnormally strong pulse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Associated with: </a:t>
            </a:r>
            <a:r>
              <a:rPr lang="en-US" sz="1600" dirty="0">
                <a:ea typeface="+mn-lt"/>
                <a:cs typeface="+mn-lt"/>
              </a:rPr>
              <a:t>anemia, hypertonia</a:t>
            </a:r>
            <a:endParaRPr lang="en-US" sz="1600" dirty="0"/>
          </a:p>
          <a:p>
            <a:pPr marL="285750" indent="-285750"/>
            <a:endParaRPr lang="en-US" sz="1600" dirty="0"/>
          </a:p>
          <a:p>
            <a:r>
              <a:rPr lang="en-US" sz="1600" dirty="0">
                <a:ea typeface="+mn-lt"/>
                <a:cs typeface="+mn-lt"/>
              </a:rPr>
              <a:t>p. </a:t>
            </a:r>
            <a:r>
              <a:rPr lang="en-US" sz="1600" b="1" dirty="0" err="1">
                <a:ea typeface="+mn-lt"/>
                <a:cs typeface="+mn-lt"/>
              </a:rPr>
              <a:t>mollis</a:t>
            </a:r>
            <a:r>
              <a:rPr lang="en-US" sz="1600" dirty="0">
                <a:ea typeface="+mn-lt"/>
                <a:cs typeface="+mn-lt"/>
              </a:rPr>
              <a:t> or </a:t>
            </a:r>
            <a:r>
              <a:rPr lang="en-US" sz="1600" b="1" dirty="0" err="1">
                <a:ea typeface="+mn-lt"/>
                <a:cs typeface="+mn-lt"/>
              </a:rPr>
              <a:t>parvus</a:t>
            </a:r>
            <a:r>
              <a:rPr lang="en-US" sz="1600" dirty="0">
                <a:ea typeface="+mn-lt"/>
                <a:cs typeface="+mn-lt"/>
              </a:rPr>
              <a:t> </a:t>
            </a:r>
          </a:p>
          <a:p>
            <a:pPr marL="0" indent="0">
              <a:buNone/>
            </a:pPr>
            <a:r>
              <a:rPr lang="en-US" sz="1600" dirty="0"/>
              <a:t>Meaning: </a:t>
            </a:r>
            <a:r>
              <a:rPr lang="en-US" sz="1600" dirty="0">
                <a:ea typeface="+mn-lt"/>
                <a:cs typeface="+mn-lt"/>
              </a:rPr>
              <a:t>Shallow and weak pulse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Associated with: </a:t>
            </a:r>
            <a:r>
              <a:rPr lang="en-US" sz="1600" dirty="0">
                <a:ea typeface="+mn-lt"/>
                <a:cs typeface="+mn-lt"/>
              </a:rPr>
              <a:t>hypovolemic shock, cardiogenic shock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>
                <a:ea typeface="+mn-lt"/>
                <a:cs typeface="+mn-lt"/>
              </a:rPr>
              <a:t>p. </a:t>
            </a:r>
            <a:r>
              <a:rPr lang="en-US" sz="1600" b="1" dirty="0" err="1">
                <a:ea typeface="+mn-lt"/>
                <a:cs typeface="+mn-lt"/>
              </a:rPr>
              <a:t>durus</a:t>
            </a:r>
            <a:endParaRPr lang="en-US" sz="1600" b="1" dirty="0"/>
          </a:p>
          <a:p>
            <a:pPr marL="0" indent="0">
              <a:buNone/>
            </a:pPr>
            <a:r>
              <a:rPr lang="en-US" sz="1600" dirty="0"/>
              <a:t>Meaning: </a:t>
            </a:r>
            <a:r>
              <a:rPr lang="en-US" sz="1600" dirty="0">
                <a:ea typeface="+mn-lt"/>
                <a:cs typeface="+mn-lt"/>
              </a:rPr>
              <a:t>Hard pulse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Associated with:  high blood pressure</a:t>
            </a:r>
          </a:p>
          <a:p>
            <a:pPr marL="285750" indent="-285750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pic>
        <p:nvPicPr>
          <p:cNvPr id="5" name="Picture 5" descr="A picture containing sky, long, different, colorful&#10;&#10;Description automatically generated">
            <a:extLst>
              <a:ext uri="{FF2B5EF4-FFF2-40B4-BE49-F238E27FC236}">
                <a16:creationId xmlns:a16="http://schemas.microsoft.com/office/drawing/2014/main" id="{0AFE0E03-7F52-4F8F-AE96-3AD935B663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96903" y="2363269"/>
            <a:ext cx="3696506" cy="1069698"/>
          </a:xfrm>
        </p:spPr>
      </p:pic>
      <p:pic>
        <p:nvPicPr>
          <p:cNvPr id="6" name="Picture 6" descr="A picture containing invertebrate&#10;&#10;Description automatically generated">
            <a:extLst>
              <a:ext uri="{FF2B5EF4-FFF2-40B4-BE49-F238E27FC236}">
                <a16:creationId xmlns:a16="http://schemas.microsoft.com/office/drawing/2014/main" id="{841109C9-B721-4550-A72B-05C2B0DA1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635" y="4262579"/>
            <a:ext cx="3693459" cy="37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791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ABB56-9D1B-449A-A779-E4D8C3035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ea typeface="+mj-lt"/>
                <a:cs typeface="+mj-lt"/>
              </a:rPr>
              <a:t>TERMS DENOTING ABNORMAL/PATHOLOGICAL PULSES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D8BFB-054E-40C3-9FAF-9B2F535DDA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1912" y="2303833"/>
            <a:ext cx="4271771" cy="310198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dirty="0">
                <a:ea typeface="+mn-lt"/>
                <a:cs typeface="+mn-lt"/>
              </a:rPr>
              <a:t>p. </a:t>
            </a:r>
            <a:r>
              <a:rPr lang="en-US" sz="1600" b="1" dirty="0">
                <a:ea typeface="+mn-lt"/>
                <a:cs typeface="+mn-lt"/>
              </a:rPr>
              <a:t>alternans</a:t>
            </a:r>
            <a:r>
              <a:rPr lang="en-US" sz="1600" dirty="0">
                <a:ea typeface="+mn-lt"/>
                <a:cs typeface="+mn-lt"/>
              </a:rPr>
              <a:t> </a:t>
            </a:r>
          </a:p>
          <a:p>
            <a:pPr marL="0" indent="0">
              <a:buNone/>
            </a:pPr>
            <a:r>
              <a:rPr lang="en-US" sz="1600" dirty="0">
                <a:ea typeface="+mn-lt"/>
                <a:cs typeface="+mn-lt"/>
              </a:rPr>
              <a:t>Meaning:  Alternating, strong pulse and weak pulse </a:t>
            </a:r>
            <a:endParaRPr lang="en-US" sz="1600" dirty="0"/>
          </a:p>
          <a:p>
            <a:pPr marL="0" indent="0">
              <a:buNone/>
            </a:pPr>
            <a:r>
              <a:rPr lang="en-US" sz="1600" dirty="0">
                <a:ea typeface="+mn-lt"/>
                <a:cs typeface="+mn-lt"/>
              </a:rPr>
              <a:t>Associated with: Left ventricular dysfunction</a:t>
            </a:r>
          </a:p>
          <a:p>
            <a:pPr marL="0" indent="0">
              <a:buNone/>
            </a:pPr>
            <a:endParaRPr lang="en-US" sz="1600" dirty="0">
              <a:ea typeface="+mn-lt"/>
              <a:cs typeface="+mn-lt"/>
            </a:endParaRPr>
          </a:p>
          <a:p>
            <a:r>
              <a:rPr lang="en-US" sz="1600" dirty="0">
                <a:ea typeface="+mn-lt"/>
                <a:cs typeface="+mn-lt"/>
              </a:rPr>
              <a:t>p. </a:t>
            </a:r>
            <a:r>
              <a:rPr lang="en-US" sz="1600" b="1" dirty="0" err="1">
                <a:ea typeface="+mn-lt"/>
                <a:cs typeface="+mn-lt"/>
              </a:rPr>
              <a:t>insensibilis</a:t>
            </a:r>
            <a:endParaRPr lang="en-US" sz="1600" b="1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600" dirty="0">
                <a:ea typeface="+mn-lt"/>
                <a:cs typeface="+mn-lt"/>
              </a:rPr>
              <a:t>Meaning: Non-palpable pulse</a:t>
            </a:r>
            <a:endParaRPr lang="en-US" sz="1600" dirty="0"/>
          </a:p>
          <a:p>
            <a:pPr marL="0" indent="0">
              <a:buNone/>
            </a:pPr>
            <a:r>
              <a:rPr lang="en-US" sz="1600" dirty="0">
                <a:ea typeface="+mn-lt"/>
                <a:cs typeface="+mn-lt"/>
              </a:rPr>
              <a:t>Associated with: asystole, ventricular fibrillation </a:t>
            </a:r>
          </a:p>
          <a:p>
            <a:pPr marL="0" indent="0">
              <a:buNone/>
            </a:pPr>
            <a:endParaRPr lang="en-US" sz="1600" dirty="0">
              <a:ea typeface="+mn-lt"/>
              <a:cs typeface="+mn-lt"/>
            </a:endParaRPr>
          </a:p>
          <a:p>
            <a:r>
              <a:rPr lang="en-US" sz="1600" dirty="0">
                <a:ea typeface="+mn-lt"/>
                <a:cs typeface="+mn-lt"/>
              </a:rPr>
              <a:t>p. </a:t>
            </a:r>
            <a:r>
              <a:rPr lang="en-US" sz="1600" b="1" dirty="0" err="1">
                <a:ea typeface="+mn-lt"/>
                <a:cs typeface="+mn-lt"/>
              </a:rPr>
              <a:t>filiformis</a:t>
            </a:r>
            <a:r>
              <a:rPr lang="en-US" sz="1600" dirty="0">
                <a:ea typeface="+mn-lt"/>
                <a:cs typeface="+mn-lt"/>
              </a:rPr>
              <a:t> </a:t>
            </a:r>
          </a:p>
          <a:p>
            <a:pPr marL="0" indent="0">
              <a:buNone/>
            </a:pPr>
            <a:r>
              <a:rPr lang="en-US" sz="1600" dirty="0">
                <a:ea typeface="+mn-lt"/>
                <a:cs typeface="+mn-lt"/>
              </a:rPr>
              <a:t>Meaning: Thready and wiry pulse 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Associated with: circulation </a:t>
            </a:r>
            <a:r>
              <a:rPr lang="en-US" sz="1600" dirty="0" err="1"/>
              <a:t>centralisation</a:t>
            </a:r>
            <a:r>
              <a:rPr lang="en-US" sz="1600" dirty="0"/>
              <a:t>, hypovolemic shock </a:t>
            </a:r>
          </a:p>
          <a:p>
            <a:endParaRPr lang="en-US" dirty="0"/>
          </a:p>
        </p:txBody>
      </p:sp>
      <p:pic>
        <p:nvPicPr>
          <p:cNvPr id="5" name="Picture 5" descr="Chart&#10;&#10;Description automatically generated">
            <a:extLst>
              <a:ext uri="{FF2B5EF4-FFF2-40B4-BE49-F238E27FC236}">
                <a16:creationId xmlns:a16="http://schemas.microsoft.com/office/drawing/2014/main" id="{1D42EB3F-47F9-4C5B-9F66-13FDA04CE2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34526" y="2303434"/>
            <a:ext cx="2986879" cy="1518623"/>
          </a:xfrm>
        </p:spPr>
      </p:pic>
    </p:spTree>
    <p:extLst>
      <p:ext uri="{BB962C8B-B14F-4D97-AF65-F5344CB8AC3E}">
        <p14:creationId xmlns:p14="http://schemas.microsoft.com/office/powerpoint/2010/main" val="2676459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73135-3E00-4D83-A796-0D1D2C8C5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ea typeface="+mj-lt"/>
                <a:cs typeface="+mj-lt"/>
              </a:rPr>
              <a:t>TERMS DENOTING ABNORMAL/PATHOLOGICAL PULSES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259CD-0A91-403F-98CF-D2D88A82B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1912" y="2330570"/>
            <a:ext cx="4271771" cy="310198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400" b="1" dirty="0">
                <a:ea typeface="+mn-lt"/>
                <a:cs typeface="+mn-lt"/>
              </a:rPr>
              <a:t>p. </a:t>
            </a:r>
            <a:r>
              <a:rPr lang="en-US" sz="1400" b="1" dirty="0" err="1">
                <a:ea typeface="+mn-lt"/>
                <a:cs typeface="+mn-lt"/>
              </a:rPr>
              <a:t>vibrans</a:t>
            </a:r>
            <a:endParaRPr lang="en-US" sz="1400"/>
          </a:p>
          <a:p>
            <a:pPr marL="0" indent="0">
              <a:buNone/>
            </a:pPr>
            <a:r>
              <a:rPr lang="en-US" sz="1400" dirty="0">
                <a:ea typeface="+mn-lt"/>
                <a:cs typeface="+mn-lt"/>
              </a:rPr>
              <a:t>Meaning: </a:t>
            </a:r>
            <a:r>
              <a:rPr lang="en-US" sz="1400" dirty="0" err="1">
                <a:ea typeface="+mn-lt"/>
                <a:cs typeface="+mn-lt"/>
              </a:rPr>
              <a:t>Quavery</a:t>
            </a:r>
            <a:r>
              <a:rPr lang="en-US" sz="1400" dirty="0">
                <a:ea typeface="+mn-lt"/>
                <a:cs typeface="+mn-lt"/>
              </a:rPr>
              <a:t> pulse, difficult to palpate</a:t>
            </a:r>
          </a:p>
          <a:p>
            <a:pPr marL="0" indent="0">
              <a:buNone/>
            </a:pPr>
            <a:r>
              <a:rPr lang="en-US" sz="1400" dirty="0">
                <a:ea typeface="+mn-lt"/>
                <a:cs typeface="+mn-lt"/>
              </a:rPr>
              <a:t>Associated with: stenosis of vessels, arteriosclerosis </a:t>
            </a:r>
            <a:endParaRPr lang="en-US" sz="1400"/>
          </a:p>
          <a:p>
            <a:pPr marL="0" indent="0">
              <a:buNone/>
            </a:pPr>
            <a:endParaRPr lang="en-US" sz="1400" dirty="0">
              <a:ea typeface="+mn-lt"/>
              <a:cs typeface="+mn-lt"/>
            </a:endParaRPr>
          </a:p>
          <a:p>
            <a:r>
              <a:rPr lang="en-US" sz="1400" b="1" dirty="0">
                <a:ea typeface="+mn-lt"/>
                <a:cs typeface="+mn-lt"/>
              </a:rPr>
              <a:t>p. </a:t>
            </a:r>
            <a:r>
              <a:rPr lang="en-US" sz="1400" b="1" dirty="0" err="1">
                <a:ea typeface="+mn-lt"/>
                <a:cs typeface="+mn-lt"/>
              </a:rPr>
              <a:t>bigeminus</a:t>
            </a:r>
            <a:endParaRPr lang="en-US" sz="1400"/>
          </a:p>
          <a:p>
            <a:pPr marL="0" indent="0">
              <a:buNone/>
            </a:pPr>
            <a:r>
              <a:rPr lang="en-US" sz="1400" dirty="0">
                <a:ea typeface="+mn-lt"/>
                <a:cs typeface="+mn-lt"/>
              </a:rPr>
              <a:t>Meaning: Normal pulse which is followed by </a:t>
            </a:r>
            <a:r>
              <a:rPr lang="en-US" sz="1400" dirty="0" err="1">
                <a:ea typeface="+mn-lt"/>
                <a:cs typeface="+mn-lt"/>
              </a:rPr>
              <a:t>a</a:t>
            </a:r>
            <a:r>
              <a:rPr lang="en-US" sz="1400" dirty="0">
                <a:ea typeface="+mn-lt"/>
                <a:cs typeface="+mn-lt"/>
              </a:rPr>
              <a:t> abnormal second pulse in short time, long pause                        </a:t>
            </a:r>
          </a:p>
          <a:p>
            <a:pPr marL="0" indent="0">
              <a:buNone/>
            </a:pPr>
            <a:r>
              <a:rPr lang="en-US" sz="1400" dirty="0">
                <a:ea typeface="+mn-lt"/>
                <a:cs typeface="+mn-lt"/>
              </a:rPr>
              <a:t>Associated with: electrolyte imbalance, </a:t>
            </a:r>
            <a:r>
              <a:rPr lang="en-US" sz="1400" dirty="0" err="1">
                <a:ea typeface="+mn-lt"/>
                <a:cs typeface="+mn-lt"/>
              </a:rPr>
              <a:t>mycardinfarction</a:t>
            </a:r>
            <a:r>
              <a:rPr lang="en-US" sz="1400" dirty="0">
                <a:ea typeface="+mn-lt"/>
                <a:cs typeface="+mn-lt"/>
              </a:rPr>
              <a:t>, cardiac conduction fail</a:t>
            </a:r>
            <a:endParaRPr lang="en-US" sz="1400"/>
          </a:p>
          <a:p>
            <a:pPr marL="0" indent="0">
              <a:buNone/>
            </a:pPr>
            <a:endParaRPr lang="en-US" sz="1400" dirty="0">
              <a:ea typeface="+mn-lt"/>
              <a:cs typeface="+mn-lt"/>
            </a:endParaRPr>
          </a:p>
          <a:p>
            <a:r>
              <a:rPr lang="en-US" sz="1400" b="1" dirty="0">
                <a:ea typeface="+mn-lt"/>
                <a:cs typeface="+mn-lt"/>
              </a:rPr>
              <a:t>p. paradoxus </a:t>
            </a:r>
            <a:endParaRPr lang="en-US" sz="1400"/>
          </a:p>
          <a:p>
            <a:pPr marL="0" indent="0">
              <a:buNone/>
            </a:pPr>
            <a:r>
              <a:rPr lang="en-US" sz="1400" dirty="0">
                <a:ea typeface="+mn-lt"/>
                <a:cs typeface="+mn-lt"/>
              </a:rPr>
              <a:t>Meaning: A pulse that weakens abnormally during inspiration and is symptomatic of various abnormalities </a:t>
            </a:r>
          </a:p>
          <a:p>
            <a:pPr marL="0" indent="0">
              <a:buNone/>
            </a:pPr>
            <a:r>
              <a:rPr lang="en-US" sz="1400" dirty="0">
                <a:ea typeface="+mn-lt"/>
                <a:cs typeface="+mn-lt"/>
              </a:rPr>
              <a:t>Associated with: Pericarditis</a:t>
            </a:r>
            <a:endParaRPr lang="en-US" sz="1400"/>
          </a:p>
          <a:p>
            <a:endParaRPr lang="en-US" dirty="0"/>
          </a:p>
        </p:txBody>
      </p:sp>
      <p:pic>
        <p:nvPicPr>
          <p:cNvPr id="5" name="Picture 5" descr="A picture containing shoji, building&#10;&#10;Description automatically generated">
            <a:extLst>
              <a:ext uri="{FF2B5EF4-FFF2-40B4-BE49-F238E27FC236}">
                <a16:creationId xmlns:a16="http://schemas.microsoft.com/office/drawing/2014/main" id="{B26EF9CC-BE27-4DD9-8A8C-E4B9966F2C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14430" y="3884392"/>
            <a:ext cx="3108826" cy="1021347"/>
          </a:xfrm>
        </p:spPr>
      </p:pic>
      <p:pic>
        <p:nvPicPr>
          <p:cNvPr id="6" name="Picture 6" descr="Diagram&#10;&#10;Description automatically generated">
            <a:extLst>
              <a:ext uri="{FF2B5EF4-FFF2-40B4-BE49-F238E27FC236}">
                <a16:creationId xmlns:a16="http://schemas.microsoft.com/office/drawing/2014/main" id="{48EDE38D-8E66-4F0C-AF7A-A2E120736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7314" y="5051097"/>
            <a:ext cx="3104146" cy="164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253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1B36E-2432-4D16-84AC-53608A29B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ea typeface="+mj-lt"/>
                <a:cs typeface="+mj-lt"/>
              </a:rPr>
              <a:t>TERMS DENOTING ABNORMAL/PATHOLOGICAL PULSES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9222-C194-4D50-A8F6-49A6CA40CAB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indent="-285750"/>
            <a:r>
              <a:rPr lang="en-US" b="1" dirty="0">
                <a:ea typeface="+mn-lt"/>
                <a:cs typeface="+mn-lt"/>
              </a:rPr>
              <a:t>p. </a:t>
            </a:r>
            <a:r>
              <a:rPr lang="en-US" b="1" dirty="0" err="1">
                <a:ea typeface="+mn-lt"/>
                <a:cs typeface="+mn-lt"/>
              </a:rPr>
              <a:t>undosus</a:t>
            </a:r>
            <a:r>
              <a:rPr lang="en-US" b="1" dirty="0">
                <a:ea typeface="+mn-lt"/>
                <a:cs typeface="+mn-lt"/>
              </a:rPr>
              <a:t> </a:t>
            </a:r>
            <a:endParaRPr lang="en-US" dirty="0"/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Meaning: Wavy pulse, uncertain - hits strong but retreats slowly (gentle)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Associated with: Low blood vi</a:t>
            </a:r>
            <a:r>
              <a:rPr lang="cs-CZ" dirty="0">
                <a:ea typeface="+mn-lt"/>
                <a:cs typeface="+mn-lt"/>
              </a:rPr>
              <a:t>s</a:t>
            </a:r>
            <a:r>
              <a:rPr lang="en-US" dirty="0" err="1">
                <a:ea typeface="+mn-lt"/>
                <a:cs typeface="+mn-lt"/>
              </a:rPr>
              <a:t>cosity</a:t>
            </a:r>
            <a:r>
              <a:rPr lang="en-US" dirty="0">
                <a:ea typeface="+mn-lt"/>
                <a:cs typeface="+mn-lt"/>
              </a:rPr>
              <a:t>, excess of blood 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4522E525-66A5-429D-AFA8-EFD3D2B0D7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58725" y="2639468"/>
            <a:ext cx="3390900" cy="1695450"/>
          </a:xfrm>
        </p:spPr>
      </p:pic>
    </p:spTree>
    <p:extLst>
      <p:ext uri="{BB962C8B-B14F-4D97-AF65-F5344CB8AC3E}">
        <p14:creationId xmlns:p14="http://schemas.microsoft.com/office/powerpoint/2010/main" val="1977088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40026-6734-47E1-B074-1CE87B5F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listening</a:t>
            </a:r>
          </a:p>
        </p:txBody>
      </p:sp>
    </p:spTree>
    <p:extLst>
      <p:ext uri="{BB962C8B-B14F-4D97-AF65-F5344CB8AC3E}">
        <p14:creationId xmlns:p14="http://schemas.microsoft.com/office/powerpoint/2010/main" val="751700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7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0409177-20F4-E944-93F2-DDB57AEDB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nb-NO" dirty="0" err="1">
                <a:solidFill>
                  <a:schemeClr val="bg1"/>
                </a:solidFill>
              </a:rPr>
              <a:t>content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BA843E5-5F91-2E4B-A307-D55D6ABE1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nb-NO">
                <a:solidFill>
                  <a:schemeClr val="bg1"/>
                </a:solidFill>
              </a:rPr>
              <a:t>General terms related to heart and pulse</a:t>
            </a:r>
          </a:p>
          <a:p>
            <a:pPr marL="342900" indent="-342900">
              <a:buAutoNum type="arabicPeriod"/>
            </a:pPr>
            <a:r>
              <a:rPr lang="nb-NO">
                <a:solidFill>
                  <a:schemeClr val="bg1"/>
                </a:solidFill>
              </a:rPr>
              <a:t>Terms related to blood pressure</a:t>
            </a:r>
          </a:p>
          <a:p>
            <a:pPr marL="342900" indent="-342900">
              <a:buAutoNum type="arabicPeriod"/>
            </a:pPr>
            <a:r>
              <a:rPr lang="nb-NO">
                <a:solidFill>
                  <a:schemeClr val="bg1"/>
                </a:solidFill>
              </a:rPr>
              <a:t>Terms denoting a normal pulse</a:t>
            </a:r>
          </a:p>
          <a:p>
            <a:pPr marL="342900" indent="-342900">
              <a:buAutoNum type="arabicPeriod"/>
            </a:pPr>
            <a:r>
              <a:rPr lang="nb-NO">
                <a:solidFill>
                  <a:schemeClr val="bg1"/>
                </a:solidFill>
              </a:rPr>
              <a:t>Terms denoting abnormal/pathological pulses</a:t>
            </a:r>
          </a:p>
          <a:p>
            <a:pPr marL="342900" indent="-342900">
              <a:buAutoNum type="arabicPeriod"/>
            </a:pPr>
            <a:endParaRPr lang="nb-NO">
              <a:solidFill>
                <a:schemeClr val="bg1"/>
              </a:solidFill>
            </a:endParaRPr>
          </a:p>
        </p:txBody>
      </p:sp>
      <p:pic>
        <p:nvPicPr>
          <p:cNvPr id="1026" name="Picture 2" descr="What is a heart attack? - YouTube">
            <a:extLst>
              <a:ext uri="{FF2B5EF4-FFF2-40B4-BE49-F238E27FC236}">
                <a16:creationId xmlns:a16="http://schemas.microsoft.com/office/drawing/2014/main" id="{621013B9-2D9C-2D46-8C0B-FA20AFD7B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7763" y="1590538"/>
            <a:ext cx="6250769" cy="351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028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DA71C7B-C113-D74C-93C6-AB917D578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61" y="320342"/>
            <a:ext cx="6951446" cy="1188720"/>
          </a:xfrm>
        </p:spPr>
        <p:txBody>
          <a:bodyPr/>
          <a:lstStyle/>
          <a:p>
            <a:r>
              <a:rPr lang="nb-NO" dirty="0"/>
              <a:t>General terms </a:t>
            </a:r>
            <a:r>
              <a:rPr lang="nb-NO" dirty="0" err="1"/>
              <a:t>related</a:t>
            </a:r>
            <a:r>
              <a:rPr lang="nb-NO" dirty="0"/>
              <a:t> to </a:t>
            </a:r>
            <a:r>
              <a:rPr lang="nb-NO" dirty="0" err="1"/>
              <a:t>heart</a:t>
            </a:r>
            <a:r>
              <a:rPr lang="nb-NO" dirty="0"/>
              <a:t> and pulse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7E350C9-B83F-474C-B63D-5CC422264D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96794" y="1757542"/>
            <a:ext cx="4271771" cy="50581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b="1" dirty="0" err="1"/>
              <a:t>Pulsus</a:t>
            </a:r>
            <a:r>
              <a:rPr lang="nb-NO" dirty="0"/>
              <a:t>, </a:t>
            </a:r>
            <a:r>
              <a:rPr lang="nb-NO" dirty="0" err="1"/>
              <a:t>us</a:t>
            </a:r>
            <a:r>
              <a:rPr lang="nb-NO" dirty="0"/>
              <a:t>, m</a:t>
            </a:r>
          </a:p>
          <a:p>
            <a:pPr marL="0" indent="0">
              <a:buNone/>
            </a:pPr>
            <a:r>
              <a:rPr lang="nb-NO" dirty="0"/>
              <a:t>Latin, 4th </a:t>
            </a:r>
            <a:r>
              <a:rPr lang="nb-NO" dirty="0" err="1"/>
              <a:t>declension</a:t>
            </a:r>
            <a:r>
              <a:rPr lang="nb-NO" dirty="0"/>
              <a:t>, </a:t>
            </a:r>
            <a:r>
              <a:rPr lang="nb-NO" dirty="0" err="1"/>
              <a:t>paradigm</a:t>
            </a:r>
            <a:r>
              <a:rPr lang="nb-NO" dirty="0"/>
              <a:t>: ductus</a:t>
            </a:r>
          </a:p>
          <a:p>
            <a:pPr marL="0" indent="0">
              <a:buNone/>
            </a:pPr>
            <a:r>
              <a:rPr lang="nb-NO" dirty="0"/>
              <a:t>English: pulse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 err="1"/>
              <a:t>Pulsatio</a:t>
            </a:r>
            <a:r>
              <a:rPr lang="nb-NO" dirty="0"/>
              <a:t>, </a:t>
            </a:r>
            <a:r>
              <a:rPr lang="nb-NO" dirty="0" err="1"/>
              <a:t>onis</a:t>
            </a:r>
            <a:r>
              <a:rPr lang="nb-NO" dirty="0"/>
              <a:t>, f</a:t>
            </a:r>
          </a:p>
          <a:p>
            <a:pPr marL="0" indent="0">
              <a:buNone/>
            </a:pPr>
            <a:r>
              <a:rPr lang="nb-NO" dirty="0"/>
              <a:t>Latin, 3rd </a:t>
            </a:r>
            <a:r>
              <a:rPr lang="nb-NO" dirty="0" err="1"/>
              <a:t>declension</a:t>
            </a:r>
            <a:r>
              <a:rPr lang="nb-NO" dirty="0"/>
              <a:t>, </a:t>
            </a:r>
            <a:r>
              <a:rPr lang="nb-NO" dirty="0" err="1"/>
              <a:t>paradigm</a:t>
            </a:r>
            <a:r>
              <a:rPr lang="nb-NO" dirty="0"/>
              <a:t>: </a:t>
            </a:r>
            <a:r>
              <a:rPr lang="nb-NO" dirty="0" err="1"/>
              <a:t>dolor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English: </a:t>
            </a:r>
            <a:r>
              <a:rPr lang="nb-NO" dirty="0" err="1"/>
              <a:t>pulsation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 err="1"/>
              <a:t>Pulsans</a:t>
            </a:r>
            <a:r>
              <a:rPr lang="nb-NO" dirty="0"/>
              <a:t>, </a:t>
            </a:r>
            <a:r>
              <a:rPr lang="nb-NO" dirty="0" err="1"/>
              <a:t>ntis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Latin 3rd </a:t>
            </a:r>
            <a:r>
              <a:rPr lang="nb-NO" dirty="0" err="1"/>
              <a:t>declension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English: </a:t>
            </a:r>
            <a:r>
              <a:rPr lang="nb-NO" dirty="0" err="1"/>
              <a:t>pulsating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7E3A5A1-B7C4-0044-B69E-6DE2A72C54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90663" y="1974621"/>
            <a:ext cx="4270247" cy="41014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2058" name="Picture 10" descr="Help us take the pulse - tell us how you are - The Alternative Board">
            <a:extLst>
              <a:ext uri="{FF2B5EF4-FFF2-40B4-BE49-F238E27FC236}">
                <a16:creationId xmlns:a16="http://schemas.microsoft.com/office/drawing/2014/main" id="{2BE16B88-6096-E443-8C0B-9C55F948A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45" y="212257"/>
            <a:ext cx="3993265" cy="140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74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3CA000-83E0-9549-93CA-2138689F7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76070"/>
            <a:ext cx="7729728" cy="1188720"/>
          </a:xfrm>
        </p:spPr>
        <p:txBody>
          <a:bodyPr/>
          <a:lstStyle/>
          <a:p>
            <a:r>
              <a:rPr lang="nb-NO" dirty="0"/>
              <a:t>General terms </a:t>
            </a:r>
            <a:r>
              <a:rPr lang="nb-NO" dirty="0" err="1"/>
              <a:t>related</a:t>
            </a:r>
            <a:r>
              <a:rPr lang="nb-NO" dirty="0"/>
              <a:t> to </a:t>
            </a:r>
            <a:r>
              <a:rPr lang="nb-NO" dirty="0" err="1"/>
              <a:t>heart</a:t>
            </a:r>
            <a:r>
              <a:rPr lang="nb-NO" dirty="0"/>
              <a:t> and pulse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C01F73A-28FE-0E42-A711-AB79E0BC0A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4312" y="2153412"/>
            <a:ext cx="4271771" cy="5015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err="1"/>
              <a:t>Greek</a:t>
            </a:r>
            <a:r>
              <a:rPr lang="nb-NO" dirty="0"/>
              <a:t> </a:t>
            </a:r>
            <a:r>
              <a:rPr lang="nb-NO" dirty="0" err="1"/>
              <a:t>roots</a:t>
            </a:r>
            <a:r>
              <a:rPr lang="nb-NO" dirty="0"/>
              <a:t>: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b="1" dirty="0" err="1"/>
              <a:t>Sphygmo</a:t>
            </a:r>
            <a:r>
              <a:rPr lang="nb-NO" b="1" dirty="0"/>
              <a:t>-</a:t>
            </a:r>
          </a:p>
          <a:p>
            <a:pPr marL="0" indent="0">
              <a:buNone/>
            </a:pPr>
            <a:r>
              <a:rPr lang="nb-NO" dirty="0" err="1"/>
              <a:t>Meaning</a:t>
            </a:r>
            <a:r>
              <a:rPr lang="nb-NO" dirty="0"/>
              <a:t>: pulse</a:t>
            </a:r>
          </a:p>
          <a:p>
            <a:pPr marL="0" indent="0">
              <a:buNone/>
            </a:pPr>
            <a:r>
              <a:rPr lang="nb-NO" dirty="0"/>
              <a:t>Example: sp</a:t>
            </a:r>
            <a:r>
              <a:rPr lang="cs-CZ" dirty="0"/>
              <a:t>h</a:t>
            </a:r>
            <a:r>
              <a:rPr lang="nb-NO" dirty="0"/>
              <a:t>ygmometria (an instrument for measuring the strength of the pulse beat)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Card-</a:t>
            </a:r>
          </a:p>
          <a:p>
            <a:pPr marL="0" indent="0">
              <a:buNone/>
            </a:pPr>
            <a:r>
              <a:rPr lang="nb-NO" dirty="0" err="1"/>
              <a:t>Meaning</a:t>
            </a:r>
            <a:r>
              <a:rPr lang="nb-NO" dirty="0"/>
              <a:t>: </a:t>
            </a:r>
            <a:r>
              <a:rPr lang="nb-NO" dirty="0" err="1"/>
              <a:t>heart</a:t>
            </a:r>
            <a:endParaRPr lang="nb-NO" dirty="0"/>
          </a:p>
          <a:p>
            <a:pPr marL="0" indent="0">
              <a:buNone/>
            </a:pPr>
            <a:r>
              <a:rPr lang="nb-NO" dirty="0" err="1"/>
              <a:t>Example</a:t>
            </a:r>
            <a:r>
              <a:rPr lang="nb-NO" dirty="0"/>
              <a:t>: </a:t>
            </a:r>
            <a:r>
              <a:rPr lang="nb-NO" dirty="0" err="1"/>
              <a:t>myocarditis</a:t>
            </a:r>
            <a:r>
              <a:rPr lang="nb-NO" dirty="0"/>
              <a:t> (</a:t>
            </a:r>
            <a:r>
              <a:rPr lang="nb-NO" dirty="0" err="1"/>
              <a:t>inflammation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heart</a:t>
            </a:r>
            <a:r>
              <a:rPr lang="nb-NO" dirty="0"/>
              <a:t> </a:t>
            </a:r>
            <a:r>
              <a:rPr lang="nb-NO" dirty="0" err="1"/>
              <a:t>muscle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F6A62F8-0689-EC40-A4A7-1D46A0296A8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b-NO" dirty="0"/>
              <a:t>.</a:t>
            </a:r>
          </a:p>
        </p:txBody>
      </p:sp>
      <p:pic>
        <p:nvPicPr>
          <p:cNvPr id="1026" name="Picture 2" descr="Myocarditis - causes, symptoms &amp; treatments | British Heart Foundation">
            <a:extLst>
              <a:ext uri="{FF2B5EF4-FFF2-40B4-BE49-F238E27FC236}">
                <a16:creationId xmlns:a16="http://schemas.microsoft.com/office/drawing/2014/main" id="{38D5ED4E-6B58-C64D-9C60-F8567005E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686" y="4189035"/>
            <a:ext cx="4013200" cy="2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ealth Care Automatic upper Arm Blood Pressure Monitor Digital Blood  Pressure cuff Meter Sphygmomanometer sphygmometer machine|Home Use Beauty  Devices| - AliExpress">
            <a:extLst>
              <a:ext uri="{FF2B5EF4-FFF2-40B4-BE49-F238E27FC236}">
                <a16:creationId xmlns:a16="http://schemas.microsoft.com/office/drawing/2014/main" id="{C783C8D2-AD57-CC4E-852D-93BA5F1A5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326" y="1585535"/>
            <a:ext cx="2619185" cy="206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968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CC6DB03-A952-C247-BC27-75970CB8B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365" y="330620"/>
            <a:ext cx="7729728" cy="1188720"/>
          </a:xfrm>
        </p:spPr>
        <p:txBody>
          <a:bodyPr/>
          <a:lstStyle/>
          <a:p>
            <a:r>
              <a:rPr lang="nb-NO" dirty="0"/>
              <a:t>Terms </a:t>
            </a:r>
            <a:r>
              <a:rPr lang="nb-NO" dirty="0" err="1"/>
              <a:t>related</a:t>
            </a:r>
            <a:r>
              <a:rPr lang="nb-NO" dirty="0"/>
              <a:t> to </a:t>
            </a:r>
            <a:r>
              <a:rPr lang="nb-NO" dirty="0" err="1"/>
              <a:t>blood</a:t>
            </a:r>
            <a:r>
              <a:rPr lang="nb-NO" dirty="0"/>
              <a:t> </a:t>
            </a:r>
            <a:r>
              <a:rPr lang="nb-NO" dirty="0" err="1"/>
              <a:t>pressure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0766C65-DD9D-FF41-9071-18D8710BD4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9365" y="1774216"/>
            <a:ext cx="5228312" cy="5003654"/>
          </a:xfrm>
        </p:spPr>
        <p:txBody>
          <a:bodyPr>
            <a:normAutofit lnSpcReduction="10000"/>
          </a:bodyPr>
          <a:lstStyle/>
          <a:p>
            <a:r>
              <a:rPr lang="en-GB" b="1" dirty="0" err="1"/>
              <a:t>normotensio</a:t>
            </a:r>
            <a:r>
              <a:rPr lang="en-GB" dirty="0"/>
              <a:t>, </a:t>
            </a:r>
            <a:r>
              <a:rPr lang="en-GB" dirty="0" err="1"/>
              <a:t>onis</a:t>
            </a:r>
            <a:r>
              <a:rPr lang="en-GB" dirty="0"/>
              <a:t>, f. / </a:t>
            </a:r>
            <a:r>
              <a:rPr lang="en-GB" dirty="0" err="1"/>
              <a:t>normotonia</a:t>
            </a:r>
            <a:r>
              <a:rPr lang="en-GB" dirty="0"/>
              <a:t>, ae, f</a:t>
            </a:r>
          </a:p>
          <a:p>
            <a:r>
              <a:rPr lang="en-GB" dirty="0"/>
              <a:t>Meaning: blood pressure within normal range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	</a:t>
            </a:r>
            <a:endParaRPr lang="nb-NO" dirty="0"/>
          </a:p>
          <a:p>
            <a:r>
              <a:rPr lang="it-IT" b="1" dirty="0" err="1"/>
              <a:t>hypotensio</a:t>
            </a:r>
            <a:r>
              <a:rPr lang="it-IT" dirty="0"/>
              <a:t>, </a:t>
            </a:r>
            <a:r>
              <a:rPr lang="it-IT" dirty="0" err="1"/>
              <a:t>onis</a:t>
            </a:r>
            <a:r>
              <a:rPr lang="it-IT" dirty="0"/>
              <a:t>, </a:t>
            </a:r>
            <a:r>
              <a:rPr lang="it-IT" dirty="0" err="1"/>
              <a:t>f</a:t>
            </a:r>
            <a:r>
              <a:rPr lang="it-IT" dirty="0"/>
              <a:t>. / </a:t>
            </a:r>
            <a:r>
              <a:rPr lang="it-IT" dirty="0" err="1"/>
              <a:t>hypotonia</a:t>
            </a:r>
            <a:r>
              <a:rPr lang="it-IT" dirty="0"/>
              <a:t>, </a:t>
            </a:r>
            <a:r>
              <a:rPr lang="it-IT" dirty="0" err="1"/>
              <a:t>ae</a:t>
            </a:r>
            <a:r>
              <a:rPr lang="it-IT" dirty="0"/>
              <a:t>, </a:t>
            </a:r>
            <a:r>
              <a:rPr lang="it-IT" dirty="0" err="1"/>
              <a:t>f</a:t>
            </a:r>
            <a:r>
              <a:rPr lang="it-IT" dirty="0"/>
              <a:t>.</a:t>
            </a:r>
            <a:r>
              <a:rPr lang="nb-NO" dirty="0"/>
              <a:t> </a:t>
            </a:r>
          </a:p>
          <a:p>
            <a:r>
              <a:rPr lang="nb-NO" dirty="0" err="1"/>
              <a:t>Meaning</a:t>
            </a:r>
            <a:r>
              <a:rPr lang="nb-NO" dirty="0"/>
              <a:t>: </a:t>
            </a:r>
            <a:r>
              <a:rPr lang="nb-NO" dirty="0" err="1"/>
              <a:t>low</a:t>
            </a:r>
            <a:r>
              <a:rPr lang="nb-NO" dirty="0"/>
              <a:t> </a:t>
            </a:r>
            <a:r>
              <a:rPr lang="nb-NO" dirty="0" err="1"/>
              <a:t>blood</a:t>
            </a:r>
            <a:r>
              <a:rPr lang="nb-NO" dirty="0"/>
              <a:t> </a:t>
            </a:r>
            <a:r>
              <a:rPr lang="nb-NO" dirty="0" err="1"/>
              <a:t>pressure</a:t>
            </a:r>
            <a:endParaRPr lang="nb-NO" dirty="0"/>
          </a:p>
          <a:p>
            <a:r>
              <a:rPr lang="nb-NO" dirty="0" err="1"/>
              <a:t>Causes</a:t>
            </a:r>
            <a:r>
              <a:rPr lang="nb-NO" dirty="0"/>
              <a:t>: </a:t>
            </a:r>
            <a:r>
              <a:rPr lang="nb-NO" dirty="0" err="1"/>
              <a:t>pregnancy</a:t>
            </a:r>
            <a:r>
              <a:rPr lang="nb-NO" dirty="0"/>
              <a:t>, </a:t>
            </a:r>
            <a:r>
              <a:rPr lang="nb-NO" dirty="0" err="1"/>
              <a:t>heart</a:t>
            </a:r>
            <a:r>
              <a:rPr lang="nb-NO" dirty="0"/>
              <a:t> problems, </a:t>
            </a:r>
            <a:r>
              <a:rPr lang="nb-NO" dirty="0" err="1"/>
              <a:t>dehydration</a:t>
            </a:r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en-GB" b="1" dirty="0" err="1"/>
              <a:t>hypertensio</a:t>
            </a:r>
            <a:r>
              <a:rPr lang="en-GB" dirty="0"/>
              <a:t>, </a:t>
            </a:r>
            <a:r>
              <a:rPr lang="en-GB" dirty="0" err="1"/>
              <a:t>onis</a:t>
            </a:r>
            <a:r>
              <a:rPr lang="en-GB" dirty="0"/>
              <a:t>, f. / hypertonia, ae, f.</a:t>
            </a:r>
            <a:r>
              <a:rPr lang="nb-NO" dirty="0"/>
              <a:t> </a:t>
            </a:r>
          </a:p>
          <a:p>
            <a:r>
              <a:rPr lang="nb-NO" dirty="0" err="1"/>
              <a:t>Meaning</a:t>
            </a:r>
            <a:r>
              <a:rPr lang="nb-NO" dirty="0"/>
              <a:t>: High </a:t>
            </a:r>
            <a:r>
              <a:rPr lang="nb-NO" dirty="0" err="1"/>
              <a:t>blood</a:t>
            </a:r>
            <a:r>
              <a:rPr lang="nb-NO" dirty="0"/>
              <a:t> </a:t>
            </a:r>
            <a:r>
              <a:rPr lang="nb-NO" dirty="0" err="1"/>
              <a:t>pressure</a:t>
            </a:r>
            <a:endParaRPr lang="nb-NO" dirty="0"/>
          </a:p>
          <a:p>
            <a:r>
              <a:rPr lang="nb-NO" dirty="0" err="1"/>
              <a:t>Causes</a:t>
            </a:r>
            <a:r>
              <a:rPr lang="nb-NO" dirty="0"/>
              <a:t>: smoking, diet, stress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CE65D09-4759-374C-82F5-3086D73B32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78229" y="3998613"/>
            <a:ext cx="4270247" cy="26190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/>
              <a:t>The </a:t>
            </a:r>
            <a:r>
              <a:rPr lang="nb-NO" dirty="0" err="1"/>
              <a:t>greek</a:t>
            </a:r>
            <a:r>
              <a:rPr lang="nb-NO" dirty="0"/>
              <a:t> </a:t>
            </a:r>
            <a:r>
              <a:rPr lang="nb-NO" dirty="0" err="1"/>
              <a:t>roots</a:t>
            </a:r>
            <a:r>
              <a:rPr lang="nb-NO" dirty="0"/>
              <a:t> used: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-</a:t>
            </a:r>
            <a:r>
              <a:rPr lang="nb-NO" dirty="0" err="1"/>
              <a:t>tensio</a:t>
            </a:r>
            <a:endParaRPr lang="nb-NO" dirty="0"/>
          </a:p>
          <a:p>
            <a:r>
              <a:rPr lang="nb-NO" dirty="0" err="1"/>
              <a:t>Meaning</a:t>
            </a:r>
            <a:r>
              <a:rPr lang="nb-NO" dirty="0"/>
              <a:t>: </a:t>
            </a:r>
            <a:r>
              <a:rPr lang="nb-NO" dirty="0" err="1"/>
              <a:t>blood</a:t>
            </a:r>
            <a:r>
              <a:rPr lang="nb-NO" dirty="0"/>
              <a:t> </a:t>
            </a:r>
            <a:r>
              <a:rPr lang="nb-NO" dirty="0" err="1"/>
              <a:t>pressure</a:t>
            </a:r>
            <a:endParaRPr lang="nb-NO" dirty="0"/>
          </a:p>
          <a:p>
            <a:endParaRPr lang="nb-NO" dirty="0"/>
          </a:p>
          <a:p>
            <a:r>
              <a:rPr lang="nb-NO" dirty="0"/>
              <a:t>-ton-</a:t>
            </a:r>
          </a:p>
          <a:p>
            <a:r>
              <a:rPr lang="nb-NO" dirty="0" err="1"/>
              <a:t>Meaning</a:t>
            </a:r>
            <a:r>
              <a:rPr lang="nb-NO" dirty="0"/>
              <a:t>: tone </a:t>
            </a:r>
            <a:r>
              <a:rPr lang="nb-NO" dirty="0" err="1"/>
              <a:t>disorder</a:t>
            </a:r>
            <a:endParaRPr lang="nb-NO" dirty="0"/>
          </a:p>
        </p:txBody>
      </p:sp>
      <p:pic>
        <p:nvPicPr>
          <p:cNvPr id="5" name="Picture 6" descr="Blood Pressure UK">
            <a:extLst>
              <a:ext uri="{FF2B5EF4-FFF2-40B4-BE49-F238E27FC236}">
                <a16:creationId xmlns:a16="http://schemas.microsoft.com/office/drawing/2014/main" id="{F72F3242-9393-E94F-AC5A-48F3E5805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013" y="111069"/>
            <a:ext cx="3178622" cy="369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478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556482-112D-E649-AA6E-9CA9B6764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509" y="160410"/>
            <a:ext cx="7729728" cy="1188720"/>
          </a:xfrm>
        </p:spPr>
        <p:txBody>
          <a:bodyPr/>
          <a:lstStyle/>
          <a:p>
            <a:r>
              <a:rPr lang="nb-NO" dirty="0"/>
              <a:t>Terms </a:t>
            </a:r>
            <a:r>
              <a:rPr lang="nb-NO" dirty="0" err="1"/>
              <a:t>related</a:t>
            </a:r>
            <a:r>
              <a:rPr lang="nb-NO" dirty="0"/>
              <a:t> to </a:t>
            </a:r>
            <a:r>
              <a:rPr lang="nb-NO" dirty="0" err="1"/>
              <a:t>blood</a:t>
            </a:r>
            <a:r>
              <a:rPr lang="nb-NO" dirty="0"/>
              <a:t> </a:t>
            </a:r>
            <a:r>
              <a:rPr lang="nb-NO" dirty="0" err="1"/>
              <a:t>pressure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D7C7AE1-E319-4447-B25B-C0586A4472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509" y="1596627"/>
            <a:ext cx="4271771" cy="5261373"/>
          </a:xfrm>
        </p:spPr>
        <p:txBody>
          <a:bodyPr>
            <a:normAutofit lnSpcReduction="10000"/>
          </a:bodyPr>
          <a:lstStyle/>
          <a:p>
            <a:r>
              <a:rPr lang="it-IT" b="1" dirty="0" err="1"/>
              <a:t>tachycardia</a:t>
            </a:r>
            <a:r>
              <a:rPr lang="it-IT" dirty="0"/>
              <a:t>, </a:t>
            </a:r>
            <a:r>
              <a:rPr lang="it-IT" dirty="0" err="1"/>
              <a:t>ae</a:t>
            </a:r>
            <a:r>
              <a:rPr lang="it-IT" dirty="0"/>
              <a:t>, </a:t>
            </a:r>
            <a:r>
              <a:rPr lang="it-IT" dirty="0" err="1"/>
              <a:t>f</a:t>
            </a:r>
            <a:r>
              <a:rPr lang="it-IT" dirty="0"/>
              <a:t>.	</a:t>
            </a:r>
          </a:p>
          <a:p>
            <a:r>
              <a:rPr lang="it-IT" dirty="0" err="1"/>
              <a:t>Meaning</a:t>
            </a:r>
            <a:r>
              <a:rPr lang="it-IT" dirty="0"/>
              <a:t>: </a:t>
            </a:r>
            <a:r>
              <a:rPr lang="nb-NO" dirty="0" err="1"/>
              <a:t>heart</a:t>
            </a:r>
            <a:r>
              <a:rPr lang="nb-NO" dirty="0"/>
              <a:t> rate faster </a:t>
            </a:r>
            <a:r>
              <a:rPr lang="nb-NO" dirty="0" err="1"/>
              <a:t>than</a:t>
            </a:r>
            <a:r>
              <a:rPr lang="nb-NO" dirty="0"/>
              <a:t> normal</a:t>
            </a:r>
          </a:p>
          <a:p>
            <a:r>
              <a:rPr lang="it-IT" dirty="0" err="1"/>
              <a:t>Causes</a:t>
            </a:r>
            <a:r>
              <a:rPr lang="it-IT" dirty="0"/>
              <a:t>: anemia, </a:t>
            </a:r>
            <a:r>
              <a:rPr lang="it-IT" dirty="0" err="1"/>
              <a:t>diabetes</a:t>
            </a:r>
            <a:endParaRPr lang="it-IT" dirty="0"/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			</a:t>
            </a:r>
            <a:endParaRPr lang="nb-NO" dirty="0"/>
          </a:p>
          <a:p>
            <a:r>
              <a:rPr lang="it-IT" b="1" dirty="0" err="1"/>
              <a:t>bradycardia</a:t>
            </a:r>
            <a:r>
              <a:rPr lang="it-IT" dirty="0"/>
              <a:t>, </a:t>
            </a:r>
            <a:r>
              <a:rPr lang="it-IT" dirty="0" err="1"/>
              <a:t>ae</a:t>
            </a:r>
            <a:r>
              <a:rPr lang="it-IT" dirty="0"/>
              <a:t>, </a:t>
            </a:r>
            <a:r>
              <a:rPr lang="it-IT" dirty="0" err="1"/>
              <a:t>f</a:t>
            </a:r>
            <a:r>
              <a:rPr lang="it-IT" dirty="0"/>
              <a:t>.	</a:t>
            </a:r>
          </a:p>
          <a:p>
            <a:r>
              <a:rPr lang="it-IT" dirty="0" err="1"/>
              <a:t>Meaning</a:t>
            </a:r>
            <a:r>
              <a:rPr lang="it-IT" dirty="0"/>
              <a:t>: </a:t>
            </a:r>
            <a:r>
              <a:rPr lang="it-IT" dirty="0" err="1"/>
              <a:t>heart</a:t>
            </a:r>
            <a:r>
              <a:rPr lang="it-IT" dirty="0"/>
              <a:t> rate </a:t>
            </a:r>
            <a:r>
              <a:rPr lang="it-IT" dirty="0" err="1"/>
              <a:t>slower</a:t>
            </a:r>
            <a:r>
              <a:rPr lang="it-IT" dirty="0"/>
              <a:t> </a:t>
            </a:r>
            <a:r>
              <a:rPr lang="it-IT" dirty="0" err="1"/>
              <a:t>than</a:t>
            </a:r>
            <a:r>
              <a:rPr lang="it-IT" dirty="0"/>
              <a:t> </a:t>
            </a:r>
            <a:r>
              <a:rPr lang="it-IT" dirty="0" err="1"/>
              <a:t>normal</a:t>
            </a:r>
            <a:endParaRPr lang="it-IT" dirty="0"/>
          </a:p>
          <a:p>
            <a:r>
              <a:rPr lang="it-IT" dirty="0" err="1"/>
              <a:t>Causes</a:t>
            </a:r>
            <a:r>
              <a:rPr lang="it-IT" dirty="0"/>
              <a:t>: </a:t>
            </a:r>
            <a:r>
              <a:rPr lang="it-IT" dirty="0" err="1"/>
              <a:t>heart</a:t>
            </a:r>
            <a:r>
              <a:rPr lang="it-IT" dirty="0"/>
              <a:t> </a:t>
            </a:r>
            <a:r>
              <a:rPr lang="it-IT" dirty="0" err="1"/>
              <a:t>tissue</a:t>
            </a:r>
            <a:r>
              <a:rPr lang="it-IT" dirty="0"/>
              <a:t> </a:t>
            </a:r>
            <a:r>
              <a:rPr lang="it-IT" dirty="0" err="1"/>
              <a:t>damage</a:t>
            </a:r>
            <a:r>
              <a:rPr lang="it-IT" dirty="0"/>
              <a:t>, </a:t>
            </a:r>
            <a:r>
              <a:rPr lang="it-IT" dirty="0" err="1"/>
              <a:t>heart</a:t>
            </a:r>
            <a:r>
              <a:rPr lang="it-IT" dirty="0"/>
              <a:t> </a:t>
            </a:r>
            <a:r>
              <a:rPr lang="it-IT" dirty="0" err="1"/>
              <a:t>defect</a:t>
            </a:r>
            <a:br>
              <a:rPr lang="it-IT" dirty="0"/>
            </a:br>
            <a:endParaRPr lang="it-IT" dirty="0"/>
          </a:p>
          <a:p>
            <a:endParaRPr lang="nb-NO" dirty="0"/>
          </a:p>
          <a:p>
            <a:r>
              <a:rPr lang="it-IT" b="1" dirty="0" err="1"/>
              <a:t>asystolia</a:t>
            </a:r>
            <a:r>
              <a:rPr lang="it-IT" dirty="0"/>
              <a:t>, </a:t>
            </a:r>
            <a:r>
              <a:rPr lang="it-IT" dirty="0" err="1"/>
              <a:t>ae</a:t>
            </a:r>
            <a:r>
              <a:rPr lang="it-IT" dirty="0"/>
              <a:t>, </a:t>
            </a:r>
            <a:r>
              <a:rPr lang="it-IT" dirty="0" err="1"/>
              <a:t>f</a:t>
            </a:r>
            <a:r>
              <a:rPr lang="it-IT" dirty="0"/>
              <a:t>.</a:t>
            </a:r>
            <a:r>
              <a:rPr lang="nb-NO" dirty="0"/>
              <a:t> </a:t>
            </a:r>
          </a:p>
          <a:p>
            <a:r>
              <a:rPr lang="nb-NO" dirty="0" err="1"/>
              <a:t>Meaning</a:t>
            </a:r>
            <a:r>
              <a:rPr lang="nb-NO" dirty="0"/>
              <a:t>: absence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contraction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heart</a:t>
            </a:r>
            <a:endParaRPr lang="nb-NO" dirty="0"/>
          </a:p>
          <a:p>
            <a:r>
              <a:rPr lang="nb-NO" dirty="0" err="1"/>
              <a:t>Causes</a:t>
            </a:r>
            <a:r>
              <a:rPr lang="nb-NO" dirty="0"/>
              <a:t>: </a:t>
            </a:r>
            <a:r>
              <a:rPr lang="nb-NO" dirty="0" err="1"/>
              <a:t>suffocation</a:t>
            </a:r>
            <a:r>
              <a:rPr lang="nb-NO" dirty="0"/>
              <a:t>, stroke etc.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884032C-9D15-DA45-B8F0-A804B8A203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80743" y="485145"/>
            <a:ext cx="4270247" cy="31019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 err="1"/>
              <a:t>Greek</a:t>
            </a:r>
            <a:r>
              <a:rPr lang="nb-NO" dirty="0"/>
              <a:t> </a:t>
            </a:r>
            <a:r>
              <a:rPr lang="nb-NO" dirty="0" err="1"/>
              <a:t>roots</a:t>
            </a:r>
            <a:r>
              <a:rPr lang="nb-NO" dirty="0"/>
              <a:t> used: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 err="1"/>
              <a:t>Tachy</a:t>
            </a:r>
            <a:r>
              <a:rPr lang="nb-NO" dirty="0"/>
              <a:t>- </a:t>
            </a:r>
            <a:r>
              <a:rPr lang="nb-NO" dirty="0" err="1"/>
              <a:t>means</a:t>
            </a:r>
            <a:r>
              <a:rPr lang="nb-NO" dirty="0"/>
              <a:t> fast</a:t>
            </a:r>
          </a:p>
          <a:p>
            <a:endParaRPr lang="nb-NO" dirty="0"/>
          </a:p>
          <a:p>
            <a:r>
              <a:rPr lang="nb-NO" dirty="0" err="1"/>
              <a:t>Brady</a:t>
            </a:r>
            <a:r>
              <a:rPr lang="nb-NO" dirty="0"/>
              <a:t>- </a:t>
            </a:r>
            <a:r>
              <a:rPr lang="nb-NO" dirty="0" err="1"/>
              <a:t>means</a:t>
            </a:r>
            <a:r>
              <a:rPr lang="nb-NO" dirty="0"/>
              <a:t> </a:t>
            </a:r>
            <a:r>
              <a:rPr lang="nb-NO" dirty="0" err="1"/>
              <a:t>slow</a:t>
            </a:r>
            <a:endParaRPr lang="nb-NO" dirty="0"/>
          </a:p>
        </p:txBody>
      </p:sp>
      <p:pic>
        <p:nvPicPr>
          <p:cNvPr id="5122" name="Picture 2" descr="B20: Cardiac Asystole: ECGs at St Emlyn's">
            <a:extLst>
              <a:ext uri="{FF2B5EF4-FFF2-40B4-BE49-F238E27FC236}">
                <a16:creationId xmlns:a16="http://schemas.microsoft.com/office/drawing/2014/main" id="{C36889B6-DC08-2B43-BF59-F70C8ABD2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315" y="5540726"/>
            <a:ext cx="4958576" cy="112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Bradycardia - Wikipedia">
            <a:extLst>
              <a:ext uri="{FF2B5EF4-FFF2-40B4-BE49-F238E27FC236}">
                <a16:creationId xmlns:a16="http://schemas.microsoft.com/office/drawing/2014/main" id="{CA8C790C-6AAE-C748-B709-6344A5C84F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284A7DA0-34A7-9646-84A4-68F9CA9B0C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38314" y="4245705"/>
            <a:ext cx="4877553" cy="1125009"/>
          </a:xfrm>
          <a:prstGeom prst="rect">
            <a:avLst/>
          </a:prstGeom>
        </p:spPr>
      </p:pic>
      <p:pic>
        <p:nvPicPr>
          <p:cNvPr id="5130" name="Picture 10" descr="Matters of the Heart - Junctional Rhythms and Beats — PatMac,RN">
            <a:extLst>
              <a:ext uri="{FF2B5EF4-FFF2-40B4-BE49-F238E27FC236}">
                <a16:creationId xmlns:a16="http://schemas.microsoft.com/office/drawing/2014/main" id="{595517C1-25D0-8B4F-A478-3617D77EB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315" y="2668964"/>
            <a:ext cx="4877553" cy="140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199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05339D-102E-CD43-8C40-E64AB68FA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Terms </a:t>
            </a:r>
            <a:r>
              <a:rPr lang="nb-NO" dirty="0" err="1"/>
              <a:t>denoting</a:t>
            </a:r>
            <a:r>
              <a:rPr lang="nb-NO" dirty="0"/>
              <a:t> normal pulses 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0669031-903D-D94B-AFBC-E3E3029066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66544" y="2638044"/>
            <a:ext cx="5931044" cy="3913227"/>
          </a:xfrm>
        </p:spPr>
        <p:txBody>
          <a:bodyPr/>
          <a:lstStyle/>
          <a:p>
            <a:r>
              <a:rPr lang="en-GB" dirty="0"/>
              <a:t>p. </a:t>
            </a:r>
            <a:r>
              <a:rPr lang="en-GB" b="1" dirty="0" err="1"/>
              <a:t>aequalis</a:t>
            </a:r>
            <a:endParaRPr lang="en-GB" b="1" dirty="0"/>
          </a:p>
          <a:p>
            <a:pPr marL="0" indent="0">
              <a:buNone/>
            </a:pPr>
            <a:r>
              <a:rPr lang="en-GB" dirty="0"/>
              <a:t>Meaning: even, steady pulse</a:t>
            </a:r>
            <a:r>
              <a:rPr lang="cs-CZ" dirty="0"/>
              <a:t> </a:t>
            </a:r>
            <a:r>
              <a:rPr lang="cs-CZ" dirty="0" err="1"/>
              <a:t>concerning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amplitude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		 </a:t>
            </a:r>
            <a:endParaRPr lang="nb-NO" dirty="0"/>
          </a:p>
          <a:p>
            <a:r>
              <a:rPr lang="en-GB" dirty="0"/>
              <a:t>p. </a:t>
            </a:r>
            <a:r>
              <a:rPr lang="en-GB" b="1" dirty="0" err="1"/>
              <a:t>regularis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Meaning: regular pulse</a:t>
            </a:r>
            <a:r>
              <a:rPr lang="cs-CZ" dirty="0"/>
              <a:t> </a:t>
            </a:r>
            <a:r>
              <a:rPr lang="cs-CZ" dirty="0" err="1"/>
              <a:t>concerning</a:t>
            </a:r>
            <a:r>
              <a:rPr lang="cs-CZ" dirty="0"/>
              <a:t> </a:t>
            </a:r>
            <a:r>
              <a:rPr lang="cs-CZ" dirty="0" err="1"/>
              <a:t>frequency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		</a:t>
            </a:r>
            <a:endParaRPr lang="nb-NO" dirty="0"/>
          </a:p>
          <a:p>
            <a:r>
              <a:rPr lang="en-GB" dirty="0"/>
              <a:t>p. </a:t>
            </a:r>
            <a:r>
              <a:rPr lang="en-GB" b="1" dirty="0" err="1"/>
              <a:t>plenus</a:t>
            </a:r>
            <a:r>
              <a:rPr lang="nb-NO" dirty="0"/>
              <a:t> </a:t>
            </a:r>
          </a:p>
          <a:p>
            <a:pPr marL="0" indent="0">
              <a:buNone/>
            </a:pPr>
            <a:r>
              <a:rPr lang="nb-NO" dirty="0" err="1"/>
              <a:t>Meaning</a:t>
            </a:r>
            <a:r>
              <a:rPr lang="nb-NO" dirty="0"/>
              <a:t>: full pulse (</a:t>
            </a:r>
            <a:r>
              <a:rPr lang="nb-NO" dirty="0" err="1"/>
              <a:t>occuring</a:t>
            </a:r>
            <a:r>
              <a:rPr lang="nb-NO" dirty="0"/>
              <a:t> </a:t>
            </a:r>
            <a:r>
              <a:rPr lang="nb-NO" dirty="0" err="1"/>
              <a:t>when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arteries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filled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blood</a:t>
            </a:r>
            <a:r>
              <a:rPr lang="nb-NO" dirty="0"/>
              <a:t> </a:t>
            </a:r>
            <a:r>
              <a:rPr lang="nb-NO" dirty="0" err="1"/>
              <a:t>properly</a:t>
            </a:r>
            <a:r>
              <a:rPr lang="nb-NO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42854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6CEE81-44A9-F549-9478-D7DAA34F1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ea typeface="+mj-lt"/>
                <a:cs typeface="+mj-lt"/>
              </a:rPr>
              <a:t>TERMS DENOTING ABNORMAL/PATHOLOGICAL PULSES 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81980ED-ED2C-654C-8A33-8A064505B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68017" y="2279177"/>
            <a:ext cx="4271771" cy="474942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b-NO" sz="1600" dirty="0"/>
              <a:t>p</a:t>
            </a:r>
            <a:r>
              <a:rPr lang="nb-NO" sz="1600" dirty="0">
                <a:ea typeface="+mn-lt"/>
                <a:cs typeface="+mn-lt"/>
              </a:rPr>
              <a:t>. </a:t>
            </a:r>
            <a:r>
              <a:rPr lang="nb-NO" sz="1600" b="1" dirty="0" err="1">
                <a:ea typeface="+mn-lt"/>
                <a:cs typeface="+mn-lt"/>
              </a:rPr>
              <a:t>inaequalis</a:t>
            </a:r>
            <a:r>
              <a:rPr lang="nb-NO" sz="1600" dirty="0">
                <a:ea typeface="+mn-lt"/>
                <a:cs typeface="+mn-lt"/>
              </a:rPr>
              <a:t>  </a:t>
            </a:r>
            <a:endParaRPr lang="en-US" sz="1600" dirty="0"/>
          </a:p>
          <a:p>
            <a:pPr marL="0" indent="0">
              <a:buNone/>
            </a:pPr>
            <a:r>
              <a:rPr lang="nb-NO" sz="1600" dirty="0">
                <a:ea typeface="+mn-lt"/>
                <a:cs typeface="+mn-lt"/>
              </a:rPr>
              <a:t>Meaning: uneven and usteady pulse (concerning the amplitude)</a:t>
            </a:r>
            <a:endParaRPr lang="cs-CZ" sz="1600" dirty="0">
              <a:ea typeface="+mn-lt"/>
              <a:cs typeface="+mn-lt"/>
            </a:endParaRPr>
          </a:p>
          <a:p>
            <a:pPr marL="0" indent="0">
              <a:buNone/>
            </a:pPr>
            <a:endParaRPr lang="nb-NO" sz="1600" dirty="0">
              <a:ea typeface="+mn-lt"/>
              <a:cs typeface="+mn-lt"/>
            </a:endParaRPr>
          </a:p>
          <a:p>
            <a:r>
              <a:rPr lang="nb-NO" sz="1600" dirty="0">
                <a:ea typeface="+mn-lt"/>
                <a:cs typeface="+mn-lt"/>
              </a:rPr>
              <a:t>p. </a:t>
            </a:r>
            <a:r>
              <a:rPr lang="nb-NO" sz="1600" b="1" dirty="0">
                <a:ea typeface="+mn-lt"/>
                <a:cs typeface="+mn-lt"/>
              </a:rPr>
              <a:t>Irregularis</a:t>
            </a:r>
            <a:endParaRPr lang="nb-NO" sz="1600" b="1" dirty="0"/>
          </a:p>
          <a:p>
            <a:pPr marL="0" indent="0">
              <a:buNone/>
            </a:pPr>
            <a:r>
              <a:rPr lang="nb-NO" sz="1600" dirty="0"/>
              <a:t>Meaning: </a:t>
            </a:r>
            <a:r>
              <a:rPr lang="nb-NO" sz="1600" dirty="0">
                <a:ea typeface="+mn-lt"/>
                <a:cs typeface="+mn-lt"/>
              </a:rPr>
              <a:t>Irregular pulse</a:t>
            </a:r>
            <a:r>
              <a:rPr lang="cs-CZ" sz="1600" dirty="0">
                <a:ea typeface="+mn-lt"/>
                <a:cs typeface="+mn-lt"/>
              </a:rPr>
              <a:t> (</a:t>
            </a:r>
            <a:r>
              <a:rPr lang="cs-CZ" sz="1600" dirty="0" err="1">
                <a:ea typeface="+mn-lt"/>
                <a:cs typeface="+mn-lt"/>
              </a:rPr>
              <a:t>concerning</a:t>
            </a:r>
            <a:r>
              <a:rPr lang="cs-CZ" sz="1600" dirty="0">
                <a:ea typeface="+mn-lt"/>
                <a:cs typeface="+mn-lt"/>
              </a:rPr>
              <a:t> </a:t>
            </a:r>
            <a:r>
              <a:rPr lang="cs-CZ" sz="1600" dirty="0" err="1">
                <a:ea typeface="+mn-lt"/>
                <a:cs typeface="+mn-lt"/>
              </a:rPr>
              <a:t>frequency</a:t>
            </a:r>
            <a:r>
              <a:rPr lang="cs-CZ" sz="1600" dirty="0">
                <a:ea typeface="+mn-lt"/>
                <a:cs typeface="+mn-lt"/>
              </a:rPr>
              <a:t>)</a:t>
            </a:r>
            <a:endParaRPr lang="nb-NO" sz="1600" dirty="0"/>
          </a:p>
          <a:p>
            <a:pPr marL="0" indent="0">
              <a:buNone/>
            </a:pPr>
            <a:r>
              <a:rPr lang="nb-NO" sz="1600" dirty="0"/>
              <a:t>Associated with: </a:t>
            </a:r>
            <a:r>
              <a:rPr lang="nb-NO" sz="1600" dirty="0">
                <a:ea typeface="+mn-lt"/>
                <a:cs typeface="+mn-lt"/>
              </a:rPr>
              <a:t>arrhythmia, conductive heart dysfunction</a:t>
            </a:r>
            <a:endParaRPr lang="cs-CZ" sz="1600" dirty="0">
              <a:ea typeface="+mn-lt"/>
              <a:cs typeface="+mn-lt"/>
            </a:endParaRPr>
          </a:p>
          <a:p>
            <a:pPr marL="0" indent="0">
              <a:buNone/>
            </a:pPr>
            <a:endParaRPr lang="nb-NO" sz="1600" dirty="0">
              <a:ea typeface="+mn-lt"/>
              <a:cs typeface="+mn-lt"/>
            </a:endParaRPr>
          </a:p>
          <a:p>
            <a:r>
              <a:rPr lang="nb-NO" sz="1600" dirty="0">
                <a:ea typeface="+mn-lt"/>
                <a:cs typeface="+mn-lt"/>
              </a:rPr>
              <a:t>p. </a:t>
            </a:r>
            <a:r>
              <a:rPr lang="nb-NO" sz="1600" b="1" dirty="0">
                <a:ea typeface="+mn-lt"/>
                <a:cs typeface="+mn-lt"/>
              </a:rPr>
              <a:t>intermittens</a:t>
            </a:r>
            <a:endParaRPr lang="nb-NO" sz="1600" b="1" dirty="0"/>
          </a:p>
          <a:p>
            <a:pPr>
              <a:buNone/>
            </a:pPr>
            <a:r>
              <a:rPr lang="nb-NO" sz="1600" dirty="0">
                <a:ea typeface="+mn-lt"/>
                <a:cs typeface="+mn-lt"/>
              </a:rPr>
              <a:t>Meaning: Discontinuation, long pauses occurring between pulse beats</a:t>
            </a:r>
            <a:endParaRPr lang="cs-CZ" sz="1600" dirty="0">
              <a:ea typeface="+mn-lt"/>
              <a:cs typeface="+mn-lt"/>
            </a:endParaRPr>
          </a:p>
          <a:p>
            <a:pPr>
              <a:buNone/>
            </a:pPr>
            <a:r>
              <a:rPr lang="cs-CZ" sz="1600" dirty="0" err="1">
                <a:ea typeface="+mn-lt"/>
                <a:cs typeface="+mn-lt"/>
              </a:rPr>
              <a:t>Associated</a:t>
            </a:r>
            <a:r>
              <a:rPr lang="cs-CZ" sz="1600" dirty="0">
                <a:ea typeface="+mn-lt"/>
                <a:cs typeface="+mn-lt"/>
              </a:rPr>
              <a:t> </a:t>
            </a:r>
            <a:r>
              <a:rPr lang="cs-CZ" sz="1600" dirty="0" err="1">
                <a:ea typeface="+mn-lt"/>
                <a:cs typeface="+mn-lt"/>
              </a:rPr>
              <a:t>with</a:t>
            </a:r>
            <a:r>
              <a:rPr lang="cs-CZ" sz="1600" dirty="0">
                <a:ea typeface="+mn-lt"/>
                <a:cs typeface="+mn-lt"/>
              </a:rPr>
              <a:t>: </a:t>
            </a:r>
            <a:r>
              <a:rPr lang="cs-CZ" sz="1600" dirty="0" err="1">
                <a:ea typeface="+mn-lt"/>
                <a:cs typeface="+mn-lt"/>
              </a:rPr>
              <a:t>premature</a:t>
            </a:r>
            <a:r>
              <a:rPr lang="cs-CZ" sz="1600" dirty="0">
                <a:ea typeface="+mn-lt"/>
                <a:cs typeface="+mn-lt"/>
              </a:rPr>
              <a:t> </a:t>
            </a:r>
            <a:r>
              <a:rPr lang="cs-CZ" sz="1600" dirty="0" err="1">
                <a:ea typeface="+mn-lt"/>
                <a:cs typeface="+mn-lt"/>
              </a:rPr>
              <a:t>atrial</a:t>
            </a:r>
            <a:r>
              <a:rPr lang="cs-CZ" sz="1600" dirty="0">
                <a:ea typeface="+mn-lt"/>
                <a:cs typeface="+mn-lt"/>
              </a:rPr>
              <a:t> and </a:t>
            </a:r>
            <a:r>
              <a:rPr lang="cs-CZ" sz="1600" dirty="0" err="1">
                <a:ea typeface="+mn-lt"/>
                <a:cs typeface="+mn-lt"/>
              </a:rPr>
              <a:t>ventricular</a:t>
            </a:r>
            <a:r>
              <a:rPr lang="cs-CZ" sz="1600" dirty="0">
                <a:ea typeface="+mn-lt"/>
                <a:cs typeface="+mn-lt"/>
              </a:rPr>
              <a:t> </a:t>
            </a:r>
            <a:r>
              <a:rPr lang="cs-CZ" sz="1600" dirty="0" err="1">
                <a:ea typeface="+mn-lt"/>
                <a:cs typeface="+mn-lt"/>
              </a:rPr>
              <a:t>contractions</a:t>
            </a:r>
            <a:r>
              <a:rPr lang="cs-CZ" sz="1600" dirty="0">
                <a:ea typeface="+mn-lt"/>
                <a:cs typeface="+mn-lt"/>
              </a:rPr>
              <a:t>, </a:t>
            </a:r>
            <a:r>
              <a:rPr lang="cs-CZ" sz="1600" dirty="0" err="1">
                <a:ea typeface="+mn-lt"/>
                <a:cs typeface="+mn-lt"/>
              </a:rPr>
              <a:t>atrial</a:t>
            </a:r>
            <a:r>
              <a:rPr lang="cs-CZ" sz="1600" dirty="0">
                <a:ea typeface="+mn-lt"/>
                <a:cs typeface="+mn-lt"/>
              </a:rPr>
              <a:t> </a:t>
            </a:r>
            <a:r>
              <a:rPr lang="cs-CZ" sz="1600" dirty="0" err="1">
                <a:ea typeface="+mn-lt"/>
                <a:cs typeface="+mn-lt"/>
              </a:rPr>
              <a:t>fibrillation</a:t>
            </a:r>
            <a:endParaRPr lang="nb-NO" sz="1600" dirty="0"/>
          </a:p>
          <a:p>
            <a:pPr marL="0" indent="0">
              <a:buNone/>
            </a:pPr>
            <a:endParaRPr lang="nb-NO" dirty="0"/>
          </a:p>
          <a:p>
            <a:pPr marL="285750" indent="-285750"/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285750" indent="-285750"/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755D902-4F56-4675-8229-6CDF5978BD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b="8284"/>
          <a:stretch/>
        </p:blipFill>
        <p:spPr>
          <a:xfrm>
            <a:off x="6953262" y="3877447"/>
            <a:ext cx="4270247" cy="1037470"/>
          </a:xfrm>
        </p:spPr>
      </p:pic>
    </p:spTree>
    <p:extLst>
      <p:ext uri="{BB962C8B-B14F-4D97-AF65-F5344CB8AC3E}">
        <p14:creationId xmlns:p14="http://schemas.microsoft.com/office/powerpoint/2010/main" val="3514486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4656F2-6B2A-4B47-B2E4-F82EA47E0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ea typeface="+mj-lt"/>
                <a:cs typeface="+mj-lt"/>
              </a:rPr>
              <a:t>TERMS DENOTING ABNORMAL/PATHOLOGICAL PULSES </a:t>
            </a:r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533816F-584B-E04A-A307-AD9D18F9A9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0194" y="2281185"/>
            <a:ext cx="4271771" cy="310198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b-NO" sz="1600" dirty="0">
                <a:ea typeface="+mn-lt"/>
                <a:cs typeface="+mn-lt"/>
              </a:rPr>
              <a:t>p. </a:t>
            </a:r>
            <a:r>
              <a:rPr lang="nb-NO" sz="1600" b="1" dirty="0" err="1">
                <a:ea typeface="+mn-lt"/>
                <a:cs typeface="+mn-lt"/>
              </a:rPr>
              <a:t>intercurrens</a:t>
            </a:r>
            <a:endParaRPr lang="nb-NO" sz="1600" b="1" dirty="0"/>
          </a:p>
          <a:p>
            <a:pPr marL="0" indent="0">
              <a:buNone/>
            </a:pPr>
            <a:r>
              <a:rPr lang="nb-NO" sz="1600" dirty="0"/>
              <a:t>Meaning:</a:t>
            </a:r>
            <a:r>
              <a:rPr lang="nb-NO" sz="1600" dirty="0">
                <a:ea typeface="+mn-lt"/>
                <a:cs typeface="+mn-lt"/>
              </a:rPr>
              <a:t> Irregular pulse</a:t>
            </a:r>
            <a:r>
              <a:rPr lang="cs-CZ" sz="1600" dirty="0">
                <a:ea typeface="+mn-lt"/>
                <a:cs typeface="+mn-lt"/>
              </a:rPr>
              <a:t> + </a:t>
            </a:r>
            <a:r>
              <a:rPr lang="cs-CZ" sz="1600" dirty="0" err="1">
                <a:ea typeface="+mn-lt"/>
                <a:cs typeface="+mn-lt"/>
              </a:rPr>
              <a:t>heart</a:t>
            </a:r>
            <a:r>
              <a:rPr lang="cs-CZ" sz="1600" dirty="0">
                <a:ea typeface="+mn-lt"/>
                <a:cs typeface="+mn-lt"/>
              </a:rPr>
              <a:t> extrasystole</a:t>
            </a:r>
            <a:endParaRPr lang="nb-NO" sz="1600" dirty="0">
              <a:ea typeface="+mn-lt"/>
              <a:cs typeface="+mn-lt"/>
            </a:endParaRPr>
          </a:p>
          <a:p>
            <a:pPr marL="0" indent="0">
              <a:buNone/>
            </a:pPr>
            <a:endParaRPr lang="nb-NO" sz="1600" dirty="0"/>
          </a:p>
          <a:p>
            <a:pPr marL="285750" indent="-285750"/>
            <a:r>
              <a:rPr lang="nb-NO" sz="1600" dirty="0">
                <a:ea typeface="+mn-lt"/>
                <a:cs typeface="+mn-lt"/>
              </a:rPr>
              <a:t>p. </a:t>
            </a:r>
            <a:r>
              <a:rPr lang="nb-NO" sz="1600" b="1" dirty="0" err="1">
                <a:ea typeface="+mn-lt"/>
                <a:cs typeface="+mn-lt"/>
              </a:rPr>
              <a:t>celer</a:t>
            </a:r>
            <a:r>
              <a:rPr lang="nb-NO" sz="1600" dirty="0">
                <a:ea typeface="+mn-lt"/>
                <a:cs typeface="+mn-lt"/>
              </a:rPr>
              <a:t> or </a:t>
            </a:r>
            <a:r>
              <a:rPr lang="nb-NO" sz="1600" b="1" dirty="0" err="1">
                <a:ea typeface="+mn-lt"/>
                <a:cs typeface="+mn-lt"/>
              </a:rPr>
              <a:t>frequens</a:t>
            </a:r>
            <a:endParaRPr lang="nb-NO" sz="1600" b="1" dirty="0"/>
          </a:p>
          <a:p>
            <a:pPr marL="0" indent="0">
              <a:buNone/>
            </a:pPr>
            <a:r>
              <a:rPr lang="nb-NO" sz="1600" dirty="0" err="1"/>
              <a:t>Meaning</a:t>
            </a:r>
            <a:r>
              <a:rPr lang="nb-NO" sz="1600" dirty="0"/>
              <a:t>: </a:t>
            </a:r>
            <a:r>
              <a:rPr lang="nb-NO" sz="1600" dirty="0" err="1">
                <a:ea typeface="+mn-lt"/>
                <a:cs typeface="+mn-lt"/>
              </a:rPr>
              <a:t>Accelerated</a:t>
            </a:r>
            <a:r>
              <a:rPr lang="nb-NO" sz="1600" dirty="0">
                <a:ea typeface="+mn-lt"/>
                <a:cs typeface="+mn-lt"/>
              </a:rPr>
              <a:t> pulse, fast pulse</a:t>
            </a:r>
          </a:p>
          <a:p>
            <a:pPr marL="0" indent="0">
              <a:buNone/>
            </a:pPr>
            <a:r>
              <a:rPr lang="nb-NO" sz="1600" dirty="0"/>
              <a:t>Association: Side effect of </a:t>
            </a:r>
            <a:r>
              <a:rPr lang="nb-NO" sz="1600" dirty="0">
                <a:ea typeface="+mn-lt"/>
                <a:cs typeface="+mn-lt"/>
              </a:rPr>
              <a:t>many medication</a:t>
            </a:r>
            <a:r>
              <a:rPr lang="cs-CZ" sz="1600" dirty="0">
                <a:ea typeface="+mn-lt"/>
                <a:cs typeface="+mn-lt"/>
              </a:rPr>
              <a:t>s</a:t>
            </a:r>
            <a:endParaRPr lang="nb-NO" sz="1600" dirty="0">
              <a:ea typeface="+mn-lt"/>
              <a:cs typeface="+mn-lt"/>
            </a:endParaRPr>
          </a:p>
          <a:p>
            <a:pPr marL="0" indent="0">
              <a:buNone/>
            </a:pPr>
            <a:endParaRPr lang="nb-NO" sz="1600" dirty="0"/>
          </a:p>
          <a:p>
            <a:r>
              <a:rPr lang="nb-NO" sz="1600" dirty="0">
                <a:ea typeface="+mn-lt"/>
                <a:cs typeface="+mn-lt"/>
              </a:rPr>
              <a:t>p. </a:t>
            </a:r>
            <a:r>
              <a:rPr lang="nb-NO" sz="1600" b="1" dirty="0" err="1">
                <a:ea typeface="+mn-lt"/>
                <a:cs typeface="+mn-lt"/>
              </a:rPr>
              <a:t>tardus</a:t>
            </a:r>
            <a:r>
              <a:rPr lang="nb-NO" sz="1600" dirty="0">
                <a:ea typeface="+mn-lt"/>
                <a:cs typeface="+mn-lt"/>
              </a:rPr>
              <a:t> or </a:t>
            </a:r>
            <a:r>
              <a:rPr lang="nb-NO" sz="1600" b="1" dirty="0" err="1">
                <a:ea typeface="+mn-lt"/>
                <a:cs typeface="+mn-lt"/>
              </a:rPr>
              <a:t>rarus</a:t>
            </a:r>
            <a:endParaRPr lang="nb-NO" sz="1600" b="1" dirty="0"/>
          </a:p>
          <a:p>
            <a:pPr marL="0" indent="0">
              <a:buNone/>
            </a:pPr>
            <a:r>
              <a:rPr lang="nb-NO" sz="1600" dirty="0" err="1"/>
              <a:t>Meaning</a:t>
            </a:r>
            <a:r>
              <a:rPr lang="nb-NO" sz="1600" dirty="0"/>
              <a:t>: </a:t>
            </a:r>
            <a:r>
              <a:rPr lang="nb-NO" sz="1600" dirty="0" err="1">
                <a:ea typeface="+mn-lt"/>
                <a:cs typeface="+mn-lt"/>
              </a:rPr>
              <a:t>Slow</a:t>
            </a:r>
            <a:r>
              <a:rPr lang="nb-NO" sz="1600" dirty="0">
                <a:ea typeface="+mn-lt"/>
                <a:cs typeface="+mn-lt"/>
              </a:rPr>
              <a:t> pulse, rare pulse</a:t>
            </a:r>
            <a:endParaRPr lang="nb-NO" sz="1600" dirty="0"/>
          </a:p>
          <a:p>
            <a:pPr marL="0" indent="0">
              <a:buNone/>
            </a:pPr>
            <a:r>
              <a:rPr lang="nb-NO" sz="1600" dirty="0"/>
              <a:t>Association: </a:t>
            </a:r>
            <a:r>
              <a:rPr lang="nb-NO" sz="1600" dirty="0" err="1">
                <a:ea typeface="+mn-lt"/>
                <a:cs typeface="+mn-lt"/>
              </a:rPr>
              <a:t>Intoxication</a:t>
            </a:r>
            <a:r>
              <a:rPr lang="nb-NO" sz="1600" dirty="0">
                <a:ea typeface="+mn-lt"/>
                <a:cs typeface="+mn-lt"/>
              </a:rPr>
              <a:t>, </a:t>
            </a:r>
            <a:r>
              <a:rPr lang="nb-NO" sz="1600" dirty="0" err="1">
                <a:ea typeface="+mn-lt"/>
                <a:cs typeface="+mn-lt"/>
              </a:rPr>
              <a:t>lack</a:t>
            </a:r>
            <a:r>
              <a:rPr lang="nb-NO" sz="1600" dirty="0">
                <a:ea typeface="+mn-lt"/>
                <a:cs typeface="+mn-lt"/>
              </a:rPr>
              <a:t> </a:t>
            </a:r>
            <a:r>
              <a:rPr lang="nb-NO" sz="1600" dirty="0" err="1">
                <a:ea typeface="+mn-lt"/>
                <a:cs typeface="+mn-lt"/>
              </a:rPr>
              <a:t>of</a:t>
            </a:r>
            <a:r>
              <a:rPr lang="nb-NO" sz="1600" dirty="0">
                <a:ea typeface="+mn-lt"/>
                <a:cs typeface="+mn-lt"/>
              </a:rPr>
              <a:t> </a:t>
            </a:r>
            <a:r>
              <a:rPr lang="nb-NO" sz="1600" dirty="0" err="1">
                <a:ea typeface="+mn-lt"/>
                <a:cs typeface="+mn-lt"/>
              </a:rPr>
              <a:t>potassium</a:t>
            </a:r>
            <a:r>
              <a:rPr lang="nb-NO" sz="1600" dirty="0">
                <a:ea typeface="+mn-lt"/>
                <a:cs typeface="+mn-lt"/>
              </a:rPr>
              <a:t> and </a:t>
            </a:r>
            <a:r>
              <a:rPr lang="nb-NO" sz="1600" dirty="0" err="1">
                <a:ea typeface="+mn-lt"/>
                <a:cs typeface="+mn-lt"/>
              </a:rPr>
              <a:t>hypothyroidism</a:t>
            </a:r>
            <a:endParaRPr lang="nb-NO" sz="1600" dirty="0" err="1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285750" indent="-285750"/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285750" indent="-285750"/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88447A8-CD18-4F30-BB02-0A06B1020D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92643" y="3832128"/>
            <a:ext cx="2302249" cy="1036545"/>
          </a:xfr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EA535104-5C9B-4F34-BEFB-C2A8EB8DB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742" y="5270759"/>
            <a:ext cx="2537012" cy="87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331117"/>
      </p:ext>
    </p:extLst>
  </p:cSld>
  <p:clrMapOvr>
    <a:masterClrMapping/>
  </p:clrMapOvr>
</p:sld>
</file>

<file path=ppt/theme/theme1.xml><?xml version="1.0" encoding="utf-8"?>
<a:theme xmlns:a="http://schemas.openxmlformats.org/drawingml/2006/main" name="Pakke">
  <a:themeElements>
    <a:clrScheme name="Pakk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kk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k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{BA84A576-0714-8A4D-9E84-4081D9E10451}tf10001120</Template>
  <TotalTime>0</TotalTime>
  <Words>694</Words>
  <Application>Microsoft Office PowerPoint</Application>
  <PresentationFormat>Širokoúhlá obrazovka</PresentationFormat>
  <Paragraphs>162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Arial</vt:lpstr>
      <vt:lpstr>Gill Sans MT</vt:lpstr>
      <vt:lpstr>Pakke</vt:lpstr>
      <vt:lpstr>Heart and pulse</vt:lpstr>
      <vt:lpstr>content</vt:lpstr>
      <vt:lpstr>General terms related to heart and pulse</vt:lpstr>
      <vt:lpstr>General terms related to heart and pulse</vt:lpstr>
      <vt:lpstr>Terms related to blood pressure</vt:lpstr>
      <vt:lpstr>Terms related to blood pressure</vt:lpstr>
      <vt:lpstr>Terms denoting normal pulses </vt:lpstr>
      <vt:lpstr>TERMS DENOTING ABNORMAL/PATHOLOGICAL PULSES </vt:lpstr>
      <vt:lpstr>TERMS DENOTING ABNORMAL/PATHOLOGICAL PULSES </vt:lpstr>
      <vt:lpstr>TERMS DENOTING ABNORMAL/PATHOLOGICAL PULSES </vt:lpstr>
      <vt:lpstr>TERMS DENOTING ABNORMAL/PATHOLOGICAL PULSES </vt:lpstr>
      <vt:lpstr>TERMS DENOTING ABNORMAL/PATHOLOGICAL PULSES </vt:lpstr>
      <vt:lpstr>TERMS DENOTING ABNORMAL/PATHOLOGICAL PULSES</vt:lpstr>
      <vt:lpstr>Thank you for listening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Heart and pulse</dc:title>
  <dc:creator>Parwana Muradi</dc:creator>
  <cp:lastModifiedBy>Natália Gachallová</cp:lastModifiedBy>
  <cp:revision>238</cp:revision>
  <dcterms:created xsi:type="dcterms:W3CDTF">2021-05-01T13:12:16Z</dcterms:created>
  <dcterms:modified xsi:type="dcterms:W3CDTF">2021-05-13T15:07:24Z</dcterms:modified>
</cp:coreProperties>
</file>