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9"/>
  </p:notesMasterIdLst>
  <p:handoutMasterIdLst>
    <p:handoutMasterId r:id="rId10"/>
  </p:handoutMasterIdLst>
  <p:sldIdLst>
    <p:sldId id="274" r:id="rId2"/>
    <p:sldId id="277" r:id="rId3"/>
    <p:sldId id="275" r:id="rId4"/>
    <p:sldId id="259" r:id="rId5"/>
    <p:sldId id="260" r:id="rId6"/>
    <p:sldId id="278" r:id="rId7"/>
    <p:sldId id="272" r:id="rId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9" autoAdjust="0"/>
    <p:restoredTop sz="96327" autoAdjust="0"/>
  </p:normalViewPr>
  <p:slideViewPr>
    <p:cSldViewPr snapToGrid="0">
      <p:cViewPr varScale="1">
        <p:scale>
          <a:sx n="67" d="100"/>
          <a:sy n="67" d="100"/>
        </p:scale>
        <p:origin x="736" y="4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9D65A7D6-4EB3-4E67-B358-56DDA6BFDE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ideo – závěrečný snímek">
    <p:bg>
      <p:bgPr>
        <a:solidFill>
          <a:srgbClr val="F01928"/>
        </a:solidFill>
        <a:effectLst/>
      </p:bgPr>
    </p:bg>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716521B6-6164-7649-9BB9-98A3FC15AE46}"/>
              </a:ext>
            </a:extLst>
          </p:cNvPr>
          <p:cNvSpPr txBox="1"/>
          <p:nvPr userDrawn="1"/>
        </p:nvSpPr>
        <p:spPr>
          <a:xfrm>
            <a:off x="307497" y="5837678"/>
            <a:ext cx="6069027" cy="461665"/>
          </a:xfrm>
          <a:prstGeom prst="rect">
            <a:avLst/>
          </a:prstGeom>
          <a:noFill/>
        </p:spPr>
        <p:txBody>
          <a:bodyPr wrap="square" rtlCol="0" anchor="ctr">
            <a:spAutoFit/>
          </a:bodyPr>
          <a:lstStyle/>
          <a:p>
            <a:pPr lvl="0"/>
            <a:r>
              <a:rPr lang="cs-CZ" sz="1200" dirty="0">
                <a:solidFill>
                  <a:schemeClr val="bg1"/>
                </a:solidFill>
                <a:latin typeface="Arial" panose="020B0604020202020204" pitchFamily="34" charset="0"/>
                <a:cs typeface="Arial" panose="020B0604020202020204" pitchFamily="34" charset="0"/>
              </a:rPr>
              <a:t>Lékařská fakulta Masarykovy univerzity</a:t>
            </a:r>
          </a:p>
          <a:p>
            <a:pPr lvl="0"/>
            <a:r>
              <a:rPr lang="cs-CZ" sz="1200" dirty="0">
                <a:solidFill>
                  <a:schemeClr val="bg1"/>
                </a:solidFill>
                <a:latin typeface="Arial" panose="020B0604020202020204" pitchFamily="34" charset="0"/>
                <a:cs typeface="Arial" panose="020B0604020202020204" pitchFamily="34" charset="0"/>
              </a:rPr>
              <a:t>2021</a:t>
            </a:r>
          </a:p>
        </p:txBody>
      </p:sp>
      <p:pic>
        <p:nvPicPr>
          <p:cNvPr id="4" name="Obrázek 3">
            <a:extLst>
              <a:ext uri="{FF2B5EF4-FFF2-40B4-BE49-F238E27FC236}">
                <a16:creationId xmlns:a16="http://schemas.microsoft.com/office/drawing/2014/main" id="{9CBF481B-8B94-4C57-A2B8-0B7D7AFAE5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1931322405"/>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Název předmětu (kód předmětu) (např. První pomoc - cvičení (VLPO011c))</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pic>
        <p:nvPicPr>
          <p:cNvPr id="7" name="Obrázek 6">
            <a:extLst>
              <a:ext uri="{FF2B5EF4-FFF2-40B4-BE49-F238E27FC236}">
                <a16:creationId xmlns:a16="http://schemas.microsoft.com/office/drawing/2014/main" id="{820552E7-48CC-40F3-B391-087BD87902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Název předmětu (kód předmětu) (např. První pomoc - cvičení (VLPO011c))</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pic>
        <p:nvPicPr>
          <p:cNvPr id="8" name="Obrázek 7">
            <a:extLst>
              <a:ext uri="{FF2B5EF4-FFF2-40B4-BE49-F238E27FC236}">
                <a16:creationId xmlns:a16="http://schemas.microsoft.com/office/drawing/2014/main" id="{D656F7E9-5E47-41D0-9CA9-DE4A31EE090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pic>
        <p:nvPicPr>
          <p:cNvPr id="10" name="Obrázek 9">
            <a:extLst>
              <a:ext uri="{FF2B5EF4-FFF2-40B4-BE49-F238E27FC236}">
                <a16:creationId xmlns:a16="http://schemas.microsoft.com/office/drawing/2014/main" id="{9E805697-F6B9-4F6A-9C5B-5AAFE54A07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pic>
        <p:nvPicPr>
          <p:cNvPr id="10" name="Obrázek 9">
            <a:extLst>
              <a:ext uri="{FF2B5EF4-FFF2-40B4-BE49-F238E27FC236}">
                <a16:creationId xmlns:a16="http://schemas.microsoft.com/office/drawing/2014/main" id="{A5354773-248E-4956-8633-6A496534A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pic>
        <p:nvPicPr>
          <p:cNvPr id="6" name="Obrázek 5">
            <a:extLst>
              <a:ext uri="{FF2B5EF4-FFF2-40B4-BE49-F238E27FC236}">
                <a16:creationId xmlns:a16="http://schemas.microsoft.com/office/drawing/2014/main" id="{89BA260D-C952-48F5-9BCF-8EDB00FA2E1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A5E2D3A7-3660-4B54-93F1-E2F006CF2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92A1E796-F773-4049-A027-E6B6CD75307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a:xfrm>
            <a:off x="373771" y="6228000"/>
            <a:ext cx="7920000" cy="252000"/>
          </a:xfrm>
        </p:spPr>
        <p:txBody>
          <a:bodyPr/>
          <a:lstStyle>
            <a:lvl1pPr>
              <a:defRPr>
                <a:solidFill>
                  <a:schemeClr val="bg1"/>
                </a:solidFill>
              </a:defRPr>
            </a:lvl1pPr>
          </a:lstStyle>
          <a:p>
            <a:r>
              <a:rPr lang="cs-CZ"/>
              <a:t>Název předmětu (kód předmětu) (např. První pomoc - cvičení (VLPO011c))</a:t>
            </a:r>
            <a:endParaRPr 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Vložte název přednášky</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dirty="0"/>
              <a:t>Jméno Příjmení (bez titulů)</a:t>
            </a:r>
          </a:p>
        </p:txBody>
      </p:sp>
      <p:pic>
        <p:nvPicPr>
          <p:cNvPr id="9" name="Obrázek 8">
            <a:extLst>
              <a:ext uri="{FF2B5EF4-FFF2-40B4-BE49-F238E27FC236}">
                <a16:creationId xmlns:a16="http://schemas.microsoft.com/office/drawing/2014/main" id="{8FC17CBE-6747-4FB3-910C-F34D0CC6F3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Název předmětu (kód předmětu) (např. První pomoc - cvičení (VLPO011c))</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75" r:id="rId6"/>
    <p:sldLayoutId id="2147483695" r:id="rId7"/>
    <p:sldLayoutId id="2147483686" r:id="rId8"/>
    <p:sldLayoutId id="2147483690" r:id="rId9"/>
    <p:sldLayoutId id="2147483692" r:id="rId10"/>
    <p:sldLayoutId id="2147483700" r:id="rId11"/>
  </p:sldLayoutIdLst>
  <p:hf sldNum="0"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E5DD285-E00D-4C54-A6D0-EEAA922CE8F3}"/>
              </a:ext>
            </a:extLst>
          </p:cNvPr>
          <p:cNvSpPr>
            <a:spLocks noGrp="1"/>
          </p:cNvSpPr>
          <p:nvPr>
            <p:ph type="title"/>
          </p:nvPr>
        </p:nvSpPr>
        <p:spPr/>
        <p:txBody>
          <a:bodyPr/>
          <a:lstStyle/>
          <a:p>
            <a:r>
              <a:rPr lang="cs-CZ" dirty="0"/>
              <a:t>Anatomy </a:t>
            </a:r>
            <a:r>
              <a:rPr lang="cs-CZ" dirty="0" err="1"/>
              <a:t>of</a:t>
            </a:r>
            <a:r>
              <a:rPr lang="cs-CZ" dirty="0"/>
              <a:t> </a:t>
            </a:r>
            <a:r>
              <a:rPr lang="cs-CZ" dirty="0" err="1"/>
              <a:t>the</a:t>
            </a:r>
            <a:r>
              <a:rPr lang="cs-CZ" dirty="0"/>
              <a:t> orbit</a:t>
            </a:r>
          </a:p>
        </p:txBody>
      </p:sp>
      <p:sp>
        <p:nvSpPr>
          <p:cNvPr id="4" name="Podnadpis 3">
            <a:extLst>
              <a:ext uri="{FF2B5EF4-FFF2-40B4-BE49-F238E27FC236}">
                <a16:creationId xmlns:a16="http://schemas.microsoft.com/office/drawing/2014/main" id="{CFB37652-23F2-4193-BD4D-BBC6A754C353}"/>
              </a:ext>
            </a:extLst>
          </p:cNvPr>
          <p:cNvSpPr>
            <a:spLocks noGrp="1"/>
          </p:cNvSpPr>
          <p:nvPr>
            <p:ph type="subTitle" idx="1"/>
          </p:nvPr>
        </p:nvSpPr>
        <p:spPr/>
        <p:txBody>
          <a:bodyPr/>
          <a:lstStyle/>
          <a:p>
            <a:r>
              <a:rPr lang="cs-CZ" dirty="0"/>
              <a:t>Veronika </a:t>
            </a:r>
            <a:r>
              <a:rPr lang="cs-CZ" dirty="0" err="1"/>
              <a:t>Matuskova</a:t>
            </a:r>
            <a:endParaRPr lang="cs-CZ" dirty="0"/>
          </a:p>
        </p:txBody>
      </p:sp>
      <p:sp>
        <p:nvSpPr>
          <p:cNvPr id="5" name="Zástupný symbol pro zápatí 4">
            <a:extLst>
              <a:ext uri="{FF2B5EF4-FFF2-40B4-BE49-F238E27FC236}">
                <a16:creationId xmlns:a16="http://schemas.microsoft.com/office/drawing/2014/main" id="{25A9858B-2B4A-46CB-84A6-A14EFB53B1F6}"/>
              </a:ext>
            </a:extLst>
          </p:cNvPr>
          <p:cNvSpPr>
            <a:spLocks noGrp="1"/>
          </p:cNvSpPr>
          <p:nvPr>
            <p:ph type="ftr" sz="quarter" idx="10"/>
          </p:nvPr>
        </p:nvSpPr>
        <p:spPr>
          <a:xfrm>
            <a:off x="326146" y="6228000"/>
            <a:ext cx="7920000" cy="252000"/>
          </a:xfrm>
        </p:spPr>
        <p:txBody>
          <a:bodyPr/>
          <a:lstStyle/>
          <a:p>
            <a:r>
              <a:rPr lang="cs-CZ" sz="1200" dirty="0">
                <a:latin typeface="Arial" panose="020B0604020202020204" pitchFamily="34" charset="0"/>
                <a:cs typeface="Arial" panose="020B0604020202020204" pitchFamily="34" charset="0"/>
              </a:rPr>
              <a:t>Oční lékařství</a:t>
            </a:r>
            <a:r>
              <a:rPr lang="pt-BR" sz="1200" dirty="0">
                <a:latin typeface="Arial" panose="020B0604020202020204" pitchFamily="34" charset="0"/>
                <a:cs typeface="Arial" panose="020B0604020202020204" pitchFamily="34" charset="0"/>
              </a:rPr>
              <a:t> (</a:t>
            </a:r>
            <a:r>
              <a:rPr lang="cs-CZ" sz="1200" dirty="0">
                <a:latin typeface="Arial" panose="020B0604020202020204" pitchFamily="34" charset="0"/>
                <a:cs typeface="Arial" panose="020B0604020202020204" pitchFamily="34" charset="0"/>
              </a:rPr>
              <a:t>aVLOL7X1</a:t>
            </a:r>
            <a:r>
              <a:rPr lang="pt-BR" sz="1200" dirty="0">
                <a:latin typeface="Arial" panose="020B0604020202020204" pitchFamily="34" charset="0"/>
                <a:cs typeface="Arial" panose="020B0604020202020204" pitchFamily="34" charset="0"/>
              </a:rPr>
              <a:t>)</a:t>
            </a:r>
            <a:endParaRPr lang="pt-BR" dirty="0"/>
          </a:p>
        </p:txBody>
      </p:sp>
    </p:spTree>
    <p:extLst>
      <p:ext uri="{BB962C8B-B14F-4D97-AF65-F5344CB8AC3E}">
        <p14:creationId xmlns:p14="http://schemas.microsoft.com/office/powerpoint/2010/main" val="667516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6E00BAA5-9792-4C97-9990-5F3964897EF1}"/>
              </a:ext>
            </a:extLst>
          </p:cNvPr>
          <p:cNvSpPr>
            <a:spLocks noGrp="1"/>
          </p:cNvSpPr>
          <p:nvPr>
            <p:ph type="title"/>
          </p:nvPr>
        </p:nvSpPr>
        <p:spPr/>
        <p:txBody>
          <a:bodyPr/>
          <a:lstStyle/>
          <a:p>
            <a:r>
              <a:rPr lang="cs-CZ" dirty="0" err="1"/>
              <a:t>Outcome</a:t>
            </a:r>
            <a:r>
              <a:rPr lang="cs-CZ" dirty="0"/>
              <a:t> </a:t>
            </a:r>
            <a:r>
              <a:rPr lang="cs-CZ" dirty="0" err="1"/>
              <a:t>from</a:t>
            </a:r>
            <a:r>
              <a:rPr lang="cs-CZ" dirty="0"/>
              <a:t> learning</a:t>
            </a:r>
          </a:p>
        </p:txBody>
      </p:sp>
      <p:sp>
        <p:nvSpPr>
          <p:cNvPr id="4" name="Zástupný obsah 3">
            <a:extLst>
              <a:ext uri="{FF2B5EF4-FFF2-40B4-BE49-F238E27FC236}">
                <a16:creationId xmlns:a16="http://schemas.microsoft.com/office/drawing/2014/main" id="{548FA826-298C-49DF-87A1-1302064FF991}"/>
              </a:ext>
            </a:extLst>
          </p:cNvPr>
          <p:cNvSpPr>
            <a:spLocks noGrp="1"/>
          </p:cNvSpPr>
          <p:nvPr>
            <p:ph idx="1"/>
          </p:nvPr>
        </p:nvSpPr>
        <p:spPr/>
        <p:txBody>
          <a:bodyPr/>
          <a:lstStyle/>
          <a:p>
            <a:pPr marL="72000" indent="0">
              <a:buNone/>
            </a:pPr>
            <a:r>
              <a:rPr lang="cs-CZ" dirty="0"/>
              <a:t>Student </a:t>
            </a:r>
            <a:r>
              <a:rPr lang="cs-CZ" dirty="0" err="1"/>
              <a:t>can</a:t>
            </a:r>
            <a:r>
              <a:rPr lang="cs-CZ" dirty="0"/>
              <a:t> </a:t>
            </a:r>
            <a:r>
              <a:rPr lang="cs-CZ" dirty="0" err="1"/>
              <a:t>describe</a:t>
            </a:r>
            <a:r>
              <a:rPr lang="cs-CZ" dirty="0"/>
              <a:t> anatomy </a:t>
            </a:r>
            <a:r>
              <a:rPr lang="cs-CZ" dirty="0" err="1"/>
              <a:t>of</a:t>
            </a:r>
            <a:r>
              <a:rPr lang="cs-CZ" dirty="0"/>
              <a:t> </a:t>
            </a:r>
            <a:r>
              <a:rPr lang="cs-CZ" dirty="0" err="1"/>
              <a:t>the</a:t>
            </a:r>
            <a:r>
              <a:rPr lang="cs-CZ" dirty="0"/>
              <a:t> orbit. </a:t>
            </a:r>
          </a:p>
        </p:txBody>
      </p:sp>
      <p:sp>
        <p:nvSpPr>
          <p:cNvPr id="5" name="TextovéPole 4">
            <a:extLst>
              <a:ext uri="{FF2B5EF4-FFF2-40B4-BE49-F238E27FC236}">
                <a16:creationId xmlns:a16="http://schemas.microsoft.com/office/drawing/2014/main" id="{72319AB8-00B5-448D-AF89-2B1351E1B5FC}"/>
              </a:ext>
            </a:extLst>
          </p:cNvPr>
          <p:cNvSpPr txBox="1"/>
          <p:nvPr/>
        </p:nvSpPr>
        <p:spPr>
          <a:xfrm>
            <a:off x="172645" y="6197687"/>
            <a:ext cx="6103398" cy="276999"/>
          </a:xfrm>
          <a:prstGeom prst="rect">
            <a:avLst/>
          </a:prstGeom>
          <a:noFill/>
        </p:spPr>
        <p:txBody>
          <a:bodyPr wrap="square">
            <a:spAutoFit/>
          </a:bodyPr>
          <a:lstStyle/>
          <a:p>
            <a:r>
              <a:rPr lang="cs-CZ" sz="1200" dirty="0">
                <a:solidFill>
                  <a:srgbClr val="0000DC"/>
                </a:solidFill>
                <a:latin typeface="Arial" panose="020B0604020202020204" pitchFamily="34" charset="0"/>
                <a:cs typeface="Arial" panose="020B0604020202020204" pitchFamily="34" charset="0"/>
              </a:rPr>
              <a:t>Oční lékařství</a:t>
            </a:r>
            <a:r>
              <a:rPr lang="pt-BR" sz="1200" dirty="0">
                <a:solidFill>
                  <a:srgbClr val="0000DC"/>
                </a:solidFill>
                <a:latin typeface="Arial" panose="020B0604020202020204" pitchFamily="34" charset="0"/>
                <a:cs typeface="Arial" panose="020B0604020202020204" pitchFamily="34" charset="0"/>
              </a:rPr>
              <a:t> (</a:t>
            </a:r>
            <a:r>
              <a:rPr lang="cs-CZ" sz="1200" dirty="0">
                <a:solidFill>
                  <a:srgbClr val="0000DC"/>
                </a:solidFill>
                <a:latin typeface="Arial" panose="020B0604020202020204" pitchFamily="34" charset="0"/>
                <a:cs typeface="Arial" panose="020B0604020202020204" pitchFamily="34" charset="0"/>
              </a:rPr>
              <a:t>aVLOL7X1</a:t>
            </a:r>
            <a:r>
              <a:rPr lang="pt-BR" sz="1200" dirty="0">
                <a:solidFill>
                  <a:srgbClr val="0000DC"/>
                </a:solidFill>
                <a:latin typeface="Arial" panose="020B0604020202020204" pitchFamily="34" charset="0"/>
                <a:cs typeface="Arial" panose="020B0604020202020204" pitchFamily="34" charset="0"/>
              </a:rPr>
              <a:t>)</a:t>
            </a:r>
            <a:endParaRPr lang="pt-BR" sz="1200" dirty="0">
              <a:solidFill>
                <a:srgbClr val="0000DC"/>
              </a:solidFill>
            </a:endParaRPr>
          </a:p>
        </p:txBody>
      </p:sp>
    </p:spTree>
    <p:extLst>
      <p:ext uri="{BB962C8B-B14F-4D97-AF65-F5344CB8AC3E}">
        <p14:creationId xmlns:p14="http://schemas.microsoft.com/office/powerpoint/2010/main" val="443073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05C67F-8B16-4330-A6F8-86F52227B184}"/>
              </a:ext>
            </a:extLst>
          </p:cNvPr>
          <p:cNvSpPr>
            <a:spLocks noGrp="1"/>
          </p:cNvSpPr>
          <p:nvPr>
            <p:ph type="title"/>
          </p:nvPr>
        </p:nvSpPr>
        <p:spPr>
          <a:xfrm>
            <a:off x="838200" y="289930"/>
            <a:ext cx="10515600" cy="760761"/>
          </a:xfrm>
        </p:spPr>
        <p:txBody>
          <a:bodyPr>
            <a:normAutofit/>
          </a:bodyPr>
          <a:lstStyle/>
          <a:p>
            <a:pPr algn="ctr"/>
            <a:r>
              <a:rPr lang="cs-CZ" sz="3200" dirty="0"/>
              <a:t>Orbit</a:t>
            </a:r>
          </a:p>
        </p:txBody>
      </p:sp>
      <p:sp>
        <p:nvSpPr>
          <p:cNvPr id="3" name="Zástupný obsah 2">
            <a:extLst>
              <a:ext uri="{FF2B5EF4-FFF2-40B4-BE49-F238E27FC236}">
                <a16:creationId xmlns:a16="http://schemas.microsoft.com/office/drawing/2014/main" id="{542C6E62-3839-424D-A3D5-5705793795C1}"/>
              </a:ext>
            </a:extLst>
          </p:cNvPr>
          <p:cNvSpPr>
            <a:spLocks noGrp="1"/>
          </p:cNvSpPr>
          <p:nvPr>
            <p:ph idx="1"/>
          </p:nvPr>
        </p:nvSpPr>
        <p:spPr>
          <a:xfrm>
            <a:off x="172645" y="827014"/>
            <a:ext cx="11609400" cy="4237642"/>
          </a:xfrm>
        </p:spPr>
        <p:txBody>
          <a:bodyPr>
            <a:normAutofit/>
          </a:bodyPr>
          <a:lstStyle/>
          <a:p>
            <a:pPr>
              <a:lnSpc>
                <a:spcPct val="100000"/>
              </a:lnSpc>
            </a:pPr>
            <a:r>
              <a:rPr lang="en-US" sz="1800" dirty="0"/>
              <a:t>It is formed by the fusion of 7 bones</a:t>
            </a:r>
            <a:r>
              <a:rPr lang="cs-CZ" sz="1800" dirty="0"/>
              <a:t>.</a:t>
            </a:r>
            <a:endParaRPr lang="en-US" sz="1800" dirty="0"/>
          </a:p>
          <a:p>
            <a:pPr>
              <a:lnSpc>
                <a:spcPct val="100000"/>
              </a:lnSpc>
            </a:pPr>
            <a:r>
              <a:rPr lang="en-US" sz="1800" dirty="0"/>
              <a:t>The shape of the triangular pyramid (the medial wall and the base merge freely), the entrance is reinforced and is roughly square in shape, the thinnest wall is medial, the depth of the </a:t>
            </a:r>
            <a:r>
              <a:rPr lang="cs-CZ" sz="1800" dirty="0"/>
              <a:t>orbit </a:t>
            </a:r>
            <a:r>
              <a:rPr lang="en-US" sz="1800" dirty="0"/>
              <a:t>is 45 mm (at the medial wall).</a:t>
            </a:r>
          </a:p>
          <a:p>
            <a:pPr>
              <a:lnSpc>
                <a:spcPct val="100000"/>
              </a:lnSpc>
            </a:pPr>
            <a:r>
              <a:rPr lang="en-US" sz="1800" dirty="0"/>
              <a:t>The base of the orbit is the ceiling of the maxillary cavityꓼ </a:t>
            </a:r>
            <a:r>
              <a:rPr lang="en-US" sz="1800" dirty="0" err="1"/>
              <a:t>canalis</a:t>
            </a:r>
            <a:r>
              <a:rPr lang="en-US" sz="1800" dirty="0"/>
              <a:t> </a:t>
            </a:r>
            <a:r>
              <a:rPr lang="en-US" sz="1800" dirty="0" err="1"/>
              <a:t>infraorbitalis</a:t>
            </a:r>
            <a:r>
              <a:rPr lang="en-US" sz="1800" dirty="0"/>
              <a:t> (n. </a:t>
            </a:r>
            <a:r>
              <a:rPr lang="cs-CZ" sz="1800" dirty="0"/>
              <a:t>i</a:t>
            </a:r>
            <a:r>
              <a:rPr lang="en-US" sz="1800" dirty="0" err="1"/>
              <a:t>nfraorbitalis</a:t>
            </a:r>
            <a:r>
              <a:rPr lang="en-US" sz="1800" dirty="0"/>
              <a:t>).</a:t>
            </a:r>
          </a:p>
          <a:p>
            <a:pPr>
              <a:lnSpc>
                <a:spcPct val="100000"/>
              </a:lnSpc>
            </a:pPr>
            <a:r>
              <a:rPr lang="en-US" sz="1800" dirty="0"/>
              <a:t>The medial wall of the orbit (lamina papyracea) </a:t>
            </a:r>
            <a:r>
              <a:rPr lang="cs-CZ" sz="1800" dirty="0" err="1"/>
              <a:t>adjacent</a:t>
            </a:r>
            <a:r>
              <a:rPr lang="cs-CZ" sz="1800" dirty="0"/>
              <a:t> to  </a:t>
            </a:r>
            <a:r>
              <a:rPr lang="en-US" sz="1800" dirty="0"/>
              <a:t>anterior and </a:t>
            </a:r>
            <a:endParaRPr lang="cs-CZ" sz="1800" dirty="0"/>
          </a:p>
          <a:p>
            <a:pPr marL="72000" indent="0">
              <a:lnSpc>
                <a:spcPct val="100000"/>
              </a:lnSpc>
              <a:buNone/>
            </a:pPr>
            <a:r>
              <a:rPr lang="en-US" sz="1800" dirty="0"/>
              <a:t>posterior </a:t>
            </a:r>
            <a:r>
              <a:rPr lang="en-US" sz="1800" dirty="0" err="1"/>
              <a:t>etmoids</a:t>
            </a:r>
            <a:r>
              <a:rPr lang="en-US" sz="1800" dirty="0"/>
              <a:t>ꓼ fossa </a:t>
            </a:r>
            <a:r>
              <a:rPr lang="en-US" sz="1800" dirty="0" err="1"/>
              <a:t>saci</a:t>
            </a:r>
            <a:r>
              <a:rPr lang="en-US" sz="1800" dirty="0"/>
              <a:t> </a:t>
            </a:r>
            <a:r>
              <a:rPr lang="en-US" sz="1800" dirty="0" err="1"/>
              <a:t>lacrimalis</a:t>
            </a:r>
            <a:r>
              <a:rPr lang="en-US" sz="1800" dirty="0"/>
              <a:t> (stored here</a:t>
            </a:r>
          </a:p>
          <a:p>
            <a:pPr marL="72000" indent="0">
              <a:lnSpc>
                <a:spcPct val="100000"/>
              </a:lnSpc>
              <a:buNone/>
            </a:pPr>
            <a:r>
              <a:rPr lang="en-US" sz="1800" dirty="0"/>
              <a:t>tear sac) continuing as </a:t>
            </a:r>
            <a:r>
              <a:rPr lang="en-US" sz="1800" dirty="0" err="1"/>
              <a:t>canalis</a:t>
            </a:r>
            <a:r>
              <a:rPr lang="en-US" sz="1800" dirty="0"/>
              <a:t> </a:t>
            </a:r>
            <a:r>
              <a:rPr lang="en-US" sz="1800" dirty="0" err="1"/>
              <a:t>nasolacrimalis</a:t>
            </a:r>
            <a:r>
              <a:rPr lang="en-US" sz="1800" dirty="0"/>
              <a:t> (here</a:t>
            </a:r>
          </a:p>
          <a:p>
            <a:pPr marL="72000" indent="0">
              <a:lnSpc>
                <a:spcPct val="100000"/>
              </a:lnSpc>
              <a:buNone/>
            </a:pPr>
            <a:r>
              <a:rPr lang="en-US" sz="1800" dirty="0"/>
              <a:t>tear duct = ductus </a:t>
            </a:r>
            <a:r>
              <a:rPr lang="en-US" sz="1800" dirty="0" err="1"/>
              <a:t>nasolacrimalis</a:t>
            </a:r>
            <a:r>
              <a:rPr lang="en-US" sz="1800" dirty="0"/>
              <a:t>) under the lower </a:t>
            </a:r>
            <a:endParaRPr lang="cs-CZ" sz="1800" dirty="0"/>
          </a:p>
          <a:p>
            <a:pPr marL="72000" indent="0">
              <a:lnSpc>
                <a:spcPct val="100000"/>
              </a:lnSpc>
              <a:buNone/>
            </a:pPr>
            <a:r>
              <a:rPr lang="en-US" sz="1800" dirty="0"/>
              <a:t>nasal shell.</a:t>
            </a:r>
          </a:p>
          <a:p>
            <a:pPr>
              <a:lnSpc>
                <a:spcPct val="100000"/>
              </a:lnSpc>
            </a:pPr>
            <a:r>
              <a:rPr lang="en-US" sz="1800" dirty="0"/>
              <a:t>The ceiling of the orbit is the bottom of the </a:t>
            </a:r>
            <a:r>
              <a:rPr lang="cs-CZ" sz="1800" dirty="0" err="1"/>
              <a:t>anterior</a:t>
            </a:r>
            <a:r>
              <a:rPr lang="cs-CZ" sz="1800" dirty="0"/>
              <a:t>                                                                                          </a:t>
            </a:r>
            <a:r>
              <a:rPr lang="cs-CZ" sz="1800" dirty="0" err="1"/>
              <a:t>cranial</a:t>
            </a:r>
            <a:r>
              <a:rPr lang="cs-CZ" sz="1800" dirty="0"/>
              <a:t> </a:t>
            </a:r>
            <a:r>
              <a:rPr lang="cs-CZ" sz="1800" dirty="0" err="1"/>
              <a:t>fossa</a:t>
            </a:r>
            <a:r>
              <a:rPr lang="cs-CZ" sz="1800" dirty="0"/>
              <a:t> </a:t>
            </a:r>
            <a:r>
              <a:rPr lang="en-US" sz="1800" dirty="0"/>
              <a:t>of the skull.</a:t>
            </a:r>
          </a:p>
          <a:p>
            <a:pPr>
              <a:lnSpc>
                <a:spcPct val="100000"/>
              </a:lnSpc>
            </a:pPr>
            <a:r>
              <a:rPr lang="en-US" sz="1800" dirty="0"/>
              <a:t>The outer wall of the orbit is the wall of the </a:t>
            </a:r>
            <a:endParaRPr lang="cs-CZ" sz="1800" dirty="0"/>
          </a:p>
          <a:p>
            <a:pPr marL="72000" indent="0">
              <a:lnSpc>
                <a:spcPct val="100000"/>
              </a:lnSpc>
              <a:buNone/>
            </a:pPr>
            <a:r>
              <a:rPr lang="en-US" sz="1800" dirty="0"/>
              <a:t>infratemporal </a:t>
            </a:r>
            <a:r>
              <a:rPr lang="cs-CZ" sz="1800" dirty="0" err="1"/>
              <a:t>fossa</a:t>
            </a:r>
            <a:r>
              <a:rPr lang="en-US" sz="1800" dirty="0"/>
              <a:t>ꓼ</a:t>
            </a:r>
            <a:r>
              <a:rPr lang="cs-CZ" sz="1800" dirty="0"/>
              <a:t> </a:t>
            </a:r>
            <a:r>
              <a:rPr lang="en-US" sz="1800" dirty="0"/>
              <a:t>fossa </a:t>
            </a:r>
            <a:r>
              <a:rPr lang="en-US" sz="1800" dirty="0" err="1"/>
              <a:t>glandulae</a:t>
            </a:r>
            <a:r>
              <a:rPr lang="en-US" sz="1800" dirty="0"/>
              <a:t> </a:t>
            </a:r>
            <a:r>
              <a:rPr lang="en-US" sz="1800" dirty="0" err="1"/>
              <a:t>lacrimalis</a:t>
            </a:r>
            <a:r>
              <a:rPr lang="en-US" sz="1800" dirty="0"/>
              <a:t> (lacrimal </a:t>
            </a:r>
            <a:endParaRPr lang="cs-CZ" sz="1800" dirty="0"/>
          </a:p>
          <a:p>
            <a:pPr marL="72000" indent="0">
              <a:lnSpc>
                <a:spcPct val="100000"/>
              </a:lnSpc>
              <a:buNone/>
            </a:pPr>
            <a:r>
              <a:rPr lang="en-US" sz="1800" dirty="0"/>
              <a:t>gland stored here).</a:t>
            </a:r>
            <a:endParaRPr lang="cs-CZ" sz="1800" dirty="0"/>
          </a:p>
        </p:txBody>
      </p:sp>
      <p:pic>
        <p:nvPicPr>
          <p:cNvPr id="4" name="Picture 4" descr="Orbital_bones">
            <a:extLst>
              <a:ext uri="{FF2B5EF4-FFF2-40B4-BE49-F238E27FC236}">
                <a16:creationId xmlns:a16="http://schemas.microsoft.com/office/drawing/2014/main" id="{55C2D481-94CB-43AF-8A4E-58E845E4FC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6018964" y="2636243"/>
            <a:ext cx="3617356" cy="3617356"/>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12" name="Přímá spojnice se šipkou 11">
            <a:extLst>
              <a:ext uri="{FF2B5EF4-FFF2-40B4-BE49-F238E27FC236}">
                <a16:creationId xmlns:a16="http://schemas.microsoft.com/office/drawing/2014/main" id="{0EE60F77-4182-486D-B9D5-18DB0124CFAA}"/>
              </a:ext>
            </a:extLst>
          </p:cNvPr>
          <p:cNvCxnSpPr>
            <a:cxnSpLocks/>
          </p:cNvCxnSpPr>
          <p:nvPr/>
        </p:nvCxnSpPr>
        <p:spPr>
          <a:xfrm flipH="1">
            <a:off x="7472242" y="2234526"/>
            <a:ext cx="1100830" cy="14583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a:extLst>
              <a:ext uri="{FF2B5EF4-FFF2-40B4-BE49-F238E27FC236}">
                <a16:creationId xmlns:a16="http://schemas.microsoft.com/office/drawing/2014/main" id="{6AF13251-C65A-4626-9A22-A51BE9B8C422}"/>
              </a:ext>
            </a:extLst>
          </p:cNvPr>
          <p:cNvCxnSpPr/>
          <p:nvPr/>
        </p:nvCxnSpPr>
        <p:spPr>
          <a:xfrm flipH="1">
            <a:off x="8725415" y="4195023"/>
            <a:ext cx="12695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ovéPole 16">
            <a:extLst>
              <a:ext uri="{FF2B5EF4-FFF2-40B4-BE49-F238E27FC236}">
                <a16:creationId xmlns:a16="http://schemas.microsoft.com/office/drawing/2014/main" id="{3BBAABF0-0831-4875-ADD5-766800890C78}"/>
              </a:ext>
            </a:extLst>
          </p:cNvPr>
          <p:cNvSpPr txBox="1"/>
          <p:nvPr/>
        </p:nvSpPr>
        <p:spPr>
          <a:xfrm>
            <a:off x="8189455" y="1961708"/>
            <a:ext cx="2414726" cy="369332"/>
          </a:xfrm>
          <a:prstGeom prst="rect">
            <a:avLst/>
          </a:prstGeom>
          <a:noFill/>
        </p:spPr>
        <p:txBody>
          <a:bodyPr wrap="square" rtlCol="0">
            <a:spAutoFit/>
          </a:bodyPr>
          <a:lstStyle/>
          <a:p>
            <a:r>
              <a:rPr lang="cs-CZ" sz="1800" dirty="0"/>
              <a:t>Os frontale</a:t>
            </a:r>
          </a:p>
        </p:txBody>
      </p:sp>
      <p:sp>
        <p:nvSpPr>
          <p:cNvPr id="18" name="TextovéPole 17">
            <a:extLst>
              <a:ext uri="{FF2B5EF4-FFF2-40B4-BE49-F238E27FC236}">
                <a16:creationId xmlns:a16="http://schemas.microsoft.com/office/drawing/2014/main" id="{1590FBAD-CAB1-4BAA-9710-4C8DC46B6A28}"/>
              </a:ext>
            </a:extLst>
          </p:cNvPr>
          <p:cNvSpPr txBox="1"/>
          <p:nvPr/>
        </p:nvSpPr>
        <p:spPr>
          <a:xfrm>
            <a:off x="9971066" y="4037277"/>
            <a:ext cx="1810979" cy="369332"/>
          </a:xfrm>
          <a:prstGeom prst="rect">
            <a:avLst/>
          </a:prstGeom>
          <a:noFill/>
        </p:spPr>
        <p:txBody>
          <a:bodyPr wrap="square" rtlCol="0">
            <a:spAutoFit/>
          </a:bodyPr>
          <a:lstStyle/>
          <a:p>
            <a:r>
              <a:rPr lang="cs-CZ" sz="1800" dirty="0"/>
              <a:t>Os </a:t>
            </a:r>
            <a:r>
              <a:rPr lang="cs-CZ" sz="1800" dirty="0" err="1"/>
              <a:t>ethmoidale</a:t>
            </a:r>
            <a:endParaRPr lang="cs-CZ" sz="1800" dirty="0"/>
          </a:p>
        </p:txBody>
      </p:sp>
      <p:cxnSp>
        <p:nvCxnSpPr>
          <p:cNvPr id="20" name="Přímá spojnice se šipkou 19">
            <a:extLst>
              <a:ext uri="{FF2B5EF4-FFF2-40B4-BE49-F238E27FC236}">
                <a16:creationId xmlns:a16="http://schemas.microsoft.com/office/drawing/2014/main" id="{9986C317-8208-435F-B6FB-24888A1A8A72}"/>
              </a:ext>
            </a:extLst>
          </p:cNvPr>
          <p:cNvCxnSpPr>
            <a:cxnSpLocks/>
          </p:cNvCxnSpPr>
          <p:nvPr/>
        </p:nvCxnSpPr>
        <p:spPr>
          <a:xfrm flipH="1" flipV="1">
            <a:off x="8806526" y="4565144"/>
            <a:ext cx="1164540" cy="3460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ovéPole 20">
            <a:extLst>
              <a:ext uri="{FF2B5EF4-FFF2-40B4-BE49-F238E27FC236}">
                <a16:creationId xmlns:a16="http://schemas.microsoft.com/office/drawing/2014/main" id="{80BD6D9B-28C0-440F-A805-DC7F067D8CC5}"/>
              </a:ext>
            </a:extLst>
          </p:cNvPr>
          <p:cNvSpPr txBox="1"/>
          <p:nvPr/>
        </p:nvSpPr>
        <p:spPr>
          <a:xfrm>
            <a:off x="9954137" y="4745209"/>
            <a:ext cx="1669002" cy="369332"/>
          </a:xfrm>
          <a:prstGeom prst="rect">
            <a:avLst/>
          </a:prstGeom>
          <a:noFill/>
        </p:spPr>
        <p:txBody>
          <a:bodyPr wrap="square" rtlCol="0">
            <a:spAutoFit/>
          </a:bodyPr>
          <a:lstStyle/>
          <a:p>
            <a:r>
              <a:rPr lang="cs-CZ" sz="1800" dirty="0"/>
              <a:t>Os </a:t>
            </a:r>
            <a:r>
              <a:rPr lang="cs-CZ" sz="1800" dirty="0" err="1"/>
              <a:t>lacrimale</a:t>
            </a:r>
            <a:r>
              <a:rPr lang="cs-CZ" sz="1800" dirty="0"/>
              <a:t> </a:t>
            </a:r>
          </a:p>
        </p:txBody>
      </p:sp>
      <p:cxnSp>
        <p:nvCxnSpPr>
          <p:cNvPr id="25" name="Přímá spojnice se šipkou 24">
            <a:extLst>
              <a:ext uri="{FF2B5EF4-FFF2-40B4-BE49-F238E27FC236}">
                <a16:creationId xmlns:a16="http://schemas.microsoft.com/office/drawing/2014/main" id="{B9B7FA9F-DE75-4661-B8AC-4868D6232719}"/>
              </a:ext>
            </a:extLst>
          </p:cNvPr>
          <p:cNvCxnSpPr>
            <a:cxnSpLocks/>
          </p:cNvCxnSpPr>
          <p:nvPr/>
        </p:nvCxnSpPr>
        <p:spPr>
          <a:xfrm flipH="1" flipV="1">
            <a:off x="8468429" y="4675762"/>
            <a:ext cx="1526493" cy="6898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ovéPole 25">
            <a:extLst>
              <a:ext uri="{FF2B5EF4-FFF2-40B4-BE49-F238E27FC236}">
                <a16:creationId xmlns:a16="http://schemas.microsoft.com/office/drawing/2014/main" id="{6C00AE6C-BABF-435A-B9CA-D67E820A8C91}"/>
              </a:ext>
            </a:extLst>
          </p:cNvPr>
          <p:cNvSpPr txBox="1"/>
          <p:nvPr/>
        </p:nvSpPr>
        <p:spPr>
          <a:xfrm>
            <a:off x="9954137" y="5199232"/>
            <a:ext cx="1571347" cy="369332"/>
          </a:xfrm>
          <a:prstGeom prst="rect">
            <a:avLst/>
          </a:prstGeom>
          <a:noFill/>
        </p:spPr>
        <p:txBody>
          <a:bodyPr wrap="square" rtlCol="0">
            <a:spAutoFit/>
          </a:bodyPr>
          <a:lstStyle/>
          <a:p>
            <a:r>
              <a:rPr lang="cs-CZ" sz="1800" dirty="0" err="1"/>
              <a:t>Maxilla</a:t>
            </a:r>
            <a:endParaRPr lang="cs-CZ" sz="1800" dirty="0"/>
          </a:p>
        </p:txBody>
      </p:sp>
      <p:cxnSp>
        <p:nvCxnSpPr>
          <p:cNvPr id="30" name="Přímá spojnice se šipkou 29">
            <a:extLst>
              <a:ext uri="{FF2B5EF4-FFF2-40B4-BE49-F238E27FC236}">
                <a16:creationId xmlns:a16="http://schemas.microsoft.com/office/drawing/2014/main" id="{C3D3A773-8A4D-45D3-966E-05DF26670602}"/>
              </a:ext>
            </a:extLst>
          </p:cNvPr>
          <p:cNvCxnSpPr/>
          <p:nvPr/>
        </p:nvCxnSpPr>
        <p:spPr>
          <a:xfrm flipV="1">
            <a:off x="7243696" y="4195023"/>
            <a:ext cx="0" cy="22917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ovéPole 30">
            <a:extLst>
              <a:ext uri="{FF2B5EF4-FFF2-40B4-BE49-F238E27FC236}">
                <a16:creationId xmlns:a16="http://schemas.microsoft.com/office/drawing/2014/main" id="{68024081-00BB-4F22-93D3-9261B1B4ADA3}"/>
              </a:ext>
            </a:extLst>
          </p:cNvPr>
          <p:cNvSpPr txBox="1"/>
          <p:nvPr/>
        </p:nvSpPr>
        <p:spPr>
          <a:xfrm>
            <a:off x="5750268" y="6428520"/>
            <a:ext cx="2077374" cy="369332"/>
          </a:xfrm>
          <a:prstGeom prst="rect">
            <a:avLst/>
          </a:prstGeom>
          <a:noFill/>
        </p:spPr>
        <p:txBody>
          <a:bodyPr wrap="square" rtlCol="0">
            <a:spAutoFit/>
          </a:bodyPr>
          <a:lstStyle/>
          <a:p>
            <a:r>
              <a:rPr lang="cs-CZ" sz="1800" dirty="0"/>
              <a:t>Os </a:t>
            </a:r>
            <a:r>
              <a:rPr lang="cs-CZ" sz="1800" dirty="0" err="1"/>
              <a:t>zygomaticum</a:t>
            </a:r>
            <a:endParaRPr lang="cs-CZ" sz="1800" dirty="0"/>
          </a:p>
        </p:txBody>
      </p:sp>
      <p:cxnSp>
        <p:nvCxnSpPr>
          <p:cNvPr id="33" name="Přímá spojnice se šipkou 32">
            <a:extLst>
              <a:ext uri="{FF2B5EF4-FFF2-40B4-BE49-F238E27FC236}">
                <a16:creationId xmlns:a16="http://schemas.microsoft.com/office/drawing/2014/main" id="{946560CD-44FF-4F72-8C5A-026D23E26FEA}"/>
              </a:ext>
            </a:extLst>
          </p:cNvPr>
          <p:cNvCxnSpPr>
            <a:cxnSpLocks/>
          </p:cNvCxnSpPr>
          <p:nvPr/>
        </p:nvCxnSpPr>
        <p:spPr>
          <a:xfrm flipH="1" flipV="1">
            <a:off x="7954271" y="4091314"/>
            <a:ext cx="816745" cy="2395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ovéPole 33">
            <a:extLst>
              <a:ext uri="{FF2B5EF4-FFF2-40B4-BE49-F238E27FC236}">
                <a16:creationId xmlns:a16="http://schemas.microsoft.com/office/drawing/2014/main" id="{49E337EA-0D92-4937-BCE2-06009CD5FF3A}"/>
              </a:ext>
            </a:extLst>
          </p:cNvPr>
          <p:cNvSpPr txBox="1"/>
          <p:nvPr/>
        </p:nvSpPr>
        <p:spPr>
          <a:xfrm>
            <a:off x="8362643" y="6432134"/>
            <a:ext cx="2127821" cy="369332"/>
          </a:xfrm>
          <a:prstGeom prst="rect">
            <a:avLst/>
          </a:prstGeom>
          <a:noFill/>
        </p:spPr>
        <p:txBody>
          <a:bodyPr wrap="square" rtlCol="0">
            <a:spAutoFit/>
          </a:bodyPr>
          <a:lstStyle/>
          <a:p>
            <a:r>
              <a:rPr lang="cs-CZ" sz="1800" dirty="0"/>
              <a:t>Os </a:t>
            </a:r>
            <a:r>
              <a:rPr lang="cs-CZ" sz="1800" dirty="0" err="1"/>
              <a:t>sphenoidale</a:t>
            </a:r>
            <a:endParaRPr lang="cs-CZ" sz="1800" dirty="0"/>
          </a:p>
        </p:txBody>
      </p:sp>
      <p:cxnSp>
        <p:nvCxnSpPr>
          <p:cNvPr id="36" name="Přímá spojnice se šipkou 35">
            <a:extLst>
              <a:ext uri="{FF2B5EF4-FFF2-40B4-BE49-F238E27FC236}">
                <a16:creationId xmlns:a16="http://schemas.microsoft.com/office/drawing/2014/main" id="{F07244EA-5185-4941-B4D9-38860916DBB9}"/>
              </a:ext>
            </a:extLst>
          </p:cNvPr>
          <p:cNvCxnSpPr>
            <a:cxnSpLocks/>
          </p:cNvCxnSpPr>
          <p:nvPr/>
        </p:nvCxnSpPr>
        <p:spPr>
          <a:xfrm flipH="1">
            <a:off x="8611146" y="2272481"/>
            <a:ext cx="1110262" cy="21825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ovéPole 36">
            <a:extLst>
              <a:ext uri="{FF2B5EF4-FFF2-40B4-BE49-F238E27FC236}">
                <a16:creationId xmlns:a16="http://schemas.microsoft.com/office/drawing/2014/main" id="{4452AAAC-FAE6-40E8-B271-7EA21733E267}"/>
              </a:ext>
            </a:extLst>
          </p:cNvPr>
          <p:cNvSpPr txBox="1"/>
          <p:nvPr/>
        </p:nvSpPr>
        <p:spPr>
          <a:xfrm>
            <a:off x="9567330" y="1961708"/>
            <a:ext cx="1562469" cy="369332"/>
          </a:xfrm>
          <a:prstGeom prst="rect">
            <a:avLst/>
          </a:prstGeom>
          <a:noFill/>
        </p:spPr>
        <p:txBody>
          <a:bodyPr wrap="square" rtlCol="0">
            <a:spAutoFit/>
          </a:bodyPr>
          <a:lstStyle/>
          <a:p>
            <a:r>
              <a:rPr lang="cs-CZ" sz="1800" dirty="0"/>
              <a:t>Os </a:t>
            </a:r>
            <a:r>
              <a:rPr lang="cs-CZ" sz="1800" dirty="0" err="1"/>
              <a:t>palatinum</a:t>
            </a:r>
            <a:endParaRPr lang="cs-CZ" sz="1800" dirty="0"/>
          </a:p>
        </p:txBody>
      </p:sp>
      <p:sp>
        <p:nvSpPr>
          <p:cNvPr id="23" name="TextovéPole 22">
            <a:extLst>
              <a:ext uri="{FF2B5EF4-FFF2-40B4-BE49-F238E27FC236}">
                <a16:creationId xmlns:a16="http://schemas.microsoft.com/office/drawing/2014/main" id="{16A70FB1-1959-4FF7-9036-27EF57F7A1E5}"/>
              </a:ext>
            </a:extLst>
          </p:cNvPr>
          <p:cNvSpPr txBox="1"/>
          <p:nvPr/>
        </p:nvSpPr>
        <p:spPr>
          <a:xfrm>
            <a:off x="172645" y="6197687"/>
            <a:ext cx="6103398" cy="276999"/>
          </a:xfrm>
          <a:prstGeom prst="rect">
            <a:avLst/>
          </a:prstGeom>
          <a:noFill/>
        </p:spPr>
        <p:txBody>
          <a:bodyPr wrap="square">
            <a:spAutoFit/>
          </a:bodyPr>
          <a:lstStyle/>
          <a:p>
            <a:r>
              <a:rPr lang="cs-CZ" sz="1200" dirty="0">
                <a:solidFill>
                  <a:srgbClr val="0000DC"/>
                </a:solidFill>
                <a:latin typeface="Arial" panose="020B0604020202020204" pitchFamily="34" charset="0"/>
                <a:cs typeface="Arial" panose="020B0604020202020204" pitchFamily="34" charset="0"/>
              </a:rPr>
              <a:t>Oční lékařství</a:t>
            </a:r>
            <a:r>
              <a:rPr lang="pt-BR" sz="1200" dirty="0">
                <a:solidFill>
                  <a:srgbClr val="0000DC"/>
                </a:solidFill>
                <a:latin typeface="Arial" panose="020B0604020202020204" pitchFamily="34" charset="0"/>
                <a:cs typeface="Arial" panose="020B0604020202020204" pitchFamily="34" charset="0"/>
              </a:rPr>
              <a:t> (</a:t>
            </a:r>
            <a:r>
              <a:rPr lang="cs-CZ" sz="1200" dirty="0">
                <a:solidFill>
                  <a:srgbClr val="0000DC"/>
                </a:solidFill>
                <a:latin typeface="Arial" panose="020B0604020202020204" pitchFamily="34" charset="0"/>
                <a:cs typeface="Arial" panose="020B0604020202020204" pitchFamily="34" charset="0"/>
              </a:rPr>
              <a:t>aVLOL7X1</a:t>
            </a:r>
            <a:r>
              <a:rPr lang="pt-BR" sz="1200" dirty="0">
                <a:solidFill>
                  <a:srgbClr val="0000DC"/>
                </a:solidFill>
                <a:latin typeface="Arial" panose="020B0604020202020204" pitchFamily="34" charset="0"/>
                <a:cs typeface="Arial" panose="020B0604020202020204" pitchFamily="34" charset="0"/>
              </a:rPr>
              <a:t>)</a:t>
            </a:r>
            <a:endParaRPr lang="pt-BR" sz="1200" dirty="0">
              <a:solidFill>
                <a:srgbClr val="0000DC"/>
              </a:solidFill>
            </a:endParaRPr>
          </a:p>
        </p:txBody>
      </p:sp>
    </p:spTree>
    <p:extLst>
      <p:ext uri="{BB962C8B-B14F-4D97-AF65-F5344CB8AC3E}">
        <p14:creationId xmlns:p14="http://schemas.microsoft.com/office/powerpoint/2010/main" val="49104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DAEF9D-2D81-4D88-A611-773106FFD735}"/>
              </a:ext>
            </a:extLst>
          </p:cNvPr>
          <p:cNvSpPr>
            <a:spLocks noGrp="1"/>
          </p:cNvSpPr>
          <p:nvPr>
            <p:ph type="title"/>
          </p:nvPr>
        </p:nvSpPr>
        <p:spPr>
          <a:xfrm>
            <a:off x="838200" y="-851116"/>
            <a:ext cx="10515600" cy="1325563"/>
          </a:xfrm>
        </p:spPr>
        <p:txBody>
          <a:bodyPr/>
          <a:lstStyle/>
          <a:p>
            <a:endParaRPr lang="cs-CZ"/>
          </a:p>
        </p:txBody>
      </p:sp>
      <p:sp>
        <p:nvSpPr>
          <p:cNvPr id="3" name="Zástupný obsah 2">
            <a:extLst>
              <a:ext uri="{FF2B5EF4-FFF2-40B4-BE49-F238E27FC236}">
                <a16:creationId xmlns:a16="http://schemas.microsoft.com/office/drawing/2014/main" id="{4044031B-4B0F-41D6-8767-1477B5541117}"/>
              </a:ext>
            </a:extLst>
          </p:cNvPr>
          <p:cNvSpPr>
            <a:spLocks noGrp="1"/>
          </p:cNvSpPr>
          <p:nvPr>
            <p:ph idx="1"/>
          </p:nvPr>
        </p:nvSpPr>
        <p:spPr>
          <a:xfrm>
            <a:off x="343270" y="900575"/>
            <a:ext cx="11505460" cy="4351338"/>
          </a:xfrm>
        </p:spPr>
        <p:txBody>
          <a:bodyPr>
            <a:noAutofit/>
          </a:bodyPr>
          <a:lstStyle/>
          <a:p>
            <a:pPr>
              <a:lnSpc>
                <a:spcPct val="100000"/>
              </a:lnSpc>
            </a:pPr>
            <a:r>
              <a:rPr lang="en-US" sz="1800" dirty="0"/>
              <a:t>In the tip of the orbit there is an optical channel (passage n. II, a. </a:t>
            </a:r>
            <a:r>
              <a:rPr lang="cs-CZ" sz="1800" dirty="0"/>
              <a:t>o</a:t>
            </a:r>
            <a:r>
              <a:rPr lang="en-US" sz="1800" dirty="0" err="1"/>
              <a:t>phthalmica</a:t>
            </a:r>
            <a:r>
              <a:rPr lang="en-US" sz="1800" dirty="0"/>
              <a:t>), the </a:t>
            </a:r>
            <a:r>
              <a:rPr lang="cs-CZ" sz="1800" dirty="0"/>
              <a:t>superior orbital </a:t>
            </a:r>
            <a:r>
              <a:rPr lang="cs-CZ" sz="1800" dirty="0" err="1"/>
              <a:t>fossa</a:t>
            </a:r>
            <a:r>
              <a:rPr lang="cs-CZ" sz="1800" dirty="0"/>
              <a:t> </a:t>
            </a:r>
            <a:r>
              <a:rPr lang="cs-CZ" sz="1800" dirty="0" err="1"/>
              <a:t>is</a:t>
            </a:r>
            <a:r>
              <a:rPr lang="cs-CZ" sz="1800" dirty="0"/>
              <a:t> </a:t>
            </a:r>
            <a:r>
              <a:rPr lang="en-US" sz="1800" dirty="0"/>
              <a:t>communicating with the intracranial </a:t>
            </a:r>
            <a:r>
              <a:rPr lang="cs-CZ" sz="1800" dirty="0" err="1"/>
              <a:t>space</a:t>
            </a:r>
            <a:r>
              <a:rPr lang="cs-CZ" sz="1800" dirty="0"/>
              <a:t> </a:t>
            </a:r>
            <a:r>
              <a:rPr lang="en-US" sz="1800" dirty="0"/>
              <a:t>(passage </a:t>
            </a:r>
            <a:r>
              <a:rPr lang="en-US" sz="1800" dirty="0" err="1"/>
              <a:t>n.III</a:t>
            </a:r>
            <a:r>
              <a:rPr lang="en-US" sz="1800" dirty="0"/>
              <a:t>, </a:t>
            </a:r>
            <a:r>
              <a:rPr lang="en-US" sz="1800" dirty="0" err="1"/>
              <a:t>n.IV</a:t>
            </a:r>
            <a:r>
              <a:rPr lang="en-US" sz="1800" dirty="0"/>
              <a:t>, n.VI, </a:t>
            </a:r>
            <a:r>
              <a:rPr lang="en-US" sz="1800" dirty="0" err="1"/>
              <a:t>nV</a:t>
            </a:r>
            <a:r>
              <a:rPr lang="en-US" sz="1800" dirty="0"/>
              <a:t> / 1 = n. </a:t>
            </a:r>
            <a:r>
              <a:rPr lang="cs-CZ" sz="1800" dirty="0"/>
              <a:t>o</a:t>
            </a:r>
            <a:r>
              <a:rPr lang="en-US" sz="1800" dirty="0" err="1"/>
              <a:t>phthalmicus</a:t>
            </a:r>
            <a:r>
              <a:rPr lang="en-US" sz="1800" dirty="0"/>
              <a:t>, v. </a:t>
            </a:r>
            <a:r>
              <a:rPr lang="cs-CZ" sz="1800" dirty="0"/>
              <a:t>o</a:t>
            </a:r>
            <a:r>
              <a:rPr lang="en-US" sz="1800" dirty="0" err="1"/>
              <a:t>phthalmica</a:t>
            </a:r>
            <a:r>
              <a:rPr lang="en-US" sz="1800" dirty="0"/>
              <a:t> sup. ), the </a:t>
            </a:r>
            <a:r>
              <a:rPr lang="cs-CZ" sz="1800" dirty="0" err="1"/>
              <a:t>inferior</a:t>
            </a:r>
            <a:r>
              <a:rPr lang="cs-CZ" sz="1800" dirty="0"/>
              <a:t> </a:t>
            </a:r>
            <a:r>
              <a:rPr lang="en-US" sz="1800" dirty="0"/>
              <a:t>orbital </a:t>
            </a:r>
            <a:r>
              <a:rPr lang="cs-CZ" sz="1800" dirty="0" err="1"/>
              <a:t>fissure</a:t>
            </a:r>
            <a:r>
              <a:rPr lang="en-US" sz="1800" dirty="0"/>
              <a:t> communicating with the </a:t>
            </a:r>
            <a:r>
              <a:rPr lang="en-US" sz="1800" dirty="0" err="1"/>
              <a:t>retromaxillary</a:t>
            </a:r>
            <a:r>
              <a:rPr lang="en-US" sz="1800" dirty="0"/>
              <a:t> space (passage </a:t>
            </a:r>
            <a:r>
              <a:rPr lang="en-US" sz="1800" dirty="0" err="1"/>
              <a:t>nV</a:t>
            </a:r>
            <a:r>
              <a:rPr lang="en-US" sz="1800" dirty="0"/>
              <a:t> / 2 = n. </a:t>
            </a:r>
            <a:r>
              <a:rPr lang="en-US" sz="1800" dirty="0" err="1"/>
              <a:t>maxillaris</a:t>
            </a:r>
            <a:r>
              <a:rPr lang="en-US" sz="1800" dirty="0"/>
              <a:t> and usually also the v. </a:t>
            </a:r>
            <a:r>
              <a:rPr lang="en-US" sz="1800" dirty="0" err="1"/>
              <a:t>ophthalmica</a:t>
            </a:r>
            <a:r>
              <a:rPr lang="en-US" sz="1800" dirty="0"/>
              <a:t> inf.).</a:t>
            </a:r>
          </a:p>
          <a:p>
            <a:pPr>
              <a:lnSpc>
                <a:spcPct val="100000"/>
              </a:lnSpc>
            </a:pPr>
            <a:r>
              <a:rPr lang="en-US" sz="1800" dirty="0"/>
              <a:t>Retrobulbar space - the space behind the bulb, filled with fat.</a:t>
            </a:r>
          </a:p>
          <a:p>
            <a:pPr>
              <a:lnSpc>
                <a:spcPct val="100000"/>
              </a:lnSpc>
            </a:pPr>
            <a:r>
              <a:rPr lang="en-US" sz="1800" dirty="0"/>
              <a:t>The lacrimal gland lies in the outer upper quadrant partly in front of and partly behind the edge of the orbit in a duplicate of the periosteum. </a:t>
            </a:r>
            <a:r>
              <a:rPr lang="cs-CZ" sz="1800" dirty="0"/>
              <a:t>It p</a:t>
            </a:r>
            <a:r>
              <a:rPr lang="en-US" sz="1800" dirty="0" err="1"/>
              <a:t>rovides</a:t>
            </a:r>
            <a:r>
              <a:rPr lang="en-US" sz="1800" dirty="0"/>
              <a:t> reflex tearing. Only a part of the lacrimal gland in front of the edge of the orbit can be clinically examined by aspect (when the patient looks down to the nose and when the upper eyelid is lifted by a doctor).</a:t>
            </a:r>
          </a:p>
          <a:p>
            <a:pPr>
              <a:lnSpc>
                <a:spcPct val="100000"/>
              </a:lnSpc>
            </a:pPr>
            <a:r>
              <a:rPr lang="en-US" sz="1800" dirty="0"/>
              <a:t>The lacrimal sac lies in the nasal lower quadrant behind the edge of the orbit in a duplicate of the periosteum. It is evident by the aspect of its pathological enlargement.</a:t>
            </a:r>
          </a:p>
          <a:p>
            <a:pPr>
              <a:lnSpc>
                <a:spcPct val="100000"/>
              </a:lnSpc>
            </a:pPr>
            <a:r>
              <a:rPr lang="en-US" sz="1800" dirty="0"/>
              <a:t>The </a:t>
            </a:r>
            <a:r>
              <a:rPr lang="en-US" sz="1800" dirty="0" err="1"/>
              <a:t>levator</a:t>
            </a:r>
            <a:r>
              <a:rPr lang="en-US" sz="1800" dirty="0"/>
              <a:t> palpebrae sup</a:t>
            </a:r>
            <a:r>
              <a:rPr lang="cs-CZ" sz="1800" dirty="0" err="1"/>
              <a:t>erior</a:t>
            </a:r>
            <a:r>
              <a:rPr lang="cs-CZ" sz="1800" dirty="0"/>
              <a:t> </a:t>
            </a:r>
            <a:r>
              <a:rPr lang="cs-CZ" sz="1800" dirty="0" err="1"/>
              <a:t>ori</a:t>
            </a:r>
            <a:r>
              <a:rPr lang="en-US" sz="1800" dirty="0"/>
              <a:t>gins in the tip of the orbit on the tendon ring (anulus </a:t>
            </a:r>
            <a:r>
              <a:rPr lang="en-US" sz="1800" dirty="0" err="1"/>
              <a:t>tendineus</a:t>
            </a:r>
            <a:r>
              <a:rPr lang="en-US" sz="1800" dirty="0"/>
              <a:t> </a:t>
            </a:r>
            <a:r>
              <a:rPr lang="en-US" sz="1800" dirty="0" err="1"/>
              <a:t>Zinii</a:t>
            </a:r>
            <a:r>
              <a:rPr lang="en-US" sz="1800" dirty="0"/>
              <a:t>) and all oculomotor muscles except </a:t>
            </a:r>
            <a:r>
              <a:rPr lang="cs-CZ" sz="1800" dirty="0"/>
              <a:t>musculus </a:t>
            </a:r>
            <a:r>
              <a:rPr lang="en-US" sz="1800" dirty="0"/>
              <a:t>obliquus inf. </a:t>
            </a:r>
            <a:r>
              <a:rPr lang="cs-CZ" sz="1800" dirty="0"/>
              <a:t>I</a:t>
            </a:r>
            <a:r>
              <a:rPr lang="en-US" sz="1800" dirty="0"/>
              <a:t>t starts behind the edge of the orbit in the medial lower quadrant.</a:t>
            </a:r>
          </a:p>
          <a:p>
            <a:pPr>
              <a:lnSpc>
                <a:spcPct val="100000"/>
              </a:lnSpc>
            </a:pPr>
            <a:r>
              <a:rPr lang="en-US" sz="1800" dirty="0"/>
              <a:t>The clinical boundary between the orbit and the </a:t>
            </a:r>
            <a:r>
              <a:rPr lang="cs-CZ" sz="1800" dirty="0" err="1"/>
              <a:t>surroundings</a:t>
            </a:r>
            <a:r>
              <a:rPr lang="cs-CZ" sz="1800" dirty="0"/>
              <a:t> </a:t>
            </a:r>
            <a:r>
              <a:rPr lang="en-US" sz="1800" dirty="0"/>
              <a:t>is the periosteum (= </a:t>
            </a:r>
            <a:r>
              <a:rPr lang="en-US" sz="1800" dirty="0" err="1"/>
              <a:t>periorbit</a:t>
            </a:r>
            <a:r>
              <a:rPr lang="en-US" sz="1800" dirty="0"/>
              <a:t>), which adheres firmly to the edges of the orbit and the canals in the orbit. When air penetrates from the paranasal sinuses or when the infection and tumors spread, the </a:t>
            </a:r>
            <a:r>
              <a:rPr lang="en-US" sz="1800" dirty="0" err="1"/>
              <a:t>periorbit</a:t>
            </a:r>
            <a:r>
              <a:rPr lang="en-US" sz="1800" dirty="0"/>
              <a:t> is first suppressed and only when it is broken does it propagate into the retrobulbar space.</a:t>
            </a:r>
            <a:endParaRPr lang="cs-CZ" sz="1800" dirty="0"/>
          </a:p>
        </p:txBody>
      </p:sp>
      <p:sp>
        <p:nvSpPr>
          <p:cNvPr id="5" name="TextovéPole 4">
            <a:extLst>
              <a:ext uri="{FF2B5EF4-FFF2-40B4-BE49-F238E27FC236}">
                <a16:creationId xmlns:a16="http://schemas.microsoft.com/office/drawing/2014/main" id="{11FFE5C7-C9D5-4B3A-BE0E-4A8CF46F1AE5}"/>
              </a:ext>
            </a:extLst>
          </p:cNvPr>
          <p:cNvSpPr txBox="1"/>
          <p:nvPr/>
        </p:nvSpPr>
        <p:spPr>
          <a:xfrm>
            <a:off x="206405" y="6280938"/>
            <a:ext cx="6094520" cy="276999"/>
          </a:xfrm>
          <a:prstGeom prst="rect">
            <a:avLst/>
          </a:prstGeom>
          <a:noFill/>
        </p:spPr>
        <p:txBody>
          <a:bodyPr wrap="square">
            <a:spAutoFit/>
          </a:bodyPr>
          <a:lstStyle/>
          <a:p>
            <a:r>
              <a:rPr lang="cs-CZ" sz="1200" dirty="0">
                <a:solidFill>
                  <a:srgbClr val="0000DC"/>
                </a:solidFill>
                <a:latin typeface="Arial" panose="020B0604020202020204" pitchFamily="34" charset="0"/>
                <a:cs typeface="Arial" panose="020B0604020202020204" pitchFamily="34" charset="0"/>
              </a:rPr>
              <a:t>Oční lékařství</a:t>
            </a:r>
            <a:r>
              <a:rPr lang="pt-BR" sz="1200" dirty="0">
                <a:solidFill>
                  <a:srgbClr val="0000DC"/>
                </a:solidFill>
                <a:latin typeface="Arial" panose="020B0604020202020204" pitchFamily="34" charset="0"/>
                <a:cs typeface="Arial" panose="020B0604020202020204" pitchFamily="34" charset="0"/>
              </a:rPr>
              <a:t> (</a:t>
            </a:r>
            <a:r>
              <a:rPr lang="cs-CZ" sz="1200" dirty="0">
                <a:solidFill>
                  <a:srgbClr val="0000DC"/>
                </a:solidFill>
                <a:latin typeface="Arial" panose="020B0604020202020204" pitchFamily="34" charset="0"/>
                <a:cs typeface="Arial" panose="020B0604020202020204" pitchFamily="34" charset="0"/>
              </a:rPr>
              <a:t>aVLOL7X1</a:t>
            </a:r>
            <a:r>
              <a:rPr lang="pt-BR" sz="1200" dirty="0">
                <a:solidFill>
                  <a:srgbClr val="0000DC"/>
                </a:solidFill>
                <a:latin typeface="Arial" panose="020B0604020202020204" pitchFamily="34" charset="0"/>
                <a:cs typeface="Arial" panose="020B0604020202020204" pitchFamily="34" charset="0"/>
              </a:rPr>
              <a:t>)</a:t>
            </a:r>
            <a:endParaRPr lang="pt-BR" sz="1200" dirty="0">
              <a:solidFill>
                <a:srgbClr val="0000DC"/>
              </a:solidFill>
            </a:endParaRPr>
          </a:p>
        </p:txBody>
      </p:sp>
    </p:spTree>
    <p:extLst>
      <p:ext uri="{BB962C8B-B14F-4D97-AF65-F5344CB8AC3E}">
        <p14:creationId xmlns:p14="http://schemas.microsoft.com/office/powerpoint/2010/main" val="2098898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C8D8C1-8762-4410-B6DD-01DD241A97F8}"/>
              </a:ext>
            </a:extLst>
          </p:cNvPr>
          <p:cNvSpPr>
            <a:spLocks noGrp="1"/>
          </p:cNvSpPr>
          <p:nvPr>
            <p:ph type="title"/>
          </p:nvPr>
        </p:nvSpPr>
        <p:spPr>
          <a:xfrm>
            <a:off x="838200" y="462780"/>
            <a:ext cx="10515600" cy="1144079"/>
          </a:xfrm>
        </p:spPr>
        <p:txBody>
          <a:bodyPr>
            <a:normAutofit/>
          </a:bodyPr>
          <a:lstStyle/>
          <a:p>
            <a:pPr algn="ctr"/>
            <a:r>
              <a:rPr lang="en-US" sz="3200" dirty="0"/>
              <a:t>Vascular and nervous supply of the orbit and eye</a:t>
            </a:r>
            <a:endParaRPr lang="cs-CZ" sz="3200" dirty="0"/>
          </a:p>
        </p:txBody>
      </p:sp>
      <p:sp>
        <p:nvSpPr>
          <p:cNvPr id="3" name="Zástupný obsah 2">
            <a:extLst>
              <a:ext uri="{FF2B5EF4-FFF2-40B4-BE49-F238E27FC236}">
                <a16:creationId xmlns:a16="http://schemas.microsoft.com/office/drawing/2014/main" id="{49A73AF2-F79C-4C5C-8490-E24147ADF4BA}"/>
              </a:ext>
            </a:extLst>
          </p:cNvPr>
          <p:cNvSpPr>
            <a:spLocks noGrp="1"/>
          </p:cNvSpPr>
          <p:nvPr>
            <p:ph idx="1"/>
          </p:nvPr>
        </p:nvSpPr>
        <p:spPr>
          <a:xfrm>
            <a:off x="298882" y="1034819"/>
            <a:ext cx="11594236" cy="4351338"/>
          </a:xfrm>
        </p:spPr>
        <p:txBody>
          <a:bodyPr>
            <a:noAutofit/>
          </a:bodyPr>
          <a:lstStyle/>
          <a:p>
            <a:pPr marL="72000" indent="0">
              <a:lnSpc>
                <a:spcPct val="100000"/>
              </a:lnSpc>
              <a:buNone/>
            </a:pPr>
            <a:r>
              <a:rPr lang="en-US" sz="1800" dirty="0"/>
              <a:t>Arterial supply</a:t>
            </a:r>
          </a:p>
          <a:p>
            <a:pPr>
              <a:lnSpc>
                <a:spcPct val="100000"/>
              </a:lnSpc>
            </a:pPr>
            <a:r>
              <a:rPr lang="en-US" sz="1800" dirty="0"/>
              <a:t>A. </a:t>
            </a:r>
            <a:r>
              <a:rPr lang="en-US" sz="1800" dirty="0" err="1"/>
              <a:t>ophthalmica</a:t>
            </a:r>
            <a:r>
              <a:rPr lang="en-US" sz="1800" dirty="0"/>
              <a:t> is the 1st intracranial branch of the internal carotid artery (</a:t>
            </a:r>
            <a:r>
              <a:rPr lang="en-US" sz="1800" dirty="0" err="1"/>
              <a:t>ie</a:t>
            </a:r>
            <a:r>
              <a:rPr lang="en-US" sz="1800" dirty="0"/>
              <a:t> after ACI exits the </a:t>
            </a:r>
            <a:r>
              <a:rPr lang="en-US" sz="1800" dirty="0" err="1"/>
              <a:t>cavernosus</a:t>
            </a:r>
            <a:r>
              <a:rPr lang="en-US" sz="1800" dirty="0"/>
              <a:t> sinus after piercing the dura mater). It supplies the entire contents of the orbit, incl. the bulb, the eyelids, the skin of the forehead and the bridge of the nose, gives off many branches in the orbit. The final branch is the a. </a:t>
            </a:r>
            <a:r>
              <a:rPr lang="cs-CZ" sz="1800" dirty="0"/>
              <a:t>c</a:t>
            </a:r>
            <a:r>
              <a:rPr lang="en-US" sz="1800" dirty="0" err="1"/>
              <a:t>entralis</a:t>
            </a:r>
            <a:r>
              <a:rPr lang="en-US" sz="1800" dirty="0"/>
              <a:t> retinae, which supplies the inner layers of the retina.</a:t>
            </a:r>
          </a:p>
          <a:p>
            <a:pPr>
              <a:lnSpc>
                <a:spcPct val="100000"/>
              </a:lnSpc>
            </a:pPr>
            <a:endParaRPr lang="en-US" sz="1800" dirty="0"/>
          </a:p>
          <a:p>
            <a:pPr marL="72000" indent="0">
              <a:lnSpc>
                <a:spcPct val="100000"/>
              </a:lnSpc>
              <a:buNone/>
            </a:pPr>
            <a:r>
              <a:rPr lang="en-US" sz="1800" dirty="0"/>
              <a:t>Venous supply</a:t>
            </a:r>
          </a:p>
          <a:p>
            <a:pPr>
              <a:lnSpc>
                <a:spcPct val="100000"/>
              </a:lnSpc>
            </a:pPr>
            <a:r>
              <a:rPr lang="en-US" sz="1800" dirty="0"/>
              <a:t>V. </a:t>
            </a:r>
            <a:r>
              <a:rPr lang="en-US" sz="1800" dirty="0" err="1"/>
              <a:t>ophthalmica</a:t>
            </a:r>
            <a:r>
              <a:rPr lang="en-US" sz="1800" dirty="0"/>
              <a:t> sup. it opens into the intransigence into the sinus </a:t>
            </a:r>
            <a:r>
              <a:rPr lang="en-US" sz="1800" dirty="0" err="1"/>
              <a:t>cavernosus</a:t>
            </a:r>
            <a:r>
              <a:rPr lang="en-US" sz="1800" dirty="0"/>
              <a:t>.</a:t>
            </a:r>
          </a:p>
          <a:p>
            <a:pPr>
              <a:lnSpc>
                <a:spcPct val="100000"/>
              </a:lnSpc>
            </a:pPr>
            <a:r>
              <a:rPr lang="en-US" sz="1800" dirty="0"/>
              <a:t>V. </a:t>
            </a:r>
            <a:r>
              <a:rPr lang="en-US" sz="1800" dirty="0" err="1"/>
              <a:t>ophtalmica</a:t>
            </a:r>
            <a:r>
              <a:rPr lang="en-US" sz="1800" dirty="0"/>
              <a:t> inf. usually opens into the pterygoid plexus in the </a:t>
            </a:r>
            <a:r>
              <a:rPr lang="en-US" sz="1800" dirty="0" err="1"/>
              <a:t>retromaxillary</a:t>
            </a:r>
            <a:r>
              <a:rPr lang="en-US" sz="1800" dirty="0"/>
              <a:t> space.</a:t>
            </a:r>
          </a:p>
          <a:p>
            <a:pPr>
              <a:lnSpc>
                <a:spcPct val="100000"/>
              </a:lnSpc>
            </a:pPr>
            <a:r>
              <a:rPr lang="en-US" sz="1800" dirty="0"/>
              <a:t>Cave: risk of spreading the orbit and eyelid infection into the intracranial due to the communication of the eye veins with the cavernous canal, so any eye infection is potentially life-threatening!</a:t>
            </a:r>
          </a:p>
          <a:p>
            <a:pPr>
              <a:lnSpc>
                <a:spcPct val="100000"/>
              </a:lnSpc>
            </a:pPr>
            <a:endParaRPr lang="en-US" sz="1800" dirty="0"/>
          </a:p>
          <a:p>
            <a:pPr marL="72000" indent="0">
              <a:lnSpc>
                <a:spcPct val="100000"/>
              </a:lnSpc>
              <a:buNone/>
            </a:pPr>
            <a:r>
              <a:rPr lang="en-US" sz="1800" dirty="0"/>
              <a:t>Innervation</a:t>
            </a:r>
          </a:p>
          <a:p>
            <a:pPr>
              <a:lnSpc>
                <a:spcPct val="100000"/>
              </a:lnSpc>
            </a:pPr>
            <a:r>
              <a:rPr lang="en-US" sz="1800" dirty="0"/>
              <a:t>N. opticus (</a:t>
            </a:r>
            <a:r>
              <a:rPr lang="en-US" sz="1800" dirty="0" err="1"/>
              <a:t>n.II</a:t>
            </a:r>
            <a:r>
              <a:rPr lang="en-US" sz="1800" dirty="0"/>
              <a:t>) - sensory innervation</a:t>
            </a:r>
          </a:p>
          <a:p>
            <a:pPr>
              <a:lnSpc>
                <a:spcPct val="100000"/>
              </a:lnSpc>
            </a:pPr>
            <a:r>
              <a:rPr lang="en-US" sz="1800" dirty="0"/>
              <a:t>N. oculomotorius (</a:t>
            </a:r>
            <a:r>
              <a:rPr lang="en-US" sz="1800" dirty="0" err="1"/>
              <a:t>n.III</a:t>
            </a:r>
            <a:r>
              <a:rPr lang="en-US" sz="1800" dirty="0"/>
              <a:t>), </a:t>
            </a:r>
            <a:r>
              <a:rPr lang="en-US" sz="1800" dirty="0" err="1"/>
              <a:t>trochlearis</a:t>
            </a:r>
            <a:r>
              <a:rPr lang="en-US" sz="1800" dirty="0"/>
              <a:t> (</a:t>
            </a:r>
            <a:r>
              <a:rPr lang="en-US" sz="1800" dirty="0" err="1"/>
              <a:t>n.IV</a:t>
            </a:r>
            <a:r>
              <a:rPr lang="en-US" sz="1800" dirty="0"/>
              <a:t>), abducens (n.VI) - motor innervation</a:t>
            </a:r>
          </a:p>
          <a:p>
            <a:pPr>
              <a:lnSpc>
                <a:spcPct val="100000"/>
              </a:lnSpc>
            </a:pPr>
            <a:r>
              <a:rPr lang="en-US" sz="1800" dirty="0"/>
              <a:t>Autonomic nerves</a:t>
            </a:r>
          </a:p>
          <a:p>
            <a:pPr>
              <a:lnSpc>
                <a:spcPct val="100000"/>
              </a:lnSpc>
            </a:pPr>
            <a:r>
              <a:rPr lang="en-US" sz="1800" dirty="0"/>
              <a:t>N. </a:t>
            </a:r>
            <a:r>
              <a:rPr lang="en-US" sz="1800" dirty="0" err="1"/>
              <a:t>ophthalmicus</a:t>
            </a:r>
            <a:r>
              <a:rPr lang="en-US" sz="1800" dirty="0"/>
              <a:t> (</a:t>
            </a:r>
            <a:r>
              <a:rPr lang="en-US" sz="1800" dirty="0" err="1"/>
              <a:t>n.V</a:t>
            </a:r>
            <a:r>
              <a:rPr lang="en-US" sz="1800" dirty="0"/>
              <a:t> / 1) - sensitive innervation</a:t>
            </a:r>
          </a:p>
          <a:p>
            <a:pPr>
              <a:lnSpc>
                <a:spcPct val="100000"/>
              </a:lnSpc>
            </a:pPr>
            <a:endParaRPr lang="en-US" sz="1800" dirty="0"/>
          </a:p>
          <a:p>
            <a:pPr marL="72000" indent="0">
              <a:lnSpc>
                <a:spcPct val="100000"/>
              </a:lnSpc>
              <a:buNone/>
            </a:pPr>
            <a:r>
              <a:rPr lang="en-US" sz="1800" dirty="0"/>
              <a:t>There is no lymphatic drainage in the orbit</a:t>
            </a:r>
            <a:r>
              <a:rPr lang="cs-CZ" sz="1800" dirty="0"/>
              <a:t>.</a:t>
            </a:r>
          </a:p>
        </p:txBody>
      </p:sp>
      <p:sp>
        <p:nvSpPr>
          <p:cNvPr id="5" name="TextovéPole 4">
            <a:extLst>
              <a:ext uri="{FF2B5EF4-FFF2-40B4-BE49-F238E27FC236}">
                <a16:creationId xmlns:a16="http://schemas.microsoft.com/office/drawing/2014/main" id="{11EE9018-74D8-40BF-94BB-7D3D64BF2968}"/>
              </a:ext>
            </a:extLst>
          </p:cNvPr>
          <p:cNvSpPr txBox="1"/>
          <p:nvPr/>
        </p:nvSpPr>
        <p:spPr>
          <a:xfrm>
            <a:off x="260413" y="6395220"/>
            <a:ext cx="6094520" cy="276999"/>
          </a:xfrm>
          <a:prstGeom prst="rect">
            <a:avLst/>
          </a:prstGeom>
          <a:noFill/>
        </p:spPr>
        <p:txBody>
          <a:bodyPr wrap="square">
            <a:spAutoFit/>
          </a:bodyPr>
          <a:lstStyle/>
          <a:p>
            <a:r>
              <a:rPr lang="cs-CZ" sz="1200" dirty="0">
                <a:solidFill>
                  <a:srgbClr val="0000DC"/>
                </a:solidFill>
                <a:latin typeface="Arial" panose="020B0604020202020204" pitchFamily="34" charset="0"/>
                <a:cs typeface="Arial" panose="020B0604020202020204" pitchFamily="34" charset="0"/>
              </a:rPr>
              <a:t>Oční lékařství</a:t>
            </a:r>
            <a:r>
              <a:rPr lang="pt-BR" sz="1200" dirty="0">
                <a:solidFill>
                  <a:srgbClr val="0000DC"/>
                </a:solidFill>
                <a:latin typeface="Arial" panose="020B0604020202020204" pitchFamily="34" charset="0"/>
                <a:cs typeface="Arial" panose="020B0604020202020204" pitchFamily="34" charset="0"/>
              </a:rPr>
              <a:t> (</a:t>
            </a:r>
            <a:r>
              <a:rPr lang="cs-CZ" sz="1200" dirty="0">
                <a:solidFill>
                  <a:srgbClr val="0000DC"/>
                </a:solidFill>
                <a:latin typeface="Arial" panose="020B0604020202020204" pitchFamily="34" charset="0"/>
                <a:cs typeface="Arial" panose="020B0604020202020204" pitchFamily="34" charset="0"/>
              </a:rPr>
              <a:t>aVLOL7X1</a:t>
            </a:r>
            <a:r>
              <a:rPr lang="pt-BR" sz="1200" dirty="0">
                <a:solidFill>
                  <a:srgbClr val="0000DC"/>
                </a:solidFill>
                <a:latin typeface="Arial" panose="020B0604020202020204" pitchFamily="34" charset="0"/>
                <a:cs typeface="Arial" panose="020B0604020202020204" pitchFamily="34" charset="0"/>
              </a:rPr>
              <a:t>)</a:t>
            </a:r>
            <a:endParaRPr lang="pt-BR" sz="1200" dirty="0">
              <a:solidFill>
                <a:srgbClr val="0000DC"/>
              </a:solidFill>
            </a:endParaRPr>
          </a:p>
        </p:txBody>
      </p:sp>
    </p:spTree>
    <p:extLst>
      <p:ext uri="{BB962C8B-B14F-4D97-AF65-F5344CB8AC3E}">
        <p14:creationId xmlns:p14="http://schemas.microsoft.com/office/powerpoint/2010/main" val="343563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F3BBA748-6BA7-4E5C-8FAA-39730C243504}"/>
              </a:ext>
            </a:extLst>
          </p:cNvPr>
          <p:cNvSpPr>
            <a:spLocks noGrp="1"/>
          </p:cNvSpPr>
          <p:nvPr>
            <p:ph type="title"/>
          </p:nvPr>
        </p:nvSpPr>
        <p:spPr/>
        <p:txBody>
          <a:bodyPr/>
          <a:lstStyle/>
          <a:p>
            <a:r>
              <a:rPr lang="cs-CZ" dirty="0" err="1"/>
              <a:t>Take</a:t>
            </a:r>
            <a:r>
              <a:rPr lang="cs-CZ" dirty="0"/>
              <a:t> </a:t>
            </a:r>
            <a:r>
              <a:rPr lang="cs-CZ" dirty="0" err="1"/>
              <a:t>home</a:t>
            </a:r>
            <a:r>
              <a:rPr lang="cs-CZ" dirty="0"/>
              <a:t> </a:t>
            </a:r>
            <a:r>
              <a:rPr lang="cs-CZ" dirty="0" err="1"/>
              <a:t>message</a:t>
            </a:r>
            <a:r>
              <a:rPr lang="cs-CZ" dirty="0"/>
              <a:t>:</a:t>
            </a:r>
          </a:p>
        </p:txBody>
      </p:sp>
      <p:sp>
        <p:nvSpPr>
          <p:cNvPr id="4" name="Zástupný obsah 3">
            <a:extLst>
              <a:ext uri="{FF2B5EF4-FFF2-40B4-BE49-F238E27FC236}">
                <a16:creationId xmlns:a16="http://schemas.microsoft.com/office/drawing/2014/main" id="{4FD7E871-A9E6-4204-91CD-26C076B844D6}"/>
              </a:ext>
            </a:extLst>
          </p:cNvPr>
          <p:cNvSpPr>
            <a:spLocks noGrp="1"/>
          </p:cNvSpPr>
          <p:nvPr>
            <p:ph idx="1"/>
          </p:nvPr>
        </p:nvSpPr>
        <p:spPr/>
        <p:txBody>
          <a:bodyPr/>
          <a:lstStyle/>
          <a:p>
            <a:pPr marL="72000" indent="0">
              <a:buNone/>
            </a:pPr>
            <a:r>
              <a:rPr lang="cs-CZ" dirty="0"/>
              <a:t>Or „</a:t>
            </a:r>
            <a:r>
              <a:rPr lang="cs-CZ" dirty="0" err="1"/>
              <a:t>What</a:t>
            </a:r>
            <a:r>
              <a:rPr lang="cs-CZ" dirty="0"/>
              <a:t> </a:t>
            </a:r>
            <a:r>
              <a:rPr lang="cs-CZ" dirty="0" err="1"/>
              <a:t>students</a:t>
            </a:r>
            <a:r>
              <a:rPr lang="cs-CZ" dirty="0"/>
              <a:t> </a:t>
            </a:r>
            <a:r>
              <a:rPr lang="cs-CZ" dirty="0" err="1"/>
              <a:t>often</a:t>
            </a:r>
            <a:r>
              <a:rPr lang="cs-CZ" dirty="0"/>
              <a:t> don‘ t </a:t>
            </a:r>
            <a:r>
              <a:rPr lang="cs-CZ" dirty="0" err="1"/>
              <a:t>know</a:t>
            </a:r>
            <a:r>
              <a:rPr lang="cs-CZ" dirty="0"/>
              <a:t>“ :</a:t>
            </a:r>
          </a:p>
          <a:p>
            <a:pPr marL="72000" indent="0">
              <a:buNone/>
            </a:pPr>
            <a:endParaRPr lang="cs-CZ" dirty="0"/>
          </a:p>
          <a:p>
            <a:pPr marL="72000" indent="0">
              <a:buNone/>
            </a:pPr>
            <a:r>
              <a:rPr lang="cs-CZ" dirty="0"/>
              <a:t>  </a:t>
            </a:r>
            <a:r>
              <a:rPr lang="cs-CZ" dirty="0" err="1"/>
              <a:t>Canalis</a:t>
            </a:r>
            <a:r>
              <a:rPr lang="cs-CZ" dirty="0"/>
              <a:t> n. </a:t>
            </a:r>
            <a:r>
              <a:rPr lang="cs-CZ" dirty="0" err="1"/>
              <a:t>infraorbitalis</a:t>
            </a:r>
            <a:endParaRPr lang="cs-CZ" dirty="0"/>
          </a:p>
          <a:p>
            <a:pPr marL="72000" indent="0">
              <a:buNone/>
            </a:pPr>
            <a:r>
              <a:rPr lang="cs-CZ" dirty="0"/>
              <a:t>  </a:t>
            </a:r>
            <a:r>
              <a:rPr lang="cs-CZ" dirty="0" err="1"/>
              <a:t>Structures</a:t>
            </a:r>
            <a:r>
              <a:rPr lang="cs-CZ" dirty="0"/>
              <a:t> in superior orbital </a:t>
            </a:r>
            <a:r>
              <a:rPr lang="cs-CZ" dirty="0" err="1"/>
              <a:t>fissure</a:t>
            </a:r>
            <a:endParaRPr lang="cs-CZ" dirty="0"/>
          </a:p>
          <a:p>
            <a:pPr marL="72000" indent="0">
              <a:buNone/>
            </a:pPr>
            <a:r>
              <a:rPr lang="cs-CZ" dirty="0"/>
              <a:t>  </a:t>
            </a:r>
          </a:p>
          <a:p>
            <a:pPr marL="72000" indent="0">
              <a:buNone/>
            </a:pPr>
            <a:r>
              <a:rPr lang="cs-CZ" dirty="0"/>
              <a:t>  </a:t>
            </a:r>
          </a:p>
          <a:p>
            <a:pPr marL="72000" indent="0">
              <a:buNone/>
            </a:pPr>
            <a:endParaRPr lang="cs-CZ" dirty="0"/>
          </a:p>
          <a:p>
            <a:pPr marL="72000" indent="0">
              <a:buNone/>
            </a:pPr>
            <a:endParaRPr lang="cs-CZ" dirty="0"/>
          </a:p>
        </p:txBody>
      </p:sp>
      <p:sp>
        <p:nvSpPr>
          <p:cNvPr id="5" name="TextovéPole 4">
            <a:extLst>
              <a:ext uri="{FF2B5EF4-FFF2-40B4-BE49-F238E27FC236}">
                <a16:creationId xmlns:a16="http://schemas.microsoft.com/office/drawing/2014/main" id="{24DF9EA4-F95C-4B74-A053-2009C3A76F9B}"/>
              </a:ext>
            </a:extLst>
          </p:cNvPr>
          <p:cNvSpPr txBox="1"/>
          <p:nvPr/>
        </p:nvSpPr>
        <p:spPr>
          <a:xfrm>
            <a:off x="172645" y="6197687"/>
            <a:ext cx="6103398" cy="276999"/>
          </a:xfrm>
          <a:prstGeom prst="rect">
            <a:avLst/>
          </a:prstGeom>
          <a:noFill/>
        </p:spPr>
        <p:txBody>
          <a:bodyPr wrap="square">
            <a:spAutoFit/>
          </a:bodyPr>
          <a:lstStyle/>
          <a:p>
            <a:r>
              <a:rPr lang="cs-CZ" sz="1200" dirty="0">
                <a:solidFill>
                  <a:srgbClr val="0000DC"/>
                </a:solidFill>
                <a:latin typeface="Arial" panose="020B0604020202020204" pitchFamily="34" charset="0"/>
                <a:cs typeface="Arial" panose="020B0604020202020204" pitchFamily="34" charset="0"/>
              </a:rPr>
              <a:t>Oční lékařství</a:t>
            </a:r>
            <a:r>
              <a:rPr lang="pt-BR" sz="1200" dirty="0">
                <a:solidFill>
                  <a:srgbClr val="0000DC"/>
                </a:solidFill>
                <a:latin typeface="Arial" panose="020B0604020202020204" pitchFamily="34" charset="0"/>
                <a:cs typeface="Arial" panose="020B0604020202020204" pitchFamily="34" charset="0"/>
              </a:rPr>
              <a:t> (</a:t>
            </a:r>
            <a:r>
              <a:rPr lang="cs-CZ" sz="1200" dirty="0">
                <a:solidFill>
                  <a:srgbClr val="0000DC"/>
                </a:solidFill>
                <a:latin typeface="Arial" panose="020B0604020202020204" pitchFamily="34" charset="0"/>
                <a:cs typeface="Arial" panose="020B0604020202020204" pitchFamily="34" charset="0"/>
              </a:rPr>
              <a:t>aVLOL7X1</a:t>
            </a:r>
            <a:r>
              <a:rPr lang="pt-BR" sz="1200" dirty="0">
                <a:solidFill>
                  <a:srgbClr val="0000DC"/>
                </a:solidFill>
                <a:latin typeface="Arial" panose="020B0604020202020204" pitchFamily="34" charset="0"/>
                <a:cs typeface="Arial" panose="020B0604020202020204" pitchFamily="34" charset="0"/>
              </a:rPr>
              <a:t>)</a:t>
            </a:r>
            <a:endParaRPr lang="pt-BR" sz="1200" dirty="0">
              <a:solidFill>
                <a:srgbClr val="0000DC"/>
              </a:solidFill>
            </a:endParaRPr>
          </a:p>
        </p:txBody>
      </p:sp>
    </p:spTree>
    <p:extLst>
      <p:ext uri="{BB962C8B-B14F-4D97-AF65-F5344CB8AC3E}">
        <p14:creationId xmlns:p14="http://schemas.microsoft.com/office/powerpoint/2010/main" val="3704539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6444402"/>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blona-video-simu-cz" id="{70E413AE-DF36-2240-8C7F-4EE22D6865F2}" vid="{D59A1AE0-0475-294C-904D-2C6C3702E6D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107</TotalTime>
  <Words>793</Words>
  <Application>Microsoft Office PowerPoint</Application>
  <PresentationFormat>Širokoúhlá obrazovka</PresentationFormat>
  <Paragraphs>59</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Tahoma</vt:lpstr>
      <vt:lpstr>Wingdings</vt:lpstr>
      <vt:lpstr>Prezentace_MU_CZ</vt:lpstr>
      <vt:lpstr>Anatomy of the orbit</vt:lpstr>
      <vt:lpstr>Outcome from learning</vt:lpstr>
      <vt:lpstr>Orbit</vt:lpstr>
      <vt:lpstr>Prezentace aplikace PowerPoint</vt:lpstr>
      <vt:lpstr>Vascular and nervous supply of the orbit and eye</vt:lpstr>
      <vt:lpstr>Take home message: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Život ohrožující stavy u diabetiků</dc:title>
  <dc:creator>Vojtěch Bulhart</dc:creator>
  <cp:lastModifiedBy>Veronika Matušková</cp:lastModifiedBy>
  <cp:revision>16</cp:revision>
  <cp:lastPrinted>1601-01-01T00:00:00Z</cp:lastPrinted>
  <dcterms:created xsi:type="dcterms:W3CDTF">2020-08-24T06:00:57Z</dcterms:created>
  <dcterms:modified xsi:type="dcterms:W3CDTF">2021-10-23T19:51:54Z</dcterms:modified>
</cp:coreProperties>
</file>