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5" r:id="rId2"/>
    <p:sldId id="276" r:id="rId3"/>
    <p:sldId id="277" r:id="rId4"/>
    <p:sldId id="278" r:id="rId5"/>
    <p:sldId id="304" r:id="rId6"/>
    <p:sldId id="302" r:id="rId7"/>
    <p:sldId id="303" r:id="rId8"/>
    <p:sldId id="279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4" r:id="rId25"/>
    <p:sldId id="306" r:id="rId26"/>
    <p:sldId id="307" r:id="rId27"/>
    <p:sldId id="308" r:id="rId28"/>
    <p:sldId id="309" r:id="rId29"/>
    <p:sldId id="280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300" r:id="rId43"/>
    <p:sldId id="299" r:id="rId44"/>
    <p:sldId id="294" r:id="rId45"/>
    <p:sldId id="295" r:id="rId46"/>
    <p:sldId id="296" r:id="rId47"/>
    <p:sldId id="297" r:id="rId48"/>
    <p:sldId id="301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670B658-976F-404B-B1A1-C941389305F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673100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482AEC2-9701-4C9F-8834-1DC001F6AE3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853410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6D25939-53B3-44C1-97C6-EE39D4FC468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65632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  <p:sldLayoutId id="2147483669" r:id="rId17"/>
    <p:sldLayoutId id="2147483670" r:id="rId18"/>
    <p:sldLayoutId id="2147483671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tyden.cz/obrazek/201003/4ba7800b1e8b9/leky2-4ba782ca8b300.jp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7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0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59932" y="-125981"/>
            <a:ext cx="7766936" cy="1646302"/>
          </a:xfrm>
        </p:spPr>
        <p:txBody>
          <a:bodyPr>
            <a:normAutofit/>
          </a:bodyPr>
          <a:lstStyle/>
          <a:p>
            <a:r>
              <a:rPr lang="en-US" sz="4000" b="1" dirty="0"/>
              <a:t>The basic principles of gerontology</a:t>
            </a:r>
            <a:endParaRPr lang="cs-CZ" sz="4000" b="1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>
          <a:xfrm>
            <a:off x="622164" y="5300027"/>
            <a:ext cx="7766936" cy="1096899"/>
          </a:xfrm>
        </p:spPr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3" name="Picture 4" descr="dvojčata 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71292" y="1814508"/>
            <a:ext cx="4255576" cy="31913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26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Microsymptomatology</a:t>
            </a:r>
            <a:endParaRPr lang="cs-CZ" altLang="cs-CZ" b="1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334" y="1528293"/>
            <a:ext cx="7772400" cy="41148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altLang="cs-CZ" sz="3000" b="1" dirty="0" err="1" smtClean="0"/>
              <a:t>uroinfection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without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fever</a:t>
            </a:r>
            <a:endParaRPr lang="cs-CZ" altLang="cs-CZ" sz="3000" b="1" dirty="0"/>
          </a:p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altLang="cs-CZ" sz="3000" b="1" dirty="0" err="1" smtClean="0"/>
              <a:t>uncomplete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inflammation</a:t>
            </a:r>
            <a:r>
              <a:rPr lang="cs-CZ" altLang="cs-CZ" sz="3000" b="1" dirty="0" smtClean="0"/>
              <a:t>  </a:t>
            </a:r>
            <a:r>
              <a:rPr lang="cs-CZ" altLang="cs-CZ" sz="3000" b="1" dirty="0" err="1" smtClean="0"/>
              <a:t>symptomatology</a:t>
            </a:r>
            <a:endParaRPr lang="cs-CZ" altLang="cs-CZ" sz="3000" b="1" dirty="0"/>
          </a:p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altLang="cs-CZ" sz="3000" b="1" dirty="0" err="1" smtClean="0"/>
              <a:t>myocardial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infarction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without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typical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stenocardia</a:t>
            </a:r>
            <a:r>
              <a:rPr lang="cs-CZ" altLang="cs-CZ" sz="3000" b="1" dirty="0" smtClean="0"/>
              <a:t>, but </a:t>
            </a:r>
            <a:r>
              <a:rPr lang="cs-CZ" altLang="cs-CZ" sz="3000" b="1" dirty="0" err="1" smtClean="0"/>
              <a:t>with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chest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tightness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only</a:t>
            </a:r>
            <a:endParaRPr lang="cs-CZ" altLang="cs-CZ" sz="3000" b="1" dirty="0"/>
          </a:p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altLang="cs-CZ" sz="3000" b="1" dirty="0" err="1" smtClean="0"/>
              <a:t>florid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ulcer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disease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with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dyspepsia</a:t>
            </a:r>
            <a:r>
              <a:rPr lang="cs-CZ" altLang="cs-CZ" sz="3000" b="1" dirty="0" smtClean="0"/>
              <a:t>, but </a:t>
            </a:r>
            <a:r>
              <a:rPr lang="cs-CZ" altLang="cs-CZ" sz="3000" b="1" dirty="0" err="1" smtClean="0"/>
              <a:t>without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typical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pain</a:t>
            </a:r>
            <a:endParaRPr lang="cs-CZ" altLang="cs-CZ" sz="3000" b="1" dirty="0"/>
          </a:p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altLang="cs-CZ" sz="3000" b="1" dirty="0" err="1" smtClean="0"/>
              <a:t>inflammation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leucocytosis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absent</a:t>
            </a:r>
            <a:endParaRPr lang="cs-CZ" altLang="cs-CZ" sz="30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9734" y="969721"/>
            <a:ext cx="3172268" cy="216247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8200" y="3825025"/>
            <a:ext cx="3353802" cy="240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92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smtClean="0"/>
              <a:t>„</a:t>
            </a:r>
            <a:r>
              <a:rPr lang="cs-CZ" altLang="cs-CZ" b="1" dirty="0" err="1" smtClean="0"/>
              <a:t>Another</a:t>
            </a:r>
            <a:r>
              <a:rPr lang="cs-CZ" altLang="cs-CZ" b="1" dirty="0" smtClean="0"/>
              <a:t> organ </a:t>
            </a:r>
            <a:r>
              <a:rPr lang="cs-CZ" altLang="cs-CZ" b="1" dirty="0" err="1" smtClean="0"/>
              <a:t>cries</a:t>
            </a:r>
            <a:r>
              <a:rPr lang="cs-CZ" altLang="cs-CZ" b="1" dirty="0" smtClean="0"/>
              <a:t>“</a:t>
            </a:r>
            <a:endParaRPr lang="cs-CZ" altLang="cs-CZ" b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altLang="cs-CZ" sz="3200" b="1" dirty="0" err="1" smtClean="0"/>
              <a:t>current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disease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burden</a:t>
            </a:r>
            <a:r>
              <a:rPr lang="cs-CZ" altLang="cs-CZ" sz="3200" b="1" dirty="0" smtClean="0"/>
              <a:t> most </a:t>
            </a:r>
            <a:r>
              <a:rPr lang="cs-CZ" altLang="cs-CZ" sz="3200" b="1" dirty="0" err="1" smtClean="0"/>
              <a:t>frail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organs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Symbol" panose="05050102010706020507" pitchFamily="18" charset="2"/>
              <a:buChar char="Þ"/>
            </a:pPr>
            <a:r>
              <a:rPr lang="cs-CZ" altLang="cs-CZ" sz="3200" b="1" dirty="0" err="1" smtClean="0"/>
              <a:t>cardiac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failure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because</a:t>
            </a:r>
            <a:r>
              <a:rPr lang="cs-CZ" altLang="cs-CZ" sz="3200" b="1" dirty="0" smtClean="0"/>
              <a:t> of </a:t>
            </a:r>
            <a:r>
              <a:rPr lang="cs-CZ" altLang="cs-CZ" sz="3200" b="1" dirty="0" err="1" smtClean="0"/>
              <a:t>pneumonia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Symbol" panose="05050102010706020507" pitchFamily="18" charset="2"/>
              <a:buChar char="Þ"/>
            </a:pPr>
            <a:r>
              <a:rPr lang="cs-CZ" altLang="cs-CZ" sz="3200" b="1" dirty="0" err="1" smtClean="0"/>
              <a:t>confusion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caused</a:t>
            </a:r>
            <a:r>
              <a:rPr lang="cs-CZ" altLang="cs-CZ" sz="3200" b="1" dirty="0" smtClean="0"/>
              <a:t> by </a:t>
            </a:r>
            <a:r>
              <a:rPr lang="cs-CZ" altLang="cs-CZ" sz="3200" b="1" dirty="0" err="1" smtClean="0"/>
              <a:t>sepsis</a:t>
            </a:r>
            <a:r>
              <a:rPr lang="cs-CZ" altLang="cs-CZ" sz="3200" b="1" dirty="0" smtClean="0"/>
              <a:t>, </a:t>
            </a:r>
            <a:r>
              <a:rPr lang="cs-CZ" altLang="cs-CZ" sz="3200" b="1" dirty="0" err="1" smtClean="0"/>
              <a:t>urosepsis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Symbol" panose="05050102010706020507" pitchFamily="18" charset="2"/>
              <a:buChar char="Þ"/>
            </a:pPr>
            <a:r>
              <a:rPr lang="cs-CZ" altLang="cs-CZ" sz="3200" b="1" dirty="0" err="1" smtClean="0"/>
              <a:t>stenocardia</a:t>
            </a:r>
            <a:r>
              <a:rPr lang="cs-CZ" altLang="cs-CZ" sz="3200" b="1" dirty="0" smtClean="0"/>
              <a:t> more </a:t>
            </a:r>
            <a:r>
              <a:rPr lang="cs-CZ" altLang="cs-CZ" sz="3200" b="1" dirty="0" err="1" smtClean="0"/>
              <a:t>expressed</a:t>
            </a:r>
            <a:r>
              <a:rPr lang="cs-CZ" altLang="cs-CZ" sz="3200" b="1" dirty="0" smtClean="0"/>
              <a:t> in </a:t>
            </a:r>
            <a:r>
              <a:rPr lang="cs-CZ" altLang="cs-CZ" sz="3200" b="1" dirty="0" err="1" smtClean="0"/>
              <a:t>anemia</a:t>
            </a:r>
            <a:endParaRPr lang="cs-CZ" altLang="cs-CZ" sz="3200" b="1" dirty="0" smtClean="0"/>
          </a:p>
          <a:p>
            <a:pPr>
              <a:buClr>
                <a:srgbClr val="FF0000"/>
              </a:buClr>
              <a:buFont typeface="Symbol" panose="05050102010706020507" pitchFamily="18" charset="2"/>
              <a:buChar char="Þ"/>
            </a:pPr>
            <a:r>
              <a:rPr lang="cs-CZ" altLang="cs-CZ" sz="3200" b="1" dirty="0" smtClean="0"/>
              <a:t>TIA in </a:t>
            </a:r>
            <a:r>
              <a:rPr lang="cs-CZ" altLang="cs-CZ" sz="3200" b="1" dirty="0" err="1" smtClean="0"/>
              <a:t>anemia</a:t>
            </a:r>
            <a:r>
              <a:rPr lang="cs-CZ" altLang="cs-CZ" sz="3200" b="1" dirty="0" smtClean="0"/>
              <a:t>, </a:t>
            </a:r>
            <a:r>
              <a:rPr lang="cs-CZ" altLang="cs-CZ" sz="3200" b="1" dirty="0" err="1" smtClean="0"/>
              <a:t>cardiac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failure</a:t>
            </a:r>
            <a:r>
              <a:rPr lang="cs-CZ" altLang="cs-CZ" sz="3200" b="1" dirty="0" smtClean="0"/>
              <a:t>, </a:t>
            </a:r>
            <a:r>
              <a:rPr lang="cs-CZ" altLang="cs-CZ" sz="3200" b="1" dirty="0" err="1" smtClean="0"/>
              <a:t>myocardial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infarction</a:t>
            </a:r>
            <a:endParaRPr lang="cs-CZ" alt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173299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78735" y="450761"/>
            <a:ext cx="7772400" cy="1371600"/>
          </a:xfrm>
        </p:spPr>
        <p:txBody>
          <a:bodyPr/>
          <a:lstStyle/>
          <a:p>
            <a:r>
              <a:rPr lang="cs-CZ" altLang="cs-CZ" b="1" dirty="0" err="1" smtClean="0"/>
              <a:t>Polymorbidity</a:t>
            </a:r>
            <a:endParaRPr lang="cs-CZ" altLang="cs-CZ" b="1" dirty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68887" y="1822361"/>
            <a:ext cx="7772400" cy="4114800"/>
          </a:xfrm>
        </p:spPr>
        <p:txBody>
          <a:bodyPr>
            <a:noAutofit/>
          </a:bodyPr>
          <a:lstStyle/>
          <a:p>
            <a:r>
              <a:rPr lang="cs-CZ" altLang="cs-CZ" sz="2800" b="1" dirty="0" err="1" smtClean="0"/>
              <a:t>the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number</a:t>
            </a:r>
            <a:r>
              <a:rPr lang="cs-CZ" altLang="cs-CZ" sz="2800" b="1" dirty="0" smtClean="0"/>
              <a:t> of </a:t>
            </a:r>
            <a:r>
              <a:rPr lang="cs-CZ" altLang="cs-CZ" sz="2800" b="1" dirty="0" err="1" smtClean="0"/>
              <a:t>chronic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diseases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increases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with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age</a:t>
            </a:r>
            <a:endParaRPr lang="cs-CZ" altLang="cs-CZ" sz="2800" b="1" dirty="0"/>
          </a:p>
          <a:p>
            <a:r>
              <a:rPr lang="cs-CZ" altLang="cs-CZ" sz="2800" b="1" dirty="0" smtClean="0"/>
              <a:t>80</a:t>
            </a:r>
            <a:r>
              <a:rPr lang="cs-CZ" altLang="cs-CZ" sz="2800" b="1" dirty="0"/>
              <a:t>% </a:t>
            </a:r>
            <a:r>
              <a:rPr lang="cs-CZ" altLang="cs-CZ" sz="2800" b="1" dirty="0" smtClean="0"/>
              <a:t>of </a:t>
            </a:r>
            <a:r>
              <a:rPr lang="cs-CZ" altLang="cs-CZ" sz="2800" b="1" dirty="0" err="1" smtClean="0"/>
              <a:t>patients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above</a:t>
            </a:r>
            <a:r>
              <a:rPr lang="cs-CZ" altLang="cs-CZ" sz="2800" b="1" dirty="0" smtClean="0"/>
              <a:t> 80 </a:t>
            </a:r>
            <a:r>
              <a:rPr lang="cs-CZ" altLang="cs-CZ" sz="2800" b="1" dirty="0" err="1" smtClean="0"/>
              <a:t>years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suffer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from</a:t>
            </a:r>
            <a:r>
              <a:rPr lang="cs-CZ" altLang="cs-CZ" sz="2800" b="1" dirty="0" smtClean="0"/>
              <a:t> more </a:t>
            </a:r>
            <a:r>
              <a:rPr lang="cs-CZ" altLang="cs-CZ" sz="2800" b="1" dirty="0" err="1" smtClean="0"/>
              <a:t>than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one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chronic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disease</a:t>
            </a:r>
            <a:r>
              <a:rPr lang="cs-CZ" altLang="cs-CZ" sz="2800" b="1" dirty="0" smtClean="0"/>
              <a:t> </a:t>
            </a:r>
            <a:endParaRPr lang="cs-CZ" altLang="cs-CZ" sz="2800" b="1" dirty="0"/>
          </a:p>
          <a:p>
            <a:r>
              <a:rPr lang="cs-CZ" altLang="cs-CZ" sz="2800" b="1" dirty="0" err="1" smtClean="0"/>
              <a:t>diseases</a:t>
            </a:r>
            <a:r>
              <a:rPr lang="cs-CZ" altLang="cs-CZ" sz="2800" b="1" dirty="0" smtClean="0"/>
              <a:t> influence </a:t>
            </a:r>
            <a:r>
              <a:rPr lang="cs-CZ" altLang="cs-CZ" sz="2800" b="1" dirty="0" err="1" smtClean="0"/>
              <a:t>each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other</a:t>
            </a:r>
            <a:r>
              <a:rPr lang="cs-CZ" altLang="cs-CZ" sz="2800" b="1" dirty="0" smtClean="0"/>
              <a:t> – more </a:t>
            </a:r>
            <a:r>
              <a:rPr lang="cs-CZ" altLang="cs-CZ" sz="2800" b="1" dirty="0" err="1" smtClean="0"/>
              <a:t>frequently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negatively</a:t>
            </a:r>
            <a:endParaRPr lang="cs-CZ" altLang="cs-CZ" sz="2800" b="1" dirty="0"/>
          </a:p>
          <a:p>
            <a:r>
              <a:rPr lang="cs-CZ" altLang="cs-CZ" sz="2800" b="1" dirty="0" err="1" smtClean="0"/>
              <a:t>polypragmasia</a:t>
            </a:r>
            <a:r>
              <a:rPr lang="cs-CZ" altLang="cs-CZ" sz="2800" b="1" dirty="0" smtClean="0"/>
              <a:t>, </a:t>
            </a:r>
            <a:r>
              <a:rPr lang="cs-CZ" altLang="cs-CZ" sz="2800" b="1" dirty="0" err="1"/>
              <a:t>compliance</a:t>
            </a:r>
            <a:r>
              <a:rPr lang="cs-CZ" altLang="cs-CZ" sz="2800" b="1" dirty="0"/>
              <a:t>, </a:t>
            </a:r>
            <a:r>
              <a:rPr lang="cs-CZ" altLang="cs-CZ" sz="2800" b="1" dirty="0" err="1" smtClean="0"/>
              <a:t>interaction</a:t>
            </a:r>
            <a:endParaRPr lang="cs-CZ" altLang="cs-CZ" sz="2800" b="1" dirty="0"/>
          </a:p>
          <a:p>
            <a:r>
              <a:rPr lang="cs-CZ" altLang="cs-CZ" sz="2800" b="1" dirty="0" smtClean="0"/>
              <a:t>long term </a:t>
            </a:r>
            <a:r>
              <a:rPr lang="cs-CZ" altLang="cs-CZ" sz="2800" b="1" dirty="0" err="1" smtClean="0"/>
              <a:t>recovery</a:t>
            </a:r>
            <a:endParaRPr lang="cs-CZ" altLang="cs-CZ" sz="2800" b="1" dirty="0"/>
          </a:p>
          <a:p>
            <a:r>
              <a:rPr lang="cs-CZ" altLang="cs-CZ" sz="2800" b="1" dirty="0" smtClean="0"/>
              <a:t>risk of </a:t>
            </a:r>
            <a:r>
              <a:rPr lang="cs-CZ" altLang="cs-CZ" sz="2800" b="1" dirty="0" err="1" smtClean="0"/>
              <a:t>imobilization</a:t>
            </a:r>
            <a:endParaRPr lang="cs-CZ" altLang="cs-CZ" sz="2800" b="1" dirty="0"/>
          </a:p>
        </p:txBody>
      </p:sp>
      <p:pic>
        <p:nvPicPr>
          <p:cNvPr id="4" name="Picture 4" descr="Nejčastější &quot;léky&quot; nakoupené přes internet mají podpořit erekci.">
            <a:hlinkClick r:id="rId2" tooltip="Nejčastější &quot;léky&quot; nakoupené přes internet mají podpořit erekci.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51060" y="4164639"/>
            <a:ext cx="3122613" cy="21240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4398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Glacier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like</a:t>
            </a:r>
            <a:r>
              <a:rPr lang="cs-CZ" altLang="cs-CZ" b="1" dirty="0" smtClean="0"/>
              <a:t> symptom</a:t>
            </a:r>
            <a:endParaRPr lang="cs-CZ" altLang="cs-CZ" b="1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2646" y="1756893"/>
            <a:ext cx="7772400" cy="41148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cs-CZ" sz="3200" b="1" dirty="0" err="1" smtClean="0"/>
              <a:t>apparent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symptomatology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is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the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little</a:t>
            </a:r>
            <a:r>
              <a:rPr lang="cs-CZ" altLang="cs-CZ" sz="3200" b="1" dirty="0" smtClean="0"/>
              <a:t> part of reality </a:t>
            </a:r>
            <a:r>
              <a:rPr lang="cs-CZ" altLang="cs-CZ" sz="3200" b="1" dirty="0" err="1" smtClean="0"/>
              <a:t>only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cs-CZ" sz="3200" b="1" dirty="0" err="1" smtClean="0"/>
              <a:t>dyspnea</a:t>
            </a:r>
            <a:r>
              <a:rPr lang="cs-CZ" altLang="cs-CZ" sz="3200" b="1" dirty="0" smtClean="0"/>
              <a:t> in </a:t>
            </a:r>
            <a:r>
              <a:rPr lang="cs-CZ" altLang="cs-CZ" sz="3200" b="1" dirty="0" err="1" smtClean="0"/>
              <a:t>myocardial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infarction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only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cs-CZ" sz="3200" b="1" dirty="0" err="1" smtClean="0"/>
              <a:t>confusion</a:t>
            </a:r>
            <a:r>
              <a:rPr lang="cs-CZ" altLang="cs-CZ" sz="3200" b="1" dirty="0" smtClean="0"/>
              <a:t> in </a:t>
            </a:r>
            <a:r>
              <a:rPr lang="cs-CZ" altLang="cs-CZ" sz="3200" b="1" dirty="0" err="1" smtClean="0"/>
              <a:t>cardiac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failure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cs-CZ" sz="3200" b="1" dirty="0" err="1" smtClean="0"/>
              <a:t>confusion</a:t>
            </a:r>
            <a:r>
              <a:rPr lang="cs-CZ" altLang="cs-CZ" sz="3200" b="1" dirty="0" smtClean="0"/>
              <a:t> in </a:t>
            </a:r>
            <a:r>
              <a:rPr lang="cs-CZ" altLang="cs-CZ" sz="3200" b="1" dirty="0" err="1" smtClean="0"/>
              <a:t>acute</a:t>
            </a:r>
            <a:r>
              <a:rPr lang="cs-CZ" altLang="cs-CZ" sz="3200" b="1" dirty="0" smtClean="0"/>
              <a:t> abdomen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cs-CZ" sz="3200" b="1" dirty="0" err="1" smtClean="0"/>
              <a:t>dementia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progression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caused</a:t>
            </a:r>
            <a:r>
              <a:rPr lang="cs-CZ" altLang="cs-CZ" sz="3200" b="1" dirty="0" smtClean="0"/>
              <a:t> by </a:t>
            </a:r>
            <a:r>
              <a:rPr lang="cs-CZ" altLang="cs-CZ" sz="3200" b="1" dirty="0" err="1" smtClean="0"/>
              <a:t>chronic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pain</a:t>
            </a:r>
            <a:endParaRPr lang="cs-CZ" altLang="cs-CZ" sz="32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122" y="4275786"/>
            <a:ext cx="3251759" cy="234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73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Interdisciplinary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problems</a:t>
            </a:r>
            <a:endParaRPr lang="cs-CZ" altLang="cs-CZ" b="1" dirty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>
              <a:buFontTx/>
              <a:buChar char=" "/>
            </a:pPr>
            <a:r>
              <a:rPr lang="cs-CZ" altLang="cs-CZ" sz="4000" b="1" dirty="0" err="1" smtClean="0">
                <a:solidFill>
                  <a:srgbClr val="FF0000"/>
                </a:solidFill>
              </a:rPr>
              <a:t>geriatric</a:t>
            </a:r>
            <a:r>
              <a:rPr lang="cs-CZ" altLang="cs-CZ" sz="4000" b="1" dirty="0" smtClean="0">
                <a:solidFill>
                  <a:srgbClr val="FF0000"/>
                </a:solidFill>
              </a:rPr>
              <a:t> </a:t>
            </a:r>
            <a:r>
              <a:rPr lang="cs-CZ" altLang="cs-CZ" sz="4000" b="1" dirty="0" err="1" smtClean="0">
                <a:solidFill>
                  <a:srgbClr val="FF0000"/>
                </a:solidFill>
              </a:rPr>
              <a:t>giants</a:t>
            </a:r>
            <a:r>
              <a:rPr lang="cs-CZ" altLang="cs-CZ" sz="4000" b="1" dirty="0" smtClean="0">
                <a:solidFill>
                  <a:srgbClr val="FF0000"/>
                </a:solidFill>
              </a:rPr>
              <a:t> </a:t>
            </a:r>
            <a:r>
              <a:rPr lang="cs-CZ" altLang="cs-CZ" sz="4000" b="1" dirty="0">
                <a:solidFill>
                  <a:srgbClr val="FF0000"/>
                </a:solidFill>
              </a:rPr>
              <a:t>„4 I“</a:t>
            </a:r>
          </a:p>
          <a:p>
            <a:pPr algn="ctr">
              <a:buFontTx/>
              <a:buChar char=" "/>
            </a:pPr>
            <a:r>
              <a:rPr lang="cs-CZ" altLang="cs-CZ" sz="4000" b="1" dirty="0" err="1" smtClean="0"/>
              <a:t>instability</a:t>
            </a:r>
            <a:endParaRPr lang="cs-CZ" altLang="cs-CZ" sz="4000" b="1" dirty="0"/>
          </a:p>
          <a:p>
            <a:pPr algn="ctr">
              <a:buFontTx/>
              <a:buChar char=" "/>
            </a:pPr>
            <a:r>
              <a:rPr lang="cs-CZ" altLang="cs-CZ" sz="4000" b="1" dirty="0" err="1" smtClean="0"/>
              <a:t>cognitive</a:t>
            </a:r>
            <a:r>
              <a:rPr lang="cs-CZ" altLang="cs-CZ" sz="4000" b="1" dirty="0" smtClean="0"/>
              <a:t> </a:t>
            </a:r>
            <a:r>
              <a:rPr lang="cs-CZ" altLang="cs-CZ" sz="4000" b="1" dirty="0" err="1" smtClean="0"/>
              <a:t>disturbances</a:t>
            </a:r>
            <a:endParaRPr lang="cs-CZ" altLang="cs-CZ" sz="4000" b="1" dirty="0"/>
          </a:p>
          <a:p>
            <a:pPr algn="ctr">
              <a:buFontTx/>
              <a:buChar char=" "/>
            </a:pPr>
            <a:r>
              <a:rPr lang="cs-CZ" altLang="cs-CZ" sz="4000" b="1" dirty="0" err="1" smtClean="0"/>
              <a:t>imobilization</a:t>
            </a:r>
            <a:endParaRPr lang="cs-CZ" altLang="cs-CZ" sz="4000" b="1" dirty="0"/>
          </a:p>
          <a:p>
            <a:pPr algn="ctr">
              <a:buFontTx/>
              <a:buChar char=" "/>
            </a:pPr>
            <a:r>
              <a:rPr lang="cs-CZ" altLang="cs-CZ" sz="4000" b="1" dirty="0" err="1" smtClean="0"/>
              <a:t>incontinentia</a:t>
            </a:r>
            <a:r>
              <a:rPr lang="cs-CZ" altLang="cs-CZ" sz="4000" b="1" dirty="0" smtClean="0"/>
              <a:t>, skin integrity </a:t>
            </a:r>
            <a:r>
              <a:rPr lang="cs-CZ" altLang="cs-CZ" sz="4000" b="1" dirty="0" err="1" smtClean="0"/>
              <a:t>disorders</a:t>
            </a:r>
            <a:endParaRPr lang="cs-CZ" altLang="cs-CZ" b="1" dirty="0"/>
          </a:p>
        </p:txBody>
      </p:sp>
    </p:spTree>
    <p:extLst>
      <p:ext uri="{BB962C8B-B14F-4D97-AF65-F5344CB8AC3E}">
        <p14:creationId xmlns:p14="http://schemas.microsoft.com/office/powerpoint/2010/main" val="1540779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1600200"/>
            <a:ext cx="7772400" cy="1143000"/>
          </a:xfrm>
        </p:spPr>
        <p:txBody>
          <a:bodyPr anchor="ctr"/>
          <a:lstStyle/>
          <a:p>
            <a:r>
              <a:rPr lang="cs-CZ" altLang="cs-CZ" sz="4400" b="1" dirty="0" err="1" smtClean="0"/>
              <a:t>Specificities</a:t>
            </a:r>
            <a:r>
              <a:rPr lang="cs-CZ" altLang="cs-CZ" sz="4400" b="1" dirty="0" smtClean="0"/>
              <a:t> and </a:t>
            </a:r>
            <a:r>
              <a:rPr lang="cs-CZ" altLang="cs-CZ" sz="4400" b="1" dirty="0" err="1" smtClean="0"/>
              <a:t>pecularities</a:t>
            </a:r>
            <a:r>
              <a:rPr lang="cs-CZ" altLang="cs-CZ" sz="4400" b="1" dirty="0" smtClean="0"/>
              <a:t> of </a:t>
            </a:r>
            <a:r>
              <a:rPr lang="cs-CZ" altLang="cs-CZ" sz="4400" b="1" dirty="0" err="1" smtClean="0"/>
              <a:t>pharmacotherapy</a:t>
            </a:r>
            <a:r>
              <a:rPr lang="cs-CZ" altLang="cs-CZ" sz="4400" b="1" dirty="0" smtClean="0"/>
              <a:t> in </a:t>
            </a:r>
            <a:r>
              <a:rPr lang="cs-CZ" altLang="cs-CZ" sz="4400" b="1" dirty="0" err="1" smtClean="0"/>
              <a:t>elderly</a:t>
            </a:r>
            <a:endParaRPr lang="cs-CZ" altLang="cs-CZ" sz="4400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81400" y="3899079"/>
            <a:ext cx="6400800" cy="1752600"/>
          </a:xfrm>
        </p:spPr>
        <p:txBody>
          <a:bodyPr>
            <a:normAutofit lnSpcReduction="10000"/>
          </a:bodyPr>
          <a:lstStyle/>
          <a:p>
            <a:r>
              <a:rPr lang="cs-CZ" altLang="cs-CZ" sz="3200" b="1" dirty="0" err="1" smtClean="0">
                <a:solidFill>
                  <a:schemeClr val="accent2"/>
                </a:solidFill>
              </a:rPr>
              <a:t>Problem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topics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r>
              <a:rPr lang="cs-CZ" altLang="cs-CZ" sz="3200" b="1" dirty="0" err="1" smtClean="0">
                <a:solidFill>
                  <a:schemeClr val="accent2"/>
                </a:solidFill>
              </a:rPr>
              <a:t>Farmacokinetics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r>
              <a:rPr lang="cs-CZ" altLang="cs-CZ" sz="3200" b="1" dirty="0" err="1">
                <a:solidFill>
                  <a:schemeClr val="accent2"/>
                </a:solidFill>
              </a:rPr>
              <a:t>Compliance</a:t>
            </a:r>
            <a:r>
              <a:rPr lang="cs-CZ" altLang="cs-CZ" sz="3200" b="1" dirty="0">
                <a:solidFill>
                  <a:schemeClr val="accent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0705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621924" y="457200"/>
            <a:ext cx="7772400" cy="1143000"/>
          </a:xfrm>
        </p:spPr>
        <p:txBody>
          <a:bodyPr>
            <a:normAutofit/>
          </a:bodyPr>
          <a:lstStyle/>
          <a:p>
            <a:r>
              <a:rPr lang="cs-CZ" altLang="cs-CZ" b="1" dirty="0" err="1" smtClean="0"/>
              <a:t>Problem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topics</a:t>
            </a:r>
            <a:r>
              <a:rPr lang="cs-CZ" altLang="cs-CZ" b="1" dirty="0" smtClean="0"/>
              <a:t> </a:t>
            </a:r>
            <a:endParaRPr lang="cs-CZ" altLang="cs-CZ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8538" y="1236372"/>
            <a:ext cx="7772400" cy="41148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pharmacokinetics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,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pharmacodynamics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>
                <a:solidFill>
                  <a:schemeClr val="accent2"/>
                </a:solidFill>
              </a:rPr>
              <a:t>compliance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polymorbidity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polypragmasia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medications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market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sz="3200" b="1" dirty="0" err="1">
                <a:solidFill>
                  <a:srgbClr val="0070C0"/>
                </a:solidFill>
              </a:rPr>
              <a:t>the</a:t>
            </a:r>
            <a:r>
              <a:rPr lang="cs-CZ" sz="3200" b="1" dirty="0">
                <a:solidFill>
                  <a:srgbClr val="0070C0"/>
                </a:solidFill>
              </a:rPr>
              <a:t> </a:t>
            </a:r>
            <a:r>
              <a:rPr lang="cs-CZ" sz="3200" b="1" dirty="0" err="1">
                <a:solidFill>
                  <a:srgbClr val="0070C0"/>
                </a:solidFill>
              </a:rPr>
              <a:t>patient's</a:t>
            </a:r>
            <a:r>
              <a:rPr lang="cs-CZ" sz="3200" b="1" dirty="0">
                <a:solidFill>
                  <a:srgbClr val="0070C0"/>
                </a:solidFill>
              </a:rPr>
              <a:t> </a:t>
            </a:r>
            <a:r>
              <a:rPr lang="cs-CZ" sz="3200" b="1" dirty="0" err="1">
                <a:solidFill>
                  <a:srgbClr val="0070C0"/>
                </a:solidFill>
              </a:rPr>
              <a:t>wishes</a:t>
            </a:r>
            <a:endParaRPr lang="cs-CZ" altLang="cs-CZ" sz="3200" b="1" dirty="0">
              <a:solidFill>
                <a:srgbClr val="0070C0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treatment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coordination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smtClean="0">
                <a:solidFill>
                  <a:schemeClr val="accent2"/>
                </a:solidFill>
              </a:rPr>
              <a:t>„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external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“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influences</a:t>
            </a:r>
            <a:endParaRPr lang="cs-CZ" altLang="cs-CZ" sz="3200" b="1" dirty="0">
              <a:solidFill>
                <a:schemeClr val="accent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469" y="3004266"/>
            <a:ext cx="4988745" cy="234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47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135188" y="476250"/>
            <a:ext cx="7772400" cy="1143000"/>
          </a:xfrm>
        </p:spPr>
        <p:txBody>
          <a:bodyPr/>
          <a:lstStyle/>
          <a:p>
            <a:r>
              <a:rPr lang="cs-CZ" altLang="cs-CZ" b="1" dirty="0" err="1" smtClean="0"/>
              <a:t>Farmakokinetics</a:t>
            </a:r>
            <a:r>
              <a:rPr lang="cs-CZ" altLang="cs-CZ" b="1" dirty="0" smtClean="0"/>
              <a:t> </a:t>
            </a:r>
            <a:r>
              <a:rPr lang="cs-CZ" altLang="cs-CZ" b="1" dirty="0"/>
              <a:t>I</a:t>
            </a:r>
            <a:endParaRPr lang="cs-CZ" altLang="cs-CZ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0041" y="2197994"/>
            <a:ext cx="7772400" cy="4114800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600" b="1" dirty="0" err="1" smtClean="0">
                <a:solidFill>
                  <a:schemeClr val="accent2"/>
                </a:solidFill>
              </a:rPr>
              <a:t>decrease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gastric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acidity</a:t>
            </a:r>
            <a:endParaRPr lang="cs-CZ" altLang="cs-CZ" sz="36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600" b="1" dirty="0" err="1" smtClean="0">
                <a:solidFill>
                  <a:schemeClr val="accent2"/>
                </a:solidFill>
              </a:rPr>
              <a:t>decrease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gastric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motility</a:t>
            </a:r>
            <a:endParaRPr lang="cs-CZ" altLang="cs-CZ" sz="36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600" b="1" dirty="0" err="1" smtClean="0">
                <a:solidFill>
                  <a:schemeClr val="accent2"/>
                </a:solidFill>
              </a:rPr>
              <a:t>reduced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GIT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blood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flow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</a:t>
            </a:r>
            <a:endParaRPr lang="cs-CZ" altLang="cs-CZ" sz="36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600" b="1" dirty="0" err="1" smtClean="0">
                <a:solidFill>
                  <a:schemeClr val="accent2"/>
                </a:solidFill>
              </a:rPr>
              <a:t>slower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resorption</a:t>
            </a:r>
            <a:endParaRPr lang="cs-CZ" altLang="cs-CZ" sz="3600" b="1" dirty="0">
              <a:solidFill>
                <a:schemeClr val="accent2"/>
              </a:solidFill>
            </a:endParaRPr>
          </a:p>
          <a:p>
            <a:endParaRPr lang="cs-CZ" altLang="cs-CZ" b="1" dirty="0">
              <a:solidFill>
                <a:schemeClr val="accent2"/>
              </a:solidFill>
            </a:endParaRPr>
          </a:p>
          <a:p>
            <a:endParaRPr lang="cs-CZ" altLang="cs-CZ" b="1" dirty="0">
              <a:solidFill>
                <a:srgbClr val="FF99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593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Farmacokinetics</a:t>
            </a:r>
            <a:r>
              <a:rPr lang="cs-CZ" altLang="cs-CZ" b="1" dirty="0" smtClean="0"/>
              <a:t> </a:t>
            </a:r>
            <a:r>
              <a:rPr lang="cs-CZ" altLang="cs-CZ" b="1" dirty="0"/>
              <a:t>II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01602" y="2182074"/>
            <a:ext cx="7772400" cy="4114800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decreased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distribution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volume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for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hydrosolubile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substantions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increased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distribution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volume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for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liposolubile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substantions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200" b="1" dirty="0" err="1">
                <a:solidFill>
                  <a:schemeClr val="accent2"/>
                </a:solidFill>
              </a:rPr>
              <a:t>d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ecreased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liver and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kidney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function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200" b="1" dirty="0" err="1">
                <a:solidFill>
                  <a:schemeClr val="accent2"/>
                </a:solidFill>
              </a:rPr>
              <a:t>d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ecreased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albumin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concentration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endParaRPr lang="cs-CZ" altLang="cs-CZ" sz="3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730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cs-CZ" altLang="cs-CZ" b="1" dirty="0" err="1"/>
              <a:t>Compliance</a:t>
            </a:r>
            <a:r>
              <a:rPr lang="cs-CZ" altLang="cs-CZ" b="1" dirty="0"/>
              <a:t> </a:t>
            </a:r>
            <a:br>
              <a:rPr lang="cs-CZ" altLang="cs-CZ" b="1" dirty="0"/>
            </a:br>
            <a:r>
              <a:rPr lang="cs-CZ" altLang="cs-CZ" b="1" dirty="0" smtClean="0"/>
              <a:t>and </a:t>
            </a:r>
            <a:r>
              <a:rPr lang="cs-CZ" altLang="cs-CZ" b="1" dirty="0" err="1" smtClean="0"/>
              <a:t>its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changes</a:t>
            </a:r>
            <a:r>
              <a:rPr lang="cs-CZ" altLang="cs-CZ" b="1" dirty="0" smtClean="0"/>
              <a:t> in </a:t>
            </a:r>
            <a:r>
              <a:rPr lang="cs-CZ" altLang="cs-CZ" b="1" dirty="0" err="1" smtClean="0"/>
              <a:t>elderly</a:t>
            </a:r>
            <a:r>
              <a:rPr lang="cs-CZ" altLang="cs-CZ" b="1" dirty="0" smtClean="0"/>
              <a:t> </a:t>
            </a:r>
            <a:r>
              <a:rPr lang="cs-CZ" altLang="cs-CZ" b="1" dirty="0"/>
              <a:t>I</a:t>
            </a:r>
            <a:endParaRPr lang="cs-CZ" altLang="cs-CZ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0914" y="2220710"/>
            <a:ext cx="9441286" cy="4295999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reciprocal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association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between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 </a:t>
            </a:r>
            <a:r>
              <a:rPr lang="cs-CZ" altLang="cs-CZ" sz="3200" b="1" dirty="0" err="1">
                <a:solidFill>
                  <a:schemeClr val="accent2"/>
                </a:solidFill>
              </a:rPr>
              <a:t>compliance</a:t>
            </a:r>
            <a:r>
              <a:rPr lang="cs-CZ" altLang="cs-CZ" sz="3200" b="1" dirty="0">
                <a:solidFill>
                  <a:schemeClr val="accent2"/>
                </a:solidFill>
              </a:rPr>
              <a:t> 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and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number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medications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used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                     – </a:t>
            </a:r>
            <a:r>
              <a:rPr lang="cs-CZ" altLang="cs-CZ" sz="3200" b="1" dirty="0">
                <a:solidFill>
                  <a:schemeClr val="accent2"/>
                </a:solidFill>
              </a:rPr>
              <a:t>5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medications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take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exactly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33-44</a:t>
            </a:r>
            <a:r>
              <a:rPr lang="cs-CZ" altLang="cs-CZ" sz="3200" b="1" dirty="0">
                <a:solidFill>
                  <a:schemeClr val="accent2"/>
                </a:solidFill>
              </a:rPr>
              <a:t>%, 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              - 10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medications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>
                <a:solidFill>
                  <a:schemeClr val="accent2"/>
                </a:solidFill>
              </a:rPr>
              <a:t>10-20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%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only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</a:pPr>
            <a:r>
              <a:rPr lang="cs-CZ" altLang="cs-CZ" sz="3200" b="1" dirty="0" smtClean="0">
                <a:solidFill>
                  <a:schemeClr val="accent2"/>
                </a:solidFill>
              </a:rPr>
              <a:t>influence of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relatives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and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caregivers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</a:pPr>
            <a:r>
              <a:rPr lang="cs-CZ" altLang="cs-CZ" sz="3200" b="1" dirty="0" smtClean="0">
                <a:solidFill>
                  <a:schemeClr val="accent2"/>
                </a:solidFill>
              </a:rPr>
              <a:t>dependence on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specialised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supervision</a:t>
            </a:r>
            <a:endParaRPr lang="cs-CZ" altLang="cs-CZ" sz="3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612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Gerontology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513902"/>
            <a:ext cx="8596668" cy="3880773"/>
          </a:xfrm>
        </p:spPr>
        <p:txBody>
          <a:bodyPr>
            <a:normAutofit/>
          </a:bodyPr>
          <a:lstStyle/>
          <a:p>
            <a:r>
              <a:rPr lang="cs-CZ" altLang="cs-CZ" sz="3200" b="1" dirty="0" err="1" smtClean="0"/>
              <a:t>the</a:t>
            </a:r>
            <a:r>
              <a:rPr lang="cs-CZ" altLang="cs-CZ" sz="3200" b="1" dirty="0" smtClean="0"/>
              <a:t> body of </a:t>
            </a:r>
            <a:r>
              <a:rPr lang="cs-CZ" altLang="cs-CZ" sz="3200" b="1" dirty="0" err="1" smtClean="0"/>
              <a:t>knowledge</a:t>
            </a:r>
            <a:r>
              <a:rPr lang="cs-CZ" altLang="cs-CZ" sz="3200" b="1" dirty="0" smtClean="0"/>
              <a:t> on </a:t>
            </a:r>
            <a:r>
              <a:rPr lang="cs-CZ" altLang="cs-CZ" sz="3200" b="1" dirty="0" err="1" smtClean="0"/>
              <a:t>ageing</a:t>
            </a:r>
            <a:r>
              <a:rPr lang="cs-CZ" altLang="cs-CZ" sz="3200" b="1" dirty="0" smtClean="0"/>
              <a:t>, </a:t>
            </a:r>
            <a:r>
              <a:rPr lang="cs-CZ" altLang="cs-CZ" sz="3200" b="1" dirty="0" err="1" smtClean="0"/>
              <a:t>about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the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problems</a:t>
            </a:r>
            <a:r>
              <a:rPr lang="cs-CZ" altLang="cs-CZ" sz="3200" b="1" dirty="0" smtClean="0"/>
              <a:t> of </a:t>
            </a:r>
            <a:r>
              <a:rPr lang="cs-CZ" altLang="cs-CZ" sz="3200" b="1" dirty="0" err="1" smtClean="0"/>
              <a:t>aging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people</a:t>
            </a:r>
            <a:r>
              <a:rPr lang="cs-CZ" altLang="cs-CZ" sz="3200" b="1" dirty="0" smtClean="0"/>
              <a:t> and </a:t>
            </a:r>
            <a:r>
              <a:rPr lang="cs-CZ" altLang="cs-CZ" sz="3200" b="1" dirty="0" err="1" smtClean="0"/>
              <a:t>life</a:t>
            </a:r>
            <a:r>
              <a:rPr lang="cs-CZ" altLang="cs-CZ" sz="3200" b="1" dirty="0" smtClean="0"/>
              <a:t> in </a:t>
            </a:r>
            <a:r>
              <a:rPr lang="cs-CZ" altLang="cs-CZ" sz="3200" b="1" dirty="0" err="1" smtClean="0"/>
              <a:t>old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age</a:t>
            </a:r>
            <a:endParaRPr lang="cs-CZ" sz="3200" dirty="0"/>
          </a:p>
        </p:txBody>
      </p:sp>
      <p:pic>
        <p:nvPicPr>
          <p:cNvPr id="5" name="Picture 4" descr="KOLEČKOVÉ BRUS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44313" y="2820484"/>
            <a:ext cx="4753467" cy="380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68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509633" y="377780"/>
            <a:ext cx="8596668" cy="1320800"/>
          </a:xfrm>
        </p:spPr>
        <p:txBody>
          <a:bodyPr/>
          <a:lstStyle/>
          <a:p>
            <a:r>
              <a:rPr lang="cs-CZ" altLang="cs-CZ" sz="4000" b="1" dirty="0" err="1"/>
              <a:t>Compliance</a:t>
            </a:r>
            <a:r>
              <a:rPr lang="cs-CZ" altLang="cs-CZ" sz="4000" b="1" dirty="0"/>
              <a:t> </a:t>
            </a:r>
            <a:br>
              <a:rPr lang="cs-CZ" altLang="cs-CZ" sz="4000" b="1" dirty="0"/>
            </a:br>
            <a:r>
              <a:rPr lang="cs-CZ" altLang="cs-CZ" sz="4000" b="1" dirty="0"/>
              <a:t>and </a:t>
            </a:r>
            <a:r>
              <a:rPr lang="cs-CZ" altLang="cs-CZ" sz="4000" b="1" dirty="0" err="1"/>
              <a:t>its</a:t>
            </a:r>
            <a:r>
              <a:rPr lang="cs-CZ" altLang="cs-CZ" sz="4000" b="1" dirty="0"/>
              <a:t> </a:t>
            </a:r>
            <a:r>
              <a:rPr lang="cs-CZ" altLang="cs-CZ" sz="4000" b="1" dirty="0" err="1"/>
              <a:t>changes</a:t>
            </a:r>
            <a:r>
              <a:rPr lang="cs-CZ" altLang="cs-CZ" sz="4000" b="1" dirty="0"/>
              <a:t> in </a:t>
            </a:r>
            <a:r>
              <a:rPr lang="cs-CZ" altLang="cs-CZ" sz="4000" b="1" dirty="0" err="1"/>
              <a:t>elderly</a:t>
            </a:r>
            <a:r>
              <a:rPr lang="cs-CZ" altLang="cs-CZ" sz="4000" b="1" dirty="0"/>
              <a:t> </a:t>
            </a:r>
            <a:r>
              <a:rPr lang="cs-CZ" altLang="cs-CZ" sz="4000" b="1" dirty="0" smtClean="0"/>
              <a:t>II</a:t>
            </a:r>
            <a:endParaRPr lang="cs-CZ" altLang="cs-CZ" sz="4000" b="1" dirty="0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9633" y="2076003"/>
            <a:ext cx="7772400" cy="4114800"/>
          </a:xfrm>
        </p:spPr>
        <p:txBody>
          <a:bodyPr/>
          <a:lstStyle/>
          <a:p>
            <a:r>
              <a:rPr lang="cs-CZ" altLang="cs-CZ" sz="3600" b="1" dirty="0" err="1" smtClean="0">
                <a:solidFill>
                  <a:schemeClr val="accent2"/>
                </a:solidFill>
              </a:rPr>
              <a:t>medicaton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price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influence</a:t>
            </a:r>
            <a:endParaRPr lang="cs-CZ" altLang="cs-CZ" sz="3600" b="1" dirty="0">
              <a:solidFill>
                <a:schemeClr val="accent2"/>
              </a:solidFill>
            </a:endParaRPr>
          </a:p>
          <a:p>
            <a:r>
              <a:rPr lang="cs-CZ" altLang="cs-CZ" sz="3600" b="1" dirty="0" err="1" smtClean="0">
                <a:solidFill>
                  <a:schemeClr val="accent2"/>
                </a:solidFill>
              </a:rPr>
              <a:t>user´s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comfort</a:t>
            </a:r>
            <a:endParaRPr lang="cs-CZ" altLang="cs-CZ" sz="3600" b="1" dirty="0">
              <a:solidFill>
                <a:schemeClr val="accent2"/>
              </a:solidFill>
            </a:endParaRPr>
          </a:p>
          <a:p>
            <a:r>
              <a:rPr lang="cs-CZ" altLang="cs-CZ" sz="3600" b="1" dirty="0" err="1" smtClean="0">
                <a:solidFill>
                  <a:schemeClr val="accent2"/>
                </a:solidFill>
              </a:rPr>
              <a:t>medication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shape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and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color</a:t>
            </a:r>
            <a:endParaRPr lang="cs-CZ" altLang="cs-CZ" sz="3600" b="1" dirty="0">
              <a:solidFill>
                <a:schemeClr val="accent2"/>
              </a:solidFill>
            </a:endParaRPr>
          </a:p>
          <a:p>
            <a:r>
              <a:rPr lang="cs-CZ" altLang="cs-CZ" sz="3600" b="1" dirty="0" err="1" smtClean="0">
                <a:solidFill>
                  <a:schemeClr val="accent2"/>
                </a:solidFill>
              </a:rPr>
              <a:t>content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package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leaflet</a:t>
            </a:r>
            <a:endParaRPr lang="cs-CZ" altLang="cs-CZ" sz="3600" b="1" dirty="0">
              <a:solidFill>
                <a:schemeClr val="accent2"/>
              </a:solidFill>
            </a:endParaRPr>
          </a:p>
          <a:p>
            <a:endParaRPr lang="cs-CZ" alt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300" y="3103808"/>
            <a:ext cx="4706245" cy="329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14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80345" y="686873"/>
            <a:ext cx="8596668" cy="1320800"/>
          </a:xfrm>
        </p:spPr>
        <p:txBody>
          <a:bodyPr/>
          <a:lstStyle/>
          <a:p>
            <a:r>
              <a:rPr lang="cs-CZ" altLang="cs-CZ" b="1" dirty="0" err="1" smtClean="0"/>
              <a:t>Polypragmasia</a:t>
            </a:r>
            <a:r>
              <a:rPr lang="cs-CZ" altLang="cs-CZ" b="1" dirty="0" smtClean="0"/>
              <a:t>? </a:t>
            </a:r>
            <a:r>
              <a:rPr lang="cs-CZ" altLang="cs-CZ" b="1" dirty="0" err="1" smtClean="0"/>
              <a:t>Polypharmacotherapy</a:t>
            </a:r>
            <a:r>
              <a:rPr lang="cs-CZ" altLang="cs-CZ" b="1" dirty="0" smtClean="0"/>
              <a:t>?</a:t>
            </a:r>
            <a:endParaRPr lang="cs-CZ" altLang="cs-CZ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4613" y="2007673"/>
            <a:ext cx="7772400" cy="4114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tackle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fundamental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problems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improve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quality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life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profylactic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medications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number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medications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limitation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?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respecting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guidelines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unwanted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symptoms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induced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by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therapy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express 24-28</a:t>
            </a:r>
            <a:r>
              <a:rPr lang="cs-CZ" altLang="cs-CZ" sz="2800" b="1" dirty="0">
                <a:solidFill>
                  <a:schemeClr val="accent2"/>
                </a:solidFill>
              </a:rPr>
              <a:t>%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patients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, </a:t>
            </a:r>
            <a:r>
              <a:rPr lang="cs-CZ" altLang="cs-CZ" sz="2800" b="1" dirty="0">
                <a:solidFill>
                  <a:schemeClr val="accent2"/>
                </a:solidFill>
              </a:rPr>
              <a:t>90% 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symptoms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are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predictable</a:t>
            </a:r>
            <a:endParaRPr lang="cs-CZ" altLang="cs-CZ" sz="2800" b="1" dirty="0">
              <a:solidFill>
                <a:schemeClr val="accent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295" y="1777285"/>
            <a:ext cx="4059130" cy="281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89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Therapy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coordination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problems</a:t>
            </a:r>
            <a:r>
              <a:rPr lang="cs-CZ" altLang="cs-CZ" b="1" dirty="0" smtClean="0"/>
              <a:t> </a:t>
            </a:r>
            <a:r>
              <a:rPr lang="cs-CZ" altLang="cs-CZ" b="1" dirty="0"/>
              <a:t/>
            </a:r>
            <a:br>
              <a:rPr lang="cs-CZ" altLang="cs-CZ" b="1" dirty="0"/>
            </a:br>
            <a:endParaRPr lang="cs-CZ" altLang="cs-CZ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7859" y="1930400"/>
            <a:ext cx="7772400" cy="41148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>
                <a:solidFill>
                  <a:schemeClr val="accent2"/>
                </a:solidFill>
              </a:rPr>
              <a:t>„</a:t>
            </a:r>
            <a:r>
              <a:rPr lang="cs-CZ" altLang="cs-CZ" sz="2800" b="1" dirty="0" err="1">
                <a:solidFill>
                  <a:schemeClr val="accent2"/>
                </a:solidFill>
              </a:rPr>
              <a:t>gate</a:t>
            </a:r>
            <a:r>
              <a:rPr lang="cs-CZ" altLang="cs-CZ" sz="2800" b="1" dirty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>
                <a:solidFill>
                  <a:schemeClr val="accent2"/>
                </a:solidFill>
              </a:rPr>
              <a:t>keeping“x</a:t>
            </a:r>
            <a:r>
              <a:rPr lang="cs-CZ" altLang="cs-CZ" sz="2800" b="1" dirty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confidence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in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knowledge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of GP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smtClean="0">
                <a:solidFill>
                  <a:schemeClr val="accent2"/>
                </a:solidFill>
              </a:rPr>
              <a:t>„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travelling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“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around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out-patient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clinics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addition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recommended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treatments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lack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communication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between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GPs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specialists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financial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limitations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GPs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specialists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doubled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generics</a:t>
            </a:r>
            <a:endParaRPr lang="cs-CZ" altLang="cs-CZ" sz="2800" b="1" dirty="0">
              <a:solidFill>
                <a:schemeClr val="accent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09612">
            <a:off x="9555182" y="2668953"/>
            <a:ext cx="1219370" cy="170521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38479">
            <a:off x="8377726" y="2360489"/>
            <a:ext cx="1314633" cy="178142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47872">
            <a:off x="10211267" y="3513590"/>
            <a:ext cx="1096384" cy="150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04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Medication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at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the</a:t>
            </a:r>
            <a:r>
              <a:rPr lang="cs-CZ" altLang="cs-CZ" b="1" dirty="0" smtClean="0"/>
              <a:t> market</a:t>
            </a:r>
            <a:endParaRPr lang="cs-CZ" altLang="cs-CZ" b="1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3464" y="1693192"/>
            <a:ext cx="7772400" cy="4114800"/>
          </a:xfrm>
        </p:spPr>
        <p:txBody>
          <a:bodyPr/>
          <a:lstStyle/>
          <a:p>
            <a:pPr>
              <a:lnSpc>
                <a:spcPct val="120000"/>
              </a:lnSpc>
              <a:buClr>
                <a:srgbClr val="FF0000"/>
              </a:buClr>
            </a:pPr>
            <a:r>
              <a:rPr lang="cs-CZ" altLang="cs-CZ" sz="2800" b="1" dirty="0" smtClean="0">
                <a:solidFill>
                  <a:schemeClr val="accent2"/>
                </a:solidFill>
              </a:rPr>
              <a:t>many market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names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same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generic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substance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lnSpc>
                <a:spcPct val="120000"/>
              </a:lnSpc>
              <a:buClr>
                <a:srgbClr val="FF0000"/>
              </a:buClr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elderly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patient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remembers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medication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according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to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shape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colour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lnSpc>
                <a:spcPct val="120000"/>
              </a:lnSpc>
              <a:buClr>
                <a:srgbClr val="FF0000"/>
              </a:buClr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influence 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advertisement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lnSpc>
                <a:spcPct val="120000"/>
              </a:lnSpc>
              <a:buClr>
                <a:srgbClr val="FF0000"/>
              </a:buClr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influence 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friends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or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neighbors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>
                <a:solidFill>
                  <a:schemeClr val="accent2"/>
                </a:solidFill>
              </a:rPr>
              <a:t>„</a:t>
            </a:r>
            <a:r>
              <a:rPr lang="cs-CZ" altLang="cs-CZ" sz="2800" b="1" dirty="0" err="1">
                <a:solidFill>
                  <a:schemeClr val="accent2"/>
                </a:solidFill>
              </a:rPr>
              <a:t>me</a:t>
            </a:r>
            <a:r>
              <a:rPr lang="cs-CZ" altLang="cs-CZ" sz="2800" b="1" dirty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>
                <a:solidFill>
                  <a:schemeClr val="accent2"/>
                </a:solidFill>
              </a:rPr>
              <a:t>too</a:t>
            </a:r>
            <a:r>
              <a:rPr lang="cs-CZ" altLang="cs-CZ" sz="2800" b="1" dirty="0">
                <a:solidFill>
                  <a:schemeClr val="accent2"/>
                </a:solidFill>
              </a:rPr>
              <a:t>“</a:t>
            </a:r>
          </a:p>
          <a:p>
            <a:endParaRPr lang="cs-CZ" altLang="cs-CZ" dirty="0">
              <a:solidFill>
                <a:schemeClr val="accent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5864" y="2544297"/>
            <a:ext cx="3324689" cy="21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23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Seniors</a:t>
            </a:r>
            <a:r>
              <a:rPr lang="cs-CZ" altLang="cs-CZ" b="1" dirty="0" smtClean="0"/>
              <a:t> and </a:t>
            </a:r>
            <a:r>
              <a:rPr lang="cs-CZ" altLang="cs-CZ" b="1" dirty="0" err="1" smtClean="0"/>
              <a:t>medications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consumption</a:t>
            </a:r>
            <a:endParaRPr lang="cs-CZ" altLang="cs-CZ" b="1" dirty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9468" y="2299191"/>
            <a:ext cx="7772400" cy="4114800"/>
          </a:xfrm>
        </p:spPr>
        <p:txBody>
          <a:bodyPr>
            <a:normAutofit/>
          </a:bodyPr>
          <a:lstStyle/>
          <a:p>
            <a:r>
              <a:rPr lang="cs-CZ" altLang="cs-CZ" sz="3200" b="1" dirty="0" err="1" smtClean="0"/>
              <a:t>age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group</a:t>
            </a:r>
            <a:r>
              <a:rPr lang="cs-CZ" altLang="cs-CZ" sz="3200" b="1" dirty="0" smtClean="0"/>
              <a:t> 60-75 </a:t>
            </a:r>
            <a:r>
              <a:rPr lang="cs-CZ" altLang="cs-CZ" sz="3200" b="1" dirty="0" err="1" smtClean="0"/>
              <a:t>years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creates</a:t>
            </a:r>
            <a:r>
              <a:rPr lang="cs-CZ" altLang="cs-CZ" sz="3200" b="1" dirty="0" smtClean="0"/>
              <a:t> 15</a:t>
            </a:r>
            <a:r>
              <a:rPr lang="cs-CZ" altLang="cs-CZ" sz="3200" b="1" dirty="0"/>
              <a:t>% </a:t>
            </a:r>
            <a:r>
              <a:rPr lang="cs-CZ" altLang="cs-CZ" sz="3200" b="1" dirty="0" smtClean="0"/>
              <a:t>of </a:t>
            </a:r>
            <a:r>
              <a:rPr lang="cs-CZ" altLang="cs-CZ" sz="3200" b="1" dirty="0" err="1" smtClean="0"/>
              <a:t>population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200" b="1" dirty="0" err="1" smtClean="0"/>
              <a:t>consums</a:t>
            </a:r>
            <a:r>
              <a:rPr lang="cs-CZ" altLang="cs-CZ" sz="3200" b="1" dirty="0" smtClean="0"/>
              <a:t> </a:t>
            </a:r>
            <a:r>
              <a:rPr lang="cs-CZ" altLang="cs-CZ" sz="3200" b="1" dirty="0"/>
              <a:t>33% </a:t>
            </a:r>
            <a:r>
              <a:rPr lang="cs-CZ" altLang="cs-CZ" sz="3200" b="1" dirty="0" err="1" smtClean="0"/>
              <a:t>prescription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medications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200" b="1" dirty="0" err="1" smtClean="0"/>
              <a:t>consums</a:t>
            </a:r>
            <a:r>
              <a:rPr lang="cs-CZ" altLang="cs-CZ" sz="3200" b="1" dirty="0" smtClean="0"/>
              <a:t> </a:t>
            </a:r>
            <a:r>
              <a:rPr lang="cs-CZ" altLang="cs-CZ" sz="3200" b="1" dirty="0"/>
              <a:t>40% </a:t>
            </a:r>
            <a:r>
              <a:rPr lang="cs-CZ" altLang="cs-CZ" sz="3200" b="1" dirty="0" smtClean="0"/>
              <a:t>OTC </a:t>
            </a:r>
            <a:r>
              <a:rPr lang="cs-CZ" altLang="cs-CZ" sz="3200" b="1" dirty="0" err="1" smtClean="0"/>
              <a:t>medications</a:t>
            </a:r>
            <a:endParaRPr lang="cs-CZ" alt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2169436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Creating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the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medication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schedule</a:t>
            </a:r>
            <a:endParaRPr lang="cs-CZ" altLang="cs-CZ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3352800" y="22860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30000"/>
              </a:lnSpc>
              <a:buClr>
                <a:srgbClr val="FF0000"/>
              </a:buClr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one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>
                <a:solidFill>
                  <a:schemeClr val="accent2"/>
                </a:solidFill>
              </a:rPr>
              <a:t>c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oordinator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  <a:buClr>
                <a:srgbClr val="FF0000"/>
              </a:buClr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specialist´s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recommendations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  <a:buClr>
                <a:srgbClr val="FF0000"/>
              </a:buClr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substantial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medications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  <a:buClr>
                <a:srgbClr val="FF0000"/>
              </a:buClr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or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to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know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or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to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consult</a:t>
            </a:r>
            <a:endParaRPr lang="cs-CZ" altLang="cs-CZ" sz="3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06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b="1" dirty="0" smtClean="0"/>
              <a:t>Ten </a:t>
            </a:r>
            <a:r>
              <a:rPr lang="cs-CZ" altLang="cs-CZ" b="1" dirty="0" err="1" smtClean="0"/>
              <a:t>rules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for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elderly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prescription</a:t>
            </a:r>
            <a:r>
              <a:rPr lang="cs-CZ" altLang="cs-CZ" b="1" dirty="0" smtClean="0"/>
              <a:t> </a:t>
            </a:r>
            <a:r>
              <a:rPr lang="en-US" altLang="cs-CZ" b="1" dirty="0" smtClean="0"/>
              <a:t>I</a:t>
            </a:r>
            <a:endParaRPr lang="en-US" altLang="cs-CZ" dirty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SzPct val="120000"/>
              <a:buFontTx/>
              <a:buChar char="»"/>
            </a:pPr>
            <a:r>
              <a:rPr lang="en-US" altLang="cs-CZ" sz="2800" b="1" dirty="0"/>
              <a:t>1. </a:t>
            </a:r>
            <a:r>
              <a:rPr lang="cs-CZ" altLang="cs-CZ" sz="2800" b="1" dirty="0" err="1" smtClean="0"/>
              <a:t>Define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substantial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problems</a:t>
            </a:r>
            <a:r>
              <a:rPr lang="cs-CZ" altLang="cs-CZ" sz="2800" b="1" dirty="0" smtClean="0"/>
              <a:t> to </a:t>
            </a:r>
            <a:r>
              <a:rPr lang="cs-CZ" altLang="cs-CZ" sz="2800" b="1" dirty="0" err="1" smtClean="0"/>
              <a:t>treat</a:t>
            </a:r>
            <a:endParaRPr lang="en-US" altLang="cs-CZ" sz="2800" b="1" dirty="0"/>
          </a:p>
          <a:p>
            <a:pPr>
              <a:buClr>
                <a:srgbClr val="FF0000"/>
              </a:buClr>
              <a:buSzPct val="120000"/>
              <a:buFontTx/>
              <a:buChar char="»"/>
            </a:pPr>
            <a:r>
              <a:rPr lang="en-US" altLang="cs-CZ" sz="2800" b="1" dirty="0"/>
              <a:t>2. </a:t>
            </a:r>
            <a:r>
              <a:rPr lang="cs-CZ" altLang="cs-CZ" sz="2800" b="1" dirty="0" err="1" smtClean="0"/>
              <a:t>Define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treatment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targets</a:t>
            </a:r>
            <a:endParaRPr lang="en-US" altLang="cs-CZ" sz="2800" b="1" dirty="0"/>
          </a:p>
          <a:p>
            <a:pPr>
              <a:buClr>
                <a:srgbClr val="FF0000"/>
              </a:buClr>
              <a:buSzPct val="120000"/>
              <a:buFontTx/>
              <a:buChar char="»"/>
            </a:pPr>
            <a:r>
              <a:rPr lang="en-US" altLang="cs-CZ" sz="2800" b="1" dirty="0"/>
              <a:t>3. </a:t>
            </a:r>
            <a:r>
              <a:rPr lang="cs-CZ" altLang="cs-CZ" sz="2800" b="1" dirty="0" err="1" smtClean="0"/>
              <a:t>Consider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alternative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methods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including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education</a:t>
            </a:r>
            <a:r>
              <a:rPr lang="cs-CZ" altLang="cs-CZ" sz="2800" b="1" dirty="0" smtClean="0"/>
              <a:t> and non </a:t>
            </a:r>
            <a:r>
              <a:rPr lang="cs-CZ" altLang="cs-CZ" sz="2800" b="1" dirty="0" err="1" smtClean="0"/>
              <a:t>pharmacologicla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methods</a:t>
            </a:r>
            <a:r>
              <a:rPr lang="cs-CZ" altLang="cs-CZ" sz="2800" b="1" dirty="0" smtClean="0"/>
              <a:t> </a:t>
            </a:r>
          </a:p>
          <a:p>
            <a:pPr>
              <a:buClr>
                <a:srgbClr val="FF0000"/>
              </a:buClr>
              <a:buSzPct val="120000"/>
              <a:buFontTx/>
              <a:buChar char="»"/>
            </a:pPr>
            <a:r>
              <a:rPr lang="en-US" altLang="cs-CZ" sz="2800" b="1" dirty="0" smtClean="0"/>
              <a:t>4</a:t>
            </a:r>
            <a:r>
              <a:rPr lang="en-US" altLang="cs-CZ" sz="2800" b="1" dirty="0"/>
              <a:t>. </a:t>
            </a:r>
            <a:r>
              <a:rPr lang="cs-CZ" altLang="cs-CZ" sz="2800" b="1" dirty="0" err="1" smtClean="0"/>
              <a:t>Consider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all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risks</a:t>
            </a:r>
            <a:r>
              <a:rPr lang="cs-CZ" altLang="cs-CZ" sz="2800" b="1" dirty="0" smtClean="0"/>
              <a:t> and risk </a:t>
            </a:r>
            <a:r>
              <a:rPr lang="cs-CZ" altLang="cs-CZ" sz="2800" b="1" dirty="0" err="1" smtClean="0"/>
              <a:t>medications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already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taken</a:t>
            </a:r>
            <a:r>
              <a:rPr lang="cs-CZ" altLang="cs-CZ" sz="2800" b="1" dirty="0" smtClean="0"/>
              <a:t> </a:t>
            </a:r>
            <a:endParaRPr lang="en-US" altLang="cs-CZ" sz="2800" b="1" dirty="0"/>
          </a:p>
          <a:p>
            <a:pPr>
              <a:buClr>
                <a:srgbClr val="FF0000"/>
              </a:buClr>
              <a:buSzPct val="120000"/>
              <a:buFontTx/>
              <a:buChar char="»"/>
            </a:pPr>
            <a:r>
              <a:rPr lang="en-US" altLang="cs-CZ" sz="2800" b="1" dirty="0"/>
              <a:t>5. </a:t>
            </a:r>
            <a:r>
              <a:rPr lang="cs-CZ" altLang="cs-CZ" sz="2800" b="1" dirty="0"/>
              <a:t>O</a:t>
            </a:r>
            <a:r>
              <a:rPr lang="en-US" altLang="cs-CZ" sz="2800" b="1" dirty="0" err="1" smtClean="0"/>
              <a:t>ptim</a:t>
            </a:r>
            <a:r>
              <a:rPr lang="cs-CZ" altLang="cs-CZ" sz="2800" b="1" dirty="0" smtClean="0"/>
              <a:t>a</a:t>
            </a:r>
            <a:r>
              <a:rPr lang="en-US" altLang="cs-CZ" sz="2800" b="1" dirty="0" smtClean="0"/>
              <a:t>l d</a:t>
            </a:r>
            <a:r>
              <a:rPr lang="cs-CZ" altLang="cs-CZ" sz="2800" b="1" dirty="0" err="1" smtClean="0"/>
              <a:t>osage</a:t>
            </a:r>
            <a:r>
              <a:rPr lang="cs-CZ" altLang="cs-CZ" sz="2800" b="1" dirty="0" smtClean="0"/>
              <a:t> </a:t>
            </a:r>
            <a:r>
              <a:rPr lang="en-US" altLang="cs-CZ" sz="2800" b="1" dirty="0" smtClean="0"/>
              <a:t>“</a:t>
            </a:r>
            <a:r>
              <a:rPr lang="en-US" altLang="cs-CZ" sz="2800" b="1" dirty="0"/>
              <a:t>start low go slow”</a:t>
            </a:r>
          </a:p>
        </p:txBody>
      </p:sp>
    </p:spTree>
    <p:extLst>
      <p:ext uri="{BB962C8B-B14F-4D97-AF65-F5344CB8AC3E}">
        <p14:creationId xmlns:p14="http://schemas.microsoft.com/office/powerpoint/2010/main" val="414003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23900"/>
            <a:ext cx="7772400" cy="1143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b="1" dirty="0"/>
              <a:t>Ten </a:t>
            </a:r>
            <a:r>
              <a:rPr lang="cs-CZ" altLang="cs-CZ" b="1" dirty="0" err="1"/>
              <a:t>rules</a:t>
            </a:r>
            <a:r>
              <a:rPr lang="cs-CZ" altLang="cs-CZ" b="1" dirty="0"/>
              <a:t> </a:t>
            </a:r>
            <a:r>
              <a:rPr lang="cs-CZ" altLang="cs-CZ" b="1" dirty="0" err="1"/>
              <a:t>for</a:t>
            </a:r>
            <a:r>
              <a:rPr lang="cs-CZ" altLang="cs-CZ" b="1" dirty="0"/>
              <a:t> </a:t>
            </a:r>
            <a:r>
              <a:rPr lang="cs-CZ" altLang="cs-CZ" b="1" dirty="0" err="1"/>
              <a:t>elderly</a:t>
            </a:r>
            <a:r>
              <a:rPr lang="cs-CZ" altLang="cs-CZ" b="1" dirty="0"/>
              <a:t> </a:t>
            </a:r>
            <a:r>
              <a:rPr lang="cs-CZ" altLang="cs-CZ" b="1" dirty="0" err="1"/>
              <a:t>prescription</a:t>
            </a:r>
            <a:r>
              <a:rPr lang="cs-CZ" altLang="cs-CZ" b="1" dirty="0"/>
              <a:t> </a:t>
            </a:r>
            <a:r>
              <a:rPr lang="en-US" altLang="cs-CZ" b="1" dirty="0" smtClean="0"/>
              <a:t>I</a:t>
            </a:r>
            <a:r>
              <a:rPr lang="cs-CZ" altLang="cs-CZ" b="1" dirty="0" smtClean="0"/>
              <a:t>I</a:t>
            </a:r>
            <a:endParaRPr lang="en-US" altLang="cs-CZ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561305" y="18669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SzPct val="120000"/>
              <a:buFont typeface="Times New Roman" panose="02020603050405020304" pitchFamily="18" charset="0"/>
              <a:buChar char="»"/>
            </a:pPr>
            <a:r>
              <a:rPr lang="en-US" altLang="cs-CZ" sz="2800" b="1" dirty="0"/>
              <a:t>6. </a:t>
            </a:r>
            <a:r>
              <a:rPr lang="cs-CZ" altLang="cs-CZ" sz="2800" b="1" dirty="0" err="1" smtClean="0"/>
              <a:t>Select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the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simpliest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schedule</a:t>
            </a:r>
            <a:endParaRPr lang="en-US" altLang="cs-CZ" sz="2800" b="1" dirty="0"/>
          </a:p>
          <a:p>
            <a:pPr>
              <a:lnSpc>
                <a:spcPct val="80000"/>
              </a:lnSpc>
              <a:buClr>
                <a:srgbClr val="FF0000"/>
              </a:buClr>
              <a:buSzPct val="120000"/>
              <a:buFont typeface="Times New Roman" panose="02020603050405020304" pitchFamily="18" charset="0"/>
              <a:buChar char="»"/>
            </a:pPr>
            <a:r>
              <a:rPr lang="en-US" altLang="cs-CZ" sz="2800" b="1" dirty="0"/>
              <a:t>7. </a:t>
            </a:r>
            <a:r>
              <a:rPr lang="cs-CZ" altLang="cs-CZ" sz="2800" b="1" dirty="0" err="1" smtClean="0"/>
              <a:t>Consider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the</a:t>
            </a:r>
            <a:r>
              <a:rPr lang="cs-CZ" altLang="cs-CZ" sz="2800" b="1" dirty="0" smtClean="0"/>
              <a:t> risk of </a:t>
            </a:r>
            <a:r>
              <a:rPr lang="cs-CZ" altLang="cs-CZ" sz="2800" b="1" dirty="0" err="1" smtClean="0"/>
              <a:t>cumulation</a:t>
            </a:r>
            <a:r>
              <a:rPr lang="cs-CZ" altLang="cs-CZ" sz="2800" b="1" dirty="0" smtClean="0"/>
              <a:t> in </a:t>
            </a:r>
            <a:r>
              <a:rPr lang="cs-CZ" altLang="cs-CZ" sz="2800" b="1" dirty="0" err="1" smtClean="0"/>
              <a:t>retarded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medications</a:t>
            </a:r>
            <a:r>
              <a:rPr lang="cs-CZ" altLang="cs-CZ" sz="2800" b="1" dirty="0" smtClean="0"/>
              <a:t> </a:t>
            </a:r>
            <a:endParaRPr lang="en-US" altLang="cs-CZ" sz="2800" b="1" dirty="0"/>
          </a:p>
          <a:p>
            <a:pPr>
              <a:lnSpc>
                <a:spcPct val="80000"/>
              </a:lnSpc>
              <a:buClr>
                <a:srgbClr val="FF0000"/>
              </a:buClr>
              <a:buSzPct val="120000"/>
              <a:buFont typeface="Times New Roman" panose="02020603050405020304" pitchFamily="18" charset="0"/>
              <a:buChar char="»"/>
            </a:pPr>
            <a:r>
              <a:rPr lang="en-US" altLang="cs-CZ" sz="2800" b="1" dirty="0"/>
              <a:t>8. </a:t>
            </a:r>
            <a:r>
              <a:rPr lang="cs-CZ" altLang="cs-CZ" sz="2800" b="1" dirty="0" err="1" smtClean="0"/>
              <a:t>Prepare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the</a:t>
            </a:r>
            <a:r>
              <a:rPr lang="cs-CZ" altLang="cs-CZ" sz="2800" b="1" dirty="0" smtClean="0"/>
              <a:t> table </a:t>
            </a:r>
            <a:r>
              <a:rPr lang="cs-CZ" altLang="cs-CZ" sz="2800" b="1" dirty="0" err="1" smtClean="0"/>
              <a:t>containing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redommended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medications</a:t>
            </a:r>
            <a:r>
              <a:rPr lang="cs-CZ" altLang="cs-CZ" sz="2800" b="1" dirty="0" smtClean="0"/>
              <a:t> and </a:t>
            </a:r>
            <a:r>
              <a:rPr lang="cs-CZ" altLang="cs-CZ" sz="2800" b="1" dirty="0" err="1" smtClean="0"/>
              <a:t>ask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the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patient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about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understanding</a:t>
            </a:r>
            <a:r>
              <a:rPr lang="cs-CZ" altLang="cs-CZ" sz="2800" b="1" dirty="0" smtClean="0"/>
              <a:t> </a:t>
            </a:r>
          </a:p>
          <a:p>
            <a:pPr>
              <a:lnSpc>
                <a:spcPct val="80000"/>
              </a:lnSpc>
              <a:buClr>
                <a:srgbClr val="FF0000"/>
              </a:buClr>
              <a:buSzPct val="120000"/>
              <a:buFont typeface="Times New Roman" panose="02020603050405020304" pitchFamily="18" charset="0"/>
              <a:buChar char="»"/>
            </a:pPr>
            <a:r>
              <a:rPr lang="en-US" altLang="cs-CZ" sz="2800" b="1" dirty="0" smtClean="0"/>
              <a:t>9</a:t>
            </a:r>
            <a:r>
              <a:rPr lang="en-US" altLang="cs-CZ" sz="2800" b="1" dirty="0"/>
              <a:t>.  </a:t>
            </a:r>
            <a:r>
              <a:rPr lang="cs-CZ" altLang="cs-CZ" sz="2800" b="1" dirty="0" err="1" smtClean="0"/>
              <a:t>Ask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the</a:t>
            </a:r>
            <a:r>
              <a:rPr lang="cs-CZ" altLang="cs-CZ" sz="2800" b="1" dirty="0" smtClean="0"/>
              <a:t> use of OTC </a:t>
            </a:r>
            <a:r>
              <a:rPr lang="cs-CZ" altLang="cs-CZ" sz="2800" b="1" dirty="0" err="1" smtClean="0"/>
              <a:t>or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other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substances</a:t>
            </a:r>
            <a:endParaRPr lang="en-US" altLang="cs-CZ" sz="2800" b="1" dirty="0"/>
          </a:p>
          <a:p>
            <a:pPr>
              <a:lnSpc>
                <a:spcPct val="80000"/>
              </a:lnSpc>
              <a:buClr>
                <a:srgbClr val="FF0000"/>
              </a:buClr>
              <a:buSzPct val="120000"/>
              <a:buFont typeface="Times New Roman" panose="02020603050405020304" pitchFamily="18" charset="0"/>
              <a:buChar char="»"/>
            </a:pPr>
            <a:r>
              <a:rPr lang="en-US" altLang="cs-CZ" sz="2800" b="1" dirty="0"/>
              <a:t>10. </a:t>
            </a:r>
            <a:r>
              <a:rPr lang="cs-CZ" altLang="cs-CZ" sz="2800" b="1" dirty="0" err="1" smtClean="0"/>
              <a:t>Consider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the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possibility</a:t>
            </a:r>
            <a:r>
              <a:rPr lang="cs-CZ" altLang="cs-CZ" sz="2800" b="1" dirty="0" smtClean="0"/>
              <a:t> to stop </a:t>
            </a:r>
            <a:r>
              <a:rPr lang="cs-CZ" altLang="cs-CZ" sz="2800" b="1" dirty="0" err="1" smtClean="0"/>
              <a:t>the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taking</a:t>
            </a:r>
            <a:r>
              <a:rPr lang="cs-CZ" altLang="cs-CZ" sz="2800" b="1" dirty="0" smtClean="0"/>
              <a:t> of </a:t>
            </a:r>
            <a:r>
              <a:rPr lang="cs-CZ" altLang="cs-CZ" sz="2800" b="1" dirty="0" err="1" smtClean="0"/>
              <a:t>some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medication</a:t>
            </a:r>
            <a:r>
              <a:rPr lang="en-US" altLang="cs-CZ" sz="2800" b="1" dirty="0" smtClean="0"/>
              <a:t> </a:t>
            </a:r>
            <a:endParaRPr lang="en-US" alt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12391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0"/>
            <a:ext cx="7772400" cy="1371600"/>
          </a:xfrm>
        </p:spPr>
        <p:txBody>
          <a:bodyPr>
            <a:normAutofit/>
          </a:bodyPr>
          <a:lstStyle/>
          <a:p>
            <a:r>
              <a:rPr lang="cs-CZ" altLang="cs-CZ" b="1" dirty="0" smtClean="0"/>
              <a:t>Non-</a:t>
            </a:r>
            <a:r>
              <a:rPr lang="cs-CZ" altLang="cs-CZ" b="1" dirty="0" err="1" smtClean="0"/>
              <a:t>pharmacological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therapy</a:t>
            </a:r>
            <a:endParaRPr lang="cs-CZ" altLang="cs-CZ" b="1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2286000" y="16764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FF0000"/>
              </a:buClr>
            </a:pPr>
            <a:r>
              <a:rPr lang="cs-CZ" altLang="cs-CZ" sz="2800" b="1" dirty="0" smtClean="0"/>
              <a:t>positive </a:t>
            </a:r>
            <a:r>
              <a:rPr lang="cs-CZ" altLang="cs-CZ" sz="2800" b="1" dirty="0" err="1" smtClean="0"/>
              <a:t>alternative</a:t>
            </a:r>
            <a:r>
              <a:rPr lang="cs-CZ" altLang="cs-CZ" sz="2800" b="1" dirty="0" smtClean="0"/>
              <a:t> to </a:t>
            </a:r>
            <a:r>
              <a:rPr lang="cs-CZ" altLang="cs-CZ" sz="2800" b="1" dirty="0" err="1" smtClean="0"/>
              <a:t>polypragmasia</a:t>
            </a:r>
            <a:endParaRPr lang="cs-CZ" altLang="cs-CZ" sz="2800" b="1" dirty="0"/>
          </a:p>
          <a:p>
            <a:pPr>
              <a:buClr>
                <a:srgbClr val="FF0000"/>
              </a:buClr>
            </a:pPr>
            <a:r>
              <a:rPr lang="cs-CZ" altLang="cs-CZ" sz="2800" b="1" dirty="0" err="1" smtClean="0"/>
              <a:t>regime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measures</a:t>
            </a:r>
            <a:r>
              <a:rPr lang="cs-CZ" altLang="cs-CZ" sz="2800" b="1" dirty="0" smtClean="0"/>
              <a:t> – </a:t>
            </a:r>
            <a:r>
              <a:rPr lang="cs-CZ" altLang="cs-CZ" sz="2800" b="1" dirty="0" err="1" smtClean="0"/>
              <a:t>sleeping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rhytm</a:t>
            </a:r>
            <a:r>
              <a:rPr lang="cs-CZ" altLang="cs-CZ" sz="2800" b="1" dirty="0" smtClean="0"/>
              <a:t>, to use </a:t>
            </a:r>
            <a:r>
              <a:rPr lang="cs-CZ" altLang="cs-CZ" sz="2800" b="1" dirty="0" err="1" smtClean="0"/>
              <a:t>the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bed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for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sleeping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only</a:t>
            </a:r>
            <a:r>
              <a:rPr lang="cs-CZ" altLang="cs-CZ" sz="2800" b="1" dirty="0" smtClean="0"/>
              <a:t>, </a:t>
            </a:r>
            <a:r>
              <a:rPr lang="cs-CZ" altLang="cs-CZ" sz="2800" b="1" dirty="0" err="1" smtClean="0"/>
              <a:t>regular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day</a:t>
            </a:r>
            <a:r>
              <a:rPr lang="cs-CZ" altLang="cs-CZ" sz="2800" b="1" dirty="0" smtClean="0"/>
              <a:t> and </a:t>
            </a:r>
            <a:r>
              <a:rPr lang="cs-CZ" altLang="cs-CZ" sz="2800" b="1" dirty="0" err="1" smtClean="0"/>
              <a:t>week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rhytm</a:t>
            </a:r>
            <a:endParaRPr lang="cs-CZ" altLang="cs-CZ" sz="2800" b="1" dirty="0"/>
          </a:p>
          <a:p>
            <a:pPr>
              <a:buClr>
                <a:srgbClr val="FF0000"/>
              </a:buClr>
            </a:pPr>
            <a:r>
              <a:rPr lang="cs-CZ" altLang="cs-CZ" sz="2800" b="1" dirty="0" err="1" smtClean="0"/>
              <a:t>reduction</a:t>
            </a:r>
            <a:r>
              <a:rPr lang="cs-CZ" altLang="cs-CZ" sz="2800" b="1" dirty="0" smtClean="0"/>
              <a:t> of </a:t>
            </a:r>
            <a:r>
              <a:rPr lang="cs-CZ" altLang="cs-CZ" sz="2800" b="1" dirty="0" err="1" smtClean="0"/>
              <a:t>harmful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habits</a:t>
            </a:r>
            <a:endParaRPr lang="cs-CZ" altLang="cs-CZ" sz="2800" b="1" dirty="0"/>
          </a:p>
          <a:p>
            <a:pPr>
              <a:buClr>
                <a:srgbClr val="FF0000"/>
              </a:buClr>
            </a:pPr>
            <a:r>
              <a:rPr lang="cs-CZ" altLang="cs-CZ" sz="2800" b="1" dirty="0" err="1" smtClean="0"/>
              <a:t>change</a:t>
            </a:r>
            <a:r>
              <a:rPr lang="cs-CZ" altLang="cs-CZ" sz="2800" b="1" dirty="0" smtClean="0"/>
              <a:t> of </a:t>
            </a:r>
            <a:r>
              <a:rPr lang="cs-CZ" altLang="cs-CZ" sz="2800" b="1" dirty="0" err="1" smtClean="0"/>
              <a:t>eating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habits</a:t>
            </a:r>
            <a:r>
              <a:rPr lang="cs-CZ" altLang="cs-CZ" sz="2800" b="1" dirty="0" smtClean="0"/>
              <a:t> – </a:t>
            </a:r>
            <a:r>
              <a:rPr lang="cs-CZ" altLang="cs-CZ" sz="2800" b="1" dirty="0" err="1" smtClean="0"/>
              <a:t>regular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warm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dishes</a:t>
            </a:r>
            <a:r>
              <a:rPr lang="cs-CZ" altLang="cs-CZ" sz="2800" b="1" dirty="0" smtClean="0"/>
              <a:t>, care </a:t>
            </a:r>
            <a:r>
              <a:rPr lang="cs-CZ" altLang="cs-CZ" sz="2800" b="1" dirty="0" err="1" smtClean="0"/>
              <a:t>for</a:t>
            </a:r>
            <a:r>
              <a:rPr lang="cs-CZ" altLang="cs-CZ" sz="2800" b="1" dirty="0" smtClean="0"/>
              <a:t> oral </a:t>
            </a:r>
            <a:r>
              <a:rPr lang="cs-CZ" altLang="cs-CZ" sz="2800" b="1" dirty="0" err="1" smtClean="0"/>
              <a:t>cavity</a:t>
            </a:r>
            <a:r>
              <a:rPr lang="cs-CZ" altLang="cs-CZ" sz="2800" b="1" dirty="0" smtClean="0"/>
              <a:t> and </a:t>
            </a:r>
            <a:r>
              <a:rPr lang="cs-CZ" altLang="cs-CZ" sz="2800" b="1" dirty="0" err="1" smtClean="0"/>
              <a:t>teeths</a:t>
            </a:r>
            <a:endParaRPr lang="cs-CZ" alt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50057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12940" y="2232338"/>
            <a:ext cx="8596668" cy="1320800"/>
          </a:xfrm>
        </p:spPr>
        <p:txBody>
          <a:bodyPr/>
          <a:lstStyle/>
          <a:p>
            <a:r>
              <a:rPr lang="cs-CZ" b="1" dirty="0" err="1" smtClean="0"/>
              <a:t>Comprehensive</a:t>
            </a:r>
            <a:r>
              <a:rPr lang="cs-CZ" b="1" dirty="0" smtClean="0"/>
              <a:t> </a:t>
            </a:r>
            <a:r>
              <a:rPr lang="cs-CZ" b="1" dirty="0" err="1" smtClean="0"/>
              <a:t>geriatric</a:t>
            </a:r>
            <a:r>
              <a:rPr lang="cs-CZ" b="1" dirty="0" smtClean="0"/>
              <a:t> </a:t>
            </a:r>
            <a:r>
              <a:rPr lang="cs-CZ" b="1" dirty="0" err="1" smtClean="0"/>
              <a:t>assessment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7279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Gerontology </a:t>
            </a:r>
            <a:r>
              <a:rPr lang="cs-CZ" b="1" dirty="0" err="1" smtClean="0"/>
              <a:t>subspecialties</a:t>
            </a:r>
            <a:r>
              <a:rPr lang="cs-CZ" b="1" dirty="0" smtClean="0"/>
              <a:t> I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b="1" dirty="0" err="1" smtClean="0"/>
              <a:t>experimental</a:t>
            </a:r>
            <a:r>
              <a:rPr lang="cs-CZ" sz="2800" b="1" dirty="0" smtClean="0"/>
              <a:t> gerontology – </a:t>
            </a:r>
            <a:r>
              <a:rPr lang="cs-CZ" sz="2800" b="1" dirty="0" err="1" smtClean="0"/>
              <a:t>causes</a:t>
            </a:r>
            <a:r>
              <a:rPr lang="cs-CZ" sz="2800" b="1" dirty="0" smtClean="0"/>
              <a:t> and </a:t>
            </a:r>
            <a:r>
              <a:rPr lang="cs-CZ" sz="2800" b="1" dirty="0" err="1" smtClean="0"/>
              <a:t>ways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ageing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actually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at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the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cellular</a:t>
            </a:r>
            <a:r>
              <a:rPr lang="cs-CZ" sz="2800" b="1" dirty="0" smtClean="0"/>
              <a:t> and </a:t>
            </a:r>
            <a:r>
              <a:rPr lang="cs-CZ" sz="2800" b="1" dirty="0" err="1" smtClean="0"/>
              <a:t>molecular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level</a:t>
            </a:r>
            <a:r>
              <a:rPr lang="cs-CZ" sz="2800" b="1" dirty="0" smtClean="0"/>
              <a:t>, neuropsychology of </a:t>
            </a:r>
            <a:r>
              <a:rPr lang="cs-CZ" sz="2800" b="1" dirty="0" err="1" smtClean="0"/>
              <a:t>ageing</a:t>
            </a:r>
            <a:r>
              <a:rPr lang="cs-CZ" sz="2800" b="1" dirty="0" smtClean="0"/>
              <a:t> </a:t>
            </a:r>
          </a:p>
          <a:p>
            <a:r>
              <a:rPr lang="cs-CZ" sz="2800" b="1" dirty="0" err="1" smtClean="0"/>
              <a:t>social</a:t>
            </a:r>
            <a:r>
              <a:rPr lang="cs-CZ" sz="2800" b="1" dirty="0" smtClean="0"/>
              <a:t> gerontology – </a:t>
            </a:r>
            <a:r>
              <a:rPr lang="cs-CZ" sz="2800" b="1" dirty="0" err="1" smtClean="0"/>
              <a:t>relationship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between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aging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people</a:t>
            </a:r>
            <a:r>
              <a:rPr lang="cs-CZ" sz="2800" b="1" dirty="0" smtClean="0"/>
              <a:t> and society, </a:t>
            </a:r>
            <a:r>
              <a:rPr lang="cs-CZ" sz="2800" b="1" dirty="0" err="1" smtClean="0"/>
              <a:t>needs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elderly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demography</a:t>
            </a:r>
            <a:r>
              <a:rPr lang="cs-CZ" sz="2800" b="1" dirty="0" smtClean="0"/>
              <a:t>, sociology, </a:t>
            </a:r>
            <a:r>
              <a:rPr lang="cs-CZ" sz="2800" b="1" dirty="0" err="1" smtClean="0"/>
              <a:t>economy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law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urbanistics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architecture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etc</a:t>
            </a:r>
            <a:endParaRPr lang="cs-CZ" sz="2800" b="1" dirty="0" smtClean="0"/>
          </a:p>
          <a:p>
            <a:r>
              <a:rPr lang="cs-CZ" sz="2800" b="1" dirty="0" err="1" smtClean="0"/>
              <a:t>clinical</a:t>
            </a:r>
            <a:r>
              <a:rPr lang="cs-CZ" sz="2800" b="1" dirty="0" smtClean="0"/>
              <a:t> gerontology - </a:t>
            </a:r>
            <a:r>
              <a:rPr lang="cs-CZ" sz="2800" b="1" dirty="0" err="1" smtClean="0"/>
              <a:t>geriatrics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2442184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12124" y="609600"/>
            <a:ext cx="8861878" cy="1320800"/>
          </a:xfrm>
        </p:spPr>
        <p:txBody>
          <a:bodyPr/>
          <a:lstStyle/>
          <a:p>
            <a:r>
              <a:rPr lang="cs-CZ" altLang="cs-CZ" sz="4000" b="1" dirty="0" err="1" smtClean="0"/>
              <a:t>Comprehensive</a:t>
            </a:r>
            <a:r>
              <a:rPr lang="cs-CZ" altLang="cs-CZ" sz="4000" b="1" dirty="0" smtClean="0"/>
              <a:t> </a:t>
            </a:r>
            <a:r>
              <a:rPr lang="cs-CZ" altLang="cs-CZ" sz="4000" b="1" dirty="0" err="1" smtClean="0"/>
              <a:t>geriatric</a:t>
            </a:r>
            <a:r>
              <a:rPr lang="cs-CZ" altLang="cs-CZ" sz="4000" b="1" dirty="0" smtClean="0"/>
              <a:t> </a:t>
            </a:r>
            <a:r>
              <a:rPr lang="cs-CZ" altLang="cs-CZ" sz="4000" b="1" dirty="0" err="1" smtClean="0"/>
              <a:t>assessment</a:t>
            </a:r>
            <a:r>
              <a:rPr lang="cs-CZ" altLang="cs-CZ" sz="4000" b="1" dirty="0" smtClean="0"/>
              <a:t> </a:t>
            </a:r>
            <a:r>
              <a:rPr lang="cs-CZ" altLang="cs-CZ" sz="4000" b="1" dirty="0"/>
              <a:t>(CGA)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82888" y="1989138"/>
            <a:ext cx="8229600" cy="4525962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personality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somatic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health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functional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status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psychical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health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social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context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82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smtClean="0">
                <a:solidFill>
                  <a:schemeClr val="accent1">
                    <a:lumMod val="75000"/>
                  </a:schemeClr>
                </a:solidFill>
              </a:rPr>
              <a:t>Personality</a:t>
            </a:r>
            <a:endParaRPr lang="cs-CZ" altLang="cs-CZ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782" y="1619899"/>
            <a:ext cx="8229600" cy="4525962"/>
          </a:xfrm>
        </p:spPr>
        <p:txBody>
          <a:bodyPr>
            <a:normAutofit/>
          </a:bodyPr>
          <a:lstStyle/>
          <a:p>
            <a:pPr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err="1" smtClean="0">
                <a:solidFill>
                  <a:srgbClr val="0070C0"/>
                </a:solidFill>
              </a:rPr>
              <a:t>life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situations</a:t>
            </a:r>
            <a:endParaRPr lang="cs-CZ" altLang="cs-CZ" sz="3200" b="1" dirty="0">
              <a:solidFill>
                <a:srgbClr val="0070C0"/>
              </a:solidFill>
            </a:endParaRPr>
          </a:p>
          <a:p>
            <a:pPr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err="1" smtClean="0">
                <a:solidFill>
                  <a:srgbClr val="0070C0"/>
                </a:solidFill>
              </a:rPr>
              <a:t>priorities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 and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decisions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 </a:t>
            </a:r>
            <a:r>
              <a:rPr lang="cs-CZ" altLang="cs-CZ" sz="3200" b="1" dirty="0">
                <a:solidFill>
                  <a:srgbClr val="0070C0"/>
                </a:solidFill>
              </a:rPr>
              <a:t>–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treat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/not to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treat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,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reanimate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/not to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reanimate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,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decisions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 in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dementia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 </a:t>
            </a:r>
            <a:endParaRPr lang="cs-CZ" altLang="cs-CZ" sz="3200" b="1" dirty="0">
              <a:solidFill>
                <a:srgbClr val="0070C0"/>
              </a:solidFill>
            </a:endParaRPr>
          </a:p>
          <a:p>
            <a:pPr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err="1" smtClean="0">
                <a:solidFill>
                  <a:srgbClr val="0070C0"/>
                </a:solidFill>
              </a:rPr>
              <a:t>subjective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quality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 of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life</a:t>
            </a:r>
            <a:endParaRPr lang="cs-CZ" altLang="cs-CZ" sz="3200" b="1" dirty="0">
              <a:solidFill>
                <a:srgbClr val="0070C0"/>
              </a:solidFill>
            </a:endParaRPr>
          </a:p>
          <a:p>
            <a:endParaRPr lang="cs-CZ" altLang="cs-CZ" sz="3200" dirty="0">
              <a:solidFill>
                <a:srgbClr val="0070C0"/>
              </a:solidFill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3133958"/>
              </p:ext>
            </p:extLst>
          </p:nvPr>
        </p:nvGraphicFramePr>
        <p:xfrm>
          <a:off x="8398904" y="3236913"/>
          <a:ext cx="3392488" cy="345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5" name="Rastrový obrázek" r:id="rId3" imgW="1552792" imgH="1580952" progId="Paint.Picture">
                  <p:embed/>
                </p:oleObj>
              </mc:Choice>
              <mc:Fallback>
                <p:oleObj name="Rastrový obrázek" r:id="rId3" imgW="1552792" imgH="158095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98904" y="3236913"/>
                        <a:ext cx="3392488" cy="34559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9031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72038" y="854299"/>
            <a:ext cx="8596668" cy="1320800"/>
          </a:xfrm>
        </p:spPr>
        <p:txBody>
          <a:bodyPr/>
          <a:lstStyle/>
          <a:p>
            <a:r>
              <a:rPr lang="cs-CZ" altLang="cs-CZ" b="1" dirty="0" err="1" smtClean="0">
                <a:solidFill>
                  <a:srgbClr val="00B0F0"/>
                </a:solidFill>
              </a:rPr>
              <a:t>Somatic</a:t>
            </a:r>
            <a:r>
              <a:rPr lang="cs-CZ" altLang="cs-CZ" b="1" dirty="0" smtClean="0">
                <a:solidFill>
                  <a:srgbClr val="00B0F0"/>
                </a:solidFill>
              </a:rPr>
              <a:t> </a:t>
            </a:r>
            <a:r>
              <a:rPr lang="cs-CZ" altLang="cs-CZ" b="1" dirty="0" err="1" smtClean="0">
                <a:solidFill>
                  <a:srgbClr val="00B0F0"/>
                </a:solidFill>
              </a:rPr>
              <a:t>health</a:t>
            </a:r>
            <a:endParaRPr lang="cs-CZ" altLang="cs-CZ" b="1" dirty="0">
              <a:solidFill>
                <a:srgbClr val="00B0F0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82888" y="2511336"/>
            <a:ext cx="8229600" cy="4525963"/>
          </a:xfrm>
        </p:spPr>
        <p:txBody>
          <a:bodyPr/>
          <a:lstStyle/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diseases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3200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main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diseases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other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diaseases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functional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burden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diseases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syndromological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3200" b="1" dirty="0">
                <a:solidFill>
                  <a:schemeClr val="accent1">
                    <a:lumMod val="50000"/>
                  </a:schemeClr>
                </a:solidFill>
              </a:rPr>
              <a:t>dg (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imobilization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incontinentia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…)</a:t>
            </a:r>
            <a:r>
              <a:rPr lang="cs-CZ" altLang="cs-CZ" b="1" dirty="0" smtClean="0">
                <a:solidFill>
                  <a:schemeClr val="bg1"/>
                </a:solidFill>
              </a:rPr>
              <a:t>, </a:t>
            </a:r>
            <a:r>
              <a:rPr lang="cs-CZ" altLang="cs-CZ" b="1" dirty="0">
                <a:solidFill>
                  <a:schemeClr val="bg1"/>
                </a:solidFill>
              </a:rPr>
              <a:t>hypotermie apod.)</a:t>
            </a:r>
          </a:p>
        </p:txBody>
      </p:sp>
    </p:spTree>
    <p:extLst>
      <p:ext uri="{BB962C8B-B14F-4D97-AF65-F5344CB8AC3E}">
        <p14:creationId xmlns:p14="http://schemas.microsoft.com/office/powerpoint/2010/main" val="1600688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>
                <a:solidFill>
                  <a:schemeClr val="accent1">
                    <a:lumMod val="75000"/>
                  </a:schemeClr>
                </a:solidFill>
              </a:rPr>
              <a:t>Functional</a:t>
            </a:r>
            <a:r>
              <a:rPr lang="cs-CZ" altLang="cs-CZ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 smtClean="0">
                <a:solidFill>
                  <a:schemeClr val="accent1">
                    <a:lumMod val="75000"/>
                  </a:schemeClr>
                </a:solidFill>
              </a:rPr>
              <a:t>efficiency</a:t>
            </a:r>
            <a:r>
              <a:rPr lang="cs-CZ" altLang="cs-CZ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cs-CZ" altLang="cs-CZ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532" y="1930400"/>
            <a:ext cx="8229600" cy="4525962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stability and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walking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performance and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independence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physical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condition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nutrition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altLang="cs-CZ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4" descr="KOLEČKOVÉ BRUS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711" y="3384304"/>
            <a:ext cx="3806825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552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>
                <a:solidFill>
                  <a:srgbClr val="00B0F0"/>
                </a:solidFill>
              </a:rPr>
              <a:t>Mental</a:t>
            </a:r>
            <a:r>
              <a:rPr lang="cs-CZ" altLang="cs-CZ" b="1" dirty="0" smtClean="0">
                <a:solidFill>
                  <a:srgbClr val="00B0F0"/>
                </a:solidFill>
              </a:rPr>
              <a:t> </a:t>
            </a:r>
            <a:r>
              <a:rPr lang="cs-CZ" altLang="cs-CZ" b="1" dirty="0" err="1" smtClean="0">
                <a:solidFill>
                  <a:srgbClr val="00B0F0"/>
                </a:solidFill>
              </a:rPr>
              <a:t>health</a:t>
            </a:r>
            <a:endParaRPr lang="cs-CZ" altLang="cs-CZ" b="1" dirty="0">
              <a:solidFill>
                <a:srgbClr val="00B0F0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9908" y="2804532"/>
            <a:ext cx="8596668" cy="388077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Clr>
                <a:srgbClr val="FF0000"/>
              </a:buClr>
              <a:buSzPct val="130000"/>
              <a:buNone/>
            </a:pP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cognitive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fatic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disorders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and deliria –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active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screening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evaluation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affective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disorders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depression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active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>
                <a:solidFill>
                  <a:schemeClr val="accent1">
                    <a:lumMod val="50000"/>
                  </a:schemeClr>
                </a:solidFill>
              </a:rPr>
              <a:t>screening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and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evaluation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mental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balance,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maladaptation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influence of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psychosocial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stressors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250" y="303411"/>
            <a:ext cx="3452751" cy="292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02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>
                <a:solidFill>
                  <a:schemeClr val="accent1">
                    <a:lumMod val="75000"/>
                  </a:schemeClr>
                </a:solidFill>
              </a:rPr>
              <a:t>Social</a:t>
            </a:r>
            <a:r>
              <a:rPr lang="cs-CZ" altLang="cs-CZ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 smtClean="0">
                <a:solidFill>
                  <a:schemeClr val="accent1">
                    <a:lumMod val="75000"/>
                  </a:schemeClr>
                </a:solidFill>
              </a:rPr>
              <a:t>context</a:t>
            </a:r>
            <a:endParaRPr lang="cs-CZ" altLang="cs-CZ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0150" y="1802999"/>
            <a:ext cx="8229600" cy="4525963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social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roles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relationships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social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network)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operation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demands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safety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home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environment</a:t>
            </a:r>
            <a:endParaRPr lang="cs-CZ" altLang="cs-CZ" sz="2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social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needs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supplied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or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claimed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>
                <a:solidFill>
                  <a:schemeClr val="bg1"/>
                </a:solidFill>
              </a:rPr>
              <a:t>služby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138" y="3380728"/>
            <a:ext cx="4799849" cy="309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36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38697" y="279400"/>
            <a:ext cx="8596668" cy="1320800"/>
          </a:xfrm>
        </p:spPr>
        <p:txBody>
          <a:bodyPr>
            <a:normAutofit/>
          </a:bodyPr>
          <a:lstStyle/>
          <a:p>
            <a:r>
              <a:rPr lang="cs-CZ" altLang="cs-CZ" sz="4000" b="1" dirty="0" err="1" smtClean="0">
                <a:solidFill>
                  <a:srgbClr val="00B0F0"/>
                </a:solidFill>
              </a:rPr>
              <a:t>Evaluation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of stability and </a:t>
            </a:r>
            <a:r>
              <a:rPr lang="cs-CZ" altLang="cs-CZ" sz="4000" b="1" dirty="0" err="1" smtClean="0">
                <a:solidFill>
                  <a:srgbClr val="00B0F0"/>
                </a:solidFill>
              </a:rPr>
              <a:t>walking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</a:t>
            </a:r>
            <a:r>
              <a:rPr lang="cs-CZ" altLang="cs-CZ" sz="4000" b="1" dirty="0" err="1" smtClean="0">
                <a:solidFill>
                  <a:srgbClr val="00B0F0"/>
                </a:solidFill>
              </a:rPr>
              <a:t>disorders</a:t>
            </a:r>
            <a:endParaRPr lang="cs-CZ" altLang="cs-CZ" sz="4000" b="1" dirty="0">
              <a:solidFill>
                <a:srgbClr val="00B0F0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56198" y="1789112"/>
            <a:ext cx="8229600" cy="506888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basic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neurological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assessment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getting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up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from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lying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to a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sitting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position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from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sitting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position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to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standing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spontaneous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standing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maneuvers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in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standing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Romberg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pull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test, </a:t>
            </a:r>
            <a:r>
              <a:rPr lang="cs-CZ" altLang="cs-CZ" sz="2800" b="1" dirty="0" err="1">
                <a:solidFill>
                  <a:schemeClr val="accent1">
                    <a:lumMod val="50000"/>
                  </a:schemeClr>
                </a:solidFill>
              </a:rPr>
              <a:t>push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 test</a:t>
            </a: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spontaneous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walking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– 10m – 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base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width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lenght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step, fluidity of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movement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start 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and stop,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rotation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obstacles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maneuvers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in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walking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on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heels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on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tiptoes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with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closed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eyes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backwords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tandem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walking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617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>
                <a:solidFill>
                  <a:srgbClr val="00B0F0"/>
                </a:solidFill>
              </a:rPr>
              <a:t>Possible</a:t>
            </a:r>
            <a:r>
              <a:rPr lang="cs-CZ" altLang="cs-CZ" b="1" dirty="0" smtClean="0">
                <a:solidFill>
                  <a:srgbClr val="00B0F0"/>
                </a:solidFill>
              </a:rPr>
              <a:t> </a:t>
            </a:r>
            <a:r>
              <a:rPr lang="cs-CZ" altLang="cs-CZ" b="1" dirty="0" err="1" smtClean="0">
                <a:solidFill>
                  <a:srgbClr val="00B0F0"/>
                </a:solidFill>
              </a:rPr>
              <a:t>pathologies</a:t>
            </a:r>
            <a:endParaRPr lang="cs-CZ" altLang="cs-CZ" b="1" dirty="0">
              <a:solidFill>
                <a:srgbClr val="00B0F0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walking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width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base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with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unstable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destination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polyneuropathic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walking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uncertainty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weakness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lower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extremities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cerebellar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walking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like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ebrietas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choreatic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walking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short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step,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stiffness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unability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to start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step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804" y="3812146"/>
            <a:ext cx="4580646" cy="283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2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>
                <a:solidFill>
                  <a:srgbClr val="00B0F0"/>
                </a:solidFill>
              </a:rPr>
              <a:t>Evaluation</a:t>
            </a:r>
            <a:r>
              <a:rPr lang="cs-CZ" altLang="cs-CZ" b="1" dirty="0" smtClean="0">
                <a:solidFill>
                  <a:srgbClr val="00B0F0"/>
                </a:solidFill>
              </a:rPr>
              <a:t> of </a:t>
            </a:r>
            <a:r>
              <a:rPr lang="cs-CZ" altLang="cs-CZ" b="1" dirty="0" err="1" smtClean="0">
                <a:solidFill>
                  <a:srgbClr val="00B0F0"/>
                </a:solidFill>
              </a:rPr>
              <a:t>physical</a:t>
            </a:r>
            <a:r>
              <a:rPr lang="cs-CZ" altLang="cs-CZ" b="1" dirty="0" smtClean="0">
                <a:solidFill>
                  <a:srgbClr val="00B0F0"/>
                </a:solidFill>
              </a:rPr>
              <a:t> performance</a:t>
            </a:r>
            <a:endParaRPr lang="cs-CZ" altLang="cs-CZ" b="1" dirty="0">
              <a:solidFill>
                <a:srgbClr val="00B0F0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anamnestic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comparison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with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contemporaries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with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standards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-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ADL, IADL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stress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tests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speed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evaluation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observation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of EKG,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blood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pressure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heart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rate</a:t>
            </a:r>
            <a:endParaRPr lang="cs-CZ" altLang="cs-CZ" sz="2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selection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tests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izometric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izotonic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treadmil</a:t>
            </a:r>
            <a:r>
              <a:rPr lang="cs-CZ" altLang="cs-CZ" sz="2800" b="1" dirty="0" err="1">
                <a:solidFill>
                  <a:schemeClr val="accent1">
                    <a:lumMod val="50000"/>
                  </a:schemeClr>
                </a:solidFill>
              </a:rPr>
              <a:t>l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727" y="4836022"/>
            <a:ext cx="2638793" cy="184810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916" y="4607390"/>
            <a:ext cx="3134162" cy="207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44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 b="1" dirty="0">
                <a:solidFill>
                  <a:srgbClr val="00B0F0"/>
                </a:solidFill>
              </a:rPr>
              <a:t>ADL</a:t>
            </a:r>
          </a:p>
        </p:txBody>
      </p:sp>
      <p:graphicFrame>
        <p:nvGraphicFramePr>
          <p:cNvPr id="21509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4583114" y="115889"/>
          <a:ext cx="4954587" cy="662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1" name="Fotografie" r:id="rId3" imgW="9838095" imgH="13152381" progId="MSPhotoEd.3">
                  <p:embed/>
                </p:oleObj>
              </mc:Choice>
              <mc:Fallback>
                <p:oleObj name="Fotografie" r:id="rId3" imgW="9838095" imgH="131523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3114" y="115889"/>
                        <a:ext cx="4954587" cy="6626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1126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Gerontology </a:t>
            </a:r>
            <a:r>
              <a:rPr lang="cs-CZ" b="1" dirty="0" err="1"/>
              <a:t>subspecialties</a:t>
            </a:r>
            <a:r>
              <a:rPr lang="cs-CZ" b="1" dirty="0"/>
              <a:t> </a:t>
            </a:r>
            <a:r>
              <a:rPr lang="cs-CZ" b="1" dirty="0" smtClean="0"/>
              <a:t>II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</a:pPr>
            <a:r>
              <a:rPr lang="cs-CZ" altLang="cs-CZ" sz="3200" b="1" dirty="0" err="1" smtClean="0">
                <a:solidFill>
                  <a:schemeClr val="accent1">
                    <a:lumMod val="75000"/>
                  </a:schemeClr>
                </a:solidFill>
              </a:rPr>
              <a:t>geriatrics</a:t>
            </a:r>
            <a:r>
              <a:rPr lang="cs-CZ" altLang="cs-CZ" sz="3200" b="1" dirty="0" smtClean="0"/>
              <a:t> - </a:t>
            </a:r>
            <a:r>
              <a:rPr lang="cs-CZ" altLang="cs-CZ" sz="3200" b="1" dirty="0" err="1" smtClean="0"/>
              <a:t>summarizes</a:t>
            </a:r>
            <a:r>
              <a:rPr lang="cs-CZ" altLang="cs-CZ" sz="3200" b="1" dirty="0" smtClean="0"/>
              <a:t> and </a:t>
            </a:r>
            <a:r>
              <a:rPr lang="cs-CZ" altLang="cs-CZ" sz="3200" b="1" dirty="0" err="1" smtClean="0"/>
              <a:t>generalizes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across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all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disciplines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main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topics</a:t>
            </a:r>
            <a:r>
              <a:rPr lang="cs-CZ" altLang="cs-CZ" sz="3200" b="1" dirty="0" smtClean="0"/>
              <a:t> of </a:t>
            </a:r>
            <a:r>
              <a:rPr lang="cs-CZ" altLang="cs-CZ" sz="3200" b="1" dirty="0" err="1" smtClean="0"/>
              <a:t>senior´s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health</a:t>
            </a:r>
            <a:r>
              <a:rPr lang="cs-CZ" altLang="cs-CZ" sz="3200" b="1" dirty="0" smtClean="0"/>
              <a:t> and </a:t>
            </a:r>
            <a:r>
              <a:rPr lang="cs-CZ" altLang="cs-CZ" sz="3200" b="1" dirty="0" err="1" smtClean="0"/>
              <a:t>fuctional</a:t>
            </a:r>
            <a:r>
              <a:rPr lang="cs-CZ" altLang="cs-CZ" sz="3200" b="1" dirty="0" smtClean="0"/>
              <a:t> status, </a:t>
            </a:r>
            <a:r>
              <a:rPr lang="cs-CZ" altLang="cs-CZ" sz="3200" b="1" dirty="0" err="1" smtClean="0"/>
              <a:t>specific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needs</a:t>
            </a:r>
            <a:r>
              <a:rPr lang="cs-CZ" altLang="cs-CZ" sz="3200" b="1" dirty="0" smtClean="0"/>
              <a:t>, </a:t>
            </a:r>
            <a:r>
              <a:rPr lang="cs-CZ" altLang="cs-CZ" sz="3200" b="1" dirty="0" err="1" smtClean="0"/>
              <a:t>specificities</a:t>
            </a:r>
            <a:r>
              <a:rPr lang="cs-CZ" altLang="cs-CZ" sz="3200" b="1" dirty="0" smtClean="0"/>
              <a:t> of </a:t>
            </a:r>
            <a:r>
              <a:rPr lang="cs-CZ" altLang="cs-CZ" sz="3200" b="1" dirty="0" err="1" smtClean="0"/>
              <a:t>appearance</a:t>
            </a:r>
            <a:r>
              <a:rPr lang="cs-CZ" altLang="cs-CZ" sz="3200" b="1" dirty="0" smtClean="0"/>
              <a:t>, </a:t>
            </a:r>
            <a:r>
              <a:rPr lang="cs-CZ" altLang="cs-CZ" sz="3200" b="1" dirty="0" err="1" smtClean="0"/>
              <a:t>symptoms</a:t>
            </a:r>
            <a:r>
              <a:rPr lang="cs-CZ" altLang="cs-CZ" sz="3200" b="1" dirty="0" smtClean="0"/>
              <a:t>, </a:t>
            </a:r>
            <a:r>
              <a:rPr lang="cs-CZ" altLang="cs-CZ" sz="3200" b="1" dirty="0" err="1" smtClean="0"/>
              <a:t>therapy</a:t>
            </a:r>
            <a:r>
              <a:rPr lang="cs-CZ" altLang="cs-CZ" sz="3200" b="1" dirty="0" smtClean="0"/>
              <a:t>, </a:t>
            </a:r>
            <a:r>
              <a:rPr lang="cs-CZ" altLang="cs-CZ" sz="3200" b="1" dirty="0" err="1" smtClean="0"/>
              <a:t>prevention</a:t>
            </a:r>
            <a:r>
              <a:rPr lang="cs-CZ" altLang="cs-CZ" sz="3200" b="1" dirty="0" smtClean="0"/>
              <a:t> and </a:t>
            </a:r>
            <a:r>
              <a:rPr lang="cs-CZ" altLang="cs-CZ" sz="3200" b="1" dirty="0" err="1" smtClean="0"/>
              <a:t>social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context</a:t>
            </a:r>
            <a:r>
              <a:rPr lang="cs-CZ" altLang="cs-CZ" sz="3200" b="1" dirty="0" smtClean="0"/>
              <a:t> of </a:t>
            </a:r>
            <a:r>
              <a:rPr lang="cs-CZ" altLang="cs-CZ" sz="3200" b="1" dirty="0" err="1" smtClean="0"/>
              <a:t>diseases</a:t>
            </a:r>
            <a:r>
              <a:rPr lang="cs-CZ" altLang="cs-CZ" sz="3200" b="1" dirty="0" smtClean="0"/>
              <a:t> of </a:t>
            </a:r>
            <a:r>
              <a:rPr lang="cs-CZ" altLang="cs-CZ" sz="3200" b="1" dirty="0" err="1" smtClean="0"/>
              <a:t>old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age</a:t>
            </a:r>
            <a:endParaRPr lang="cs-CZ" altLang="cs-CZ" sz="3200" b="1" dirty="0">
              <a:solidFill>
                <a:schemeClr val="tx2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278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 b="1" dirty="0">
                <a:solidFill>
                  <a:srgbClr val="00B0F0"/>
                </a:solidFill>
              </a:rPr>
              <a:t>IADL</a:t>
            </a:r>
          </a:p>
        </p:txBody>
      </p:sp>
      <p:graphicFrame>
        <p:nvGraphicFramePr>
          <p:cNvPr id="2355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4365626" y="188914"/>
          <a:ext cx="4951413" cy="648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5" name="Fotografie" r:id="rId3" imgW="9704762" imgH="12695238" progId="MSPhotoEd.3">
                  <p:embed/>
                </p:oleObj>
              </mc:Choice>
              <mc:Fallback>
                <p:oleObj name="Fotografie" r:id="rId3" imgW="9704762" imgH="1269523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5626" y="188914"/>
                        <a:ext cx="4951413" cy="6480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7937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 dirty="0" err="1" smtClean="0">
                <a:solidFill>
                  <a:srgbClr val="00B0F0"/>
                </a:solidFill>
              </a:rPr>
              <a:t>Cognitive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performance </a:t>
            </a:r>
            <a:r>
              <a:rPr lang="cs-CZ" altLang="cs-CZ" sz="4000" b="1" dirty="0" err="1" smtClean="0">
                <a:solidFill>
                  <a:srgbClr val="00B0F0"/>
                </a:solidFill>
              </a:rPr>
              <a:t>evaluation</a:t>
            </a:r>
            <a:endParaRPr lang="cs-CZ" altLang="cs-CZ" sz="4000" b="1" dirty="0">
              <a:solidFill>
                <a:srgbClr val="00B0F0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MMSE</a:t>
            </a:r>
          </a:p>
          <a:p>
            <a:pPr>
              <a:buFontTx/>
              <a:buChar char="-"/>
            </a:pP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Mini </a:t>
            </a:r>
            <a:r>
              <a:rPr lang="cs-CZ" altLang="cs-CZ" sz="2800" b="1" dirty="0" err="1">
                <a:solidFill>
                  <a:schemeClr val="accent1">
                    <a:lumMod val="50000"/>
                  </a:schemeClr>
                </a:solidFill>
              </a:rPr>
              <a:t>Mental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>
                <a:solidFill>
                  <a:schemeClr val="accent1">
                    <a:lumMod val="50000"/>
                  </a:schemeClr>
                </a:solidFill>
              </a:rPr>
              <a:t>State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Examination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30-27-23-18-13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cs-CZ" altLang="cs-CZ" sz="2800" b="1" dirty="0" err="1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lock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test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est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connecting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numbers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letters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25604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743701" y="1196976"/>
          <a:ext cx="3376613" cy="384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0" name="Fotografie" r:id="rId3" imgW="10333333" imgH="14180952" progId="MSPhotoEd.3">
                  <p:embed/>
                </p:oleObj>
              </mc:Choice>
              <mc:Fallback>
                <p:oleObj name="Fotografie" r:id="rId3" imgW="10333333" imgH="141809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3701" y="1196976"/>
                        <a:ext cx="3376613" cy="3844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5" name="Object 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743700" y="5013325"/>
          <a:ext cx="3384550" cy="147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1" name="Fotografie" r:id="rId5" imgW="8476190" imgH="4447619" progId="MSPhotoEd.3">
                  <p:embed/>
                </p:oleObj>
              </mc:Choice>
              <mc:Fallback>
                <p:oleObj name="Fotografie" r:id="rId5" imgW="8476190" imgH="444761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3700" y="5013325"/>
                        <a:ext cx="3384550" cy="147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30197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 dirty="0" err="1" smtClean="0">
                <a:solidFill>
                  <a:srgbClr val="00B0F0"/>
                </a:solidFill>
              </a:rPr>
              <a:t>Connecting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</a:t>
            </a:r>
            <a:r>
              <a:rPr lang="cs-CZ" altLang="cs-CZ" sz="4000" b="1" dirty="0" err="1" smtClean="0">
                <a:solidFill>
                  <a:srgbClr val="00B0F0"/>
                </a:solidFill>
              </a:rPr>
              <a:t>numbers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and </a:t>
            </a:r>
            <a:r>
              <a:rPr lang="cs-CZ" altLang="cs-CZ" sz="4000" b="1" dirty="0" err="1" smtClean="0">
                <a:solidFill>
                  <a:srgbClr val="00B0F0"/>
                </a:solidFill>
              </a:rPr>
              <a:t>letters</a:t>
            </a:r>
            <a:endParaRPr lang="cs-CZ" altLang="cs-CZ" sz="4000" b="1" dirty="0">
              <a:solidFill>
                <a:srgbClr val="00B0F0"/>
              </a:solidFill>
            </a:endParaRPr>
          </a:p>
        </p:txBody>
      </p:sp>
      <p:graphicFrame>
        <p:nvGraphicFramePr>
          <p:cNvPr id="5325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063750" y="2150640"/>
          <a:ext cx="8178800" cy="423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5" name="Rastrový obrázek" r:id="rId3" imgW="6849431" imgH="3543795" progId="Paint.Picture">
                  <p:embed/>
                </p:oleObj>
              </mc:Choice>
              <mc:Fallback>
                <p:oleObj name="Rastrový obrázek" r:id="rId3" imgW="6849431" imgH="354379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0" y="2150640"/>
                        <a:ext cx="8178800" cy="4230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2" name="Line 4"/>
          <p:cNvSpPr>
            <a:spLocks noChangeShapeType="1"/>
          </p:cNvSpPr>
          <p:nvPr/>
        </p:nvSpPr>
        <p:spPr bwMode="auto">
          <a:xfrm flipV="1">
            <a:off x="2855914" y="3213101"/>
            <a:ext cx="71437" cy="2016125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3" name="Line 5"/>
          <p:cNvSpPr>
            <a:spLocks noChangeShapeType="1"/>
          </p:cNvSpPr>
          <p:nvPr/>
        </p:nvSpPr>
        <p:spPr bwMode="auto">
          <a:xfrm flipV="1">
            <a:off x="2927351" y="3141664"/>
            <a:ext cx="720725" cy="71437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4" name="Line 6"/>
          <p:cNvSpPr>
            <a:spLocks noChangeShapeType="1"/>
          </p:cNvSpPr>
          <p:nvPr/>
        </p:nvSpPr>
        <p:spPr bwMode="auto">
          <a:xfrm>
            <a:off x="3648075" y="3213101"/>
            <a:ext cx="431800" cy="5762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5" name="Line 7"/>
          <p:cNvSpPr>
            <a:spLocks noChangeShapeType="1"/>
          </p:cNvSpPr>
          <p:nvPr/>
        </p:nvSpPr>
        <p:spPr bwMode="auto">
          <a:xfrm flipH="1">
            <a:off x="3863975" y="3789363"/>
            <a:ext cx="215900" cy="4318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6" name="Line 8"/>
          <p:cNvSpPr>
            <a:spLocks noChangeShapeType="1"/>
          </p:cNvSpPr>
          <p:nvPr/>
        </p:nvSpPr>
        <p:spPr bwMode="auto">
          <a:xfrm flipH="1">
            <a:off x="2927351" y="4221163"/>
            <a:ext cx="936625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7" name="Line 9"/>
          <p:cNvSpPr>
            <a:spLocks noChangeShapeType="1"/>
          </p:cNvSpPr>
          <p:nvPr/>
        </p:nvSpPr>
        <p:spPr bwMode="auto">
          <a:xfrm>
            <a:off x="2927351" y="4221163"/>
            <a:ext cx="1008063" cy="2159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8" name="Line 10"/>
          <p:cNvSpPr>
            <a:spLocks noChangeShapeType="1"/>
          </p:cNvSpPr>
          <p:nvPr/>
        </p:nvSpPr>
        <p:spPr bwMode="auto">
          <a:xfrm>
            <a:off x="3935413" y="4437063"/>
            <a:ext cx="215900" cy="4318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9" name="Line 11"/>
          <p:cNvSpPr>
            <a:spLocks noChangeShapeType="1"/>
          </p:cNvSpPr>
          <p:nvPr/>
        </p:nvSpPr>
        <p:spPr bwMode="auto">
          <a:xfrm flipH="1">
            <a:off x="3935413" y="4868863"/>
            <a:ext cx="215900" cy="4318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0" name="Line 12"/>
          <p:cNvSpPr>
            <a:spLocks noChangeShapeType="1"/>
          </p:cNvSpPr>
          <p:nvPr/>
        </p:nvSpPr>
        <p:spPr bwMode="auto">
          <a:xfrm flipH="1">
            <a:off x="3000375" y="5300663"/>
            <a:ext cx="935038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1" name="Line 13"/>
          <p:cNvSpPr>
            <a:spLocks noChangeShapeType="1"/>
          </p:cNvSpPr>
          <p:nvPr/>
        </p:nvSpPr>
        <p:spPr bwMode="auto">
          <a:xfrm>
            <a:off x="3000376" y="5300663"/>
            <a:ext cx="1800225" cy="2159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2" name="Line 14"/>
          <p:cNvSpPr>
            <a:spLocks noChangeShapeType="1"/>
          </p:cNvSpPr>
          <p:nvPr/>
        </p:nvSpPr>
        <p:spPr bwMode="auto">
          <a:xfrm flipH="1" flipV="1">
            <a:off x="4727576" y="3213101"/>
            <a:ext cx="73025" cy="23034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3" name="Line 15"/>
          <p:cNvSpPr>
            <a:spLocks noChangeShapeType="1"/>
          </p:cNvSpPr>
          <p:nvPr/>
        </p:nvSpPr>
        <p:spPr bwMode="auto">
          <a:xfrm>
            <a:off x="4727575" y="3213100"/>
            <a:ext cx="6477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4" name="Line 16"/>
          <p:cNvSpPr>
            <a:spLocks noChangeShapeType="1"/>
          </p:cNvSpPr>
          <p:nvPr/>
        </p:nvSpPr>
        <p:spPr bwMode="auto">
          <a:xfrm>
            <a:off x="5375276" y="3213101"/>
            <a:ext cx="360363" cy="5762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5" name="Line 17"/>
          <p:cNvSpPr>
            <a:spLocks noChangeShapeType="1"/>
          </p:cNvSpPr>
          <p:nvPr/>
        </p:nvSpPr>
        <p:spPr bwMode="auto">
          <a:xfrm flipH="1">
            <a:off x="5448300" y="3789363"/>
            <a:ext cx="287338" cy="4318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6" name="Line 18"/>
          <p:cNvSpPr>
            <a:spLocks noChangeShapeType="1"/>
          </p:cNvSpPr>
          <p:nvPr/>
        </p:nvSpPr>
        <p:spPr bwMode="auto">
          <a:xfrm flipH="1">
            <a:off x="4727576" y="4221163"/>
            <a:ext cx="720725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7" name="Line 19"/>
          <p:cNvSpPr>
            <a:spLocks noChangeShapeType="1"/>
          </p:cNvSpPr>
          <p:nvPr/>
        </p:nvSpPr>
        <p:spPr bwMode="auto">
          <a:xfrm>
            <a:off x="5448301" y="4221163"/>
            <a:ext cx="360363" cy="12954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8" name="Line 20"/>
          <p:cNvSpPr>
            <a:spLocks noChangeShapeType="1"/>
          </p:cNvSpPr>
          <p:nvPr/>
        </p:nvSpPr>
        <p:spPr bwMode="auto">
          <a:xfrm>
            <a:off x="5808664" y="5516563"/>
            <a:ext cx="503237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9" name="Line 21"/>
          <p:cNvSpPr>
            <a:spLocks noChangeShapeType="1"/>
          </p:cNvSpPr>
          <p:nvPr/>
        </p:nvSpPr>
        <p:spPr bwMode="auto">
          <a:xfrm flipH="1" flipV="1">
            <a:off x="6240464" y="3213101"/>
            <a:ext cx="71437" cy="23034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0" name="Line 22"/>
          <p:cNvSpPr>
            <a:spLocks noChangeShapeType="1"/>
          </p:cNvSpPr>
          <p:nvPr/>
        </p:nvSpPr>
        <p:spPr bwMode="auto">
          <a:xfrm>
            <a:off x="6240464" y="3213101"/>
            <a:ext cx="1368425" cy="23034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1" name="Line 23"/>
          <p:cNvSpPr>
            <a:spLocks noChangeShapeType="1"/>
          </p:cNvSpPr>
          <p:nvPr/>
        </p:nvSpPr>
        <p:spPr bwMode="auto">
          <a:xfrm flipV="1">
            <a:off x="7608888" y="3213101"/>
            <a:ext cx="0" cy="23034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2" name="Line 24"/>
          <p:cNvSpPr>
            <a:spLocks noChangeShapeType="1"/>
          </p:cNvSpPr>
          <p:nvPr/>
        </p:nvSpPr>
        <p:spPr bwMode="auto">
          <a:xfrm>
            <a:off x="7608888" y="3213100"/>
            <a:ext cx="10795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3" name="Line 25"/>
          <p:cNvSpPr>
            <a:spLocks noChangeShapeType="1"/>
          </p:cNvSpPr>
          <p:nvPr/>
        </p:nvSpPr>
        <p:spPr bwMode="auto">
          <a:xfrm flipH="1">
            <a:off x="8328026" y="3213101"/>
            <a:ext cx="360363" cy="5762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4" name="Line 26"/>
          <p:cNvSpPr>
            <a:spLocks noChangeShapeType="1"/>
          </p:cNvSpPr>
          <p:nvPr/>
        </p:nvSpPr>
        <p:spPr bwMode="auto">
          <a:xfrm flipH="1">
            <a:off x="8256589" y="3789363"/>
            <a:ext cx="71437" cy="10795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5" name="Line 27"/>
          <p:cNvSpPr>
            <a:spLocks noChangeShapeType="1"/>
          </p:cNvSpPr>
          <p:nvPr/>
        </p:nvSpPr>
        <p:spPr bwMode="auto">
          <a:xfrm>
            <a:off x="8256588" y="4868863"/>
            <a:ext cx="647700" cy="576262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6" name="Line 28"/>
          <p:cNvSpPr>
            <a:spLocks noChangeShapeType="1"/>
          </p:cNvSpPr>
          <p:nvPr/>
        </p:nvSpPr>
        <p:spPr bwMode="auto">
          <a:xfrm flipV="1">
            <a:off x="8904288" y="4868863"/>
            <a:ext cx="360362" cy="576262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7" name="Line 29"/>
          <p:cNvSpPr>
            <a:spLocks noChangeShapeType="1"/>
          </p:cNvSpPr>
          <p:nvPr/>
        </p:nvSpPr>
        <p:spPr bwMode="auto">
          <a:xfrm flipV="1">
            <a:off x="9264650" y="3789363"/>
            <a:ext cx="71438" cy="10795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8" name="Line 30"/>
          <p:cNvSpPr>
            <a:spLocks noChangeShapeType="1"/>
          </p:cNvSpPr>
          <p:nvPr/>
        </p:nvSpPr>
        <p:spPr bwMode="auto">
          <a:xfrm flipH="1" flipV="1">
            <a:off x="8832850" y="3213101"/>
            <a:ext cx="503238" cy="5762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59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3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3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3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3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3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3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3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3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3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3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3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3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 nodeType="clickPar">
                      <p:stCondLst>
                        <p:cond delay="indefinite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3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3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53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53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53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53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 animBg="1"/>
      <p:bldP spid="53253" grpId="0" animBg="1"/>
      <p:bldP spid="53254" grpId="0" animBg="1"/>
      <p:bldP spid="53255" grpId="0" animBg="1"/>
      <p:bldP spid="53256" grpId="0" animBg="1"/>
      <p:bldP spid="53257" grpId="0" animBg="1"/>
      <p:bldP spid="53258" grpId="0" animBg="1"/>
      <p:bldP spid="53259" grpId="0" animBg="1"/>
      <p:bldP spid="53260" grpId="0" animBg="1"/>
      <p:bldP spid="53261" grpId="0" animBg="1"/>
      <p:bldP spid="53262" grpId="0" animBg="1"/>
      <p:bldP spid="53263" grpId="0" animBg="1"/>
      <p:bldP spid="53264" grpId="0" animBg="1"/>
      <p:bldP spid="53265" grpId="0" animBg="1"/>
      <p:bldP spid="53266" grpId="0" animBg="1"/>
      <p:bldP spid="53267" grpId="0" animBg="1"/>
      <p:bldP spid="53268" grpId="0" animBg="1"/>
      <p:bldP spid="53269" grpId="0" animBg="1"/>
      <p:bldP spid="53270" grpId="0" animBg="1"/>
      <p:bldP spid="53271" grpId="0" animBg="1"/>
      <p:bldP spid="53272" grpId="0" animBg="1"/>
      <p:bldP spid="53273" grpId="0" animBg="1"/>
      <p:bldP spid="53274" grpId="0" animBg="1"/>
      <p:bldP spid="53275" grpId="0" animBg="1"/>
      <p:bldP spid="53276" grpId="0" animBg="1"/>
      <p:bldP spid="53277" grpId="0" animBg="1"/>
      <p:bldP spid="5327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Clock</a:t>
            </a:r>
            <a:r>
              <a:rPr lang="cs-CZ" dirty="0" smtClean="0"/>
              <a:t> test</a:t>
            </a:r>
            <a:endParaRPr lang="cs-CZ" dirty="0"/>
          </a:p>
        </p:txBody>
      </p:sp>
      <p:graphicFrame>
        <p:nvGraphicFramePr>
          <p:cNvPr id="7" name="Object 6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945344967"/>
              </p:ext>
            </p:extLst>
          </p:nvPr>
        </p:nvGraphicFramePr>
        <p:xfrm>
          <a:off x="6271976" y="1026056"/>
          <a:ext cx="4334429" cy="27601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0" name="Fotografie" r:id="rId3" imgW="4038095" imgH="2572109" progId="MSPhotoEd.3">
                  <p:embed/>
                </p:oleObj>
              </mc:Choice>
              <mc:Fallback>
                <p:oleObj name="Fotografie" r:id="rId3" imgW="4038095" imgH="257210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1976" y="1026056"/>
                        <a:ext cx="4334429" cy="27601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130768990"/>
              </p:ext>
            </p:extLst>
          </p:nvPr>
        </p:nvGraphicFramePr>
        <p:xfrm>
          <a:off x="6271976" y="3938588"/>
          <a:ext cx="4407477" cy="2694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1" name="Fotografie" r:id="rId5" imgW="4067743" imgH="2486372" progId="MSPhotoEd.3">
                  <p:embed/>
                </p:oleObj>
              </mc:Choice>
              <mc:Fallback>
                <p:oleObj name="Fotografie" r:id="rId5" imgW="4067743" imgH="248637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1976" y="3938588"/>
                        <a:ext cx="4407477" cy="26940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val 4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609600" y="1600201"/>
            <a:ext cx="5069983" cy="486499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9176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sz="4000" b="1" dirty="0" err="1" smtClean="0">
                <a:solidFill>
                  <a:srgbClr val="00B0F0"/>
                </a:solidFill>
              </a:rPr>
              <a:t>Depression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</a:t>
            </a:r>
            <a:r>
              <a:rPr lang="cs-CZ" altLang="cs-CZ" sz="4000" b="1" dirty="0" err="1" smtClean="0">
                <a:solidFill>
                  <a:srgbClr val="00B0F0"/>
                </a:solidFill>
              </a:rPr>
              <a:t>evaluation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– </a:t>
            </a:r>
            <a:r>
              <a:rPr lang="cs-CZ" altLang="cs-CZ" sz="4000" b="1" dirty="0" err="1" smtClean="0">
                <a:solidFill>
                  <a:srgbClr val="00B0F0"/>
                </a:solidFill>
              </a:rPr>
              <a:t>geriatric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</a:t>
            </a:r>
            <a:r>
              <a:rPr lang="cs-CZ" altLang="cs-CZ" sz="4000" b="1" dirty="0" err="1" smtClean="0">
                <a:solidFill>
                  <a:srgbClr val="00B0F0"/>
                </a:solidFill>
              </a:rPr>
              <a:t>depression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</a:t>
            </a:r>
            <a:br>
              <a:rPr lang="cs-CZ" altLang="cs-CZ" sz="4000" b="1" dirty="0" smtClean="0">
                <a:solidFill>
                  <a:srgbClr val="00B0F0"/>
                </a:solidFill>
              </a:rPr>
            </a:br>
            <a:r>
              <a:rPr lang="cs-CZ" altLang="cs-CZ" sz="4000" b="1" dirty="0" err="1" smtClean="0">
                <a:solidFill>
                  <a:srgbClr val="00B0F0"/>
                </a:solidFill>
              </a:rPr>
              <a:t>scale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GDS</a:t>
            </a:r>
            <a:endParaRPr lang="cs-CZ" altLang="cs-CZ" sz="4000" b="1" dirty="0">
              <a:solidFill>
                <a:srgbClr val="00B0F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cs-CZ" altLang="cs-CZ" sz="2800" b="1">
                <a:solidFill>
                  <a:schemeClr val="bg1"/>
                </a:solidFill>
              </a:rPr>
              <a:t>Škála deprese</a:t>
            </a:r>
          </a:p>
          <a:p>
            <a:pPr>
              <a:buFontTx/>
              <a:buNone/>
            </a:pPr>
            <a:r>
              <a:rPr lang="cs-CZ" altLang="cs-CZ" sz="2800" b="1">
                <a:solidFill>
                  <a:schemeClr val="bg1"/>
                </a:solidFill>
              </a:rPr>
              <a:t>   podle Sheikha-Yesavage</a:t>
            </a:r>
          </a:p>
        </p:txBody>
      </p:sp>
      <p:graphicFrame>
        <p:nvGraphicFramePr>
          <p:cNvPr id="28676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35870940"/>
              </p:ext>
            </p:extLst>
          </p:nvPr>
        </p:nvGraphicFramePr>
        <p:xfrm>
          <a:off x="965760" y="2114216"/>
          <a:ext cx="8387952" cy="4011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3" name="Rastrový obrázek" r:id="rId3" imgW="12003175" imgH="5742857" progId="Paint.Picture">
                  <p:embed/>
                </p:oleObj>
              </mc:Choice>
              <mc:Fallback>
                <p:oleObj name="Rastrový obrázek" r:id="rId3" imgW="12003175" imgH="574285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5760" y="2114216"/>
                        <a:ext cx="8387952" cy="40119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0393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 sz="4000" b="1" dirty="0">
                <a:solidFill>
                  <a:srgbClr val="FFFF66"/>
                </a:solidFill>
              </a:rPr>
              <a:t> </a:t>
            </a:r>
            <a:r>
              <a:rPr lang="cs-CZ" altLang="cs-CZ" sz="4000" b="1" dirty="0">
                <a:solidFill>
                  <a:srgbClr val="00B0F0"/>
                </a:solidFill>
              </a:rPr>
              <a:t>MNA I </a:t>
            </a:r>
            <a:r>
              <a:rPr lang="cs-CZ" altLang="cs-CZ" sz="4000" b="1" dirty="0">
                <a:solidFill>
                  <a:srgbClr val="FFFF66"/>
                </a:solidFill>
              </a:rPr>
              <a:t/>
            </a:r>
            <a:br>
              <a:rPr lang="cs-CZ" altLang="cs-CZ" sz="4000" b="1" dirty="0">
                <a:solidFill>
                  <a:srgbClr val="FFFF66"/>
                </a:solidFill>
              </a:rPr>
            </a:br>
            <a:endParaRPr lang="cs-CZ" altLang="cs-CZ" sz="4000" b="1" dirty="0">
              <a:solidFill>
                <a:srgbClr val="FFFF66"/>
              </a:solidFill>
            </a:endParaRPr>
          </a:p>
        </p:txBody>
      </p:sp>
      <p:graphicFrame>
        <p:nvGraphicFramePr>
          <p:cNvPr id="30773" name="Group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91185"/>
              </p:ext>
            </p:extLst>
          </p:nvPr>
        </p:nvGraphicFramePr>
        <p:xfrm>
          <a:off x="3190988" y="639325"/>
          <a:ext cx="5849937" cy="5944554"/>
        </p:xfrm>
        <a:graphic>
          <a:graphicData uri="http://schemas.openxmlformats.org/drawingml/2006/table">
            <a:tbl>
              <a:tblPr/>
              <a:tblGrid>
                <a:gridCol w="5849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23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Poslední 3 měsíce ztráta chuti k jídlu, obtíže GIT, problémy se žvýkáním a polykáním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těžké poruchy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mírné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= bez potíží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48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Ztráta tělesné hmotnosti v posledním měsíci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více než 3 kg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neví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= v rozmezí 1-3kg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= stabilní hmotnost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3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Pohyblivost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upoután na lůžko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pohyb v okolí lůžka, po místnosti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= vychází ven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7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Psychický stres v posledních 3 měsících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ano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= ne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23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Neuropsychické problémy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těžká demence, deprese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mírná demence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= žádné problémy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48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Index tělesné hmotnosti BMI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&lt; 19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19 – 21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= 21 – 23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= &gt; 23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6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maximum              –    14 bodů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6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norma                    -     12 bodů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6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riziko malnutrice  - &lt; 11 bodů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0774" name="Rectangle 54"/>
          <p:cNvSpPr>
            <a:spLocks noChangeArrowheads="1"/>
          </p:cNvSpPr>
          <p:nvPr/>
        </p:nvSpPr>
        <p:spPr bwMode="auto">
          <a:xfrm>
            <a:off x="1524001" y="6214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0735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 b="1" dirty="0">
                <a:solidFill>
                  <a:srgbClr val="00B0F0"/>
                </a:solidFill>
              </a:rPr>
              <a:t>MNA II</a:t>
            </a:r>
          </a:p>
        </p:txBody>
      </p:sp>
      <p:graphicFrame>
        <p:nvGraphicFramePr>
          <p:cNvPr id="33916" name="Group 12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98384794"/>
              </p:ext>
            </p:extLst>
          </p:nvPr>
        </p:nvGraphicFramePr>
        <p:xfrm>
          <a:off x="1133341" y="991672"/>
          <a:ext cx="9077459" cy="5666707"/>
        </p:xfrm>
        <a:graphic>
          <a:graphicData uri="http://schemas.openxmlformats.org/drawingml/2006/table">
            <a:tbl>
              <a:tblPr/>
              <a:tblGrid>
                <a:gridCol w="90774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38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Žije v domácnosti                                            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ano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38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Užívá více než 3 léky denně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ano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38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Dekubity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ano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ne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54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Počet hlavních jídel denně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1 jídlo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2 jídla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= 3 jídla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803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Příjem proteinů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1x a vícekrát denně mléčné výrobky                                ano      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2x a vícekrát denně vejce a luštěniny                               ano      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maso, ryby denně                                                              ano      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 = 0-1x ano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 = 2x ano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 = 3x ano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38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Ovoce a zelenina denně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ano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354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Příjem tekutin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 = méně než 3 šálky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 = 3-5 šálků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 = 5 a více šálků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3076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 b="1" dirty="0">
                <a:solidFill>
                  <a:srgbClr val="00B0F0"/>
                </a:solidFill>
              </a:rPr>
              <a:t>MNA III</a:t>
            </a:r>
          </a:p>
        </p:txBody>
      </p:sp>
      <p:graphicFrame>
        <p:nvGraphicFramePr>
          <p:cNvPr id="36907" name="Group 4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1436406"/>
              </p:ext>
            </p:extLst>
          </p:nvPr>
        </p:nvGraphicFramePr>
        <p:xfrm>
          <a:off x="978794" y="965914"/>
          <a:ext cx="9232006" cy="5550795"/>
        </p:xfrm>
        <a:graphic>
          <a:graphicData uri="http://schemas.openxmlformats.org/drawingml/2006/table">
            <a:tbl>
              <a:tblPr/>
              <a:tblGrid>
                <a:gridCol w="92320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85869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Způsob příjmu potravy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s dopomocí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samostatně s obtížemi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= samostatně bez problémů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78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Vlastní hodnocení stavu výživy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podvyživený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nehodnotí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= nemá nutriční problémy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861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Hodnocení vlastního zdravotního stavu ve srovnání s vrstevníky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 = nedobrý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 = neví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 = stejně dobrý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   = lepší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78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Střední obvod paže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 = &lt;21cm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 = 21-22cm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 = &gt; 22cm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3119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Obvod lýtka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 = &lt; 31 cm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  =    31 cm a více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56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Zhodnocení – max. 14 bodů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0799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Celkové hodnocení z obou částí tabulky – 30 bodů             -  maximum 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17-23,5 bodů     – riziko malnutrice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&lt; 17 bodů             - malnutrice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683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057345" y="3020291"/>
            <a:ext cx="8596668" cy="1320800"/>
          </a:xfrm>
        </p:spPr>
        <p:txBody>
          <a:bodyPr/>
          <a:lstStyle/>
          <a:p>
            <a:r>
              <a:rPr lang="cs-CZ" dirty="0" err="1" smtClean="0"/>
              <a:t>Thank</a:t>
            </a:r>
            <a:r>
              <a:rPr lang="cs-CZ" dirty="0" smtClean="0"/>
              <a:t>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attention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608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Rectangle 11"/>
          <p:cNvSpPr>
            <a:spLocks noGrp="1" noChangeArrowheads="1"/>
          </p:cNvSpPr>
          <p:nvPr>
            <p:ph type="title"/>
          </p:nvPr>
        </p:nvSpPr>
        <p:spPr>
          <a:xfrm>
            <a:off x="369094" y="5221308"/>
            <a:ext cx="8534400" cy="1507067"/>
          </a:xfrm>
        </p:spPr>
        <p:txBody>
          <a:bodyPr>
            <a:normAutofit/>
          </a:bodyPr>
          <a:lstStyle/>
          <a:p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Expected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changes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of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population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age-structure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2010-2050</a:t>
            </a:r>
          </a:p>
        </p:txBody>
      </p:sp>
      <p:pic>
        <p:nvPicPr>
          <p:cNvPr id="2055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5913" y="474613"/>
            <a:ext cx="4203700" cy="4826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8" name="Picture 10" descr="Věková skladba obyvatelstva v roce 205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3025" y="487629"/>
            <a:ext cx="4038600" cy="48244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61" name="Line 13"/>
          <p:cNvSpPr>
            <a:spLocks noChangeShapeType="1"/>
          </p:cNvSpPr>
          <p:nvPr/>
        </p:nvSpPr>
        <p:spPr bwMode="auto">
          <a:xfrm>
            <a:off x="1092994" y="2346915"/>
            <a:ext cx="7810500" cy="75009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62" name="Line 14"/>
          <p:cNvSpPr>
            <a:spLocks noChangeShapeType="1"/>
          </p:cNvSpPr>
          <p:nvPr/>
        </p:nvSpPr>
        <p:spPr bwMode="auto">
          <a:xfrm>
            <a:off x="871594" y="4198264"/>
            <a:ext cx="3384550" cy="0"/>
          </a:xfrm>
          <a:prstGeom prst="line">
            <a:avLst/>
          </a:prstGeom>
          <a:noFill/>
          <a:ln w="57150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63" name="Line 15"/>
          <p:cNvSpPr>
            <a:spLocks noChangeShapeType="1"/>
          </p:cNvSpPr>
          <p:nvPr/>
        </p:nvSpPr>
        <p:spPr bwMode="auto">
          <a:xfrm>
            <a:off x="871594" y="3587157"/>
            <a:ext cx="3384550" cy="0"/>
          </a:xfrm>
          <a:prstGeom prst="line">
            <a:avLst/>
          </a:prstGeom>
          <a:noFill/>
          <a:ln w="57150">
            <a:solidFill>
              <a:srgbClr val="66FF6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64" name="Line 16"/>
          <p:cNvSpPr>
            <a:spLocks noChangeShapeType="1"/>
          </p:cNvSpPr>
          <p:nvPr/>
        </p:nvSpPr>
        <p:spPr bwMode="auto">
          <a:xfrm>
            <a:off x="871594" y="2993605"/>
            <a:ext cx="3240087" cy="0"/>
          </a:xfrm>
          <a:prstGeom prst="line">
            <a:avLst/>
          </a:prstGeom>
          <a:noFill/>
          <a:ln w="57150">
            <a:solidFill>
              <a:srgbClr val="009900"/>
            </a:solidFill>
            <a:prstDash val="lgDashDot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65" name="Line 17"/>
          <p:cNvSpPr>
            <a:spLocks noChangeShapeType="1"/>
          </p:cNvSpPr>
          <p:nvPr/>
        </p:nvSpPr>
        <p:spPr bwMode="auto">
          <a:xfrm>
            <a:off x="5591176" y="1454776"/>
            <a:ext cx="3240087" cy="0"/>
          </a:xfrm>
          <a:prstGeom prst="line">
            <a:avLst/>
          </a:prstGeom>
          <a:noFill/>
          <a:ln w="57150">
            <a:solidFill>
              <a:srgbClr val="009900"/>
            </a:solidFill>
            <a:prstDash val="lgDashDot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66" name="Line 18"/>
          <p:cNvSpPr>
            <a:spLocks noChangeShapeType="1"/>
          </p:cNvSpPr>
          <p:nvPr/>
        </p:nvSpPr>
        <p:spPr bwMode="auto">
          <a:xfrm>
            <a:off x="5518944" y="2050131"/>
            <a:ext cx="3384550" cy="0"/>
          </a:xfrm>
          <a:prstGeom prst="line">
            <a:avLst/>
          </a:prstGeom>
          <a:noFill/>
          <a:ln w="57150">
            <a:solidFill>
              <a:srgbClr val="66FF6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67" name="Line 19"/>
          <p:cNvSpPr>
            <a:spLocks noChangeShapeType="1"/>
          </p:cNvSpPr>
          <p:nvPr/>
        </p:nvSpPr>
        <p:spPr bwMode="auto">
          <a:xfrm>
            <a:off x="5446713" y="2617156"/>
            <a:ext cx="3384550" cy="0"/>
          </a:xfrm>
          <a:prstGeom prst="line">
            <a:avLst/>
          </a:prstGeom>
          <a:noFill/>
          <a:ln w="57150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68" name="Text Box 20"/>
          <p:cNvSpPr txBox="1">
            <a:spLocks noChangeArrowheads="1"/>
          </p:cNvSpPr>
          <p:nvPr/>
        </p:nvSpPr>
        <p:spPr bwMode="auto">
          <a:xfrm>
            <a:off x="4476751" y="4058631"/>
            <a:ext cx="7191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cs-CZ" sz="1400" b="1" dirty="0"/>
              <a:t>*</a:t>
            </a:r>
            <a:r>
              <a:rPr lang="cs-CZ" altLang="cs-CZ" sz="1400" b="1" dirty="0" smtClean="0"/>
              <a:t>1990</a:t>
            </a:r>
            <a:endParaRPr lang="cs-CZ" altLang="cs-CZ" sz="1400" b="1" dirty="0"/>
          </a:p>
        </p:txBody>
      </p:sp>
      <p:sp>
        <p:nvSpPr>
          <p:cNvPr id="2072" name="Text Box 24"/>
          <p:cNvSpPr txBox="1">
            <a:spLocks noChangeArrowheads="1"/>
          </p:cNvSpPr>
          <p:nvPr/>
        </p:nvSpPr>
        <p:spPr bwMode="auto">
          <a:xfrm>
            <a:off x="9213560" y="2491600"/>
            <a:ext cx="6842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cs-CZ" sz="1400" b="1" dirty="0"/>
              <a:t>*</a:t>
            </a:r>
            <a:r>
              <a:rPr lang="cs-CZ" altLang="cs-CZ" sz="1400" b="1" dirty="0" smtClean="0"/>
              <a:t>1990</a:t>
            </a:r>
            <a:endParaRPr lang="cs-CZ" altLang="cs-CZ" sz="1400" b="1" dirty="0"/>
          </a:p>
        </p:txBody>
      </p:sp>
      <p:sp>
        <p:nvSpPr>
          <p:cNvPr id="2073" name="Text Box 25"/>
          <p:cNvSpPr txBox="1">
            <a:spLocks noChangeArrowheads="1"/>
          </p:cNvSpPr>
          <p:nvPr/>
        </p:nvSpPr>
        <p:spPr bwMode="auto">
          <a:xfrm>
            <a:off x="4446592" y="3471875"/>
            <a:ext cx="73046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cs-CZ" sz="1400" b="1" dirty="0"/>
              <a:t>*</a:t>
            </a:r>
            <a:r>
              <a:rPr lang="cs-CZ" altLang="cs-CZ" sz="1400" b="1" dirty="0" smtClean="0"/>
              <a:t>1975</a:t>
            </a:r>
            <a:endParaRPr lang="cs-CZ" altLang="cs-CZ" sz="1400" b="1" dirty="0"/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9238277" y="1896243"/>
            <a:ext cx="75009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cs-CZ" sz="1400" b="1" dirty="0"/>
              <a:t>*</a:t>
            </a:r>
            <a:r>
              <a:rPr lang="cs-CZ" altLang="cs-CZ" sz="1400" b="1" dirty="0" smtClean="0"/>
              <a:t>1975</a:t>
            </a:r>
            <a:endParaRPr lang="cs-CZ" altLang="cs-CZ" sz="1400" b="1" dirty="0"/>
          </a:p>
        </p:txBody>
      </p:sp>
      <p:sp>
        <p:nvSpPr>
          <p:cNvPr id="2075" name="Text Box 27"/>
          <p:cNvSpPr txBox="1">
            <a:spLocks noChangeArrowheads="1"/>
          </p:cNvSpPr>
          <p:nvPr/>
        </p:nvSpPr>
        <p:spPr bwMode="auto">
          <a:xfrm>
            <a:off x="4476751" y="2884297"/>
            <a:ext cx="7191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cs-CZ" sz="1400" b="1" dirty="0"/>
              <a:t>*</a:t>
            </a:r>
            <a:r>
              <a:rPr lang="cs-CZ" altLang="cs-CZ" sz="1400" b="1" dirty="0" smtClean="0"/>
              <a:t>1960</a:t>
            </a:r>
            <a:endParaRPr lang="cs-CZ" altLang="cs-CZ" sz="1400" b="1" dirty="0"/>
          </a:p>
        </p:txBody>
      </p:sp>
      <p:sp>
        <p:nvSpPr>
          <p:cNvPr id="2078" name="Rectangle 30"/>
          <p:cNvSpPr>
            <a:spLocks noChangeArrowheads="1"/>
          </p:cNvSpPr>
          <p:nvPr/>
        </p:nvSpPr>
        <p:spPr bwMode="auto">
          <a:xfrm>
            <a:off x="9191625" y="1300887"/>
            <a:ext cx="66717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cs-CZ" sz="1400" b="1" dirty="0"/>
              <a:t>*</a:t>
            </a:r>
            <a:r>
              <a:rPr lang="cs-CZ" altLang="cs-CZ" sz="1400" b="1" dirty="0" smtClean="0"/>
              <a:t>1960</a:t>
            </a:r>
            <a:endParaRPr lang="cs-CZ" altLang="cs-CZ" sz="1400" b="1" dirty="0"/>
          </a:p>
        </p:txBody>
      </p:sp>
    </p:spTree>
    <p:extLst>
      <p:ext uri="{BB962C8B-B14F-4D97-AF65-F5344CB8AC3E}">
        <p14:creationId xmlns:p14="http://schemas.microsoft.com/office/powerpoint/2010/main" val="957653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2" grpId="0" animBg="1"/>
      <p:bldP spid="2063" grpId="0" animBg="1"/>
      <p:bldP spid="2064" grpId="0" animBg="1"/>
      <p:bldP spid="2065" grpId="0" animBg="1"/>
      <p:bldP spid="2066" grpId="0" animBg="1"/>
      <p:bldP spid="206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1847" y="5350933"/>
            <a:ext cx="8534400" cy="1507067"/>
          </a:xfrm>
        </p:spPr>
        <p:txBody>
          <a:bodyPr/>
          <a:lstStyle/>
          <a:p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Life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expectancy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and infant mortality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rate</a:t>
            </a: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Object 4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1403797" y="166094"/>
          <a:ext cx="7946265" cy="5212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2" name="Rastrový obrázek" r:id="rId3" imgW="5038095" imgH="3304762" progId="Paint.Picture">
                  <p:embed/>
                </p:oleObj>
              </mc:Choice>
              <mc:Fallback>
                <p:oleObj name="Rastrový obrázek" r:id="rId3" imgW="5038095" imgH="330476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797" y="166094"/>
                        <a:ext cx="7946265" cy="52123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0244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2" y="5028245"/>
            <a:ext cx="8534400" cy="1507067"/>
          </a:xfrm>
        </p:spPr>
        <p:txBody>
          <a:bodyPr/>
          <a:lstStyle/>
          <a:p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Absolute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numbers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of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live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births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deaths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1785-2011</a:t>
            </a: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Object 4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1134060" y="222068"/>
          <a:ext cx="7237208" cy="4806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6" name="Rastrový obrázek" r:id="rId3" imgW="4933333" imgH="3277057" progId="Paint.Picture">
                  <p:embed/>
                </p:oleObj>
              </mc:Choice>
              <mc:Fallback>
                <p:oleObj name="Rastrový obrázek" r:id="rId3" imgW="4933333" imgH="327705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4060" y="222068"/>
                        <a:ext cx="7237208" cy="48061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4234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811369" y="991673"/>
            <a:ext cx="9003406" cy="1711817"/>
          </a:xfrm>
        </p:spPr>
        <p:txBody>
          <a:bodyPr>
            <a:normAutofit fontScale="90000"/>
          </a:bodyPr>
          <a:lstStyle/>
          <a:p>
            <a:r>
              <a:rPr lang="cs-CZ" altLang="cs-CZ" sz="4400" b="1" dirty="0" err="1" smtClean="0"/>
              <a:t>Specific</a:t>
            </a:r>
            <a:r>
              <a:rPr lang="cs-CZ" altLang="cs-CZ" sz="4400" b="1" dirty="0" smtClean="0"/>
              <a:t> </a:t>
            </a:r>
            <a:r>
              <a:rPr lang="cs-CZ" altLang="cs-CZ" sz="4400" b="1" dirty="0" err="1" smtClean="0"/>
              <a:t>features</a:t>
            </a:r>
            <a:r>
              <a:rPr lang="cs-CZ" altLang="cs-CZ" sz="4400" b="1" dirty="0" smtClean="0"/>
              <a:t> of </a:t>
            </a:r>
            <a:r>
              <a:rPr lang="cs-CZ" altLang="cs-CZ" sz="4400" b="1" dirty="0" err="1" smtClean="0"/>
              <a:t>diseases</a:t>
            </a:r>
            <a:r>
              <a:rPr lang="cs-CZ" altLang="cs-CZ" sz="4400" b="1" dirty="0" smtClean="0"/>
              <a:t> in </a:t>
            </a:r>
            <a:r>
              <a:rPr lang="cs-CZ" altLang="cs-CZ" sz="4400" b="1" dirty="0" err="1" smtClean="0"/>
              <a:t>elderly</a:t>
            </a:r>
            <a:r>
              <a:rPr lang="cs-CZ" altLang="cs-CZ" b="1" dirty="0"/>
              <a:t/>
            </a:r>
            <a:br>
              <a:rPr lang="cs-CZ" altLang="cs-CZ" b="1" dirty="0"/>
            </a:br>
            <a:r>
              <a:rPr lang="cs-CZ" altLang="cs-CZ" b="1" dirty="0"/>
              <a:t/>
            </a:r>
            <a:br>
              <a:rPr lang="cs-CZ" altLang="cs-CZ" b="1" dirty="0"/>
            </a:br>
            <a:r>
              <a:rPr lang="cs-CZ" altLang="cs-CZ" sz="4900" b="1" dirty="0" smtClean="0">
                <a:solidFill>
                  <a:schemeClr val="tx1"/>
                </a:solidFill>
              </a:rPr>
              <a:t>Risk of </a:t>
            </a:r>
            <a:r>
              <a:rPr lang="cs-CZ" altLang="cs-CZ" sz="4900" b="1" dirty="0" err="1" smtClean="0">
                <a:solidFill>
                  <a:schemeClr val="tx1"/>
                </a:solidFill>
              </a:rPr>
              <a:t>false</a:t>
            </a:r>
            <a:r>
              <a:rPr lang="cs-CZ" altLang="cs-CZ" sz="4900" b="1" dirty="0" smtClean="0">
                <a:solidFill>
                  <a:schemeClr val="tx1"/>
                </a:solidFill>
              </a:rPr>
              <a:t> </a:t>
            </a:r>
            <a:r>
              <a:rPr lang="cs-CZ" altLang="cs-CZ" sz="4900" b="1" dirty="0" err="1" smtClean="0">
                <a:solidFill>
                  <a:schemeClr val="tx1"/>
                </a:solidFill>
              </a:rPr>
              <a:t>diagnosis</a:t>
            </a:r>
            <a:endParaRPr lang="cs-CZ" altLang="cs-CZ" sz="4900" b="1" dirty="0"/>
          </a:p>
        </p:txBody>
      </p:sp>
    </p:spTree>
    <p:extLst>
      <p:ext uri="{BB962C8B-B14F-4D97-AF65-F5344CB8AC3E}">
        <p14:creationId xmlns:p14="http://schemas.microsoft.com/office/powerpoint/2010/main" val="910064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Oligosymptomatology</a:t>
            </a:r>
            <a:endParaRPr lang="cs-CZ" altLang="cs-CZ" b="1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altLang="cs-CZ" sz="3200" b="1" dirty="0" err="1" smtClean="0"/>
              <a:t>expression</a:t>
            </a:r>
            <a:r>
              <a:rPr lang="cs-CZ" altLang="cs-CZ" sz="3200" b="1" dirty="0" smtClean="0"/>
              <a:t> of </a:t>
            </a:r>
            <a:r>
              <a:rPr lang="cs-CZ" altLang="cs-CZ" sz="3200" b="1" dirty="0" err="1" smtClean="0"/>
              <a:t>less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typical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symptoms</a:t>
            </a:r>
            <a:r>
              <a:rPr lang="cs-CZ" altLang="cs-CZ" sz="3200" b="1" dirty="0" smtClean="0"/>
              <a:t> peritonitis </a:t>
            </a:r>
            <a:r>
              <a:rPr lang="cs-CZ" altLang="cs-CZ" sz="3200" b="1" dirty="0" err="1" smtClean="0"/>
              <a:t>without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/>
              <a:t>defence</a:t>
            </a:r>
            <a:r>
              <a:rPr lang="cs-CZ" altLang="cs-CZ" sz="3200" b="1" dirty="0"/>
              <a:t> </a:t>
            </a:r>
            <a:r>
              <a:rPr lang="cs-CZ" altLang="cs-CZ" sz="3200" b="1" dirty="0" err="1"/>
              <a:t>musculaire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Symbol" panose="05050102010706020507" pitchFamily="18" charset="2"/>
              <a:buChar char="Þ"/>
            </a:pPr>
            <a:r>
              <a:rPr lang="cs-CZ" altLang="cs-CZ" sz="3200" b="1" dirty="0" err="1" smtClean="0"/>
              <a:t>pneumonia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without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fever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Symbol" panose="05050102010706020507" pitchFamily="18" charset="2"/>
              <a:buChar char="Þ"/>
            </a:pPr>
            <a:r>
              <a:rPr lang="cs-CZ" altLang="cs-CZ" sz="3200" b="1" dirty="0"/>
              <a:t>c</a:t>
            </a:r>
            <a:r>
              <a:rPr lang="cs-CZ" altLang="cs-CZ" sz="3200" b="1" dirty="0" smtClean="0"/>
              <a:t>ystitis </a:t>
            </a:r>
            <a:r>
              <a:rPr lang="cs-CZ" altLang="cs-CZ" sz="3200" b="1" dirty="0" err="1" smtClean="0"/>
              <a:t>with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polakisuria</a:t>
            </a:r>
            <a:r>
              <a:rPr lang="cs-CZ" altLang="cs-CZ" sz="3200" b="1" dirty="0" smtClean="0"/>
              <a:t>, but </a:t>
            </a:r>
            <a:r>
              <a:rPr lang="cs-CZ" altLang="cs-CZ" sz="3200" b="1" dirty="0" err="1" smtClean="0"/>
              <a:t>without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pain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Symbol" panose="05050102010706020507" pitchFamily="18" charset="2"/>
              <a:buChar char="Þ"/>
            </a:pPr>
            <a:r>
              <a:rPr lang="cs-CZ" altLang="cs-CZ" sz="3200" b="1" dirty="0" err="1" smtClean="0"/>
              <a:t>tachyfibrilation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only</a:t>
            </a:r>
            <a:r>
              <a:rPr lang="cs-CZ" altLang="cs-CZ" sz="3200" b="1" dirty="0" smtClean="0"/>
              <a:t> in </a:t>
            </a:r>
            <a:r>
              <a:rPr lang="cs-CZ" altLang="cs-CZ" sz="3200" b="1" dirty="0" err="1" smtClean="0"/>
              <a:t>hyperthyreosis</a:t>
            </a:r>
            <a:endParaRPr lang="cs-CZ" alt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688113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 autoUpdateAnimBg="0"/>
    </p:bldLst>
  </p:timing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910</TotalTime>
  <Words>1475</Words>
  <Application>Microsoft Office PowerPoint</Application>
  <PresentationFormat>Širokoúhlá obrazovka</PresentationFormat>
  <Paragraphs>274</Paragraphs>
  <Slides>48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48</vt:i4>
      </vt:variant>
    </vt:vector>
  </HeadingPairs>
  <TitlesOfParts>
    <vt:vector size="58" baseType="lpstr">
      <vt:lpstr>Arial</vt:lpstr>
      <vt:lpstr>Courier New</vt:lpstr>
      <vt:lpstr>Symbol</vt:lpstr>
      <vt:lpstr>Times New Roman</vt:lpstr>
      <vt:lpstr>Trebuchet MS</vt:lpstr>
      <vt:lpstr>Wingdings</vt:lpstr>
      <vt:lpstr>Wingdings 3</vt:lpstr>
      <vt:lpstr>Faseta</vt:lpstr>
      <vt:lpstr>Rastrový obrázek</vt:lpstr>
      <vt:lpstr>Fotografie</vt:lpstr>
      <vt:lpstr>The basic principles of gerontology</vt:lpstr>
      <vt:lpstr>Gerontology</vt:lpstr>
      <vt:lpstr>Gerontology subspecialties I</vt:lpstr>
      <vt:lpstr>Gerontology subspecialties II</vt:lpstr>
      <vt:lpstr>Expected changes of the population age-structure 2010-2050</vt:lpstr>
      <vt:lpstr>Life expectancy and infant mortality rate</vt:lpstr>
      <vt:lpstr>Absolute numbers of live births and deaths 1785-2011</vt:lpstr>
      <vt:lpstr>Specific features of diseases in elderly  Risk of false diagnosis</vt:lpstr>
      <vt:lpstr>Oligosymptomatology</vt:lpstr>
      <vt:lpstr>Microsymptomatology</vt:lpstr>
      <vt:lpstr>„Another organ cries“</vt:lpstr>
      <vt:lpstr>Polymorbidity</vt:lpstr>
      <vt:lpstr>Glacier like symptom</vt:lpstr>
      <vt:lpstr>Interdisciplinary problems</vt:lpstr>
      <vt:lpstr>Specificities and pecularities of pharmacotherapy in elderly</vt:lpstr>
      <vt:lpstr>Problem topics </vt:lpstr>
      <vt:lpstr>Farmakokinetics I</vt:lpstr>
      <vt:lpstr>Farmacokinetics II</vt:lpstr>
      <vt:lpstr>Compliance  and its changes in elderly I</vt:lpstr>
      <vt:lpstr>Compliance  and its changes in elderly II</vt:lpstr>
      <vt:lpstr>Polypragmasia? Polypharmacotherapy?</vt:lpstr>
      <vt:lpstr>Therapy coordination problems  </vt:lpstr>
      <vt:lpstr>Medication at the market</vt:lpstr>
      <vt:lpstr>Seniors and medications consumption</vt:lpstr>
      <vt:lpstr>Creating the medication schedule</vt:lpstr>
      <vt:lpstr>Ten rules for elderly prescription I</vt:lpstr>
      <vt:lpstr>Ten rules for elderly prescription II</vt:lpstr>
      <vt:lpstr>Non-pharmacological therapy</vt:lpstr>
      <vt:lpstr>Comprehensive geriatric assessment</vt:lpstr>
      <vt:lpstr>Comprehensive geriatric assessment (CGA)</vt:lpstr>
      <vt:lpstr>Personality</vt:lpstr>
      <vt:lpstr>Somatic health</vt:lpstr>
      <vt:lpstr>Functional efficiency </vt:lpstr>
      <vt:lpstr>Mental health</vt:lpstr>
      <vt:lpstr>Social context</vt:lpstr>
      <vt:lpstr>Evaluation of stability and walking disorders</vt:lpstr>
      <vt:lpstr>Possible pathologies</vt:lpstr>
      <vt:lpstr>Evaluation of physical performance</vt:lpstr>
      <vt:lpstr>ADL</vt:lpstr>
      <vt:lpstr>IADL</vt:lpstr>
      <vt:lpstr>Cognitive performance evaluation</vt:lpstr>
      <vt:lpstr>Connecting numbers and letters</vt:lpstr>
      <vt:lpstr>Clock test</vt:lpstr>
      <vt:lpstr>Depression evaluation – geriatric depression  scale GDS</vt:lpstr>
      <vt:lpstr> MNA I  </vt:lpstr>
      <vt:lpstr>MNA II</vt:lpstr>
      <vt:lpstr>MNA III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Specific features of diseases in elderly  Risk of false diagnosis</dc:title>
  <dc:creator>Kubešová</dc:creator>
  <cp:lastModifiedBy>Matějovská Kubešová Hana</cp:lastModifiedBy>
  <cp:revision>71</cp:revision>
  <dcterms:created xsi:type="dcterms:W3CDTF">2016-01-15T19:43:50Z</dcterms:created>
  <dcterms:modified xsi:type="dcterms:W3CDTF">2022-02-14T07:50:51Z</dcterms:modified>
</cp:coreProperties>
</file>