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50"/>
  </p:notesMasterIdLst>
  <p:handoutMasterIdLst>
    <p:handoutMasterId r:id="rId51"/>
  </p:handout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77" autoAdjust="0"/>
    <p:restoredTop sz="96754" autoAdjust="0"/>
  </p:normalViewPr>
  <p:slideViewPr>
    <p:cSldViewPr snapToGrid="0">
      <p:cViewPr varScale="1">
        <p:scale>
          <a:sx n="78" d="100"/>
          <a:sy n="78" d="100"/>
        </p:scale>
        <p:origin x="120" y="75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7634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42337EB-3F6A-40F1-A459-82F88D2267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3CABA6-B5C3-4C4A-88B7-98740FF1D9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0B7306-1EC0-472D-99A7-8AA16CE2C4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45C31-7B1D-4BBB-855C-18B0EED77B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2229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004C1A-0452-4A1F-A537-12025317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976716-5817-4191-8495-7D19C6E3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01EFE9-6440-4E08-92EB-631C5D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C73235-D7BB-4CEB-ACE8-774FFDD1E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700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5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670B658-976F-404B-B1A1-C941389305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5388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6D25939-53B3-44C1-97C6-EE39D4FC46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454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tyden.cz/obrazek/201003/4ba7800b1e8b9/leky2-4ba782ca8b300.jpg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3435" y="5005840"/>
            <a:ext cx="7766936" cy="1646302"/>
          </a:xfrm>
        </p:spPr>
        <p:txBody>
          <a:bodyPr>
            <a:normAutofit/>
          </a:bodyPr>
          <a:lstStyle/>
          <a:p>
            <a:r>
              <a:rPr lang="en-US" sz="4000" b="1" dirty="0"/>
              <a:t>The basic principles of gerontology</a:t>
            </a:r>
            <a:endParaRPr lang="cs-CZ" sz="4000" b="1" dirty="0"/>
          </a:p>
        </p:txBody>
      </p:sp>
      <p:pic>
        <p:nvPicPr>
          <p:cNvPr id="3" name="Picture 4" descr="dvojčata 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1292" y="1814508"/>
            <a:ext cx="4255576" cy="3191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518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Microsymptomatology</a:t>
            </a:r>
            <a:endParaRPr lang="cs-CZ" altLang="cs-CZ" b="1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528293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uroinfection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fever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uncomplete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inflammation</a:t>
            </a:r>
            <a:r>
              <a:rPr lang="cs-CZ" altLang="cs-CZ" sz="3000" b="1" dirty="0" smtClean="0"/>
              <a:t>  </a:t>
            </a:r>
            <a:r>
              <a:rPr lang="cs-CZ" altLang="cs-CZ" sz="3000" b="1" dirty="0" err="1" smtClean="0"/>
              <a:t>symptomatology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myocardial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infarction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typical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stenocardia</a:t>
            </a:r>
            <a:r>
              <a:rPr lang="cs-CZ" altLang="cs-CZ" sz="3000" b="1" dirty="0" smtClean="0"/>
              <a:t>, but </a:t>
            </a:r>
            <a:r>
              <a:rPr lang="cs-CZ" altLang="cs-CZ" sz="3000" b="1" dirty="0" err="1" smtClean="0"/>
              <a:t>with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chest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tightness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only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florid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ulcer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disease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dyspepsia</a:t>
            </a:r>
            <a:r>
              <a:rPr lang="cs-CZ" altLang="cs-CZ" sz="3000" b="1" dirty="0" smtClean="0"/>
              <a:t>, but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typical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pain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inflammation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leucocytosis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absent</a:t>
            </a:r>
            <a:endParaRPr lang="cs-CZ" altLang="cs-CZ" sz="3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734" y="969721"/>
            <a:ext cx="3172268" cy="21624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200" y="3825025"/>
            <a:ext cx="3353802" cy="24062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58" y="5861635"/>
            <a:ext cx="2037668" cy="7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04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„</a:t>
            </a:r>
            <a:r>
              <a:rPr lang="cs-CZ" altLang="cs-CZ" b="1" dirty="0" err="1" smtClean="0"/>
              <a:t>Another</a:t>
            </a:r>
            <a:r>
              <a:rPr lang="cs-CZ" altLang="cs-CZ" b="1" dirty="0" smtClean="0"/>
              <a:t> organ </a:t>
            </a:r>
            <a:r>
              <a:rPr lang="cs-CZ" altLang="cs-CZ" b="1" dirty="0" err="1" smtClean="0"/>
              <a:t>cries</a:t>
            </a:r>
            <a:r>
              <a:rPr lang="cs-CZ" altLang="cs-CZ" b="1" dirty="0" smtClean="0"/>
              <a:t>“</a:t>
            </a:r>
            <a:endParaRPr lang="cs-CZ" altLang="cs-CZ" b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 err="1" smtClean="0"/>
              <a:t>current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disease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burden</a:t>
            </a:r>
            <a:r>
              <a:rPr lang="cs-CZ" altLang="cs-CZ" sz="3200" b="1" dirty="0" smtClean="0"/>
              <a:t> most </a:t>
            </a:r>
            <a:r>
              <a:rPr lang="cs-CZ" altLang="cs-CZ" sz="3200" b="1" dirty="0" err="1" smtClean="0"/>
              <a:t>frail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organs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because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pneumonia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caused</a:t>
            </a:r>
            <a:r>
              <a:rPr lang="cs-CZ" altLang="cs-CZ" sz="3200" b="1" dirty="0" smtClean="0"/>
              <a:t> by </a:t>
            </a:r>
            <a:r>
              <a:rPr lang="cs-CZ" altLang="cs-CZ" sz="3200" b="1" dirty="0" err="1" smtClean="0"/>
              <a:t>sepsis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urosepsis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stenocardia</a:t>
            </a:r>
            <a:r>
              <a:rPr lang="cs-CZ" altLang="cs-CZ" sz="3200" b="1" dirty="0" smtClean="0"/>
              <a:t> more </a:t>
            </a:r>
            <a:r>
              <a:rPr lang="cs-CZ" altLang="cs-CZ" sz="3200" b="1" dirty="0" err="1" smtClean="0"/>
              <a:t>expressed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anemia</a:t>
            </a:r>
            <a:endParaRPr lang="cs-CZ" altLang="cs-CZ" sz="3200" b="1" dirty="0" smtClean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smtClean="0"/>
              <a:t>TIA in </a:t>
            </a:r>
            <a:r>
              <a:rPr lang="cs-CZ" altLang="cs-CZ" sz="3200" b="1" dirty="0" err="1" smtClean="0"/>
              <a:t>anemia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myocardial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infarction</a:t>
            </a:r>
            <a:endParaRPr lang="cs-CZ" altLang="cs-CZ" sz="3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575" y="5284312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63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8735" y="450761"/>
            <a:ext cx="7772400" cy="1371600"/>
          </a:xfrm>
        </p:spPr>
        <p:txBody>
          <a:bodyPr/>
          <a:lstStyle/>
          <a:p>
            <a:r>
              <a:rPr lang="cs-CZ" altLang="cs-CZ" b="1" dirty="0" err="1" smtClean="0"/>
              <a:t>Polymorbidity</a:t>
            </a:r>
            <a:endParaRPr lang="cs-CZ" altLang="cs-CZ" b="1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8887" y="1822361"/>
            <a:ext cx="7772400" cy="4114800"/>
          </a:xfrm>
        </p:spPr>
        <p:txBody>
          <a:bodyPr>
            <a:noAutofit/>
          </a:bodyPr>
          <a:lstStyle/>
          <a:p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number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chronic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diseases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increases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with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age</a:t>
            </a:r>
            <a:endParaRPr lang="cs-CZ" altLang="cs-CZ" sz="2800" b="1" dirty="0"/>
          </a:p>
          <a:p>
            <a:r>
              <a:rPr lang="cs-CZ" altLang="cs-CZ" sz="2800" b="1" dirty="0" smtClean="0"/>
              <a:t>80</a:t>
            </a:r>
            <a:r>
              <a:rPr lang="cs-CZ" altLang="cs-CZ" sz="2800" b="1" dirty="0"/>
              <a:t>% </a:t>
            </a:r>
            <a:r>
              <a:rPr lang="cs-CZ" altLang="cs-CZ" sz="2800" b="1" dirty="0" smtClean="0"/>
              <a:t>of </a:t>
            </a:r>
            <a:r>
              <a:rPr lang="cs-CZ" altLang="cs-CZ" sz="2800" b="1" dirty="0" err="1" smtClean="0"/>
              <a:t>patients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above</a:t>
            </a:r>
            <a:r>
              <a:rPr lang="cs-CZ" altLang="cs-CZ" sz="2800" b="1" dirty="0" smtClean="0"/>
              <a:t> 80 </a:t>
            </a:r>
            <a:r>
              <a:rPr lang="cs-CZ" altLang="cs-CZ" sz="2800" b="1" dirty="0" err="1" smtClean="0"/>
              <a:t>years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suffer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from</a:t>
            </a:r>
            <a:r>
              <a:rPr lang="cs-CZ" altLang="cs-CZ" sz="2800" b="1" dirty="0" smtClean="0"/>
              <a:t> more </a:t>
            </a:r>
            <a:r>
              <a:rPr lang="cs-CZ" altLang="cs-CZ" sz="2800" b="1" dirty="0" err="1" smtClean="0"/>
              <a:t>than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chronic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disease</a:t>
            </a:r>
            <a:r>
              <a:rPr lang="cs-CZ" altLang="cs-CZ" sz="2800" b="1" dirty="0" smtClean="0"/>
              <a:t> </a:t>
            </a:r>
            <a:endParaRPr lang="cs-CZ" altLang="cs-CZ" sz="2800" b="1" dirty="0"/>
          </a:p>
          <a:p>
            <a:r>
              <a:rPr lang="cs-CZ" altLang="cs-CZ" sz="2800" b="1" dirty="0" err="1" smtClean="0"/>
              <a:t>diseases</a:t>
            </a:r>
            <a:r>
              <a:rPr lang="cs-CZ" altLang="cs-CZ" sz="2800" b="1" dirty="0" smtClean="0"/>
              <a:t> influence </a:t>
            </a:r>
            <a:r>
              <a:rPr lang="cs-CZ" altLang="cs-CZ" sz="2800" b="1" dirty="0" err="1" smtClean="0"/>
              <a:t>each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other</a:t>
            </a:r>
            <a:r>
              <a:rPr lang="cs-CZ" altLang="cs-CZ" sz="2800" b="1" dirty="0" smtClean="0"/>
              <a:t> – more </a:t>
            </a:r>
            <a:r>
              <a:rPr lang="cs-CZ" altLang="cs-CZ" sz="2800" b="1" dirty="0" err="1" smtClean="0"/>
              <a:t>frequently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negatively</a:t>
            </a:r>
            <a:endParaRPr lang="cs-CZ" altLang="cs-CZ" sz="2800" b="1" dirty="0"/>
          </a:p>
          <a:p>
            <a:r>
              <a:rPr lang="cs-CZ" altLang="cs-CZ" sz="2800" b="1" dirty="0" err="1" smtClean="0"/>
              <a:t>polypragmasia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/>
              <a:t>compliance</a:t>
            </a:r>
            <a:r>
              <a:rPr lang="cs-CZ" altLang="cs-CZ" sz="2800" b="1" dirty="0"/>
              <a:t>, </a:t>
            </a:r>
            <a:r>
              <a:rPr lang="cs-CZ" altLang="cs-CZ" sz="2800" b="1" dirty="0" err="1" smtClean="0"/>
              <a:t>interaction</a:t>
            </a:r>
            <a:endParaRPr lang="cs-CZ" altLang="cs-CZ" sz="2800" b="1" dirty="0"/>
          </a:p>
          <a:p>
            <a:r>
              <a:rPr lang="cs-CZ" altLang="cs-CZ" sz="2800" b="1" dirty="0" smtClean="0"/>
              <a:t>long term </a:t>
            </a:r>
            <a:r>
              <a:rPr lang="cs-CZ" altLang="cs-CZ" sz="2800" b="1" dirty="0" err="1" smtClean="0"/>
              <a:t>recovery</a:t>
            </a:r>
            <a:endParaRPr lang="cs-CZ" altLang="cs-CZ" sz="2800" b="1" dirty="0"/>
          </a:p>
          <a:p>
            <a:r>
              <a:rPr lang="cs-CZ" altLang="cs-CZ" sz="2800" b="1" dirty="0" smtClean="0"/>
              <a:t>risk of </a:t>
            </a:r>
            <a:r>
              <a:rPr lang="cs-CZ" altLang="cs-CZ" sz="2800" b="1" dirty="0" err="1" smtClean="0"/>
              <a:t>imobilization</a:t>
            </a:r>
            <a:endParaRPr lang="cs-CZ" altLang="cs-CZ" sz="2800" b="1" dirty="0"/>
          </a:p>
        </p:txBody>
      </p:sp>
      <p:pic>
        <p:nvPicPr>
          <p:cNvPr id="4" name="Picture 4" descr="Nejčastější &quot;léky&quot; nakoupené přes internet mají podpořit erekci.">
            <a:hlinkClick r:id="rId2" tooltip="Nejčastější &quot;léky&quot; nakoupené přes internet mají podpořit erekci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1060" y="4164639"/>
            <a:ext cx="3122613" cy="2124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92" y="5701069"/>
            <a:ext cx="2160503" cy="7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Glacier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like</a:t>
            </a:r>
            <a:r>
              <a:rPr lang="cs-CZ" altLang="cs-CZ" b="1" dirty="0" smtClean="0"/>
              <a:t> symptom</a:t>
            </a:r>
            <a:endParaRPr lang="cs-CZ" altLang="cs-CZ" b="1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646" y="1756893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apparent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symptomatology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little</a:t>
            </a:r>
            <a:r>
              <a:rPr lang="cs-CZ" altLang="cs-CZ" sz="3200" b="1" dirty="0" smtClean="0"/>
              <a:t> part of reality </a:t>
            </a:r>
            <a:r>
              <a:rPr lang="cs-CZ" altLang="cs-CZ" sz="3200" b="1" dirty="0" err="1" smtClean="0"/>
              <a:t>only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dyspnea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myocardial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infarction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only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acute</a:t>
            </a:r>
            <a:r>
              <a:rPr lang="cs-CZ" altLang="cs-CZ" sz="3200" b="1" dirty="0" smtClean="0"/>
              <a:t> abdomen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dementia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progression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caused</a:t>
            </a:r>
            <a:r>
              <a:rPr lang="cs-CZ" altLang="cs-CZ" sz="3200" b="1" dirty="0" smtClean="0"/>
              <a:t> by </a:t>
            </a:r>
            <a:r>
              <a:rPr lang="cs-CZ" altLang="cs-CZ" sz="3200" b="1" dirty="0" err="1" smtClean="0"/>
              <a:t>chronic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pain</a:t>
            </a:r>
            <a:endParaRPr lang="cs-CZ" altLang="cs-CZ" sz="3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122" y="4275786"/>
            <a:ext cx="3251759" cy="23428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82" y="5523293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41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Interdisciplinary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problems</a:t>
            </a:r>
            <a:endParaRPr lang="cs-CZ" altLang="cs-CZ" b="1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buFontTx/>
              <a:buChar char=" "/>
            </a:pPr>
            <a:r>
              <a:rPr lang="cs-CZ" altLang="cs-CZ" sz="4000" b="1" dirty="0" err="1" smtClean="0">
                <a:solidFill>
                  <a:srgbClr val="FF0000"/>
                </a:solidFill>
              </a:rPr>
              <a:t>geriatric</a:t>
            </a:r>
            <a:r>
              <a:rPr lang="cs-CZ" altLang="cs-CZ" sz="4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FF0000"/>
                </a:solidFill>
              </a:rPr>
              <a:t>giants</a:t>
            </a:r>
            <a:r>
              <a:rPr lang="cs-CZ" altLang="cs-CZ" sz="4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4000" b="1" dirty="0">
                <a:solidFill>
                  <a:srgbClr val="FF0000"/>
                </a:solidFill>
              </a:rPr>
              <a:t>„4 I“</a:t>
            </a:r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instability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cognitive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disturbances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imobilization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incontinentia</a:t>
            </a:r>
            <a:r>
              <a:rPr lang="cs-CZ" altLang="cs-CZ" sz="4000" b="1" dirty="0" smtClean="0"/>
              <a:t>, skin integrity </a:t>
            </a:r>
            <a:r>
              <a:rPr lang="cs-CZ" altLang="cs-CZ" sz="4000" b="1" dirty="0" err="1" smtClean="0"/>
              <a:t>disorders</a:t>
            </a:r>
            <a:endParaRPr lang="cs-CZ" alt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151" y="5437049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7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600200"/>
            <a:ext cx="7772400" cy="1143000"/>
          </a:xfrm>
        </p:spPr>
        <p:txBody>
          <a:bodyPr anchor="ctr"/>
          <a:lstStyle/>
          <a:p>
            <a:r>
              <a:rPr lang="cs-CZ" altLang="cs-CZ" sz="4400" b="1" dirty="0" err="1" smtClean="0"/>
              <a:t>Specificities</a:t>
            </a:r>
            <a:r>
              <a:rPr lang="cs-CZ" altLang="cs-CZ" sz="4400" b="1" dirty="0" smtClean="0"/>
              <a:t> and </a:t>
            </a:r>
            <a:r>
              <a:rPr lang="cs-CZ" altLang="cs-CZ" sz="4400" b="1" dirty="0" err="1" smtClean="0"/>
              <a:t>pecularities</a:t>
            </a:r>
            <a:r>
              <a:rPr lang="cs-CZ" altLang="cs-CZ" sz="4400" b="1" dirty="0" smtClean="0"/>
              <a:t> of </a:t>
            </a:r>
            <a:r>
              <a:rPr lang="cs-CZ" altLang="cs-CZ" sz="4400" b="1" dirty="0" err="1" smtClean="0"/>
              <a:t>pharmacotherapy</a:t>
            </a:r>
            <a:r>
              <a:rPr lang="cs-CZ" altLang="cs-CZ" sz="4400" b="1" dirty="0" smtClean="0"/>
              <a:t> in </a:t>
            </a:r>
            <a:r>
              <a:rPr lang="cs-CZ" altLang="cs-CZ" sz="4400" b="1" dirty="0" err="1" smtClean="0"/>
              <a:t>elderly</a:t>
            </a:r>
            <a:endParaRPr lang="cs-CZ" altLang="cs-CZ" sz="44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899079"/>
            <a:ext cx="6400800" cy="1752600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>
                <a:solidFill>
                  <a:schemeClr val="accent2"/>
                </a:solidFill>
              </a:rPr>
              <a:t>Problem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topics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r>
              <a:rPr lang="cs-CZ" altLang="cs-CZ" sz="3200" b="1" dirty="0" err="1" smtClean="0">
                <a:solidFill>
                  <a:schemeClr val="accent2"/>
                </a:solidFill>
              </a:rPr>
              <a:t>Farmacokinetics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r>
              <a:rPr lang="cs-CZ" altLang="cs-CZ" sz="3200" b="1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446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21924" y="457200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cs-CZ" b="1" dirty="0" err="1" smtClean="0"/>
              <a:t>Problem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topics</a:t>
            </a:r>
            <a:r>
              <a:rPr lang="cs-CZ" altLang="cs-CZ" b="1" dirty="0" smtClean="0"/>
              <a:t> </a:t>
            </a:r>
            <a:endParaRPr lang="cs-CZ" alt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8538" y="1236372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pharmacokinetics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pharmacodynamics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polymorbidity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polypragmasia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market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3200" b="1" dirty="0" err="1">
                <a:solidFill>
                  <a:srgbClr val="0070C0"/>
                </a:solidFill>
              </a:rPr>
              <a:t>the</a:t>
            </a:r>
            <a:r>
              <a:rPr lang="cs-CZ" sz="3200" b="1" dirty="0">
                <a:solidFill>
                  <a:srgbClr val="0070C0"/>
                </a:solidFill>
              </a:rPr>
              <a:t> </a:t>
            </a:r>
            <a:r>
              <a:rPr lang="cs-CZ" sz="3200" b="1" dirty="0" err="1">
                <a:solidFill>
                  <a:srgbClr val="0070C0"/>
                </a:solidFill>
              </a:rPr>
              <a:t>patient's</a:t>
            </a:r>
            <a:r>
              <a:rPr lang="cs-CZ" sz="3200" b="1" dirty="0">
                <a:solidFill>
                  <a:srgbClr val="0070C0"/>
                </a:solidFill>
              </a:rPr>
              <a:t> </a:t>
            </a:r>
            <a:r>
              <a:rPr lang="cs-CZ" sz="3200" b="1" dirty="0" err="1">
                <a:solidFill>
                  <a:srgbClr val="0070C0"/>
                </a:solidFill>
              </a:rPr>
              <a:t>wishes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treatment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coordination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„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external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“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influences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680" y="1768590"/>
            <a:ext cx="4988745" cy="234690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611" y="5582656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00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476250"/>
            <a:ext cx="7772400" cy="1143000"/>
          </a:xfrm>
        </p:spPr>
        <p:txBody>
          <a:bodyPr/>
          <a:lstStyle/>
          <a:p>
            <a:r>
              <a:rPr lang="cs-CZ" altLang="cs-CZ" b="1" dirty="0" err="1" smtClean="0"/>
              <a:t>Farmakokinetics</a:t>
            </a:r>
            <a:r>
              <a:rPr lang="cs-CZ" altLang="cs-CZ" b="1" dirty="0" smtClean="0"/>
              <a:t> </a:t>
            </a:r>
            <a:r>
              <a:rPr lang="cs-CZ" altLang="cs-CZ" b="1" dirty="0"/>
              <a:t>I</a:t>
            </a:r>
            <a:endParaRPr lang="cs-CZ" alt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0041" y="2197994"/>
            <a:ext cx="7772400" cy="4114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decrease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gastric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acidity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decrease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gastric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motility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reduced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GIT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blood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flow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slower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resorption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endParaRPr lang="cs-CZ" altLang="cs-CZ" b="1" dirty="0">
              <a:solidFill>
                <a:schemeClr val="accent2"/>
              </a:solidFill>
            </a:endParaRPr>
          </a:p>
          <a:p>
            <a:endParaRPr lang="cs-CZ" altLang="cs-CZ" b="1" dirty="0">
              <a:solidFill>
                <a:srgbClr val="FF99CC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011" y="5451517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8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Farmacokinetics</a:t>
            </a:r>
            <a:r>
              <a:rPr lang="cs-CZ" altLang="cs-CZ" b="1" dirty="0" smtClean="0"/>
              <a:t> </a:t>
            </a:r>
            <a:r>
              <a:rPr lang="cs-CZ" altLang="cs-CZ" b="1" dirty="0"/>
              <a:t>II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1602" y="2182074"/>
            <a:ext cx="7772400" cy="41148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decreased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distribution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volume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hydrosolubile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substantions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increased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distribution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volume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liposolubile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substantions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>
                <a:solidFill>
                  <a:schemeClr val="accent2"/>
                </a:solidFill>
              </a:rPr>
              <a:t>d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liver 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kidney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function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>
                <a:solidFill>
                  <a:schemeClr val="accent2"/>
                </a:solidFill>
              </a:rPr>
              <a:t>d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albumin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concentration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514" y="5538014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6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cs-CZ" b="1" dirty="0" err="1"/>
              <a:t>Compliance</a:t>
            </a:r>
            <a:r>
              <a:rPr lang="cs-CZ" altLang="cs-CZ" b="1" dirty="0"/>
              <a:t> </a:t>
            </a:r>
            <a:br>
              <a:rPr lang="cs-CZ" altLang="cs-CZ" b="1" dirty="0"/>
            </a:br>
            <a:r>
              <a:rPr lang="cs-CZ" altLang="cs-CZ" b="1" dirty="0" smtClean="0"/>
              <a:t>and </a:t>
            </a:r>
            <a:r>
              <a:rPr lang="cs-CZ" altLang="cs-CZ" b="1" dirty="0" err="1" smtClean="0"/>
              <a:t>its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changes</a:t>
            </a:r>
            <a:r>
              <a:rPr lang="cs-CZ" altLang="cs-CZ" b="1" dirty="0" smtClean="0"/>
              <a:t> in </a:t>
            </a:r>
            <a:r>
              <a:rPr lang="cs-CZ" altLang="cs-CZ" b="1" dirty="0" err="1" smtClean="0"/>
              <a:t>elderly</a:t>
            </a:r>
            <a:r>
              <a:rPr lang="cs-CZ" altLang="cs-CZ" b="1" dirty="0" smtClean="0"/>
              <a:t> </a:t>
            </a:r>
            <a:r>
              <a:rPr lang="cs-CZ" altLang="cs-CZ" b="1" dirty="0"/>
              <a:t>I</a:t>
            </a:r>
            <a:endParaRPr lang="cs-CZ" altLang="cs-CZ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914" y="2220710"/>
            <a:ext cx="9441286" cy="4295999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reciprocal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association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between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r>
              <a:rPr lang="cs-CZ" altLang="cs-CZ" sz="3200" b="1" dirty="0">
                <a:solidFill>
                  <a:schemeClr val="accent2"/>
                </a:solidFill>
              </a:rPr>
              <a:t> 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number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used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                    – </a:t>
            </a:r>
            <a:r>
              <a:rPr lang="cs-CZ" altLang="cs-CZ" sz="3200" b="1" dirty="0">
                <a:solidFill>
                  <a:schemeClr val="accent2"/>
                </a:solidFill>
              </a:rPr>
              <a:t>5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take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exactly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33-44</a:t>
            </a:r>
            <a:r>
              <a:rPr lang="cs-CZ" altLang="cs-CZ" sz="3200" b="1" dirty="0">
                <a:solidFill>
                  <a:schemeClr val="accent2"/>
                </a:solidFill>
              </a:rPr>
              <a:t>%, 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             - 10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>
                <a:solidFill>
                  <a:schemeClr val="accent2"/>
                </a:solidFill>
              </a:rPr>
              <a:t>10-20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%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only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influence of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relatives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caregivers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dependence on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specialised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supervision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725" y="5587441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10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Gerontology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13902"/>
            <a:ext cx="8596668" cy="3880773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body of </a:t>
            </a:r>
            <a:r>
              <a:rPr lang="cs-CZ" altLang="cs-CZ" sz="3200" b="1" dirty="0" err="1" smtClean="0"/>
              <a:t>knowledge</a:t>
            </a:r>
            <a:r>
              <a:rPr lang="cs-CZ" altLang="cs-CZ" sz="3200" b="1" dirty="0" smtClean="0"/>
              <a:t> on </a:t>
            </a:r>
            <a:r>
              <a:rPr lang="cs-CZ" altLang="cs-CZ" sz="3200" b="1" dirty="0" err="1" smtClean="0"/>
              <a:t>ageing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about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problems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aging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people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life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old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age</a:t>
            </a:r>
            <a:endParaRPr lang="cs-CZ" sz="3200" dirty="0"/>
          </a:p>
        </p:txBody>
      </p:sp>
      <p:pic>
        <p:nvPicPr>
          <p:cNvPr id="5" name="Picture 4" descr="KOLEČKOVÉ BRUS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4313" y="2820484"/>
            <a:ext cx="4753467" cy="380086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508" y="5525976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9633" y="377780"/>
            <a:ext cx="8596668" cy="1320800"/>
          </a:xfrm>
        </p:spPr>
        <p:txBody>
          <a:bodyPr/>
          <a:lstStyle/>
          <a:p>
            <a:r>
              <a:rPr lang="cs-CZ" altLang="cs-CZ" sz="4000" b="1" dirty="0" err="1"/>
              <a:t>Compliance</a:t>
            </a:r>
            <a:r>
              <a:rPr lang="cs-CZ" altLang="cs-CZ" sz="4000" b="1" dirty="0"/>
              <a:t> </a:t>
            </a:r>
            <a:br>
              <a:rPr lang="cs-CZ" altLang="cs-CZ" sz="4000" b="1" dirty="0"/>
            </a:br>
            <a:r>
              <a:rPr lang="cs-CZ" altLang="cs-CZ" sz="4000" b="1" dirty="0"/>
              <a:t>and </a:t>
            </a:r>
            <a:r>
              <a:rPr lang="cs-CZ" altLang="cs-CZ" sz="4000" b="1" dirty="0" err="1"/>
              <a:t>its</a:t>
            </a:r>
            <a:r>
              <a:rPr lang="cs-CZ" altLang="cs-CZ" sz="4000" b="1" dirty="0"/>
              <a:t> </a:t>
            </a:r>
            <a:r>
              <a:rPr lang="cs-CZ" altLang="cs-CZ" sz="4000" b="1" dirty="0" err="1"/>
              <a:t>changes</a:t>
            </a:r>
            <a:r>
              <a:rPr lang="cs-CZ" altLang="cs-CZ" sz="4000" b="1" dirty="0"/>
              <a:t> in </a:t>
            </a:r>
            <a:r>
              <a:rPr lang="cs-CZ" altLang="cs-CZ" sz="4000" b="1" dirty="0" err="1"/>
              <a:t>elderly</a:t>
            </a:r>
            <a:r>
              <a:rPr lang="cs-CZ" altLang="cs-CZ" sz="4000" b="1" dirty="0"/>
              <a:t> </a:t>
            </a:r>
            <a:r>
              <a:rPr lang="cs-CZ" altLang="cs-CZ" sz="4000" b="1" dirty="0" smtClean="0"/>
              <a:t>II</a:t>
            </a:r>
            <a:endParaRPr lang="cs-CZ" altLang="cs-CZ" sz="4000" b="1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633" y="2076003"/>
            <a:ext cx="7772400" cy="4114800"/>
          </a:xfrm>
        </p:spPr>
        <p:txBody>
          <a:bodyPr/>
          <a:lstStyle/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medicaton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price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influence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user´s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comfort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medication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shape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color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content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package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leaflet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300" y="3103808"/>
            <a:ext cx="4706245" cy="32935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93" y="5472851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91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80345" y="686873"/>
            <a:ext cx="8596668" cy="1320800"/>
          </a:xfrm>
        </p:spPr>
        <p:txBody>
          <a:bodyPr/>
          <a:lstStyle/>
          <a:p>
            <a:r>
              <a:rPr lang="cs-CZ" altLang="cs-CZ" b="1" dirty="0" err="1" smtClean="0"/>
              <a:t>Polypragmasia</a:t>
            </a:r>
            <a:r>
              <a:rPr lang="cs-CZ" altLang="cs-CZ" b="1" dirty="0" smtClean="0"/>
              <a:t>? </a:t>
            </a:r>
            <a:r>
              <a:rPr lang="cs-CZ" altLang="cs-CZ" b="1" dirty="0" err="1" smtClean="0"/>
              <a:t>Polypharmacotherapy</a:t>
            </a:r>
            <a:r>
              <a:rPr lang="cs-CZ" altLang="cs-CZ" b="1" dirty="0" smtClean="0"/>
              <a:t>?</a:t>
            </a:r>
            <a:endParaRPr lang="cs-CZ" altLang="cs-CZ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4613" y="2007673"/>
            <a:ext cx="77724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tackle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fundamental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problems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improve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quality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life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profylactic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number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limitation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?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respecting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guidelines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unwanted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symptoms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induced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by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therapy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express 24-28</a:t>
            </a:r>
            <a:r>
              <a:rPr lang="cs-CZ" altLang="cs-CZ" sz="2800" b="1" dirty="0">
                <a:solidFill>
                  <a:schemeClr val="accent2"/>
                </a:solidFill>
              </a:rPr>
              <a:t>%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patients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, </a:t>
            </a:r>
            <a:r>
              <a:rPr lang="cs-CZ" altLang="cs-CZ" sz="2800" b="1" dirty="0">
                <a:solidFill>
                  <a:schemeClr val="accent2"/>
                </a:solidFill>
              </a:rPr>
              <a:t>90% 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symptoms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are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predictable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295" y="1777285"/>
            <a:ext cx="4059130" cy="28147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000" y="5574785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22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Therapy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coordination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problems</a:t>
            </a:r>
            <a:r>
              <a:rPr lang="cs-CZ" altLang="cs-CZ" b="1" dirty="0" smtClean="0"/>
              <a:t> 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altLang="cs-CZ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7859" y="1930400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>
                <a:solidFill>
                  <a:schemeClr val="accent2"/>
                </a:solidFill>
              </a:rPr>
              <a:t>gate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keeping“x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confidence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knowledge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GP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smtClean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travelling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“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around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out-patient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clinics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addition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recommended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treatments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lack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communication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between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GPs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specialists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financial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limitations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GPs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specialists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doubled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generics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9612">
            <a:off x="9555182" y="2668953"/>
            <a:ext cx="1219370" cy="17052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8479">
            <a:off x="8377726" y="2360489"/>
            <a:ext cx="1314633" cy="178142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7872">
            <a:off x="10211267" y="3513590"/>
            <a:ext cx="1096384" cy="15075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259" y="5497512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9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Medication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at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</a:t>
            </a:r>
            <a:r>
              <a:rPr lang="cs-CZ" altLang="cs-CZ" b="1" dirty="0" smtClean="0"/>
              <a:t> market</a:t>
            </a:r>
            <a:endParaRPr lang="cs-CZ" altLang="cs-CZ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3464" y="1693192"/>
            <a:ext cx="77724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smtClean="0">
                <a:solidFill>
                  <a:schemeClr val="accent2"/>
                </a:solidFill>
              </a:rPr>
              <a:t>many market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names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same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generic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substance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elderly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patient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remembers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according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shape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colour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advertisement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friends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neighbors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>
                <a:solidFill>
                  <a:schemeClr val="accent2"/>
                </a:solidFill>
              </a:rPr>
              <a:t>me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too</a:t>
            </a:r>
            <a:r>
              <a:rPr lang="cs-CZ" altLang="cs-CZ" sz="2800" b="1" dirty="0">
                <a:solidFill>
                  <a:schemeClr val="accent2"/>
                </a:solidFill>
              </a:rPr>
              <a:t>“</a:t>
            </a:r>
          </a:p>
          <a:p>
            <a:endParaRPr lang="cs-CZ" altLang="cs-CZ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864" y="2544297"/>
            <a:ext cx="3324689" cy="218152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496" y="5402090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67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Seniors</a:t>
            </a:r>
            <a:r>
              <a:rPr lang="cs-CZ" altLang="cs-CZ" b="1" dirty="0" smtClean="0"/>
              <a:t> and </a:t>
            </a:r>
            <a:r>
              <a:rPr lang="cs-CZ" altLang="cs-CZ" b="1" dirty="0" err="1" smtClean="0"/>
              <a:t>medications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consumption</a:t>
            </a:r>
            <a:endParaRPr lang="cs-CZ" altLang="cs-CZ" b="1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9468" y="2299191"/>
            <a:ext cx="7772400" cy="4114800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/>
              <a:t>age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group</a:t>
            </a:r>
            <a:r>
              <a:rPr lang="cs-CZ" altLang="cs-CZ" sz="3200" b="1" dirty="0" smtClean="0"/>
              <a:t> 60-75 </a:t>
            </a:r>
            <a:r>
              <a:rPr lang="cs-CZ" altLang="cs-CZ" sz="3200" b="1" dirty="0" err="1" smtClean="0"/>
              <a:t>years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creates</a:t>
            </a:r>
            <a:r>
              <a:rPr lang="cs-CZ" altLang="cs-CZ" sz="3200" b="1" dirty="0" smtClean="0"/>
              <a:t> 15</a:t>
            </a:r>
            <a:r>
              <a:rPr lang="cs-CZ" altLang="cs-CZ" sz="3200" b="1" dirty="0"/>
              <a:t>% </a:t>
            </a:r>
            <a:r>
              <a:rPr lang="cs-CZ" altLang="cs-CZ" sz="3200" b="1" dirty="0" smtClean="0"/>
              <a:t>of </a:t>
            </a:r>
            <a:r>
              <a:rPr lang="cs-CZ" altLang="cs-CZ" sz="3200" b="1" dirty="0" err="1" smtClean="0"/>
              <a:t>population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/>
              <a:t>consums</a:t>
            </a:r>
            <a:r>
              <a:rPr lang="cs-CZ" altLang="cs-CZ" sz="3200" b="1" dirty="0" smtClean="0"/>
              <a:t> </a:t>
            </a:r>
            <a:r>
              <a:rPr lang="cs-CZ" altLang="cs-CZ" sz="3200" b="1" dirty="0"/>
              <a:t>33% </a:t>
            </a:r>
            <a:r>
              <a:rPr lang="cs-CZ" altLang="cs-CZ" sz="3200" b="1" dirty="0" err="1" smtClean="0"/>
              <a:t>prescription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medications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/>
              <a:t>consums</a:t>
            </a:r>
            <a:r>
              <a:rPr lang="cs-CZ" altLang="cs-CZ" sz="3200" b="1" dirty="0" smtClean="0"/>
              <a:t> </a:t>
            </a:r>
            <a:r>
              <a:rPr lang="cs-CZ" altLang="cs-CZ" sz="3200" b="1" dirty="0"/>
              <a:t>40% </a:t>
            </a:r>
            <a:r>
              <a:rPr lang="cs-CZ" altLang="cs-CZ" sz="3200" b="1" dirty="0" smtClean="0"/>
              <a:t>OTC </a:t>
            </a:r>
            <a:r>
              <a:rPr lang="cs-CZ" altLang="cs-CZ" sz="3200" b="1" dirty="0" err="1" smtClean="0"/>
              <a:t>medications</a:t>
            </a:r>
            <a:endParaRPr lang="cs-CZ" altLang="cs-CZ" sz="3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660" y="5525658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59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Creating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medication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schedule</a:t>
            </a:r>
            <a:endParaRPr lang="cs-CZ" altLang="cs-CZ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352800" y="22860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one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>
                <a:solidFill>
                  <a:schemeClr val="accent2"/>
                </a:solidFill>
              </a:rPr>
              <a:t>c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oordinator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specialist´s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recommendations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substantial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know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consult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017" y="5305425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cs-CZ" altLang="cs-CZ" b="1" dirty="0" smtClean="0"/>
              <a:t>Ten </a:t>
            </a:r>
            <a:r>
              <a:rPr lang="cs-CZ" altLang="cs-CZ" b="1" dirty="0" err="1" smtClean="0"/>
              <a:t>rules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for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elderly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prescription</a:t>
            </a:r>
            <a:r>
              <a:rPr lang="cs-CZ" altLang="cs-CZ" b="1" dirty="0" smtClean="0"/>
              <a:t> </a:t>
            </a:r>
            <a:r>
              <a:rPr lang="en-US" altLang="cs-CZ" b="1" dirty="0" smtClean="0"/>
              <a:t>I</a:t>
            </a:r>
            <a:endParaRPr lang="en-US" altLang="cs-CZ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1. </a:t>
            </a:r>
            <a:r>
              <a:rPr lang="cs-CZ" altLang="cs-CZ" sz="2800" b="1" dirty="0" err="1" smtClean="0"/>
              <a:t>Define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substantial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problems</a:t>
            </a:r>
            <a:r>
              <a:rPr lang="cs-CZ" altLang="cs-CZ" sz="2800" b="1" dirty="0" smtClean="0"/>
              <a:t> to </a:t>
            </a:r>
            <a:r>
              <a:rPr lang="cs-CZ" altLang="cs-CZ" sz="2800" b="1" dirty="0" err="1" smtClean="0"/>
              <a:t>treat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2. </a:t>
            </a:r>
            <a:r>
              <a:rPr lang="cs-CZ" altLang="cs-CZ" sz="2800" b="1" dirty="0" err="1" smtClean="0"/>
              <a:t>Define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treatment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targets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3.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alternative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methods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including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education</a:t>
            </a:r>
            <a:r>
              <a:rPr lang="cs-CZ" altLang="cs-CZ" sz="2800" b="1" dirty="0" smtClean="0"/>
              <a:t> and non </a:t>
            </a:r>
            <a:r>
              <a:rPr lang="cs-CZ" altLang="cs-CZ" sz="2800" b="1" dirty="0" err="1" smtClean="0"/>
              <a:t>pharmacologicla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methods</a:t>
            </a:r>
            <a:r>
              <a:rPr lang="cs-CZ" altLang="cs-CZ" sz="2800" b="1" dirty="0" smtClean="0"/>
              <a:t> </a:t>
            </a:r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 smtClean="0"/>
              <a:t>4</a:t>
            </a:r>
            <a:r>
              <a:rPr lang="en-US" altLang="cs-CZ" sz="2800" b="1" dirty="0"/>
              <a:t>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risks</a:t>
            </a:r>
            <a:r>
              <a:rPr lang="cs-CZ" altLang="cs-CZ" sz="2800" b="1" dirty="0" smtClean="0"/>
              <a:t> and risk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already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taken</a:t>
            </a:r>
            <a:r>
              <a:rPr lang="cs-CZ" altLang="cs-CZ" sz="2800" b="1" dirty="0" smtClean="0"/>
              <a:t> 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5. </a:t>
            </a:r>
            <a:r>
              <a:rPr lang="cs-CZ" altLang="cs-CZ" sz="2800" b="1" dirty="0"/>
              <a:t>O</a:t>
            </a:r>
            <a:r>
              <a:rPr lang="en-US" altLang="cs-CZ" sz="2800" b="1" dirty="0" err="1" smtClean="0"/>
              <a:t>ptim</a:t>
            </a:r>
            <a:r>
              <a:rPr lang="cs-CZ" altLang="cs-CZ" sz="2800" b="1" dirty="0" smtClean="0"/>
              <a:t>a</a:t>
            </a:r>
            <a:r>
              <a:rPr lang="en-US" altLang="cs-CZ" sz="2800" b="1" dirty="0" smtClean="0"/>
              <a:t>l d</a:t>
            </a:r>
            <a:r>
              <a:rPr lang="cs-CZ" altLang="cs-CZ" sz="2800" b="1" dirty="0" err="1" smtClean="0"/>
              <a:t>osage</a:t>
            </a:r>
            <a:r>
              <a:rPr lang="cs-CZ" altLang="cs-CZ" sz="2800" b="1" dirty="0" smtClean="0"/>
              <a:t> </a:t>
            </a:r>
            <a:r>
              <a:rPr lang="en-US" altLang="cs-CZ" sz="2800" b="1" dirty="0" smtClean="0"/>
              <a:t>“</a:t>
            </a:r>
            <a:r>
              <a:rPr lang="en-US" altLang="cs-CZ" sz="2800" b="1" dirty="0"/>
              <a:t>start low go slow”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514" y="5437049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4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23900"/>
            <a:ext cx="77724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/>
              <a:t>Ten </a:t>
            </a:r>
            <a:r>
              <a:rPr lang="cs-CZ" altLang="cs-CZ" b="1" dirty="0" err="1"/>
              <a:t>rules</a:t>
            </a:r>
            <a:r>
              <a:rPr lang="cs-CZ" altLang="cs-CZ" b="1" dirty="0"/>
              <a:t> </a:t>
            </a:r>
            <a:r>
              <a:rPr lang="cs-CZ" altLang="cs-CZ" b="1" dirty="0" err="1"/>
              <a:t>for</a:t>
            </a:r>
            <a:r>
              <a:rPr lang="cs-CZ" altLang="cs-CZ" b="1" dirty="0"/>
              <a:t> </a:t>
            </a:r>
            <a:r>
              <a:rPr lang="cs-CZ" altLang="cs-CZ" b="1" dirty="0" err="1"/>
              <a:t>elderly</a:t>
            </a:r>
            <a:r>
              <a:rPr lang="cs-CZ" altLang="cs-CZ" b="1" dirty="0"/>
              <a:t> </a:t>
            </a:r>
            <a:r>
              <a:rPr lang="cs-CZ" altLang="cs-CZ" b="1" dirty="0" err="1"/>
              <a:t>prescription</a:t>
            </a:r>
            <a:r>
              <a:rPr lang="cs-CZ" altLang="cs-CZ" b="1" dirty="0"/>
              <a:t> </a:t>
            </a:r>
            <a:r>
              <a:rPr lang="en-US" altLang="cs-CZ" b="1" dirty="0" smtClean="0"/>
              <a:t>I</a:t>
            </a:r>
            <a:r>
              <a:rPr lang="cs-CZ" altLang="cs-CZ" b="1" dirty="0" smtClean="0"/>
              <a:t>I</a:t>
            </a:r>
            <a:endParaRPr lang="en-US" altLang="cs-CZ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61304" y="1866900"/>
            <a:ext cx="9892511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6. </a:t>
            </a:r>
            <a:r>
              <a:rPr lang="cs-CZ" altLang="cs-CZ" sz="2800" b="1" dirty="0" err="1" smtClean="0"/>
              <a:t>Select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simpliest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schedule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7.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risk of </a:t>
            </a:r>
            <a:r>
              <a:rPr lang="cs-CZ" altLang="cs-CZ" sz="2800" b="1" dirty="0" err="1" smtClean="0"/>
              <a:t>cumulation</a:t>
            </a:r>
            <a:r>
              <a:rPr lang="cs-CZ" altLang="cs-CZ" sz="2800" b="1" dirty="0" smtClean="0"/>
              <a:t> in </a:t>
            </a:r>
            <a:r>
              <a:rPr lang="cs-CZ" altLang="cs-CZ" sz="2800" b="1" dirty="0" err="1" smtClean="0"/>
              <a:t>retarded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8. </a:t>
            </a:r>
            <a:r>
              <a:rPr lang="cs-CZ" altLang="cs-CZ" sz="2800" b="1" dirty="0" err="1" smtClean="0"/>
              <a:t>Prepare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table </a:t>
            </a:r>
            <a:r>
              <a:rPr lang="cs-CZ" altLang="cs-CZ" sz="2800" b="1" dirty="0" err="1" smtClean="0"/>
              <a:t>containing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redommended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ask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patient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about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understanding</a:t>
            </a:r>
            <a:r>
              <a:rPr lang="cs-CZ" altLang="cs-CZ" sz="2800" b="1" dirty="0" smtClean="0"/>
              <a:t> </a:t>
            </a:r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 smtClean="0"/>
              <a:t>9</a:t>
            </a:r>
            <a:r>
              <a:rPr lang="en-US" altLang="cs-CZ" sz="2800" b="1" dirty="0"/>
              <a:t>.  </a:t>
            </a:r>
            <a:r>
              <a:rPr lang="cs-CZ" altLang="cs-CZ" sz="2800" b="1" dirty="0" err="1" smtClean="0"/>
              <a:t>Ask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use of OTC </a:t>
            </a:r>
            <a:r>
              <a:rPr lang="cs-CZ" altLang="cs-CZ" sz="2800" b="1" dirty="0" err="1" smtClean="0"/>
              <a:t>or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other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substances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10.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possibility</a:t>
            </a:r>
            <a:r>
              <a:rPr lang="cs-CZ" altLang="cs-CZ" sz="2800" b="1" dirty="0" smtClean="0"/>
              <a:t> to stop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taking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some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</a:t>
            </a:r>
            <a:r>
              <a:rPr lang="en-US" altLang="cs-CZ" sz="2800" b="1" dirty="0" smtClean="0"/>
              <a:t> </a:t>
            </a:r>
            <a:endParaRPr lang="en-US" altLang="cs-CZ" sz="28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162" y="5253810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9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4086" y="197708"/>
            <a:ext cx="7772400" cy="1371600"/>
          </a:xfrm>
        </p:spPr>
        <p:txBody>
          <a:bodyPr>
            <a:normAutofit/>
          </a:bodyPr>
          <a:lstStyle/>
          <a:p>
            <a:r>
              <a:rPr lang="cs-CZ" altLang="cs-CZ" b="1" dirty="0" smtClean="0"/>
              <a:t>Non-</a:t>
            </a:r>
            <a:r>
              <a:rPr lang="cs-CZ" altLang="cs-CZ" b="1" dirty="0" err="1" smtClean="0"/>
              <a:t>pharmacological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therapy</a:t>
            </a:r>
            <a:endParaRPr lang="cs-CZ" altLang="cs-CZ" b="1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52615" y="1701113"/>
            <a:ext cx="9354065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cs-CZ" altLang="cs-CZ" sz="2800" b="1" dirty="0" smtClean="0"/>
              <a:t>positive </a:t>
            </a:r>
            <a:r>
              <a:rPr lang="cs-CZ" altLang="cs-CZ" sz="2800" b="1" dirty="0" err="1" smtClean="0"/>
              <a:t>alternative</a:t>
            </a:r>
            <a:r>
              <a:rPr lang="cs-CZ" altLang="cs-CZ" sz="2800" b="1" dirty="0" smtClean="0"/>
              <a:t> to </a:t>
            </a:r>
            <a:r>
              <a:rPr lang="cs-CZ" altLang="cs-CZ" sz="2800" b="1" dirty="0" err="1" smtClean="0"/>
              <a:t>polypragmasia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regime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measures</a:t>
            </a:r>
            <a:r>
              <a:rPr lang="cs-CZ" altLang="cs-CZ" sz="2800" b="1" dirty="0" smtClean="0"/>
              <a:t> – </a:t>
            </a:r>
            <a:r>
              <a:rPr lang="cs-CZ" altLang="cs-CZ" sz="2800" b="1" dirty="0" err="1" smtClean="0"/>
              <a:t>sleeping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rhytm</a:t>
            </a:r>
            <a:r>
              <a:rPr lang="cs-CZ" altLang="cs-CZ" sz="2800" b="1" dirty="0" smtClean="0"/>
              <a:t>, to use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bed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for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sleeping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only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regular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day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week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rhytm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reduction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harmful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habits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change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eating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habits</a:t>
            </a:r>
            <a:r>
              <a:rPr lang="cs-CZ" altLang="cs-CZ" sz="2800" b="1" dirty="0" smtClean="0"/>
              <a:t> – </a:t>
            </a:r>
            <a:r>
              <a:rPr lang="cs-CZ" altLang="cs-CZ" sz="2800" b="1" dirty="0" err="1" smtClean="0"/>
              <a:t>regular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warm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dishes</a:t>
            </a:r>
            <a:r>
              <a:rPr lang="cs-CZ" altLang="cs-CZ" sz="2800" b="1" dirty="0" smtClean="0"/>
              <a:t>, care </a:t>
            </a:r>
            <a:r>
              <a:rPr lang="cs-CZ" altLang="cs-CZ" sz="2800" b="1" dirty="0" err="1" smtClean="0"/>
              <a:t>for</a:t>
            </a:r>
            <a:r>
              <a:rPr lang="cs-CZ" altLang="cs-CZ" sz="2800" b="1" dirty="0" smtClean="0"/>
              <a:t> oral </a:t>
            </a:r>
            <a:r>
              <a:rPr lang="cs-CZ" altLang="cs-CZ" sz="2800" b="1" dirty="0" err="1" smtClean="0"/>
              <a:t>cavity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teeths</a:t>
            </a:r>
            <a:endParaRPr lang="cs-CZ" altLang="cs-CZ" sz="28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01" y="5389733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3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2940" y="2232338"/>
            <a:ext cx="8596668" cy="1320800"/>
          </a:xfrm>
        </p:spPr>
        <p:txBody>
          <a:bodyPr/>
          <a:lstStyle/>
          <a:p>
            <a:r>
              <a:rPr lang="cs-CZ" b="1" dirty="0" err="1" smtClean="0"/>
              <a:t>Comprehensive</a:t>
            </a:r>
            <a:r>
              <a:rPr lang="cs-CZ" b="1" dirty="0" smtClean="0"/>
              <a:t> </a:t>
            </a:r>
            <a:r>
              <a:rPr lang="cs-CZ" b="1" dirty="0" err="1" smtClean="0"/>
              <a:t>geriatric</a:t>
            </a:r>
            <a:r>
              <a:rPr lang="cs-CZ" b="1" dirty="0" smtClean="0"/>
              <a:t> </a:t>
            </a:r>
            <a:r>
              <a:rPr lang="cs-CZ" b="1" dirty="0" err="1" smtClean="0"/>
              <a:t>assessment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725" y="5290880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7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Gerontology </a:t>
            </a:r>
            <a:r>
              <a:rPr lang="cs-CZ" b="1" dirty="0" err="1" smtClean="0"/>
              <a:t>subspecialties</a:t>
            </a:r>
            <a:r>
              <a:rPr lang="cs-CZ" b="1" dirty="0" smtClean="0"/>
              <a:t> 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 err="1" smtClean="0">
                <a:solidFill>
                  <a:srgbClr val="0000DC"/>
                </a:solidFill>
              </a:rPr>
              <a:t>experimental</a:t>
            </a:r>
            <a:r>
              <a:rPr lang="cs-CZ" sz="2800" b="1" dirty="0" smtClean="0">
                <a:solidFill>
                  <a:srgbClr val="0000DC"/>
                </a:solidFill>
              </a:rPr>
              <a:t> gerontology </a:t>
            </a:r>
            <a:r>
              <a:rPr lang="cs-CZ" sz="2800" b="1" dirty="0" smtClean="0"/>
              <a:t>– </a:t>
            </a:r>
            <a:r>
              <a:rPr lang="cs-CZ" sz="2800" b="1" dirty="0" err="1" smtClean="0"/>
              <a:t>causes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ways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ageing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actually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the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cellular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molecular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level</a:t>
            </a:r>
            <a:r>
              <a:rPr lang="cs-CZ" sz="2800" b="1" dirty="0" smtClean="0"/>
              <a:t>, neuropsychology of </a:t>
            </a:r>
            <a:r>
              <a:rPr lang="cs-CZ" sz="2800" b="1" dirty="0" err="1" smtClean="0"/>
              <a:t>ageing</a:t>
            </a:r>
            <a:r>
              <a:rPr lang="cs-CZ" sz="2800" b="1" dirty="0" smtClean="0"/>
              <a:t> </a:t>
            </a:r>
          </a:p>
          <a:p>
            <a:r>
              <a:rPr lang="cs-CZ" sz="2800" b="1" dirty="0" err="1" smtClean="0">
                <a:solidFill>
                  <a:srgbClr val="0000DC"/>
                </a:solidFill>
              </a:rPr>
              <a:t>social</a:t>
            </a:r>
            <a:r>
              <a:rPr lang="cs-CZ" sz="2800" b="1" dirty="0" smtClean="0">
                <a:solidFill>
                  <a:srgbClr val="0000DC"/>
                </a:solidFill>
              </a:rPr>
              <a:t> gerontology </a:t>
            </a:r>
            <a:r>
              <a:rPr lang="cs-CZ" sz="2800" b="1" dirty="0" smtClean="0"/>
              <a:t>– </a:t>
            </a:r>
            <a:r>
              <a:rPr lang="cs-CZ" sz="2800" b="1" dirty="0" err="1" smtClean="0"/>
              <a:t>relationship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between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aging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people</a:t>
            </a:r>
            <a:r>
              <a:rPr lang="cs-CZ" sz="2800" b="1" dirty="0" smtClean="0"/>
              <a:t> and society, </a:t>
            </a:r>
            <a:r>
              <a:rPr lang="cs-CZ" sz="2800" b="1" dirty="0" err="1" smtClean="0"/>
              <a:t>needs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elderly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demography</a:t>
            </a:r>
            <a:r>
              <a:rPr lang="cs-CZ" sz="2800" b="1" dirty="0" smtClean="0"/>
              <a:t>, sociology, </a:t>
            </a:r>
            <a:r>
              <a:rPr lang="cs-CZ" sz="2800" b="1" dirty="0" err="1" smtClean="0"/>
              <a:t>economy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law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urbanistics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architecture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etc</a:t>
            </a:r>
            <a:endParaRPr lang="cs-CZ" sz="2800" b="1" dirty="0" smtClean="0"/>
          </a:p>
          <a:p>
            <a:r>
              <a:rPr lang="cs-CZ" sz="2800" b="1" dirty="0" err="1" smtClean="0"/>
              <a:t>clinical</a:t>
            </a:r>
            <a:r>
              <a:rPr lang="cs-CZ" sz="2800" b="1" dirty="0" smtClean="0"/>
              <a:t> gerontology - </a:t>
            </a:r>
            <a:r>
              <a:rPr lang="cs-CZ" sz="2800" b="1" dirty="0" err="1" smtClean="0"/>
              <a:t>geriatrics</a:t>
            </a:r>
            <a:endParaRPr lang="cs-CZ" sz="2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92" y="5437049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1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12124" y="609600"/>
            <a:ext cx="8861878" cy="1320800"/>
          </a:xfrm>
        </p:spPr>
        <p:txBody>
          <a:bodyPr/>
          <a:lstStyle/>
          <a:p>
            <a:r>
              <a:rPr lang="cs-CZ" altLang="cs-CZ" sz="4000" b="1" dirty="0" err="1" smtClean="0"/>
              <a:t>Comprehensive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geriatric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assessment</a:t>
            </a:r>
            <a:r>
              <a:rPr lang="cs-CZ" altLang="cs-CZ" sz="4000" b="1" dirty="0" smtClean="0"/>
              <a:t> </a:t>
            </a:r>
            <a:r>
              <a:rPr lang="cs-CZ" altLang="cs-CZ" sz="4000" b="1" dirty="0"/>
              <a:t>(CGA)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8" y="1989138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personality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somatic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health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functional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status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psychical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health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context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00" y="5117885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4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Personality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782" y="1619899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life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situations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priorities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and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decisions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>
                <a:solidFill>
                  <a:srgbClr val="0070C0"/>
                </a:solidFill>
              </a:rPr>
              <a:t>–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treat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/not to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treat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,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reanimate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/not to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reanimate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,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decisions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in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dementia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subjective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quality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of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life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endParaRPr lang="cs-CZ" altLang="cs-CZ" sz="3200" dirty="0">
              <a:solidFill>
                <a:srgbClr val="0070C0"/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8398904" y="3236913"/>
          <a:ext cx="3392488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Rastrový obrázek" r:id="rId3" imgW="1552792" imgH="1580952" progId="Paint.Picture">
                  <p:embed/>
                </p:oleObj>
              </mc:Choice>
              <mc:Fallback>
                <p:oleObj name="Rastrový obrázek" r:id="rId3" imgW="1552792" imgH="1580952" progId="Paint.Picture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8904" y="3236913"/>
                        <a:ext cx="3392488" cy="34559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32" y="5498809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0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2038" y="854299"/>
            <a:ext cx="8596668" cy="1320800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Somatic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health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8" y="2511336"/>
            <a:ext cx="8229600" cy="4525963"/>
          </a:xfrm>
        </p:spPr>
        <p:txBody>
          <a:bodyPr/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main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other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diaseases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functional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burden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syndromological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>
                <a:solidFill>
                  <a:schemeClr val="accent1">
                    <a:lumMod val="50000"/>
                  </a:schemeClr>
                </a:solidFill>
              </a:rPr>
              <a:t>dg (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imobilization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incontinentia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…)</a:t>
            </a:r>
            <a:r>
              <a:rPr lang="cs-CZ" altLang="cs-CZ" b="1" dirty="0" smtClean="0">
                <a:solidFill>
                  <a:schemeClr val="bg1"/>
                </a:solidFill>
              </a:rPr>
              <a:t>, </a:t>
            </a:r>
            <a:r>
              <a:rPr lang="cs-CZ" altLang="cs-CZ" b="1" dirty="0">
                <a:solidFill>
                  <a:schemeClr val="bg1"/>
                </a:solidFill>
              </a:rPr>
              <a:t>hypotermie apod.)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993" y="5340307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33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Functional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efficiency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532" y="1930400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stability and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performance and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independence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physical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condition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nutrition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4" descr="KOLEČKOVÉ BRUS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11" y="3384304"/>
            <a:ext cx="38068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20" y="5513302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8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Mental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health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908" y="2804532"/>
            <a:ext cx="8596668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FF0000"/>
              </a:buClr>
              <a:buSzPct val="130000"/>
              <a:buNone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cognitive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fatic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disorders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deliria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screening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affective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disorders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depression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screening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mental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balance,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maladaptation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psychosocial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stressors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250" y="303411"/>
            <a:ext cx="3452751" cy="29293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865" y="5402091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1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Social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context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180299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roles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relationships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network)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operation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demands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safety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home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environment</a:t>
            </a:r>
            <a:endParaRPr lang="cs-CZ" altLang="cs-CZ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needs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supplied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claimed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bg1"/>
                </a:solidFill>
              </a:rPr>
              <a:t>služby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38" y="3380728"/>
            <a:ext cx="4799849" cy="30932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79" y="5378589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38697" y="279400"/>
            <a:ext cx="8596668" cy="1320800"/>
          </a:xfrm>
        </p:spPr>
        <p:txBody>
          <a:bodyPr>
            <a:normAutofit/>
          </a:bodyPr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of stability and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walking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disorders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492" y="1789112"/>
            <a:ext cx="9526306" cy="50688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basic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neurological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assessment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getting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up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lying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a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sitting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position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sitting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position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spontaneous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maneuvers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Romberg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pull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test,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push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test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spontaneous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10m 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base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width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lenght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step, fluidity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movement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start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and stop,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rotation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obstacles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maneuvers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on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heels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on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tiptoes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closed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eyes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backwords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tandem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730" y="5229096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02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Possible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pathologies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width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base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unstable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destination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polyneuropathic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uncertainty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weakness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extremities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cerebellar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like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ebrietas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choreatic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short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stiffness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unability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start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04" y="3812146"/>
            <a:ext cx="4580646" cy="283563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9" y="5437049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23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b="1" dirty="0" smtClean="0">
                <a:solidFill>
                  <a:srgbClr val="00B0F0"/>
                </a:solidFill>
              </a:rPr>
              <a:t> of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physical</a:t>
            </a:r>
            <a:r>
              <a:rPr lang="cs-CZ" altLang="cs-CZ" b="1" dirty="0" smtClean="0">
                <a:solidFill>
                  <a:srgbClr val="00B0F0"/>
                </a:solidFill>
              </a:rPr>
              <a:t> performance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anamnestic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comparison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contemporaries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standards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ADL, IADL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stress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tests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speed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observation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EKG,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blood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pressure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heart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rate</a:t>
            </a:r>
            <a:endParaRPr lang="cs-CZ" altLang="cs-CZ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selection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tests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izometric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izotonic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treadmil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l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27" y="4836022"/>
            <a:ext cx="2638793" cy="18481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916" y="4607390"/>
            <a:ext cx="3134162" cy="20767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44" y="5437049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2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ADL</a:t>
            </a:r>
          </a:p>
        </p:txBody>
      </p:sp>
      <p:graphicFrame>
        <p:nvGraphicFramePr>
          <p:cNvPr id="2150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4583114" y="115889"/>
          <a:ext cx="4954587" cy="662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Fotografie" r:id="rId3" imgW="9838095" imgH="13152381" progId="MSPhotoEd.3">
                  <p:embed/>
                </p:oleObj>
              </mc:Choice>
              <mc:Fallback>
                <p:oleObj name="Fotografie" r:id="rId3" imgW="9838095" imgH="13152381" progId="MSPhotoEd.3">
                  <p:embed/>
                  <p:pic>
                    <p:nvPicPr>
                      <p:cNvPr id="215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4" y="115889"/>
                        <a:ext cx="4954587" cy="662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39" y="5402090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3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Gerontology </a:t>
            </a:r>
            <a:r>
              <a:rPr lang="cs-CZ" b="1" dirty="0" err="1"/>
              <a:t>subspecialties</a:t>
            </a:r>
            <a:r>
              <a:rPr lang="cs-CZ" b="1" dirty="0"/>
              <a:t> </a:t>
            </a:r>
            <a:r>
              <a:rPr lang="cs-CZ" b="1" dirty="0" smtClean="0"/>
              <a:t>II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1">
                    <a:lumMod val="75000"/>
                  </a:schemeClr>
                </a:solidFill>
              </a:rPr>
              <a:t>geriatrics</a:t>
            </a:r>
            <a:r>
              <a:rPr lang="cs-CZ" altLang="cs-CZ" sz="3200" b="1" dirty="0" smtClean="0"/>
              <a:t> - </a:t>
            </a:r>
            <a:r>
              <a:rPr lang="cs-CZ" altLang="cs-CZ" sz="3200" b="1" dirty="0" err="1" smtClean="0"/>
              <a:t>summarizes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generalizes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across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all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disciplines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main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topics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senior´s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health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fuctional</a:t>
            </a:r>
            <a:r>
              <a:rPr lang="cs-CZ" altLang="cs-CZ" sz="3200" b="1" dirty="0" smtClean="0"/>
              <a:t> status, </a:t>
            </a:r>
            <a:r>
              <a:rPr lang="cs-CZ" altLang="cs-CZ" sz="3200" b="1" dirty="0" err="1" smtClean="0"/>
              <a:t>specific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needs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specificities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appearance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symptoms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therapy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prevention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social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context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diseases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old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age</a:t>
            </a:r>
            <a:endParaRPr lang="cs-CZ" altLang="cs-CZ" sz="32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941" y="5284312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06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IADL</a:t>
            </a:r>
          </a:p>
        </p:txBody>
      </p:sp>
      <p:graphicFrame>
        <p:nvGraphicFramePr>
          <p:cNvPr id="2355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365626" y="188914"/>
          <a:ext cx="4951413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Fotografie" r:id="rId3" imgW="9704762" imgH="12695238" progId="MSPhotoEd.3">
                  <p:embed/>
                </p:oleObj>
              </mc:Choice>
              <mc:Fallback>
                <p:oleObj name="Fotografie" r:id="rId3" imgW="9704762" imgH="12695238" progId="MSPhotoEd.3">
                  <p:embed/>
                  <p:pic>
                    <p:nvPicPr>
                      <p:cNvPr id="23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6" y="188914"/>
                        <a:ext cx="4951413" cy="648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47" y="5315593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01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Cognitive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performance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MMSE</a:t>
            </a:r>
          </a:p>
          <a:p>
            <a:pPr>
              <a:buFontTx/>
              <a:buChar char="-"/>
            </a:pP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Mini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Mental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State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Examination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30-27-23-18-13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lock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test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est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connecting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numbers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letters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743701" y="1196976"/>
          <a:ext cx="3376613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Fotografie" r:id="rId3" imgW="10333333" imgH="14180952" progId="MSPhotoEd.3">
                  <p:embed/>
                </p:oleObj>
              </mc:Choice>
              <mc:Fallback>
                <p:oleObj name="Fotografie" r:id="rId3" imgW="10333333" imgH="14180952" progId="MSPhotoEd.3">
                  <p:embed/>
                  <p:pic>
                    <p:nvPicPr>
                      <p:cNvPr id="256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1" y="1196976"/>
                        <a:ext cx="3376613" cy="384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743700" y="5013325"/>
          <a:ext cx="338455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Fotografie" r:id="rId5" imgW="8476190" imgH="4447619" progId="MSPhotoEd.3">
                  <p:embed/>
                </p:oleObj>
              </mc:Choice>
              <mc:Fallback>
                <p:oleObj name="Fotografie" r:id="rId5" imgW="8476190" imgH="4447619" progId="MSPhotoEd.3">
                  <p:embed/>
                  <p:pic>
                    <p:nvPicPr>
                      <p:cNvPr id="256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0" y="5013325"/>
                        <a:ext cx="3384550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130" y="5391150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19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Connecting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numbers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and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letters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graphicFrame>
        <p:nvGraphicFramePr>
          <p:cNvPr id="532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063750" y="2150640"/>
          <a:ext cx="8178800" cy="423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Rastrový obrázek" r:id="rId3" imgW="6849431" imgH="3543795" progId="Paint.Picture">
                  <p:embed/>
                </p:oleObj>
              </mc:Choice>
              <mc:Fallback>
                <p:oleObj name="Rastrový obrázek" r:id="rId3" imgW="6849431" imgH="3543795" progId="Paint.Picture">
                  <p:embed/>
                  <p:pic>
                    <p:nvPicPr>
                      <p:cNvPr id="532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2150640"/>
                        <a:ext cx="8178800" cy="423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2855914" y="3213101"/>
            <a:ext cx="71437" cy="20161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flipV="1">
            <a:off x="2927351" y="3141664"/>
            <a:ext cx="720725" cy="714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648075" y="3213101"/>
            <a:ext cx="431800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3863975" y="37893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>
            <a:off x="2927351" y="4221163"/>
            <a:ext cx="9366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2927351" y="4221163"/>
            <a:ext cx="1008063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935413" y="44370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3935413" y="48688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>
            <a:off x="3000375" y="5300663"/>
            <a:ext cx="935038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000376" y="5300663"/>
            <a:ext cx="1800225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H="1" flipV="1">
            <a:off x="4727576" y="3213101"/>
            <a:ext cx="730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>
            <a:off x="4727575" y="3213100"/>
            <a:ext cx="6477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537527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>
            <a:off x="5448300" y="3789363"/>
            <a:ext cx="287338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>
            <a:off x="4727576" y="4221163"/>
            <a:ext cx="7207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>
            <a:off x="5448301" y="4221163"/>
            <a:ext cx="360363" cy="1295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>
            <a:off x="5808664" y="5516563"/>
            <a:ext cx="503237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 flipH="1" flipV="1">
            <a:off x="6240464" y="3213101"/>
            <a:ext cx="71437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>
            <a:off x="6240464" y="3213101"/>
            <a:ext cx="13684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 flipV="1">
            <a:off x="7608888" y="3213101"/>
            <a:ext cx="0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>
            <a:off x="7608888" y="3213100"/>
            <a:ext cx="10795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 flipH="1">
            <a:off x="832802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 flipH="1">
            <a:off x="8256589" y="3789363"/>
            <a:ext cx="71437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>
            <a:off x="8256588" y="4868863"/>
            <a:ext cx="647700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6" name="Line 28"/>
          <p:cNvSpPr>
            <a:spLocks noChangeShapeType="1"/>
          </p:cNvSpPr>
          <p:nvPr/>
        </p:nvSpPr>
        <p:spPr bwMode="auto">
          <a:xfrm flipV="1">
            <a:off x="8904288" y="4868863"/>
            <a:ext cx="360362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7" name="Line 29"/>
          <p:cNvSpPr>
            <a:spLocks noChangeShapeType="1"/>
          </p:cNvSpPr>
          <p:nvPr/>
        </p:nvSpPr>
        <p:spPr bwMode="auto">
          <a:xfrm flipV="1">
            <a:off x="9264650" y="3789363"/>
            <a:ext cx="71438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8" name="Line 30"/>
          <p:cNvSpPr>
            <a:spLocks noChangeShapeType="1"/>
          </p:cNvSpPr>
          <p:nvPr/>
        </p:nvSpPr>
        <p:spPr bwMode="auto">
          <a:xfrm flipH="1" flipV="1">
            <a:off x="8832850" y="3213101"/>
            <a:ext cx="503238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26" y="5661025"/>
            <a:ext cx="2779770" cy="100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 animBg="1"/>
      <p:bldP spid="53254" grpId="0" animBg="1"/>
      <p:bldP spid="53255" grpId="0" animBg="1"/>
      <p:bldP spid="53256" grpId="0" animBg="1"/>
      <p:bldP spid="53257" grpId="0" animBg="1"/>
      <p:bldP spid="53258" grpId="0" animBg="1"/>
      <p:bldP spid="53259" grpId="0" animBg="1"/>
      <p:bldP spid="53260" grpId="0" animBg="1"/>
      <p:bldP spid="53261" grpId="0" animBg="1"/>
      <p:bldP spid="53262" grpId="0" animBg="1"/>
      <p:bldP spid="53263" grpId="0" animBg="1"/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  <p:bldP spid="53273" grpId="0" animBg="1"/>
      <p:bldP spid="53274" grpId="0" animBg="1"/>
      <p:bldP spid="53275" grpId="0" animBg="1"/>
      <p:bldP spid="53276" grpId="0" animBg="1"/>
      <p:bldP spid="53277" grpId="0" animBg="1"/>
      <p:bldP spid="5327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Clock</a:t>
            </a:r>
            <a:r>
              <a:rPr lang="cs-CZ" dirty="0" smtClean="0"/>
              <a:t> test</a:t>
            </a:r>
            <a:endParaRPr lang="cs-CZ" dirty="0"/>
          </a:p>
        </p:txBody>
      </p:sp>
      <p:graphicFrame>
        <p:nvGraphicFramePr>
          <p:cNvPr id="7" name="Object 6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6271976" y="1026056"/>
          <a:ext cx="4334429" cy="276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Fotografie" r:id="rId3" imgW="4038095" imgH="2572109" progId="MSPhotoEd.3">
                  <p:embed/>
                </p:oleObj>
              </mc:Choice>
              <mc:Fallback>
                <p:oleObj name="Fotografie" r:id="rId3" imgW="4038095" imgH="2572109" progId="MSPhotoEd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976" y="1026056"/>
                        <a:ext cx="4334429" cy="2760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6271976" y="3938588"/>
          <a:ext cx="4407477" cy="2694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Fotografie" r:id="rId5" imgW="4067743" imgH="2486372" progId="MSPhotoEd.3">
                  <p:embed/>
                </p:oleObj>
              </mc:Choice>
              <mc:Fallback>
                <p:oleObj name="Fotografie" r:id="rId5" imgW="4067743" imgH="2486372" progId="MSPhotoEd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976" y="3938588"/>
                        <a:ext cx="4407477" cy="2694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09600" y="1600201"/>
            <a:ext cx="5069983" cy="486499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5865" y="62372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72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Depression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–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geriatric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depression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br>
              <a:rPr lang="cs-CZ" altLang="cs-CZ" sz="4000" b="1" dirty="0" smtClean="0">
                <a:solidFill>
                  <a:srgbClr val="00B0F0"/>
                </a:solidFill>
              </a:rPr>
            </a:br>
            <a:r>
              <a:rPr lang="cs-CZ" altLang="cs-CZ" sz="4000" b="1" dirty="0" err="1" smtClean="0">
                <a:solidFill>
                  <a:srgbClr val="00B0F0"/>
                </a:solidFill>
              </a:rPr>
              <a:t>scale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GDS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800" b="1">
                <a:solidFill>
                  <a:schemeClr val="bg1"/>
                </a:solidFill>
              </a:rPr>
              <a:t>Škála deprese</a:t>
            </a:r>
          </a:p>
          <a:p>
            <a:pPr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   podle Sheikha-Yesavage</a:t>
            </a:r>
          </a:p>
        </p:txBody>
      </p:sp>
      <p:graphicFrame>
        <p:nvGraphicFramePr>
          <p:cNvPr id="28676" name="Object 4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965760" y="2114216"/>
          <a:ext cx="8387952" cy="4011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Rastrový obrázek" r:id="rId3" imgW="12003175" imgH="5742857" progId="Paint.Picture">
                  <p:embed/>
                </p:oleObj>
              </mc:Choice>
              <mc:Fallback>
                <p:oleObj name="Rastrový obrázek" r:id="rId3" imgW="12003175" imgH="5742857" progId="Paint.Picture">
                  <p:embed/>
                  <p:pic>
                    <p:nvPicPr>
                      <p:cNvPr id="286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760" y="2114216"/>
                        <a:ext cx="8387952" cy="4011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872" y="5821112"/>
            <a:ext cx="2257775" cy="81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7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4000" b="1" dirty="0">
                <a:solidFill>
                  <a:srgbClr val="FFFF66"/>
                </a:solidFill>
              </a:rPr>
              <a:t> </a:t>
            </a:r>
            <a:r>
              <a:rPr lang="cs-CZ" altLang="cs-CZ" sz="4000" b="1" dirty="0">
                <a:solidFill>
                  <a:srgbClr val="00B0F0"/>
                </a:solidFill>
              </a:rPr>
              <a:t>MNA I </a:t>
            </a:r>
            <a:r>
              <a:rPr lang="cs-CZ" altLang="cs-CZ" sz="4000" b="1" dirty="0">
                <a:solidFill>
                  <a:srgbClr val="FFFF66"/>
                </a:solidFill>
              </a:rPr>
              <a:t/>
            </a:r>
            <a:br>
              <a:rPr lang="cs-CZ" altLang="cs-CZ" sz="4000" b="1" dirty="0">
                <a:solidFill>
                  <a:srgbClr val="FFFF66"/>
                </a:solidFill>
              </a:rPr>
            </a:br>
            <a:endParaRPr lang="cs-CZ" altLang="cs-CZ" sz="4000" b="1" dirty="0">
              <a:solidFill>
                <a:srgbClr val="FFFF66"/>
              </a:solidFill>
            </a:endParaRPr>
          </a:p>
        </p:txBody>
      </p:sp>
      <p:graphicFrame>
        <p:nvGraphicFramePr>
          <p:cNvPr id="30773" name="Group 53"/>
          <p:cNvGraphicFramePr>
            <a:graphicFrameLocks noGrp="1"/>
          </p:cNvGraphicFramePr>
          <p:nvPr>
            <p:extLst/>
          </p:nvPr>
        </p:nvGraphicFramePr>
        <p:xfrm>
          <a:off x="3190988" y="639325"/>
          <a:ext cx="5849937" cy="5944554"/>
        </p:xfrm>
        <a:graphic>
          <a:graphicData uri="http://schemas.openxmlformats.org/drawingml/2006/table">
            <a:tbl>
              <a:tblPr/>
              <a:tblGrid>
                <a:gridCol w="5849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Poslední 3 měsíce ztráta chuti k jídlu, obtíže GIT, problémy se žvýkáním a polykáním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těžké poruchy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mírné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bez potíží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Ztráta tělesné hmotnosti v posledním měsíci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více než 3 kg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neví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v rozmezí 1-3kg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stabilní hmotnost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Pohyblivost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upoután na lůžko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pohyb v okolí lůžka, po místnosti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vychází ven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Psychický stres v posledních 3 měsících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ano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ne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Neuropsychické problémy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těžká demence, deprese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mírná demence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žádné problémy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4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Index tělesné hmotnosti BMI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&lt; 19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19 – 21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21 – 23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&gt; 23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             –    14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                    -     12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riziko malnutrice  - &lt; 11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774" name="Rectangle 54"/>
          <p:cNvSpPr>
            <a:spLocks noChangeArrowheads="1"/>
          </p:cNvSpPr>
          <p:nvPr/>
        </p:nvSpPr>
        <p:spPr bwMode="auto">
          <a:xfrm>
            <a:off x="1524001" y="6214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141" y="5474630"/>
            <a:ext cx="2548634" cy="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38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MNA II</a:t>
            </a:r>
          </a:p>
        </p:txBody>
      </p:sp>
      <p:graphicFrame>
        <p:nvGraphicFramePr>
          <p:cNvPr id="33916" name="Group 124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133341" y="991672"/>
          <a:ext cx="9077459" cy="5666707"/>
        </p:xfrm>
        <a:graphic>
          <a:graphicData uri="http://schemas.openxmlformats.org/drawingml/2006/table">
            <a:tbl>
              <a:tblPr/>
              <a:tblGrid>
                <a:gridCol w="9077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Žije v domácnosti                                           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Užívá více než 3 léky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Dekubity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4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Počet hlavních jídel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1 jídlo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2 jídla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3 jídla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03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Příjem proteinů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1x a vícekrát denně mléčné výrobky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 a vícekrát denně vejce a luštěniny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maso, ryby denně                              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0-1x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2x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3x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Ovoce a zelenina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54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Příjem tekutin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méně než 3 šálky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3-5 šálků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5 a více šálků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605" y="5774198"/>
            <a:ext cx="1550901" cy="5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1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MNA III</a:t>
            </a:r>
          </a:p>
        </p:txBody>
      </p:sp>
      <p:graphicFrame>
        <p:nvGraphicFramePr>
          <p:cNvPr id="36907" name="Group 43"/>
          <p:cNvGraphicFramePr>
            <a:graphicFrameLocks noGrp="1"/>
          </p:cNvGraphicFramePr>
          <p:nvPr>
            <p:ph idx="1"/>
            <p:extLst/>
          </p:nvPr>
        </p:nvGraphicFramePr>
        <p:xfrm>
          <a:off x="978794" y="965914"/>
          <a:ext cx="9232006" cy="5550795"/>
        </p:xfrm>
        <a:graphic>
          <a:graphicData uri="http://schemas.openxmlformats.org/drawingml/2006/table">
            <a:tbl>
              <a:tblPr/>
              <a:tblGrid>
                <a:gridCol w="9232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86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Způsob příjmu potravy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s dopomocí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samostatně s obtížemi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samostatně bez problémů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8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Vlastní hodnocení stavu výživy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podvyživený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nehodnotí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nemá nutriční problémy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61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Hodnocení vlastního zdravotního stavu ve srovnání s vrstevníky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nedobrý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neví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stejně 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   = lepší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8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Střední obvod paže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&lt;21cm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21-22cm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&gt; 22cm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1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Obvod lýtka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&lt; 31 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 =    31 cm a více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56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Zhodnocení – max. 14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79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Celkové hodnocení z obou částí tabulky – 30 bodů             -  maximum 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17-23,5 bodů     – riziko malnutrice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&lt; 17 bodů             - malnutrice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154" y="5931243"/>
            <a:ext cx="1613850" cy="5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1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0CED8-D6B8-4BE1-8F06-526142345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4D533C8-0DDA-4128-9E0E-99E45FBF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sz="5000" dirty="0">
              <a:solidFill>
                <a:schemeClr val="tx2"/>
              </a:solidFill>
            </a:endParaRPr>
          </a:p>
          <a:p>
            <a:pPr marL="72000" indent="0" algn="ctr">
              <a:buNone/>
            </a:pPr>
            <a:r>
              <a:rPr lang="cs-CZ" sz="5000" b="1" dirty="0" err="1" smtClean="0">
                <a:solidFill>
                  <a:schemeClr val="tx2"/>
                </a:solidFill>
              </a:rPr>
              <a:t>Thank</a:t>
            </a:r>
            <a:r>
              <a:rPr lang="cs-CZ" sz="5000" b="1" dirty="0" smtClean="0">
                <a:solidFill>
                  <a:schemeClr val="tx2"/>
                </a:solidFill>
              </a:rPr>
              <a:t> </a:t>
            </a:r>
            <a:r>
              <a:rPr lang="cs-CZ" sz="5000" b="1" dirty="0" err="1" smtClean="0">
                <a:solidFill>
                  <a:schemeClr val="tx2"/>
                </a:solidFill>
              </a:rPr>
              <a:t>you</a:t>
            </a:r>
            <a:r>
              <a:rPr lang="cs-CZ" sz="5000" b="1" dirty="0" smtClean="0">
                <a:solidFill>
                  <a:schemeClr val="tx2"/>
                </a:solidFill>
              </a:rPr>
              <a:t> </a:t>
            </a:r>
            <a:r>
              <a:rPr lang="cs-CZ" sz="5000" b="1" dirty="0" err="1" smtClean="0">
                <a:solidFill>
                  <a:schemeClr val="tx2"/>
                </a:solidFill>
              </a:rPr>
              <a:t>for</a:t>
            </a:r>
            <a:r>
              <a:rPr lang="cs-CZ" sz="5000" b="1" dirty="0" smtClean="0">
                <a:solidFill>
                  <a:schemeClr val="tx2"/>
                </a:solidFill>
              </a:rPr>
              <a:t> </a:t>
            </a:r>
            <a:r>
              <a:rPr lang="cs-CZ" sz="5000" b="1" dirty="0" err="1" smtClean="0">
                <a:solidFill>
                  <a:schemeClr val="tx2"/>
                </a:solidFill>
              </a:rPr>
              <a:t>your</a:t>
            </a:r>
            <a:r>
              <a:rPr lang="cs-CZ" sz="5000" b="1" dirty="0" smtClean="0">
                <a:solidFill>
                  <a:schemeClr val="tx2"/>
                </a:solidFill>
              </a:rPr>
              <a:t> </a:t>
            </a:r>
            <a:r>
              <a:rPr lang="cs-CZ" sz="5000" b="1" dirty="0" err="1" smtClean="0">
                <a:solidFill>
                  <a:schemeClr val="tx2"/>
                </a:solidFill>
              </a:rPr>
              <a:t>attention</a:t>
            </a:r>
            <a:endParaRPr lang="cs-CZ" sz="50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732DA-C453-4D9D-B151-B2F17E28A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46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>
          <a:xfrm>
            <a:off x="369094" y="5221308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Expected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population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age-structure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2010-2050</a:t>
            </a:r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913" y="474613"/>
            <a:ext cx="4203700" cy="482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" name="Picture 10" descr="Věková skladba obyvatelstva v roce 2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9137" y="488122"/>
            <a:ext cx="4038600" cy="4824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1092994" y="2346915"/>
            <a:ext cx="7810500" cy="75009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871594" y="4198264"/>
            <a:ext cx="3384550" cy="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871594" y="3587157"/>
            <a:ext cx="3384550" cy="0"/>
          </a:xfrm>
          <a:prstGeom prst="line">
            <a:avLst/>
          </a:prstGeom>
          <a:noFill/>
          <a:ln w="57150">
            <a:solidFill>
              <a:srgbClr val="66FF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871594" y="2993605"/>
            <a:ext cx="3240087" cy="0"/>
          </a:xfrm>
          <a:prstGeom prst="line">
            <a:avLst/>
          </a:prstGeom>
          <a:noFill/>
          <a:ln w="57150">
            <a:solidFill>
              <a:srgbClr val="009900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5591176" y="1454776"/>
            <a:ext cx="3240087" cy="0"/>
          </a:xfrm>
          <a:prstGeom prst="line">
            <a:avLst/>
          </a:prstGeom>
          <a:noFill/>
          <a:ln w="57150">
            <a:solidFill>
              <a:srgbClr val="009900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5518944" y="2050131"/>
            <a:ext cx="3384550" cy="0"/>
          </a:xfrm>
          <a:prstGeom prst="line">
            <a:avLst/>
          </a:prstGeom>
          <a:noFill/>
          <a:ln w="57150">
            <a:solidFill>
              <a:srgbClr val="66FF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5446713" y="2617156"/>
            <a:ext cx="3384550" cy="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4476751" y="4058631"/>
            <a:ext cx="79238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1990</a:t>
            </a:r>
            <a:endParaRPr lang="cs-CZ" altLang="cs-CZ" sz="1400" b="1" dirty="0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9213559" y="2491600"/>
            <a:ext cx="77481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1990</a:t>
            </a:r>
            <a:endParaRPr lang="cs-CZ" altLang="cs-CZ" sz="1400" b="1" dirty="0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4446591" y="3471875"/>
            <a:ext cx="8225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1975</a:t>
            </a:r>
            <a:endParaRPr lang="cs-CZ" altLang="cs-CZ" sz="1400" b="1" dirty="0"/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9238277" y="1896243"/>
            <a:ext cx="7500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1975</a:t>
            </a:r>
            <a:endParaRPr lang="cs-CZ" altLang="cs-CZ" sz="1400" b="1" dirty="0"/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4476751" y="2884297"/>
            <a:ext cx="79238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1960</a:t>
            </a:r>
            <a:endParaRPr lang="cs-CZ" altLang="cs-CZ" sz="1400" b="1" dirty="0"/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9191625" y="1300887"/>
            <a:ext cx="6671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1960</a:t>
            </a:r>
            <a:endParaRPr lang="cs-CZ" altLang="cs-CZ" sz="14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263" y="5402669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52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847" y="5350933"/>
            <a:ext cx="8534400" cy="1507067"/>
          </a:xfrm>
        </p:spPr>
        <p:txBody>
          <a:bodyPr/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Life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expectancy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and infant mortality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rate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403797" y="166094"/>
          <a:ext cx="7946265" cy="5212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Rastrový obrázek" r:id="rId3" imgW="5038095" imgH="3304762" progId="Paint.Picture">
                  <p:embed/>
                </p:oleObj>
              </mc:Choice>
              <mc:Fallback>
                <p:oleObj name="Rastrový obrázek" r:id="rId3" imgW="5038095" imgH="3304762" progId="Paint.Picture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797" y="166094"/>
                        <a:ext cx="7946265" cy="5212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579" y="5570554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3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5028245"/>
            <a:ext cx="8534400" cy="1507067"/>
          </a:xfrm>
        </p:spPr>
        <p:txBody>
          <a:bodyPr/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Absolute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numbers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live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births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deaths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1785-2011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134060" y="222068"/>
          <a:ext cx="7237208" cy="480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Rastrový obrázek" r:id="rId3" imgW="4933333" imgH="3277057" progId="Paint.Picture">
                  <p:embed/>
                </p:oleObj>
              </mc:Choice>
              <mc:Fallback>
                <p:oleObj name="Rastrový obrázek" r:id="rId3" imgW="4933333" imgH="3277057" progId="Paint.Picture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060" y="222068"/>
                        <a:ext cx="7237208" cy="4806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725" y="5439937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4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85509" y="2190279"/>
            <a:ext cx="9003406" cy="1711817"/>
          </a:xfrm>
        </p:spPr>
        <p:txBody>
          <a:bodyPr>
            <a:normAutofit fontScale="90000"/>
          </a:bodyPr>
          <a:lstStyle/>
          <a:p>
            <a:r>
              <a:rPr lang="cs-CZ" altLang="cs-CZ" sz="4400" b="1" dirty="0" err="1" smtClean="0"/>
              <a:t>Specific</a:t>
            </a:r>
            <a:r>
              <a:rPr lang="cs-CZ" altLang="cs-CZ" sz="4400" b="1" dirty="0" smtClean="0"/>
              <a:t> </a:t>
            </a:r>
            <a:r>
              <a:rPr lang="cs-CZ" altLang="cs-CZ" sz="4400" b="1" dirty="0" err="1" smtClean="0"/>
              <a:t>features</a:t>
            </a:r>
            <a:r>
              <a:rPr lang="cs-CZ" altLang="cs-CZ" sz="4400" b="1" dirty="0" smtClean="0"/>
              <a:t> of </a:t>
            </a:r>
            <a:r>
              <a:rPr lang="cs-CZ" altLang="cs-CZ" sz="4400" b="1" dirty="0" err="1" smtClean="0"/>
              <a:t>diseases</a:t>
            </a:r>
            <a:r>
              <a:rPr lang="cs-CZ" altLang="cs-CZ" sz="4400" b="1" dirty="0" smtClean="0"/>
              <a:t> in </a:t>
            </a:r>
            <a:r>
              <a:rPr lang="cs-CZ" altLang="cs-CZ" sz="4400" b="1" dirty="0" err="1" smtClean="0"/>
              <a:t>elderly</a:t>
            </a: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sz="4900" b="1" dirty="0" smtClean="0">
                <a:solidFill>
                  <a:schemeClr val="tx1"/>
                </a:solidFill>
              </a:rPr>
              <a:t>Risk of </a:t>
            </a:r>
            <a:r>
              <a:rPr lang="cs-CZ" altLang="cs-CZ" sz="4900" b="1" dirty="0" err="1" smtClean="0">
                <a:solidFill>
                  <a:schemeClr val="tx1"/>
                </a:solidFill>
              </a:rPr>
              <a:t>false</a:t>
            </a:r>
            <a:r>
              <a:rPr lang="cs-CZ" altLang="cs-CZ" sz="4900" b="1" dirty="0" smtClean="0">
                <a:solidFill>
                  <a:schemeClr val="tx1"/>
                </a:solidFill>
              </a:rPr>
              <a:t> </a:t>
            </a:r>
            <a:r>
              <a:rPr lang="cs-CZ" altLang="cs-CZ" sz="4900" b="1" dirty="0" err="1" smtClean="0">
                <a:solidFill>
                  <a:schemeClr val="tx1"/>
                </a:solidFill>
              </a:rPr>
              <a:t>diagnosis</a:t>
            </a:r>
            <a:endParaRPr lang="cs-CZ" altLang="cs-CZ" sz="49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309" y="5093172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1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Oligosymptomatology</a:t>
            </a:r>
            <a:endParaRPr lang="cs-CZ" altLang="cs-CZ" b="1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 err="1" smtClean="0"/>
              <a:t>expression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less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typical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symptoms</a:t>
            </a:r>
            <a:r>
              <a:rPr lang="cs-CZ" altLang="cs-CZ" sz="3200" b="1" dirty="0" smtClean="0"/>
              <a:t> peritonitis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/>
              <a:t>defence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musculaire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pneumonia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fever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/>
              <a:t>c</a:t>
            </a:r>
            <a:r>
              <a:rPr lang="cs-CZ" altLang="cs-CZ" sz="3200" b="1" dirty="0" smtClean="0"/>
              <a:t>ystitis </a:t>
            </a:r>
            <a:r>
              <a:rPr lang="cs-CZ" altLang="cs-CZ" sz="3200" b="1" dirty="0" err="1" smtClean="0"/>
              <a:t>with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polakisuria</a:t>
            </a:r>
            <a:r>
              <a:rPr lang="cs-CZ" altLang="cs-CZ" sz="3200" b="1" dirty="0" smtClean="0"/>
              <a:t>, but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pain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tachyfibrilation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only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hyperthyreosis</a:t>
            </a:r>
            <a:endParaRPr lang="cs-CZ" altLang="cs-CZ" sz="3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601" y="5437049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7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</p:bld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1872</TotalTime>
  <Words>1491</Words>
  <Application>Microsoft Office PowerPoint</Application>
  <PresentationFormat>Širokoúhlá obrazovka</PresentationFormat>
  <Paragraphs>277</Paragraphs>
  <Slides>48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48</vt:i4>
      </vt:variant>
    </vt:vector>
  </HeadingPairs>
  <TitlesOfParts>
    <vt:vector size="57" baseType="lpstr">
      <vt:lpstr>Arial</vt:lpstr>
      <vt:lpstr>Courier New</vt:lpstr>
      <vt:lpstr>Symbol</vt:lpstr>
      <vt:lpstr>Tahoma</vt:lpstr>
      <vt:lpstr>Times New Roman</vt:lpstr>
      <vt:lpstr>Wingdings</vt:lpstr>
      <vt:lpstr>Prezentace_MU_CZ</vt:lpstr>
      <vt:lpstr>Rastrový obrázek</vt:lpstr>
      <vt:lpstr>Fotografie</vt:lpstr>
      <vt:lpstr>The basic principles of gerontology</vt:lpstr>
      <vt:lpstr>Gerontology</vt:lpstr>
      <vt:lpstr>Gerontology subspecialties I</vt:lpstr>
      <vt:lpstr>Gerontology subspecialties II</vt:lpstr>
      <vt:lpstr>Expected changes of the population age-structure 2010-2050</vt:lpstr>
      <vt:lpstr>Life expectancy and infant mortality rate</vt:lpstr>
      <vt:lpstr>Absolute numbers of live births and deaths 1785-2011</vt:lpstr>
      <vt:lpstr>Specific features of diseases in elderly  Risk of false diagnosis</vt:lpstr>
      <vt:lpstr>Oligosymptomatology</vt:lpstr>
      <vt:lpstr>Microsymptomatology</vt:lpstr>
      <vt:lpstr>„Another organ cries“</vt:lpstr>
      <vt:lpstr>Polymorbidity</vt:lpstr>
      <vt:lpstr>Glacier like symptom</vt:lpstr>
      <vt:lpstr>Interdisciplinary problems</vt:lpstr>
      <vt:lpstr>Specificities and pecularities of pharmacotherapy in elderly</vt:lpstr>
      <vt:lpstr>Problem topics </vt:lpstr>
      <vt:lpstr>Farmakokinetics I</vt:lpstr>
      <vt:lpstr>Farmacokinetics II</vt:lpstr>
      <vt:lpstr>Compliance  and its changes in elderly I</vt:lpstr>
      <vt:lpstr>Compliance  and its changes in elderly II</vt:lpstr>
      <vt:lpstr>Polypragmasia? Polypharmacotherapy?</vt:lpstr>
      <vt:lpstr>Therapy coordination problems  </vt:lpstr>
      <vt:lpstr>Medication at the market</vt:lpstr>
      <vt:lpstr>Seniors and medications consumption</vt:lpstr>
      <vt:lpstr>Creating the medication schedule</vt:lpstr>
      <vt:lpstr>Ten rules for elderly prescription I</vt:lpstr>
      <vt:lpstr>Ten rules for elderly prescription II</vt:lpstr>
      <vt:lpstr>Non-pharmacological therapy</vt:lpstr>
      <vt:lpstr>Comprehensive geriatric assessment</vt:lpstr>
      <vt:lpstr>Comprehensive geriatric assessment (CGA)</vt:lpstr>
      <vt:lpstr>Personality</vt:lpstr>
      <vt:lpstr>Somatic health</vt:lpstr>
      <vt:lpstr>Functional efficiency </vt:lpstr>
      <vt:lpstr>Mental health</vt:lpstr>
      <vt:lpstr>Social context</vt:lpstr>
      <vt:lpstr>Evaluation of stability and walking disorders</vt:lpstr>
      <vt:lpstr>Possible pathologies</vt:lpstr>
      <vt:lpstr>Evaluation of physical performance</vt:lpstr>
      <vt:lpstr>ADL</vt:lpstr>
      <vt:lpstr>IADL</vt:lpstr>
      <vt:lpstr>Cognitive performance evaluation</vt:lpstr>
      <vt:lpstr>Connecting numbers and letters</vt:lpstr>
      <vt:lpstr>Clock test</vt:lpstr>
      <vt:lpstr>Depression evaluation – geriatric depression  scale GDS</vt:lpstr>
      <vt:lpstr> MNA I  </vt:lpstr>
      <vt:lpstr>MNA II</vt:lpstr>
      <vt:lpstr>MNA III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Matějovská Kubešová Hana</cp:lastModifiedBy>
  <cp:revision>129</cp:revision>
  <cp:lastPrinted>1601-01-01T00:00:00Z</cp:lastPrinted>
  <dcterms:created xsi:type="dcterms:W3CDTF">2021-04-27T07:29:37Z</dcterms:created>
  <dcterms:modified xsi:type="dcterms:W3CDTF">2022-02-14T08:18:10Z</dcterms:modified>
</cp:coreProperties>
</file>