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4"/>
  </p:notesMasterIdLst>
  <p:sldIdLst>
    <p:sldId id="316" r:id="rId2"/>
    <p:sldId id="409" r:id="rId3"/>
    <p:sldId id="498" r:id="rId4"/>
    <p:sldId id="496" r:id="rId5"/>
    <p:sldId id="452" r:id="rId6"/>
    <p:sldId id="453" r:id="rId7"/>
    <p:sldId id="454" r:id="rId8"/>
    <p:sldId id="486" r:id="rId9"/>
    <p:sldId id="455" r:id="rId10"/>
    <p:sldId id="456" r:id="rId11"/>
    <p:sldId id="457" r:id="rId12"/>
    <p:sldId id="368" r:id="rId13"/>
    <p:sldId id="459" r:id="rId14"/>
    <p:sldId id="481" r:id="rId15"/>
    <p:sldId id="482" r:id="rId16"/>
    <p:sldId id="479" r:id="rId17"/>
    <p:sldId id="465" r:id="rId18"/>
    <p:sldId id="460" r:id="rId19"/>
    <p:sldId id="431" r:id="rId20"/>
    <p:sldId id="462" r:id="rId21"/>
    <p:sldId id="461" r:id="rId22"/>
    <p:sldId id="463" r:id="rId23"/>
    <p:sldId id="464" r:id="rId24"/>
    <p:sldId id="430" r:id="rId25"/>
    <p:sldId id="488" r:id="rId26"/>
    <p:sldId id="489" r:id="rId27"/>
    <p:sldId id="490" r:id="rId28"/>
    <p:sldId id="491" r:id="rId29"/>
    <p:sldId id="492" r:id="rId30"/>
    <p:sldId id="429" r:id="rId31"/>
    <p:sldId id="432" r:id="rId32"/>
    <p:sldId id="433" r:id="rId33"/>
    <p:sldId id="434" r:id="rId34"/>
    <p:sldId id="435" r:id="rId35"/>
    <p:sldId id="469" r:id="rId36"/>
    <p:sldId id="437" r:id="rId37"/>
    <p:sldId id="483" r:id="rId38"/>
    <p:sldId id="484" r:id="rId39"/>
    <p:sldId id="485" r:id="rId40"/>
    <p:sldId id="438" r:id="rId41"/>
    <p:sldId id="446" r:id="rId42"/>
    <p:sldId id="425" r:id="rId43"/>
    <p:sldId id="445" r:id="rId44"/>
    <p:sldId id="426" r:id="rId45"/>
    <p:sldId id="451" r:id="rId46"/>
    <p:sldId id="493" r:id="rId47"/>
    <p:sldId id="494" r:id="rId48"/>
    <p:sldId id="495" r:id="rId49"/>
    <p:sldId id="472" r:id="rId50"/>
    <p:sldId id="476" r:id="rId51"/>
    <p:sldId id="407" r:id="rId52"/>
    <p:sldId id="424" r:id="rId5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CCFF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220" autoAdjust="0"/>
  </p:normalViewPr>
  <p:slideViewPr>
    <p:cSldViewPr>
      <p:cViewPr varScale="1">
        <p:scale>
          <a:sx n="64" d="100"/>
          <a:sy n="64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F3B9B1-E5BA-4B6B-A6B5-FF9CE68460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193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494B3-9717-43CC-9463-89E496E11CFD}" type="slidenum">
              <a:rPr lang="cs-CZ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39D312-2A7F-4ABF-871D-BA33392E2FBE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F3B9B1-E5BA-4B6B-A6B5-FF9CE684602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93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/>
          </p:cNvGrpSpPr>
          <p:nvPr/>
        </p:nvGrpSpPr>
        <p:grpSpPr bwMode="auto">
          <a:xfrm>
            <a:off x="0" y="908050"/>
            <a:ext cx="9144000" cy="73025"/>
            <a:chOff x="0" y="1026"/>
            <a:chExt cx="5760" cy="90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auto">
            <a:xfrm>
              <a:off x="0" y="1026"/>
              <a:ext cx="5760" cy="45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100000">
                  <a:srgbClr val="6699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k-SK" sz="1200" b="1">
                <a:latin typeface="Arial" charset="0"/>
                <a:cs typeface="+mn-cs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1071"/>
              <a:ext cx="5760" cy="45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100000">
                  <a:srgbClr val="CC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k-SK" sz="1200" b="1">
                <a:latin typeface="Arial" charset="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188913"/>
            <a:ext cx="6477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333875" y="2867025"/>
            <a:ext cx="561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200" b="1"/>
              <a:t>;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4362450" y="2828925"/>
            <a:ext cx="514350" cy="219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4321175" y="3797300"/>
            <a:ext cx="542925" cy="219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ctrTitle"/>
          </p:nvPr>
        </p:nvSpPr>
        <p:spPr bwMode="auto">
          <a:xfrm>
            <a:off x="684213" y="2133600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chemeClr val="bg1"/>
                </a:solidFill>
              </a:rPr>
              <a:t>Chronic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heart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failure</a:t>
            </a:r>
            <a:br>
              <a:rPr lang="cs-CZ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31913" y="4652963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k-SK" sz="2400" dirty="0">
                <a:solidFill>
                  <a:srgbClr val="FFFF00"/>
                </a:solidFill>
              </a:rPr>
              <a:t>Martin </a:t>
            </a:r>
            <a:r>
              <a:rPr lang="sk-SK" sz="2400" dirty="0" err="1">
                <a:solidFill>
                  <a:srgbClr val="FFFF00"/>
                </a:solidFill>
              </a:rPr>
              <a:t>Radvan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A495CF-19FD-45DC-B0E2-ECBFFC986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b</a:t>
            </a:r>
            <a:r>
              <a:rPr lang="en-US" sz="3600" dirty="0" err="1">
                <a:solidFill>
                  <a:srgbClr val="FFFF00"/>
                </a:solidFill>
              </a:rPr>
              <a:t>reathlessness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ankle swelling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f</a:t>
            </a:r>
            <a:r>
              <a:rPr lang="en-US" sz="3600" dirty="0" err="1">
                <a:solidFill>
                  <a:srgbClr val="FFFF00"/>
                </a:solidFill>
              </a:rPr>
              <a:t>atigue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peripheral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75" y="1340768"/>
            <a:ext cx="370549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E3A0D3-E3C4-477C-893B-1EBEB915B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6"/>
    </mc:Choice>
    <mc:Fallback>
      <p:transition spd="slow" advTm="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b</a:t>
            </a:r>
            <a:r>
              <a:rPr lang="en-US" sz="3600" dirty="0" err="1">
                <a:solidFill>
                  <a:srgbClr val="FFFF00"/>
                </a:solidFill>
              </a:rPr>
              <a:t>reathlessness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an</a:t>
            </a:r>
            <a:r>
              <a:rPr lang="cs-CZ" sz="3600" dirty="0" err="1">
                <a:solidFill>
                  <a:srgbClr val="FFFF00"/>
                </a:solidFill>
              </a:rPr>
              <a:t>kl</a:t>
            </a:r>
            <a:r>
              <a:rPr lang="en-US" sz="3600" dirty="0">
                <a:solidFill>
                  <a:srgbClr val="FFFF00"/>
                </a:solidFill>
              </a:rPr>
              <a:t>e swelling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f</a:t>
            </a:r>
            <a:r>
              <a:rPr lang="en-US" sz="3600" dirty="0" err="1">
                <a:solidFill>
                  <a:srgbClr val="FFFF00"/>
                </a:solidFill>
              </a:rPr>
              <a:t>atigue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peripheral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3174" y="587626"/>
            <a:ext cx="25261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AE7CB0A-C79C-4D9D-96E6-857B8A075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2"/>
    </mc:Choice>
    <mc:Fallback>
      <p:transition spd="slow" advTm="3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sz="4000" dirty="0" err="1">
                <a:solidFill>
                  <a:srgbClr val="FFFF00"/>
                </a:solidFill>
              </a:rPr>
              <a:t>Patophysiology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596" y="1714488"/>
            <a:ext cx="822960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cs-CZ" sz="2400" dirty="0">
              <a:solidFill>
                <a:srgbClr val="FFFF00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2865047" y="1666914"/>
            <a:ext cx="484632" cy="6611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021264" y="1082139"/>
            <a:ext cx="262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Hypertension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2285992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Diastolic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dysfunction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7158" y="3429000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Left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atrial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enlargement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85720" y="4572008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Atrial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fibrilation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643306" y="4071942"/>
            <a:ext cx="182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(</a:t>
            </a:r>
            <a:r>
              <a:rPr lang="cs-CZ" sz="3200" dirty="0" err="1">
                <a:solidFill>
                  <a:schemeClr val="bg1"/>
                </a:solidFill>
              </a:rPr>
              <a:t>HFpEF</a:t>
            </a:r>
            <a:r>
              <a:rPr lang="cs-CZ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473245" y="5152854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Stroke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7" name="Šipka dolů 16"/>
          <p:cNvSpPr/>
          <p:nvPr/>
        </p:nvSpPr>
        <p:spPr>
          <a:xfrm rot="14752838">
            <a:off x="3069298" y="4305709"/>
            <a:ext cx="484632" cy="6821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ů 17"/>
          <p:cNvSpPr/>
          <p:nvPr/>
        </p:nvSpPr>
        <p:spPr>
          <a:xfrm>
            <a:off x="1515600" y="3969977"/>
            <a:ext cx="484632" cy="721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>
            <a:off x="1536631" y="2857496"/>
            <a:ext cx="484632" cy="6657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lů 19"/>
          <p:cNvSpPr/>
          <p:nvPr/>
        </p:nvSpPr>
        <p:spPr>
          <a:xfrm rot="18159772">
            <a:off x="3021182" y="4789923"/>
            <a:ext cx="484632" cy="6359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5572132" y="5143512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Invalidity</a:t>
            </a:r>
          </a:p>
        </p:txBody>
      </p:sp>
      <p:sp>
        <p:nvSpPr>
          <p:cNvPr id="22" name="Šipka dolů 21"/>
          <p:cNvSpPr/>
          <p:nvPr/>
        </p:nvSpPr>
        <p:spPr>
          <a:xfrm rot="16200000">
            <a:off x="4885088" y="5116176"/>
            <a:ext cx="484632" cy="6821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lů 22"/>
          <p:cNvSpPr/>
          <p:nvPr/>
        </p:nvSpPr>
        <p:spPr>
          <a:xfrm rot="19518003">
            <a:off x="5273993" y="4612476"/>
            <a:ext cx="484632" cy="6821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857984" y="6273249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Death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25" name="Šipka dolů 24"/>
          <p:cNvSpPr/>
          <p:nvPr/>
        </p:nvSpPr>
        <p:spPr>
          <a:xfrm rot="19518003">
            <a:off x="6937655" y="5649421"/>
            <a:ext cx="484632" cy="6821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lů 5">
            <a:extLst>
              <a:ext uri="{FF2B5EF4-FFF2-40B4-BE49-F238E27FC236}">
                <a16:creationId xmlns:a16="http://schemas.microsoft.com/office/drawing/2014/main" id="{A0B01D35-045A-4E0E-8381-C5887C2DE5F6}"/>
              </a:ext>
            </a:extLst>
          </p:cNvPr>
          <p:cNvSpPr/>
          <p:nvPr/>
        </p:nvSpPr>
        <p:spPr>
          <a:xfrm rot="18720895">
            <a:off x="4543998" y="1526902"/>
            <a:ext cx="484632" cy="7441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34FE618-19F2-45D2-879A-E39833BA0686}"/>
              </a:ext>
            </a:extLst>
          </p:cNvPr>
          <p:cNvSpPr txBox="1"/>
          <p:nvPr/>
        </p:nvSpPr>
        <p:spPr>
          <a:xfrm>
            <a:off x="4708247" y="3172258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Systolic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dysfunction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7B1C77F-8B69-48C9-A698-F0AB062A09A7}"/>
              </a:ext>
            </a:extLst>
          </p:cNvPr>
          <p:cNvSpPr txBox="1"/>
          <p:nvPr/>
        </p:nvSpPr>
        <p:spPr>
          <a:xfrm>
            <a:off x="5114324" y="1095182"/>
            <a:ext cx="308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Aterosclerosis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29" name="Šipka dolů 5">
            <a:extLst>
              <a:ext uri="{FF2B5EF4-FFF2-40B4-BE49-F238E27FC236}">
                <a16:creationId xmlns:a16="http://schemas.microsoft.com/office/drawing/2014/main" id="{A6247F98-DA61-4FBD-87B7-19EBB8D576D2}"/>
              </a:ext>
            </a:extLst>
          </p:cNvPr>
          <p:cNvSpPr/>
          <p:nvPr/>
        </p:nvSpPr>
        <p:spPr>
          <a:xfrm>
            <a:off x="5729647" y="1624221"/>
            <a:ext cx="484632" cy="4783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12059A2-1718-49DC-8C45-6D23748ABE11}"/>
              </a:ext>
            </a:extLst>
          </p:cNvPr>
          <p:cNvSpPr txBox="1"/>
          <p:nvPr/>
        </p:nvSpPr>
        <p:spPr>
          <a:xfrm>
            <a:off x="4555900" y="2088859"/>
            <a:ext cx="45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Coronay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Artery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Disease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31" name="Šipka dolů 5">
            <a:extLst>
              <a:ext uri="{FF2B5EF4-FFF2-40B4-BE49-F238E27FC236}">
                <a16:creationId xmlns:a16="http://schemas.microsoft.com/office/drawing/2014/main" id="{34A646B4-EFC9-4DF0-9523-E7D1BB45B074}"/>
              </a:ext>
            </a:extLst>
          </p:cNvPr>
          <p:cNvSpPr/>
          <p:nvPr/>
        </p:nvSpPr>
        <p:spPr>
          <a:xfrm>
            <a:off x="5766647" y="2652409"/>
            <a:ext cx="484632" cy="5168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E6EB0A3-686F-4113-86EF-8FFF0FF73DEE}"/>
              </a:ext>
            </a:extLst>
          </p:cNvPr>
          <p:cNvSpPr txBox="1"/>
          <p:nvPr/>
        </p:nvSpPr>
        <p:spPr>
          <a:xfrm>
            <a:off x="5572132" y="4028175"/>
            <a:ext cx="182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(</a:t>
            </a:r>
            <a:r>
              <a:rPr lang="cs-CZ" sz="3200" dirty="0" err="1">
                <a:solidFill>
                  <a:schemeClr val="bg1"/>
                </a:solidFill>
              </a:rPr>
              <a:t>HFrEF</a:t>
            </a:r>
            <a:r>
              <a:rPr lang="cs-CZ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3" name="Šipka dolů 5">
            <a:extLst>
              <a:ext uri="{FF2B5EF4-FFF2-40B4-BE49-F238E27FC236}">
                <a16:creationId xmlns:a16="http://schemas.microsoft.com/office/drawing/2014/main" id="{8B82E0F2-FEE7-48C2-AFA8-CF2008DAE201}"/>
              </a:ext>
            </a:extLst>
          </p:cNvPr>
          <p:cNvSpPr/>
          <p:nvPr/>
        </p:nvSpPr>
        <p:spPr>
          <a:xfrm>
            <a:off x="6090780" y="3645500"/>
            <a:ext cx="484632" cy="5168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 dolů 5">
            <a:extLst>
              <a:ext uri="{FF2B5EF4-FFF2-40B4-BE49-F238E27FC236}">
                <a16:creationId xmlns:a16="http://schemas.microsoft.com/office/drawing/2014/main" id="{7BA41C1C-AECA-44BA-A2B3-C74897CC7C37}"/>
              </a:ext>
            </a:extLst>
          </p:cNvPr>
          <p:cNvSpPr/>
          <p:nvPr/>
        </p:nvSpPr>
        <p:spPr>
          <a:xfrm>
            <a:off x="6182848" y="4644288"/>
            <a:ext cx="484632" cy="5168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563091-522D-4897-BCDE-E5AAE4687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37"/>
    </mc:Choice>
    <mc:Fallback>
      <p:transition spd="slow" advTm="7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HFrEF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vs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HFpEF</a:t>
            </a:r>
            <a:endParaRPr lang="cs-CZ" sz="4000" dirty="0">
              <a:solidFill>
                <a:srgbClr val="FFFF00"/>
              </a:solidFill>
            </a:endParaRPr>
          </a:p>
        </p:txBody>
      </p:sp>
      <p:pic>
        <p:nvPicPr>
          <p:cNvPr id="4" name="09-02-11-091646_zetelova_20090211_091646_20090320_094404_001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2075" y="1600200"/>
            <a:ext cx="6419850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EF388E-5B41-4440-956C-52BF03C3B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4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85"/>
    </mc:Choice>
    <mc:Fallback>
      <p:transition spd="slow" advTm="4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67" objId="4"/>
        <p14:stopEvt time="47885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HFrEF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vs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HFpEF</a:t>
            </a:r>
            <a:endParaRPr lang="cs-CZ" sz="4000" dirty="0">
              <a:solidFill>
                <a:srgbClr val="FFFF00"/>
              </a:solidFill>
            </a:endParaRPr>
          </a:p>
        </p:txBody>
      </p:sp>
      <p:pic>
        <p:nvPicPr>
          <p:cNvPr id="3" name="09-05-04-130249_kuricova_20090504_130249_20090504_132250_000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2075" y="1600200"/>
            <a:ext cx="6419850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FC125D-1581-4E84-885F-DA9A9FE0DD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7"/>
    </mc:Choice>
    <mc:Fallback>
      <p:transition spd="slow" advTm="2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3" objId="3"/>
        <p14:stopEvt time="2114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HFrEF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vs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HFpEF</a:t>
            </a:r>
            <a:endParaRPr lang="cs-CZ" sz="4000" dirty="0">
              <a:solidFill>
                <a:srgbClr val="FFFF00"/>
              </a:solidFill>
            </a:endParaRPr>
          </a:p>
        </p:txBody>
      </p:sp>
      <p:pic>
        <p:nvPicPr>
          <p:cNvPr id="4" name="Image0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175" y="1600200"/>
            <a:ext cx="6853238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1503C6-2848-4ED6-ABAE-BDFA718E8B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4"/>
    </mc:Choice>
    <mc:Fallback>
      <p:transition spd="slow" advTm="2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9" objId="4"/>
        <p14:stopEvt time="22544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Aetiology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052736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HFrEF</a:t>
            </a:r>
            <a:r>
              <a:rPr lang="cs-CZ" altLang="cs-CZ" sz="3600" dirty="0">
                <a:solidFill>
                  <a:srgbClr val="FFFF00"/>
                </a:solidFill>
              </a:rPr>
              <a:t> – CAD, DCMP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HFpEF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solidFill>
                  <a:srgbClr val="FFFF00"/>
                </a:solidFill>
              </a:rPr>
              <a:t>hypertension</a:t>
            </a:r>
            <a:r>
              <a:rPr lang="cs-CZ" altLang="cs-CZ" dirty="0">
                <a:solidFill>
                  <a:srgbClr val="FFFF00"/>
                </a:solidFill>
              </a:rPr>
              <a:t>, diabetes, AF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solidFill>
                  <a:srgbClr val="FFFF00"/>
                </a:solidFill>
              </a:rPr>
              <a:t>CAD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solidFill>
                  <a:srgbClr val="FFFF00"/>
                </a:solidFill>
              </a:rPr>
              <a:t>HCMP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solidFill>
                  <a:srgbClr val="FFFF00"/>
                </a:solidFill>
              </a:rPr>
              <a:t>Right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ventricle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failure</a:t>
            </a:r>
            <a:r>
              <a:rPr lang="cs-CZ" altLang="cs-CZ" dirty="0">
                <a:solidFill>
                  <a:srgbClr val="FFFF00"/>
                </a:solidFill>
              </a:rPr>
              <a:t>/PH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solidFill>
                  <a:srgbClr val="FFFF00"/>
                </a:solidFill>
              </a:rPr>
              <a:t>Valvular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FFFF00"/>
                </a:solidFill>
              </a:rPr>
              <a:t>disease</a:t>
            </a:r>
            <a:endParaRPr lang="cs-CZ" altLang="cs-CZ" dirty="0">
              <a:solidFill>
                <a:srgbClr val="FFFF00"/>
              </a:solidFill>
            </a:endParaRP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solidFill>
                  <a:srgbClr val="FFFF00"/>
                </a:solidFill>
              </a:rPr>
              <a:t>High</a:t>
            </a:r>
            <a:r>
              <a:rPr lang="cs-CZ" altLang="cs-CZ" dirty="0">
                <a:solidFill>
                  <a:srgbClr val="FFFF00"/>
                </a:solidFill>
              </a:rPr>
              <a:t> output HF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solidFill>
                  <a:srgbClr val="FFFF00"/>
                </a:solidFill>
              </a:rPr>
              <a:t>„</a:t>
            </a:r>
            <a:r>
              <a:rPr lang="cs-CZ" altLang="cs-CZ" dirty="0" err="1">
                <a:solidFill>
                  <a:srgbClr val="FFFF00"/>
                </a:solidFill>
              </a:rPr>
              <a:t>zebras</a:t>
            </a:r>
            <a:r>
              <a:rPr lang="cs-CZ" altLang="cs-CZ" dirty="0">
                <a:solidFill>
                  <a:srgbClr val="FFFF00"/>
                </a:solidFill>
              </a:rPr>
              <a:t>“</a:t>
            </a: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  <a:p>
            <a:pPr lvl="2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  <a:p>
            <a:pPr lvl="1"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6A89A8-D126-4556-9CB4-D21501EF4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00"/>
    </mc:Choice>
    <mc:Fallback>
      <p:transition spd="slow" advTm="7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Diagnosis</a:t>
            </a:r>
            <a:r>
              <a:rPr lang="cs-CZ" sz="40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9D9727-AC17-4F3A-B848-46A89AA09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8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"/>
    </mc:Choice>
    <mc:Fallback>
      <p:transition spd="slow" advTm="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Diagnosis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Anamnesis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Clinical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signs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Ultrasonography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X-</a:t>
            </a:r>
            <a:r>
              <a:rPr lang="cs-CZ" sz="3600" dirty="0" err="1">
                <a:solidFill>
                  <a:srgbClr val="FFFF00"/>
                </a:solidFill>
              </a:rPr>
              <a:t>ray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of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the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chest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Coronarography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Stress </a:t>
            </a:r>
            <a:r>
              <a:rPr lang="cs-CZ" sz="3600" dirty="0" err="1">
                <a:solidFill>
                  <a:srgbClr val="FFFF00"/>
                </a:solidFill>
              </a:rPr>
              <a:t>tests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Labs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2C42C4-3370-464C-A18B-0DE99967D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8"/>
    </mc:Choice>
    <mc:Fallback>
      <p:transition spd="slow" advTm="3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Therapy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heart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failure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Prevention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Therapy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cause (CAD,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myocarditis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DKMP..)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Diuretics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thiazidy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Spironolakton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eplerenon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cs-CZ" sz="2800" dirty="0">
                <a:solidFill>
                  <a:schemeClr val="bg1"/>
                </a:solidFill>
                <a:latin typeface="+mn-lt"/>
              </a:rPr>
              <a:t>β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blokátory,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ACEi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a AT II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i="1" dirty="0">
                <a:solidFill>
                  <a:schemeClr val="bg1"/>
                </a:solidFill>
                <a:latin typeface="+mn-lt"/>
              </a:rPr>
              <a:t>Digoxin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CRT/D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Vaccination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flu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pneumococi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Ivabradin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Sacubitril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valsartan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gliflozins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Heart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transplant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/MCS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7B7F42-5129-4772-A9FA-ACABC9841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65"/>
    </mc:Choice>
    <mc:Fallback>
      <p:transition spd="slow" advTm="5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What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we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will</a:t>
            </a:r>
            <a:r>
              <a:rPr lang="cs-CZ" sz="4000" dirty="0">
                <a:solidFill>
                  <a:srgbClr val="FFFF00"/>
                </a:solidFill>
              </a:rPr>
              <a:t> talk </a:t>
            </a:r>
            <a:r>
              <a:rPr lang="cs-CZ" sz="4000" dirty="0" err="1">
                <a:solidFill>
                  <a:srgbClr val="FFFF00"/>
                </a:solidFill>
              </a:rPr>
              <a:t>about</a:t>
            </a:r>
            <a:r>
              <a:rPr lang="cs-CZ" sz="40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773238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Patophysiology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Clinical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signs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Diagnosis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Therapy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777736-C5B5-4706-8D12-FCE23D560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9"/>
    </mc:Choice>
    <mc:Fallback>
      <p:transition spd="slow" advTm="1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Therapy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heart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failure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HFrEF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Prevention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Therapy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cause (CAD,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myocarditis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DKMP..)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Diuretics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thiazidy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Spironolakton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eplerenon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cs-CZ" sz="2800" dirty="0">
                <a:solidFill>
                  <a:schemeClr val="bg1"/>
                </a:solidFill>
                <a:latin typeface="+mn-lt"/>
              </a:rPr>
              <a:t>β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blokátory,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ACEi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a AT II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i="1" dirty="0">
                <a:solidFill>
                  <a:schemeClr val="bg1"/>
                </a:solidFill>
                <a:latin typeface="+mn-lt"/>
              </a:rPr>
              <a:t>Digoxin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CRT/D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Vaccination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flu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pneumococi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Ivabradin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Sacubitril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valsartan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gliflozins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</a:rPr>
              <a:t>Heart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</a:rPr>
              <a:t>transplant</a:t>
            </a:r>
            <a:r>
              <a:rPr lang="cs-CZ" altLang="cs-CZ" sz="2800" dirty="0">
                <a:solidFill>
                  <a:schemeClr val="bg1"/>
                </a:solidFill>
              </a:rPr>
              <a:t>/MCS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5ED61D-E625-4158-914B-C82F806E4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5"/>
    </mc:Choice>
    <mc:Fallback>
      <p:transition spd="slow" advTm="1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Therapy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heart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failure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HFrEF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Prevention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Therapy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cause 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(CAD,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myocarditis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DKMP..)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Diuretics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thiazidy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Spironolakton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eplerenon</a:t>
            </a:r>
            <a:endParaRPr lang="cs-CZ" altLang="cs-CZ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cs-CZ" sz="2800" dirty="0">
                <a:solidFill>
                  <a:srgbClr val="FF0000"/>
                </a:solidFill>
                <a:latin typeface="+mn-lt"/>
              </a:rPr>
              <a:t>β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blokátory,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ACEi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a AT II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i="1" dirty="0">
                <a:solidFill>
                  <a:schemeClr val="bg1"/>
                </a:solidFill>
                <a:latin typeface="+mn-lt"/>
              </a:rPr>
              <a:t>Digoxin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CRT/D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Vaccination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flu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pneumococi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Ivabradin</a:t>
            </a:r>
            <a:endParaRPr lang="cs-CZ" altLang="cs-CZ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Sacubitril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/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valsartan</a:t>
            </a:r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gliflozins</a:t>
            </a:r>
            <a:endParaRPr lang="cs-CZ" altLang="cs-CZ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</a:rPr>
              <a:t>Heart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</a:rPr>
              <a:t>transplant</a:t>
            </a:r>
            <a:r>
              <a:rPr lang="cs-CZ" altLang="cs-CZ" sz="2800" dirty="0">
                <a:solidFill>
                  <a:schemeClr val="bg1"/>
                </a:solidFill>
              </a:rPr>
              <a:t>/MCS</a:t>
            </a:r>
            <a:endParaRPr lang="cs-CZ" altLang="cs-CZ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C13785-A1A3-4760-A2F5-87F67CD2D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2"/>
    </mc:Choice>
    <mc:Fallback>
      <p:transition spd="slow" advTm="3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654" y="260648"/>
            <a:ext cx="855832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Therapy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heart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failure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HFpEF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Prevention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Therapy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cause (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hypertension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Diuretics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thiazidy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Spironolakton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eplerenon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</a:rPr>
              <a:t>Heart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</a:rPr>
              <a:t>transplant</a:t>
            </a:r>
            <a:r>
              <a:rPr lang="cs-CZ" altLang="cs-CZ" sz="2800" dirty="0">
                <a:solidFill>
                  <a:schemeClr val="bg1"/>
                </a:solidFill>
              </a:rPr>
              <a:t>/MCS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6E03FC4-6DE5-4792-B94F-EFD64B3A7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6"/>
    </mc:Choice>
    <mc:Fallback>
      <p:transition spd="slow" advTm="1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654" y="260648"/>
            <a:ext cx="855832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Therapy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heart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failure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(</a:t>
            </a:r>
            <a:r>
              <a:rPr lang="cs-CZ" dirty="0" err="1">
                <a:solidFill>
                  <a:srgbClr val="FF0000"/>
                </a:solidFill>
              </a:rPr>
              <a:t>HFpEF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Prevention</a:t>
            </a:r>
            <a:endParaRPr lang="cs-CZ" altLang="cs-CZ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Therapy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cause (</a:t>
            </a:r>
            <a:r>
              <a:rPr lang="cs-CZ" altLang="cs-CZ" sz="2800" dirty="0" err="1">
                <a:solidFill>
                  <a:srgbClr val="FF0000"/>
                </a:solidFill>
                <a:latin typeface="+mn-lt"/>
              </a:rPr>
              <a:t>hypertension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Diuretics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thiazidy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Spironolakton</a:t>
            </a: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chemeClr val="bg1"/>
                </a:solidFill>
                <a:latin typeface="+mn-lt"/>
              </a:rPr>
              <a:t>eplerenon</a:t>
            </a: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2800" dirty="0" err="1">
                <a:solidFill>
                  <a:schemeClr val="bg1"/>
                </a:solidFill>
              </a:rPr>
              <a:t>Heart</a:t>
            </a: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</a:rPr>
              <a:t>transplant</a:t>
            </a:r>
            <a:r>
              <a:rPr lang="cs-CZ" altLang="cs-CZ" sz="2800" dirty="0">
                <a:solidFill>
                  <a:schemeClr val="bg1"/>
                </a:solidFill>
              </a:rPr>
              <a:t>/MCS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90CEDC-012A-420B-BE43-B2E1F8DDD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9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65"/>
    </mc:Choice>
    <mc:Fallback>
      <p:transition spd="slow" advTm="2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dirty="0">
                <a:solidFill>
                  <a:srgbClr val="FFFF00"/>
                </a:solidFill>
              </a:rPr>
              <a:t>β</a:t>
            </a:r>
            <a:r>
              <a:rPr lang="cs-CZ" dirty="0">
                <a:solidFill>
                  <a:srgbClr val="FFFF00"/>
                </a:solidFill>
              </a:rPr>
              <a:t> - blokátory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980728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Bisoprolol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Carvedilol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Metoprolol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sukcinát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i="1" dirty="0" err="1">
                <a:solidFill>
                  <a:schemeClr val="bg1"/>
                </a:solidFill>
                <a:latin typeface="+mn-lt"/>
              </a:rPr>
              <a:t>Nebivolol</a:t>
            </a:r>
            <a:endParaRPr lang="cs-CZ" altLang="cs-CZ" sz="3200" i="1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i="1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Lower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risk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especially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sudden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death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All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stuides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made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before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ICD on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stage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7B4C1F-E71D-4543-81C9-2C2262562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54"/>
    </mc:Choice>
    <mc:Fallback>
      <p:transition spd="slow" advTm="4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Renin-</a:t>
            </a:r>
            <a:r>
              <a:rPr lang="cs-CZ" dirty="0" err="1">
                <a:solidFill>
                  <a:srgbClr val="FFFF00"/>
                </a:solidFill>
              </a:rPr>
              <a:t>angitensin</a:t>
            </a:r>
            <a:r>
              <a:rPr lang="cs-CZ" dirty="0">
                <a:solidFill>
                  <a:srgbClr val="FFFF00"/>
                </a:solidFill>
              </a:rPr>
              <a:t>-aldosteron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08504" cy="4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943AAB-B35C-4972-85DF-DB468BF6A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5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2"/>
    </mc:Choice>
    <mc:Fallback>
      <p:transition spd="slow" advTm="3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Renin-</a:t>
            </a:r>
            <a:r>
              <a:rPr lang="cs-CZ" dirty="0" err="1">
                <a:solidFill>
                  <a:srgbClr val="FFFF00"/>
                </a:solidFill>
              </a:rPr>
              <a:t>angitensin</a:t>
            </a:r>
            <a:r>
              <a:rPr lang="cs-CZ" dirty="0">
                <a:solidFill>
                  <a:srgbClr val="FFFF00"/>
                </a:solidFill>
              </a:rPr>
              <a:t>-aldosteron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08504" cy="4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rot="20676593">
            <a:off x="30560" y="3551494"/>
            <a:ext cx="18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Renin inhibitor</a:t>
            </a:r>
          </a:p>
          <a:p>
            <a:pPr algn="ctr"/>
            <a:r>
              <a:rPr lang="cs-CZ" b="1" dirty="0" err="1">
                <a:solidFill>
                  <a:srgbClr val="00B050"/>
                </a:solidFill>
              </a:rPr>
              <a:t>aliskiren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Blesk 2"/>
          <p:cNvSpPr/>
          <p:nvPr/>
        </p:nvSpPr>
        <p:spPr>
          <a:xfrm rot="16998187">
            <a:off x="1612785" y="3371000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5BC9281-0D8E-41B7-A663-8F7D5C62D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1"/>
    </mc:Choice>
    <mc:Fallback>
      <p:transition spd="slow" advTm="2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Renin-</a:t>
            </a:r>
            <a:r>
              <a:rPr lang="cs-CZ" dirty="0" err="1">
                <a:solidFill>
                  <a:srgbClr val="FFFF00"/>
                </a:solidFill>
              </a:rPr>
              <a:t>angitensin</a:t>
            </a:r>
            <a:r>
              <a:rPr lang="cs-CZ" dirty="0">
                <a:solidFill>
                  <a:srgbClr val="FFFF00"/>
                </a:solidFill>
              </a:rPr>
              <a:t>-aldosteron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08504" cy="4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rot="20676593">
            <a:off x="30560" y="3551494"/>
            <a:ext cx="18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Renin inhibitor</a:t>
            </a:r>
          </a:p>
          <a:p>
            <a:pPr algn="ctr"/>
            <a:r>
              <a:rPr lang="cs-CZ" b="1" dirty="0" err="1">
                <a:solidFill>
                  <a:srgbClr val="00B050"/>
                </a:solidFill>
              </a:rPr>
              <a:t>aliskiren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Blesk 2"/>
          <p:cNvSpPr/>
          <p:nvPr/>
        </p:nvSpPr>
        <p:spPr>
          <a:xfrm rot="16998187">
            <a:off x="1612785" y="3371000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20676593">
            <a:off x="3167651" y="319976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</a:rPr>
              <a:t>ACEi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11" name="Blesk 10"/>
          <p:cNvSpPr/>
          <p:nvPr/>
        </p:nvSpPr>
        <p:spPr>
          <a:xfrm rot="16998187">
            <a:off x="3759168" y="3009424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379AAB-C65C-4C7A-96C8-DE08BB229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2"/>
    </mc:Choice>
    <mc:Fallback>
      <p:transition spd="slow" advTm="1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Renin-</a:t>
            </a:r>
            <a:r>
              <a:rPr lang="cs-CZ" dirty="0" err="1">
                <a:solidFill>
                  <a:srgbClr val="FFFF00"/>
                </a:solidFill>
              </a:rPr>
              <a:t>angitensin</a:t>
            </a:r>
            <a:r>
              <a:rPr lang="cs-CZ" dirty="0">
                <a:solidFill>
                  <a:srgbClr val="FFFF00"/>
                </a:solidFill>
              </a:rPr>
              <a:t>-aldosteron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08504" cy="4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rot="20676593">
            <a:off x="30560" y="3551494"/>
            <a:ext cx="18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Renin inhibitor</a:t>
            </a:r>
          </a:p>
          <a:p>
            <a:pPr algn="ctr"/>
            <a:r>
              <a:rPr lang="cs-CZ" b="1" dirty="0" err="1">
                <a:solidFill>
                  <a:srgbClr val="00B050"/>
                </a:solidFill>
              </a:rPr>
              <a:t>aliskiren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Blesk 2"/>
          <p:cNvSpPr/>
          <p:nvPr/>
        </p:nvSpPr>
        <p:spPr>
          <a:xfrm rot="16998187">
            <a:off x="1612785" y="3371000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20676593">
            <a:off x="3167651" y="319976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</a:rPr>
              <a:t>ACEi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186390">
            <a:off x="7449658" y="18864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</a:rPr>
              <a:t>ARBs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9" name="Blesk 8"/>
          <p:cNvSpPr/>
          <p:nvPr/>
        </p:nvSpPr>
        <p:spPr>
          <a:xfrm rot="6634888">
            <a:off x="6999528" y="2100901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11" name="Blesk 10"/>
          <p:cNvSpPr/>
          <p:nvPr/>
        </p:nvSpPr>
        <p:spPr>
          <a:xfrm rot="16998187">
            <a:off x="3759168" y="3009424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5A647A2-818A-43A0-8F78-D2AF7B38A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"/>
    </mc:Choice>
    <mc:Fallback>
      <p:transition spd="slow" advTm="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Renin-</a:t>
            </a:r>
            <a:r>
              <a:rPr lang="cs-CZ" dirty="0" err="1">
                <a:solidFill>
                  <a:srgbClr val="FFFF00"/>
                </a:solidFill>
              </a:rPr>
              <a:t>angitensin</a:t>
            </a:r>
            <a:r>
              <a:rPr lang="cs-CZ" dirty="0">
                <a:solidFill>
                  <a:srgbClr val="FFFF00"/>
                </a:solidFill>
              </a:rPr>
              <a:t>-aldosteron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08504" cy="4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rot="20676593">
            <a:off x="30560" y="3551494"/>
            <a:ext cx="18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Renin inhibitor</a:t>
            </a:r>
          </a:p>
          <a:p>
            <a:pPr algn="ctr"/>
            <a:r>
              <a:rPr lang="cs-CZ" b="1" dirty="0" err="1">
                <a:solidFill>
                  <a:srgbClr val="00B050"/>
                </a:solidFill>
              </a:rPr>
              <a:t>aliskiren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Blesk 2"/>
          <p:cNvSpPr/>
          <p:nvPr/>
        </p:nvSpPr>
        <p:spPr>
          <a:xfrm rot="16998187">
            <a:off x="1612785" y="3371000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20676593">
            <a:off x="3167651" y="319976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</a:rPr>
              <a:t>ACEi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7" name="Blesk 6"/>
          <p:cNvSpPr/>
          <p:nvPr/>
        </p:nvSpPr>
        <p:spPr>
          <a:xfrm rot="16998187">
            <a:off x="5631376" y="3982153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186390">
            <a:off x="7449658" y="18864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</a:rPr>
              <a:t>ARBs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9" name="Blesk 8"/>
          <p:cNvSpPr/>
          <p:nvPr/>
        </p:nvSpPr>
        <p:spPr>
          <a:xfrm rot="6634888">
            <a:off x="6999528" y="2100901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20222450">
            <a:off x="4994911" y="4290609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Aldosterone/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/</a:t>
            </a:r>
            <a:r>
              <a:rPr lang="cs-CZ" b="1" dirty="0" err="1">
                <a:solidFill>
                  <a:srgbClr val="00B050"/>
                </a:solidFill>
              </a:rPr>
              <a:t>eplerenone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11" name="Blesk 10"/>
          <p:cNvSpPr/>
          <p:nvPr/>
        </p:nvSpPr>
        <p:spPr>
          <a:xfrm rot="16998187">
            <a:off x="3759168" y="3009424"/>
            <a:ext cx="570976" cy="409082"/>
          </a:xfrm>
          <a:prstGeom prst="lightningBol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92D05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322798-638B-400B-A338-2ECA4D58B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1"/>
    </mc:Choice>
    <mc:Fallback>
      <p:transition spd="slow" advTm="2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Hemodynamics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773238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Stroke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volume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Ejection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fraction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output</a:t>
            </a: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77495C-53D2-44B2-BFB0-0D656EF9E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2"/>
    </mc:Choice>
    <mc:Fallback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ACE inhibitory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Captopril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(3x50mg)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Enalapril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(2x10-20mg)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Ramipril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(2x5mg)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Trandolapril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(1x4mg)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Lisinopril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(1x20-35mg)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Titration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maximal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dosage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454D96-52F7-467A-8F39-8EF7939C5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0"/>
    </mc:Choice>
    <mc:Fallback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Sartans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Candesartan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(1x32mg)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Losartan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(1x150mg)?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Valsartan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(2x160mg)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for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ACEi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intoletrant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Do not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combine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ACEi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806DDDB-93D0-41A4-A3CB-E1CBFF890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67"/>
    </mc:Choice>
    <mc:Fallback>
      <p:transition spd="slow" advTm="3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Diuretics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Furosemid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two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doses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20mg-1g/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day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HCTH (12,5-25mg)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C93184-869B-4AB2-B7D8-C834F1D34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7"/>
    </mc:Choice>
    <mc:Fallback>
      <p:transition spd="slow" advTm="5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MRA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Spironolactone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25mg (gynekomastie, 	mastodynie,</a:t>
            </a:r>
            <a:r>
              <a:rPr lang="cs-CZ" altLang="cs-CZ" sz="3200" dirty="0">
                <a:solidFill>
                  <a:schemeClr val="bg1"/>
                </a:solidFill>
              </a:rPr>
              <a:t> erektilní dysfunkce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Eplerenon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25-50mg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A36FA4-B531-445D-B87B-E7460A037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5"/>
    </mc:Choice>
    <mc:Fallback>
      <p:transition spd="slow" advTm="2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MRA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</a:rPr>
              <a:t>Spironolactone</a:t>
            </a:r>
            <a:r>
              <a:rPr lang="cs-CZ" altLang="cs-CZ" sz="3200" dirty="0">
                <a:solidFill>
                  <a:schemeClr val="bg1"/>
                </a:solidFill>
              </a:rPr>
              <a:t> 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25mg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gynecomasty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	mastodynie,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erectile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dysfunction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Eplerenon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25-50mg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6A1E6C-EF14-40A1-B833-4D97C134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475487"/>
            <a:ext cx="3210937" cy="210971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4100F0-B258-4A45-AE5C-A6BE587A9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3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"/>
    </mc:Choice>
    <mc:Fallback>
      <p:transition spd="slow" advTm="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MRA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</a:rPr>
              <a:t>Spironolactone</a:t>
            </a:r>
            <a:r>
              <a:rPr lang="cs-CZ" altLang="cs-CZ" sz="3200" dirty="0">
                <a:solidFill>
                  <a:schemeClr val="bg1"/>
                </a:solidFill>
              </a:rPr>
              <a:t> 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25mg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gynecomasty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	mastodynie,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erectile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dysfunction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Eplerenon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25-50mg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6A1E6C-EF14-40A1-B833-4D97C134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475487"/>
            <a:ext cx="3210937" cy="21097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207898-B114-4139-B20C-E8F8325B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475486"/>
            <a:ext cx="3516188" cy="210971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8B386D-35E2-4AE4-90F8-77A3A1D23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5"/>
    </mc:Choice>
    <mc:Fallback>
      <p:transition spd="slow" advTm="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Ivabradin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Selective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binding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: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cs-CZ" altLang="cs-CZ" sz="3200" baseline="-25000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cs-CZ" altLang="cs-CZ" sz="3200" baseline="-25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receptor in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sinoatrial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node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Decrease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HR in SR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Symptomatic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HFrEF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SR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above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	70-75/min,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symptomatic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failure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therapy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inclusive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BBlokru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5mg BID → 7,5mg BID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Well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tolerated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AFB864-04B3-47F5-A7F4-48E39EE3C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7"/>
    </mc:Choice>
    <mc:Fallback>
      <p:transition spd="slow" advTm="7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Gliflozins</a:t>
            </a:r>
            <a:r>
              <a:rPr lang="cs-CZ" dirty="0">
                <a:solidFill>
                  <a:srgbClr val="FFFF00"/>
                </a:solidFill>
              </a:rPr>
              <a:t> – SGLT2 </a:t>
            </a:r>
            <a:r>
              <a:rPr lang="cs-CZ" dirty="0" err="1">
                <a:solidFill>
                  <a:srgbClr val="FFFF00"/>
                </a:solidFill>
              </a:rPr>
              <a:t>inhibitors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Dapagliflozin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empagliflozin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Glycosuric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agent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Originally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in DM2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patients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866CAD-3DF8-4C72-BEFD-951878222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8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52"/>
    </mc:Choice>
    <mc:Fallback>
      <p:transition spd="slow" advTm="4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Gliflozins</a:t>
            </a:r>
            <a:r>
              <a:rPr lang="cs-CZ" dirty="0">
                <a:solidFill>
                  <a:srgbClr val="FFFF00"/>
                </a:solidFill>
              </a:rPr>
              <a:t> – SGLT2 </a:t>
            </a:r>
            <a:r>
              <a:rPr lang="cs-CZ" dirty="0" err="1">
                <a:solidFill>
                  <a:srgbClr val="FFFF00"/>
                </a:solidFill>
              </a:rPr>
              <a:t>inhibitors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Dapagliflozin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empagliflozin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Glycosuric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agent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Originally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in DM2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patients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76772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0FAEAD-F7B5-4D6B-8E36-5F9408D58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7"/>
    </mc:Choice>
    <mc:Fallback>
      <p:transition spd="slow" advTm="2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Gliflozins</a:t>
            </a:r>
            <a:r>
              <a:rPr lang="cs-CZ" dirty="0">
                <a:solidFill>
                  <a:srgbClr val="FFFF00"/>
                </a:solidFill>
              </a:rPr>
              <a:t> – SGLT1 </a:t>
            </a:r>
            <a:r>
              <a:rPr lang="cs-CZ" dirty="0" err="1">
                <a:solidFill>
                  <a:srgbClr val="FFFF00"/>
                </a:solidFill>
              </a:rPr>
              <a:t>inhibitors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Dapagliflozin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empagliflozin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Glycosuric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agent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Originally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in DM2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patients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192688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744924" cy="606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9ED002F-F992-4F92-BF6E-430ADCC26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7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5"/>
    </mc:Choice>
    <mc:Fallback>
      <p:transition spd="slow" advTm="3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Hemodynamics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773238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Stroke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volume</a:t>
            </a:r>
            <a:r>
              <a:rPr lang="cs-CZ" altLang="cs-CZ" sz="3600" dirty="0">
                <a:solidFill>
                  <a:srgbClr val="FFFF00"/>
                </a:solidFill>
              </a:rPr>
              <a:t> = EDV-ESV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Ejection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</a:rPr>
              <a:t>fraction</a:t>
            </a:r>
            <a:r>
              <a:rPr lang="cs-CZ" altLang="cs-CZ" sz="3600" dirty="0">
                <a:solidFill>
                  <a:srgbClr val="FFFF00"/>
                </a:solidFill>
              </a:rPr>
              <a:t> = SV/EDV</a:t>
            </a: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output = SV x HR</a:t>
            </a:r>
          </a:p>
          <a:p>
            <a:pPr indent="-341313">
              <a:buClr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 err="1">
                <a:solidFill>
                  <a:srgbClr val="FFFF00"/>
                </a:solidFill>
              </a:rPr>
              <a:t>Cardiac</a:t>
            </a:r>
            <a:r>
              <a:rPr lang="cs-CZ" altLang="cs-CZ" sz="3600" dirty="0">
                <a:solidFill>
                  <a:srgbClr val="FFFF00"/>
                </a:solidFill>
              </a:rPr>
              <a:t> index = CO/BSA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7C4A1CA-E5C6-4214-98DB-1EF912586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2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6"/>
    </mc:Choice>
    <mc:Fallback>
      <p:transition spd="slow" advTm="3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Digoxin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Symptomatic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normal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GFR,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especially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patients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atrial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fibrilation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control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frequency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symptomatic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therapy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Low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dose (0,125mg/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daily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22F9D3-DC2C-4A2D-8E1F-B6044A2D5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80"/>
    </mc:Choice>
    <mc:Fallback>
      <p:transition spd="slow" advTm="4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Sacubitril</a:t>
            </a:r>
            <a:r>
              <a:rPr lang="cs-CZ" dirty="0">
                <a:solidFill>
                  <a:srgbClr val="FFFF00"/>
                </a:solidFill>
              </a:rPr>
              <a:t>/</a:t>
            </a:r>
            <a:r>
              <a:rPr lang="cs-CZ" dirty="0" err="1">
                <a:solidFill>
                  <a:srgbClr val="FFFF00"/>
                </a:solidFill>
              </a:rPr>
              <a:t>valsartan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28DD4A-A3B1-4B24-96C8-F92A42AF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52737"/>
            <a:ext cx="7736137" cy="581499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A6B64B7-BD83-4896-860F-DE347FC5E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4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5"/>
    </mc:Choice>
    <mc:Fallback>
      <p:transition spd="slow" advTm="9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Sacubitril</a:t>
            </a:r>
            <a:r>
              <a:rPr lang="cs-CZ" dirty="0">
                <a:solidFill>
                  <a:srgbClr val="FFFF00"/>
                </a:solidFill>
              </a:rPr>
              <a:t>/</a:t>
            </a:r>
            <a:r>
              <a:rPr lang="cs-CZ" dirty="0" err="1">
                <a:solidFill>
                  <a:srgbClr val="FFFF00"/>
                </a:solidFill>
              </a:rPr>
              <a:t>valsartan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HFrEF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: EF LK ≤35% (40)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NYHA ≥ II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Doses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24/26, 49/51, 97/103mg BID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Mortality and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hospitalisation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for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HF: 20%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decrease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Paradigm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-HF)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FBCD28-5B06-497A-9521-FB7D1F8BA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4"/>
    </mc:Choice>
    <mc:Fallback>
      <p:transition spd="slow" advTm="2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Sacubitril</a:t>
            </a:r>
            <a:r>
              <a:rPr lang="cs-CZ" dirty="0">
                <a:solidFill>
                  <a:srgbClr val="FFFF00"/>
                </a:solidFill>
              </a:rPr>
              <a:t>/</a:t>
            </a:r>
            <a:r>
              <a:rPr lang="cs-CZ" dirty="0" err="1">
                <a:solidFill>
                  <a:srgbClr val="FFFF00"/>
                </a:solidFill>
              </a:rPr>
              <a:t>valsartan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33926F-5E5F-415A-8610-47F13EF54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285B3D-4C0E-4E7A-AE65-BE70D31B6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6"/>
    </mc:Choice>
    <mc:Fallback>
      <p:transition spd="slow" advTm="1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Sacubitril</a:t>
            </a:r>
            <a:r>
              <a:rPr lang="cs-CZ" dirty="0">
                <a:solidFill>
                  <a:srgbClr val="FFFF00"/>
                </a:solidFill>
              </a:rPr>
              <a:t>/</a:t>
            </a:r>
            <a:r>
              <a:rPr lang="cs-CZ" dirty="0" err="1">
                <a:solidFill>
                  <a:srgbClr val="FFFF00"/>
                </a:solidFill>
              </a:rPr>
              <a:t>valsartan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Renal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functions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– GFR ≤ 30 (20)ml/min/m</a:t>
            </a:r>
            <a:r>
              <a:rPr lang="cs-CZ" altLang="cs-CZ" sz="3200" baseline="30000" dirty="0">
                <a:solidFill>
                  <a:schemeClr val="bg1"/>
                </a:solidFill>
                <a:latin typeface="+mn-lt"/>
              </a:rPr>
              <a:t>2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Hypotension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Potasium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level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combination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spironolactone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Wash-out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period: 36h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after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last dose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ACEi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Risk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angioedema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low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F9D705-82D4-473C-97F4-8D42103BE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1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0"/>
    </mc:Choice>
    <mc:Fallback>
      <p:transition spd="slow" advTm="3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Sacubitril</a:t>
            </a:r>
            <a:r>
              <a:rPr lang="cs-CZ" dirty="0">
                <a:solidFill>
                  <a:srgbClr val="FFFF00"/>
                </a:solidFill>
              </a:rPr>
              <a:t>/</a:t>
            </a:r>
            <a:r>
              <a:rPr lang="cs-CZ" dirty="0" err="1">
                <a:solidFill>
                  <a:srgbClr val="FFFF00"/>
                </a:solidFill>
              </a:rPr>
              <a:t>valsartan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Studies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HFpEF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(Paragon, Paralax)</a:t>
            </a:r>
          </a:p>
          <a:p>
            <a:pPr>
              <a:spcBef>
                <a:spcPct val="20000"/>
              </a:spcBef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- negative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Studies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initioation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during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hospitalisation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for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acute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decompensation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HFrEF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Transition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trial)</a:t>
            </a:r>
          </a:p>
          <a:p>
            <a:pPr>
              <a:spcBef>
                <a:spcPct val="20000"/>
              </a:spcBef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- positive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272838-E033-4C10-987C-A36EBF2EB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4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3"/>
    </mc:Choice>
    <mc:Fallback>
      <p:transition spd="slow" advTm="3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CRT a CRT-D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r>
              <a:rPr lang="cs-CZ" altLang="cs-CZ" sz="3200" dirty="0">
                <a:solidFill>
                  <a:schemeClr val="bg1"/>
                </a:solidFill>
              </a:rPr>
              <a:t>, QRS </a:t>
            </a:r>
            <a:r>
              <a:rPr lang="cs-CZ" altLang="cs-CZ" sz="3200" dirty="0" err="1">
                <a:solidFill>
                  <a:schemeClr val="bg1"/>
                </a:solidFill>
              </a:rPr>
              <a:t>wider</a:t>
            </a:r>
            <a:r>
              <a:rPr lang="cs-CZ" altLang="cs-CZ" sz="3200" dirty="0">
                <a:solidFill>
                  <a:schemeClr val="bg1"/>
                </a:solidFill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</a:rPr>
              <a:t>then</a:t>
            </a:r>
            <a:r>
              <a:rPr lang="cs-CZ" altLang="cs-CZ" sz="3200" dirty="0">
                <a:solidFill>
                  <a:schemeClr val="bg1"/>
                </a:solidFill>
              </a:rPr>
              <a:t> 0,12-0,15, </a:t>
            </a:r>
            <a:r>
              <a:rPr lang="cs-CZ" altLang="cs-CZ" sz="3200" dirty="0" err="1">
                <a:solidFill>
                  <a:schemeClr val="bg1"/>
                </a:solidFill>
              </a:rPr>
              <a:t>ideally</a:t>
            </a:r>
            <a:r>
              <a:rPr lang="cs-CZ" altLang="cs-CZ" sz="3200" dirty="0">
                <a:solidFill>
                  <a:schemeClr val="bg1"/>
                </a:solidFill>
              </a:rPr>
              <a:t> LBBB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92801E-33AB-47F5-94AC-2A3B89AD1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9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4"/>
    </mc:Choice>
    <mc:Fallback>
      <p:transition spd="slow" advTm="4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CRT a CRT-D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r>
              <a:rPr lang="cs-CZ" altLang="cs-CZ" sz="3200" dirty="0">
                <a:solidFill>
                  <a:schemeClr val="bg1"/>
                </a:solidFill>
              </a:rPr>
              <a:t>, QRS </a:t>
            </a:r>
            <a:r>
              <a:rPr lang="cs-CZ" altLang="cs-CZ" sz="3200" dirty="0" err="1">
                <a:solidFill>
                  <a:schemeClr val="bg1"/>
                </a:solidFill>
              </a:rPr>
              <a:t>wider</a:t>
            </a:r>
            <a:r>
              <a:rPr lang="cs-CZ" altLang="cs-CZ" sz="3200" dirty="0">
                <a:solidFill>
                  <a:schemeClr val="bg1"/>
                </a:solidFill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</a:rPr>
              <a:t>then</a:t>
            </a:r>
            <a:r>
              <a:rPr lang="cs-CZ" altLang="cs-CZ" sz="3200" dirty="0">
                <a:solidFill>
                  <a:schemeClr val="bg1"/>
                </a:solidFill>
              </a:rPr>
              <a:t> 0,12-0,15, </a:t>
            </a:r>
            <a:r>
              <a:rPr lang="cs-CZ" altLang="cs-CZ" sz="3200" dirty="0" err="1">
                <a:solidFill>
                  <a:schemeClr val="bg1"/>
                </a:solidFill>
              </a:rPr>
              <a:t>ideally</a:t>
            </a:r>
            <a:r>
              <a:rPr lang="cs-CZ" altLang="cs-CZ" sz="3200" dirty="0">
                <a:solidFill>
                  <a:schemeClr val="bg1"/>
                </a:solidFill>
              </a:rPr>
              <a:t> LBBB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942B6F-E027-41F8-8962-7591BBC7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28" y="0"/>
            <a:ext cx="6829544" cy="68580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9E8454-6D1A-43ED-94D4-B37E5C68C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5"/>
    </mc:Choice>
    <mc:Fallback>
      <p:transition spd="slow" advTm="2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CRT a CRT-D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196752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</a:rPr>
              <a:t>EF LK ≤ 35%, NYHA II, III </a:t>
            </a:r>
            <a:r>
              <a:rPr lang="cs-CZ" altLang="cs-CZ" sz="3200" dirty="0" err="1">
                <a:solidFill>
                  <a:schemeClr val="bg1"/>
                </a:solidFill>
              </a:rPr>
              <a:t>despite</a:t>
            </a:r>
            <a:r>
              <a:rPr lang="cs-CZ" altLang="cs-CZ" sz="3200" dirty="0">
                <a:solidFill>
                  <a:schemeClr val="bg1"/>
                </a:solidFill>
              </a:rPr>
              <a:t> full </a:t>
            </a:r>
            <a:r>
              <a:rPr lang="cs-CZ" altLang="cs-CZ" sz="3200" dirty="0" err="1">
                <a:solidFill>
                  <a:schemeClr val="bg1"/>
                </a:solidFill>
              </a:rPr>
              <a:t>therapy</a:t>
            </a:r>
            <a:r>
              <a:rPr lang="cs-CZ" altLang="cs-CZ" sz="3200" dirty="0">
                <a:solidFill>
                  <a:schemeClr val="bg1"/>
                </a:solidFill>
              </a:rPr>
              <a:t>, QRS </a:t>
            </a:r>
            <a:r>
              <a:rPr lang="cs-CZ" altLang="cs-CZ" sz="3200" dirty="0" err="1">
                <a:solidFill>
                  <a:schemeClr val="bg1"/>
                </a:solidFill>
              </a:rPr>
              <a:t>wider</a:t>
            </a:r>
            <a:r>
              <a:rPr lang="cs-CZ" altLang="cs-CZ" sz="3200" dirty="0">
                <a:solidFill>
                  <a:schemeClr val="bg1"/>
                </a:solidFill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</a:rPr>
              <a:t>then</a:t>
            </a:r>
            <a:r>
              <a:rPr lang="cs-CZ" altLang="cs-CZ" sz="3200" dirty="0">
                <a:solidFill>
                  <a:schemeClr val="bg1"/>
                </a:solidFill>
              </a:rPr>
              <a:t> 0,12-0,15, </a:t>
            </a:r>
            <a:r>
              <a:rPr lang="cs-CZ" altLang="cs-CZ" sz="3200" dirty="0" err="1">
                <a:solidFill>
                  <a:schemeClr val="bg1"/>
                </a:solidFill>
              </a:rPr>
              <a:t>ideally</a:t>
            </a:r>
            <a:r>
              <a:rPr lang="cs-CZ" altLang="cs-CZ" sz="3200" dirty="0">
                <a:solidFill>
                  <a:schemeClr val="bg1"/>
                </a:solidFill>
              </a:rPr>
              <a:t> LBBB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942B6F-E027-41F8-8962-7591BBC7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28" y="0"/>
            <a:ext cx="6829544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48683B-877B-4758-BB8E-33DBC0237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28" y="453029"/>
            <a:ext cx="6943163" cy="571227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06512A-D0EC-4C2F-B9CD-060C57606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5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9"/>
    </mc:Choice>
    <mc:Fallback>
      <p:transition spd="slow" advTm="5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>
                <a:solidFill>
                  <a:srgbClr val="FFFF00"/>
                </a:solidFill>
              </a:rPr>
              <a:t>MCS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LVAD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Total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artificial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ECMO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Impella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Bridge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recovery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decision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/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transplantation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Destinantion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therapy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89CCEB-461D-44D1-A4FF-BE71368EF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83"/>
    </mc:Choice>
    <mc:Fallback>
      <p:transition spd="slow" advTm="4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Definition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of</a:t>
            </a:r>
            <a:r>
              <a:rPr lang="cs-CZ" sz="4000" dirty="0">
                <a:solidFill>
                  <a:srgbClr val="FFFF00"/>
                </a:solidFill>
              </a:rPr>
              <a:t> HF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HF is a clinical syndrome characterized by typical symptoms that may be accompanied by </a:t>
            </a:r>
            <a:r>
              <a:rPr lang="cs-CZ" sz="3600" dirty="0" err="1">
                <a:solidFill>
                  <a:srgbClr val="FFFF00"/>
                </a:solidFill>
              </a:rPr>
              <a:t>typical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signs caused by a structural and/or functional cardiac abnormality, resulting in a reduced cardiac output and/or elevated </a:t>
            </a:r>
            <a:r>
              <a:rPr lang="en-US" sz="3600" dirty="0" err="1">
                <a:solidFill>
                  <a:srgbClr val="FFFF00"/>
                </a:solidFill>
              </a:rPr>
              <a:t>intracardiac</a:t>
            </a:r>
            <a:r>
              <a:rPr lang="en-US" sz="3600" dirty="0">
                <a:solidFill>
                  <a:srgbClr val="FFFF00"/>
                </a:solidFill>
              </a:rPr>
              <a:t> pressures at rest or during stress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9FA6FC-D13C-4AAD-952F-A2E8E3FA1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1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52"/>
    </mc:Choice>
    <mc:Fallback>
      <p:transition spd="slow" advTm="4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err="1">
                <a:solidFill>
                  <a:srgbClr val="FFFF00"/>
                </a:solidFill>
              </a:rPr>
              <a:t>Transplantation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22" y="1628800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2422" y="1412776"/>
            <a:ext cx="8543956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Age?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Life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expectancy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except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heart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Spiroergometry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VO</a:t>
            </a:r>
            <a:r>
              <a:rPr lang="cs-CZ" altLang="cs-CZ" sz="320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max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Imunosupression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Rejection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infection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Vasculopathy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200" dirty="0" err="1">
                <a:solidFill>
                  <a:schemeClr val="bg1"/>
                </a:solidFill>
                <a:latin typeface="+mn-lt"/>
              </a:rPr>
              <a:t>graft</a:t>
            </a:r>
            <a:endParaRPr lang="cs-CZ" altLang="cs-CZ" sz="3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altLang="cs-CZ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A68D84-B82E-44FD-96AA-E772FBC0C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15"/>
    </mc:Choice>
    <mc:Fallback>
      <p:transition spd="slow" advTm="5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Conclusions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85750" y="1500188"/>
            <a:ext cx="8686800" cy="4824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Heart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failure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is</a:t>
            </a:r>
            <a:r>
              <a:rPr lang="cs-CZ" sz="2800" dirty="0">
                <a:solidFill>
                  <a:srgbClr val="FFFF00"/>
                </a:solidFill>
              </a:rPr>
              <a:t> syndrome (not </a:t>
            </a:r>
            <a:r>
              <a:rPr lang="cs-CZ" sz="2800" dirty="0" err="1">
                <a:solidFill>
                  <a:srgbClr val="FFFF00"/>
                </a:solidFill>
              </a:rPr>
              <a:t>disease</a:t>
            </a:r>
            <a:r>
              <a:rPr lang="cs-CZ" sz="280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Blood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preasure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control</a:t>
            </a:r>
            <a:endParaRPr lang="cs-CZ" sz="2800" dirty="0">
              <a:solidFill>
                <a:srgbClr val="FFFF00"/>
              </a:solidFill>
            </a:endParaRP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Therapy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of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the</a:t>
            </a:r>
            <a:r>
              <a:rPr lang="cs-CZ" sz="2800" dirty="0">
                <a:solidFill>
                  <a:srgbClr val="FFFF00"/>
                </a:solidFill>
              </a:rPr>
              <a:t> cause</a:t>
            </a: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Pharmacotherapy</a:t>
            </a:r>
            <a:endParaRPr lang="cs-CZ" sz="2800" dirty="0">
              <a:solidFill>
                <a:srgbClr val="FFFF00"/>
              </a:solidFill>
            </a:endParaRP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Vaccination</a:t>
            </a:r>
            <a:endParaRPr lang="cs-CZ" sz="2800" dirty="0">
              <a:solidFill>
                <a:srgbClr val="FFFF00"/>
              </a:solidFill>
            </a:endParaRP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>
                <a:solidFill>
                  <a:srgbClr val="FFFF00"/>
                </a:solidFill>
              </a:rPr>
              <a:t>MCS</a:t>
            </a:r>
          </a:p>
          <a:p>
            <a:pPr eaLnBrk="1" hangingPunct="1">
              <a:spcAft>
                <a:spcPts val="1200"/>
              </a:spcAft>
              <a:buClr>
                <a:srgbClr val="FFFF00"/>
              </a:buClr>
              <a:buSzPct val="75000"/>
              <a:buFont typeface="Wingdings" pitchFamily="2" charset="2"/>
              <a:buChar char="q"/>
            </a:pPr>
            <a:r>
              <a:rPr lang="cs-CZ" sz="2800" dirty="0" err="1">
                <a:solidFill>
                  <a:srgbClr val="FFFF00"/>
                </a:solidFill>
              </a:rPr>
              <a:t>Transplantation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C63B86F-BC1F-4E7C-9FB7-B4635F9F5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14"/>
    </mc:Choice>
    <mc:Fallback>
      <p:transition spd="slow" advTm="5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>
            <a:extLst>
              <a:ext uri="{FF2B5EF4-FFF2-40B4-BE49-F238E27FC236}">
                <a16:creationId xmlns:a16="http://schemas.microsoft.com/office/drawing/2014/main" id="{3472372C-1FE9-4CCA-9002-3B6807DAF32E}"/>
              </a:ext>
            </a:extLst>
          </p:cNvPr>
          <p:cNvSpPr/>
          <p:nvPr/>
        </p:nvSpPr>
        <p:spPr>
          <a:xfrm>
            <a:off x="6012160" y="5877272"/>
            <a:ext cx="3402817" cy="577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3200" b="0" i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Děkuji za pozornost</a:t>
            </a:r>
            <a:endParaRPr lang="cs-CZ" sz="18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652D240-B286-4055-8680-5F9C6DCF0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0"/>
            <a:ext cx="5256584" cy="692330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604F5D7-2BFF-4BDE-9924-C7574D795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0"/>
    </mc:Choice>
    <mc:Fallback>
      <p:transition spd="slow" advTm="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Definition</a:t>
            </a:r>
            <a:r>
              <a:rPr lang="cs-CZ" sz="4000" dirty="0">
                <a:solidFill>
                  <a:srgbClr val="FFFF00"/>
                </a:solidFill>
              </a:rPr>
              <a:t> </a:t>
            </a:r>
            <a:r>
              <a:rPr lang="cs-CZ" sz="4000" dirty="0" err="1">
                <a:solidFill>
                  <a:srgbClr val="FFFF00"/>
                </a:solidFill>
              </a:rPr>
              <a:t>of</a:t>
            </a:r>
            <a:r>
              <a:rPr lang="cs-CZ" sz="4000" dirty="0">
                <a:solidFill>
                  <a:srgbClr val="FFFF00"/>
                </a:solidFill>
              </a:rPr>
              <a:t> HF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Low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cardiac</a:t>
            </a:r>
            <a:r>
              <a:rPr lang="cs-CZ" sz="3600" dirty="0">
                <a:solidFill>
                  <a:srgbClr val="FFFF00"/>
                </a:solidFill>
              </a:rPr>
              <a:t> output </a:t>
            </a:r>
            <a:r>
              <a:rPr lang="cs-CZ" sz="3600" dirty="0" err="1">
                <a:solidFill>
                  <a:srgbClr val="FFFF00"/>
                </a:solidFill>
              </a:rPr>
              <a:t>despite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normal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heart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filling</a:t>
            </a:r>
            <a:r>
              <a:rPr lang="cs-CZ" sz="3600" dirty="0">
                <a:solidFill>
                  <a:srgbClr val="FFFF00"/>
                </a:solidFill>
              </a:rPr>
              <a:t> (not </a:t>
            </a:r>
            <a:r>
              <a:rPr lang="cs-CZ" sz="3600" dirty="0" err="1">
                <a:solidFill>
                  <a:srgbClr val="FFFF00"/>
                </a:solidFill>
              </a:rPr>
              <a:t>enough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for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peripheral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tissues</a:t>
            </a:r>
            <a:r>
              <a:rPr lang="cs-CZ" sz="3600" dirty="0">
                <a:solidFill>
                  <a:srgbClr val="FFFF00"/>
                </a:solidFill>
              </a:rPr>
              <a:t>)</a:t>
            </a: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Normal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filling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only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under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condition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of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elevated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filling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preasurres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solidFill>
                  <a:srgbClr val="FFFF00"/>
                </a:solidFill>
              </a:rPr>
              <a:t>BNP, NT-</a:t>
            </a:r>
            <a:r>
              <a:rPr lang="cs-CZ" altLang="cs-CZ" sz="3600" dirty="0" err="1">
                <a:solidFill>
                  <a:srgbClr val="FFFF00"/>
                </a:solidFill>
              </a:rPr>
              <a:t>proBNP</a:t>
            </a: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64CD0A-3741-4D6D-B30F-CE1488496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0"/>
    </mc:Choice>
    <mc:Fallback>
      <p:transition spd="slow" advTm="4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b</a:t>
            </a:r>
            <a:r>
              <a:rPr lang="en-US" sz="3600" dirty="0" err="1">
                <a:solidFill>
                  <a:srgbClr val="FFFF00"/>
                </a:solidFill>
              </a:rPr>
              <a:t>reathlessness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ankle swelling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f</a:t>
            </a:r>
            <a:r>
              <a:rPr lang="en-US" sz="3600" dirty="0" err="1">
                <a:solidFill>
                  <a:srgbClr val="FFFF00"/>
                </a:solidFill>
              </a:rPr>
              <a:t>atigue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peripheral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65EA61-0532-42FE-984E-692ABBD80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54"/>
    </mc:Choice>
    <mc:Fallback>
      <p:transition spd="slow" advTm="3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b</a:t>
            </a:r>
            <a:r>
              <a:rPr lang="en-US" sz="3600" dirty="0" err="1">
                <a:solidFill>
                  <a:srgbClr val="FFFF00"/>
                </a:solidFill>
              </a:rPr>
              <a:t>reathlessness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ankle swelling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f</a:t>
            </a:r>
            <a:r>
              <a:rPr lang="en-US" sz="3600" dirty="0" err="1">
                <a:solidFill>
                  <a:srgbClr val="FFFF00"/>
                </a:solidFill>
              </a:rPr>
              <a:t>atigue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peripheral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3558284" cy="573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89BFAB-6623-4285-8F76-7B460C884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9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"/>
    </mc:Choice>
    <mc:Fallback>
      <p:transition spd="slow" advTm="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000" dirty="0" err="1">
                <a:solidFill>
                  <a:srgbClr val="FFFF00"/>
                </a:solidFill>
              </a:rPr>
              <a:t>Signs</a:t>
            </a:r>
            <a:r>
              <a:rPr lang="cs-CZ" sz="4000" dirty="0">
                <a:solidFill>
                  <a:srgbClr val="FFFF00"/>
                </a:solidFill>
              </a:rPr>
              <a:t> and </a:t>
            </a:r>
            <a:r>
              <a:rPr lang="cs-CZ" sz="4000" dirty="0" err="1">
                <a:solidFill>
                  <a:srgbClr val="FFFF00"/>
                </a:solidFill>
              </a:rPr>
              <a:t>symptoms</a:t>
            </a:r>
            <a:endParaRPr lang="cs-CZ" sz="40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196752"/>
            <a:ext cx="885825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b</a:t>
            </a:r>
            <a:r>
              <a:rPr lang="en-US" sz="3600" dirty="0" err="1">
                <a:solidFill>
                  <a:srgbClr val="FFFF00"/>
                </a:solidFill>
              </a:rPr>
              <a:t>reathlessness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ankle swelling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FFFF00"/>
                </a:solidFill>
              </a:rPr>
              <a:t>f</a:t>
            </a:r>
            <a:r>
              <a:rPr lang="en-US" sz="3600" dirty="0" err="1">
                <a:solidFill>
                  <a:srgbClr val="FFFF00"/>
                </a:solidFill>
              </a:rPr>
              <a:t>atigue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elevated jugular venous pressure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pulmonary crackles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FFFF00"/>
                </a:solidFill>
              </a:rPr>
              <a:t>peripheral </a:t>
            </a:r>
            <a:r>
              <a:rPr lang="en-US" sz="3600" dirty="0" err="1">
                <a:solidFill>
                  <a:srgbClr val="FFFF00"/>
                </a:solidFill>
              </a:rPr>
              <a:t>oedema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 err="1">
                <a:solidFill>
                  <a:srgbClr val="FFFF00"/>
                </a:solidFill>
              </a:rPr>
              <a:t>orthopnoe</a:t>
            </a: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3600" dirty="0">
              <a:solidFill>
                <a:srgbClr val="FFFF00"/>
              </a:solidFill>
            </a:endParaRPr>
          </a:p>
          <a:p>
            <a:pPr indent="-341313"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22014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03E487-93D3-419A-8056-58F956E7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8"/>
    </mc:Choice>
    <mc:Fallback>
      <p:transition spd="slow" advTm="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1043</Words>
  <Application>Microsoft Office PowerPoint</Application>
  <PresentationFormat>Předvádění na obrazovce (4:3)</PresentationFormat>
  <Paragraphs>291</Paragraphs>
  <Slides>52</Slides>
  <Notes>2</Notes>
  <HiddenSlides>0</HiddenSlides>
  <MMClips>55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Times New Roman</vt:lpstr>
      <vt:lpstr>Wingdings</vt:lpstr>
      <vt:lpstr>4_Default Design</vt:lpstr>
      <vt:lpstr>Chronic heart failure </vt:lpstr>
      <vt:lpstr>What we will talk about?</vt:lpstr>
      <vt:lpstr>Hemodynamics</vt:lpstr>
      <vt:lpstr>Hemodynamics</vt:lpstr>
      <vt:lpstr>Definition of HF</vt:lpstr>
      <vt:lpstr>Definition of HF</vt:lpstr>
      <vt:lpstr>Signs and symptoms</vt:lpstr>
      <vt:lpstr>Signs and symptoms</vt:lpstr>
      <vt:lpstr>Signs and symptoms</vt:lpstr>
      <vt:lpstr>Signs and symptoms</vt:lpstr>
      <vt:lpstr>Signs and symptoms</vt:lpstr>
      <vt:lpstr>Patophysiology</vt:lpstr>
      <vt:lpstr>HFrEF vs HFpEF</vt:lpstr>
      <vt:lpstr>HFrEF vs HFpEF</vt:lpstr>
      <vt:lpstr>HFrEF vs HFpEF</vt:lpstr>
      <vt:lpstr>Aetiology</vt:lpstr>
      <vt:lpstr>Diagnosis?</vt:lpstr>
      <vt:lpstr>Diagnosis</vt:lpstr>
      <vt:lpstr>Therapy of heart failure</vt:lpstr>
      <vt:lpstr>Therapy of heart failure (HFrEF)</vt:lpstr>
      <vt:lpstr>Therapy of heart failure (HFrEF)</vt:lpstr>
      <vt:lpstr>Therapy of heart failure (HFpEF)</vt:lpstr>
      <vt:lpstr>Therapy of heart failure (HFpEF)</vt:lpstr>
      <vt:lpstr>β - blokátory</vt:lpstr>
      <vt:lpstr>Renin-angitensin-aldosteron</vt:lpstr>
      <vt:lpstr>Renin-angitensin-aldosteron</vt:lpstr>
      <vt:lpstr>Renin-angitensin-aldosteron</vt:lpstr>
      <vt:lpstr>Renin-angitensin-aldosteron</vt:lpstr>
      <vt:lpstr>Renin-angitensin-aldosteron</vt:lpstr>
      <vt:lpstr>ACE inhibitory</vt:lpstr>
      <vt:lpstr>Sartans</vt:lpstr>
      <vt:lpstr>Diuretics</vt:lpstr>
      <vt:lpstr>MRA</vt:lpstr>
      <vt:lpstr>MRA</vt:lpstr>
      <vt:lpstr>MRA</vt:lpstr>
      <vt:lpstr>Ivabradin</vt:lpstr>
      <vt:lpstr>Gliflozins – SGLT2 inhibitors</vt:lpstr>
      <vt:lpstr>Gliflozins – SGLT2 inhibitors</vt:lpstr>
      <vt:lpstr>Gliflozins – SGLT1 inhibitors</vt:lpstr>
      <vt:lpstr>Digoxin</vt:lpstr>
      <vt:lpstr>Sacubitril/valsartan</vt:lpstr>
      <vt:lpstr>Sacubitril/valsartan</vt:lpstr>
      <vt:lpstr>Sacubitril/valsartan</vt:lpstr>
      <vt:lpstr>Sacubitril/valsartan</vt:lpstr>
      <vt:lpstr>Sacubitril/valsartan</vt:lpstr>
      <vt:lpstr>CRT a CRT-D</vt:lpstr>
      <vt:lpstr>CRT a CRT-D</vt:lpstr>
      <vt:lpstr>CRT a CRT-D</vt:lpstr>
      <vt:lpstr>MCS</vt:lpstr>
      <vt:lpstr>Transplantation</vt:lpstr>
      <vt:lpstr>Conclusions</vt:lpstr>
      <vt:lpstr>Prezentace aplikace PowerPoint</vt:lpstr>
    </vt:vector>
  </TitlesOfParts>
  <Company>Abbott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SEKOVAX</dc:creator>
  <cp:lastModifiedBy>Kristýna</cp:lastModifiedBy>
  <cp:revision>105</cp:revision>
  <dcterms:created xsi:type="dcterms:W3CDTF">2012-02-27T13:10:58Z</dcterms:created>
  <dcterms:modified xsi:type="dcterms:W3CDTF">2020-04-06T16:41:31Z</dcterms:modified>
</cp:coreProperties>
</file>