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0"/>
  </p:notesMasterIdLst>
  <p:sldIdLst>
    <p:sldId id="477" r:id="rId2"/>
    <p:sldId id="413" r:id="rId3"/>
    <p:sldId id="493" r:id="rId4"/>
    <p:sldId id="415" r:id="rId5"/>
    <p:sldId id="469" r:id="rId6"/>
    <p:sldId id="470" r:id="rId7"/>
    <p:sldId id="418" r:id="rId8"/>
    <p:sldId id="484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1" autoAdjust="0"/>
    <p:restoredTop sz="95501" autoAdjust="0"/>
  </p:normalViewPr>
  <p:slideViewPr>
    <p:cSldViewPr>
      <p:cViewPr varScale="1">
        <p:scale>
          <a:sx n="124" d="100"/>
          <a:sy n="124" d="100"/>
        </p:scale>
        <p:origin x="13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dirty="0"/>
              <a:t>Klepnutím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A4E194-106C-43A6-9599-0248C3285A9D}" type="slidenum">
              <a:rPr lang="cs-CZ" altLang="cs-CZ" smtClean="0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9696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/>
              <a:t>Texty jsou v souboru Podobory_texty.doc na </a:t>
            </a:r>
            <a:r>
              <a:rPr lang="cs-CZ" altLang="cs-CZ" dirty="0" err="1"/>
              <a:t>Medei</a:t>
            </a:r>
            <a:r>
              <a:rPr lang="cs-CZ" altLang="cs-CZ" dirty="0"/>
              <a:t>.</a:t>
            </a:r>
            <a:endParaRPr lang="en-US" altLang="cs-CZ" dirty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569A3507-32DD-4D93-A3EA-7F0DC7589E09}" type="slidenum">
              <a:rPr lang="cs-CZ" altLang="cs-CZ" smtClean="0">
                <a:latin typeface="Calibri" panose="020F0502020204030204" pitchFamily="34" charset="0"/>
              </a:rPr>
              <a:pPr/>
              <a:t>1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7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err="1"/>
              <a:t>Farmakoekonomika</a:t>
            </a:r>
            <a:endParaRPr lang="en-US" altLang="cs-CZ" dirty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502F4268-AAB8-4663-8EC4-D181430FF120}" type="slidenum">
              <a:rPr lang="cs-CZ" altLang="cs-CZ" smtClean="0">
                <a:latin typeface="Calibri" panose="020F0502020204030204" pitchFamily="34" charset="0"/>
              </a:rPr>
              <a:pPr/>
              <a:t>2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0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586BE29D-FF8C-4213-9C48-7670D5357527}" type="slidenum">
              <a:rPr lang="cs-CZ" altLang="cs-CZ" smtClean="0">
                <a:latin typeface="Calibri" panose="020F0502020204030204" pitchFamily="34" charset="0"/>
              </a:rPr>
              <a:pPr/>
              <a:t>4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/>
              <a:t>Experimentální farmakologie (preklinická), resp. farmakokinetika</a:t>
            </a:r>
          </a:p>
        </p:txBody>
      </p:sp>
    </p:spTree>
    <p:extLst>
      <p:ext uri="{BB962C8B-B14F-4D97-AF65-F5344CB8AC3E}">
        <p14:creationId xmlns:p14="http://schemas.microsoft.com/office/powerpoint/2010/main" val="480093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err="1"/>
              <a:t>Farmakovigilance</a:t>
            </a:r>
            <a:endParaRPr lang="en-US" altLang="cs-CZ" dirty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C1C03339-70E4-4E44-B3DF-9473DF4DE36F}" type="slidenum">
              <a:rPr lang="cs-CZ" altLang="cs-CZ" smtClean="0">
                <a:latin typeface="Calibri" panose="020F0502020204030204" pitchFamily="34" charset="0"/>
              </a:rPr>
              <a:pPr/>
              <a:t>5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0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/>
              <a:t>Farmakodynamika</a:t>
            </a:r>
            <a:endParaRPr lang="en-US" altLang="cs-CZ" dirty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E7AAE91D-8A4E-4A07-82CB-64516B78EC0D}" type="slidenum">
              <a:rPr lang="cs-CZ" altLang="cs-CZ" smtClean="0">
                <a:latin typeface="Calibri" panose="020F0502020204030204" pitchFamily="34" charset="0"/>
              </a:rPr>
              <a:pPr/>
              <a:t>6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2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255A5CD7-90A1-4DEE-9367-FE11AD7E7525}" type="slidenum">
              <a:rPr lang="cs-CZ" altLang="cs-CZ" smtClean="0">
                <a:latin typeface="Calibri" panose="020F0502020204030204" pitchFamily="34" charset="0"/>
              </a:rPr>
              <a:pPr/>
              <a:t>7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/>
              <a:t>Klinická farmakokinetika</a:t>
            </a:r>
          </a:p>
        </p:txBody>
      </p:sp>
    </p:spTree>
    <p:extLst>
      <p:ext uri="{BB962C8B-B14F-4D97-AF65-F5344CB8AC3E}">
        <p14:creationId xmlns:p14="http://schemas.microsoft.com/office/powerpoint/2010/main" val="2068711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err="1"/>
              <a:t>Farmakogenetika</a:t>
            </a:r>
            <a:endParaRPr lang="en-US" alt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2F938FCA-414A-4C42-957D-2FB6E76B6192}" type="slidenum">
              <a:rPr lang="cs-CZ" altLang="cs-CZ" smtClean="0">
                <a:latin typeface="Calibri" panose="020F0502020204030204" pitchFamily="34" charset="0"/>
              </a:rPr>
              <a:pPr/>
              <a:t>8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A7E3B0-BFC0-4BA9-91CA-B05FB805A4D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" y="414000"/>
            <a:ext cx="1546674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66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2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54" y="6048047"/>
            <a:ext cx="86526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30" y="2019301"/>
            <a:ext cx="4105542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0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4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1795-4AF8-4770-9E2D-52879AE946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38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A588-7345-49C4-8187-93CA892546D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217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31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" y="414000"/>
            <a:ext cx="1549297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70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217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9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217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217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6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1695076"/>
            <a:ext cx="391380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latin typeface="Calibri" panose="020F0502020204030204" pitchFamily="34" charset="0"/>
              </a:defRPr>
            </a:lvl2pPr>
            <a:lvl3pPr marL="914217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6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1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2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57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latin typeface="Calibri" panose="020F0502020204030204" pitchFamily="34" charset="0"/>
              </a:defRPr>
            </a:lvl2pPr>
            <a:lvl3pPr marL="914217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692152"/>
            <a:ext cx="391380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3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1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217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89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1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95128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</p:sldLayoutIdLst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altLang="cs-CZ" cap="all" dirty="0" err="1"/>
              <a:t>Branches</a:t>
            </a:r>
            <a:r>
              <a:rPr lang="cs-CZ" altLang="cs-CZ" cap="all" dirty="0"/>
              <a:t> </a:t>
            </a:r>
            <a:r>
              <a:rPr lang="cs-CZ" altLang="cs-CZ" cap="all" dirty="0" err="1"/>
              <a:t>of</a:t>
            </a:r>
            <a:r>
              <a:rPr lang="cs-CZ" altLang="cs-CZ" cap="all" dirty="0"/>
              <a:t> </a:t>
            </a:r>
            <a:r>
              <a:rPr lang="cs-CZ" altLang="cs-CZ" cap="all" dirty="0" err="1"/>
              <a:t>Pharmacology</a:t>
            </a:r>
            <a:endParaRPr lang="en-US" altLang="cs-CZ" cap="all" dirty="0"/>
          </a:p>
        </p:txBody>
      </p:sp>
      <p:sp>
        <p:nvSpPr>
          <p:cNvPr id="5" name="Podnadpis 4"/>
          <p:cNvSpPr>
            <a:spLocks noGrp="1"/>
          </p:cNvSpPr>
          <p:nvPr>
            <p:ph idx="1"/>
          </p:nvPr>
        </p:nvSpPr>
        <p:spPr>
          <a:xfrm>
            <a:off x="566382" y="2204864"/>
            <a:ext cx="8064900" cy="362713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endParaRPr lang="cs-CZ" sz="2400" dirty="0">
              <a:solidFill>
                <a:srgbClr val="FF0000"/>
              </a:solidFill>
            </a:endParaRP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cs-CZ" sz="2400" dirty="0">
                <a:solidFill>
                  <a:srgbClr val="FF0000"/>
                </a:solidFill>
              </a:rPr>
              <a:t>D</a:t>
            </a:r>
            <a:r>
              <a:rPr lang="en-US" sz="2400" dirty="0" err="1">
                <a:solidFill>
                  <a:srgbClr val="FF0000"/>
                </a:solidFill>
              </a:rPr>
              <a:t>ecide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in </a:t>
            </a:r>
            <a:r>
              <a:rPr lang="en-US" sz="2400" dirty="0">
                <a:solidFill>
                  <a:srgbClr val="FF0000"/>
                </a:solidFill>
              </a:rPr>
              <a:t>which branch </a:t>
            </a:r>
            <a:r>
              <a:rPr lang="cs-CZ" sz="2400" dirty="0" err="1">
                <a:solidFill>
                  <a:srgbClr val="FF0000"/>
                </a:solidFill>
              </a:rPr>
              <a:t>of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pharmacology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texts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belong</a:t>
            </a:r>
            <a:r>
              <a:rPr lang="cs-CZ" sz="2400" dirty="0">
                <a:solidFill>
                  <a:srgbClr val="FF0000"/>
                </a:solidFill>
              </a:rPr>
              <a:t>.</a:t>
            </a: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endParaRPr lang="cs-CZ" sz="2400" dirty="0">
              <a:solidFill>
                <a:srgbClr val="FF0000"/>
              </a:solidFill>
            </a:endParaRPr>
          </a:p>
          <a:p>
            <a:pPr marL="342900" indent="-34290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cs-CZ" sz="2400" dirty="0">
                <a:solidFill>
                  <a:srgbClr val="FF0000"/>
                </a:solidFill>
              </a:rPr>
              <a:t>E</a:t>
            </a:r>
            <a:r>
              <a:rPr lang="en-US" sz="2400" dirty="0" err="1">
                <a:solidFill>
                  <a:srgbClr val="FF0000"/>
                </a:solidFill>
              </a:rPr>
              <a:t>xplain</a:t>
            </a:r>
            <a:r>
              <a:rPr lang="en-US" sz="2400" dirty="0">
                <a:solidFill>
                  <a:srgbClr val="FF0000"/>
                </a:solidFill>
              </a:rPr>
              <a:t> what the text is about and </a:t>
            </a:r>
            <a:r>
              <a:rPr lang="cs-CZ" sz="2400" dirty="0" err="1">
                <a:solidFill>
                  <a:srgbClr val="FF0000"/>
                </a:solidFill>
              </a:rPr>
              <a:t>summarize</a:t>
            </a:r>
            <a:r>
              <a:rPr lang="en-US" sz="2400" dirty="0">
                <a:solidFill>
                  <a:srgbClr val="FF0000"/>
                </a:solidFill>
              </a:rPr>
              <a:t> what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is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cs-CZ" sz="2400" dirty="0" err="1">
                <a:solidFill>
                  <a:srgbClr val="FF0000"/>
                </a:solidFill>
              </a:rPr>
              <a:t>branch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of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pharmacology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studying.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Obdélník 3"/>
          <p:cNvSpPr>
            <a:spLocks noChangeArrowheads="1"/>
          </p:cNvSpPr>
          <p:nvPr/>
        </p:nvSpPr>
        <p:spPr bwMode="auto">
          <a:xfrm>
            <a:off x="205331" y="6525344"/>
            <a:ext cx="8280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https://www.sciencedirect.com/science/article/pii/S0010865012001154?via%3Dihub</a:t>
            </a:r>
          </a:p>
        </p:txBody>
      </p:sp>
      <p:pic>
        <p:nvPicPr>
          <p:cNvPr id="37892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6050"/>
            <a:ext cx="5156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230" y="2809000"/>
            <a:ext cx="7030349" cy="37163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4781"/>
            <a:ext cx="9144000" cy="37561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6660"/>
            <a:ext cx="9144000" cy="3156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09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>
              <a:solidFill>
                <a:srgbClr val="66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</a:pPr>
            <a:endParaRPr lang="cs-CZ" altLang="cs-CZ" sz="3200">
              <a:solidFill>
                <a:srgbClr val="66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cs-CZ" altLang="cs-CZ" sz="32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endParaRPr lang="en-US" altLang="cs-CZ" sz="3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987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4963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Obdélník 2"/>
          <p:cNvSpPr>
            <a:spLocks noChangeArrowheads="1"/>
          </p:cNvSpPr>
          <p:nvPr/>
        </p:nvSpPr>
        <p:spPr bwMode="auto">
          <a:xfrm>
            <a:off x="900113" y="6381750"/>
            <a:ext cx="698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http://dmd.aspetjournals.org/content/dmd/46/6/913.full.pdf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b="55738"/>
          <a:stretch/>
        </p:blipFill>
        <p:spPr>
          <a:xfrm>
            <a:off x="0" y="332656"/>
            <a:ext cx="9135291" cy="19442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1520" y="6381328"/>
            <a:ext cx="8136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https://www.ncbi.nlm.nih.gov/pmc/articles/PMC4610347/pdf/2015-2101.pdf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/>
          <a:srcRect l="15120"/>
          <a:stretch/>
        </p:blipFill>
        <p:spPr>
          <a:xfrm>
            <a:off x="253027" y="2492896"/>
            <a:ext cx="8559245" cy="24482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16991" r="39658" b="35019"/>
          <a:stretch>
            <a:fillRect/>
          </a:stretch>
        </p:blipFill>
        <p:spPr>
          <a:xfrm>
            <a:off x="11113" y="549275"/>
            <a:ext cx="8796337" cy="5667375"/>
          </a:xfrm>
        </p:spPr>
      </p:pic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900113" y="6381750"/>
            <a:ext cx="698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https://www.ncbi.nlm.nih.gov/pmc/articles/PMC3384985/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>
              <a:solidFill>
                <a:srgbClr val="66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</a:pPr>
            <a:endParaRPr lang="cs-CZ" altLang="cs-CZ" sz="3200">
              <a:solidFill>
                <a:srgbClr val="66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cs-CZ" altLang="cs-CZ" sz="32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endParaRPr lang="en-US" altLang="cs-CZ" sz="3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3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12025" r="38623" b="44949"/>
          <a:stretch>
            <a:fillRect/>
          </a:stretch>
        </p:blipFill>
        <p:spPr>
          <a:xfrm>
            <a:off x="46038" y="800100"/>
            <a:ext cx="9097962" cy="5257800"/>
          </a:xfrm>
        </p:spPr>
      </p:pic>
      <p:sp>
        <p:nvSpPr>
          <p:cNvPr id="4" name="Obdélník 2"/>
          <p:cNvSpPr>
            <a:spLocks noChangeArrowheads="1"/>
          </p:cNvSpPr>
          <p:nvPr/>
        </p:nvSpPr>
        <p:spPr bwMode="auto">
          <a:xfrm>
            <a:off x="900113" y="6381750"/>
            <a:ext cx="698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https://www.ncbi.nlm.nih.gov/pmc/articles/PMC6113434/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t="21954" r="33452" b="28400"/>
          <a:stretch>
            <a:fillRect/>
          </a:stretch>
        </p:blipFill>
        <p:spPr>
          <a:xfrm>
            <a:off x="107950" y="692150"/>
            <a:ext cx="8899525" cy="5235575"/>
          </a:xfrm>
        </p:spPr>
      </p:pic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900113" y="6381750"/>
            <a:ext cx="698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Calibri" panose="020F0502020204030204" pitchFamily="34" charset="0"/>
              </a:rPr>
              <a:t>https://www.ncbi.nlm.nih.gov/pubmed/30173302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ubranches[2022050908231683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šablona-prezentace-med-cz-4-3</Template>
  <TotalTime>3078</TotalTime>
  <Words>175</Words>
  <Application>Microsoft Office PowerPoint</Application>
  <PresentationFormat>Předvádění na obrazovce (4:3)</PresentationFormat>
  <Paragraphs>31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Tahoma</vt:lpstr>
      <vt:lpstr>Times New Roman</vt:lpstr>
      <vt:lpstr>Wingdings</vt:lpstr>
      <vt:lpstr>Prezentace_MU_CZ</vt:lpstr>
      <vt:lpstr>Branches of Pharmacology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farmakologie</dc:title>
  <dc:creator>Zendulka</dc:creator>
  <cp:lastModifiedBy>Leoš Landa</cp:lastModifiedBy>
  <cp:revision>184</cp:revision>
  <dcterms:created xsi:type="dcterms:W3CDTF">2012-01-26T07:46:24Z</dcterms:created>
  <dcterms:modified xsi:type="dcterms:W3CDTF">2022-05-09T06:27:57Z</dcterms:modified>
</cp:coreProperties>
</file>