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555" r:id="rId2"/>
    <p:sldId id="556" r:id="rId3"/>
    <p:sldId id="557" r:id="rId4"/>
    <p:sldId id="562" r:id="rId5"/>
    <p:sldId id="559" r:id="rId6"/>
    <p:sldId id="563" r:id="rId7"/>
    <p:sldId id="606" r:id="rId8"/>
    <p:sldId id="566" r:id="rId9"/>
    <p:sldId id="568" r:id="rId10"/>
    <p:sldId id="578" r:id="rId11"/>
    <p:sldId id="590" r:id="rId12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19" userDrawn="1">
          <p15:clr>
            <a:srgbClr val="A4A3A4"/>
          </p15:clr>
        </p15:guide>
        <p15:guide id="8" pos="892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75" d="100"/>
          <a:sy n="75" d="100"/>
        </p:scale>
        <p:origin x="108" y="900"/>
      </p:cViewPr>
      <p:guideLst>
        <p:guide orient="horz" pos="1120"/>
        <p:guide orient="horz" pos="1253"/>
        <p:guide orient="horz" pos="715"/>
        <p:guide orient="horz" pos="3861"/>
        <p:guide orient="horz" pos="3944"/>
        <p:guide pos="438"/>
        <p:guide pos="7219"/>
        <p:guide pos="892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139116-99B5-4F05-BCC9-82DDE2621D3E}" type="slidenum">
              <a:rPr lang="cs-CZ" altLang="cs-CZ" sz="1200" smtClean="0"/>
              <a:pPr/>
              <a:t>5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45817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6FF7CF-B31F-44FE-8A29-3F092150AB71}" type="slidenum">
              <a:rPr lang="cs-CZ" altLang="cs-CZ" sz="1200" smtClean="0"/>
              <a:pPr/>
              <a:t>11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95841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61" y="1905000"/>
            <a:ext cx="12092739" cy="2269723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cs-CZ" sz="4400" b="1" dirty="0"/>
              <a:t>D</a:t>
            </a:r>
            <a:r>
              <a:rPr lang="en-US" sz="4400" b="1" dirty="0"/>
              <a:t>RUGS USED FOR TREATMENT</a:t>
            </a:r>
            <a:endParaRPr lang="cs-CZ" sz="4400" b="1" dirty="0"/>
          </a:p>
          <a:p>
            <a:pPr marL="609600" indent="-609600" algn="ctr">
              <a:buFontTx/>
              <a:buNone/>
            </a:pPr>
            <a:r>
              <a:rPr lang="en-US" sz="4400" b="1" dirty="0"/>
              <a:t> </a:t>
            </a:r>
            <a:endParaRPr lang="cs-CZ" sz="4400" b="1" dirty="0"/>
          </a:p>
          <a:p>
            <a:pPr marL="609600" indent="-609600" algn="ctr">
              <a:buFontTx/>
              <a:buNone/>
            </a:pPr>
            <a:r>
              <a:rPr lang="en-US" sz="4400" b="1" dirty="0"/>
              <a:t>OF HYPO/HYPERTHYROIDIS</a:t>
            </a:r>
            <a:r>
              <a:rPr lang="cs-CZ" sz="4400" b="1" dirty="0"/>
              <a:t>M</a:t>
            </a:r>
            <a:endParaRPr lang="cs-CZ" altLang="cs-CZ" sz="4400" b="1" dirty="0"/>
          </a:p>
          <a:p>
            <a:pPr marL="609600" indent="-609600" algn="ctr">
              <a:buFontTx/>
              <a:buNone/>
            </a:pPr>
            <a:endParaRPr lang="cs-CZ" altLang="cs-CZ" sz="4400" b="1" dirty="0"/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8B8F035-FB1E-4A13-8256-70BA88130358}"/>
              </a:ext>
            </a:extLst>
          </p:cNvPr>
          <p:cNvSpPr txBox="1">
            <a:spLocks/>
          </p:cNvSpPr>
          <p:nvPr/>
        </p:nvSpPr>
        <p:spPr bwMode="auto">
          <a:xfrm>
            <a:off x="99261" y="5999749"/>
            <a:ext cx="498475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>
            <a:defPPr>
              <a:defRPr lang="en-GB"/>
            </a:defPPr>
            <a:lvl1pPr marL="215900" indent="-214313" algn="r" defTabSz="449263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400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l">
              <a:defRPr/>
            </a:pPr>
            <a:r>
              <a:rPr lang="cs-CZ" spc="-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cs-CZ" spc="-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pc="-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  <a:r>
              <a:rPr lang="cs-CZ" spc="-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 MU</a:t>
            </a:r>
            <a:endParaRPr lang="cs-CZ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3466914-793E-4498-A28B-1BA72A33DD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4100" y="342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774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27000" y="333375"/>
            <a:ext cx="11874500" cy="5905500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dirty="0"/>
              <a:t>IODINE/IODIDE</a:t>
            </a:r>
          </a:p>
          <a:p>
            <a:pPr marL="72000" indent="0" algn="l">
              <a:buNone/>
            </a:pPr>
            <a:r>
              <a:rPr lang="en-US" sz="2400" dirty="0"/>
              <a:t>Iodine is converted in vivo to iodide (I−), which temporarily</a:t>
            </a:r>
            <a:r>
              <a:rPr lang="cs-CZ" sz="2400" dirty="0"/>
              <a:t> </a:t>
            </a:r>
            <a:r>
              <a:rPr lang="en-US" sz="2400" dirty="0"/>
              <a:t>inhibits the release of thyroid hormones.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The</a:t>
            </a:r>
            <a:r>
              <a:rPr lang="cs-CZ" sz="2400" dirty="0"/>
              <a:t> </a:t>
            </a:r>
            <a:r>
              <a:rPr lang="en-US" sz="2400" dirty="0"/>
              <a:t>mechanism of action is not entirely clear</a:t>
            </a:r>
            <a:r>
              <a:rPr lang="cs-CZ" sz="2400" dirty="0"/>
              <a:t> (</a:t>
            </a:r>
            <a:r>
              <a:rPr lang="en-US" sz="2400" dirty="0"/>
              <a:t>it may inhibit</a:t>
            </a:r>
            <a:r>
              <a:rPr lang="cs-CZ" sz="2400" dirty="0"/>
              <a:t> </a:t>
            </a:r>
            <a:r>
              <a:rPr lang="en-US" sz="2400" dirty="0"/>
              <a:t>iodination of thyroglobulin</a:t>
            </a:r>
            <a:r>
              <a:rPr lang="cs-CZ" sz="2400" dirty="0"/>
              <a:t>).</a:t>
            </a:r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cs-CZ" sz="2400" b="1" dirty="0"/>
              <a:t>OTHER DRUGS USED</a:t>
            </a:r>
          </a:p>
          <a:p>
            <a:pPr marL="72000" indent="0" algn="l">
              <a:buNone/>
            </a:pPr>
            <a:r>
              <a:rPr lang="en-US" sz="2400" dirty="0"/>
              <a:t>The β-adrenoceptor antagonists</a:t>
            </a:r>
            <a:r>
              <a:rPr lang="cs-CZ" sz="2400" dirty="0"/>
              <a:t> (</a:t>
            </a:r>
            <a:r>
              <a:rPr lang="cs-CZ" sz="2400" dirty="0" err="1"/>
              <a:t>pr</a:t>
            </a:r>
            <a:r>
              <a:rPr lang="en-US" sz="2400" dirty="0" err="1"/>
              <a:t>opranolol</a:t>
            </a:r>
            <a:r>
              <a:rPr lang="cs-CZ" sz="2400" dirty="0"/>
              <a:t> </a:t>
            </a:r>
            <a:r>
              <a:rPr lang="en-US" sz="2400" dirty="0"/>
              <a:t>and nadolol</a:t>
            </a:r>
            <a:r>
              <a:rPr lang="cs-CZ" sz="2400"/>
              <a:t>)</a:t>
            </a:r>
            <a:r>
              <a:rPr lang="en-US" sz="2400"/>
              <a:t>, </a:t>
            </a:r>
            <a:r>
              <a:rPr lang="en-US" sz="2400" dirty="0"/>
              <a:t>are not antithyroid agents as such,</a:t>
            </a:r>
            <a:r>
              <a:rPr lang="cs-CZ" sz="2400" dirty="0"/>
              <a:t> </a:t>
            </a:r>
            <a:r>
              <a:rPr lang="en-US" sz="2400" dirty="0"/>
              <a:t>but they are useful for decreasing many of the signs and</a:t>
            </a:r>
            <a:r>
              <a:rPr lang="cs-CZ" sz="2400" dirty="0"/>
              <a:t> </a:t>
            </a:r>
            <a:r>
              <a:rPr lang="en-US" sz="2400" dirty="0"/>
              <a:t>symptoms of hyperthyroidism – the tachycardia, dysrhythmias,</a:t>
            </a:r>
            <a:r>
              <a:rPr lang="cs-CZ" sz="2400" dirty="0"/>
              <a:t> </a:t>
            </a:r>
            <a:r>
              <a:rPr lang="en-US" sz="2400" dirty="0"/>
              <a:t>tremor and agitation.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cs-CZ" altLang="cs-CZ" sz="2400" dirty="0"/>
              <a:t>	</a:t>
            </a:r>
            <a:r>
              <a:rPr lang="cs-CZ" altLang="cs-CZ" sz="1400" dirty="0">
                <a:ea typeface="+mn-ea"/>
                <a:cs typeface="Arial" panose="020B0604020202020204" pitchFamily="34" charset="0"/>
              </a:rPr>
              <a:t>		</a:t>
            </a:r>
          </a:p>
          <a:p>
            <a:pPr marL="0" lvl="1" indent="0">
              <a:lnSpc>
                <a:spcPct val="130000"/>
              </a:lnSpc>
              <a:buNone/>
              <a:defRPr/>
            </a:pPr>
            <a:endParaRPr lang="cs-CZ" altLang="cs-CZ" sz="1400" dirty="0">
              <a:ea typeface="+mn-ea"/>
              <a:cs typeface="Arial" panose="020B0604020202020204" pitchFamily="34" charset="0"/>
            </a:endParaRPr>
          </a:p>
          <a:p>
            <a:pPr marL="0" lvl="1" indent="0">
              <a:lnSpc>
                <a:spcPct val="130000"/>
              </a:lnSpc>
              <a:buNone/>
              <a:defRPr/>
            </a:pPr>
            <a:r>
              <a:rPr lang="cs-CZ" altLang="cs-CZ" sz="1400" dirty="0">
                <a:ea typeface="+mn-ea"/>
                <a:cs typeface="Arial" panose="020B0604020202020204" pitchFamily="34" charset="0"/>
              </a:rPr>
              <a:t>			</a:t>
            </a:r>
            <a:br>
              <a:rPr lang="cs-CZ" altLang="cs-CZ" sz="1400" dirty="0">
                <a:ea typeface="+mn-ea"/>
                <a:cs typeface="Arial" panose="020B0604020202020204" pitchFamily="34" charset="0"/>
              </a:rPr>
            </a:br>
            <a:endParaRPr lang="cs-CZ" altLang="cs-CZ" sz="1400" dirty="0"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sz="1400" b="1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AB68A8C-0DCE-438F-93A5-D43DD6E197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5700" y="4826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8093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1722100" cy="5761037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HYPOTHYROIDISM</a:t>
            </a:r>
          </a:p>
          <a:p>
            <a:pPr marL="72000" indent="0">
              <a:buNone/>
            </a:pPr>
            <a:r>
              <a:rPr lang="en-US" sz="2400" dirty="0"/>
              <a:t>There are no drugs that specifically augment the synthesis</a:t>
            </a:r>
            <a:r>
              <a:rPr lang="cs-CZ" sz="2400" dirty="0"/>
              <a:t> </a:t>
            </a:r>
            <a:r>
              <a:rPr lang="en-US" sz="2400" dirty="0"/>
              <a:t>or release of thyroid hormones. </a:t>
            </a: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en-US" sz="2400" dirty="0"/>
              <a:t>The only effective treatment</a:t>
            </a:r>
            <a:r>
              <a:rPr lang="cs-CZ" sz="2400" dirty="0"/>
              <a:t> </a:t>
            </a:r>
            <a:r>
              <a:rPr lang="en-US" sz="2400" dirty="0"/>
              <a:t>for hypothyroidism, unless it is caused by iodine</a:t>
            </a:r>
            <a:r>
              <a:rPr lang="cs-CZ" sz="2400" dirty="0"/>
              <a:t> </a:t>
            </a:r>
            <a:r>
              <a:rPr lang="en-US" sz="2400" dirty="0"/>
              <a:t>deficiency (which is treated with iodide), is to administer</a:t>
            </a:r>
            <a:r>
              <a:rPr lang="cs-CZ" sz="2400" dirty="0"/>
              <a:t> </a:t>
            </a:r>
            <a:r>
              <a:rPr lang="en-US" sz="2400" dirty="0"/>
              <a:t>the thyroid hormones themselves as replacement therapy.</a:t>
            </a:r>
            <a:r>
              <a:rPr lang="cs-CZ" sz="2400" dirty="0"/>
              <a:t> 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en-US" sz="2400" dirty="0"/>
              <a:t>Synthetic T4 (</a:t>
            </a:r>
            <a:r>
              <a:rPr lang="en-US" sz="2400" b="1" dirty="0"/>
              <a:t>levothyroxine</a:t>
            </a:r>
            <a:r>
              <a:rPr lang="en-US" sz="2400" dirty="0"/>
              <a:t>) and T3 (</a:t>
            </a:r>
            <a:r>
              <a:rPr lang="en-US" sz="2400" b="1" dirty="0"/>
              <a:t>liothyronine</a:t>
            </a:r>
            <a:r>
              <a:rPr lang="en-US" sz="2400" dirty="0"/>
              <a:t>)</a:t>
            </a:r>
            <a:r>
              <a:rPr lang="cs-CZ" sz="2400" dirty="0"/>
              <a:t> </a:t>
            </a:r>
            <a:r>
              <a:rPr lang="en-US" sz="2400" dirty="0"/>
              <a:t>given orally</a:t>
            </a: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altLang="cs-CZ" sz="1200" dirty="0">
              <a:cs typeface="Arial" panose="020B060402020202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B9838FA-FB8A-404B-9463-7B1CFEC1CF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2500" y="4873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249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" y="227013"/>
            <a:ext cx="11950700" cy="5761037"/>
          </a:xfrm>
        </p:spPr>
        <p:txBody>
          <a:bodyPr/>
          <a:lstStyle/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thyroid gland secretes three main hormones: 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cs-CZ" sz="2400" i="1" dirty="0">
                <a:solidFill>
                  <a:srgbClr val="000000"/>
                </a:solidFill>
              </a:rPr>
              <a:t>t</a:t>
            </a:r>
            <a:r>
              <a:rPr lang="en-US" sz="2400" b="0" i="1" u="none" strike="noStrike" baseline="0" dirty="0" err="1">
                <a:solidFill>
                  <a:srgbClr val="000000"/>
                </a:solidFill>
              </a:rPr>
              <a:t>hyroxine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(T4) </a:t>
            </a: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tri-iodothyronine</a:t>
            </a:r>
            <a:r>
              <a:rPr lang="cs-CZ" sz="24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(T3) </a:t>
            </a: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cs-CZ" sz="2400" i="1" dirty="0" err="1">
                <a:solidFill>
                  <a:srgbClr val="000000"/>
                </a:solidFill>
              </a:rPr>
              <a:t>c</a:t>
            </a:r>
            <a:r>
              <a:rPr lang="cs-CZ" sz="2400" b="0" i="1" u="none" strike="noStrike" baseline="0" dirty="0" err="1">
                <a:solidFill>
                  <a:srgbClr val="000000"/>
                </a:solidFill>
              </a:rPr>
              <a:t>alcitonin</a:t>
            </a:r>
            <a:endParaRPr lang="cs-CZ" sz="2400" b="0" i="1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endParaRPr lang="cs-CZ" sz="2400" i="1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T4 and T3 are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critically important for normal growth and development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and for controlling energy metabolism. 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Calcitonin is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involved in the control of plasma [Ca</a:t>
            </a:r>
            <a:r>
              <a:rPr lang="en-US" sz="2400" b="0" i="0" u="none" strike="noStrike" baseline="30000" dirty="0">
                <a:solidFill>
                  <a:srgbClr val="000000"/>
                </a:solidFill>
              </a:rPr>
              <a:t>2+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] and is used to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treat osteoporosis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The term ‘thyroid hormones’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will be used solely to refer to T4 and T3.</a:t>
            </a:r>
            <a:r>
              <a:rPr lang="cs-CZ" altLang="cs-CZ" sz="2400" dirty="0"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l-GR" altLang="cs-CZ" sz="24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47F1EB6-FE15-4554-AE2D-0F7607A039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9800" y="5651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966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36513"/>
            <a:ext cx="11468100" cy="5761037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i="0" u="none" strike="noStrike" baseline="0" dirty="0">
                <a:solidFill>
                  <a:srgbClr val="000000"/>
                </a:solidFill>
              </a:rPr>
              <a:t>MECHANISM OF ACTION</a:t>
            </a:r>
          </a:p>
          <a:p>
            <a:pPr marL="72000" indent="0" algn="l">
              <a:buNone/>
            </a:pP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T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hyroid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hormones act mainly through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 specific nuclear receptor, TR. 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T4 may be regarded as a prohormone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when it enters the cell, it is converted to T3, which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then binds with high affinity to TR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  <a:endParaRPr lang="cs-CZ" sz="2400" b="0" i="0" u="none" strike="noStrike" baseline="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When T3 is bound, these receptors change conformation,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the co-repressor complex is released and a co-</a:t>
            </a:r>
            <a:r>
              <a:rPr lang="cs-CZ" sz="2400" b="0" i="0" u="none" strike="noStrike" baseline="0" dirty="0" err="1">
                <a:solidFill>
                  <a:srgbClr val="000000"/>
                </a:solidFill>
              </a:rPr>
              <a:t>ac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tiv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tor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complex is recruited, which then activates transcription,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resulting in generation of mRNA and protein synthesis.</a:t>
            </a:r>
            <a:endParaRPr lang="cs-CZ" altLang="cs-CZ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altLang="cs-CZ" sz="24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E0AC73B-C66D-41E3-A068-1F70B7E1A5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7100" y="4508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359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0" y="404813"/>
            <a:ext cx="11582400" cy="5761037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i="0" u="none" strike="noStrike" baseline="0" dirty="0">
                <a:solidFill>
                  <a:srgbClr val="000000"/>
                </a:solidFill>
                <a:latin typeface="+mj-lt"/>
              </a:rPr>
              <a:t>HYPERTHYROIDISM (THYROTOXICOSIS)</a:t>
            </a:r>
          </a:p>
          <a:p>
            <a:pPr marL="72000" indent="0" algn="l">
              <a:buNone/>
            </a:pPr>
            <a:endParaRPr lang="cs-CZ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r>
              <a:rPr lang="cs-CZ" sz="2400" dirty="0">
                <a:solidFill>
                  <a:srgbClr val="000000"/>
                </a:solidFill>
                <a:latin typeface="+mj-lt"/>
              </a:rPr>
              <a:t>e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xcessive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secretion and a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tivity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of the thyroid hormones</a:t>
            </a:r>
            <a:endParaRPr lang="cs-CZ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high metabolic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rate</a:t>
            </a:r>
            <a:endParaRPr lang="cs-CZ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increase in skin temperature and sweating</a:t>
            </a:r>
            <a:endParaRPr lang="cs-CZ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ervousness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, tremor, tachycardia and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increased appetite</a:t>
            </a:r>
            <a:endParaRPr lang="cs-CZ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00" indent="0" algn="l">
              <a:buNone/>
            </a:pPr>
            <a:endParaRPr lang="en-US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cs-CZ" altLang="cs-CZ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605EF18-A8AB-4F15-844A-B7812677AD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4700" y="6921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245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04813"/>
            <a:ext cx="11569700" cy="5761037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i="0" u="none" strike="noStrike" baseline="0" dirty="0"/>
              <a:t>HYPOTHYROIDISM</a:t>
            </a:r>
          </a:p>
          <a:p>
            <a:pPr marL="72000" indent="0" algn="l">
              <a:buNone/>
            </a:pPr>
            <a:endParaRPr lang="cs-CZ" sz="2400" b="1" i="0" u="none" strike="noStrike" baseline="0" dirty="0"/>
          </a:p>
          <a:p>
            <a:pPr marL="72000" indent="0" algn="l">
              <a:buNone/>
            </a:pPr>
            <a:r>
              <a:rPr lang="en-US" sz="2400" b="0" i="0" u="none" strike="noStrike" baseline="0" dirty="0"/>
              <a:t>decreased activity of the thyroid results in hypothyroidism,</a:t>
            </a:r>
            <a:r>
              <a:rPr lang="cs-CZ" sz="2400" b="0" i="0" u="none" strike="noStrike" baseline="0" dirty="0"/>
              <a:t> </a:t>
            </a:r>
            <a:r>
              <a:rPr lang="en-US" sz="2400" b="0" i="0" u="none" strike="noStrike" baseline="0" dirty="0"/>
              <a:t>and in severe cases </a:t>
            </a:r>
            <a:r>
              <a:rPr lang="en-US" sz="2400" b="0" i="1" u="none" strike="noStrike" baseline="0" dirty="0" err="1"/>
              <a:t>myxoedema</a:t>
            </a:r>
            <a:endParaRPr lang="cs-CZ" sz="2400" b="0" i="1" u="none" strike="noStrike" baseline="0" dirty="0"/>
          </a:p>
          <a:p>
            <a:pPr marL="72000" indent="0" algn="l">
              <a:buNone/>
            </a:pPr>
            <a:endParaRPr lang="cs-CZ" sz="2400" i="1" dirty="0"/>
          </a:p>
          <a:p>
            <a:pPr marL="72000" indent="0" algn="l">
              <a:buNone/>
            </a:pPr>
            <a:r>
              <a:rPr lang="en-US" sz="2400" b="0" i="0" u="none" strike="noStrike" baseline="0" dirty="0"/>
              <a:t>low metabolic rate, slow speech, deep hoarse</a:t>
            </a:r>
            <a:r>
              <a:rPr lang="cs-CZ" sz="2400" b="0" i="0" u="none" strike="noStrike" baseline="0" dirty="0"/>
              <a:t> </a:t>
            </a:r>
            <a:r>
              <a:rPr lang="en-US" sz="2400" b="0" i="0" u="none" strike="noStrike" baseline="0" dirty="0"/>
              <a:t>voice, lethargy, bradycardia, sensitivity to cold and mental</a:t>
            </a:r>
            <a:r>
              <a:rPr lang="cs-CZ" sz="2400" b="0" i="0" u="none" strike="noStrike" baseline="0" dirty="0"/>
              <a:t> </a:t>
            </a:r>
            <a:r>
              <a:rPr lang="en-US" sz="2400" b="0" i="0" u="none" strike="noStrike" baseline="0" dirty="0"/>
              <a:t>impairment</a:t>
            </a:r>
            <a:endParaRPr lang="cs-CZ" sz="2400" b="0" i="0" u="none" strike="noStrike" baseline="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b="0" i="0" u="none" strike="noStrike" baseline="0" dirty="0"/>
              <a:t>characteristic thickening</a:t>
            </a:r>
            <a:r>
              <a:rPr lang="cs-CZ" sz="2400" b="0" i="0" u="none" strike="noStrike" baseline="0" dirty="0"/>
              <a:t> </a:t>
            </a:r>
            <a:r>
              <a:rPr lang="en-US" sz="2400" b="0" i="0" u="none" strike="noStrike" baseline="0" dirty="0"/>
              <a:t>of the skin</a:t>
            </a:r>
            <a:endParaRPr lang="cs-CZ" altLang="cs-CZ" sz="24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E20E8C4-9014-4918-AD11-9AC45AFFEA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4400" y="4048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360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127000" y="61913"/>
            <a:ext cx="11811000" cy="5761037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dirty="0"/>
              <a:t>HYPERTHYROIDISM – </a:t>
            </a:r>
            <a:r>
              <a:rPr lang="cs-CZ" sz="2400" b="1" dirty="0" err="1"/>
              <a:t>pharmacological</a:t>
            </a:r>
            <a:r>
              <a:rPr lang="cs-CZ" sz="2400" b="1" dirty="0"/>
              <a:t> </a:t>
            </a:r>
            <a:r>
              <a:rPr lang="cs-CZ" sz="2400" b="1" dirty="0" err="1"/>
              <a:t>tretment</a:t>
            </a:r>
            <a:endParaRPr lang="cs-CZ" sz="2400" b="1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cs-CZ" sz="2400" b="1" dirty="0"/>
              <a:t>RADIOIODINE</a:t>
            </a:r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first-line treatment for hyperthyroidism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isotope </a:t>
            </a:r>
            <a:r>
              <a:rPr lang="en-US" sz="2400" baseline="30000" dirty="0"/>
              <a:t>131</a:t>
            </a:r>
            <a:r>
              <a:rPr lang="en-US" sz="2400" dirty="0"/>
              <a:t>I</a:t>
            </a:r>
            <a:r>
              <a:rPr lang="cs-CZ" sz="2400" dirty="0"/>
              <a:t> (</a:t>
            </a:r>
            <a:r>
              <a:rPr lang="en-US" sz="2400" dirty="0"/>
              <a:t>emits both β</a:t>
            </a:r>
            <a:r>
              <a:rPr lang="cs-CZ" sz="2400" dirty="0"/>
              <a:t> </a:t>
            </a:r>
            <a:r>
              <a:rPr lang="en-US" sz="2400" dirty="0"/>
              <a:t>and γ radiation</a:t>
            </a:r>
            <a:r>
              <a:rPr lang="cs-CZ" sz="2400" dirty="0"/>
              <a:t>)</a:t>
            </a:r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The γ rays pass through the tissue without</a:t>
            </a:r>
            <a:r>
              <a:rPr lang="cs-CZ" sz="2400" dirty="0"/>
              <a:t> </a:t>
            </a:r>
            <a:r>
              <a:rPr lang="en-US" sz="2400" dirty="0"/>
              <a:t>causing damage, but the β particles have a very short range;</a:t>
            </a:r>
            <a:r>
              <a:rPr lang="cs-CZ" sz="2400" dirty="0"/>
              <a:t> </a:t>
            </a:r>
            <a:r>
              <a:rPr lang="en-US" sz="2400" dirty="0"/>
              <a:t>they are absorbed by the tissue and exert a powerful cytotoxic</a:t>
            </a:r>
            <a:r>
              <a:rPr lang="cs-CZ" sz="2400" dirty="0"/>
              <a:t> </a:t>
            </a:r>
            <a:r>
              <a:rPr lang="en-US" sz="2400" dirty="0"/>
              <a:t>action that is restricted to the cells of the thyroid follicles,</a:t>
            </a:r>
            <a:r>
              <a:rPr lang="cs-CZ" sz="2400" dirty="0"/>
              <a:t> </a:t>
            </a:r>
            <a:r>
              <a:rPr lang="en-US" sz="2400" dirty="0"/>
              <a:t>resulting in significant destruction of the tissue.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0" indent="0">
              <a:buNone/>
            </a:pPr>
            <a:endParaRPr lang="cs-CZ" altLang="cs-CZ" sz="1200" dirty="0"/>
          </a:p>
          <a:p>
            <a:pPr marL="0" indent="0">
              <a:buNone/>
            </a:pPr>
            <a:endParaRPr lang="cs-CZ" altLang="cs-CZ" sz="1200" dirty="0"/>
          </a:p>
          <a:p>
            <a:pPr marL="0" indent="0">
              <a:buNone/>
            </a:pPr>
            <a:endParaRPr lang="cs-CZ" altLang="cs-CZ" sz="1200" dirty="0"/>
          </a:p>
          <a:p>
            <a:pPr marL="0" indent="0">
              <a:buNone/>
            </a:pPr>
            <a:endParaRPr lang="el-GR" altLang="cs-CZ" sz="1200" dirty="0"/>
          </a:p>
          <a:p>
            <a:pPr marL="0" indent="0">
              <a:buNone/>
              <a:defRPr/>
            </a:pPr>
            <a:endParaRPr lang="cs-CZ" sz="12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2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200" dirty="0">
              <a:cs typeface="Calibri" panose="020F050202020403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4D2F6B0-138A-4A3D-8BA1-9838226B4B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2500" y="42545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809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47984"/>
            <a:ext cx="11811000" cy="5761037"/>
          </a:xfrm>
        </p:spPr>
        <p:txBody>
          <a:bodyPr/>
          <a:lstStyle/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Hypothyroidism will eventually occur after treatment</a:t>
            </a:r>
            <a:r>
              <a:rPr lang="cs-CZ" sz="2400" dirty="0"/>
              <a:t> </a:t>
            </a:r>
            <a:r>
              <a:rPr lang="en-US" sz="2400" dirty="0"/>
              <a:t>with radioiodine</a:t>
            </a:r>
            <a:r>
              <a:rPr lang="cs-CZ" sz="2400" dirty="0"/>
              <a:t>.</a:t>
            </a:r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en-US" sz="2400" dirty="0"/>
              <a:t>is easily managed by replacement therapy with</a:t>
            </a:r>
            <a:r>
              <a:rPr lang="cs-CZ" sz="2400" dirty="0"/>
              <a:t> </a:t>
            </a:r>
            <a:r>
              <a:rPr lang="en-US" sz="2400" dirty="0"/>
              <a:t>T4.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Radioiodine is best avoided in children and also in pregnant</a:t>
            </a:r>
            <a:r>
              <a:rPr lang="cs-CZ" sz="2400" dirty="0"/>
              <a:t> </a:t>
            </a:r>
            <a:r>
              <a:rPr lang="en-US" sz="2400" dirty="0"/>
              <a:t>patients because of potential damage to the fetus.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endParaRPr lang="en-US" sz="2400" dirty="0"/>
          </a:p>
          <a:p>
            <a:pPr marL="0" indent="0">
              <a:buNone/>
              <a:defRPr/>
            </a:pPr>
            <a:endParaRPr lang="cs-CZ" sz="1400" dirty="0">
              <a:cs typeface="Arial" panose="020B060402020202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F2AFA7F-70AE-4FBA-B911-F5FDD1CF74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54417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027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82550"/>
            <a:ext cx="11899900" cy="5905500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THYREOSTATIC DRUGS</a:t>
            </a:r>
          </a:p>
          <a:p>
            <a:pPr marL="7200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72000" indent="0">
              <a:buNone/>
            </a:pPr>
            <a:r>
              <a:rPr lang="en-US" sz="2400" dirty="0"/>
              <a:t>related to</a:t>
            </a:r>
            <a:r>
              <a:rPr lang="cs-CZ" sz="2400" dirty="0"/>
              <a:t> t</a:t>
            </a:r>
            <a:r>
              <a:rPr lang="en-US" sz="2400" dirty="0" err="1"/>
              <a:t>hiourea</a:t>
            </a:r>
            <a:r>
              <a:rPr lang="cs-CZ" sz="2400" dirty="0"/>
              <a:t>: </a:t>
            </a:r>
            <a:r>
              <a:rPr lang="en-US" sz="2400" b="1" dirty="0"/>
              <a:t>carbimazole, methimazole</a:t>
            </a:r>
            <a:r>
              <a:rPr lang="cs-CZ" sz="2400" b="1" dirty="0"/>
              <a:t>, </a:t>
            </a:r>
            <a:r>
              <a:rPr lang="en-US" sz="2400" b="1" dirty="0"/>
              <a:t>propylthiouracil</a:t>
            </a:r>
            <a:endParaRPr lang="cs-CZ" sz="2400" b="1" dirty="0"/>
          </a:p>
          <a:p>
            <a:pPr marL="72000" indent="0">
              <a:buNone/>
            </a:pPr>
            <a:endParaRPr lang="cs-CZ" sz="2400" b="1" dirty="0"/>
          </a:p>
          <a:p>
            <a:pPr marL="72000" indent="0">
              <a:buNone/>
            </a:pPr>
            <a:r>
              <a:rPr lang="cs-CZ" sz="2400" b="1" dirty="0" err="1"/>
              <a:t>Mechanism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action</a:t>
            </a:r>
            <a:endParaRPr lang="cs-CZ" sz="2400" b="1" dirty="0"/>
          </a:p>
          <a:p>
            <a:pPr marL="72000" indent="0">
              <a:buNone/>
            </a:pPr>
            <a:r>
              <a:rPr lang="en-US" sz="2400" dirty="0"/>
              <a:t>Th</a:t>
            </a:r>
            <a:r>
              <a:rPr lang="cs-CZ" sz="2400" dirty="0" err="1"/>
              <a:t>ey</a:t>
            </a:r>
            <a:r>
              <a:rPr lang="cs-CZ" sz="2400" dirty="0"/>
              <a:t> </a:t>
            </a:r>
            <a:r>
              <a:rPr lang="en-US" sz="2400" dirty="0"/>
              <a:t>decrease the output of thyroid hormones</a:t>
            </a:r>
            <a:r>
              <a:rPr lang="cs-CZ" sz="2400" dirty="0"/>
              <a:t> </a:t>
            </a:r>
            <a:r>
              <a:rPr lang="en-US" sz="2400" dirty="0"/>
              <a:t>from the gland, and cause a gradual reduction in the</a:t>
            </a:r>
            <a:r>
              <a:rPr lang="cs-CZ" sz="2400" dirty="0"/>
              <a:t> </a:t>
            </a:r>
            <a:r>
              <a:rPr lang="en-US" sz="2400" dirty="0"/>
              <a:t>signs and symptoms</a:t>
            </a: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 err="1"/>
              <a:t>MoA</a:t>
            </a:r>
            <a:r>
              <a:rPr lang="cs-CZ" sz="2400" dirty="0"/>
              <a:t>: Not </a:t>
            </a:r>
            <a:r>
              <a:rPr lang="cs-CZ" sz="2400" dirty="0" err="1"/>
              <a:t>exactly</a:t>
            </a:r>
            <a:r>
              <a:rPr lang="cs-CZ" sz="2400" dirty="0"/>
              <a:t> </a:t>
            </a:r>
            <a:r>
              <a:rPr lang="cs-CZ" sz="2400" dirty="0" err="1"/>
              <a:t>clear</a:t>
            </a:r>
            <a:r>
              <a:rPr lang="cs-CZ" sz="2400" dirty="0"/>
              <a:t>, BUT: 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T</a:t>
            </a:r>
            <a:r>
              <a:rPr lang="en-US" sz="2400" dirty="0"/>
              <a:t>here is evidence that they inhibit the iodination</a:t>
            </a:r>
            <a:r>
              <a:rPr lang="cs-CZ" sz="2400" dirty="0"/>
              <a:t> </a:t>
            </a:r>
            <a:r>
              <a:rPr lang="en-US" sz="2400" dirty="0"/>
              <a:t>of tyrosyl residues in thyroglobulin</a:t>
            </a:r>
            <a:r>
              <a:rPr lang="cs-CZ" sz="2400" dirty="0"/>
              <a:t>.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It is thought that they inhibit the </a:t>
            </a:r>
            <a:r>
              <a:rPr lang="en-US" sz="2400" dirty="0" err="1"/>
              <a:t>thyroperoxidasecatalysed</a:t>
            </a:r>
            <a:r>
              <a:rPr lang="cs-CZ" sz="2400" dirty="0"/>
              <a:t> </a:t>
            </a:r>
            <a:r>
              <a:rPr lang="en-US" sz="2400" dirty="0"/>
              <a:t>oxidation reactions</a:t>
            </a:r>
            <a:r>
              <a:rPr lang="cs-CZ" sz="2400" dirty="0"/>
              <a:t>.</a:t>
            </a:r>
          </a:p>
          <a:p>
            <a:pPr marL="72000" indent="0">
              <a:buNone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altLang="cs-CZ" sz="1400" b="1" dirty="0"/>
              <a:t>	</a:t>
            </a:r>
            <a:endParaRPr lang="cs-CZ" altLang="cs-CZ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400" b="1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22EA5B1-0A33-4B1D-A219-41E3063EB4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3900" y="5651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9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60350"/>
            <a:ext cx="12001500" cy="5905500"/>
          </a:xfrm>
        </p:spPr>
        <p:txBody>
          <a:bodyPr/>
          <a:lstStyle/>
          <a:p>
            <a:pPr marL="72000" indent="0" algn="l">
              <a:buNone/>
            </a:pPr>
            <a:r>
              <a:rPr lang="cs-CZ" sz="2400" b="1" dirty="0"/>
              <a:t>AE</a:t>
            </a:r>
          </a:p>
          <a:p>
            <a:pPr marL="72000" indent="0" algn="l">
              <a:buNone/>
            </a:pPr>
            <a:endParaRPr lang="cs-CZ" sz="2400" b="1" dirty="0"/>
          </a:p>
          <a:p>
            <a:pPr marL="72000" indent="0" algn="l">
              <a:buNone/>
            </a:pPr>
            <a:r>
              <a:rPr lang="en-US" sz="2400" dirty="0"/>
              <a:t>neutropenia and agranulocytosis </a:t>
            </a:r>
            <a:r>
              <a:rPr lang="cs-CZ" sz="2400" dirty="0"/>
              <a:t>(</a:t>
            </a:r>
            <a:r>
              <a:rPr lang="en-US" sz="2400" dirty="0"/>
              <a:t>relatively rare, having an incidence of 0.1–1.2%</a:t>
            </a:r>
            <a:r>
              <a:rPr lang="cs-CZ" sz="2400" dirty="0"/>
              <a:t>)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reversible on cessation of treatment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cs-CZ" sz="2400" dirty="0"/>
              <a:t>r</a:t>
            </a:r>
            <a:r>
              <a:rPr lang="en-US" sz="2400" dirty="0"/>
              <a:t>ashes (2–25%) </a:t>
            </a:r>
            <a:endParaRPr lang="cs-CZ" sz="2400" dirty="0"/>
          </a:p>
          <a:p>
            <a:pPr marL="72000" indent="0" algn="l">
              <a:buNone/>
            </a:pPr>
            <a:endParaRPr lang="cs-CZ" sz="2400" dirty="0"/>
          </a:p>
          <a:p>
            <a:pPr marL="72000" indent="0" algn="l">
              <a:buNone/>
            </a:pPr>
            <a:r>
              <a:rPr lang="en-US" sz="2400" dirty="0"/>
              <a:t>headaches, nausea, jaundice</a:t>
            </a:r>
            <a:r>
              <a:rPr lang="cs-CZ" sz="2400" dirty="0"/>
              <a:t>, </a:t>
            </a:r>
            <a:r>
              <a:rPr lang="en-US" sz="2400" dirty="0"/>
              <a:t>pain in the joints</a:t>
            </a:r>
            <a:endParaRPr lang="cs-CZ" altLang="cs-CZ" sz="2400" dirty="0"/>
          </a:p>
          <a:p>
            <a:pPr marL="0" indent="0">
              <a:buNone/>
            </a:pPr>
            <a:endParaRPr lang="en-US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cs-CZ" sz="4000" b="1" dirty="0">
              <a:latin typeface="Calibri" panose="020F0502020204030204" pitchFamily="34" charset="0"/>
            </a:endParaRP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DCC25A2-80DF-4476-A21C-437A2CC45F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1700" y="3873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48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. Thyroid_2022_ENG[2022040815553283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616</Words>
  <Application>Microsoft Office PowerPoint</Application>
  <PresentationFormat>Širokoúhlá obrazovka</PresentationFormat>
  <Paragraphs>105</Paragraphs>
  <Slides>11</Slides>
  <Notes>2</Notes>
  <HiddenSlides>0</HiddenSlides>
  <MMClips>11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Farmakokinetika I</dc:title>
  <dc:creator>Jan Jurica</dc:creator>
  <cp:lastModifiedBy>Leoš Landa</cp:lastModifiedBy>
  <cp:revision>39</cp:revision>
  <cp:lastPrinted>1601-01-01T00:00:00Z</cp:lastPrinted>
  <dcterms:created xsi:type="dcterms:W3CDTF">2020-10-24T20:05:04Z</dcterms:created>
  <dcterms:modified xsi:type="dcterms:W3CDTF">2022-04-08T14:07:08Z</dcterms:modified>
</cp:coreProperties>
</file>