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1"/>
  </p:notesMasterIdLst>
  <p:handoutMasterIdLst>
    <p:handoutMasterId r:id="rId32"/>
  </p:handoutMasterIdLst>
  <p:sldIdLst>
    <p:sldId id="367" r:id="rId2"/>
    <p:sldId id="256" r:id="rId3"/>
    <p:sldId id="32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81" r:id="rId12"/>
    <p:sldId id="326" r:id="rId13"/>
    <p:sldId id="327" r:id="rId14"/>
    <p:sldId id="364" r:id="rId15"/>
    <p:sldId id="264" r:id="rId16"/>
    <p:sldId id="366" r:id="rId17"/>
    <p:sldId id="266" r:id="rId18"/>
    <p:sldId id="267" r:id="rId19"/>
    <p:sldId id="269" r:id="rId20"/>
    <p:sldId id="348" r:id="rId21"/>
    <p:sldId id="271" r:id="rId22"/>
    <p:sldId id="272" r:id="rId23"/>
    <p:sldId id="273" r:id="rId24"/>
    <p:sldId id="274" r:id="rId25"/>
    <p:sldId id="278" r:id="rId26"/>
    <p:sldId id="368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F01928"/>
    <a:srgbClr val="FFBEE5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420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73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349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2C57634-9A4B-4683-8192-AA709B4C490E}"/>
              </a:ext>
            </a:extLst>
          </p:cNvPr>
          <p:cNvSpPr txBox="1"/>
          <p:nvPr/>
        </p:nvSpPr>
        <p:spPr>
          <a:xfrm rot="16200000">
            <a:off x="278163" y="302667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EB0296A-D3B3-4A3C-9FCF-81D74D4F73A2}"/>
              </a:ext>
            </a:extLst>
          </p:cNvPr>
          <p:cNvSpPr txBox="1"/>
          <p:nvPr/>
        </p:nvSpPr>
        <p:spPr>
          <a:xfrm rot="5400000">
            <a:off x="8745489" y="36027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9CC24C5-AB16-4AA2-8018-BDFE1752D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2359001" y="1280127"/>
            <a:ext cx="7478552" cy="548219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C5ED514-818F-42E4-8792-02778453887D}"/>
              </a:ext>
            </a:extLst>
          </p:cNvPr>
          <p:cNvSpPr txBox="1"/>
          <p:nvPr/>
        </p:nvSpPr>
        <p:spPr>
          <a:xfrm>
            <a:off x="919351" y="1479654"/>
            <a:ext cx="2613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Ergotropic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77167C-D554-4BF6-BF44-49F3B6237E23}"/>
              </a:ext>
            </a:extLst>
          </p:cNvPr>
          <p:cNvSpPr txBox="1"/>
          <p:nvPr/>
        </p:nvSpPr>
        <p:spPr>
          <a:xfrm>
            <a:off x="9331569" y="1561994"/>
            <a:ext cx="292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Trophotropic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017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98" y="1359001"/>
            <a:ext cx="10753200" cy="4139998"/>
          </a:xfrm>
        </p:spPr>
        <p:txBody>
          <a:bodyPr/>
          <a:lstStyle/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secretory</a:t>
            </a:r>
            <a:r>
              <a:rPr lang="cs-CZ" sz="1600" dirty="0"/>
              <a:t> </a:t>
            </a:r>
            <a:r>
              <a:rPr lang="cs-CZ" sz="1600" dirty="0" err="1"/>
              <a:t>glands</a:t>
            </a:r>
            <a:r>
              <a:rPr lang="cs-CZ" sz="1600" dirty="0"/>
              <a:t> (</a:t>
            </a:r>
            <a:r>
              <a:rPr lang="cs-CZ" sz="1600" dirty="0" err="1"/>
              <a:t>salivary,sweat</a:t>
            </a:r>
            <a:r>
              <a:rPr lang="cs-CZ" sz="1600" dirty="0"/>
              <a:t>, </a:t>
            </a:r>
            <a:r>
              <a:rPr lang="cs-CZ" sz="1600" dirty="0" err="1"/>
              <a:t>tear</a:t>
            </a:r>
            <a:r>
              <a:rPr lang="cs-CZ" sz="1600" dirty="0"/>
              <a:t>, and </a:t>
            </a:r>
            <a:r>
              <a:rPr lang="cs-CZ" sz="1600" dirty="0" err="1"/>
              <a:t>various</a:t>
            </a:r>
            <a:r>
              <a:rPr lang="cs-CZ" sz="1600" dirty="0"/>
              <a:t> </a:t>
            </a:r>
            <a:r>
              <a:rPr lang="cs-CZ" sz="1600" dirty="0" err="1"/>
              <a:t>mucus-producing</a:t>
            </a:r>
            <a:r>
              <a:rPr lang="cs-CZ" sz="1600" dirty="0"/>
              <a:t> </a:t>
            </a:r>
            <a:r>
              <a:rPr lang="cs-CZ" sz="1600" dirty="0" err="1"/>
              <a:t>glands</a:t>
            </a:r>
            <a:r>
              <a:rPr lang="cs-CZ" sz="1600" dirty="0"/>
              <a:t>; </a:t>
            </a:r>
            <a:r>
              <a:rPr lang="cs-CZ" sz="1600" dirty="0" err="1"/>
              <a:t>smooth</a:t>
            </a:r>
            <a:r>
              <a:rPr lang="cs-CZ" sz="1600" dirty="0"/>
              <a:t> </a:t>
            </a:r>
            <a:r>
              <a:rPr lang="cs-CZ" sz="1600" dirty="0" err="1"/>
              <a:t>muscles</a:t>
            </a:r>
            <a:r>
              <a:rPr lang="cs-CZ" sz="1600" dirty="0"/>
              <a:t>, </a:t>
            </a:r>
            <a:r>
              <a:rPr lang="cs-CZ" sz="1600" dirty="0" err="1"/>
              <a:t>cardiac</a:t>
            </a:r>
            <a:r>
              <a:rPr lang="cs-CZ" sz="1600" dirty="0"/>
              <a:t> </a:t>
            </a:r>
            <a:r>
              <a:rPr lang="cs-CZ" sz="1600" dirty="0" err="1"/>
              <a:t>muscles</a:t>
            </a:r>
            <a:r>
              <a:rPr lang="cs-CZ" sz="1600" dirty="0"/>
              <a:t>)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heart</a:t>
            </a:r>
            <a:r>
              <a:rPr lang="cs-CZ" sz="1600" dirty="0"/>
              <a:t> and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vessels</a:t>
            </a:r>
            <a:r>
              <a:rPr lang="cs-CZ" sz="1600" dirty="0"/>
              <a:t> to </a:t>
            </a:r>
            <a:r>
              <a:rPr lang="cs-CZ" sz="1600" dirty="0" err="1"/>
              <a:t>control</a:t>
            </a:r>
            <a:r>
              <a:rPr lang="cs-CZ" sz="1600" dirty="0"/>
              <a:t> </a:t>
            </a:r>
            <a:r>
              <a:rPr lang="cs-CZ" sz="1600" dirty="0" err="1"/>
              <a:t>blood</a:t>
            </a:r>
            <a:r>
              <a:rPr lang="cs-CZ" sz="1600" dirty="0"/>
              <a:t> </a:t>
            </a:r>
            <a:r>
              <a:rPr lang="cs-CZ" sz="1600" dirty="0" err="1"/>
              <a:t>pressure</a:t>
            </a:r>
            <a:r>
              <a:rPr lang="cs-CZ" sz="1600" dirty="0"/>
              <a:t> and </a:t>
            </a:r>
            <a:r>
              <a:rPr lang="cs-CZ" sz="1600" dirty="0" err="1"/>
              <a:t>flow</a:t>
            </a:r>
            <a:endParaRPr lang="cs-CZ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bronchi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lungs</a:t>
            </a:r>
            <a:r>
              <a:rPr lang="cs-CZ" sz="1600" dirty="0"/>
              <a:t> to </a:t>
            </a:r>
            <a:r>
              <a:rPr lang="cs-CZ" sz="1600" dirty="0" err="1"/>
              <a:t>meet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oxygen </a:t>
            </a:r>
            <a:r>
              <a:rPr lang="cs-CZ" sz="1600" dirty="0" err="1"/>
              <a:t>demands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body</a:t>
            </a:r>
          </a:p>
          <a:p>
            <a:r>
              <a:rPr lang="cs-CZ" sz="1600" b="1" dirty="0">
                <a:solidFill>
                  <a:srgbClr val="0000DC"/>
                </a:solidFill>
              </a:rPr>
              <a:t>ANS </a:t>
            </a:r>
            <a:r>
              <a:rPr lang="cs-CZ" sz="1600" b="1" dirty="0" err="1">
                <a:solidFill>
                  <a:srgbClr val="0000DC"/>
                </a:solidFill>
              </a:rPr>
              <a:t>regulates</a:t>
            </a:r>
            <a:r>
              <a:rPr lang="cs-CZ" sz="1600" b="1" dirty="0">
                <a:solidFill>
                  <a:srgbClr val="0000DC"/>
                </a:solidFill>
              </a:rPr>
              <a:t>:</a:t>
            </a:r>
          </a:p>
          <a:p>
            <a:r>
              <a:rPr lang="cs-CZ" sz="1600" dirty="0"/>
              <a:t>The digestive and </a:t>
            </a:r>
            <a:r>
              <a:rPr lang="cs-CZ" sz="1600" dirty="0" err="1"/>
              <a:t>metabolic</a:t>
            </a:r>
            <a:r>
              <a:rPr lang="cs-CZ" sz="1600" dirty="0"/>
              <a:t> </a:t>
            </a:r>
            <a:r>
              <a:rPr lang="cs-CZ" sz="1600" dirty="0" err="1"/>
              <a:t>functions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liver, GIT, </a:t>
            </a:r>
            <a:r>
              <a:rPr lang="cs-CZ" sz="1600" dirty="0" err="1"/>
              <a:t>pancreas</a:t>
            </a:r>
            <a:endParaRPr lang="cs-CZ" sz="1600" dirty="0"/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functions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kidney</a:t>
            </a:r>
            <a:r>
              <a:rPr lang="cs-CZ" sz="1600" dirty="0"/>
              <a:t>, </a:t>
            </a:r>
            <a:r>
              <a:rPr lang="cs-CZ" sz="1600" dirty="0" err="1"/>
              <a:t>urinary</a:t>
            </a:r>
            <a:r>
              <a:rPr lang="cs-CZ" sz="1600" dirty="0"/>
              <a:t> </a:t>
            </a:r>
            <a:r>
              <a:rPr lang="cs-CZ" sz="1600" dirty="0" err="1"/>
              <a:t>bladder</a:t>
            </a:r>
            <a:r>
              <a:rPr lang="cs-CZ" sz="1600" dirty="0"/>
              <a:t>, </a:t>
            </a:r>
            <a:r>
              <a:rPr lang="cs-CZ" sz="1600" dirty="0" err="1"/>
              <a:t>large</a:t>
            </a:r>
            <a:r>
              <a:rPr lang="cs-CZ" sz="1600" dirty="0"/>
              <a:t> </a:t>
            </a:r>
            <a:r>
              <a:rPr lang="cs-CZ" sz="1600" dirty="0" err="1"/>
              <a:t>intestine</a:t>
            </a:r>
            <a:r>
              <a:rPr lang="cs-CZ" sz="1600" dirty="0"/>
              <a:t>, </a:t>
            </a:r>
            <a:r>
              <a:rPr lang="cs-CZ" sz="1600" dirty="0" err="1"/>
              <a:t>rectum</a:t>
            </a:r>
            <a:endParaRPr lang="cs-CZ" sz="1600" dirty="0"/>
          </a:p>
          <a:p>
            <a:r>
              <a:rPr lang="cs-CZ" sz="1600" dirty="0"/>
              <a:t>ANS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essential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sexual</a:t>
            </a:r>
            <a:r>
              <a:rPr lang="cs-CZ" sz="1600" dirty="0"/>
              <a:t> </a:t>
            </a:r>
            <a:r>
              <a:rPr lang="cs-CZ" sz="1600" dirty="0" err="1"/>
              <a:t>responses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genitals</a:t>
            </a:r>
            <a:r>
              <a:rPr lang="cs-CZ" sz="1600" dirty="0"/>
              <a:t> and </a:t>
            </a:r>
            <a:r>
              <a:rPr lang="cs-CZ" sz="1600" dirty="0" err="1"/>
              <a:t>reproductive</a:t>
            </a:r>
            <a:r>
              <a:rPr lang="cs-CZ" sz="1600" dirty="0"/>
              <a:t> </a:t>
            </a:r>
            <a:r>
              <a:rPr lang="cs-CZ" sz="1600" dirty="0" err="1"/>
              <a:t>organs</a:t>
            </a:r>
            <a:endParaRPr lang="cs-CZ" sz="1600" dirty="0"/>
          </a:p>
          <a:p>
            <a:r>
              <a:rPr lang="cs-CZ" sz="1600" dirty="0" err="1"/>
              <a:t>Interacts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body´s</a:t>
            </a:r>
            <a:r>
              <a:rPr lang="cs-CZ" sz="1600" dirty="0"/>
              <a:t> </a:t>
            </a:r>
            <a:r>
              <a:rPr lang="cs-CZ" sz="1600" dirty="0" err="1"/>
              <a:t>immune</a:t>
            </a:r>
            <a:r>
              <a:rPr lang="cs-CZ" sz="1600" dirty="0"/>
              <a:t> systém</a:t>
            </a:r>
          </a:p>
          <a:p>
            <a:endParaRPr lang="cs-CZ" sz="1600" dirty="0"/>
          </a:p>
          <a:p>
            <a:r>
              <a:rPr lang="cs-CZ" sz="1600" dirty="0" err="1"/>
              <a:t>Mnemonic</a:t>
            </a:r>
            <a:r>
              <a:rPr lang="cs-CZ" sz="1600" dirty="0"/>
              <a:t> </a:t>
            </a:r>
            <a:r>
              <a:rPr lang="cs-CZ" sz="1600" dirty="0" err="1"/>
              <a:t>used</a:t>
            </a:r>
            <a:r>
              <a:rPr lang="cs-CZ" sz="1600" dirty="0"/>
              <a:t>: </a:t>
            </a:r>
          </a:p>
          <a:p>
            <a:r>
              <a:rPr lang="cs-CZ" sz="1600" dirty="0"/>
              <a:t>The </a:t>
            </a:r>
            <a:r>
              <a:rPr lang="cs-CZ" sz="1600" dirty="0" err="1"/>
              <a:t>sympathetic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</a:t>
            </a:r>
            <a:r>
              <a:rPr lang="cs-CZ" sz="1600" dirty="0" err="1"/>
              <a:t>tends</a:t>
            </a:r>
            <a:r>
              <a:rPr lang="cs-CZ" sz="1600" dirty="0"/>
              <a:t> to </a:t>
            </a:r>
            <a:r>
              <a:rPr lang="cs-CZ" sz="1600" dirty="0" err="1"/>
              <a:t>Fs</a:t>
            </a:r>
            <a:r>
              <a:rPr lang="cs-CZ" sz="1600" dirty="0"/>
              <a:t>: </a:t>
            </a:r>
            <a:r>
              <a:rPr lang="cs-CZ" sz="1600" dirty="0" err="1"/>
              <a:t>fight</a:t>
            </a:r>
            <a:r>
              <a:rPr lang="cs-CZ" sz="1600" dirty="0"/>
              <a:t>, </a:t>
            </a:r>
            <a:r>
              <a:rPr lang="cs-CZ" sz="1600" dirty="0" err="1"/>
              <a:t>flight</a:t>
            </a:r>
            <a:r>
              <a:rPr lang="cs-CZ" sz="1600" dirty="0"/>
              <a:t>, </a:t>
            </a:r>
            <a:r>
              <a:rPr lang="cs-CZ" sz="1600" dirty="0" err="1"/>
              <a:t>fright,and</a:t>
            </a:r>
            <a:r>
              <a:rPr lang="cs-CZ" sz="1600" dirty="0"/>
              <a:t> sex</a:t>
            </a:r>
          </a:p>
          <a:p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parasympathetic</a:t>
            </a:r>
            <a:r>
              <a:rPr lang="cs-CZ" sz="1600" dirty="0"/>
              <a:t> </a:t>
            </a:r>
            <a:r>
              <a:rPr lang="cs-CZ" sz="1600" dirty="0" err="1"/>
              <a:t>division</a:t>
            </a:r>
            <a:r>
              <a:rPr lang="cs-CZ" sz="1600" dirty="0"/>
              <a:t> </a:t>
            </a:r>
            <a:r>
              <a:rPr lang="cs-CZ" sz="1600" dirty="0" err="1"/>
              <a:t>facilitates</a:t>
            </a:r>
            <a:r>
              <a:rPr lang="cs-CZ" sz="1600" dirty="0"/>
              <a:t> </a:t>
            </a:r>
            <a:r>
              <a:rPr lang="cs-CZ" sz="1600" dirty="0" err="1"/>
              <a:t>various</a:t>
            </a:r>
            <a:r>
              <a:rPr lang="cs-CZ" sz="1600" dirty="0"/>
              <a:t> non-</a:t>
            </a:r>
            <a:r>
              <a:rPr lang="cs-CZ" sz="1600" dirty="0" err="1"/>
              <a:t>fourF</a:t>
            </a:r>
            <a:r>
              <a:rPr lang="cs-CZ" sz="1600" dirty="0"/>
              <a:t> </a:t>
            </a:r>
            <a:r>
              <a:rPr lang="cs-CZ" sz="1600" dirty="0" err="1"/>
              <a:t>processes</a:t>
            </a:r>
            <a:r>
              <a:rPr lang="cs-CZ" sz="1600" dirty="0"/>
              <a:t> – as </a:t>
            </a:r>
            <a:r>
              <a:rPr lang="cs-CZ" sz="1600" dirty="0" err="1"/>
              <a:t>digestion</a:t>
            </a:r>
            <a:r>
              <a:rPr lang="cs-CZ" sz="1600" dirty="0"/>
              <a:t>, </a:t>
            </a:r>
            <a:r>
              <a:rPr lang="cs-CZ" sz="1600" dirty="0" err="1"/>
              <a:t>growth</a:t>
            </a:r>
            <a:r>
              <a:rPr lang="cs-CZ" sz="1600" dirty="0"/>
              <a:t>, </a:t>
            </a:r>
            <a:r>
              <a:rPr lang="cs-CZ" sz="1600" dirty="0" err="1"/>
              <a:t>immune</a:t>
            </a:r>
            <a:r>
              <a:rPr lang="cs-CZ" sz="1600" dirty="0"/>
              <a:t> response,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storage</a:t>
            </a:r>
            <a:endParaRPr lang="cs-CZ" sz="1600" dirty="0"/>
          </a:p>
          <a:p>
            <a:r>
              <a:rPr lang="cs-CZ" sz="1600" dirty="0"/>
              <a:t>In most </a:t>
            </a:r>
            <a:r>
              <a:rPr lang="cs-CZ" sz="1600" dirty="0" err="1"/>
              <a:t>cases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activity</a:t>
            </a:r>
            <a:r>
              <a:rPr lang="cs-CZ" sz="1600" dirty="0"/>
              <a:t> </a:t>
            </a:r>
            <a:r>
              <a:rPr lang="cs-CZ" sz="1600" dirty="0" err="1"/>
              <a:t>levels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2 ANS </a:t>
            </a:r>
            <a:r>
              <a:rPr lang="cs-CZ" sz="1600" dirty="0" err="1"/>
              <a:t>divisions</a:t>
            </a:r>
            <a:r>
              <a:rPr lang="cs-CZ" sz="1600" dirty="0"/>
              <a:t> are </a:t>
            </a:r>
            <a:r>
              <a:rPr lang="cs-CZ" sz="1600" dirty="0" err="1"/>
              <a:t>reciprocal</a:t>
            </a:r>
            <a:r>
              <a:rPr lang="cs-CZ" sz="1600" dirty="0"/>
              <a:t>- </a:t>
            </a:r>
            <a:r>
              <a:rPr lang="cs-CZ" sz="1600" dirty="0" err="1"/>
              <a:t>when</a:t>
            </a:r>
            <a:r>
              <a:rPr lang="cs-CZ" sz="1600" dirty="0"/>
              <a:t> </a:t>
            </a:r>
            <a:r>
              <a:rPr lang="cs-CZ" sz="1600" dirty="0" err="1"/>
              <a:t>one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high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tends</a:t>
            </a:r>
            <a:r>
              <a:rPr lang="cs-CZ" sz="1600" dirty="0"/>
              <a:t> to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low</a:t>
            </a:r>
            <a:r>
              <a:rPr lang="cs-CZ" sz="1600" dirty="0"/>
              <a:t>, and vice versa.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</a:t>
            </a:r>
            <a:r>
              <a:rPr lang="cs-CZ" dirty="0" err="1"/>
              <a:t>innervates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0"/>
            <a:ext cx="1538790" cy="833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</a:t>
            </a:r>
            <a:r>
              <a:rPr lang="cs-CZ" sz="1350"/>
              <a:t>.</a:t>
            </a:r>
            <a:r>
              <a:rPr lang="en-US" sz="1350"/>
              <a:t> </a:t>
            </a:r>
            <a:r>
              <a:rPr lang="en-US" sz="1350" dirty="0"/>
              <a:t>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4151785" y="857185"/>
            <a:ext cx="3825478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667000" y="857252"/>
            <a:ext cx="1430778" cy="842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thetic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en-US" sz="1350" dirty="0"/>
              <a:t>Fight or flight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Energy/store consumption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200" dirty="0"/>
              <a:t>– </a:t>
            </a:r>
            <a:r>
              <a:rPr lang="en-US" sz="1050" dirty="0"/>
              <a:t>Spinal cord  </a:t>
            </a:r>
          </a:p>
          <a:p>
            <a:pPr algn="ctr"/>
            <a:r>
              <a:rPr lang="en-US" sz="1050" dirty="0"/>
              <a:t>-</a:t>
            </a:r>
            <a:r>
              <a:rPr lang="en-US" sz="1050" dirty="0" err="1"/>
              <a:t>Thora</a:t>
            </a:r>
            <a:r>
              <a:rPr lang="cs-CZ" sz="1050" dirty="0"/>
              <a:t>c</a:t>
            </a:r>
            <a:r>
              <a:rPr lang="en-US" sz="1050" dirty="0"/>
              <a:t>o - lumbar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  <a:r>
              <a:rPr lang="en-US" sz="1350" i="1" dirty="0" err="1"/>
              <a:t>Paravertebral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 err="1"/>
              <a:t>Truncus</a:t>
            </a:r>
            <a:r>
              <a:rPr lang="en-US" sz="1050" dirty="0"/>
              <a:t>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Majority</a:t>
            </a:r>
          </a:p>
          <a:p>
            <a:pPr algn="ctr"/>
            <a:r>
              <a:rPr lang="en-US" sz="1350" i="1" dirty="0" err="1"/>
              <a:t>Prevertebral</a:t>
            </a:r>
            <a:endParaRPr lang="en-US" sz="1350" i="1" dirty="0"/>
          </a:p>
          <a:p>
            <a:pPr algn="ctr"/>
            <a:r>
              <a:rPr lang="en-US" sz="1350" dirty="0"/>
              <a:t> </a:t>
            </a:r>
            <a:r>
              <a:rPr lang="en-US" sz="1050" dirty="0"/>
              <a:t>-Plexus </a:t>
            </a:r>
            <a:r>
              <a:rPr lang="en-US" sz="1050" dirty="0" err="1"/>
              <a:t>aorticus</a:t>
            </a:r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diffuse effect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986210" y="857251"/>
            <a:ext cx="1538790" cy="854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Parasympat</a:t>
            </a:r>
            <a:r>
              <a:rPr lang="cs-CZ" sz="1500" b="1" dirty="0" err="1"/>
              <a:t>hetic</a:t>
            </a:r>
            <a:r>
              <a:rPr lang="cs-CZ" sz="1500" b="1" dirty="0"/>
              <a:t> </a:t>
            </a:r>
            <a:r>
              <a:rPr lang="cs-CZ" sz="1500" b="1" dirty="0" err="1"/>
              <a:t>nervous</a:t>
            </a:r>
            <a:r>
              <a:rPr lang="cs-CZ" sz="1500" b="1" dirty="0"/>
              <a:t> </a:t>
            </a:r>
            <a:r>
              <a:rPr lang="cs-CZ" sz="1500" b="1" dirty="0" err="1"/>
              <a:t>system</a:t>
            </a:r>
            <a:endParaRPr lang="en-US" sz="150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Rest and digest response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Energy conservation/energy store production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Preganglionic</a:t>
            </a:r>
            <a:r>
              <a:rPr lang="en-US" sz="1350" dirty="0"/>
              <a:t> neuron </a:t>
            </a:r>
          </a:p>
          <a:p>
            <a:pPr algn="ctr"/>
            <a:r>
              <a:rPr lang="en-US" sz="1050" dirty="0"/>
              <a:t>– Brain stem and spinal cord</a:t>
            </a:r>
          </a:p>
          <a:p>
            <a:pPr algn="ctr"/>
            <a:r>
              <a:rPr lang="en-US" sz="1050" dirty="0"/>
              <a:t>– </a:t>
            </a:r>
            <a:r>
              <a:rPr lang="en-US" sz="1050" dirty="0" err="1"/>
              <a:t>cranio</a:t>
            </a:r>
            <a:r>
              <a:rPr lang="en-US" sz="1050" dirty="0"/>
              <a:t>-sacral system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en-US" sz="1350" i="1" dirty="0"/>
              <a:t>Close to target organs or </a:t>
            </a:r>
            <a:r>
              <a:rPr lang="en-US" sz="1350" i="1" dirty="0" err="1"/>
              <a:t>intramurally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Mostly local     effect</a:t>
            </a: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9566" y="1505322"/>
            <a:ext cx="5534747" cy="365187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1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C2EDA31D-F8D7-4683-865F-62E83BB5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381"/>
          <a:stretch/>
        </p:blipFill>
        <p:spPr>
          <a:xfrm>
            <a:off x="1927515" y="836713"/>
            <a:ext cx="8495984" cy="590465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0973DA-3102-4549-9DA8-7D2694B0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07" y="103448"/>
            <a:ext cx="8305800" cy="58924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ANS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4ABFBE6-347B-4646-A9B7-AAE0F701A2BC}"/>
              </a:ext>
            </a:extLst>
          </p:cNvPr>
          <p:cNvSpPr txBox="1"/>
          <p:nvPr/>
        </p:nvSpPr>
        <p:spPr>
          <a:xfrm>
            <a:off x="7680177" y="6453337"/>
            <a:ext cx="273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+mj-lt"/>
              </a:rPr>
              <a:t>Boron</a:t>
            </a:r>
            <a:r>
              <a:rPr lang="cs-CZ" sz="1200" dirty="0">
                <a:latin typeface="+mj-lt"/>
              </a:rPr>
              <a:t> et al: </a:t>
            </a:r>
            <a:r>
              <a:rPr lang="cs-CZ" sz="1200" dirty="0" err="1">
                <a:latin typeface="+mj-lt"/>
              </a:rPr>
              <a:t>Medical</a:t>
            </a:r>
            <a:r>
              <a:rPr lang="cs-CZ" sz="1200" dirty="0">
                <a:latin typeface="+mj-lt"/>
              </a:rPr>
              <a:t> </a:t>
            </a:r>
            <a:r>
              <a:rPr lang="cs-CZ" sz="1200" dirty="0" err="1">
                <a:latin typeface="+mj-lt"/>
              </a:rPr>
              <a:t>Physiology</a:t>
            </a:r>
            <a:r>
              <a:rPr lang="cs-CZ" sz="1200" dirty="0">
                <a:latin typeface="+mj-lt"/>
              </a:rPr>
              <a:t>, 2017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623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E65F0A-934C-4A1E-AEFB-6E19F3EA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Brain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08815D-F19F-4C6B-9FD7-9E07B4B3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8" y="1967735"/>
            <a:ext cx="4750072" cy="3605572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97E51D4E-4BBF-4C56-B471-26706F93EA42}"/>
              </a:ext>
            </a:extLst>
          </p:cNvPr>
          <p:cNvGrpSpPr/>
          <p:nvPr/>
        </p:nvGrpSpPr>
        <p:grpSpPr>
          <a:xfrm>
            <a:off x="6492584" y="1763864"/>
            <a:ext cx="5319888" cy="4239099"/>
            <a:chOff x="3673996" y="2516899"/>
            <a:chExt cx="5319888" cy="4239099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B7BF054-AF95-4EB1-84D4-D36FCA7C2DCC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DC12AD06-FC5A-48C5-8AAD-30CED25182E3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3" name="Skupina 22">
                <a:extLst>
                  <a:ext uri="{FF2B5EF4-FFF2-40B4-BE49-F238E27FC236}">
                    <a16:creationId xmlns:a16="http://schemas.microsoft.com/office/drawing/2014/main" id="{0BA695A4-AEF4-4E68-A446-EA457A556E89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7" name="Skupina 26">
                  <a:extLst>
                    <a:ext uri="{FF2B5EF4-FFF2-40B4-BE49-F238E27FC236}">
                      <a16:creationId xmlns:a16="http://schemas.microsoft.com/office/drawing/2014/main" id="{666D71DF-810F-41D0-9624-2825E65AD794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657CE87E-B26E-4BD4-A258-C3EF7D650D8C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1" name="Skupina 30">
                      <a:extLst>
                        <a:ext uri="{FF2B5EF4-FFF2-40B4-BE49-F238E27FC236}">
                          <a16:creationId xmlns:a16="http://schemas.microsoft.com/office/drawing/2014/main" id="{9C1B3774-8BD9-4F14-9A05-07CE0DA230A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4" name="Obrázek 33">
                        <a:extLst>
                          <a:ext uri="{FF2B5EF4-FFF2-40B4-BE49-F238E27FC236}">
                            <a16:creationId xmlns:a16="http://schemas.microsoft.com/office/drawing/2014/main" id="{C4B889F2-C176-4F58-B949-7F5FB741DC2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5" name="Skupina 34">
                        <a:extLst>
                          <a:ext uri="{FF2B5EF4-FFF2-40B4-BE49-F238E27FC236}">
                            <a16:creationId xmlns:a16="http://schemas.microsoft.com/office/drawing/2014/main" id="{91CE4C7F-7364-415E-8704-DC9D7AC2FDE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6" name="Obrázek 35">
                          <a:extLst>
                            <a:ext uri="{FF2B5EF4-FFF2-40B4-BE49-F238E27FC236}">
                              <a16:creationId xmlns:a16="http://schemas.microsoft.com/office/drawing/2014/main" id="{D6776048-D0A2-4B00-9796-E127100F6F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7" name="Skupina 36">
                          <a:extLst>
                            <a:ext uri="{FF2B5EF4-FFF2-40B4-BE49-F238E27FC236}">
                              <a16:creationId xmlns:a16="http://schemas.microsoft.com/office/drawing/2014/main" id="{C4C33846-F793-477F-805C-3D0B8EA73E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23FA68B4-B08A-4DB3-9891-98EF383FD9CF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151A29C-FC3E-4AF8-B665-02D2262A22C6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EDBD6DAA-5F46-4123-8A63-53175088ED1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1B65AB1E-6B7A-4CD7-B1DB-22CE63782BD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673A5DAA-73D9-4F5C-9D3A-DE0E74AB1DF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3" name="Přímá spojnice 42">
                            <a:extLst>
                              <a:ext uri="{FF2B5EF4-FFF2-40B4-BE49-F238E27FC236}">
                                <a16:creationId xmlns:a16="http://schemas.microsoft.com/office/drawing/2014/main" id="{E5D3EA11-E2BE-4D02-9EB2-7BA31C42932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210CAF8-6973-404D-B351-470AD81937B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579EEA02-D3A4-406A-A674-DEDD142FC09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0" name="Obrázek 29">
                    <a:extLst>
                      <a:ext uri="{FF2B5EF4-FFF2-40B4-BE49-F238E27FC236}">
                        <a16:creationId xmlns:a16="http://schemas.microsoft.com/office/drawing/2014/main" id="{EFDBA748-67A7-4EF7-BD3B-6566AAE55B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Obrázek 27">
                  <a:extLst>
                    <a:ext uri="{FF2B5EF4-FFF2-40B4-BE49-F238E27FC236}">
                      <a16:creationId xmlns:a16="http://schemas.microsoft.com/office/drawing/2014/main" id="{4A5FBB95-3A92-4730-9A41-B94416EFD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581809C7-8CAF-4CF2-B41C-56ACCFBF85A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97CC91E0-8300-48CF-8C76-D9B953C34D11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884BD466-4401-4F7E-ADD8-508C319A326A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10E29E26-7240-4BA5-94D7-81926AC34F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FF3B6893-D53D-43ED-8389-8250C927142C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944371-46DD-44A7-B996-3192968C0E18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4958261-A410-44CD-AB88-8A42378A5EBA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4CE57E13-3734-403F-996F-6BCF7C0CE9A9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DD81186D-445A-4640-B5B6-E32D489FFFE7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F0162629-4388-4518-9ECA-CB7779501825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1547C0DE-7236-4B2F-92ED-24F67E5C115C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B6D126B2-5B17-4F94-8F73-6CE3B3EB3949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CBEE922A-B430-41B9-AFB3-6E81EA403B90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0D1354F-E249-47CA-8945-E98218BB8A82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E412C35C-56BE-401B-895E-598C770F16D5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050D112D-40E9-4F33-9B66-B574D965E13D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1D9BB9C5-112C-4002-BFAB-C5AE2BB35A3F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7898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04FA0C6-245B-41DD-9AA5-07FF4606F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4" t="32593" r="48846" b="19203"/>
          <a:stretch/>
        </p:blipFill>
        <p:spPr>
          <a:xfrm>
            <a:off x="1289537" y="523629"/>
            <a:ext cx="10500702" cy="61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9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A50503-9DD8-4794-9FD8-21731FF7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Baroreceptor vs. Chemoreceptor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41BB05C-D4D5-44FB-88ED-83AC828FC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03" y="1363197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86FFCB-A26C-4554-AA77-48236D43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Baroreflex</a:t>
            </a:r>
            <a:r>
              <a:rPr lang="cs-CZ" dirty="0"/>
              <a:t> I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8A2AFFB-7230-440E-B125-99A551C9B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52" y="1310869"/>
            <a:ext cx="4572476" cy="376472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B2476A1-33E2-4BEE-A1BD-FEE31EC2ECED}"/>
              </a:ext>
            </a:extLst>
          </p:cNvPr>
          <p:cNvGrpSpPr/>
          <p:nvPr/>
        </p:nvGrpSpPr>
        <p:grpSpPr>
          <a:xfrm>
            <a:off x="3616243" y="5103145"/>
            <a:ext cx="2879370" cy="1569660"/>
            <a:chOff x="-373184" y="5015570"/>
            <a:chExt cx="2879370" cy="156966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255474A-2A9F-4A80-A30D-FA070334D591}"/>
                </a:ext>
              </a:extLst>
            </p:cNvPr>
            <p:cNvSpPr/>
            <p:nvPr/>
          </p:nvSpPr>
          <p:spPr>
            <a:xfrm>
              <a:off x="-373184" y="5015570"/>
              <a:ext cx="230425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Inotropic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Chronotropic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Dromotropic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Batmotropic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7" name="Pravá složená závorka 6">
              <a:extLst>
                <a:ext uri="{FF2B5EF4-FFF2-40B4-BE49-F238E27FC236}">
                  <a16:creationId xmlns:a16="http://schemas.microsoft.com/office/drawing/2014/main" id="{5CA97948-D271-4875-81B9-40DA7B4BFA87}"/>
                </a:ext>
              </a:extLst>
            </p:cNvPr>
            <p:cNvSpPr/>
            <p:nvPr/>
          </p:nvSpPr>
          <p:spPr>
            <a:xfrm>
              <a:off x="1931071" y="5127311"/>
              <a:ext cx="157573" cy="129103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4A551A7-4619-4067-A5ED-7679C20714B3}"/>
                </a:ext>
              </a:extLst>
            </p:cNvPr>
            <p:cNvSpPr txBox="1"/>
            <p:nvPr/>
          </p:nvSpPr>
          <p:spPr>
            <a:xfrm rot="16200000">
              <a:off x="1711919" y="5432361"/>
              <a:ext cx="1126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>
                  <a:latin typeface="+mn-lt"/>
                  <a:cs typeface="Times New Roman" panose="02020603050405020304" pitchFamily="18" charset="0"/>
                </a:rPr>
                <a:t>effect</a:t>
              </a:r>
              <a:endParaRPr lang="cs-CZ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A3BC09-B453-457F-B797-02123E93E605}"/>
              </a:ext>
            </a:extLst>
          </p:cNvPr>
          <p:cNvGrpSpPr/>
          <p:nvPr/>
        </p:nvGrpSpPr>
        <p:grpSpPr>
          <a:xfrm>
            <a:off x="372484" y="2991733"/>
            <a:ext cx="3366706" cy="719585"/>
            <a:chOff x="6228184" y="5373711"/>
            <a:chExt cx="3031895" cy="719585"/>
          </a:xfrm>
        </p:grpSpPr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FC88660-C473-41EF-BD34-EAA847514988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140CF68E-F077-407C-AEF3-327AA439DE7B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85CB8D29-3661-46F7-958E-8FA0AF93A226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6E4EA9F4-6C43-42AF-9DF5-DCF8BE2025DC}"/>
                </a:ext>
              </a:extLst>
            </p:cNvPr>
            <p:cNvSpPr txBox="1"/>
            <p:nvPr/>
          </p:nvSpPr>
          <p:spPr>
            <a:xfrm>
              <a:off x="6687076" y="5373711"/>
              <a:ext cx="1989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Aferent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226BD0A-F45B-4F7E-8EB8-464B6DA86883}"/>
                </a:ext>
              </a:extLst>
            </p:cNvPr>
            <p:cNvSpPr txBox="1"/>
            <p:nvPr/>
          </p:nvSpPr>
          <p:spPr>
            <a:xfrm>
              <a:off x="6679688" y="5574751"/>
              <a:ext cx="2580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Parasympathetic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05AE34E-1257-4F07-A7C5-853DE1CED77C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Sympathetic</a:t>
              </a:r>
              <a:r>
                <a:rPr lang="cs-CZ" sz="14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cs-CZ" sz="1400" dirty="0" err="1">
                  <a:latin typeface="+mn-lt"/>
                  <a:cs typeface="Times New Roman" panose="02020603050405020304" pitchFamily="18" charset="0"/>
                </a:rPr>
                <a:t>pathway</a:t>
              </a:r>
              <a:endParaRPr lang="cs-CZ" sz="1400" dirty="0">
                <a:latin typeface="+mn-lt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Obrázek 15">
            <a:extLst>
              <a:ext uri="{FF2B5EF4-FFF2-40B4-BE49-F238E27FC236}">
                <a16:creationId xmlns:a16="http://schemas.microsoft.com/office/drawing/2014/main" id="{477C47F0-87B3-4D52-9FFF-FD88B2ACA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37" y="2284078"/>
            <a:ext cx="2881777" cy="3061662"/>
          </a:xfrm>
          <a:prstGeom prst="rect">
            <a:avLst/>
          </a:prstGeom>
        </p:spPr>
      </p:pic>
      <p:sp>
        <p:nvSpPr>
          <p:cNvPr id="17" name="Text Box 10">
            <a:extLst>
              <a:ext uri="{FF2B5EF4-FFF2-40B4-BE49-F238E27FC236}">
                <a16:creationId xmlns:a16="http://schemas.microsoft.com/office/drawing/2014/main" id="{76DCF2A4-C883-4CF5-B72A-8068257AB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3344" y="5426310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+mn-lt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9FEB0F-5627-4F33-A2A8-D209A0AC60D1}"/>
              </a:ext>
            </a:extLst>
          </p:cNvPr>
          <p:cNvSpPr/>
          <p:nvPr/>
        </p:nvSpPr>
        <p:spPr>
          <a:xfrm>
            <a:off x="6422470" y="440963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R</a:t>
            </a:r>
            <a:endParaRPr lang="cs-CZ" dirty="0">
              <a:latin typeface="+mn-lt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46EFE152-C1E4-4C49-B5B3-BC0CAF18AC6D}"/>
              </a:ext>
            </a:extLst>
          </p:cNvPr>
          <p:cNvSpPr/>
          <p:nvPr/>
        </p:nvSpPr>
        <p:spPr>
          <a:xfrm>
            <a:off x="7671594" y="229181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+mn-lt"/>
                <a:cs typeface="Times New Roman" panose="02020603050405020304" pitchFamily="18" charset="0"/>
              </a:rPr>
              <a:t>HR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297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436BD-3340-40C5-9095-22880626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Something</a:t>
            </a:r>
            <a:r>
              <a:rPr lang="cs-CZ" dirty="0"/>
              <a:t> more…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6E8622-C8BC-42D9-BE16-554E7046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11317"/>
            <a:ext cx="10753200" cy="4139998"/>
          </a:xfrm>
        </p:spPr>
        <p:txBody>
          <a:bodyPr/>
          <a:lstStyle/>
          <a:p>
            <a:r>
              <a:rPr lang="cs-CZ" sz="2400" u="sng" dirty="0" err="1"/>
              <a:t>Oculocardial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Pressure on the </a:t>
            </a:r>
            <a:r>
              <a:rPr lang="en-US" sz="1600" dirty="0" err="1"/>
              <a:t>eyeb</a:t>
            </a:r>
            <a:r>
              <a:rPr lang="cs-CZ" sz="1600" dirty="0" err="1"/>
              <a:t>ulbes</a:t>
            </a:r>
            <a:r>
              <a:rPr lang="en-US" sz="1600" dirty="0"/>
              <a:t> decreases heart rate (activation of the </a:t>
            </a:r>
            <a:r>
              <a:rPr lang="en-US" sz="1600" dirty="0" err="1"/>
              <a:t>vagus</a:t>
            </a:r>
            <a:r>
              <a:rPr lang="en-US" sz="1600" dirty="0"/>
              <a:t>) </a:t>
            </a:r>
          </a:p>
          <a:p>
            <a:pPr lvl="1"/>
            <a:r>
              <a:rPr lang="en-US" sz="1600" dirty="0"/>
              <a:t>It is used to suppress or stop atrial tachycardia</a:t>
            </a:r>
            <a:endParaRPr lang="cs-CZ" sz="1600" dirty="0"/>
          </a:p>
          <a:p>
            <a:r>
              <a:rPr lang="cs-CZ" sz="2400" u="sng" dirty="0" err="1"/>
              <a:t>Low</a:t>
            </a:r>
            <a:r>
              <a:rPr lang="cs-CZ" sz="2400" u="sng" dirty="0"/>
              <a:t> </a:t>
            </a:r>
            <a:r>
              <a:rPr lang="cs-CZ" sz="2400" u="sng" dirty="0" err="1"/>
              <a:t>pressure</a:t>
            </a:r>
            <a:r>
              <a:rPr lang="cs-CZ" sz="2400" u="sng" dirty="0"/>
              <a:t> </a:t>
            </a:r>
            <a:r>
              <a:rPr lang="cs-CZ" sz="2400" u="sng" dirty="0" err="1"/>
              <a:t>baroreflex</a:t>
            </a:r>
            <a:endParaRPr lang="cs-CZ" sz="2400" u="sng" dirty="0"/>
          </a:p>
          <a:p>
            <a:pPr lvl="1"/>
            <a:r>
              <a:rPr lang="en-US" sz="1600" dirty="0"/>
              <a:t>greater expansion of the left ventricle stimulates baroreceptors</a:t>
            </a:r>
            <a:r>
              <a:rPr lang="cs-CZ" sz="1600" dirty="0"/>
              <a:t> –</a:t>
            </a:r>
            <a:r>
              <a:rPr lang="cs-CZ" sz="1600" dirty="0" err="1"/>
              <a:t>vagus</a:t>
            </a:r>
            <a:r>
              <a:rPr lang="cs-CZ" sz="1600" dirty="0" err="1">
                <a:cs typeface="Times New Roman"/>
              </a:rPr>
              <a:t>→medulla</a:t>
            </a:r>
            <a:r>
              <a:rPr lang="cs-CZ" sz="1600" dirty="0">
                <a:cs typeface="Times New Roman"/>
              </a:rPr>
              <a:t> </a:t>
            </a:r>
            <a:r>
              <a:rPr lang="cs-CZ" sz="1600" dirty="0"/>
              <a:t> - </a:t>
            </a:r>
            <a:r>
              <a:rPr lang="cs-CZ" sz="1600" dirty="0" err="1"/>
              <a:t>inhibition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SNS – </a:t>
            </a:r>
            <a:r>
              <a:rPr lang="cs-CZ" sz="1600" dirty="0" err="1"/>
              <a:t>vasodilation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– </a:t>
            </a:r>
            <a:r>
              <a:rPr lang="cs-CZ" sz="1600" dirty="0" err="1"/>
              <a:t>decrease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BP</a:t>
            </a:r>
            <a:br>
              <a:rPr lang="cs-CZ" sz="1600" dirty="0"/>
            </a:br>
            <a:endParaRPr lang="cs-CZ" sz="1600" dirty="0"/>
          </a:p>
          <a:p>
            <a:r>
              <a:rPr lang="cs-CZ" sz="2400" u="sng" dirty="0" err="1"/>
              <a:t>Diving</a:t>
            </a:r>
            <a:r>
              <a:rPr lang="cs-CZ" sz="2400" u="sng" dirty="0"/>
              <a:t> reflex</a:t>
            </a:r>
          </a:p>
          <a:p>
            <a:pPr lvl="1"/>
            <a:r>
              <a:rPr lang="en-US" sz="1600" dirty="0"/>
              <a:t>Cold water on the face causes respiratory arrest, peripheral vasoconstriction and bradycardia</a:t>
            </a:r>
            <a:endParaRPr lang="cs-CZ" sz="1600" dirty="0"/>
          </a:p>
          <a:p>
            <a:r>
              <a:rPr lang="cs-CZ" sz="2400" u="sng" dirty="0" err="1"/>
              <a:t>Coronary</a:t>
            </a:r>
            <a:r>
              <a:rPr lang="cs-CZ" sz="2400" u="sng" dirty="0"/>
              <a:t> </a:t>
            </a:r>
            <a:r>
              <a:rPr lang="cs-CZ" sz="2400" u="sng" dirty="0" err="1"/>
              <a:t>chemoreflex</a:t>
            </a:r>
            <a:r>
              <a:rPr lang="cs-CZ" sz="2400" u="sng" dirty="0"/>
              <a:t> (</a:t>
            </a:r>
            <a:r>
              <a:rPr lang="cs-CZ" sz="2400" u="sng" dirty="0" err="1"/>
              <a:t>Bezoldov-Hirtov-Jarisch</a:t>
            </a:r>
            <a:r>
              <a:rPr lang="cs-CZ" sz="2400" u="sng" dirty="0"/>
              <a:t> reflex)</a:t>
            </a:r>
          </a:p>
          <a:p>
            <a:pPr lvl="1"/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applied</a:t>
            </a:r>
            <a:r>
              <a:rPr lang="cs-CZ" sz="1600" dirty="0"/>
              <a:t> to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coronary</a:t>
            </a:r>
            <a:r>
              <a:rPr lang="cs-CZ" sz="1600" dirty="0"/>
              <a:t> </a:t>
            </a:r>
            <a:r>
              <a:rPr lang="cs-CZ" sz="1600" dirty="0" err="1"/>
              <a:t>artery</a:t>
            </a:r>
            <a:r>
              <a:rPr lang="cs-CZ" sz="1600" dirty="0"/>
              <a:t> (</a:t>
            </a:r>
            <a:r>
              <a:rPr lang="cs-CZ" sz="1600" dirty="0" err="1"/>
              <a:t>veratridine</a:t>
            </a:r>
            <a:r>
              <a:rPr lang="cs-CZ" sz="1600" dirty="0"/>
              <a:t>, </a:t>
            </a:r>
            <a:r>
              <a:rPr lang="cs-CZ" sz="1600" dirty="0" err="1"/>
              <a:t>capsaicin</a:t>
            </a:r>
            <a:r>
              <a:rPr lang="cs-CZ" sz="1600" dirty="0"/>
              <a:t>, </a:t>
            </a: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contrast</a:t>
            </a:r>
            <a:r>
              <a:rPr lang="cs-CZ" sz="1600" dirty="0"/>
              <a:t> </a:t>
            </a:r>
            <a:r>
              <a:rPr lang="cs-CZ" sz="1600" dirty="0" err="1"/>
              <a:t>agents</a:t>
            </a:r>
            <a:r>
              <a:rPr lang="cs-CZ" sz="1600" dirty="0"/>
              <a:t>, </a:t>
            </a:r>
            <a:r>
              <a:rPr lang="cs-CZ" sz="1600" dirty="0" err="1"/>
              <a:t>substances</a:t>
            </a:r>
            <a:r>
              <a:rPr lang="cs-CZ" sz="1600" dirty="0"/>
              <a:t> </a:t>
            </a:r>
            <a:r>
              <a:rPr lang="cs-CZ" sz="1600" dirty="0" err="1"/>
              <a:t>produced</a:t>
            </a:r>
            <a:r>
              <a:rPr lang="cs-CZ" sz="1600" dirty="0"/>
              <a:t> by </a:t>
            </a:r>
            <a:r>
              <a:rPr lang="cs-CZ" sz="1600" dirty="0" err="1"/>
              <a:t>ischemic</a:t>
            </a:r>
            <a:r>
              <a:rPr lang="cs-CZ" sz="1600" dirty="0"/>
              <a:t> </a:t>
            </a:r>
            <a:r>
              <a:rPr lang="cs-CZ" sz="1600" dirty="0" err="1"/>
              <a:t>tissue</a:t>
            </a:r>
            <a:r>
              <a:rPr lang="cs-CZ" sz="1600" dirty="0"/>
              <a:t>) </a:t>
            </a:r>
            <a:r>
              <a:rPr lang="cs-CZ" sz="1600" dirty="0" err="1"/>
              <a:t>induce</a:t>
            </a:r>
            <a:r>
              <a:rPr lang="cs-CZ" sz="1600" dirty="0"/>
              <a:t> </a:t>
            </a:r>
            <a:r>
              <a:rPr lang="cs-CZ" sz="1600" dirty="0" err="1"/>
              <a:t>apnea</a:t>
            </a:r>
            <a:r>
              <a:rPr lang="cs-CZ" sz="1600" dirty="0"/>
              <a:t> and </a:t>
            </a:r>
            <a:r>
              <a:rPr lang="cs-CZ" sz="1600" dirty="0" err="1"/>
              <a:t>then</a:t>
            </a:r>
            <a:r>
              <a:rPr lang="cs-CZ" sz="1600" dirty="0"/>
              <a:t> </a:t>
            </a:r>
            <a:r>
              <a:rPr lang="cs-CZ" sz="1600" dirty="0" err="1"/>
              <a:t>hyperpnea</a:t>
            </a:r>
            <a:r>
              <a:rPr lang="cs-CZ" sz="1600" dirty="0"/>
              <a:t>, </a:t>
            </a:r>
            <a:r>
              <a:rPr lang="cs-CZ" sz="1600" dirty="0" err="1"/>
              <a:t>hypotension</a:t>
            </a:r>
            <a:r>
              <a:rPr lang="cs-CZ" sz="1600" dirty="0"/>
              <a:t>, </a:t>
            </a:r>
            <a:r>
              <a:rPr lang="cs-CZ" sz="1600" dirty="0" err="1"/>
              <a:t>bradycardia</a:t>
            </a:r>
            <a:r>
              <a:rPr lang="cs-CZ" sz="1600" dirty="0"/>
              <a:t> (</a:t>
            </a:r>
            <a:r>
              <a:rPr lang="cs-CZ" sz="1600" dirty="0" err="1"/>
              <a:t>vagal</a:t>
            </a:r>
            <a:r>
              <a:rPr lang="cs-CZ" sz="1600" dirty="0"/>
              <a:t> </a:t>
            </a:r>
            <a:r>
              <a:rPr lang="cs-CZ" sz="1600" dirty="0" err="1"/>
              <a:t>afferentation</a:t>
            </a:r>
            <a:r>
              <a:rPr lang="cs-CZ" sz="16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8708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45183"/>
            <a:ext cx="11361600" cy="1897749"/>
          </a:xfrm>
        </p:spPr>
        <p:txBody>
          <a:bodyPr/>
          <a:lstStyle/>
          <a:p>
            <a:r>
              <a:rPr lang="en-US" dirty="0"/>
              <a:t>Autonomic</a:t>
            </a:r>
            <a:r>
              <a:rPr lang="cs-CZ" dirty="0"/>
              <a:t> </a:t>
            </a:r>
            <a:r>
              <a:rPr lang="en-US" dirty="0"/>
              <a:t>nervous</a:t>
            </a:r>
            <a:r>
              <a:rPr lang="cs-CZ" dirty="0"/>
              <a:t> </a:t>
            </a:r>
            <a:r>
              <a:rPr lang="en-US" dirty="0"/>
              <a:t>system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TAKE HOME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44AA8-759B-40D4-B63D-56D00D6C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584" y="704088"/>
            <a:ext cx="7683370" cy="5646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FF0000"/>
                </a:solidFill>
              </a:rPr>
              <a:t>Testing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autonomic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nervous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6A848-00CF-4754-AD72-6D8F27D2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536" y="1760059"/>
            <a:ext cx="8229600" cy="4389120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Tilt</a:t>
            </a:r>
            <a:r>
              <a:rPr lang="cs-CZ" b="1" dirty="0">
                <a:solidFill>
                  <a:srgbClr val="0070C0"/>
                </a:solidFill>
              </a:rPr>
              <a:t> table test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Neurocardiogene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syncopa</a:t>
            </a:r>
            <a:r>
              <a:rPr lang="cs-CZ" b="1" dirty="0">
                <a:solidFill>
                  <a:srgbClr val="0070C0"/>
                </a:solidFill>
              </a:rPr>
              <a:t> (</a:t>
            </a:r>
            <a:r>
              <a:rPr lang="cs-CZ" b="1" dirty="0" err="1">
                <a:solidFill>
                  <a:srgbClr val="0070C0"/>
                </a:solidFill>
              </a:rPr>
              <a:t>cardioinhibitory</a:t>
            </a:r>
            <a:r>
              <a:rPr lang="cs-CZ" b="1" dirty="0">
                <a:solidFill>
                  <a:srgbClr val="0070C0"/>
                </a:solidFill>
              </a:rPr>
              <a:t> – </a:t>
            </a:r>
            <a:r>
              <a:rPr lang="cs-CZ" b="1" dirty="0" err="1">
                <a:solidFill>
                  <a:srgbClr val="0070C0"/>
                </a:solidFill>
              </a:rPr>
              <a:t>vasodepresory</a:t>
            </a:r>
            <a:r>
              <a:rPr lang="cs-CZ" b="1" dirty="0">
                <a:solidFill>
                  <a:srgbClr val="0070C0"/>
                </a:solidFill>
              </a:rPr>
              <a:t>- </a:t>
            </a:r>
            <a:r>
              <a:rPr lang="cs-CZ" b="1" dirty="0" err="1">
                <a:solidFill>
                  <a:srgbClr val="0070C0"/>
                </a:solidFill>
              </a:rPr>
              <a:t>both</a:t>
            </a:r>
            <a:r>
              <a:rPr lang="cs-CZ" b="1" dirty="0">
                <a:solidFill>
                  <a:srgbClr val="0070C0"/>
                </a:solidFill>
              </a:rPr>
              <a:t>)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Cerebral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vasoconstriction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with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syncopa</a:t>
            </a:r>
            <a:endParaRPr lang="cs-CZ" b="1" dirty="0">
              <a:solidFill>
                <a:srgbClr val="0070C0"/>
              </a:solidFill>
            </a:endParaRPr>
          </a:p>
          <a:p>
            <a:r>
              <a:rPr lang="cs-CZ" b="1" dirty="0" err="1">
                <a:solidFill>
                  <a:srgbClr val="0070C0"/>
                </a:solidFill>
              </a:rPr>
              <a:t>Pressure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the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eyebulbes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or</a:t>
            </a:r>
            <a:r>
              <a:rPr lang="cs-CZ" b="1" dirty="0">
                <a:solidFill>
                  <a:srgbClr val="0070C0"/>
                </a:solidFill>
              </a:rPr>
              <a:t> sinus </a:t>
            </a:r>
            <a:r>
              <a:rPr lang="cs-CZ" b="1" dirty="0" err="1">
                <a:solidFill>
                  <a:srgbClr val="0070C0"/>
                </a:solidFill>
              </a:rPr>
              <a:t>caroticus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Cardioinhibitory-vasodepresory-both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answer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(hypersensitivity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sinus </a:t>
            </a:r>
            <a:r>
              <a:rPr lang="cs-CZ" b="1" dirty="0" err="1">
                <a:solidFill>
                  <a:srgbClr val="0070C0"/>
                </a:solidFill>
              </a:rPr>
              <a:t>caroticus</a:t>
            </a:r>
            <a:r>
              <a:rPr lang="cs-CZ" b="1" dirty="0">
                <a:solidFill>
                  <a:srgbClr val="0070C0"/>
                </a:solidFill>
              </a:rPr>
              <a:t>)</a:t>
            </a:r>
          </a:p>
          <a:p>
            <a:r>
              <a:rPr lang="cs-CZ" b="1" dirty="0" err="1">
                <a:solidFill>
                  <a:srgbClr val="0070C0"/>
                </a:solidFill>
              </a:rPr>
              <a:t>Farmacological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tests</a:t>
            </a:r>
            <a:endParaRPr lang="cs-CZ" b="1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With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norepinephrine</a:t>
            </a:r>
            <a:r>
              <a:rPr lang="cs-CZ" b="1" dirty="0">
                <a:solidFill>
                  <a:srgbClr val="0070C0"/>
                </a:solidFill>
              </a:rPr>
              <a:t>, </a:t>
            </a:r>
            <a:r>
              <a:rPr lang="cs-CZ" b="1" dirty="0" err="1">
                <a:solidFill>
                  <a:srgbClr val="0070C0"/>
                </a:solidFill>
              </a:rPr>
              <a:t>isoprenaline</a:t>
            </a:r>
            <a:r>
              <a:rPr lang="cs-CZ" b="1" dirty="0">
                <a:solidFill>
                  <a:srgbClr val="0070C0"/>
                </a:solidFill>
              </a:rPr>
              <a:t>, atropine</a:t>
            </a:r>
          </a:p>
          <a:p>
            <a:pPr lvl="1"/>
            <a:endParaRPr lang="cs-CZ" b="1" dirty="0">
              <a:solidFill>
                <a:srgbClr val="FFFF00"/>
              </a:solidFill>
            </a:endParaRPr>
          </a:p>
          <a:p>
            <a:pPr lvl="1"/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6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E7F2A-EF2D-4C08-8985-E130E2D8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blood</a:t>
            </a:r>
            <a:r>
              <a:rPr lang="cs-CZ" dirty="0"/>
              <a:t> </a:t>
            </a:r>
            <a:r>
              <a:rPr lang="cs-CZ" dirty="0" err="1"/>
              <a:t>vessels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35254-7E9B-428F-9B3B-9DCB20B5EC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1125366" y="1299447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79025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0EE012DB-6AF7-4A8F-B2A9-5A15811EA6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2079025"/>
                  </p:ext>
                </p:extLst>
              </p:nvPr>
            </p:nvGraphicFramePr>
            <p:xfrm>
              <a:off x="7101211" y="1389097"/>
              <a:ext cx="3240361" cy="4626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002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EFECTORS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RECEPTORS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ADRENERGIC REACTION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CORONARY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197" r="-102521" b="-6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608197" r="-102521" b="-5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SKELETAL MUSCLE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508235" r="-102521" b="-30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BRAIN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847541" r="-102521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LUNGS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947541" r="-10252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ABDOMINAL A.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047541" r="-10252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VEINS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49580" t="-1147541" r="-10252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C, D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71040A7F-E523-4DB2-8E9B-4731D6A9C632}"/>
              </a:ext>
            </a:extLst>
          </p:cNvPr>
          <p:cNvSpPr/>
          <p:nvPr/>
        </p:nvSpPr>
        <p:spPr>
          <a:xfrm>
            <a:off x="7101212" y="1418975"/>
            <a:ext cx="3240359" cy="45798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3F2673CC-4D17-4442-BC09-1DD470916E5D}"/>
              </a:ext>
            </a:extLst>
          </p:cNvPr>
          <p:cNvCxnSpPr/>
          <p:nvPr/>
        </p:nvCxnSpPr>
        <p:spPr>
          <a:xfrm>
            <a:off x="7086299" y="402568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0EC64F5-810F-4313-B47D-491E12E1F8E9}"/>
              </a:ext>
            </a:extLst>
          </p:cNvPr>
          <p:cNvCxnSpPr/>
          <p:nvPr/>
        </p:nvCxnSpPr>
        <p:spPr>
          <a:xfrm>
            <a:off x="7086294" y="4511238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9000977-44B8-4F8B-80A7-B9331D73B66A}"/>
              </a:ext>
            </a:extLst>
          </p:cNvPr>
          <p:cNvCxnSpPr/>
          <p:nvPr/>
        </p:nvCxnSpPr>
        <p:spPr>
          <a:xfrm>
            <a:off x="7086294" y="4897177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73D4CC0-9744-4D58-BF2B-517A6D8C0E35}"/>
              </a:ext>
            </a:extLst>
          </p:cNvPr>
          <p:cNvCxnSpPr/>
          <p:nvPr/>
        </p:nvCxnSpPr>
        <p:spPr>
          <a:xfrm>
            <a:off x="7095244" y="5238789"/>
            <a:ext cx="325610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9C9B1BC-ECA9-40E1-B9F5-6C61364D5D5F}"/>
              </a:ext>
            </a:extLst>
          </p:cNvPr>
          <p:cNvCxnSpPr/>
          <p:nvPr/>
        </p:nvCxnSpPr>
        <p:spPr>
          <a:xfrm>
            <a:off x="7086294" y="5628502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C69F467C-3335-4646-8383-755AD66B05EE}"/>
              </a:ext>
            </a:extLst>
          </p:cNvPr>
          <p:cNvCxnSpPr/>
          <p:nvPr/>
        </p:nvCxnSpPr>
        <p:spPr>
          <a:xfrm flipV="1">
            <a:off x="890141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9796B162-1D13-4E65-B30B-D469A97C2E24}"/>
              </a:ext>
            </a:extLst>
          </p:cNvPr>
          <p:cNvCxnSpPr/>
          <p:nvPr/>
        </p:nvCxnSpPr>
        <p:spPr>
          <a:xfrm flipV="1">
            <a:off x="9621492" y="1553450"/>
            <a:ext cx="0" cy="44520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9B0FA418-654C-4010-9B6F-3E155CF851A9}"/>
              </a:ext>
            </a:extLst>
          </p:cNvPr>
          <p:cNvCxnSpPr/>
          <p:nvPr/>
        </p:nvCxnSpPr>
        <p:spPr>
          <a:xfrm flipV="1">
            <a:off x="10341572" y="1546355"/>
            <a:ext cx="0" cy="44591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C626C684-A2F0-438B-8684-AF4032015F3C}"/>
              </a:ext>
            </a:extLst>
          </p:cNvPr>
          <p:cNvCxnSpPr/>
          <p:nvPr/>
        </p:nvCxnSpPr>
        <p:spPr>
          <a:xfrm>
            <a:off x="7086302" y="3640204"/>
            <a:ext cx="327309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32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C1E2B-6649-475D-8FBA-BAFA676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- </a:t>
            </a:r>
            <a:r>
              <a:rPr lang="cs-CZ" dirty="0" err="1"/>
              <a:t>Enteric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DB8A01-4849-40FC-B2AB-B4F3AD017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5080695" y="2871416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AF64054-B49E-4B88-8FBE-2C23C9CF4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372038" y="1414755"/>
            <a:ext cx="5292908" cy="34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2A8ED-EF35-40DC-8497-ABB3FACF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GIT and ANS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9A4DFE-1761-456C-A42F-A4330B91E8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60" y="2045826"/>
            <a:ext cx="4947698" cy="42972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96FC32-599C-40B5-A7CB-3E8E2A1A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73" y="2018833"/>
            <a:ext cx="4947698" cy="43853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03BC9DC-4756-4316-97DC-9DBA9284E763}"/>
              </a:ext>
            </a:extLst>
          </p:cNvPr>
          <p:cNvSpPr/>
          <p:nvPr/>
        </p:nvSpPr>
        <p:spPr>
          <a:xfrm>
            <a:off x="2909718" y="1446231"/>
            <a:ext cx="82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SNS </a:t>
            </a:r>
            <a:endParaRPr lang="cs-CZ" sz="2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80F2C8-7A56-4CCF-B246-E96E186BADD5}"/>
              </a:ext>
            </a:extLst>
          </p:cNvPr>
          <p:cNvSpPr/>
          <p:nvPr/>
        </p:nvSpPr>
        <p:spPr>
          <a:xfrm>
            <a:off x="7709463" y="1449905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PNS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913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52354-5BC3-4A77-B972-773E6806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urinary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78CD0E5-014F-4D7E-B54B-20A287C3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37164"/>
              </p:ext>
            </p:extLst>
          </p:nvPr>
        </p:nvGraphicFramePr>
        <p:xfrm>
          <a:off x="1733925" y="4149080"/>
          <a:ext cx="376808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PSN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7">
            <a:extLst>
              <a:ext uri="{FF2B5EF4-FFF2-40B4-BE49-F238E27FC236}">
                <a16:creationId xmlns:a16="http://schemas.microsoft.com/office/drawing/2014/main" id="{BD8B4A03-C6F9-4A3A-B09A-18E472CCE997}"/>
              </a:ext>
            </a:extLst>
          </p:cNvPr>
          <p:cNvSpPr/>
          <p:nvPr/>
        </p:nvSpPr>
        <p:spPr>
          <a:xfrm>
            <a:off x="1754251" y="4186073"/>
            <a:ext cx="3747753" cy="1152128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304A48BC-AECD-4ED2-80EA-74328A97F0C6}"/>
              </a:ext>
            </a:extLst>
          </p:cNvPr>
          <p:cNvCxnSpPr/>
          <p:nvPr/>
        </p:nvCxnSpPr>
        <p:spPr>
          <a:xfrm>
            <a:off x="1754249" y="4541734"/>
            <a:ext cx="3747752" cy="10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7" name="Прямая соединительная линия 10">
            <a:extLst>
              <a:ext uri="{FF2B5EF4-FFF2-40B4-BE49-F238E27FC236}">
                <a16:creationId xmlns:a16="http://schemas.microsoft.com/office/drawing/2014/main" id="{4E0D6A3C-D275-4BB8-9F0C-3584BC065E32}"/>
              </a:ext>
            </a:extLst>
          </p:cNvPr>
          <p:cNvCxnSpPr/>
          <p:nvPr/>
        </p:nvCxnSpPr>
        <p:spPr>
          <a:xfrm>
            <a:off x="1754249" y="4936384"/>
            <a:ext cx="3747752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cxnSp>
        <p:nvCxnSpPr>
          <p:cNvPr id="8" name="Прямая соединительная линия 11">
            <a:extLst>
              <a:ext uri="{FF2B5EF4-FFF2-40B4-BE49-F238E27FC236}">
                <a16:creationId xmlns:a16="http://schemas.microsoft.com/office/drawing/2014/main" id="{C082D036-6093-40E9-B9BA-C46FD508F7EC}"/>
              </a:ext>
            </a:extLst>
          </p:cNvPr>
          <p:cNvCxnSpPr>
            <a:cxnSpLocks/>
          </p:cNvCxnSpPr>
          <p:nvPr/>
        </p:nvCxnSpPr>
        <p:spPr>
          <a:xfrm>
            <a:off x="3617962" y="4541734"/>
            <a:ext cx="0" cy="754231"/>
          </a:xfrm>
          <a:prstGeom prst="lin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graphicFrame>
        <p:nvGraphicFramePr>
          <p:cNvPr id="9" name="Таблица 15">
            <a:extLst>
              <a:ext uri="{FF2B5EF4-FFF2-40B4-BE49-F238E27FC236}">
                <a16:creationId xmlns:a16="http://schemas.microsoft.com/office/drawing/2014/main" id="{CE1E81F8-A370-4812-989A-B263F45F0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3251"/>
              </p:ext>
            </p:extLst>
          </p:nvPr>
        </p:nvGraphicFramePr>
        <p:xfrm>
          <a:off x="1734330" y="2611383"/>
          <a:ext cx="3749748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SNS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 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SPHINCTER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Skupina 9">
            <a:extLst>
              <a:ext uri="{FF2B5EF4-FFF2-40B4-BE49-F238E27FC236}">
                <a16:creationId xmlns:a16="http://schemas.microsoft.com/office/drawing/2014/main" id="{BFFC6D5F-BCB0-4636-9D35-0E8072796485}"/>
              </a:ext>
            </a:extLst>
          </p:cNvPr>
          <p:cNvGrpSpPr/>
          <p:nvPr/>
        </p:nvGrpSpPr>
        <p:grpSpPr>
          <a:xfrm>
            <a:off x="1734330" y="2599312"/>
            <a:ext cx="3712622" cy="1152128"/>
            <a:chOff x="179512" y="-27384"/>
            <a:chExt cx="3168352" cy="1152128"/>
          </a:xfrm>
        </p:grpSpPr>
        <p:cxnSp>
          <p:nvCxnSpPr>
            <p:cNvPr id="11" name="Прямая соединительная линия 16">
              <a:extLst>
                <a:ext uri="{FF2B5EF4-FFF2-40B4-BE49-F238E27FC236}">
                  <a16:creationId xmlns:a16="http://schemas.microsoft.com/office/drawing/2014/main" id="{8813DB27-3294-494A-A418-BD9DB094933C}"/>
                </a:ext>
              </a:extLst>
            </p:cNvPr>
            <p:cNvCxnSpPr/>
            <p:nvPr/>
          </p:nvCxnSpPr>
          <p:spPr>
            <a:xfrm>
              <a:off x="179512" y="344015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7">
              <a:extLst>
                <a:ext uri="{FF2B5EF4-FFF2-40B4-BE49-F238E27FC236}">
                  <a16:creationId xmlns:a16="http://schemas.microsoft.com/office/drawing/2014/main" id="{A7CC125A-8382-4986-8A47-1FCADD40C514}"/>
                </a:ext>
              </a:extLst>
            </p:cNvPr>
            <p:cNvCxnSpPr/>
            <p:nvPr/>
          </p:nvCxnSpPr>
          <p:spPr>
            <a:xfrm>
              <a:off x="179512" y="740438"/>
              <a:ext cx="3168352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8">
              <a:extLst>
                <a:ext uri="{FF2B5EF4-FFF2-40B4-BE49-F238E27FC236}">
                  <a16:creationId xmlns:a16="http://schemas.microsoft.com/office/drawing/2014/main" id="{7EE0441A-22A1-4FD7-9725-9471698595E8}"/>
                </a:ext>
              </a:extLst>
            </p:cNvPr>
            <p:cNvCxnSpPr/>
            <p:nvPr/>
          </p:nvCxnSpPr>
          <p:spPr>
            <a:xfrm>
              <a:off x="1755193" y="365281"/>
              <a:ext cx="0" cy="75413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9">
              <a:extLst>
                <a:ext uri="{FF2B5EF4-FFF2-40B4-BE49-F238E27FC236}">
                  <a16:creationId xmlns:a16="http://schemas.microsoft.com/office/drawing/2014/main" id="{A56D8373-CADB-4A99-94B1-8836B924EBB3}"/>
                </a:ext>
              </a:extLst>
            </p:cNvPr>
            <p:cNvSpPr/>
            <p:nvPr/>
          </p:nvSpPr>
          <p:spPr>
            <a:xfrm>
              <a:off x="179512" y="-27384"/>
              <a:ext cx="3168352" cy="115212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39F4E1EE-F4B3-49FB-85FD-7E432315A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26" y="1367162"/>
            <a:ext cx="4680520" cy="4899827"/>
          </a:xfrm>
          <a:prstGeom prst="rect">
            <a:avLst/>
          </a:prstGeom>
        </p:spPr>
      </p:pic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FD2EDC11-4091-44E9-ACDA-8145015BC00F}"/>
              </a:ext>
            </a:extLst>
          </p:cNvPr>
          <p:cNvSpPr/>
          <p:nvPr/>
        </p:nvSpPr>
        <p:spPr>
          <a:xfrm>
            <a:off x="6519497" y="2858850"/>
            <a:ext cx="1047204" cy="43509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7479BED4-8DF7-4E69-A589-C5110BCE8998}"/>
              </a:ext>
            </a:extLst>
          </p:cNvPr>
          <p:cNvSpPr/>
          <p:nvPr/>
        </p:nvSpPr>
        <p:spPr>
          <a:xfrm>
            <a:off x="7577624" y="4317961"/>
            <a:ext cx="1109503" cy="38380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5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15F270B-A80C-45F0-9C45-1EC1E4C5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203212"/>
            <a:ext cx="10753200" cy="451576"/>
          </a:xfrm>
        </p:spPr>
        <p:txBody>
          <a:bodyPr/>
          <a:lstStyle/>
          <a:p>
            <a:pPr algn="ctr"/>
            <a:r>
              <a:rPr lang="en-US" dirty="0"/>
              <a:t>Thank you for your attention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5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422F8-5AA2-40E4-BEC3-81C18A30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Extra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175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5EDE3-09E0-4F80-AC68-F2766029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Neurogenic</a:t>
            </a:r>
            <a:r>
              <a:rPr lang="cs-CZ" dirty="0"/>
              <a:t> </a:t>
            </a:r>
            <a:r>
              <a:rPr lang="cs-CZ" dirty="0" err="1"/>
              <a:t>bladder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4C7A955-066A-4BA1-953B-5730A1E8E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615384"/>
              </p:ext>
            </p:extLst>
          </p:nvPr>
        </p:nvGraphicFramePr>
        <p:xfrm>
          <a:off x="251231" y="1422866"/>
          <a:ext cx="11671830" cy="4632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/>
                        <a:t>NAME</a:t>
                      </a:r>
                    </a:p>
                    <a:p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COMMENTS</a:t>
                      </a:r>
                      <a:endParaRPr lang="cs-CZ" sz="1400" dirty="0">
                        <a:solidFill>
                          <a:schemeClr val="bg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Uninhibited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above the pontine micturition center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reduced awareness of bladder fullness, incontinence may occur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Upper motor neuron bladder</a:t>
                      </a:r>
                    </a:p>
                    <a:p>
                      <a:r>
                        <a:rPr kumimoji="0" lang="en-US" sz="1600" kern="1200" noProof="0" dirty="0"/>
                        <a:t>(Detrusor-sphincter </a:t>
                      </a:r>
                      <a:r>
                        <a:rPr kumimoji="0" lang="en-US" sz="1600" kern="1200" noProof="0" dirty="0" err="1"/>
                        <a:t>dyssynergia</a:t>
                      </a:r>
                      <a:r>
                        <a:rPr kumimoji="0" lang="cs-CZ" sz="1600" kern="1200" dirty="0"/>
                        <a:t>)</a:t>
                      </a:r>
                      <a:endParaRPr kumimoji="0" lang="cs-CZ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between the pontine micturition center and sacral cord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d</a:t>
                      </a:r>
                      <a:r>
                        <a:rPr lang="en-US" sz="1600" dirty="0" err="1"/>
                        <a:t>etrusor</a:t>
                      </a:r>
                      <a:r>
                        <a:rPr lang="en-US" sz="1600" dirty="0"/>
                        <a:t> is usually spastic, simultaneous detrusor and urinary sphincter</a:t>
                      </a:r>
                      <a:r>
                        <a:rPr lang="cs-CZ" sz="1600" dirty="0"/>
                        <a:t> </a:t>
                      </a:r>
                      <a:r>
                        <a:rPr kumimoji="0" lang="en-US" sz="1600" kern="1200" dirty="0"/>
                        <a:t>contractions</a:t>
                      </a:r>
                      <a:r>
                        <a:rPr kumimoji="0" lang="cs-CZ" sz="1600" kern="1200" dirty="0"/>
                        <a:t> </a:t>
                      </a:r>
                      <a:r>
                        <a:rPr kumimoji="0" lang="en-US" sz="1600" kern="1200" dirty="0"/>
                        <a:t>increase pressures in the bladder, can lead to vesicoureteral reflux that</a:t>
                      </a:r>
                      <a:r>
                        <a:rPr kumimoji="0" lang="cs-CZ" sz="1600" kern="1200" dirty="0"/>
                        <a:t> and renal </a:t>
                      </a:r>
                      <a:r>
                        <a:rPr kumimoji="0" lang="cs-CZ" sz="1600" kern="1200" dirty="0" err="1"/>
                        <a:t>damage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600" kern="1200" noProof="0" dirty="0"/>
                        <a:t>Mixed type A bladder</a:t>
                      </a:r>
                      <a:endParaRPr kumimoji="0" lang="en-US" sz="16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detrusor nucleus with sparring of the pudendal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nucleus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detrusor muscle is flaccid, bladder is large, external urinary sphincter is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spastic,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/>
                        <a:t>Mixed type B bladder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lesion at the pudendal nucleus with sparring of the detrusor</a:t>
                      </a:r>
                      <a:r>
                        <a:rPr lang="cs-CZ" sz="1600" dirty="0"/>
                        <a:t> n</a:t>
                      </a:r>
                      <a:r>
                        <a:rPr lang="en-US" sz="1600" dirty="0" err="1"/>
                        <a:t>ucleus</a:t>
                      </a:r>
                      <a:r>
                        <a:rPr lang="cs-CZ" sz="16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the bladder is spastic and the external urinary sphincter is flaccid, incontinence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is 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/>
                        <a:t>Lower</a:t>
                      </a:r>
                      <a:r>
                        <a:rPr lang="cs-CZ" sz="1600" dirty="0"/>
                        <a:t> motor neuron </a:t>
                      </a:r>
                      <a:r>
                        <a:rPr lang="cs-CZ" sz="1600" dirty="0" err="1"/>
                        <a:t>bladder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Lesion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sacral cord or sacral root while the thoracic sympathetic outflow to the lower</a:t>
                      </a:r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urinary tract is preserved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/>
                        <a:t>Signs</a:t>
                      </a:r>
                      <a:r>
                        <a:rPr lang="cs-CZ" sz="1600" dirty="0"/>
                        <a:t>: </a:t>
                      </a:r>
                      <a:r>
                        <a:rPr lang="en-US" sz="1600" dirty="0"/>
                        <a:t>bladder is large and hypotonic, incontinence uncommon</a:t>
                      </a:r>
                      <a:endParaRPr lang="cs-CZ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314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BA876-617B-44E1-861C-9666A65E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function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B84526-C015-4891-8521-73F59FF3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30" y="1533103"/>
            <a:ext cx="6586470" cy="510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09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434A8-C6FE-46C8-BE39-E5E81FFB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and </a:t>
            </a:r>
            <a:r>
              <a:rPr lang="cs-CZ" dirty="0" err="1"/>
              <a:t>sexual</a:t>
            </a:r>
            <a:r>
              <a:rPr lang="cs-CZ" dirty="0"/>
              <a:t> </a:t>
            </a:r>
            <a:r>
              <a:rPr lang="cs-CZ" dirty="0" err="1"/>
              <a:t>function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D6268F-3499-4713-9901-257C73A8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3" y="998849"/>
            <a:ext cx="7528653" cy="57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1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0415F0-8EFB-464B-A28B-4EC4B3894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ANS vs. </a:t>
            </a:r>
            <a:r>
              <a:rPr lang="cs-CZ" dirty="0" err="1"/>
              <a:t>somatic</a:t>
            </a:r>
            <a:r>
              <a:rPr lang="cs-CZ" dirty="0"/>
              <a:t> NS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7E258716-50F4-4974-AFB5-9C06588C8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C5CA852C-778C-4759-8E95-F9887BAA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540635A-18A9-4592-A1C9-884598F7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9" y="1573248"/>
            <a:ext cx="11967882" cy="43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03D302-E3A3-4A30-96CC-ADA52FF4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A9C0CE-D6C9-4E0D-84D1-2F915D399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57" y="1328373"/>
            <a:ext cx="7507685" cy="54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E72B4-543C-40DD-8947-9B5D9B66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C2752-B6A1-4347-A750-C3BB2105F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47" y="1163087"/>
            <a:ext cx="3233435" cy="2772422"/>
          </a:xfrm>
        </p:spPr>
        <p:txBody>
          <a:bodyPr/>
          <a:lstStyle/>
          <a:p>
            <a:pPr marL="7200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SNS, PNS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Nikotinic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and 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</a:t>
            </a:r>
          </a:p>
          <a:p>
            <a:pPr lvl="1" algn="just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B032FD-F847-4A00-81DA-A9FE739424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86" y="1431646"/>
            <a:ext cx="4571999" cy="114146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B95C9-39E4-43AA-B203-2B78F57417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13" y="2833185"/>
            <a:ext cx="7952033" cy="39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8CA9D-EA82-4DD9-9427-77A2689F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E9708B-6FF5-4709-BA0F-104E8F319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660" y="1699942"/>
            <a:ext cx="4103012" cy="4139998"/>
          </a:xfrm>
        </p:spPr>
        <p:txBody>
          <a:bodyPr/>
          <a:lstStyle/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Muscarinic</a:t>
            </a:r>
            <a:r>
              <a:rPr 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156060-FF11-442E-BC17-28736C2C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844532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2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812" y="1451176"/>
            <a:ext cx="6801388" cy="4396991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388306" y="14511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99713-9A4E-4538-B5C2-68B56966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messenger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A7FB4-2D8B-4FB3-B477-1C840B4B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5" y="1287563"/>
            <a:ext cx="5688869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789174"/>
            <a:ext cx="10104882" cy="3068826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612423" y="1171576"/>
            <a:ext cx="3654776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Inhibitory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cs-CZ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15" y="1298997"/>
            <a:ext cx="3654776" cy="2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5923</TotalTime>
  <Words>924</Words>
  <Application>Microsoft Office PowerPoint</Application>
  <PresentationFormat>Širokoúhlá obrazovka</PresentationFormat>
  <Paragraphs>271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Cambria Math</vt:lpstr>
      <vt:lpstr>Tahoma</vt:lpstr>
      <vt:lpstr>Times New Roman</vt:lpstr>
      <vt:lpstr>Wingdings</vt:lpstr>
      <vt:lpstr>Prezentace_MU_CZ</vt:lpstr>
      <vt:lpstr>Prezentace aplikace PowerPoint</vt:lpstr>
      <vt:lpstr>Autonomic nervous system  TAKE HOME MESSAGES</vt:lpstr>
      <vt:lpstr>ANS vs. somatic NS</vt:lpstr>
      <vt:lpstr>Autonomic nervous system </vt:lpstr>
      <vt:lpstr>Autonomic nervous system</vt:lpstr>
      <vt:lpstr>Autonomic nervous system</vt:lpstr>
      <vt:lpstr>Autonomic nervous system</vt:lpstr>
      <vt:lpstr>Second messenger systems</vt:lpstr>
      <vt:lpstr>Autonomic nervous system</vt:lpstr>
      <vt:lpstr>Autonomic nervous system</vt:lpstr>
      <vt:lpstr>ANS innervates</vt:lpstr>
      <vt:lpstr>Prezentace aplikace PowerPoint</vt:lpstr>
      <vt:lpstr>Prezentace aplikace PowerPoint</vt:lpstr>
      <vt:lpstr>ANS</vt:lpstr>
      <vt:lpstr>Brain control of ANS </vt:lpstr>
      <vt:lpstr>Prezentace aplikace PowerPoint</vt:lpstr>
      <vt:lpstr>Baroreceptor vs. Chemoreceptor</vt:lpstr>
      <vt:lpstr>Baroreflex I </vt:lpstr>
      <vt:lpstr>Something more…</vt:lpstr>
      <vt:lpstr>Testing of autonomic nervous system</vt:lpstr>
      <vt:lpstr>ANS and blood vessels</vt:lpstr>
      <vt:lpstr>GIT - Enteric Nervous System </vt:lpstr>
      <vt:lpstr>GIT and ANS </vt:lpstr>
      <vt:lpstr>ANS and urinary bladder </vt:lpstr>
      <vt:lpstr>Thank you for your attention</vt:lpstr>
      <vt:lpstr>Extra information</vt:lpstr>
      <vt:lpstr>Neurogenic bladder </vt:lpstr>
      <vt:lpstr>ANS and sexual function </vt:lpstr>
      <vt:lpstr>ANS and sexual function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Zuzana Nováková</cp:lastModifiedBy>
  <cp:revision>142</cp:revision>
  <cp:lastPrinted>1601-01-01T00:00:00Z</cp:lastPrinted>
  <dcterms:created xsi:type="dcterms:W3CDTF">2019-10-07T09:26:17Z</dcterms:created>
  <dcterms:modified xsi:type="dcterms:W3CDTF">2022-05-12T15:31:41Z</dcterms:modified>
</cp:coreProperties>
</file>