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72" r:id="rId1"/>
  </p:sldMasterIdLst>
  <p:notesMasterIdLst>
    <p:notesMasterId r:id="rId132"/>
  </p:notesMasterIdLst>
  <p:sldIdLst>
    <p:sldId id="428" r:id="rId2"/>
    <p:sldId id="365" r:id="rId3"/>
    <p:sldId id="429" r:id="rId4"/>
    <p:sldId id="538" r:id="rId5"/>
    <p:sldId id="430" r:id="rId6"/>
    <p:sldId id="377" r:id="rId7"/>
    <p:sldId id="370" r:id="rId8"/>
    <p:sldId id="447" r:id="rId9"/>
    <p:sldId id="371" r:id="rId10"/>
    <p:sldId id="450" r:id="rId11"/>
    <p:sldId id="372" r:id="rId12"/>
    <p:sldId id="373" r:id="rId13"/>
    <p:sldId id="374" r:id="rId14"/>
    <p:sldId id="451" r:id="rId15"/>
    <p:sldId id="593" r:id="rId16"/>
    <p:sldId id="452" r:id="rId17"/>
    <p:sldId id="449" r:id="rId18"/>
    <p:sldId id="586" r:id="rId19"/>
    <p:sldId id="539" r:id="rId20"/>
    <p:sldId id="545" r:id="rId21"/>
    <p:sldId id="432" r:id="rId22"/>
    <p:sldId id="541" r:id="rId23"/>
    <p:sldId id="542" r:id="rId24"/>
    <p:sldId id="543" r:id="rId25"/>
    <p:sldId id="585" r:id="rId26"/>
    <p:sldId id="375" r:id="rId27"/>
    <p:sldId id="594" r:id="rId28"/>
    <p:sldId id="587" r:id="rId29"/>
    <p:sldId id="561" r:id="rId30"/>
    <p:sldId id="486" r:id="rId31"/>
    <p:sldId id="597" r:id="rId32"/>
    <p:sldId id="544" r:id="rId33"/>
    <p:sldId id="595" r:id="rId34"/>
    <p:sldId id="596" r:id="rId35"/>
    <p:sldId id="454" r:id="rId36"/>
    <p:sldId id="455" r:id="rId37"/>
    <p:sldId id="456" r:id="rId38"/>
    <p:sldId id="457" r:id="rId39"/>
    <p:sldId id="458" r:id="rId40"/>
    <p:sldId id="459" r:id="rId41"/>
    <p:sldId id="460" r:id="rId42"/>
    <p:sldId id="489" r:id="rId43"/>
    <p:sldId id="584" r:id="rId44"/>
    <p:sldId id="536" r:id="rId45"/>
    <p:sldId id="462" r:id="rId46"/>
    <p:sldId id="463" r:id="rId47"/>
    <p:sldId id="474" r:id="rId48"/>
    <p:sldId id="493" r:id="rId49"/>
    <p:sldId id="492" r:id="rId50"/>
    <p:sldId id="537" r:id="rId51"/>
    <p:sldId id="479" r:id="rId52"/>
    <p:sldId id="491" r:id="rId53"/>
    <p:sldId id="494" r:id="rId54"/>
    <p:sldId id="535" r:id="rId55"/>
    <p:sldId id="475" r:id="rId56"/>
    <p:sldId id="465" r:id="rId57"/>
    <p:sldId id="468" r:id="rId58"/>
    <p:sldId id="469" r:id="rId59"/>
    <p:sldId id="470" r:id="rId60"/>
    <p:sldId id="466" r:id="rId61"/>
    <p:sldId id="556" r:id="rId62"/>
    <p:sldId id="579" r:id="rId63"/>
    <p:sldId id="467" r:id="rId64"/>
    <p:sldId id="471" r:id="rId65"/>
    <p:sldId id="531" r:id="rId66"/>
    <p:sldId id="473" r:id="rId67"/>
    <p:sldId id="472" r:id="rId68"/>
    <p:sldId id="453" r:id="rId69"/>
    <p:sldId id="495" r:id="rId70"/>
    <p:sldId id="496" r:id="rId71"/>
    <p:sldId id="497" r:id="rId72"/>
    <p:sldId id="500" r:id="rId73"/>
    <p:sldId id="498" r:id="rId74"/>
    <p:sldId id="499" r:id="rId75"/>
    <p:sldId id="602" r:id="rId76"/>
    <p:sldId id="501" r:id="rId77"/>
    <p:sldId id="588" r:id="rId78"/>
    <p:sldId id="599" r:id="rId79"/>
    <p:sldId id="589" r:id="rId80"/>
    <p:sldId id="502" r:id="rId81"/>
    <p:sldId id="590" r:id="rId82"/>
    <p:sldId id="600" r:id="rId83"/>
    <p:sldId id="601" r:id="rId84"/>
    <p:sldId id="603" r:id="rId85"/>
    <p:sldId id="503" r:id="rId86"/>
    <p:sldId id="504" r:id="rId87"/>
    <p:sldId id="505" r:id="rId88"/>
    <p:sldId id="506" r:id="rId89"/>
    <p:sldId id="507" r:id="rId90"/>
    <p:sldId id="508" r:id="rId91"/>
    <p:sldId id="592" r:id="rId92"/>
    <p:sldId id="509" r:id="rId93"/>
    <p:sldId id="510" r:id="rId94"/>
    <p:sldId id="511" r:id="rId95"/>
    <p:sldId id="512" r:id="rId96"/>
    <p:sldId id="513" r:id="rId97"/>
    <p:sldId id="514" r:id="rId98"/>
    <p:sldId id="515" r:id="rId99"/>
    <p:sldId id="516" r:id="rId100"/>
    <p:sldId id="517" r:id="rId101"/>
    <p:sldId id="518" r:id="rId102"/>
    <p:sldId id="519" r:id="rId103"/>
    <p:sldId id="520" r:id="rId104"/>
    <p:sldId id="521" r:id="rId105"/>
    <p:sldId id="522" r:id="rId106"/>
    <p:sldId id="523" r:id="rId107"/>
    <p:sldId id="591" r:id="rId108"/>
    <p:sldId id="524" r:id="rId109"/>
    <p:sldId id="525" r:id="rId110"/>
    <p:sldId id="526" r:id="rId111"/>
    <p:sldId id="527" r:id="rId112"/>
    <p:sldId id="598" r:id="rId113"/>
    <p:sldId id="528" r:id="rId114"/>
    <p:sldId id="529" r:id="rId115"/>
    <p:sldId id="530" r:id="rId116"/>
    <p:sldId id="580" r:id="rId117"/>
    <p:sldId id="534" r:id="rId118"/>
    <p:sldId id="484" r:id="rId119"/>
    <p:sldId id="546" r:id="rId120"/>
    <p:sldId id="547" r:id="rId121"/>
    <p:sldId id="581" r:id="rId122"/>
    <p:sldId id="583" r:id="rId123"/>
    <p:sldId id="550" r:id="rId124"/>
    <p:sldId id="415" r:id="rId125"/>
    <p:sldId id="582" r:id="rId126"/>
    <p:sldId id="553" r:id="rId127"/>
    <p:sldId id="413" r:id="rId128"/>
    <p:sldId id="554" r:id="rId129"/>
    <p:sldId id="555" r:id="rId130"/>
    <p:sldId id="362" r:id="rId131"/>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6FABC"/>
    <a:srgbClr val="002B82"/>
    <a:srgbClr val="EEDF6C"/>
    <a:srgbClr val="FFCC00"/>
    <a:srgbClr val="002EC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1709" autoAdjust="0"/>
  </p:normalViewPr>
  <p:slideViewPr>
    <p:cSldViewPr>
      <p:cViewPr varScale="1">
        <p:scale>
          <a:sx n="107" d="100"/>
          <a:sy n="107" d="100"/>
        </p:scale>
        <p:origin x="108" y="103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20.xml"/><Relationship Id="rId13" Type="http://schemas.openxmlformats.org/officeDocument/2006/relationships/slide" Target="slides/slide70.xml"/><Relationship Id="rId18" Type="http://schemas.openxmlformats.org/officeDocument/2006/relationships/slide" Target="slides/slide89.xml"/><Relationship Id="rId26" Type="http://schemas.openxmlformats.org/officeDocument/2006/relationships/slide" Target="slides/slide128.xml"/><Relationship Id="rId3" Type="http://schemas.openxmlformats.org/officeDocument/2006/relationships/slide" Target="slides/slide11.xml"/><Relationship Id="rId21" Type="http://schemas.openxmlformats.org/officeDocument/2006/relationships/slide" Target="slides/slide102.xml"/><Relationship Id="rId7" Type="http://schemas.openxmlformats.org/officeDocument/2006/relationships/slide" Target="slides/slide18.xml"/><Relationship Id="rId12" Type="http://schemas.openxmlformats.org/officeDocument/2006/relationships/slide" Target="slides/slide69.xml"/><Relationship Id="rId17" Type="http://schemas.openxmlformats.org/officeDocument/2006/relationships/slide" Target="slides/slide88.xml"/><Relationship Id="rId25" Type="http://schemas.openxmlformats.org/officeDocument/2006/relationships/slide" Target="slides/slide127.xml"/><Relationship Id="rId2" Type="http://schemas.openxmlformats.org/officeDocument/2006/relationships/slide" Target="slides/slide7.xml"/><Relationship Id="rId16" Type="http://schemas.openxmlformats.org/officeDocument/2006/relationships/slide" Target="slides/slide86.xml"/><Relationship Id="rId20" Type="http://schemas.openxmlformats.org/officeDocument/2006/relationships/slide" Target="slides/slide101.xml"/><Relationship Id="rId1" Type="http://schemas.openxmlformats.org/officeDocument/2006/relationships/slide" Target="slides/slide1.xml"/><Relationship Id="rId6" Type="http://schemas.openxmlformats.org/officeDocument/2006/relationships/slide" Target="slides/slide14.xml"/><Relationship Id="rId11" Type="http://schemas.openxmlformats.org/officeDocument/2006/relationships/slide" Target="slides/slide56.xml"/><Relationship Id="rId24" Type="http://schemas.openxmlformats.org/officeDocument/2006/relationships/slide" Target="slides/slide125.xml"/><Relationship Id="rId5" Type="http://schemas.openxmlformats.org/officeDocument/2006/relationships/slide" Target="slides/slide13.xml"/><Relationship Id="rId15" Type="http://schemas.openxmlformats.org/officeDocument/2006/relationships/slide" Target="slides/slide73.xml"/><Relationship Id="rId23" Type="http://schemas.openxmlformats.org/officeDocument/2006/relationships/slide" Target="slides/slide124.xml"/><Relationship Id="rId10" Type="http://schemas.openxmlformats.org/officeDocument/2006/relationships/slide" Target="slides/slide35.xml"/><Relationship Id="rId19" Type="http://schemas.openxmlformats.org/officeDocument/2006/relationships/slide" Target="slides/slide91.xml"/><Relationship Id="rId4" Type="http://schemas.openxmlformats.org/officeDocument/2006/relationships/slide" Target="slides/slide12.xml"/><Relationship Id="rId9" Type="http://schemas.openxmlformats.org/officeDocument/2006/relationships/slide" Target="slides/slide24.xml"/><Relationship Id="rId14" Type="http://schemas.openxmlformats.org/officeDocument/2006/relationships/slide" Target="slides/slide71.xml"/><Relationship Id="rId22" Type="http://schemas.openxmlformats.org/officeDocument/2006/relationships/slide" Target="slides/slide10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Foukal" userId="046fa8a5-3205-4a5a-992a-6e45a0590b7b" providerId="ADAL" clId="{3C7002A5-3588-4B42-AD60-B3A34F636399}"/>
    <pc:docChg chg="modSld sldOrd">
      <pc:chgData name="Jakub Foukal" userId="046fa8a5-3205-4a5a-992a-6e45a0590b7b" providerId="ADAL" clId="{3C7002A5-3588-4B42-AD60-B3A34F636399}" dt="2022-10-24T13:47:17.499" v="42" actId="20577"/>
      <pc:docMkLst>
        <pc:docMk/>
      </pc:docMkLst>
      <pc:sldChg chg="modSp mod">
        <pc:chgData name="Jakub Foukal" userId="046fa8a5-3205-4a5a-992a-6e45a0590b7b" providerId="ADAL" clId="{3C7002A5-3588-4B42-AD60-B3A34F636399}" dt="2022-10-24T13:44:46.755" v="38" actId="21"/>
        <pc:sldMkLst>
          <pc:docMk/>
          <pc:sldMk cId="0" sldId="375"/>
        </pc:sldMkLst>
        <pc:spChg chg="mod">
          <ac:chgData name="Jakub Foukal" userId="046fa8a5-3205-4a5a-992a-6e45a0590b7b" providerId="ADAL" clId="{3C7002A5-3588-4B42-AD60-B3A34F636399}" dt="2022-10-24T13:44:46.755" v="38" actId="21"/>
          <ac:spMkLst>
            <pc:docMk/>
            <pc:sldMk cId="0" sldId="375"/>
            <ac:spMk id="685058" creationId="{93CCBB9E-D0EA-4111-BE39-5F8439068ACF}"/>
          </ac:spMkLst>
        </pc:spChg>
      </pc:sldChg>
      <pc:sldChg chg="mod modShow">
        <pc:chgData name="Jakub Foukal" userId="046fa8a5-3205-4a5a-992a-6e45a0590b7b" providerId="ADAL" clId="{3C7002A5-3588-4B42-AD60-B3A34F636399}" dt="2022-10-24T13:45:35.506" v="41" actId="729"/>
        <pc:sldMkLst>
          <pc:docMk/>
          <pc:sldMk cId="0" sldId="463"/>
        </pc:sldMkLst>
      </pc:sldChg>
      <pc:sldChg chg="modSp mod ord">
        <pc:chgData name="Jakub Foukal" userId="046fa8a5-3205-4a5a-992a-6e45a0590b7b" providerId="ADAL" clId="{3C7002A5-3588-4B42-AD60-B3A34F636399}" dt="2022-10-24T13:44:50.457" v="40"/>
        <pc:sldMkLst>
          <pc:docMk/>
          <pc:sldMk cId="3752354961" sldId="585"/>
        </pc:sldMkLst>
        <pc:spChg chg="mod">
          <ac:chgData name="Jakub Foukal" userId="046fa8a5-3205-4a5a-992a-6e45a0590b7b" providerId="ADAL" clId="{3C7002A5-3588-4B42-AD60-B3A34F636399}" dt="2022-10-24T13:44:50.457" v="40"/>
          <ac:spMkLst>
            <pc:docMk/>
            <pc:sldMk cId="3752354961" sldId="585"/>
            <ac:spMk id="685058" creationId="{93CCBB9E-D0EA-4111-BE39-5F8439068ACF}"/>
          </ac:spMkLst>
        </pc:spChg>
        <pc:spChg chg="mod">
          <ac:chgData name="Jakub Foukal" userId="046fa8a5-3205-4a5a-992a-6e45a0590b7b" providerId="ADAL" clId="{3C7002A5-3588-4B42-AD60-B3A34F636399}" dt="2022-10-17T19:22:07.101" v="1" actId="20577"/>
          <ac:spMkLst>
            <pc:docMk/>
            <pc:sldMk cId="3752354961" sldId="585"/>
            <ac:spMk id="685068" creationId="{A54EE8C7-A98D-4C75-ACAC-ED31E7C67A15}"/>
          </ac:spMkLst>
        </pc:spChg>
      </pc:sldChg>
      <pc:sldChg chg="modSp mod modNotesTx">
        <pc:chgData name="Jakub Foukal" userId="046fa8a5-3205-4a5a-992a-6e45a0590b7b" providerId="ADAL" clId="{3C7002A5-3588-4B42-AD60-B3A34F636399}" dt="2022-10-24T13:47:17.499" v="42" actId="20577"/>
        <pc:sldMkLst>
          <pc:docMk/>
          <pc:sldMk cId="2497532960" sldId="592"/>
        </pc:sldMkLst>
        <pc:spChg chg="mod">
          <ac:chgData name="Jakub Foukal" userId="046fa8a5-3205-4a5a-992a-6e45a0590b7b" providerId="ADAL" clId="{3C7002A5-3588-4B42-AD60-B3A34F636399}" dt="2022-10-24T13:47:17.499" v="42" actId="20577"/>
          <ac:spMkLst>
            <pc:docMk/>
            <pc:sldMk cId="2497532960" sldId="592"/>
            <ac:spMk id="879619" creationId="{E853160D-9405-4BAD-BF35-B0F80F7C6C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C8BB080-67A0-4FD3-91BA-BD4DFDEE038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cs-CZ"/>
          </a:p>
        </p:txBody>
      </p:sp>
      <p:sp>
        <p:nvSpPr>
          <p:cNvPr id="3" name="Zástupný symbol pro datum 2">
            <a:extLst>
              <a:ext uri="{FF2B5EF4-FFF2-40B4-BE49-F238E27FC236}">
                <a16:creationId xmlns:a16="http://schemas.microsoft.com/office/drawing/2014/main" id="{50A4B8E7-620C-4A31-8D44-9DD35E3D2413}"/>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1FD20D2-B1A3-4EE9-8320-D1F26C982E27}" type="datetimeFigureOut">
              <a:rPr lang="cs-CZ"/>
              <a:pPr>
                <a:defRPr/>
              </a:pPr>
              <a:t>24.10.2022</a:t>
            </a:fld>
            <a:endParaRPr lang="cs-CZ"/>
          </a:p>
        </p:txBody>
      </p:sp>
      <p:sp>
        <p:nvSpPr>
          <p:cNvPr id="4" name="Zástupný symbol pro obrázek snímku 3">
            <a:extLst>
              <a:ext uri="{FF2B5EF4-FFF2-40B4-BE49-F238E27FC236}">
                <a16:creationId xmlns:a16="http://schemas.microsoft.com/office/drawing/2014/main" id="{5B3B10A5-8148-4775-BD27-69AF48DFDF3E}"/>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cs-CZ" noProof="0"/>
          </a:p>
        </p:txBody>
      </p:sp>
      <p:sp>
        <p:nvSpPr>
          <p:cNvPr id="5" name="Zástupný symbol pro poznámky 4">
            <a:extLst>
              <a:ext uri="{FF2B5EF4-FFF2-40B4-BE49-F238E27FC236}">
                <a16:creationId xmlns:a16="http://schemas.microsoft.com/office/drawing/2014/main" id="{97312E73-51A2-445D-AE9F-50A350974D0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6" name="Zástupný symbol pro zápatí 5">
            <a:extLst>
              <a:ext uri="{FF2B5EF4-FFF2-40B4-BE49-F238E27FC236}">
                <a16:creationId xmlns:a16="http://schemas.microsoft.com/office/drawing/2014/main" id="{072F45B3-2394-402E-A02E-22990BB61C0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cs-CZ"/>
          </a:p>
        </p:txBody>
      </p:sp>
      <p:sp>
        <p:nvSpPr>
          <p:cNvPr id="7" name="Zástupný symbol pro číslo snímku 6">
            <a:extLst>
              <a:ext uri="{FF2B5EF4-FFF2-40B4-BE49-F238E27FC236}">
                <a16:creationId xmlns:a16="http://schemas.microsoft.com/office/drawing/2014/main" id="{8A64C784-A1B5-46E4-9A8F-72CD0D8BD135}"/>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8ADC93-F3D8-442B-A523-38149597F31E}" type="slidenum">
              <a:rPr lang="cs-CZ" altLang="cs-CZ"/>
              <a:pPr/>
              <a:t>‹#›</a:t>
            </a:fld>
            <a:endParaRPr lang="cs-CZ" altLang="cs-CZ"/>
          </a:p>
        </p:txBody>
      </p:sp>
    </p:spTree>
    <p:extLst>
      <p:ext uri="{BB962C8B-B14F-4D97-AF65-F5344CB8AC3E}">
        <p14:creationId xmlns:p14="http://schemas.microsoft.com/office/powerpoint/2010/main" val="33391117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a:t>
            </a:fld>
            <a:endParaRPr lang="cs-CZ" altLang="cs-CZ"/>
          </a:p>
        </p:txBody>
      </p:sp>
    </p:spTree>
    <p:extLst>
      <p:ext uri="{BB962C8B-B14F-4D97-AF65-F5344CB8AC3E}">
        <p14:creationId xmlns:p14="http://schemas.microsoft.com/office/powerpoint/2010/main" val="2524443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For a target which is much smaller that the wavelength, the wave may be</a:t>
            </a:r>
            <a:r>
              <a:rPr lang="cs-CZ" dirty="0"/>
              <a:t> </a:t>
            </a:r>
            <a:r>
              <a:rPr lang="en-US" dirty="0"/>
              <a:t>scattered uniformly in all directions. For targets of the order of a wavelength in size, scattering will not be uniform in all directions but will still be over a wide angle.</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17</a:t>
            </a:fld>
            <a:endParaRPr lang="cs-CZ" altLang="cs-CZ"/>
          </a:p>
        </p:txBody>
      </p:sp>
    </p:spTree>
    <p:extLst>
      <p:ext uri="{BB962C8B-B14F-4D97-AF65-F5344CB8AC3E}">
        <p14:creationId xmlns:p14="http://schemas.microsoft.com/office/powerpoint/2010/main" val="3597419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18</a:t>
            </a:fld>
            <a:endParaRPr lang="cs-CZ" altLang="cs-CZ"/>
          </a:p>
        </p:txBody>
      </p:sp>
    </p:spTree>
    <p:extLst>
      <p:ext uri="{BB962C8B-B14F-4D97-AF65-F5344CB8AC3E}">
        <p14:creationId xmlns:p14="http://schemas.microsoft.com/office/powerpoint/2010/main" val="375186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D7D5D822-669F-4593-A19E-14FD4DF32C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EC20DB2-B307-4A7A-A764-F453E0DEE176}" type="slidenum">
              <a:rPr lang="cs-CZ" altLang="cs-CZ"/>
              <a:pPr eaLnBrk="1" hangingPunct="1"/>
              <a:t>19</a:t>
            </a:fld>
            <a:endParaRPr lang="cs-CZ" altLang="cs-CZ"/>
          </a:p>
        </p:txBody>
      </p:sp>
      <p:sp>
        <p:nvSpPr>
          <p:cNvPr id="93187" name="Rectangle 2">
            <a:extLst>
              <a:ext uri="{FF2B5EF4-FFF2-40B4-BE49-F238E27FC236}">
                <a16:creationId xmlns:a16="http://schemas.microsoft.com/office/drawing/2014/main" id="{A544A32A-3946-4250-B107-88CB4C2584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0CDA8435-DDDF-4A0F-8D07-EC621799B996}"/>
              </a:ext>
            </a:extLst>
          </p:cNvPr>
          <p:cNvSpPr>
            <a:spLocks noGrp="1" noChangeArrowheads="1"/>
          </p:cNvSpPr>
          <p:nvPr>
            <p:ph type="body" idx="1"/>
          </p:nvPr>
        </p:nvSpPr>
        <p:spPr/>
        <p:txBody>
          <a:bodyPr/>
          <a:lstStyle/>
          <a:p>
            <a:pPr lvl="4">
              <a:defRPr/>
            </a:pPr>
            <a:endParaRPr lang="cs-CZ" sz="2200" b="1" i="1" u="sng" dirty="0">
              <a:solidFill>
                <a:srgbClr val="FF3300"/>
              </a:solidFill>
              <a:effectLst>
                <a:outerShdw blurRad="38100" dist="38100" dir="2700000" algn="tl">
                  <a:srgbClr val="C0C0C0"/>
                </a:outerShdw>
              </a:effectLst>
              <a:latin typeface="Arial Narrow"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A-mode is a method of displaying echoes acquired in 1 dimension in which depth is represented along 1 axis and an echo amplitude is displayed along a perpendicular axis.</a:t>
            </a:r>
            <a:r>
              <a:rPr lang="cs-CZ" sz="1200" b="0"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image shown is from the original A-mode study by John Julian Wild, MD, PhD, that revealed the differences in echo pattern between a normal stomach wall and a stomach wall infiltrated by cancer.</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21</a:t>
            </a:fld>
            <a:endParaRPr lang="cs-CZ" altLang="cs-CZ"/>
          </a:p>
        </p:txBody>
      </p:sp>
    </p:spTree>
    <p:extLst>
      <p:ext uri="{BB962C8B-B14F-4D97-AF65-F5344CB8AC3E}">
        <p14:creationId xmlns:p14="http://schemas.microsoft.com/office/powerpoint/2010/main" val="3067892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a:t>Ultrasound waves are generated in pulses (intermittent trains of pressure waves) and each </a:t>
            </a:r>
            <a:r>
              <a:rPr lang="en-US" altLang="cs-CZ" b="1" dirty="0"/>
              <a:t>pulse</a:t>
            </a:r>
            <a:r>
              <a:rPr lang="en-US" altLang="cs-CZ" dirty="0"/>
              <a:t> commonly consists of 2 or 3 sound </a:t>
            </a:r>
            <a:r>
              <a:rPr lang="en-US" altLang="cs-CZ" b="1" dirty="0"/>
              <a:t>cycles</a:t>
            </a:r>
            <a:r>
              <a:rPr lang="en-US" altLang="cs-CZ" dirty="0"/>
              <a:t> of the same frequency. The pulse length (PL) is the distance traveled per pulse. </a:t>
            </a:r>
            <a:endParaRPr lang="cs-CZ" altLang="cs-CZ" dirty="0"/>
          </a:p>
          <a:p>
            <a:r>
              <a:rPr lang="cs-CZ" altLang="cs-CZ" dirty="0"/>
              <a:t>Pulz musí být schopný se trefit do bodu bez toho, aby se trefil do bodu předcházejícího nebo následujícího</a:t>
            </a:r>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29</a:t>
            </a:fld>
            <a:endParaRPr lang="cs-CZ" altLang="cs-CZ"/>
          </a:p>
        </p:txBody>
      </p:sp>
    </p:spTree>
    <p:extLst>
      <p:ext uri="{BB962C8B-B14F-4D97-AF65-F5344CB8AC3E}">
        <p14:creationId xmlns:p14="http://schemas.microsoft.com/office/powerpoint/2010/main" val="3183094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30</a:t>
            </a:fld>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Zástupný symbol pro obrázek snímku 1">
            <a:extLst>
              <a:ext uri="{FF2B5EF4-FFF2-40B4-BE49-F238E27FC236}">
                <a16:creationId xmlns:a16="http://schemas.microsoft.com/office/drawing/2014/main" id="{0CF8BFF9-08A6-4B3C-8969-924D3DFCAED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Zástupný symbol pro poznámky 2">
            <a:extLst>
              <a:ext uri="{FF2B5EF4-FFF2-40B4-BE49-F238E27FC236}">
                <a16:creationId xmlns:a16="http://schemas.microsoft.com/office/drawing/2014/main" id="{6A440820-6ED0-42B0-A776-1F6EFFA105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0596" name="Zástupný symbol pro číslo snímku 3">
            <a:extLst>
              <a:ext uri="{FF2B5EF4-FFF2-40B4-BE49-F238E27FC236}">
                <a16:creationId xmlns:a16="http://schemas.microsoft.com/office/drawing/2014/main" id="{DA07D694-306B-4C8C-B12A-DE39A3197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B1A4A1B-AA11-4D5F-86B9-A341CC653A9B}" type="slidenum">
              <a:rPr lang="cs-CZ" altLang="cs-CZ"/>
              <a:pPr eaLnBrk="1" hangingPunct="1"/>
              <a:t>31</a:t>
            </a:fld>
            <a:endParaRPr lang="cs-CZ" altLang="cs-CZ"/>
          </a:p>
        </p:txBody>
      </p:sp>
    </p:spTree>
    <p:extLst>
      <p:ext uri="{BB962C8B-B14F-4D97-AF65-F5344CB8AC3E}">
        <p14:creationId xmlns:p14="http://schemas.microsoft.com/office/powerpoint/2010/main" val="3980091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D270E35E-8DF5-46B2-8704-F3D259C0A4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122A61A-D4C5-40CD-A7B9-360D062D5B2B}" type="slidenum">
              <a:rPr lang="cs-CZ" altLang="cs-CZ"/>
              <a:pPr eaLnBrk="1" hangingPunct="1"/>
              <a:t>32</a:t>
            </a:fld>
            <a:endParaRPr lang="cs-CZ" altLang="cs-CZ"/>
          </a:p>
        </p:txBody>
      </p:sp>
      <p:sp>
        <p:nvSpPr>
          <p:cNvPr id="95235" name="Rectangle 2">
            <a:extLst>
              <a:ext uri="{FF2B5EF4-FFF2-40B4-BE49-F238E27FC236}">
                <a16:creationId xmlns:a16="http://schemas.microsoft.com/office/drawing/2014/main" id="{BBA5734A-003D-4E47-A524-6BAFF898B6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917D0682-16A2-4565-BDCA-B0766818C71F}"/>
              </a:ext>
            </a:extLst>
          </p:cNvPr>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altLang="cs-CZ" sz="2400" dirty="0"/>
              <a:t>Jen ukázka lepšího rozlišení stejného obrazu (za sebou) močový měchýř, děloha, rektum)</a:t>
            </a:r>
          </a:p>
          <a:p>
            <a:pPr lvl="4">
              <a:defRPr/>
            </a:pPr>
            <a:endParaRPr lang="cs-CZ" sz="2200" b="1" i="1" u="sng" dirty="0">
              <a:solidFill>
                <a:srgbClr val="FF3300"/>
              </a:solidFill>
              <a:effectLst>
                <a:outerShdw blurRad="38100" dist="38100" dir="2700000" algn="tl">
                  <a:srgbClr val="C0C0C0"/>
                </a:outerShdw>
              </a:effectLst>
              <a:latin typeface="Arial Narrow"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Mechanické sondy se již prakticky nepoužívají</a:t>
            </a:r>
          </a:p>
          <a:p>
            <a:r>
              <a:rPr lang="cs-CZ" dirty="0"/>
              <a:t>Sektorové sondy mají výhodu v malé aktivní ploše, jsou proto využívány zejm. v kardiologii pro zobrazení srdce z úzkých mezižeberních prostor.</a:t>
            </a:r>
          </a:p>
          <a:p>
            <a:r>
              <a:rPr lang="cs-CZ" dirty="0"/>
              <a:t>Lineární sondy poskytují nejkvalitnější obraz, ale mají malé FOV (</a:t>
            </a:r>
            <a:r>
              <a:rPr lang="cs-CZ" dirty="0" err="1"/>
              <a:t>field</a:t>
            </a:r>
            <a:r>
              <a:rPr lang="cs-CZ" dirty="0"/>
              <a:t> </a:t>
            </a:r>
            <a:r>
              <a:rPr lang="cs-CZ" dirty="0" err="1"/>
              <a:t>of</a:t>
            </a:r>
            <a:r>
              <a:rPr lang="cs-CZ" dirty="0"/>
              <a:t> </a:t>
            </a:r>
            <a:r>
              <a:rPr lang="cs-CZ" dirty="0" err="1"/>
              <a:t>view</a:t>
            </a:r>
            <a:r>
              <a:rPr lang="cs-CZ" dirty="0"/>
              <a:t>)</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33</a:t>
            </a:fld>
            <a:endParaRPr lang="cs-CZ" altLang="cs-CZ"/>
          </a:p>
        </p:txBody>
      </p:sp>
    </p:spTree>
    <p:extLst>
      <p:ext uri="{BB962C8B-B14F-4D97-AF65-F5344CB8AC3E}">
        <p14:creationId xmlns:p14="http://schemas.microsoft.com/office/powerpoint/2010/main" val="1333756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Endorektální</a:t>
            </a:r>
            <a:r>
              <a:rPr lang="cs-CZ" dirty="0"/>
              <a:t> sonda </a:t>
            </a:r>
            <a:r>
              <a:rPr lang="cs-CZ" dirty="0" err="1"/>
              <a:t>mikrokonvexní</a:t>
            </a:r>
            <a:r>
              <a:rPr lang="cs-CZ" dirty="0"/>
              <a:t>, </a:t>
            </a:r>
            <a:r>
              <a:rPr lang="cs-CZ" dirty="0" err="1"/>
              <a:t>endorektální</a:t>
            </a:r>
            <a:r>
              <a:rPr lang="cs-CZ" dirty="0"/>
              <a:t> </a:t>
            </a:r>
            <a:r>
              <a:rPr lang="cs-CZ" dirty="0" err="1"/>
              <a:t>triplane</a:t>
            </a:r>
            <a:r>
              <a:rPr lang="cs-CZ" dirty="0"/>
              <a:t> sonda, </a:t>
            </a:r>
            <a:r>
              <a:rPr lang="cs-CZ" dirty="0" err="1"/>
              <a:t>endoanální</a:t>
            </a:r>
            <a:r>
              <a:rPr lang="cs-CZ" dirty="0"/>
              <a:t> cirkulární sonda</a:t>
            </a:r>
          </a:p>
          <a:p>
            <a:r>
              <a:rPr lang="cs-CZ" dirty="0"/>
              <a:t>Laparoskopická sonda, intravaskulární sonda</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34</a:t>
            </a:fld>
            <a:endParaRPr lang="cs-CZ" altLang="cs-CZ"/>
          </a:p>
        </p:txBody>
      </p:sp>
    </p:spTree>
    <p:extLst>
      <p:ext uri="{BB962C8B-B14F-4D97-AF65-F5344CB8AC3E}">
        <p14:creationId xmlns:p14="http://schemas.microsoft.com/office/powerpoint/2010/main" val="3820027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Podélné vlnění – šíření zvuku vzduchem, šíření UZ tkáněmi</a:t>
            </a:r>
          </a:p>
          <a:p>
            <a:r>
              <a:rPr lang="cs-CZ" dirty="0"/>
              <a:t>Příčné vlnění – hození kamene do vody, brnkání na strunu, SW</a:t>
            </a:r>
            <a:r>
              <a:rPr lang="cs-CZ" baseline="0" dirty="0"/>
              <a:t> </a:t>
            </a:r>
            <a:r>
              <a:rPr lang="cs-CZ" baseline="0" dirty="0" err="1"/>
              <a:t>elastografie</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4</a:t>
            </a:fld>
            <a:endParaRPr lang="cs-CZ" altLang="cs-CZ"/>
          </a:p>
        </p:txBody>
      </p:sp>
    </p:spTree>
    <p:extLst>
      <p:ext uri="{BB962C8B-B14F-4D97-AF65-F5344CB8AC3E}">
        <p14:creationId xmlns:p14="http://schemas.microsoft.com/office/powerpoint/2010/main" val="391753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uvidíme základní možnosti nastavení UZ přístroje uživatelem</a:t>
            </a:r>
          </a:p>
          <a:p>
            <a:r>
              <a:rPr lang="cs-CZ" dirty="0"/>
              <a:t>Přístroje obsahují pro jednotlivé sondy přednastavení (</a:t>
            </a:r>
            <a:r>
              <a:rPr lang="cs-CZ" dirty="0" err="1"/>
              <a:t>preset</a:t>
            </a:r>
            <a:r>
              <a:rPr lang="cs-CZ" dirty="0"/>
              <a:t>) pro nejčastější vyšetření (Abdomen, </a:t>
            </a:r>
            <a:r>
              <a:rPr lang="cs-CZ" dirty="0" err="1"/>
              <a:t>Renal</a:t>
            </a:r>
            <a:r>
              <a:rPr lang="cs-CZ" dirty="0"/>
              <a:t>, </a:t>
            </a:r>
            <a:r>
              <a:rPr lang="cs-CZ" dirty="0" err="1"/>
              <a:t>Venous</a:t>
            </a:r>
            <a:r>
              <a:rPr lang="cs-CZ" dirty="0"/>
              <a:t>,…), ve kterých je různě nastavena řada dalších </a:t>
            </a:r>
            <a:r>
              <a:rPr lang="cs-CZ" dirty="0" err="1"/>
              <a:t>paramaterů</a:t>
            </a:r>
            <a:r>
              <a:rPr lang="cs-CZ" dirty="0"/>
              <a:t>, které uživatel měnit nemůže.</a:t>
            </a:r>
          </a:p>
          <a:p>
            <a:r>
              <a:rPr lang="cs-CZ" dirty="0"/>
              <a:t>Neuvádím zde např. nastavení (střední) frekvence sondy, kterou u některých výrobců lze měnit, u některých ne (resp. si ji změní přístroj při změně jiného </a:t>
            </a:r>
            <a:r>
              <a:rPr lang="cs-CZ" dirty="0" err="1"/>
              <a:t>paramateru</a:t>
            </a:r>
            <a:r>
              <a:rPr lang="cs-CZ" dirty="0"/>
              <a:t>, např. </a:t>
            </a:r>
            <a:r>
              <a:rPr lang="cs-CZ" dirty="0" err="1"/>
              <a:t>depth</a:t>
            </a:r>
            <a:r>
              <a:rPr lang="cs-CZ" dirty="0"/>
              <a:t>) </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35</a:t>
            </a:fld>
            <a:endParaRPr lang="cs-CZ" altLang="cs-CZ"/>
          </a:p>
        </p:txBody>
      </p:sp>
    </p:spTree>
    <p:extLst>
      <p:ext uri="{BB962C8B-B14F-4D97-AF65-F5344CB8AC3E}">
        <p14:creationId xmlns:p14="http://schemas.microsoft.com/office/powerpoint/2010/main" val="261209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81EBCA27-E4C1-4368-B0DD-CC0561D5F7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603216D6-A2CD-4F58-B913-FE0930248424}" type="slidenum">
              <a:rPr lang="cs-CZ" altLang="cs-CZ"/>
              <a:pPr eaLnBrk="1" hangingPunct="1"/>
              <a:t>36</a:t>
            </a:fld>
            <a:endParaRPr lang="cs-CZ" altLang="cs-CZ"/>
          </a:p>
        </p:txBody>
      </p:sp>
      <p:sp>
        <p:nvSpPr>
          <p:cNvPr id="111619" name="Rectangle 2">
            <a:extLst>
              <a:ext uri="{FF2B5EF4-FFF2-40B4-BE49-F238E27FC236}">
                <a16:creationId xmlns:a16="http://schemas.microsoft.com/office/drawing/2014/main" id="{FE199F2D-27A3-42E7-91BC-55FD84F61D55}"/>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1620" name="Rectangle 3">
            <a:extLst>
              <a:ext uri="{FF2B5EF4-FFF2-40B4-BE49-F238E27FC236}">
                <a16:creationId xmlns:a16="http://schemas.microsoft.com/office/drawing/2014/main" id="{B6DC3262-BBE4-4F91-BB78-15B8C64A908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fontScale="85000" lnSpcReduction="10000"/>
          </a:bodyPr>
          <a:lstStyle/>
          <a:p>
            <a:pPr eaLnBrk="1" hangingPunct="1"/>
            <a:r>
              <a:rPr lang="cs-CZ" altLang="cs-CZ" dirty="0" err="1"/>
              <a:t>Gain</a:t>
            </a:r>
            <a:r>
              <a:rPr lang="cs-CZ" altLang="cs-CZ" dirty="0"/>
              <a:t> – ovládá velikost zesílení vracejících se ech. Zesiluje všechna echa bez závislosti na hloubce. </a:t>
            </a:r>
          </a:p>
          <a:p>
            <a:pPr eaLnBrk="1" hangingPunct="1"/>
            <a:r>
              <a:rPr lang="cs-CZ" altLang="cs-CZ" dirty="0"/>
              <a:t>Navíc lze toto zesílení selektivně volit pomocí tahových ovladačů (potenciometrů) TGC (Time </a:t>
            </a:r>
            <a:r>
              <a:rPr lang="cs-CZ" altLang="cs-CZ" dirty="0" err="1"/>
              <a:t>Gain</a:t>
            </a:r>
            <a:r>
              <a:rPr lang="cs-CZ" altLang="cs-CZ" dirty="0"/>
              <a:t> </a:t>
            </a:r>
            <a:r>
              <a:rPr lang="cs-CZ" altLang="cs-CZ" dirty="0" err="1"/>
              <a:t>Compensation</a:t>
            </a:r>
            <a:r>
              <a:rPr lang="cs-CZ" altLang="cs-CZ" dirty="0"/>
              <a:t>). Tím dojde ke kompenzaci zeslabených ech, které se vrací v různém čase. Tahové ovladače nastavují tedy zesílení příjmu pro 2D obraz a M-mód v jednotlivých hloubkách.</a:t>
            </a:r>
          </a:p>
          <a:p>
            <a:pPr marL="0" marR="0" lvl="0" indent="0" algn="l" defTabSz="914400" rtl="0" eaLnBrk="1" fontAlgn="base" latinLnBrk="0" hangingPunct="1">
              <a:lnSpc>
                <a:spcPct val="100000"/>
              </a:lnSpc>
              <a:spcBef>
                <a:spcPct val="30000"/>
              </a:spcBef>
              <a:spcAft>
                <a:spcPct val="0"/>
              </a:spcAft>
              <a:buClrTx/>
              <a:buSzTx/>
              <a:buFontTx/>
              <a:buNone/>
              <a:tabLst/>
              <a:defRPr/>
            </a:pPr>
            <a:r>
              <a:rPr lang="cs-CZ" altLang="cs-CZ" dirty="0"/>
              <a:t>Při zobrazení </a:t>
            </a:r>
            <a:r>
              <a:rPr lang="cs-CZ" altLang="cs-CZ" dirty="0" err="1"/>
              <a:t>Color</a:t>
            </a:r>
            <a:r>
              <a:rPr lang="cs-CZ" altLang="cs-CZ" dirty="0"/>
              <a:t>, Doppler a </a:t>
            </a:r>
            <a:r>
              <a:rPr lang="cs-CZ" altLang="cs-CZ" dirty="0" err="1"/>
              <a:t>Power</a:t>
            </a:r>
            <a:r>
              <a:rPr lang="cs-CZ" altLang="cs-CZ" dirty="0"/>
              <a:t> nemají tahové ovladače žádný vliv.</a:t>
            </a:r>
          </a:p>
          <a:p>
            <a:pPr eaLnBrk="1" hangingPunct="1"/>
            <a:r>
              <a:rPr lang="cs-CZ" altLang="cs-CZ" dirty="0"/>
              <a:t>V případě nastavení všech ovladačů doprostřed dochází ke stejné úpravě zesílení v celém obraze. Vždy ale funguje automatické zesílení signálu z větší hloubky na základě předpokládaného útlumu signálu, tedy již při nastavení na střed můžeme získat homogenní obraz.</a:t>
            </a:r>
          </a:p>
          <a:p>
            <a:pPr eaLnBrk="1" hangingPunct="1"/>
            <a:endParaRPr lang="cs-CZ" altLang="cs-CZ" dirty="0"/>
          </a:p>
          <a:p>
            <a:pPr eaLnBrk="1" hangingPunct="1"/>
            <a:r>
              <a:rPr lang="en-US" dirty="0"/>
              <a:t>Received echoes from focal points close to the surface require little, if any, amplification. This region is referred to as the near field. However, echoes received from focal points deep in the body are extremely weak and must be amplified by a factor of 100 or more. This region is referred to as the far field. The receiver AFE </a:t>
            </a:r>
            <a:r>
              <a:rPr lang="cs-CZ" dirty="0"/>
              <a:t>(analog front-end </a:t>
            </a:r>
            <a:r>
              <a:rPr lang="cs-CZ" dirty="0" err="1"/>
              <a:t>controller</a:t>
            </a:r>
            <a:r>
              <a:rPr lang="cs-CZ" dirty="0"/>
              <a:t>) </a:t>
            </a:r>
            <a:r>
              <a:rPr lang="en-US" dirty="0"/>
              <a:t>has this unique challenge. It should be capable to adapt to both weak (far field) and strong (near field) received signals. This means that any strong echo must be conditioned so as to not saturate and distort the receive chain and any weak echo must be amplified while inducing minimal noise to determine the source of the echo. For this purpose, most of the receiver AFEs consists of: </a:t>
            </a:r>
            <a:endParaRPr lang="cs-CZ" dirty="0"/>
          </a:p>
          <a:p>
            <a:pPr eaLnBrk="1" hangingPunct="1"/>
            <a:r>
              <a:rPr lang="en-US" dirty="0"/>
              <a:t>• A highly linear low noise amplifier (LNA) – whose gain is digitally programmable. Sometimes it also has programmable input impedance for improved ultrasound probe matching characteristics</a:t>
            </a:r>
            <a:endParaRPr lang="cs-CZ" dirty="0"/>
          </a:p>
          <a:p>
            <a:pPr eaLnBrk="1" hangingPunct="1"/>
            <a:r>
              <a:rPr lang="en-US" dirty="0"/>
              <a:t> • A Voltage-Controlled Attenuator (VCAT) – controlled through high bandwidth analog pins, allowing for fast control (Note that some devices also provide digital attenuation control along with analog control. The digital control feature can eliminate the noise from the VCNTL circuit and ensure better SNR and phase noise for the TGC path. However, this document talks about the analog approach only). This block is capable of increasing or decreasing the gain (linear in dB) using external signal. Typically, a differential control structure is used to reduce common mode noise. </a:t>
            </a:r>
            <a:endParaRPr lang="cs-CZ" altLang="cs-CZ"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7CE29318-6D94-4921-8B8F-CD58DC484B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54BF2CD9-7E04-4942-861A-93D986AFEC50}" type="slidenum">
              <a:rPr lang="cs-CZ" altLang="cs-CZ"/>
              <a:pPr eaLnBrk="1" hangingPunct="1"/>
              <a:t>37</a:t>
            </a:fld>
            <a:endParaRPr lang="cs-CZ" altLang="cs-CZ"/>
          </a:p>
        </p:txBody>
      </p:sp>
      <p:sp>
        <p:nvSpPr>
          <p:cNvPr id="112643" name="Rectangle 2">
            <a:extLst>
              <a:ext uri="{FF2B5EF4-FFF2-40B4-BE49-F238E27FC236}">
                <a16:creationId xmlns:a16="http://schemas.microsoft.com/office/drawing/2014/main" id="{17B5ADB9-75C0-4E3F-A941-61C31D81E24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B2F6CA24-F82B-40F4-B123-F2121513A359}"/>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Lupa</a:t>
            </a:r>
          </a:p>
          <a:p>
            <a:pPr eaLnBrk="1" hangingPunct="1"/>
            <a:r>
              <a:rPr lang="cs-CZ" altLang="cs-CZ" dirty="0"/>
              <a:t>Zvětšuje obraz v 8mi úrovních</a:t>
            </a:r>
          </a:p>
          <a:p>
            <a:pPr eaLnBrk="1" hangingPunct="1"/>
            <a:r>
              <a:rPr lang="cs-CZ" altLang="cs-CZ" dirty="0"/>
              <a:t>velikost detailu stejná</a:t>
            </a:r>
          </a:p>
          <a:p>
            <a:pPr eaLnBrk="1" hangingPunct="1"/>
            <a:r>
              <a:rPr lang="cs-CZ" altLang="cs-CZ" dirty="0"/>
              <a:t>vyšetření objemného orgánu – jater – přehlednutí</a:t>
            </a:r>
          </a:p>
          <a:p>
            <a:pPr eaLnBrk="1" hangingPunct="1"/>
            <a:endParaRPr lang="cs-CZ" altLang="cs-CZ"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FC46B0FD-C94A-4A5E-B64B-A79C5E665B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3E38D607-92CA-46A1-80F4-A50E6EC34BD9}" type="slidenum">
              <a:rPr lang="cs-CZ" altLang="cs-CZ"/>
              <a:pPr eaLnBrk="1" hangingPunct="1"/>
              <a:t>38</a:t>
            </a:fld>
            <a:endParaRPr lang="cs-CZ" altLang="cs-CZ"/>
          </a:p>
        </p:txBody>
      </p:sp>
      <p:sp>
        <p:nvSpPr>
          <p:cNvPr id="113667" name="Rectangle 2">
            <a:extLst>
              <a:ext uri="{FF2B5EF4-FFF2-40B4-BE49-F238E27FC236}">
                <a16:creationId xmlns:a16="http://schemas.microsoft.com/office/drawing/2014/main" id="{A14F379B-3391-4F16-B1FE-6227480FBADF}"/>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8" name="Rectangle 3">
            <a:extLst>
              <a:ext uri="{FF2B5EF4-FFF2-40B4-BE49-F238E27FC236}">
                <a16:creationId xmlns:a16="http://schemas.microsoft.com/office/drawing/2014/main" id="{18594992-5FF2-4ECD-BF9A-D74438EF89A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High definition – „lupa“ s vysokým rozlišením</a:t>
            </a:r>
          </a:p>
          <a:p>
            <a:pPr eaLnBrk="1" hangingPunct="1"/>
            <a:r>
              <a:rPr lang="cs-CZ" altLang="cs-CZ"/>
              <a:t>výpočetní síla</a:t>
            </a:r>
          </a:p>
          <a:p>
            <a:pPr eaLnBrk="1" hangingPunct="1"/>
            <a:r>
              <a:rPr lang="cs-CZ" altLang="cs-CZ"/>
              <a:t>oblast zájmu omezení polem</a:t>
            </a:r>
          </a:p>
          <a:p>
            <a:pPr eaLnBrk="1" hangingPunct="1"/>
            <a:r>
              <a:rPr lang="cs-CZ" altLang="cs-CZ"/>
              <a:t>x-krát podrobnější detail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597335DC-81E7-44A2-9395-4A00EBA2CE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6009FC9-EC51-4D2A-A477-3301BD731FD9}" type="slidenum">
              <a:rPr lang="cs-CZ" altLang="cs-CZ"/>
              <a:pPr eaLnBrk="1" hangingPunct="1"/>
              <a:t>39</a:t>
            </a:fld>
            <a:endParaRPr lang="cs-CZ" altLang="cs-CZ"/>
          </a:p>
        </p:txBody>
      </p:sp>
      <p:sp>
        <p:nvSpPr>
          <p:cNvPr id="114691" name="Rectangle 2">
            <a:extLst>
              <a:ext uri="{FF2B5EF4-FFF2-40B4-BE49-F238E27FC236}">
                <a16:creationId xmlns:a16="http://schemas.microsoft.com/office/drawing/2014/main" id="{B648131D-B312-41C1-A8E1-9F001D36EAC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B21E8A34-0818-46D0-A715-D3D9B45F38A4}"/>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Nastavení dle vyšetřované oblasti, hloubka je ovlivněna anatomickou polohou vyšetřovaného orgánu.</a:t>
            </a:r>
          </a:p>
          <a:p>
            <a:pPr eaLnBrk="1" hangingPunct="1"/>
            <a:r>
              <a:rPr lang="cs-CZ" altLang="cs-CZ" dirty="0"/>
              <a:t>Při volbě hloubky se mění 2D obraz, stupnice hloubky, dále MI, TI, snímkovací kmitočet a hloubka fokusace.</a:t>
            </a:r>
          </a:p>
          <a:p>
            <a:pPr eaLnBrk="1" hangingPunct="1"/>
            <a:r>
              <a:rPr lang="cs-CZ" altLang="cs-CZ" dirty="0"/>
              <a:t>Dále je nutné upravit fokusaci dle oblasti zájmu.</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6BA8A024-2ACC-4414-B990-9BEAD5DA82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0EEC2B6A-B30B-4839-AC5B-657E18F7735D}" type="slidenum">
              <a:rPr lang="cs-CZ" altLang="cs-CZ"/>
              <a:pPr eaLnBrk="1" hangingPunct="1"/>
              <a:t>40</a:t>
            </a:fld>
            <a:endParaRPr lang="cs-CZ" altLang="cs-CZ"/>
          </a:p>
        </p:txBody>
      </p:sp>
      <p:sp>
        <p:nvSpPr>
          <p:cNvPr id="115715" name="Rectangle 2">
            <a:extLst>
              <a:ext uri="{FF2B5EF4-FFF2-40B4-BE49-F238E27FC236}">
                <a16:creationId xmlns:a16="http://schemas.microsoft.com/office/drawing/2014/main" id="{4D8E5576-21DC-4059-B15C-7C2FA2C75DC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6" name="Rectangle 3">
            <a:extLst>
              <a:ext uri="{FF2B5EF4-FFF2-40B4-BE49-F238E27FC236}">
                <a16:creationId xmlns:a16="http://schemas.microsoft.com/office/drawing/2014/main" id="{E4C5DDEF-18D4-4647-A4CD-D0B0CE942958}"/>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Funkce fokus stanovuje hloubku, ve které je uz svazek optimálně zaostřen. </a:t>
            </a:r>
          </a:p>
          <a:p>
            <a:r>
              <a:rPr lang="en-US" altLang="cs-CZ"/>
              <a:t>An important characteristic of an ultrasound pulse is its diameter, which is also the width of the ultrasound beam. The diameter of a pulse changes as it moves along the beam path. The effect of pulse size on image detail will be considered in the next chapter.. At this point we will observe the change in pulse diameter as it moves along the beam and show how it can be controlled.</a:t>
            </a:r>
            <a:br>
              <a:rPr lang="en-US" altLang="cs-CZ"/>
            </a:br>
            <a:endParaRPr lang="en-US" altLang="cs-CZ"/>
          </a:p>
          <a:p>
            <a:r>
              <a:rPr lang="en-US" altLang="cs-CZ"/>
              <a:t>The diameter of the pulse is determined by the characteristics of the transducer. At the transducer surface, the diameter of the pulse is the same as the diameter of the vibrating crystal. As the pulse moves through the body, the diameter generally changes. This is determined by the focusing characteristics of the transducer.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6C4FD777-1BDB-4E54-9EE5-29A6D5A41A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1D73543-B73B-4FDF-90C3-E0B385C8A125}" type="slidenum">
              <a:rPr lang="cs-CZ" altLang="cs-CZ"/>
              <a:pPr eaLnBrk="1" hangingPunct="1"/>
              <a:t>41</a:t>
            </a:fld>
            <a:endParaRPr lang="cs-CZ" altLang="cs-CZ"/>
          </a:p>
        </p:txBody>
      </p:sp>
      <p:sp>
        <p:nvSpPr>
          <p:cNvPr id="116739" name="Rectangle 2">
            <a:extLst>
              <a:ext uri="{FF2B5EF4-FFF2-40B4-BE49-F238E27FC236}">
                <a16:creationId xmlns:a16="http://schemas.microsoft.com/office/drawing/2014/main" id="{25FBA00F-9A61-47F0-B8BF-022C0007D53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A926895C-3FA1-49FB-9046-C3DACA6E859A}"/>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Přístroj nabízí možnost zvýšit počet fokusů až na 5.</a:t>
            </a:r>
          </a:p>
          <a:p>
            <a:pPr eaLnBrk="1" hangingPunct="1"/>
            <a:r>
              <a:rPr lang="cs-CZ" altLang="cs-CZ" dirty="0"/>
              <a:t>Počet fokusačních zón. Maximální počet je 5</a:t>
            </a:r>
          </a:p>
          <a:p>
            <a:pPr eaLnBrk="1" hangingPunct="1"/>
            <a:r>
              <a:rPr lang="cs-CZ" altLang="cs-CZ" dirty="0"/>
              <a:t>rozptyl zón se dá měnit</a:t>
            </a:r>
          </a:p>
          <a:p>
            <a:pPr eaLnBrk="1" hangingPunct="1"/>
            <a:r>
              <a:rPr lang="cs-CZ" altLang="cs-CZ" dirty="0"/>
              <a:t>obraz v reálném čase – „trhavý“</a:t>
            </a:r>
          </a:p>
          <a:p>
            <a:pPr eaLnBrk="1" hangingPunct="1"/>
            <a:endParaRPr lang="cs-CZ" altLang="cs-CZ" dirty="0"/>
          </a:p>
          <a:p>
            <a:pPr eaLnBrk="1" hangingPunct="1"/>
            <a:endParaRPr lang="cs-CZ" altLang="cs-CZ"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a:t>dynamický rozsah –</a:t>
            </a:r>
            <a:r>
              <a:rPr lang="cs-CZ" altLang="cs-CZ" sz="2400" b="1">
                <a:solidFill>
                  <a:srgbClr val="FFFF00"/>
                </a:solidFill>
              </a:rPr>
              <a:t>Dynamic range</a:t>
            </a:r>
            <a:r>
              <a:rPr lang="cs-CZ" altLang="cs-CZ" sz="2400">
                <a:solidFill>
                  <a:srgbClr val="FFFF00"/>
                </a:solidFill>
              </a:rPr>
              <a:t> - poměr nejvyššího a nejnižšího signálu v dB</a:t>
            </a:r>
            <a:endParaRPr lang="cs-CZ" altLang="cs-CZ"/>
          </a:p>
          <a:p>
            <a:pPr eaLnBrk="1" hangingPunct="1"/>
            <a:r>
              <a:rPr lang="cs-CZ" altLang="cs-CZ"/>
              <a:t>1-6, </a:t>
            </a:r>
          </a:p>
          <a:p>
            <a:pPr eaLnBrk="1" hangingPunct="1"/>
            <a:r>
              <a:rPr lang="cs-CZ" altLang="cs-CZ"/>
              <a:t>nižší dynamický rozsah – více kontrastu, lepší senzitivitu (hluboké malé cévy)</a:t>
            </a:r>
          </a:p>
          <a:p>
            <a:pPr eaLnBrk="1" hangingPunct="1"/>
            <a:r>
              <a:rPr lang="cs-CZ" altLang="cs-CZ"/>
              <a:t>vyšší – eliminuje šum</a:t>
            </a:r>
          </a:p>
          <a:p>
            <a:pPr eaLnBrk="1" hangingPunct="1"/>
            <a:r>
              <a:rPr lang="cs-CZ" altLang="cs-CZ"/>
              <a:t>většinou si ji uživatel stanovuje dle individuálních potřeb</a:t>
            </a:r>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42</a:t>
            </a:fld>
            <a:endParaRPr lang="cs-CZ" altLang="cs-CZ"/>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cs-CZ" altLang="cs-CZ" dirty="0"/>
              <a:t>dynamický rozsah –</a:t>
            </a:r>
            <a:r>
              <a:rPr lang="cs-CZ" altLang="cs-CZ" sz="2400" b="1" dirty="0" err="1">
                <a:solidFill>
                  <a:srgbClr val="FFFF00"/>
                </a:solidFill>
              </a:rPr>
              <a:t>Dynamic</a:t>
            </a:r>
            <a:r>
              <a:rPr lang="cs-CZ" altLang="cs-CZ" sz="2400" b="1" dirty="0">
                <a:solidFill>
                  <a:srgbClr val="FFFF00"/>
                </a:solidFill>
              </a:rPr>
              <a:t> </a:t>
            </a:r>
            <a:r>
              <a:rPr lang="cs-CZ" altLang="cs-CZ" sz="2400" b="1" dirty="0" err="1">
                <a:solidFill>
                  <a:srgbClr val="FFFF00"/>
                </a:solidFill>
              </a:rPr>
              <a:t>range</a:t>
            </a:r>
            <a:r>
              <a:rPr lang="cs-CZ" altLang="cs-CZ" sz="2400" dirty="0">
                <a:solidFill>
                  <a:srgbClr val="FFFF00"/>
                </a:solidFill>
              </a:rPr>
              <a:t> - poměr nejvyššího a nejnižšího signálu v dB</a:t>
            </a:r>
            <a:endParaRPr lang="cs-CZ" altLang="cs-CZ" dirty="0"/>
          </a:p>
          <a:p>
            <a:pPr eaLnBrk="1" hangingPunct="1"/>
            <a:r>
              <a:rPr lang="cs-CZ" altLang="cs-CZ" dirty="0"/>
              <a:t>1-6, </a:t>
            </a:r>
          </a:p>
          <a:p>
            <a:pPr eaLnBrk="1" hangingPunct="1"/>
            <a:r>
              <a:rPr lang="cs-CZ" altLang="cs-CZ" dirty="0"/>
              <a:t>nižší dynamický rozsah – více kontrastu, lepší senzitivitu (hluboké malé cévy)</a:t>
            </a:r>
          </a:p>
          <a:p>
            <a:pPr eaLnBrk="1" hangingPunct="1"/>
            <a:r>
              <a:rPr lang="cs-CZ" altLang="cs-CZ" dirty="0"/>
              <a:t>vyšší – eliminuje šum</a:t>
            </a:r>
          </a:p>
          <a:p>
            <a:pPr eaLnBrk="1" hangingPunct="1"/>
            <a:r>
              <a:rPr lang="cs-CZ" altLang="cs-CZ" dirty="0"/>
              <a:t>většinou si ji uživatel stanovuje dle individuálních potřeb</a:t>
            </a:r>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43</a:t>
            </a:fld>
            <a:endParaRPr lang="cs-CZ" altLang="cs-CZ"/>
          </a:p>
        </p:txBody>
      </p:sp>
    </p:spTree>
    <p:extLst>
      <p:ext uri="{BB962C8B-B14F-4D97-AF65-F5344CB8AC3E}">
        <p14:creationId xmlns:p14="http://schemas.microsoft.com/office/powerpoint/2010/main" val="2451581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a:extLst>
              <a:ext uri="{FF2B5EF4-FFF2-40B4-BE49-F238E27FC236}">
                <a16:creationId xmlns:a16="http://schemas.microsoft.com/office/drawing/2014/main" id="{1FD6BEF7-F2A9-48C0-A530-0AADC40A1E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a:extLst>
              <a:ext uri="{FF2B5EF4-FFF2-40B4-BE49-F238E27FC236}">
                <a16:creationId xmlns:a16="http://schemas.microsoft.com/office/drawing/2014/main" id="{1259368D-C737-4966-ADB0-B9835695F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Adjusting gray maps on your image has a similar effect on an ultrasound image as changing the dynamic range., but they are different. While Dynamic Range adjusts the overall number of shades of gray, a gray map determines how dark or light you prefer to show each level of white/gray/black based upon the strength of the ultrasound signal.</a:t>
            </a:r>
            <a:endParaRPr lang="cs-CZ" altLang="cs-CZ" dirty="0"/>
          </a:p>
        </p:txBody>
      </p:sp>
      <p:sp>
        <p:nvSpPr>
          <p:cNvPr id="117764" name="Zástupný symbol pro číslo snímku 3">
            <a:extLst>
              <a:ext uri="{FF2B5EF4-FFF2-40B4-BE49-F238E27FC236}">
                <a16:creationId xmlns:a16="http://schemas.microsoft.com/office/drawing/2014/main" id="{25C0FBA3-7E86-4729-B3D9-72696B263C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F28ACE-ACC8-42FB-9F77-B5532AC0A25F}" type="slidenum">
              <a:rPr lang="cs-CZ" altLang="cs-CZ"/>
              <a:pPr eaLnBrk="1" hangingPunct="1"/>
              <a:t>44</a:t>
            </a:fld>
            <a:endParaRPr lang="cs-CZ" altLang="cs-CZ"/>
          </a:p>
        </p:txBody>
      </p:sp>
    </p:spTree>
    <p:extLst>
      <p:ext uri="{BB962C8B-B14F-4D97-AF65-F5344CB8AC3E}">
        <p14:creationId xmlns:p14="http://schemas.microsoft.com/office/powerpoint/2010/main" val="147707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97AD09C8-3DB4-47B4-8F31-0D6246DFE6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2ABC48-CB92-406C-A21D-25BF40464DB3}" type="slidenum">
              <a:rPr lang="cs-CZ" altLang="cs-CZ"/>
              <a:pPr eaLnBrk="1" hangingPunct="1"/>
              <a:t>6</a:t>
            </a:fld>
            <a:endParaRPr lang="cs-CZ" altLang="cs-CZ"/>
          </a:p>
        </p:txBody>
      </p:sp>
      <p:sp>
        <p:nvSpPr>
          <p:cNvPr id="109571" name="Rectangle 2">
            <a:extLst>
              <a:ext uri="{FF2B5EF4-FFF2-40B4-BE49-F238E27FC236}">
                <a16:creationId xmlns:a16="http://schemas.microsoft.com/office/drawing/2014/main" id="{0466A975-2FD1-4F82-93CD-E92B853F51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4563" name="Rectangle 3">
            <a:extLst>
              <a:ext uri="{FF2B5EF4-FFF2-40B4-BE49-F238E27FC236}">
                <a16:creationId xmlns:a16="http://schemas.microsoft.com/office/drawing/2014/main" id="{E1B71C2E-1658-45E4-8FEF-717DAE9DD6A1}"/>
              </a:ext>
            </a:extLst>
          </p:cNvPr>
          <p:cNvSpPr>
            <a:spLocks noGrp="1" noChangeArrowheads="1"/>
          </p:cNvSpPr>
          <p:nvPr>
            <p:ph type="body" idx="1"/>
          </p:nvPr>
        </p:nvSpPr>
        <p:spPr/>
        <p:txBody>
          <a:bodyPr/>
          <a:lstStyle/>
          <a:p>
            <a:pPr lvl="0" algn="l">
              <a:defRPr/>
            </a:pPr>
            <a:r>
              <a:rPr lang="cs-CZ" sz="2200" b="0" i="0" u="none" dirty="0">
                <a:solidFill>
                  <a:srgbClr val="FF3300"/>
                </a:solidFill>
                <a:effectLst/>
                <a:latin typeface="Arial Narrow" pitchFamily="34" charset="0"/>
              </a:rPr>
              <a:t>Proč tomu tak je, si vysvětlíme dále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139A38B0-2EC5-468F-9FBB-7F99518C45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A7234A0F-7C8C-40A1-9A4D-8DA858C20F9A}" type="slidenum">
              <a:rPr lang="cs-CZ" altLang="cs-CZ"/>
              <a:pPr eaLnBrk="1" hangingPunct="1"/>
              <a:t>45</a:t>
            </a:fld>
            <a:endParaRPr lang="cs-CZ" altLang="cs-CZ"/>
          </a:p>
        </p:txBody>
      </p:sp>
      <p:sp>
        <p:nvSpPr>
          <p:cNvPr id="118787" name="Rectangle 2">
            <a:extLst>
              <a:ext uri="{FF2B5EF4-FFF2-40B4-BE49-F238E27FC236}">
                <a16:creationId xmlns:a16="http://schemas.microsoft.com/office/drawing/2014/main" id="{8EED2032-602B-472F-B2CB-C863BD869A39}"/>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8788" name="Rectangle 3">
            <a:extLst>
              <a:ext uri="{FF2B5EF4-FFF2-40B4-BE49-F238E27FC236}">
                <a16:creationId xmlns:a16="http://schemas.microsoft.com/office/drawing/2014/main" id="{B707C10F-0FC7-45F8-BB47-1A0BD062A1F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Funkce chrome umožňuje nahradit </a:t>
            </a:r>
            <a:r>
              <a:rPr lang="cs-CZ" altLang="cs-CZ" dirty="0" err="1"/>
              <a:t>intentzity</a:t>
            </a:r>
            <a:r>
              <a:rPr lang="cs-CZ" altLang="cs-CZ" dirty="0"/>
              <a:t> ech šedého obrazu zvolenou barvou.</a:t>
            </a:r>
          </a:p>
          <a:p>
            <a:pPr eaLnBrk="1" hangingPunct="1"/>
            <a:r>
              <a:rPr lang="cs-CZ" altLang="cs-CZ" dirty="0"/>
              <a:t>Na slidu vidíte 4 možné barvy ech.</a:t>
            </a:r>
          </a:p>
          <a:p>
            <a:pPr eaLnBrk="1" hangingPunct="1">
              <a:lnSpc>
                <a:spcPct val="90000"/>
              </a:lnSpc>
            </a:pPr>
            <a:r>
              <a:rPr lang="cs-CZ" altLang="cs-CZ" sz="1000" dirty="0"/>
              <a:t>Skotopické vidění - tyčinky, asi 25 stupňů šedi, adaptace, horší rozlišovací schopnost, </a:t>
            </a:r>
          </a:p>
          <a:p>
            <a:pPr eaLnBrk="1" hangingPunct="1">
              <a:lnSpc>
                <a:spcPct val="90000"/>
              </a:lnSpc>
            </a:pPr>
            <a:r>
              <a:rPr lang="cs-CZ" altLang="cs-CZ" sz="1000" dirty="0"/>
              <a:t>Fotopické vidění – čípky, mnoho miliónů barev, vyšší intenzita světla, lepší rozlišení detailů</a:t>
            </a:r>
          </a:p>
          <a:p>
            <a:pPr eaLnBrk="1" hangingPunct="1"/>
            <a:r>
              <a:rPr lang="cs-CZ" altLang="cs-CZ" dirty="0"/>
              <a:t>Výrazné barevné kódování se v praxi moc nepoužívá (zvykem je ale u CEUS)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Rozdělení obrazovky na 2 poloviny, obraz může vykreslovat vždy jen jedna polovina obrazovky., druhá je jen uložený obraz (užitečné při zobrazení 2 kolmých rovin a následném měření objemu struktury)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46</a:t>
            </a:fld>
            <a:endParaRPr lang="cs-CZ" altLang="cs-CZ"/>
          </a:p>
        </p:txBody>
      </p:sp>
    </p:spTree>
    <p:extLst>
      <p:ext uri="{BB962C8B-B14F-4D97-AF65-F5344CB8AC3E}">
        <p14:creationId xmlns:p14="http://schemas.microsoft.com/office/powerpoint/2010/main" val="1762208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E420FCAE-3B85-45A7-9217-B694FA89D9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BC9CF96-2E4E-4BBC-BD8C-8F2331536DCE}" type="slidenum">
              <a:rPr lang="cs-CZ" altLang="cs-CZ"/>
              <a:pPr eaLnBrk="1" hangingPunct="1"/>
              <a:t>47</a:t>
            </a:fld>
            <a:endParaRPr lang="cs-CZ" altLang="cs-CZ"/>
          </a:p>
        </p:txBody>
      </p:sp>
      <p:sp>
        <p:nvSpPr>
          <p:cNvPr id="119811" name="Rectangle 2">
            <a:extLst>
              <a:ext uri="{FF2B5EF4-FFF2-40B4-BE49-F238E27FC236}">
                <a16:creationId xmlns:a16="http://schemas.microsoft.com/office/drawing/2014/main" id="{3A5388C3-9CCD-4F4E-83FF-1375E8844B96}"/>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9812" name="Rectangle 3">
            <a:extLst>
              <a:ext uri="{FF2B5EF4-FFF2-40B4-BE49-F238E27FC236}">
                <a16:creationId xmlns:a16="http://schemas.microsoft.com/office/drawing/2014/main" id="{BC96CEC7-51A2-4248-B0C2-FE10BD94AC8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dirty="0"/>
              <a:t>složený obraz – </a:t>
            </a:r>
            <a:r>
              <a:rPr lang="cs-CZ" altLang="cs-CZ" dirty="0" err="1"/>
              <a:t>uz</a:t>
            </a:r>
            <a:r>
              <a:rPr lang="cs-CZ" altLang="cs-CZ" dirty="0"/>
              <a:t> sonda vysílá </a:t>
            </a:r>
            <a:r>
              <a:rPr lang="cs-CZ" altLang="cs-CZ" dirty="0" err="1"/>
              <a:t>uz</a:t>
            </a:r>
            <a:r>
              <a:rPr lang="cs-CZ" altLang="cs-CZ" dirty="0"/>
              <a:t> „paprsky“ ve více úhlech, tj. tyto „paprsky“ si „</a:t>
            </a:r>
            <a:r>
              <a:rPr lang="cs-CZ" altLang="cs-CZ" dirty="0" err="1"/>
              <a:t>ošahají</a:t>
            </a:r>
            <a:r>
              <a:rPr lang="cs-CZ" altLang="cs-CZ" dirty="0"/>
              <a:t>“ lézi a „vidí“ ji „jakoby“ zezadu. </a:t>
            </a:r>
          </a:p>
          <a:p>
            <a:r>
              <a:rPr lang="cs-CZ" altLang="cs-CZ" dirty="0"/>
              <a:t>Odražená echa se skládají v </a:t>
            </a:r>
            <a:r>
              <a:rPr lang="cs-CZ" altLang="cs-CZ" b="1" dirty="0"/>
              <a:t>reálném čase.</a:t>
            </a:r>
          </a:p>
          <a:p>
            <a:r>
              <a:rPr lang="cs-CZ" altLang="cs-CZ" dirty="0"/>
              <a:t>Jinou možností je </a:t>
            </a:r>
            <a:r>
              <a:rPr lang="cs-CZ" altLang="cs-CZ" dirty="0" err="1"/>
              <a:t>frequency</a:t>
            </a:r>
            <a:r>
              <a:rPr lang="cs-CZ" altLang="cs-CZ" dirty="0"/>
              <a:t> </a:t>
            </a:r>
            <a:r>
              <a:rPr lang="cs-CZ" altLang="cs-CZ" dirty="0" err="1"/>
              <a:t>compound</a:t>
            </a:r>
            <a:r>
              <a:rPr lang="cs-CZ" altLang="cs-CZ" dirty="0"/>
              <a:t> </a:t>
            </a:r>
            <a:r>
              <a:rPr lang="cs-CZ" altLang="cs-CZ" dirty="0" err="1"/>
              <a:t>imaging</a:t>
            </a:r>
            <a:endParaRPr lang="cs-CZ" altLang="cs-CZ"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Zástupný symbol pro obrázek snímku 1">
            <a:extLst>
              <a:ext uri="{FF2B5EF4-FFF2-40B4-BE49-F238E27FC236}">
                <a16:creationId xmlns:a16="http://schemas.microsoft.com/office/drawing/2014/main" id="{5DC0CC97-FC6B-4B0A-B58D-D2CF265298C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Zástupný symbol pro poznámky 2">
            <a:extLst>
              <a:ext uri="{FF2B5EF4-FFF2-40B4-BE49-F238E27FC236}">
                <a16:creationId xmlns:a16="http://schemas.microsoft.com/office/drawing/2014/main" id="{88DE88CD-144F-467E-B126-AD78535B64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latin typeface="Arial" panose="020B0604020202020204" pitchFamily="34" charset="0"/>
              </a:rPr>
              <a:t>Ledvina bez a s </a:t>
            </a:r>
            <a:r>
              <a:rPr lang="cs-CZ" altLang="cs-CZ" dirty="0" err="1">
                <a:latin typeface="Arial" panose="020B0604020202020204" pitchFamily="34" charset="0"/>
              </a:rPr>
              <a:t>Compound</a:t>
            </a:r>
            <a:r>
              <a:rPr lang="cs-CZ" altLang="cs-CZ" dirty="0">
                <a:latin typeface="Arial" panose="020B0604020202020204" pitchFamily="34" charset="0"/>
              </a:rPr>
              <a:t> </a:t>
            </a:r>
            <a:r>
              <a:rPr lang="cs-CZ" altLang="cs-CZ" dirty="0" err="1">
                <a:latin typeface="Arial" panose="020B0604020202020204" pitchFamily="34" charset="0"/>
              </a:rPr>
              <a:t>imaging</a:t>
            </a:r>
            <a:r>
              <a:rPr lang="cs-CZ" altLang="cs-CZ" dirty="0">
                <a:latin typeface="Arial" panose="020B0604020202020204" pitchFamily="34" charset="0"/>
              </a:rPr>
              <a:t>, Harmonické zobrazení je zapnuté v obou případech</a:t>
            </a:r>
          </a:p>
        </p:txBody>
      </p:sp>
      <p:sp>
        <p:nvSpPr>
          <p:cNvPr id="121860" name="Zástupný symbol pro číslo snímku 3">
            <a:extLst>
              <a:ext uri="{FF2B5EF4-FFF2-40B4-BE49-F238E27FC236}">
                <a16:creationId xmlns:a16="http://schemas.microsoft.com/office/drawing/2014/main" id="{FA863EB9-2DEA-447B-A750-11189F8048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75EE3B5-4F55-4DEB-8D5D-A4D1EBD3448B}" type="slidenum">
              <a:rPr lang="cs-CZ" altLang="cs-CZ">
                <a:latin typeface="Arial" panose="020B0604020202020204" pitchFamily="34" charset="0"/>
              </a:rPr>
              <a:pPr eaLnBrk="1" hangingPunct="1"/>
              <a:t>48</a:t>
            </a:fld>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a:extLst>
              <a:ext uri="{FF2B5EF4-FFF2-40B4-BE49-F238E27FC236}">
                <a16:creationId xmlns:a16="http://schemas.microsoft.com/office/drawing/2014/main" id="{EF4DCC05-94BB-4CFE-953C-503C0C8498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Zástupný symbol pro poznámky 2">
            <a:extLst>
              <a:ext uri="{FF2B5EF4-FFF2-40B4-BE49-F238E27FC236}">
                <a16:creationId xmlns:a16="http://schemas.microsoft.com/office/drawing/2014/main" id="{BF753622-A1CB-4AA6-8B13-5534E9D68199}"/>
              </a:ext>
            </a:extLst>
          </p:cNvPr>
          <p:cNvSpPr>
            <a:spLocks noGrp="1"/>
          </p:cNvSpPr>
          <p:nvPr>
            <p:ph type="body" idx="1"/>
          </p:nvPr>
        </p:nvSpPr>
        <p:spPr bwMode="auto"/>
        <p:txBody>
          <a:bodyPr wrap="square" numCol="1" anchor="t" anchorCtr="0" compatLnSpc="1">
            <a:prstTxWarp prst="textNoShape">
              <a:avLst/>
            </a:prstTxWarp>
          </a:bodyPr>
          <a:lstStyle/>
          <a:p>
            <a:pPr>
              <a:defRPr/>
            </a:pPr>
            <a:r>
              <a:rPr lang="cs-CZ" dirty="0">
                <a:latin typeface="Arial" pitchFamily="34" charset="0"/>
              </a:rPr>
              <a:t>HARM na obou</a:t>
            </a:r>
          </a:p>
          <a:p>
            <a:pPr>
              <a:defRPr/>
            </a:pPr>
            <a:r>
              <a:rPr lang="cs-CZ" sz="2000" kern="0" dirty="0"/>
              <a:t>Lepší vizualizace okraje ledviny, struktury parenchymu, méně šumu</a:t>
            </a:r>
          </a:p>
          <a:p>
            <a:pPr>
              <a:defRPr/>
            </a:pPr>
            <a:r>
              <a:rPr lang="cs-CZ" sz="2000" kern="0" dirty="0">
                <a:solidFill>
                  <a:srgbClr val="FFFFFF"/>
                </a:solidFill>
                <a:cs typeface="Arial" pitchFamily="34" charset="0"/>
              </a:rPr>
              <a:t>Kameny jsou více </a:t>
            </a:r>
            <a:r>
              <a:rPr lang="cs-CZ" sz="2000" kern="0" dirty="0" err="1">
                <a:solidFill>
                  <a:srgbClr val="FFFFFF"/>
                </a:solidFill>
                <a:cs typeface="Arial" pitchFamily="34" charset="0"/>
              </a:rPr>
              <a:t>echogenní</a:t>
            </a:r>
            <a:r>
              <a:rPr lang="cs-CZ" sz="2000" kern="0" dirty="0">
                <a:solidFill>
                  <a:srgbClr val="FFFFFF"/>
                </a:solidFill>
                <a:cs typeface="Arial" pitchFamily="34" charset="0"/>
              </a:rPr>
              <a:t>, ale mají méně výrazné okraje</a:t>
            </a:r>
          </a:p>
          <a:p>
            <a:pPr>
              <a:defRPr/>
            </a:pPr>
            <a:r>
              <a:rPr lang="cs-CZ" sz="2000" kern="0" dirty="0">
                <a:solidFill>
                  <a:srgbClr val="FFFFFF"/>
                </a:solidFill>
                <a:cs typeface="Arial" pitchFamily="34" charset="0"/>
              </a:rPr>
              <a:t>Omezuje akustický stín!</a:t>
            </a:r>
          </a:p>
          <a:p>
            <a:pPr>
              <a:defRPr/>
            </a:pPr>
            <a:r>
              <a:rPr lang="cs-CZ" sz="2000" kern="0" dirty="0">
                <a:solidFill>
                  <a:srgbClr val="FFFFFF"/>
                </a:solidFill>
                <a:cs typeface="Arial" pitchFamily="34" charset="0"/>
              </a:rPr>
              <a:t>Pozor na drobnou </a:t>
            </a:r>
            <a:r>
              <a:rPr lang="cs-CZ" sz="2000" kern="0" dirty="0" err="1">
                <a:solidFill>
                  <a:srgbClr val="FFFFFF"/>
                </a:solidFill>
                <a:cs typeface="Arial" pitchFamily="34" charset="0"/>
              </a:rPr>
              <a:t>lithiasu</a:t>
            </a:r>
            <a:r>
              <a:rPr lang="cs-CZ" sz="2000" kern="0" dirty="0">
                <a:solidFill>
                  <a:srgbClr val="FFFFFF"/>
                </a:solidFill>
                <a:cs typeface="Arial" pitchFamily="34" charset="0"/>
              </a:rPr>
              <a:t>!</a:t>
            </a:r>
            <a:endParaRPr lang="cs-CZ" dirty="0">
              <a:latin typeface="Arial" pitchFamily="34" charset="0"/>
            </a:endParaRPr>
          </a:p>
        </p:txBody>
      </p:sp>
      <p:sp>
        <p:nvSpPr>
          <p:cNvPr id="120836" name="Zástupný symbol pro číslo snímku 3">
            <a:extLst>
              <a:ext uri="{FF2B5EF4-FFF2-40B4-BE49-F238E27FC236}">
                <a16:creationId xmlns:a16="http://schemas.microsoft.com/office/drawing/2014/main" id="{8063B0ED-8014-4C88-A8BF-F09E10F551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D10245A-CA88-4A98-830F-EECDF7A6C164}" type="slidenum">
              <a:rPr lang="cs-CZ" altLang="cs-CZ">
                <a:latin typeface="Arial" panose="020B0604020202020204" pitchFamily="34" charset="0"/>
              </a:rPr>
              <a:pPr eaLnBrk="1" hangingPunct="1"/>
              <a:t>49</a:t>
            </a:fld>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Zástupný symbol pro obrázek snímku 1">
            <a:extLst>
              <a:ext uri="{FF2B5EF4-FFF2-40B4-BE49-F238E27FC236}">
                <a16:creationId xmlns:a16="http://schemas.microsoft.com/office/drawing/2014/main" id="{EF4DCC05-94BB-4CFE-953C-503C0C8498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Zástupný symbol pro poznámky 2">
            <a:extLst>
              <a:ext uri="{FF2B5EF4-FFF2-40B4-BE49-F238E27FC236}">
                <a16:creationId xmlns:a16="http://schemas.microsoft.com/office/drawing/2014/main" id="{BF753622-A1CB-4AA6-8B13-5534E9D68199}"/>
              </a:ext>
            </a:extLst>
          </p:cNvPr>
          <p:cNvSpPr>
            <a:spLocks noGrp="1"/>
          </p:cNvSpPr>
          <p:nvPr>
            <p:ph type="body" idx="1"/>
          </p:nvPr>
        </p:nvSpPr>
        <p:spPr bwMode="auto"/>
        <p:txBody>
          <a:bodyPr wrap="square" numCol="1" anchor="t" anchorCtr="0" compatLnSpc="1">
            <a:prstTxWarp prst="textNoShape">
              <a:avLst/>
            </a:prstTxWarp>
          </a:bodyPr>
          <a:lstStyle/>
          <a:p>
            <a:pPr>
              <a:defRPr/>
            </a:pPr>
            <a:r>
              <a:rPr lang="cs-CZ" dirty="0">
                <a:latin typeface="Arial" pitchFamily="34" charset="0"/>
              </a:rPr>
              <a:t>Toshiba </a:t>
            </a:r>
            <a:r>
              <a:rPr lang="cs-CZ" dirty="0" err="1">
                <a:latin typeface="Arial" pitchFamily="34" charset="0"/>
              </a:rPr>
              <a:t>ApliPure</a:t>
            </a:r>
            <a:r>
              <a:rPr lang="cs-CZ" dirty="0">
                <a:latin typeface="Arial" pitchFamily="34" charset="0"/>
              </a:rPr>
              <a:t> 0-3, ale od 2 asi dává </a:t>
            </a:r>
            <a:r>
              <a:rPr lang="cs-CZ" dirty="0" err="1">
                <a:latin typeface="Arial" pitchFamily="34" charset="0"/>
              </a:rPr>
              <a:t>specle</a:t>
            </a:r>
            <a:r>
              <a:rPr lang="cs-CZ" dirty="0">
                <a:latin typeface="Arial" pitchFamily="34" charset="0"/>
              </a:rPr>
              <a:t> </a:t>
            </a:r>
            <a:r>
              <a:rPr lang="cs-CZ" dirty="0" err="1">
                <a:latin typeface="Arial" pitchFamily="34" charset="0"/>
              </a:rPr>
              <a:t>reduction</a:t>
            </a:r>
            <a:r>
              <a:rPr lang="cs-CZ" dirty="0">
                <a:latin typeface="Arial" pitchFamily="34" charset="0"/>
              </a:rPr>
              <a:t> (</a:t>
            </a:r>
            <a:r>
              <a:rPr lang="cs-CZ" dirty="0" err="1">
                <a:latin typeface="Arial" pitchFamily="34" charset="0"/>
              </a:rPr>
              <a:t>ApliPure</a:t>
            </a:r>
            <a:r>
              <a:rPr lang="cs-CZ" dirty="0">
                <a:latin typeface="Arial" pitchFamily="34" charset="0"/>
              </a:rPr>
              <a:t>+)</a:t>
            </a:r>
          </a:p>
        </p:txBody>
      </p:sp>
      <p:sp>
        <p:nvSpPr>
          <p:cNvPr id="120836" name="Zástupný symbol pro číslo snímku 3">
            <a:extLst>
              <a:ext uri="{FF2B5EF4-FFF2-40B4-BE49-F238E27FC236}">
                <a16:creationId xmlns:a16="http://schemas.microsoft.com/office/drawing/2014/main" id="{8063B0ED-8014-4C88-A8BF-F09E10F551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D10245A-CA88-4A98-830F-EECDF7A6C164}" type="slidenum">
              <a:rPr lang="cs-CZ" altLang="cs-CZ">
                <a:latin typeface="Arial" panose="020B0604020202020204" pitchFamily="34" charset="0"/>
              </a:rPr>
              <a:pPr eaLnBrk="1" hangingPunct="1"/>
              <a:t>50</a:t>
            </a:fld>
            <a:endParaRPr lang="cs-CZ" altLang="cs-CZ">
              <a:latin typeface="Arial" panose="020B0604020202020204" pitchFamily="34" charset="0"/>
            </a:endParaRPr>
          </a:p>
        </p:txBody>
      </p:sp>
    </p:spTree>
    <p:extLst>
      <p:ext uri="{BB962C8B-B14F-4D97-AF65-F5344CB8AC3E}">
        <p14:creationId xmlns:p14="http://schemas.microsoft.com/office/powerpoint/2010/main" val="2378166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622BF8B5-188D-4F4F-BCC5-782273B62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609D4EB-E90F-450E-BBFC-2B3867157A0F}" type="slidenum">
              <a:rPr lang="cs-CZ" altLang="cs-CZ"/>
              <a:pPr eaLnBrk="1" hangingPunct="1"/>
              <a:t>51</a:t>
            </a:fld>
            <a:endParaRPr lang="cs-CZ" altLang="cs-CZ"/>
          </a:p>
        </p:txBody>
      </p:sp>
      <p:sp>
        <p:nvSpPr>
          <p:cNvPr id="123907" name="Rectangle 2">
            <a:extLst>
              <a:ext uri="{FF2B5EF4-FFF2-40B4-BE49-F238E27FC236}">
                <a16:creationId xmlns:a16="http://schemas.microsoft.com/office/drawing/2014/main" id="{4E1966D6-2005-4614-868F-B54DC4940CF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3908" name="Rectangle 3">
            <a:extLst>
              <a:ext uri="{FF2B5EF4-FFF2-40B4-BE49-F238E27FC236}">
                <a16:creationId xmlns:a16="http://schemas.microsoft.com/office/drawing/2014/main" id="{B893B356-383E-4153-B790-09EB6CCC2D4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dirty="0"/>
              <a:t>Vznik harmonické frekvence až ve tkáni:</a:t>
            </a:r>
          </a:p>
          <a:p>
            <a:pPr marL="171450" indent="-171450">
              <a:buFontTx/>
              <a:buChar char="-"/>
            </a:pPr>
            <a:r>
              <a:rPr lang="cs-CZ" altLang="cs-CZ" dirty="0"/>
              <a:t>ta tedy urazí poloviční vzdálenost, než kdyby 2-násobnou frekvenci vysílala sonda</a:t>
            </a:r>
          </a:p>
          <a:p>
            <a:pPr marL="171450" indent="-171450">
              <a:buFontTx/>
              <a:buChar char="-"/>
            </a:pPr>
            <a:r>
              <a:rPr lang="cs-CZ" altLang="cs-CZ" dirty="0"/>
              <a:t>vznik harmonických frekvencích přináší informaci o složení tkáně</a:t>
            </a:r>
          </a:p>
          <a:p>
            <a:r>
              <a:rPr lang="cs-CZ" altLang="cs-CZ" dirty="0"/>
              <a:t>Lépe zobrazuje „hlouběji“ uložené struktury – resp. existuje optimální vzdálenost, kde má největší přínos (příliš malá hloubka negeneruje dostatečný harmonický signál, přílišná hloubka vede cestou zpět k příliš velkému útlumu)</a:t>
            </a:r>
          </a:p>
          <a:p>
            <a:endParaRPr lang="cs-CZ" altLang="cs-CZ"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Zástupný symbol pro obrázek snímku 1">
            <a:extLst>
              <a:ext uri="{FF2B5EF4-FFF2-40B4-BE49-F238E27FC236}">
                <a16:creationId xmlns:a16="http://schemas.microsoft.com/office/drawing/2014/main" id="{ABAB712A-82DD-4D17-B728-094AA428CE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98CF8A64-DD5D-431E-8EEA-B48FE1C60843}"/>
              </a:ext>
            </a:extLst>
          </p:cNvPr>
          <p:cNvSpPr>
            <a:spLocks noGrp="1"/>
          </p:cNvSpPr>
          <p:nvPr>
            <p:ph type="body" idx="1"/>
          </p:nvPr>
        </p:nvSpPr>
        <p:spPr/>
        <p:txBody>
          <a:bodyPr/>
          <a:lstStyle/>
          <a:p>
            <a:pPr>
              <a:defRPr/>
            </a:pPr>
            <a:r>
              <a:rPr lang="cs-CZ" sz="2000" kern="0" dirty="0"/>
              <a:t>Oba obrázky oba bez </a:t>
            </a:r>
            <a:r>
              <a:rPr lang="cs-CZ" sz="2000" kern="0" dirty="0" err="1"/>
              <a:t>Compound</a:t>
            </a:r>
            <a:r>
              <a:rPr lang="cs-CZ" sz="2000" kern="0" dirty="0"/>
              <a:t> </a:t>
            </a:r>
            <a:r>
              <a:rPr lang="cs-CZ" sz="2000" kern="0" dirty="0" err="1"/>
              <a:t>imaging</a:t>
            </a:r>
            <a:endParaRPr lang="cs-CZ" sz="2000" kern="0" dirty="0"/>
          </a:p>
          <a:p>
            <a:pPr>
              <a:defRPr/>
            </a:pPr>
            <a:r>
              <a:rPr lang="cs-CZ" sz="2000" kern="0" dirty="0"/>
              <a:t>Lepší detekce ložisek a zejm. odlišení cyst</a:t>
            </a:r>
          </a:p>
          <a:p>
            <a:pPr>
              <a:defRPr/>
            </a:pPr>
            <a:r>
              <a:rPr lang="cs-CZ" sz="2000" kern="0" dirty="0"/>
              <a:t>Zvýrazní dorsální akustický stín</a:t>
            </a:r>
          </a:p>
          <a:p>
            <a:pPr>
              <a:buFont typeface="Wingdings" pitchFamily="2" charset="2"/>
              <a:buNone/>
              <a:defRPr/>
            </a:pPr>
            <a:r>
              <a:rPr lang="cs-CZ" altLang="cs-CZ" sz="2000" dirty="0"/>
              <a:t>Doporučeno používat vždy v oblasti břicha!</a:t>
            </a:r>
            <a:endParaRPr lang="cs-CZ" sz="2000" kern="0" dirty="0"/>
          </a:p>
        </p:txBody>
      </p:sp>
      <p:sp>
        <p:nvSpPr>
          <p:cNvPr id="124932" name="Zástupný symbol pro číslo snímku 3">
            <a:extLst>
              <a:ext uri="{FF2B5EF4-FFF2-40B4-BE49-F238E27FC236}">
                <a16:creationId xmlns:a16="http://schemas.microsoft.com/office/drawing/2014/main" id="{D9844D6A-89C0-40A8-BEA2-2DFAFE3718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345D5324-082F-4B2D-A4BD-EDD258BD1F11}" type="slidenum">
              <a:rPr lang="cs-CZ" altLang="cs-CZ"/>
              <a:pPr eaLnBrk="1" hangingPunct="1"/>
              <a:t>52</a:t>
            </a:fld>
            <a:endParaRPr lang="cs-CZ" altLang="cs-CZ"/>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53</a:t>
            </a:fld>
            <a:endParaRPr lang="cs-CZ" altLang="cs-CZ"/>
          </a:p>
        </p:txBody>
      </p:sp>
    </p:spTree>
    <p:extLst>
      <p:ext uri="{BB962C8B-B14F-4D97-AF65-F5344CB8AC3E}">
        <p14:creationId xmlns:p14="http://schemas.microsoft.com/office/powerpoint/2010/main" val="2345326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4">
                    <a:lumMod val="75000"/>
                  </a:schemeClr>
                </a:solidFill>
              </a:rPr>
              <a:t>Brant WE, Helms CA. Fundamentals of diagnostic radiology. Lippincott Williams &amp; Wilkins. (2007)</a:t>
            </a:r>
            <a:endParaRPr lang="cs-CZ" sz="1200" dirty="0">
              <a:solidFill>
                <a:schemeClr val="accent4">
                  <a:lumMod val="75000"/>
                </a:schemeClr>
              </a:solidFill>
            </a:endParaRPr>
          </a:p>
          <a:p>
            <a:endParaRPr lang="cs-CZ" dirty="0"/>
          </a:p>
        </p:txBody>
      </p:sp>
      <p:sp>
        <p:nvSpPr>
          <p:cNvPr id="4" name="Zástupný symbol pro číslo snímku 3"/>
          <p:cNvSpPr>
            <a:spLocks noGrp="1"/>
          </p:cNvSpPr>
          <p:nvPr>
            <p:ph type="sldNum" sz="quarter" idx="10"/>
          </p:nvPr>
        </p:nvSpPr>
        <p:spPr/>
        <p:txBody>
          <a:bodyPr/>
          <a:lstStyle/>
          <a:p>
            <a:fld id="{18450ECC-B595-479A-A225-6C648D78D63D}" type="slidenum">
              <a:rPr lang="cs-CZ" smtClean="0"/>
              <a:t>54</a:t>
            </a:fld>
            <a:endParaRPr lang="cs-CZ"/>
          </a:p>
        </p:txBody>
      </p:sp>
    </p:spTree>
    <p:extLst>
      <p:ext uri="{BB962C8B-B14F-4D97-AF65-F5344CB8AC3E}">
        <p14:creationId xmlns:p14="http://schemas.microsoft.com/office/powerpoint/2010/main" val="404149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Amplitudu změníme pomocí output </a:t>
            </a:r>
            <a:r>
              <a:rPr lang="cs-CZ" dirty="0" err="1"/>
              <a:t>power</a:t>
            </a:r>
            <a:r>
              <a:rPr lang="cs-CZ" dirty="0"/>
              <a:t> (projeví se změnou MI), frekvenci lze nastavit jen u některých přístrojů (v </a:t>
            </a:r>
            <a:r>
              <a:rPr lang="cs-CZ" dirty="0" err="1"/>
              <a:t>současnotsi</a:t>
            </a:r>
            <a:r>
              <a:rPr lang="cs-CZ" dirty="0"/>
              <a:t> jich spíše ubývá)</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7</a:t>
            </a:fld>
            <a:endParaRPr lang="cs-CZ" altLang="cs-CZ"/>
          </a:p>
        </p:txBody>
      </p:sp>
    </p:spTree>
    <p:extLst>
      <p:ext uri="{BB962C8B-B14F-4D97-AF65-F5344CB8AC3E}">
        <p14:creationId xmlns:p14="http://schemas.microsoft.com/office/powerpoint/2010/main" val="18688894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Zástupný symbol pro obrázek snímku 1">
            <a:extLst>
              <a:ext uri="{FF2B5EF4-FFF2-40B4-BE49-F238E27FC236}">
                <a16:creationId xmlns:a16="http://schemas.microsoft.com/office/drawing/2014/main" id="{B6851E75-A4BE-4F3E-A36F-C4034C5FD8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Zástupný symbol pro poznámky 2">
            <a:extLst>
              <a:ext uri="{FF2B5EF4-FFF2-40B4-BE49-F238E27FC236}">
                <a16:creationId xmlns:a16="http://schemas.microsoft.com/office/drawing/2014/main" id="{294EB708-D569-4F50-93D7-6F2CC92E02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122884" name="Zástupný symbol pro číslo snímku 3">
            <a:extLst>
              <a:ext uri="{FF2B5EF4-FFF2-40B4-BE49-F238E27FC236}">
                <a16:creationId xmlns:a16="http://schemas.microsoft.com/office/drawing/2014/main" id="{457D2AF9-C4FD-4C72-A1B8-BFA78B5250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DC2A3A3-E753-4197-B6BE-0DE6900C1FAE}" type="slidenum">
              <a:rPr lang="cs-CZ" altLang="cs-CZ"/>
              <a:pPr eaLnBrk="1" hangingPunct="1"/>
              <a:t>55</a:t>
            </a:fld>
            <a:endParaRPr lang="cs-CZ" alt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BD9DE7D6-13A6-4A91-8982-3FFDB97DA3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6911CAB-89E5-4950-B8E2-5AD71888222F}" type="slidenum">
              <a:rPr lang="cs-CZ" altLang="cs-CZ"/>
              <a:pPr eaLnBrk="1" hangingPunct="1"/>
              <a:t>57</a:t>
            </a:fld>
            <a:endParaRPr lang="cs-CZ" altLang="cs-CZ"/>
          </a:p>
        </p:txBody>
      </p:sp>
      <p:sp>
        <p:nvSpPr>
          <p:cNvPr id="128003" name="Rectangle 2">
            <a:extLst>
              <a:ext uri="{FF2B5EF4-FFF2-40B4-BE49-F238E27FC236}">
                <a16:creationId xmlns:a16="http://schemas.microsoft.com/office/drawing/2014/main" id="{B5232398-629F-41F2-96FC-0753AD25282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8004" name="Rectangle 3">
            <a:extLst>
              <a:ext uri="{FF2B5EF4-FFF2-40B4-BE49-F238E27FC236}">
                <a16:creationId xmlns:a16="http://schemas.microsoft.com/office/drawing/2014/main" id="{D059F026-7AD1-4197-B1D1-1CD1DA8D073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Dorzální ak. zesílení má čistě fyzikální podstatu. Při průchodu uz vlnění prostředím s nízkou akustickou impedancí /odporem/ ztrácí uz signál málo energie, v porávnání s prostředím mimo toto prostředí, např.cystu. Prošlý signál má tedy větší energii a proto odrazy za cystou jsou silnější a tak vzniká dojem oblasti s vyšší odrazivostí.</a:t>
            </a:r>
          </a:p>
          <a:p>
            <a:pPr eaLnBrk="1" hangingPunct="1"/>
            <a:r>
              <a:rPr lang="cs-CZ" altLang="cs-CZ"/>
              <a:t>Tento fenomén je však i cennou pomůckou při dif.dg. anechogenních cyst.</a:t>
            </a:r>
          </a:p>
          <a:p>
            <a:pPr eaLnBrk="1" hangingPunct="1"/>
            <a:endParaRPr lang="cs-CZ" altLang="cs-CZ"/>
          </a:p>
          <a:p>
            <a:pPr eaLnBrk="1" hangingPunct="1"/>
            <a:r>
              <a:rPr lang="cs-CZ" altLang="cs-CZ"/>
              <a:t>Na stejném fyzikální principu je založený i opačný jev – akustické zeslabení.</a:t>
            </a:r>
          </a:p>
          <a:p>
            <a:pPr eaLnBrk="1" hangingPunct="1"/>
            <a:endParaRPr lang="cs-CZ" altLang="cs-CZ"/>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85C99BB-8ECA-40A3-87CF-E781DC0A79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0EC3F637-24E7-4DBE-939A-6957E8DFE422}" type="slidenum">
              <a:rPr lang="cs-CZ" altLang="cs-CZ"/>
              <a:pPr eaLnBrk="1" hangingPunct="1"/>
              <a:t>58</a:t>
            </a:fld>
            <a:endParaRPr lang="cs-CZ" altLang="cs-CZ"/>
          </a:p>
        </p:txBody>
      </p:sp>
      <p:sp>
        <p:nvSpPr>
          <p:cNvPr id="129027" name="Rectangle 2">
            <a:extLst>
              <a:ext uri="{FF2B5EF4-FFF2-40B4-BE49-F238E27FC236}">
                <a16:creationId xmlns:a16="http://schemas.microsoft.com/office/drawing/2014/main" id="{7EE839B3-6A52-4EB8-9EE9-93B7780E48C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9028" name="Rectangle 3">
            <a:extLst>
              <a:ext uri="{FF2B5EF4-FFF2-40B4-BE49-F238E27FC236}">
                <a16:creationId xmlns:a16="http://schemas.microsoft.com/office/drawing/2014/main" id="{F2867A3E-6AD5-4011-AEFD-F9F0AF4A328E}"/>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Artefakt akustického stínu vzniká při interakci </a:t>
            </a:r>
            <a:r>
              <a:rPr lang="cs-CZ" altLang="cs-CZ" dirty="0" err="1"/>
              <a:t>uz</a:t>
            </a:r>
            <a:r>
              <a:rPr lang="cs-CZ" altLang="cs-CZ" dirty="0"/>
              <a:t> vln s tkáňovými strukturami, kdy veškerá energie nebo alespoň její převážná část je odražena zpět nebo absorbována.</a:t>
            </a:r>
          </a:p>
          <a:p>
            <a:pPr eaLnBrk="1" hangingPunct="1"/>
            <a:r>
              <a:rPr lang="cs-CZ" altLang="cs-CZ" dirty="0"/>
              <a:t>Oblast ležící v </a:t>
            </a:r>
            <a:r>
              <a:rPr lang="cs-CZ" altLang="cs-CZ" dirty="0" err="1"/>
              <a:t>aktustickém</a:t>
            </a:r>
            <a:r>
              <a:rPr lang="cs-CZ" altLang="cs-CZ" dirty="0"/>
              <a:t> stínu nelze posoudit.</a:t>
            </a:r>
          </a:p>
          <a:p>
            <a:pPr eaLnBrk="1" hangingPunct="1"/>
            <a:r>
              <a:rPr lang="cs-CZ" altLang="cs-CZ" dirty="0"/>
              <a:t>Akustický stín je nepřímým průkazem konkrementu, kalcifikace nebo i silně absorbující infiltrace.</a:t>
            </a:r>
          </a:p>
          <a:p>
            <a:pPr eaLnBrk="1" hangingPunct="1"/>
            <a:r>
              <a:rPr lang="cs-CZ" altLang="cs-CZ" dirty="0"/>
              <a:t>Enterální vzduch může způsobit buď </a:t>
            </a:r>
            <a:r>
              <a:rPr lang="cs-CZ" altLang="cs-CZ" dirty="0" err="1"/>
              <a:t>hypoechogenní</a:t>
            </a:r>
            <a:r>
              <a:rPr lang="cs-CZ" altLang="cs-CZ" dirty="0"/>
              <a:t> stín, NEBO </a:t>
            </a:r>
            <a:r>
              <a:rPr lang="cs-CZ" altLang="cs-CZ" dirty="0" err="1"/>
              <a:t>hyperechogenní</a:t>
            </a:r>
            <a:r>
              <a:rPr lang="cs-CZ" altLang="cs-CZ" dirty="0"/>
              <a:t>  - a to například v případě mnohočetných reflexí…</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C3437DF6-EAF1-44D1-A2E1-1886D005B4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FC40F6B4-71E3-436D-8F63-C124DC262C40}" type="slidenum">
              <a:rPr lang="cs-CZ" altLang="cs-CZ"/>
              <a:pPr eaLnBrk="1" hangingPunct="1"/>
              <a:t>59</a:t>
            </a:fld>
            <a:endParaRPr lang="cs-CZ" altLang="cs-CZ"/>
          </a:p>
        </p:txBody>
      </p:sp>
      <p:sp>
        <p:nvSpPr>
          <p:cNvPr id="130051" name="Rectangle 2">
            <a:extLst>
              <a:ext uri="{FF2B5EF4-FFF2-40B4-BE49-F238E27FC236}">
                <a16:creationId xmlns:a16="http://schemas.microsoft.com/office/drawing/2014/main" id="{5840CC62-AE1F-4B5F-8C66-B4311BF99C1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0052" name="Rectangle 3">
            <a:extLst>
              <a:ext uri="{FF2B5EF4-FFF2-40B4-BE49-F238E27FC236}">
                <a16:creationId xmlns:a16="http://schemas.microsoft.com/office/drawing/2014/main" id="{F05C3B09-4293-41B6-BD6C-C8E6A6CA01E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je způsoben tangenciálním dopadem UZ vln na oválné struktury, např. žlučník či cysty.</a:t>
            </a:r>
          </a:p>
          <a:p>
            <a:pPr eaLnBrk="1" hangingPunct="1"/>
            <a:r>
              <a:rPr lang="cs-CZ" altLang="cs-CZ" dirty="0"/>
              <a:t>Za stěnou dochází k rozptylu a lomení UZ vln a vzniká stín, který je nutno odlišit od stínu např. konkrementů.</a:t>
            </a:r>
          </a:p>
          <a:p>
            <a:pPr eaLnBrk="1" hangingPunct="1"/>
            <a:endParaRPr lang="cs-CZ" altLang="cs-CZ"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60</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vznikají opakovanými odrazy kolmo dopadajícího uz vlnění na paralelních odrazových plochách .</a:t>
            </a:r>
          </a:p>
          <a:p>
            <a:pPr eaLnBrk="1" hangingPunct="1"/>
            <a:r>
              <a:rPr lang="cs-CZ" altLang="cs-CZ"/>
              <a:t>Přístroj interpretuje opakované odrazy od téže struktury a delší čas návratu signálu, jako by vznikaly v hloubce tkáně.</a:t>
            </a:r>
          </a:p>
          <a:p>
            <a:pPr eaLnBrk="1" hangingPunct="1"/>
            <a:endParaRPr lang="cs-CZ" altLang="cs-CZ"/>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61</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Příkladem je </a:t>
            </a:r>
            <a:r>
              <a:rPr lang="cs-CZ" altLang="cs-CZ" dirty="0" err="1"/>
              <a:t>adenomyomatosa</a:t>
            </a:r>
            <a:r>
              <a:rPr lang="cs-CZ" altLang="cs-CZ" dirty="0"/>
              <a:t> žlučníku</a:t>
            </a:r>
          </a:p>
        </p:txBody>
      </p:sp>
    </p:spTree>
    <p:extLst>
      <p:ext uri="{BB962C8B-B14F-4D97-AF65-F5344CB8AC3E}">
        <p14:creationId xmlns:p14="http://schemas.microsoft.com/office/powerpoint/2010/main" val="31293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62</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Příkladem jsou B-linie při UZ plic</a:t>
            </a:r>
          </a:p>
        </p:txBody>
      </p:sp>
    </p:spTree>
    <p:extLst>
      <p:ext uri="{BB962C8B-B14F-4D97-AF65-F5344CB8AC3E}">
        <p14:creationId xmlns:p14="http://schemas.microsoft.com/office/powerpoint/2010/main" val="13837807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B888075A-9960-4AC4-AE76-7E09CA4E71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12A66FA-D6F2-486D-B013-E45E11DC3DA8}" type="slidenum">
              <a:rPr lang="cs-CZ" altLang="cs-CZ"/>
              <a:pPr eaLnBrk="1" hangingPunct="1"/>
              <a:t>63</a:t>
            </a:fld>
            <a:endParaRPr lang="cs-CZ" altLang="cs-CZ"/>
          </a:p>
        </p:txBody>
      </p:sp>
      <p:sp>
        <p:nvSpPr>
          <p:cNvPr id="126979" name="Rectangle 2">
            <a:extLst>
              <a:ext uri="{FF2B5EF4-FFF2-40B4-BE49-F238E27FC236}">
                <a16:creationId xmlns:a16="http://schemas.microsoft.com/office/drawing/2014/main" id="{FA8A1B51-915D-49CC-B286-0179D13F796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6980" name="Rectangle 3">
            <a:extLst>
              <a:ext uri="{FF2B5EF4-FFF2-40B4-BE49-F238E27FC236}">
                <a16:creationId xmlns:a16="http://schemas.microsoft.com/office/drawing/2014/main" id="{5353CF28-5C57-43F0-B489-55411207CAC5}"/>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dirty="0"/>
              <a:t>tento artefakt může způsobit neostrost od sondy vzdálenější zadní stěny cystického útvaru, např. žlučníku, močového měchýře či cysty.</a:t>
            </a:r>
          </a:p>
          <a:p>
            <a:pPr eaLnBrk="1" hangingPunct="1"/>
            <a:r>
              <a:rPr lang="cs-CZ" altLang="cs-CZ" dirty="0"/>
              <a:t>Vzniká tak, že </a:t>
            </a:r>
            <a:r>
              <a:rPr lang="cs-CZ" altLang="cs-CZ" dirty="0" err="1"/>
              <a:t>uz</a:t>
            </a:r>
            <a:r>
              <a:rPr lang="cs-CZ" altLang="cs-CZ" dirty="0"/>
              <a:t> signál probíhá na zobrazovaný útvar nikoliv kolmo, ale šikmo.</a:t>
            </a:r>
          </a:p>
          <a:p>
            <a:pPr eaLnBrk="1" hangingPunct="1"/>
            <a:r>
              <a:rPr lang="cs-CZ" altLang="cs-CZ" dirty="0"/>
              <a:t>Tento artefakt může simulovat přítomnost sedimentujícího </a:t>
            </a:r>
            <a:r>
              <a:rPr lang="cs-CZ" altLang="cs-CZ" dirty="0" err="1"/>
              <a:t>patol</a:t>
            </a:r>
            <a:r>
              <a:rPr lang="cs-CZ" altLang="cs-CZ" dirty="0"/>
              <a:t>. materiálu, např. krevních koagul, drtě či drobných konkrementů.</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FEB21904-F619-4636-B5B9-6EAD881B73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7DA6813F-72A2-4040-B0C6-B11446596A0B}" type="slidenum">
              <a:rPr lang="cs-CZ" altLang="cs-CZ"/>
              <a:pPr eaLnBrk="1" hangingPunct="1"/>
              <a:t>64</a:t>
            </a:fld>
            <a:endParaRPr lang="cs-CZ" altLang="cs-CZ"/>
          </a:p>
        </p:txBody>
      </p:sp>
      <p:sp>
        <p:nvSpPr>
          <p:cNvPr id="131075" name="Rectangle 2">
            <a:extLst>
              <a:ext uri="{FF2B5EF4-FFF2-40B4-BE49-F238E27FC236}">
                <a16:creationId xmlns:a16="http://schemas.microsoft.com/office/drawing/2014/main" id="{61217FC8-F8A6-45CD-A2E6-C2D09B15E17D}"/>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1076" name="Rectangle 3">
            <a:extLst>
              <a:ext uri="{FF2B5EF4-FFF2-40B4-BE49-F238E27FC236}">
                <a16:creationId xmlns:a16="http://schemas.microsoft.com/office/drawing/2014/main" id="{2FC78DEA-5B91-419B-8ADB-6E33ED8C89AB}"/>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cs-CZ" altLang="cs-CZ"/>
              <a:t>s.a. vznikají v důsledku interference uz vln s tkáňovými strukturami, jejichž velikost je podstatně menší než vlnová délka použitého uz vlnění</a:t>
            </a:r>
          </a:p>
          <a:p>
            <a:pPr eaLnBrk="1" hangingPunct="1"/>
            <a:r>
              <a:rPr lang="cs-CZ" altLang="cs-CZ"/>
              <a:t>V důsledku prostorové a časové sumace odrazů od buněk nebo jejich skupin vzniká obraz větších celků – </a:t>
            </a:r>
            <a:r>
              <a:rPr lang="cs-CZ" altLang="cs-CZ" u="sng"/>
              <a:t>skvrn</a:t>
            </a:r>
            <a:r>
              <a:rPr lang="cs-CZ" altLang="cs-CZ"/>
              <a:t>. Tyto tzv. skvrny ale neodpovídají skutečné struktuře tkáně.</a:t>
            </a:r>
          </a:p>
          <a:p>
            <a:pPr eaLnBrk="1" hangingPunct="1"/>
            <a:r>
              <a:rPr lang="cs-CZ" altLang="cs-CZ"/>
              <a:t>Tento druh artefaktu je typický pro parenchymové orgány, např. jaterní tkáň.</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0B7ACDBA-58FB-4E60-AA22-49517D30BF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FCC97A5-632E-48FF-B0FB-45F2CBE27D87}" type="slidenum">
              <a:rPr lang="cs-CZ" altLang="cs-CZ"/>
              <a:pPr eaLnBrk="1" hangingPunct="1"/>
              <a:t>65</a:t>
            </a:fld>
            <a:endParaRPr lang="cs-CZ" altLang="cs-CZ"/>
          </a:p>
        </p:txBody>
      </p:sp>
      <p:sp>
        <p:nvSpPr>
          <p:cNvPr id="138243" name="Rectangle 2">
            <a:extLst>
              <a:ext uri="{FF2B5EF4-FFF2-40B4-BE49-F238E27FC236}">
                <a16:creationId xmlns:a16="http://schemas.microsoft.com/office/drawing/2014/main" id="{458932AF-9091-4149-937B-F359BFD76CCC}"/>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38244" name="Rectangle 3">
            <a:extLst>
              <a:ext uri="{FF2B5EF4-FFF2-40B4-BE49-F238E27FC236}">
                <a16:creationId xmlns:a16="http://schemas.microsoft.com/office/drawing/2014/main" id="{E7B5478E-A606-4D4B-A61D-98F3B2D9E477}"/>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a:t>Zrcadlení vzniká v důsledku odrazu a lomu uz vln na plošných odrazivých strukturách, např. bránici.</a:t>
            </a:r>
          </a:p>
          <a:p>
            <a:r>
              <a:rPr lang="cs-CZ" altLang="cs-CZ"/>
              <a:t>Uz vlny jsou odkloněny natolik, že na druhé straně bránice vytvoří zrcadlový obraz původních struktur. Zrcadlový obraz je téměř vždy slabší, někdy i méně ostrý.</a:t>
            </a:r>
          </a:p>
          <a:p>
            <a:endParaRPr lang="cs-CZ" altLang="cs-CZ"/>
          </a:p>
          <a:p>
            <a:r>
              <a:rPr lang="cs-CZ" altLang="cs-CZ"/>
              <a:t>Vyhnout se mu můžeme nakloněním sondy – kdy buď zmizí nebo změní polohu.</a:t>
            </a:r>
          </a:p>
          <a:p>
            <a:endParaRPr lang="cs-CZ" altLang="cs-CZ"/>
          </a:p>
        </p:txBody>
      </p:sp>
    </p:spTree>
    <p:extLst>
      <p:ext uri="{BB962C8B-B14F-4D97-AF65-F5344CB8AC3E}">
        <p14:creationId xmlns:p14="http://schemas.microsoft.com/office/powerpoint/2010/main" val="790184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a:latin typeface="Arial" panose="020B0604020202020204" pitchFamily="34" charset="0"/>
                <a:cs typeface="Arial" panose="020B0604020202020204" pitchFamily="34" charset="0"/>
              </a:rPr>
              <a:t>1Pa = kg. m</a:t>
            </a:r>
            <a:r>
              <a:rPr lang="cs-CZ" altLang="cs-CZ" baseline="30000" dirty="0">
                <a:latin typeface="Arial" panose="020B0604020202020204" pitchFamily="34" charset="0"/>
                <a:cs typeface="Arial" panose="020B0604020202020204" pitchFamily="34" charset="0"/>
                <a:sym typeface="Symbol" panose="05050102010706020507" pitchFamily="18" charset="2"/>
              </a:rPr>
              <a:t>–1</a:t>
            </a:r>
            <a:r>
              <a:rPr lang="cs-CZ" altLang="cs-CZ" dirty="0">
                <a:latin typeface="Arial" panose="020B0604020202020204" pitchFamily="34" charset="0"/>
                <a:cs typeface="Arial" panose="020B0604020202020204" pitchFamily="34" charset="0"/>
              </a:rPr>
              <a:t>.s</a:t>
            </a:r>
            <a:r>
              <a:rPr lang="cs-CZ" altLang="cs-CZ" baseline="30000" dirty="0">
                <a:latin typeface="Arial" panose="020B0604020202020204" pitchFamily="34" charset="0"/>
                <a:cs typeface="Arial" panose="020B0604020202020204" pitchFamily="34" charset="0"/>
                <a:sym typeface="Symbol" panose="05050102010706020507" pitchFamily="18" charset="2"/>
              </a:rPr>
              <a:t>–2</a:t>
            </a:r>
          </a:p>
          <a:p>
            <a:r>
              <a:rPr lang="cs-CZ" sz="1200" b="0" i="0" kern="1200" dirty="0">
                <a:solidFill>
                  <a:schemeClr val="tx1"/>
                </a:solidFill>
                <a:effectLst/>
                <a:latin typeface="+mn-lt"/>
                <a:ea typeface="+mn-ea"/>
                <a:cs typeface="+mn-cs"/>
              </a:rPr>
              <a:t>Převrácená hodnota (objemové) stlačitelnosti se nazývá </a:t>
            </a:r>
            <a:r>
              <a:rPr lang="cs-CZ" sz="1200" b="1" i="0" kern="1200" dirty="0">
                <a:solidFill>
                  <a:schemeClr val="tx1"/>
                </a:solidFill>
                <a:effectLst/>
                <a:latin typeface="+mn-lt"/>
                <a:ea typeface="+mn-ea"/>
                <a:cs typeface="+mn-cs"/>
              </a:rPr>
              <a:t>modul objemové pružnosti</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a:t>
            </a:fld>
            <a:endParaRPr lang="cs-CZ" altLang="cs-CZ"/>
          </a:p>
        </p:txBody>
      </p:sp>
    </p:spTree>
    <p:extLst>
      <p:ext uri="{BB962C8B-B14F-4D97-AF65-F5344CB8AC3E}">
        <p14:creationId xmlns:p14="http://schemas.microsoft.com/office/powerpoint/2010/main" val="1550582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Zde obrázek z Dopplera, bez Dopplera nemám, ale artefakt je i v B módu</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66</a:t>
            </a:fld>
            <a:endParaRPr lang="cs-CZ" altLang="cs-CZ"/>
          </a:p>
        </p:txBody>
      </p:sp>
    </p:spTree>
    <p:extLst>
      <p:ext uri="{BB962C8B-B14F-4D97-AF65-F5344CB8AC3E}">
        <p14:creationId xmlns:p14="http://schemas.microsoft.com/office/powerpoint/2010/main" val="3063125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 příklad - 2 UZ sondy zároveň do stejné oblasti (2 přístroje)</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67</a:t>
            </a:fld>
            <a:endParaRPr lang="cs-CZ" altLang="cs-CZ"/>
          </a:p>
        </p:txBody>
      </p:sp>
    </p:spTree>
    <p:extLst>
      <p:ext uri="{BB962C8B-B14F-4D97-AF65-F5344CB8AC3E}">
        <p14:creationId xmlns:p14="http://schemas.microsoft.com/office/powerpoint/2010/main" val="23031333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AD0B138-90A3-490A-AEBB-8EE55D9BAF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DDF1FF9-4502-48C2-A791-2F1EF5D5C2AF}" type="slidenum">
              <a:rPr lang="cs-CZ" altLang="cs-CZ"/>
              <a:pPr eaLnBrk="1" hangingPunct="1"/>
              <a:t>74</a:t>
            </a:fld>
            <a:endParaRPr lang="cs-CZ" altLang="cs-CZ"/>
          </a:p>
        </p:txBody>
      </p:sp>
      <p:sp>
        <p:nvSpPr>
          <p:cNvPr id="132099" name="Rectangle 2">
            <a:extLst>
              <a:ext uri="{FF2B5EF4-FFF2-40B4-BE49-F238E27FC236}">
                <a16:creationId xmlns:a16="http://schemas.microsoft.com/office/drawing/2014/main" id="{4914D04C-49D0-42EB-854D-A180881153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0" name="Rectangle 3">
            <a:extLst>
              <a:ext uri="{FF2B5EF4-FFF2-40B4-BE49-F238E27FC236}">
                <a16:creationId xmlns:a16="http://schemas.microsoft.com/office/drawing/2014/main" id="{9903E6A3-7AD7-4BCF-9096-F906788DCE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čte se /rejli/ - rozptyl záření při šíření prostředím, jež obsahuje částice velikiosti řádově menšícho romzěrů než vlnová délka tohoto záření</a:t>
            </a:r>
          </a:p>
          <a:p>
            <a:r>
              <a:rPr lang="cs-CZ" altLang="cs-CZ"/>
              <a:t>TYNDL - rozptyl světla při průchodu kalným prostředí. Rozptýlené světlo je polarizováno, zpsobuje modrou barvu oblohy, červené zbarvení Slunce při východu a západu</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F0E4CA72-AFA6-4EEF-8255-B328641705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22E5734E-7E8B-47DB-8AFD-C9C2CF9025C2}" type="slidenum">
              <a:rPr lang="cs-CZ" altLang="cs-CZ"/>
              <a:pPr eaLnBrk="1" hangingPunct="1"/>
              <a:t>75</a:t>
            </a:fld>
            <a:endParaRPr lang="cs-CZ" altLang="cs-CZ"/>
          </a:p>
        </p:txBody>
      </p:sp>
      <p:sp>
        <p:nvSpPr>
          <p:cNvPr id="125955" name="Rectangle 2">
            <a:extLst>
              <a:ext uri="{FF2B5EF4-FFF2-40B4-BE49-F238E27FC236}">
                <a16:creationId xmlns:a16="http://schemas.microsoft.com/office/drawing/2014/main" id="{3007C9B3-3818-4058-8378-8F5EEF661831}"/>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5956" name="Rectangle 3">
            <a:extLst>
              <a:ext uri="{FF2B5EF4-FFF2-40B4-BE49-F238E27FC236}">
                <a16:creationId xmlns:a16="http://schemas.microsoft.com/office/drawing/2014/main" id="{9E32B177-DDF4-430E-BB04-189F781C0920}"/>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lgn="l"/>
            <a:r>
              <a:rPr lang="cs-CZ" sz="1800" b="0" i="0" u="none" strike="noStrike" baseline="0" dirty="0">
                <a:latin typeface="MinionPro-Medium"/>
              </a:rPr>
              <a:t>In </a:t>
            </a:r>
            <a:r>
              <a:rPr lang="cs-CZ" sz="1800" b="0" i="0" u="none" strike="noStrike" baseline="0" dirty="0" err="1">
                <a:latin typeface="MinionPro-Medium"/>
              </a:rPr>
              <a:t>general</a:t>
            </a:r>
            <a:r>
              <a:rPr lang="cs-CZ" sz="1800" b="0" i="0" u="none" strike="noStrike" baseline="0" dirty="0">
                <a:latin typeface="MinionPro-Medium"/>
              </a:rPr>
              <a:t>, Doppler </a:t>
            </a:r>
            <a:r>
              <a:rPr lang="cs-CZ" sz="1800" b="0" i="0" u="none" strike="noStrike" baseline="0" dirty="0" err="1">
                <a:latin typeface="MinionPro-Medium"/>
              </a:rPr>
              <a:t>signals</a:t>
            </a:r>
            <a:r>
              <a:rPr lang="cs-CZ" sz="1800" b="0" i="0" u="none" strike="noStrike" baseline="0" dirty="0">
                <a:latin typeface="MinionPro-Medium"/>
              </a:rPr>
              <a:t> </a:t>
            </a:r>
            <a:r>
              <a:rPr lang="en-US" sz="1800" b="0" i="0" u="none" strike="noStrike" baseline="0" dirty="0">
                <a:latin typeface="MinionPro-Medium"/>
              </a:rPr>
              <a:t>from blood are of low amplitude and high-frequency</a:t>
            </a:r>
            <a:r>
              <a:rPr lang="cs-CZ" sz="1800" b="0" i="0" u="none" strike="noStrike" baseline="0" dirty="0">
                <a:latin typeface="MinionPro-Medium"/>
              </a:rPr>
              <a:t> </a:t>
            </a:r>
            <a:r>
              <a:rPr lang="en-US" sz="1800" b="0" i="0" u="none" strike="noStrike" baseline="0" dirty="0">
                <a:latin typeface="MinionPro-Medium"/>
              </a:rPr>
              <a:t>shift , whereas those from tissue are of high amplitude</a:t>
            </a:r>
          </a:p>
          <a:p>
            <a:pPr algn="l"/>
            <a:r>
              <a:rPr lang="en-US" sz="1800" b="0" i="0" u="none" strike="noStrike" baseline="0" dirty="0">
                <a:latin typeface="MinionPro-Medium"/>
              </a:rPr>
              <a:t>and low-frequency shift . These differences provide the</a:t>
            </a:r>
            <a:r>
              <a:rPr lang="cs-CZ" sz="1800" b="0" i="0" u="none" strike="noStrike" baseline="0" dirty="0">
                <a:latin typeface="MinionPro-Medium"/>
              </a:rPr>
              <a:t> </a:t>
            </a:r>
            <a:r>
              <a:rPr lang="en-US" sz="1800" b="0" i="0" u="none" strike="noStrike" baseline="0" dirty="0">
                <a:latin typeface="MinionPro-Medium"/>
              </a:rPr>
              <a:t>means by which true blood flow signals may be separated</a:t>
            </a:r>
            <a:r>
              <a:rPr lang="cs-CZ" sz="1800" b="0" i="0" u="none" strike="noStrike" baseline="0" dirty="0">
                <a:latin typeface="MinionPro-Medium"/>
              </a:rPr>
              <a:t> </a:t>
            </a:r>
            <a:r>
              <a:rPr lang="en-US" sz="1800" b="0" i="0" u="none" strike="noStrike" baseline="0" dirty="0">
                <a:latin typeface="MinionPro-Medium"/>
              </a:rPr>
              <a:t>from those produced by the surrounding tissue.</a:t>
            </a:r>
            <a:endParaRPr lang="cs-CZ" altLang="cs-CZ" dirty="0"/>
          </a:p>
        </p:txBody>
      </p:sp>
    </p:spTree>
    <p:extLst>
      <p:ext uri="{BB962C8B-B14F-4D97-AF65-F5344CB8AC3E}">
        <p14:creationId xmlns:p14="http://schemas.microsoft.com/office/powerpoint/2010/main" val="1073256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Součinu signálu se užívá k modulaci, kdy je signál násoben modulačním signálem. </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78</a:t>
            </a:fld>
            <a:endParaRPr lang="cs-CZ" altLang="cs-CZ"/>
          </a:p>
        </p:txBody>
      </p:sp>
    </p:spTree>
    <p:extLst>
      <p:ext uri="{BB962C8B-B14F-4D97-AF65-F5344CB8AC3E}">
        <p14:creationId xmlns:p14="http://schemas.microsoft.com/office/powerpoint/2010/main" val="1428485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l"/>
            <a:r>
              <a:rPr lang="en-US" sz="1800" b="0" i="0" u="none" strike="noStrike" baseline="0" dirty="0">
                <a:latin typeface="MyriadPro-Light"/>
              </a:rPr>
              <a:t>In a PW system it is possible to use the same element</a:t>
            </a:r>
            <a:r>
              <a:rPr lang="cs-CZ" sz="1800" b="0" i="0" u="none" strike="noStrike" baseline="0" dirty="0">
                <a:latin typeface="MyriadPro-Light"/>
              </a:rPr>
              <a:t> </a:t>
            </a:r>
            <a:r>
              <a:rPr lang="en-US" sz="1800" b="0" i="0" u="none" strike="noStrike" baseline="0" dirty="0">
                <a:latin typeface="MyriadPro-Light"/>
              </a:rPr>
              <a:t>or elements for both transmit and receive. In the pencil</a:t>
            </a:r>
            <a:r>
              <a:rPr lang="cs-CZ" sz="1800" b="0" i="0" u="none" strike="noStrike" baseline="0" dirty="0">
                <a:latin typeface="MyriadPro-Light"/>
              </a:rPr>
              <a:t> </a:t>
            </a:r>
            <a:r>
              <a:rPr lang="en-US" sz="1800" b="0" i="0" u="none" strike="noStrike" baseline="0" dirty="0">
                <a:latin typeface="MyriadPro-Light"/>
              </a:rPr>
              <a:t>probe only one element is needed, serving both the</a:t>
            </a:r>
          </a:p>
          <a:p>
            <a:pPr algn="l"/>
            <a:r>
              <a:rPr lang="en-US" sz="1800" b="0" i="0" u="none" strike="noStrike" baseline="0" dirty="0">
                <a:latin typeface="MyriadPro-Light"/>
              </a:rPr>
              <a:t>transmit and receive functions. The region from which</a:t>
            </a:r>
            <a:r>
              <a:rPr lang="cs-CZ" sz="1800" b="0" i="0" u="none" strike="noStrike" baseline="0" dirty="0">
                <a:latin typeface="MyriadPro-Light"/>
              </a:rPr>
              <a:t> </a:t>
            </a:r>
            <a:r>
              <a:rPr lang="en-US" sz="1800" b="0" i="0" u="none" strike="noStrike" baseline="0" dirty="0">
                <a:latin typeface="MyriadPro-Light"/>
              </a:rPr>
              <a:t>Doppler signals are obtained is determined by the</a:t>
            </a:r>
            <a:r>
              <a:rPr lang="cs-CZ" sz="1800" b="0" i="0" u="none" strike="noStrike" baseline="0" dirty="0">
                <a:latin typeface="MyriadPro-Light"/>
              </a:rPr>
              <a:t> </a:t>
            </a:r>
            <a:r>
              <a:rPr lang="en-US" sz="1800" b="0" i="0" u="none" strike="noStrike" baseline="0" dirty="0">
                <a:latin typeface="MyriadPro-Light"/>
              </a:rPr>
              <a:t>depth and length of the gate, which are both controlled</a:t>
            </a:r>
          </a:p>
          <a:p>
            <a:pPr algn="l"/>
            <a:r>
              <a:rPr lang="cs-CZ" sz="1800" b="0" i="0" u="none" strike="noStrike" baseline="0" dirty="0">
                <a:latin typeface="MyriadPro-Light"/>
              </a:rPr>
              <a:t>by </a:t>
            </a:r>
            <a:r>
              <a:rPr lang="cs-CZ" sz="1800" b="0" i="0" u="none" strike="noStrike" baseline="0" dirty="0" err="1">
                <a:latin typeface="MyriadPro-Light"/>
              </a:rPr>
              <a:t>the</a:t>
            </a:r>
            <a:r>
              <a:rPr lang="cs-CZ" sz="1800" b="0" i="0" u="none" strike="noStrike" baseline="0" dirty="0">
                <a:latin typeface="MyriadPro-Light"/>
              </a:rPr>
              <a:t> </a:t>
            </a:r>
            <a:r>
              <a:rPr lang="cs-CZ" sz="1800" b="0" i="0" u="none" strike="noStrike" baseline="0" dirty="0" err="1">
                <a:latin typeface="MyriadPro-Light"/>
              </a:rPr>
              <a:t>operator</a:t>
            </a:r>
            <a:r>
              <a:rPr lang="cs-CZ" sz="1800" b="0" i="0" u="none" strike="noStrike" baseline="0" dirty="0">
                <a:latin typeface="MyriadPro-Light"/>
              </a:rPr>
              <a:t>.</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81</a:t>
            </a:fld>
            <a:endParaRPr lang="cs-CZ" altLang="cs-CZ"/>
          </a:p>
        </p:txBody>
      </p:sp>
    </p:spTree>
    <p:extLst>
      <p:ext uri="{BB962C8B-B14F-4D97-AF65-F5344CB8AC3E}">
        <p14:creationId xmlns:p14="http://schemas.microsoft.com/office/powerpoint/2010/main" val="3740555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Detekovaný signál obsahuje jen to co prošlo </a:t>
            </a:r>
            <a:r>
              <a:rPr lang="cs-CZ" dirty="0" err="1"/>
              <a:t>electronic</a:t>
            </a:r>
            <a:r>
              <a:rPr lang="cs-CZ" dirty="0"/>
              <a:t> </a:t>
            </a:r>
            <a:r>
              <a:rPr lang="cs-CZ" dirty="0" err="1"/>
              <a:t>gate</a:t>
            </a:r>
            <a:r>
              <a:rPr lang="cs-CZ" dirty="0"/>
              <a:t> – odpovídá sample </a:t>
            </a:r>
            <a:r>
              <a:rPr lang="cs-CZ" dirty="0" err="1"/>
              <a:t>volume</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82</a:t>
            </a:fld>
            <a:endParaRPr lang="cs-CZ" altLang="cs-CZ"/>
          </a:p>
        </p:txBody>
      </p:sp>
    </p:spTree>
    <p:extLst>
      <p:ext uri="{BB962C8B-B14F-4D97-AF65-F5344CB8AC3E}">
        <p14:creationId xmlns:p14="http://schemas.microsoft.com/office/powerpoint/2010/main" val="665010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92500" lnSpcReduction="10000"/>
          </a:bodyPr>
          <a:lstStyle/>
          <a:p>
            <a:pPr algn="l"/>
            <a:r>
              <a:rPr lang="en-US" sz="1800" b="0" i="0" u="none" strike="noStrike" baseline="0" dirty="0">
                <a:latin typeface="MyriadPro-Light"/>
              </a:rPr>
              <a:t>PW Doppler is a ‘phase-domain process’. The</a:t>
            </a:r>
            <a:r>
              <a:rPr lang="cs-CZ" sz="1800" b="0" i="0" u="none" strike="noStrike" baseline="0" dirty="0">
                <a:latin typeface="MyriadPro-Light"/>
              </a:rPr>
              <a:t> </a:t>
            </a:r>
            <a:r>
              <a:rPr lang="en-US" sz="1800" b="0" i="0" u="none" strike="noStrike" baseline="0" dirty="0">
                <a:latin typeface="MyriadPro-Light"/>
              </a:rPr>
              <a:t>received ultrasound signal is shown in comparison to</a:t>
            </a:r>
            <a:r>
              <a:rPr lang="cs-CZ" sz="1800" b="0" i="0" u="none" strike="noStrike" baseline="0" dirty="0">
                <a:latin typeface="MyriadPro-Light"/>
              </a:rPr>
              <a:t> </a:t>
            </a:r>
            <a:r>
              <a:rPr lang="cs-CZ" sz="1800" b="0" i="0" u="none" strike="noStrike" baseline="0" dirty="0" err="1">
                <a:latin typeface="MyriadPro-Light"/>
              </a:rPr>
              <a:t>the</a:t>
            </a:r>
            <a:r>
              <a:rPr lang="cs-CZ" sz="1800" b="0" i="0" u="none" strike="noStrike" baseline="0" dirty="0">
                <a:latin typeface="MyriadPro-Light"/>
              </a:rPr>
              <a:t> reference </a:t>
            </a:r>
            <a:r>
              <a:rPr lang="cs-CZ" sz="1800" b="0" i="0" u="none" strike="noStrike" baseline="0" dirty="0" err="1">
                <a:latin typeface="MyriadPro-Light"/>
              </a:rPr>
              <a:t>signal</a:t>
            </a:r>
            <a:r>
              <a:rPr lang="cs-CZ" sz="1800" b="0" i="0" u="none" strike="noStrike" baseline="0" dirty="0">
                <a:latin typeface="MyriadPro-Light"/>
              </a:rPr>
              <a:t> </a:t>
            </a:r>
            <a:r>
              <a:rPr lang="cs-CZ" sz="1800" b="0" i="0" u="none" strike="noStrike" baseline="0" dirty="0" err="1">
                <a:latin typeface="MyriadPro-Light"/>
              </a:rPr>
              <a:t>for</a:t>
            </a:r>
            <a:r>
              <a:rPr lang="cs-CZ" sz="1800" b="0" i="0" u="none" strike="noStrike" baseline="0" dirty="0">
                <a:latin typeface="MyriadPro-Light"/>
              </a:rPr>
              <a:t> </a:t>
            </a:r>
            <a:r>
              <a:rPr lang="cs-CZ" sz="1800" b="0" i="0" u="none" strike="noStrike" baseline="0" dirty="0" err="1">
                <a:latin typeface="MyriadPro-Light"/>
              </a:rPr>
              <a:t>five</a:t>
            </a:r>
            <a:r>
              <a:rPr lang="cs-CZ" sz="1800" b="0" i="0" u="none" strike="noStrike" baseline="0" dirty="0">
                <a:latin typeface="MyriadPro-Light"/>
              </a:rPr>
              <a:t> </a:t>
            </a:r>
            <a:r>
              <a:rPr lang="cs-CZ" sz="1800" b="0" i="0" u="none" strike="noStrike" baseline="0" dirty="0" err="1">
                <a:latin typeface="MyriadPro-Light"/>
              </a:rPr>
              <a:t>consecutive</a:t>
            </a:r>
            <a:r>
              <a:rPr lang="cs-CZ" sz="1800" b="0" i="0" u="none" strike="noStrike" baseline="0" dirty="0">
                <a:latin typeface="MyriadPro-Light"/>
              </a:rPr>
              <a:t> </a:t>
            </a:r>
            <a:r>
              <a:rPr lang="cs-CZ" sz="1800" b="0" i="0" u="none" strike="noStrike" baseline="0" dirty="0" err="1">
                <a:latin typeface="MyriadPro-Light"/>
              </a:rPr>
              <a:t>ultrasound</a:t>
            </a:r>
            <a:endParaRPr lang="cs-CZ" sz="1800" b="0" i="0" u="none" strike="noStrike" baseline="0" dirty="0">
              <a:latin typeface="MyriadPro-Light"/>
            </a:endParaRPr>
          </a:p>
          <a:p>
            <a:pPr algn="l"/>
            <a:r>
              <a:rPr lang="en-US" sz="1800" b="0" i="0" u="none" strike="noStrike" baseline="0" dirty="0">
                <a:latin typeface="MyriadPro-Light"/>
              </a:rPr>
              <a:t>pulses. Also shown are the signal after the reference</a:t>
            </a:r>
            <a:r>
              <a:rPr lang="cs-CZ" sz="1800" b="0" i="0" u="none" strike="noStrike" baseline="0" dirty="0">
                <a:latin typeface="MyriadPro-Light"/>
              </a:rPr>
              <a:t> </a:t>
            </a:r>
            <a:r>
              <a:rPr lang="en-US" sz="1800" b="0" i="0" u="none" strike="noStrike" baseline="0" dirty="0">
                <a:latin typeface="MyriadPro-Light"/>
              </a:rPr>
              <a:t>and received signal have been multiplied, and the final</a:t>
            </a:r>
            <a:r>
              <a:rPr lang="cs-CZ" sz="1800" b="0" i="0" u="none" strike="noStrike" baseline="0" dirty="0">
                <a:latin typeface="MyriadPro-Light"/>
              </a:rPr>
              <a:t> </a:t>
            </a:r>
            <a:r>
              <a:rPr lang="en-US" sz="1800" b="0" i="0" u="none" strike="noStrike" baseline="0" dirty="0">
                <a:latin typeface="MyriadPro-Light"/>
              </a:rPr>
              <a:t>detected Doppler signal after low-pass fi </a:t>
            </a:r>
            <a:r>
              <a:rPr lang="en-US" sz="1800" b="0" i="0" u="none" strike="noStrike" baseline="0" dirty="0" err="1">
                <a:latin typeface="MyriadPro-Light"/>
              </a:rPr>
              <a:t>ltering</a:t>
            </a:r>
            <a:r>
              <a:rPr lang="en-US" sz="1800" b="0" i="0" u="none" strike="noStrike" baseline="0" dirty="0">
                <a:latin typeface="MyriadPro-Light"/>
              </a:rPr>
              <a:t>. The first</a:t>
            </a:r>
          </a:p>
          <a:p>
            <a:pPr algn="l"/>
            <a:r>
              <a:rPr lang="en-US" sz="1800" b="0" i="0" u="none" strike="noStrike" baseline="0" dirty="0">
                <a:latin typeface="MyriadPro-Light"/>
              </a:rPr>
              <a:t>ultrasound signal is in phase with the reference signal</a:t>
            </a:r>
            <a:r>
              <a:rPr lang="cs-CZ" sz="1800" b="0" i="0" u="none" strike="noStrike" baseline="0" dirty="0">
                <a:latin typeface="MyriadPro-Light"/>
              </a:rPr>
              <a:t> </a:t>
            </a:r>
            <a:r>
              <a:rPr lang="en-US" sz="1800" b="0" i="0" u="none" strike="noStrike" baseline="0" dirty="0">
                <a:latin typeface="MyriadPro-Light"/>
              </a:rPr>
              <a:t>and the detected Doppler amplitude achieves its peak</a:t>
            </a:r>
            <a:r>
              <a:rPr lang="cs-CZ" sz="1800" b="0" i="0" u="none" strike="noStrike" baseline="0" dirty="0">
                <a:latin typeface="MyriadPro-Light"/>
              </a:rPr>
              <a:t> </a:t>
            </a:r>
            <a:r>
              <a:rPr lang="en-US" sz="1800" b="0" i="0" u="none" strike="noStrike" baseline="0" dirty="0">
                <a:latin typeface="MyriadPro-Light"/>
              </a:rPr>
              <a:t>positive value. For consecutive echoes the received and</a:t>
            </a:r>
          </a:p>
          <a:p>
            <a:pPr algn="l"/>
            <a:r>
              <a:rPr lang="en-US" sz="1800" b="0" i="0" u="none" strike="noStrike" baseline="0" dirty="0">
                <a:latin typeface="MyriadPro-Light"/>
              </a:rPr>
              <a:t>reference signals become misaligned until, in the 5</a:t>
            </a:r>
            <a:r>
              <a:rPr lang="en-US" sz="1800" b="0" i="0" u="none" strike="noStrike" baseline="30000" dirty="0">
                <a:latin typeface="MyriadPro-Light"/>
              </a:rPr>
              <a:t>th</a:t>
            </a:r>
            <a:r>
              <a:rPr lang="cs-CZ" sz="1800" b="0" i="0" u="none" strike="noStrike" baseline="0" dirty="0">
                <a:latin typeface="MyriadPro-Light"/>
              </a:rPr>
              <a:t> </a:t>
            </a:r>
            <a:r>
              <a:rPr lang="en-US" sz="1800" b="0" i="0" u="none" strike="noStrike" baseline="0" dirty="0">
                <a:latin typeface="MyriadPro-Light"/>
              </a:rPr>
              <a:t>pulse of this example, they are ‘out of phase’ and the</a:t>
            </a:r>
            <a:r>
              <a:rPr lang="cs-CZ" sz="1800" b="0" i="0" u="none" strike="noStrike" baseline="0" dirty="0">
                <a:latin typeface="MyriadPro-Light"/>
              </a:rPr>
              <a:t> </a:t>
            </a:r>
            <a:r>
              <a:rPr lang="en-US" sz="1800" b="0" i="0" u="none" strike="noStrike" baseline="0" dirty="0">
                <a:latin typeface="MyriadPro-Light"/>
              </a:rPr>
              <a:t>detected Doppler amplitude reaches its peak negative</a:t>
            </a:r>
          </a:p>
          <a:p>
            <a:pPr algn="l"/>
            <a:r>
              <a:rPr lang="cs-CZ" sz="1800" b="0" i="0" u="none" strike="noStrike" baseline="0" dirty="0" err="1">
                <a:latin typeface="MyriadPro-Light"/>
              </a:rPr>
              <a:t>value</a:t>
            </a:r>
            <a:r>
              <a:rPr lang="cs-CZ" sz="1800" b="0" i="0" u="none" strike="noStrike" baseline="0" dirty="0">
                <a:latin typeface="MyriadPro-Light"/>
              </a:rPr>
              <a:t>.</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83</a:t>
            </a:fld>
            <a:endParaRPr lang="cs-CZ" altLang="cs-CZ"/>
          </a:p>
        </p:txBody>
      </p:sp>
    </p:spTree>
    <p:extLst>
      <p:ext uri="{BB962C8B-B14F-4D97-AF65-F5344CB8AC3E}">
        <p14:creationId xmlns:p14="http://schemas.microsoft.com/office/powerpoint/2010/main" val="526736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 obrázku b body odpovídají tomu co jsem získal za výsledky z obrázku </a:t>
            </a:r>
            <a:r>
              <a:rPr lang="cs-CZ" dirty="0" err="1"/>
              <a:t>phase-domain</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84</a:t>
            </a:fld>
            <a:endParaRPr lang="cs-CZ" altLang="cs-CZ"/>
          </a:p>
        </p:txBody>
      </p:sp>
    </p:spTree>
    <p:extLst>
      <p:ext uri="{BB962C8B-B14F-4D97-AF65-F5344CB8AC3E}">
        <p14:creationId xmlns:p14="http://schemas.microsoft.com/office/powerpoint/2010/main" val="8133088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85E303BB-C002-46D4-876C-67C6A80A3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93AE833-2F5D-43F0-9A21-2718499C5416}" type="slidenum">
              <a:rPr lang="cs-CZ" altLang="cs-CZ"/>
              <a:pPr eaLnBrk="1" hangingPunct="1"/>
              <a:t>86</a:t>
            </a:fld>
            <a:endParaRPr lang="cs-CZ" altLang="cs-CZ"/>
          </a:p>
        </p:txBody>
      </p:sp>
      <p:sp>
        <p:nvSpPr>
          <p:cNvPr id="133123" name="Rectangle 2">
            <a:extLst>
              <a:ext uri="{FF2B5EF4-FFF2-40B4-BE49-F238E27FC236}">
                <a16:creationId xmlns:a16="http://schemas.microsoft.com/office/drawing/2014/main" id="{76517974-2732-43BD-BBB8-75DBBF11BD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4" name="Rectangle 3">
            <a:extLst>
              <a:ext uri="{FF2B5EF4-FFF2-40B4-BE49-F238E27FC236}">
                <a16:creationId xmlns:a16="http://schemas.microsoft.com/office/drawing/2014/main" id="{160E4E42-9617-4187-8873-52EB8EA4C5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proč tam není systélické okno - příčina?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a:solidFill>
                  <a:schemeClr val="tx1"/>
                </a:solidFill>
                <a:effectLst/>
                <a:latin typeface="+mn-lt"/>
                <a:ea typeface="+mn-ea"/>
                <a:cs typeface="+mn-cs"/>
              </a:rPr>
              <a:t>Olovo 	</a:t>
            </a:r>
            <a:r>
              <a:rPr lang="en-US" sz="1200" kern="1200" dirty="0">
                <a:solidFill>
                  <a:schemeClr val="tx1"/>
                </a:solidFill>
                <a:effectLst/>
                <a:latin typeface="+mn-lt"/>
                <a:ea typeface="+mn-ea"/>
                <a:cs typeface="+mn-cs"/>
              </a:rPr>
              <a:t>2</a:t>
            </a:r>
            <a:r>
              <a:rPr lang="cs-CZ" sz="1200" kern="1200" dirty="0">
                <a:solidFill>
                  <a:schemeClr val="tx1"/>
                </a:solidFill>
                <a:effectLst/>
                <a:latin typeface="+mn-lt"/>
                <a:ea typeface="+mn-ea"/>
                <a:cs typeface="+mn-cs"/>
              </a:rPr>
              <a:t>100 m/s, </a:t>
            </a:r>
            <a:r>
              <a:rPr lang="en-US" sz="1200" kern="1200" dirty="0">
                <a:solidFill>
                  <a:schemeClr val="tx1"/>
                </a:solidFill>
                <a:effectLst/>
                <a:latin typeface="+mn-lt"/>
                <a:ea typeface="+mn-ea"/>
                <a:cs typeface="+mn-cs"/>
              </a:rPr>
              <a:t>11</a:t>
            </a:r>
            <a:r>
              <a:rPr lang="cs-CZ" sz="1200" kern="1200" dirty="0">
                <a:solidFill>
                  <a:schemeClr val="tx1"/>
                </a:solidFill>
                <a:effectLst/>
                <a:latin typeface="+mn-lt"/>
                <a:ea typeface="+mn-ea"/>
                <a:cs typeface="+mn-cs"/>
              </a:rPr>
              <a:t>500 kg/m</a:t>
            </a:r>
            <a:r>
              <a:rPr lang="cs-CZ" sz="1200" kern="1200" baseline="30000" dirty="0">
                <a:solidFill>
                  <a:schemeClr val="tx1"/>
                </a:solidFill>
                <a:effectLst/>
                <a:latin typeface="+mn-lt"/>
                <a:ea typeface="+mn-ea"/>
                <a:cs typeface="+mn-cs"/>
              </a:rPr>
              <a:t>3</a:t>
            </a:r>
            <a:r>
              <a:rPr lang="cs-CZ" sz="1200" kern="1200" dirty="0">
                <a:solidFill>
                  <a:schemeClr val="tx1"/>
                </a:solidFill>
                <a:effectLst/>
                <a:latin typeface="+mn-lt"/>
                <a:ea typeface="+mn-ea"/>
                <a:cs typeface="+mn-cs"/>
              </a:rPr>
              <a:t> (je měkčí než zlato, tak má nižší rychlost)</a:t>
            </a:r>
          </a:p>
          <a:p>
            <a:pPr marL="0" marR="0" lvl="0" indent="0" algn="l" defTabSz="914400" rtl="0" eaLnBrk="0" fontAlgn="base" latinLnBrk="0" hangingPunct="0">
              <a:lnSpc>
                <a:spcPct val="100000"/>
              </a:lnSpc>
              <a:spcBef>
                <a:spcPct val="30000"/>
              </a:spcBef>
              <a:spcAft>
                <a:spcPct val="0"/>
              </a:spcAft>
              <a:buClrTx/>
              <a:buSzTx/>
              <a:buFontTx/>
              <a:buNone/>
              <a:tabLst/>
              <a:defRPr/>
            </a:pPr>
            <a:r>
              <a:rPr lang="cs-CZ" sz="1200" kern="1200" dirty="0">
                <a:solidFill>
                  <a:schemeClr val="tx1"/>
                </a:solidFill>
                <a:effectLst/>
                <a:latin typeface="+mn-lt"/>
                <a:ea typeface="+mn-ea"/>
                <a:cs typeface="+mn-cs"/>
              </a:rPr>
              <a:t>Zlato	</a:t>
            </a:r>
            <a:r>
              <a:rPr lang="en-US" sz="1200" kern="1200" dirty="0">
                <a:solidFill>
                  <a:schemeClr val="tx1"/>
                </a:solidFill>
                <a:effectLst/>
                <a:latin typeface="+mn-lt"/>
                <a:ea typeface="+mn-ea"/>
                <a:cs typeface="+mn-cs"/>
              </a:rPr>
              <a:t>3240</a:t>
            </a:r>
            <a:r>
              <a:rPr lang="cs-CZ" sz="1200" kern="1200" dirty="0">
                <a:solidFill>
                  <a:schemeClr val="tx1"/>
                </a:solidFill>
                <a:effectLst/>
                <a:latin typeface="+mn-lt"/>
                <a:ea typeface="+mn-ea"/>
                <a:cs typeface="+mn-cs"/>
              </a:rPr>
              <a:t> m/s, 19700 kg/m</a:t>
            </a:r>
            <a:r>
              <a:rPr lang="cs-CZ" sz="1200" kern="1200" baseline="30000" dirty="0">
                <a:solidFill>
                  <a:schemeClr val="tx1"/>
                </a:solidFill>
                <a:effectLst/>
                <a:latin typeface="+mn-lt"/>
                <a:ea typeface="+mn-ea"/>
                <a:cs typeface="+mn-cs"/>
              </a:rPr>
              <a:t>3</a:t>
            </a:r>
            <a:endParaRPr lang="cs-CZ" dirty="0"/>
          </a:p>
          <a:p>
            <a:r>
              <a:rPr lang="cs-CZ" sz="1200" kern="1200" dirty="0">
                <a:solidFill>
                  <a:schemeClr val="tx1"/>
                </a:solidFill>
                <a:effectLst/>
                <a:latin typeface="+mn-lt"/>
                <a:ea typeface="+mn-ea"/>
                <a:cs typeface="+mn-cs"/>
              </a:rPr>
              <a:t>Železo	</a:t>
            </a:r>
            <a:r>
              <a:rPr lang="en-US" sz="1200" kern="1200" dirty="0">
                <a:solidFill>
                  <a:schemeClr val="tx1"/>
                </a:solidFill>
                <a:effectLst/>
                <a:latin typeface="+mn-lt"/>
                <a:ea typeface="+mn-ea"/>
                <a:cs typeface="+mn-cs"/>
              </a:rPr>
              <a:t>5950</a:t>
            </a:r>
            <a:r>
              <a:rPr lang="cs-CZ" sz="1200" kern="1200" dirty="0">
                <a:solidFill>
                  <a:schemeClr val="tx1"/>
                </a:solidFill>
                <a:effectLst/>
                <a:latin typeface="+mn-lt"/>
                <a:ea typeface="+mn-ea"/>
                <a:cs typeface="+mn-cs"/>
              </a:rPr>
              <a:t> m/s,  7850  kg/m</a:t>
            </a:r>
            <a:r>
              <a:rPr lang="cs-CZ" sz="1200" kern="1200" baseline="30000" dirty="0">
                <a:solidFill>
                  <a:schemeClr val="tx1"/>
                </a:solidFill>
                <a:effectLst/>
                <a:latin typeface="+mn-lt"/>
                <a:ea typeface="+mn-ea"/>
                <a:cs typeface="+mn-cs"/>
              </a:rPr>
              <a:t>3</a:t>
            </a:r>
            <a:endParaRPr lang="cs-CZ" sz="1200"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a:t>
            </a:fld>
            <a:endParaRPr lang="cs-CZ" altLang="cs-CZ"/>
          </a:p>
        </p:txBody>
      </p:sp>
    </p:spTree>
    <p:extLst>
      <p:ext uri="{BB962C8B-B14F-4D97-AF65-F5344CB8AC3E}">
        <p14:creationId xmlns:p14="http://schemas.microsoft.com/office/powerpoint/2010/main" val="979059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 brožury GE </a:t>
            </a:r>
            <a:r>
              <a:rPr lang="cs-CZ" dirty="0" err="1"/>
              <a:t>Logiq</a:t>
            </a:r>
            <a:r>
              <a:rPr lang="cs-CZ" dirty="0"/>
              <a:t> E10</a:t>
            </a:r>
          </a:p>
          <a:p>
            <a:r>
              <a:rPr lang="cs-CZ" dirty="0"/>
              <a:t>MVI - </a:t>
            </a:r>
            <a:r>
              <a:rPr lang="en-US" dirty="0"/>
              <a:t>Conventional flow techniques acquire a limited number of samples for each point in the flow ROI</a:t>
            </a:r>
            <a:r>
              <a:rPr lang="en-US"/>
              <a:t>. MVI </a:t>
            </a:r>
            <a:r>
              <a:rPr lang="en-US" dirty="0"/>
              <a:t>is designed to continuously acquire samples at each point in the flow ROI. Unlike traditional flow techniques that fire the entire B-Mode image sequentially and then resume the flow transmit events, this continuous MVI scan sequence transmits only parts of the B-Mode image in between individual flow firings. </a:t>
            </a:r>
            <a:endParaRPr lang="cs-CZ" dirty="0"/>
          </a:p>
          <a:p>
            <a:r>
              <a:rPr lang="en-US" dirty="0" err="1"/>
              <a:t>Radiantflow</a:t>
            </a:r>
            <a:r>
              <a:rPr lang="en-US" dirty="0"/>
              <a:t> algorithms add height and depth information to CF, PDI or MVI signals to provide a 3D-like appearance.</a:t>
            </a:r>
            <a:endParaRPr lang="cs-CZ" dirty="0"/>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91</a:t>
            </a:fld>
            <a:endParaRPr lang="cs-CZ" altLang="cs-CZ"/>
          </a:p>
        </p:txBody>
      </p:sp>
    </p:spTree>
    <p:extLst>
      <p:ext uri="{BB962C8B-B14F-4D97-AF65-F5344CB8AC3E}">
        <p14:creationId xmlns:p14="http://schemas.microsoft.com/office/powerpoint/2010/main" val="32226844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Zesílí se barevný signál</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95</a:t>
            </a:fld>
            <a:endParaRPr lang="cs-CZ" altLang="cs-CZ"/>
          </a:p>
        </p:txBody>
      </p:sp>
    </p:spTree>
    <p:extLst>
      <p:ext uri="{BB962C8B-B14F-4D97-AF65-F5344CB8AC3E}">
        <p14:creationId xmlns:p14="http://schemas.microsoft.com/office/powerpoint/2010/main" val="1555482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Zesílí se signál spektrálního záznamu - křivky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96</a:t>
            </a:fld>
            <a:endParaRPr lang="cs-CZ" altLang="cs-CZ"/>
          </a:p>
        </p:txBody>
      </p:sp>
    </p:spTree>
    <p:extLst>
      <p:ext uri="{BB962C8B-B14F-4D97-AF65-F5344CB8AC3E}">
        <p14:creationId xmlns:p14="http://schemas.microsoft.com/office/powerpoint/2010/main" val="15816879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Vždy je nastavena nějaká prahová hodnota intenzity v B módu. Pokud je detekován dopplerovský signál z místa, které má vyšší intenzitu v B módu než nastavený práh, tak se dopplerovský signál nezobrazí (cíl – odstranit šum ze struktur, které neobsahují cévy)</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97</a:t>
            </a:fld>
            <a:endParaRPr lang="cs-CZ" altLang="cs-CZ"/>
          </a:p>
        </p:txBody>
      </p:sp>
    </p:spTree>
    <p:extLst>
      <p:ext uri="{BB962C8B-B14F-4D97-AF65-F5344CB8AC3E}">
        <p14:creationId xmlns:p14="http://schemas.microsoft.com/office/powerpoint/2010/main" val="22747579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Steering</a:t>
            </a:r>
            <a:r>
              <a:rPr lang="cs-CZ" dirty="0"/>
              <a:t> v B modu –</a:t>
            </a:r>
            <a:r>
              <a:rPr lang="cs-CZ" baseline="0" dirty="0"/>
              <a:t> má GE – zlepší vizualizaci jehly při biopsii, zlepšení ale jen v některém úhlu</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101</a:t>
            </a:fld>
            <a:endParaRPr lang="cs-CZ" altLang="cs-CZ"/>
          </a:p>
        </p:txBody>
      </p:sp>
    </p:spTree>
    <p:extLst>
      <p:ext uri="{BB962C8B-B14F-4D97-AF65-F5344CB8AC3E}">
        <p14:creationId xmlns:p14="http://schemas.microsoft.com/office/powerpoint/2010/main" val="10669721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Zástupný symbol pro obrázek snímku 1">
            <a:extLst>
              <a:ext uri="{FF2B5EF4-FFF2-40B4-BE49-F238E27FC236}">
                <a16:creationId xmlns:a16="http://schemas.microsoft.com/office/drawing/2014/main" id="{3B308621-087A-411C-B152-FE06879412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Zástupný symbol pro poznámky 2">
            <a:extLst>
              <a:ext uri="{FF2B5EF4-FFF2-40B4-BE49-F238E27FC236}">
                <a16:creationId xmlns:a16="http://schemas.microsoft.com/office/drawing/2014/main" id="{12925F7B-2681-4416-BFA3-11A7A6BC19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cos 86 0.07</a:t>
            </a:r>
          </a:p>
        </p:txBody>
      </p:sp>
      <p:sp>
        <p:nvSpPr>
          <p:cNvPr id="134148" name="Zástupný symbol pro číslo snímku 3">
            <a:extLst>
              <a:ext uri="{FF2B5EF4-FFF2-40B4-BE49-F238E27FC236}">
                <a16:creationId xmlns:a16="http://schemas.microsoft.com/office/drawing/2014/main" id="{EEFF7556-9BAD-400D-A9B6-3A2E0A2576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D5EFCDED-9CCA-446B-9AD8-CC7FC7D32009}" type="slidenum">
              <a:rPr lang="cs-CZ" altLang="cs-CZ"/>
              <a:pPr eaLnBrk="1" hangingPunct="1"/>
              <a:t>104</a:t>
            </a:fld>
            <a:endParaRPr lang="cs-CZ" altLang="cs-CZ"/>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E3479C15-B93D-4BE2-9505-DFEB71AC2D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5861B6-763E-40B6-8CA8-A11D62A3E6EC}" type="slidenum">
              <a:rPr lang="cs-CZ" altLang="cs-CZ"/>
              <a:pPr eaLnBrk="1" hangingPunct="1"/>
              <a:t>106</a:t>
            </a:fld>
            <a:endParaRPr lang="cs-CZ" altLang="cs-CZ"/>
          </a:p>
        </p:txBody>
      </p:sp>
      <p:sp>
        <p:nvSpPr>
          <p:cNvPr id="135171" name="Rectangle 2">
            <a:extLst>
              <a:ext uri="{FF2B5EF4-FFF2-40B4-BE49-F238E27FC236}">
                <a16:creationId xmlns:a16="http://schemas.microsoft.com/office/drawing/2014/main" id="{E8689698-8AC7-4C7E-B2D1-1211C02CC3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3">
            <a:extLst>
              <a:ext uri="{FF2B5EF4-FFF2-40B4-BE49-F238E27FC236}">
                <a16:creationId xmlns:a16="http://schemas.microsoft.com/office/drawing/2014/main" id="{27A3EEBD-5953-4C80-849E-695FB61D4C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a:t>fotka aliasing efektu na obrazovce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Zástupný symbol pro obrázek snímku 1">
            <a:extLst>
              <a:ext uri="{FF2B5EF4-FFF2-40B4-BE49-F238E27FC236}">
                <a16:creationId xmlns:a16="http://schemas.microsoft.com/office/drawing/2014/main" id="{6ED824EA-0E33-4031-9B05-FE0D2A8A3E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Zástupný symbol pro poznámky 2">
            <a:extLst>
              <a:ext uri="{FF2B5EF4-FFF2-40B4-BE49-F238E27FC236}">
                <a16:creationId xmlns:a16="http://schemas.microsoft.com/office/drawing/2014/main" id="{B9AA5865-B5C3-4CE3-B904-396EF503E9EB}"/>
              </a:ext>
            </a:extLst>
          </p:cNvPr>
          <p:cNvSpPr>
            <a:spLocks noGrp="1"/>
          </p:cNvSpPr>
          <p:nvPr>
            <p:ph type="body" idx="1"/>
          </p:nvPr>
        </p:nvSpPr>
        <p:spPr/>
        <p:txBody>
          <a:bodyPr/>
          <a:lstStyle/>
          <a:p>
            <a:pPr>
              <a:lnSpc>
                <a:spcPct val="90000"/>
              </a:lnSpc>
              <a:spcBef>
                <a:spcPct val="50000"/>
              </a:spcBef>
              <a:defRPr/>
            </a:pPr>
            <a:r>
              <a:rPr lang="cs-CZ" sz="2000" dirty="0" err="1">
                <a:solidFill>
                  <a:srgbClr val="DDDDDD"/>
                </a:solidFill>
                <a:effectLst>
                  <a:outerShdw blurRad="38100" dist="38100" dir="2700000" algn="tl">
                    <a:srgbClr val="000000">
                      <a:alpha val="43137"/>
                    </a:srgbClr>
                  </a:outerShdw>
                </a:effectLst>
                <a:latin typeface="Arial Narrow" pitchFamily="34" charset="0"/>
              </a:rPr>
              <a:t>Aliasing</a:t>
            </a:r>
            <a:r>
              <a:rPr lang="cs-CZ" sz="2000" dirty="0">
                <a:solidFill>
                  <a:srgbClr val="DDDDDD"/>
                </a:solidFill>
                <a:effectLst>
                  <a:outerShdw blurRad="38100" dist="38100" dir="2700000" algn="tl">
                    <a:srgbClr val="000000">
                      <a:alpha val="43137"/>
                    </a:srgbClr>
                  </a:outerShdw>
                </a:effectLst>
                <a:latin typeface="Arial Narrow" pitchFamily="34" charset="0"/>
              </a:rPr>
              <a:t> nepřímo závisí na</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frekvenci sondy (přes dopl. posun)</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úhlu cévy k UZ svazku (určuje dopl. posun)</a:t>
            </a:r>
          </a:p>
          <a:p>
            <a:pPr lvl="1">
              <a:lnSpc>
                <a:spcPct val="90000"/>
              </a:lnSpc>
              <a:spcBef>
                <a:spcPct val="50000"/>
              </a:spcBef>
              <a:defRPr/>
            </a:pPr>
            <a:r>
              <a:rPr lang="cs-CZ" sz="2500" dirty="0">
                <a:solidFill>
                  <a:srgbClr val="DDDDDD"/>
                </a:solidFill>
                <a:effectLst>
                  <a:outerShdw blurRad="38100" dist="38100" dir="2700000" algn="tl">
                    <a:srgbClr val="000000">
                      <a:alpha val="43137"/>
                    </a:srgbClr>
                  </a:outerShdw>
                </a:effectLst>
                <a:latin typeface="Arial Narrow" pitchFamily="34" charset="0"/>
              </a:rPr>
              <a:t>vzdálenosti od cévy (určuje </a:t>
            </a:r>
            <a:r>
              <a:rPr lang="cs-CZ" sz="2500" dirty="0" err="1">
                <a:solidFill>
                  <a:srgbClr val="DDDDDD"/>
                </a:solidFill>
                <a:effectLst>
                  <a:outerShdw blurRad="38100" dist="38100" dir="2700000" algn="tl">
                    <a:srgbClr val="000000">
                      <a:alpha val="43137"/>
                    </a:srgbClr>
                  </a:outerShdw>
                </a:effectLst>
                <a:latin typeface="Arial Narrow" pitchFamily="34" charset="0"/>
              </a:rPr>
              <a:t>max</a:t>
            </a:r>
            <a:r>
              <a:rPr lang="cs-CZ" sz="2500" dirty="0">
                <a:solidFill>
                  <a:srgbClr val="DDDDDD"/>
                </a:solidFill>
                <a:effectLst>
                  <a:outerShdw blurRad="38100" dist="38100" dir="2700000" algn="tl">
                    <a:srgbClr val="000000">
                      <a:alpha val="43137"/>
                    </a:srgbClr>
                  </a:outerShdw>
                </a:effectLst>
                <a:latin typeface="Arial Narrow" pitchFamily="34" charset="0"/>
              </a:rPr>
              <a:t> PRF)</a:t>
            </a:r>
          </a:p>
          <a:p>
            <a:pPr>
              <a:defRPr/>
            </a:pPr>
            <a:endParaRPr lang="cs-CZ" dirty="0"/>
          </a:p>
        </p:txBody>
      </p:sp>
      <p:sp>
        <p:nvSpPr>
          <p:cNvPr id="136196" name="Zástupný symbol pro číslo snímku 3">
            <a:extLst>
              <a:ext uri="{FF2B5EF4-FFF2-40B4-BE49-F238E27FC236}">
                <a16:creationId xmlns:a16="http://schemas.microsoft.com/office/drawing/2014/main" id="{E22993EB-A475-4C48-9EDD-43597AF6B6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B8DC98EB-4885-4733-8B5D-CA34CC72812A}" type="slidenum">
              <a:rPr lang="cs-CZ" altLang="cs-CZ"/>
              <a:pPr eaLnBrk="1" hangingPunct="1"/>
              <a:t>108</a:t>
            </a:fld>
            <a:endParaRPr lang="cs-CZ" altLang="cs-CZ"/>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C4FD706D-E958-4CBA-8522-3A33D2F564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a:extLst>
              <a:ext uri="{FF2B5EF4-FFF2-40B4-BE49-F238E27FC236}">
                <a16:creationId xmlns:a16="http://schemas.microsoft.com/office/drawing/2014/main" id="{E061FE7F-045A-4395-B8E2-EC5930A1FF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z="14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Co je v závorce lze vyšetřit jen omezeně pro rušivé struktury obsahující plyn nebo pevnou tkáň</a:t>
            </a:r>
          </a:p>
          <a:p>
            <a:r>
              <a:rPr lang="cs-CZ" dirty="0"/>
              <a:t>Obecně lze vyšetřit cokoliv, kde není problém plyn a pevné tkáně – za rozhraním tekutina/plyn a měkké tkáně nebude téměř žádný signál a tedy omezené hodnocení</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118</a:t>
            </a:fld>
            <a:endParaRPr lang="cs-CZ" altLang="cs-CZ"/>
          </a:p>
        </p:txBody>
      </p:sp>
    </p:spTree>
    <p:extLst>
      <p:ext uri="{BB962C8B-B14F-4D97-AF65-F5344CB8AC3E}">
        <p14:creationId xmlns:p14="http://schemas.microsoft.com/office/powerpoint/2010/main" val="3940266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Homogenní prostředí: z</a:t>
            </a:r>
            <a:r>
              <a:rPr lang="cs-CZ" baseline="-25000" dirty="0"/>
              <a:t>1</a:t>
            </a:r>
            <a:r>
              <a:rPr lang="cs-CZ" baseline="0" dirty="0"/>
              <a:t> = z</a:t>
            </a:r>
            <a:r>
              <a:rPr lang="cs-CZ" baseline="-25000" dirty="0"/>
              <a:t>2</a:t>
            </a:r>
            <a:r>
              <a:rPr lang="cs-CZ" baseline="0" dirty="0"/>
              <a:t>, R=0, nic se neodrazí</a:t>
            </a:r>
          </a:p>
          <a:p>
            <a:r>
              <a:rPr lang="cs-CZ" baseline="0" dirty="0"/>
              <a:t>R</a:t>
            </a:r>
            <a:r>
              <a:rPr lang="cs-CZ" baseline="-25000" dirty="0"/>
              <a:t>A </a:t>
            </a:r>
            <a:r>
              <a:rPr lang="cs-CZ" baseline="0" dirty="0"/>
              <a:t> poměr amplitud tlaku odražené a dopadající vlny</a:t>
            </a:r>
          </a:p>
          <a:p>
            <a:r>
              <a:rPr lang="cs-CZ" baseline="0" dirty="0"/>
              <a:t>Intenzita je úměrná druhé mocnině tlaku, tedy </a:t>
            </a:r>
            <a:r>
              <a:rPr lang="cs-CZ" baseline="0" dirty="0" err="1"/>
              <a:t>R</a:t>
            </a:r>
            <a:r>
              <a:rPr lang="cs-CZ" baseline="-25000" dirty="0" err="1"/>
              <a:t>i</a:t>
            </a:r>
            <a:r>
              <a:rPr lang="cs-CZ" baseline="0" dirty="0"/>
              <a:t>=R</a:t>
            </a:r>
            <a:r>
              <a:rPr lang="cs-CZ" baseline="-25000" dirty="0"/>
              <a:t>a</a:t>
            </a:r>
            <a:r>
              <a:rPr lang="cs-CZ" baseline="30000" dirty="0"/>
              <a:t>2</a:t>
            </a:r>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12</a:t>
            </a:fld>
            <a:endParaRPr lang="cs-CZ" altLang="cs-CZ"/>
          </a:p>
        </p:txBody>
      </p:sp>
    </p:spTree>
    <p:extLst>
      <p:ext uri="{BB962C8B-B14F-4D97-AF65-F5344CB8AC3E}">
        <p14:creationId xmlns:p14="http://schemas.microsoft.com/office/powerpoint/2010/main" val="304014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80D7D89E-65E9-4906-845E-3E9F4793C3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52DD19F-24DB-40AE-B366-647AA387C558}" type="slidenum">
              <a:rPr lang="cs-CZ" altLang="cs-CZ"/>
              <a:pPr eaLnBrk="1" hangingPunct="1"/>
              <a:t>119</a:t>
            </a:fld>
            <a:endParaRPr lang="cs-CZ" altLang="cs-CZ"/>
          </a:p>
        </p:txBody>
      </p:sp>
      <p:sp>
        <p:nvSpPr>
          <p:cNvPr id="112643" name="Rectangle 2">
            <a:extLst>
              <a:ext uri="{FF2B5EF4-FFF2-40B4-BE49-F238E27FC236}">
                <a16:creationId xmlns:a16="http://schemas.microsoft.com/office/drawing/2014/main" id="{3AB4106F-64BC-4A63-B64D-E9F6DE63CBA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2644" name="Rectangle 3">
            <a:extLst>
              <a:ext uri="{FF2B5EF4-FFF2-40B4-BE49-F238E27FC236}">
                <a16:creationId xmlns:a16="http://schemas.microsoft.com/office/drawing/2014/main" id="{38F6B26B-56ED-4E77-B668-EAE9AE5A0ED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a:cs typeface="Times New Roman" panose="02020603050405020304" pitchFamily="18" charset="0"/>
              </a:rPr>
              <a:t>Vážené kolegyně a kolegové,</a:t>
            </a:r>
          </a:p>
          <a:p>
            <a:r>
              <a:rPr lang="cs-CZ" altLang="cs-CZ">
                <a:cs typeface="Times New Roman" panose="02020603050405020304" pitchFamily="18" charset="0"/>
              </a:rPr>
              <a:t> </a:t>
            </a:r>
          </a:p>
          <a:p>
            <a:r>
              <a:rPr lang="cs-CZ" altLang="cs-CZ">
                <a:cs typeface="Times New Roman" panose="02020603050405020304" pitchFamily="18" charset="0"/>
              </a:rPr>
              <a:t>V povědomí laické a části odborné veřejnosti je ultrazvuková diagnostika považována za zcela bezpečnou vyšetřovací modalitu.</a:t>
            </a:r>
          </a:p>
          <a:p>
            <a:r>
              <a:rPr lang="cs-CZ" altLang="cs-CZ">
                <a:cs typeface="Times New Roman" panose="02020603050405020304" pitchFamily="18" charset="0"/>
              </a:rPr>
              <a:t>Většina dosud zveřejněných publikací a vědeckých prácí toto mínění potvrzují, ovšem za určitých podmínek, se kterými bych Vás rád seznámil v této prezentaci. Také se zmíním biofyzikálních účincích ultrazvuku.</a:t>
            </a:r>
            <a:r>
              <a:rPr lang="cs-CZ" altLang="cs-CZ"/>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6F8085AE-3B44-48FC-9BAB-5FF931AE8A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1D6E5D61-28EF-434B-B206-FF27805964D9}" type="slidenum">
              <a:rPr lang="cs-CZ" altLang="cs-CZ"/>
              <a:pPr eaLnBrk="1" hangingPunct="1"/>
              <a:t>121</a:t>
            </a:fld>
            <a:endParaRPr lang="cs-CZ" altLang="cs-CZ"/>
          </a:p>
        </p:txBody>
      </p:sp>
      <p:sp>
        <p:nvSpPr>
          <p:cNvPr id="113667" name="Rectangle 2">
            <a:extLst>
              <a:ext uri="{FF2B5EF4-FFF2-40B4-BE49-F238E27FC236}">
                <a16:creationId xmlns:a16="http://schemas.microsoft.com/office/drawing/2014/main" id="{804ABACF-BB4A-4E18-A30C-D48646CE3ED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3668" name="Rectangle 3">
            <a:extLst>
              <a:ext uri="{FF2B5EF4-FFF2-40B4-BE49-F238E27FC236}">
                <a16:creationId xmlns:a16="http://schemas.microsoft.com/office/drawing/2014/main" id="{F8D500B5-5B4F-4818-8D42-D6113E51ACC1}"/>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b="1" u="sng">
                <a:cs typeface="Times New Roman" panose="02020603050405020304" pitchFamily="18" charset="0"/>
              </a:rPr>
              <a:t>TEPELNÉ ÚČINKY </a:t>
            </a:r>
          </a:p>
          <a:p>
            <a:r>
              <a:rPr lang="cs-CZ" altLang="cs-CZ" b="1">
                <a:solidFill>
                  <a:srgbClr val="FF0000"/>
                </a:solidFill>
                <a:cs typeface="Times New Roman" panose="02020603050405020304" pitchFamily="18" charset="0"/>
              </a:rPr>
              <a:t> </a:t>
            </a:r>
            <a:endParaRPr lang="cs-CZ" altLang="cs-CZ">
              <a:solidFill>
                <a:srgbClr val="FF0000"/>
              </a:solidFill>
              <a:cs typeface="Times New Roman" panose="02020603050405020304" pitchFamily="18" charset="0"/>
            </a:endParaRPr>
          </a:p>
          <a:p>
            <a:r>
              <a:rPr lang="cs-CZ" altLang="cs-CZ" b="1">
                <a:cs typeface="Times New Roman" panose="02020603050405020304" pitchFamily="18" charset="0"/>
              </a:rPr>
              <a:t>Energie ultrazvukového vlnění uvolněná do biologických tkání se projevuje jednak účinky tepelnými, dále mechanickými neboli kavitačními a účinky netepelnými-nekavitačními.</a:t>
            </a:r>
            <a:endParaRPr lang="cs-CZ" altLang="cs-CZ">
              <a:solidFill>
                <a:srgbClr val="FF0000"/>
              </a:solidFill>
              <a:cs typeface="Times New Roman" panose="02020603050405020304" pitchFamily="18" charset="0"/>
            </a:endParaRPr>
          </a:p>
          <a:p>
            <a:r>
              <a:rPr lang="cs-CZ" altLang="cs-CZ">
                <a:cs typeface="Times New Roman" panose="02020603050405020304" pitchFamily="18" charset="0"/>
              </a:rPr>
              <a:t> </a:t>
            </a:r>
          </a:p>
          <a:p>
            <a:r>
              <a:rPr lang="cs-CZ" altLang="cs-CZ">
                <a:cs typeface="Times New Roman" panose="02020603050405020304" pitchFamily="18" charset="0"/>
              </a:rPr>
              <a:t>Tepelné účinky vznikají </a:t>
            </a:r>
            <a:r>
              <a:rPr lang="cs-CZ" altLang="cs-CZ" b="1">
                <a:cs typeface="Times New Roman" panose="02020603050405020304" pitchFamily="18" charset="0"/>
              </a:rPr>
              <a:t>absorpcí</a:t>
            </a:r>
            <a:r>
              <a:rPr lang="cs-CZ" altLang="cs-CZ">
                <a:cs typeface="Times New Roman" panose="02020603050405020304" pitchFamily="18" charset="0"/>
              </a:rPr>
              <a:t> a přeměnou akustické energie v teplo. Teplo vzniká v absorpčním prostředí dvěma základními způsoby, tj. </a:t>
            </a:r>
            <a:r>
              <a:rPr lang="cs-CZ" altLang="cs-CZ" b="1">
                <a:cs typeface="Times New Roman" panose="02020603050405020304" pitchFamily="18" charset="0"/>
              </a:rPr>
              <a:t>vnitřním třením</a:t>
            </a:r>
            <a:r>
              <a:rPr lang="cs-CZ" altLang="cs-CZ">
                <a:cs typeface="Times New Roman" panose="02020603050405020304" pitchFamily="18" charset="0"/>
              </a:rPr>
              <a:t> a </a:t>
            </a:r>
            <a:r>
              <a:rPr lang="cs-CZ" altLang="cs-CZ" b="1">
                <a:cs typeface="Times New Roman" panose="02020603050405020304" pitchFamily="18" charset="0"/>
              </a:rPr>
              <a:t>relaxačními procesy</a:t>
            </a:r>
            <a:r>
              <a:rPr lang="cs-CZ" altLang="cs-CZ">
                <a:cs typeface="Times New Roman" panose="02020603050405020304" pitchFamily="18" charset="0"/>
              </a:rPr>
              <a:t>. Jejich vzájemný poměr závisí na fyzikálních vlastnostech absorpčního prostředí.</a:t>
            </a:r>
          </a:p>
          <a:p>
            <a:r>
              <a:rPr lang="cs-CZ" altLang="cs-CZ">
                <a:cs typeface="Times New Roman" panose="02020603050405020304" pitchFamily="18" charset="0"/>
              </a:rPr>
              <a:t>V biologických systémech je vznik tepla ovlivňován jejich </a:t>
            </a:r>
            <a:r>
              <a:rPr lang="cs-CZ" altLang="cs-CZ" b="1">
                <a:cs typeface="Times New Roman" panose="02020603050405020304" pitchFamily="18" charset="0"/>
              </a:rPr>
              <a:t>nehomogenní strukturou</a:t>
            </a:r>
            <a:r>
              <a:rPr lang="cs-CZ" altLang="cs-CZ">
                <a:cs typeface="Times New Roman" panose="02020603050405020304" pitchFamily="18" charset="0"/>
              </a:rPr>
              <a:t>, zvláště pokud se jednotlivé strukturní složky od sebe výrazněji liší</a:t>
            </a:r>
            <a:r>
              <a:rPr lang="cs-CZ" altLang="cs-CZ" b="1">
                <a:cs typeface="Times New Roman" panose="02020603050405020304" pitchFamily="18" charset="0"/>
              </a:rPr>
              <a:t> akustickými odpory</a:t>
            </a:r>
            <a:r>
              <a:rPr lang="cs-CZ" altLang="cs-CZ">
                <a:cs typeface="Times New Roman" panose="02020603050405020304" pitchFamily="18" charset="0"/>
              </a:rPr>
              <a:t>, přičemž čím je tento rozdíl větší, tím dochází k výraznějšímu ohřevu tkání.</a:t>
            </a:r>
          </a:p>
          <a:p>
            <a:r>
              <a:rPr lang="cs-CZ" altLang="cs-CZ">
                <a:cs typeface="Times New Roman" panose="02020603050405020304" pitchFamily="18" charset="0"/>
              </a:rPr>
              <a:t>Přenos energie je samozřejmě dán také </a:t>
            </a:r>
            <a:r>
              <a:rPr lang="cs-CZ" altLang="cs-CZ" b="1">
                <a:cs typeface="Times New Roman" panose="02020603050405020304" pitchFamily="18" charset="0"/>
              </a:rPr>
              <a:t>intenzitou </a:t>
            </a:r>
            <a:r>
              <a:rPr lang="cs-CZ" altLang="cs-CZ">
                <a:cs typeface="Times New Roman" panose="02020603050405020304" pitchFamily="18" charset="0"/>
              </a:rPr>
              <a:t>a </a:t>
            </a:r>
            <a:r>
              <a:rPr lang="cs-CZ" altLang="cs-CZ" b="1">
                <a:cs typeface="Times New Roman" panose="02020603050405020304" pitchFamily="18" charset="0"/>
              </a:rPr>
              <a:t>frekvencí </a:t>
            </a:r>
            <a:r>
              <a:rPr lang="cs-CZ" altLang="cs-CZ">
                <a:cs typeface="Times New Roman" panose="02020603050405020304" pitchFamily="18" charset="0"/>
              </a:rPr>
              <a:t>ultrazvuku.</a:t>
            </a:r>
            <a:r>
              <a:rPr lang="cs-CZ" altLang="cs-CZ"/>
              <a:t>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9A503A6F-FD59-4C28-95F9-A45319F92F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95DBC8A0-3521-4A8E-9FBD-CA25D6845789}" type="slidenum">
              <a:rPr lang="cs-CZ" altLang="cs-CZ"/>
              <a:pPr eaLnBrk="1" hangingPunct="1"/>
              <a:t>122</a:t>
            </a:fld>
            <a:endParaRPr lang="cs-CZ" altLang="cs-CZ"/>
          </a:p>
        </p:txBody>
      </p:sp>
      <p:sp>
        <p:nvSpPr>
          <p:cNvPr id="114691" name="Rectangle 2">
            <a:extLst>
              <a:ext uri="{FF2B5EF4-FFF2-40B4-BE49-F238E27FC236}">
                <a16:creationId xmlns:a16="http://schemas.microsoft.com/office/drawing/2014/main" id="{53400F54-3CA3-4E67-A709-1AF0ACB2B8F2}"/>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4692" name="Rectangle 3">
            <a:extLst>
              <a:ext uri="{FF2B5EF4-FFF2-40B4-BE49-F238E27FC236}">
                <a16:creationId xmlns:a16="http://schemas.microsoft.com/office/drawing/2014/main" id="{5F21E856-CFF4-49A8-BFD2-1C4CF114CC00}"/>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normAutofit fontScale="92500"/>
          </a:bodyPr>
          <a:lstStyle/>
          <a:p>
            <a:r>
              <a:rPr lang="cs-CZ" altLang="cs-CZ" u="sng" dirty="0">
                <a:cs typeface="Times New Roman" panose="02020603050405020304" pitchFamily="18" charset="0"/>
              </a:rPr>
              <a:t>NETEPELNÉ ÚČINKY - KAVITACE</a:t>
            </a:r>
            <a:endParaRPr lang="cs-CZ" altLang="cs-CZ" dirty="0">
              <a:cs typeface="Times New Roman" panose="02020603050405020304" pitchFamily="18" charset="0"/>
            </a:endParaRPr>
          </a:p>
          <a:p>
            <a:r>
              <a:rPr lang="cs-CZ" altLang="cs-CZ" dirty="0">
                <a:cs typeface="Times New Roman" panose="02020603050405020304" pitchFamily="18" charset="0"/>
              </a:rPr>
              <a:t>Netepelné neboli kavitační účinky se obvykle dělí na </a:t>
            </a:r>
            <a:r>
              <a:rPr lang="cs-CZ" altLang="cs-CZ" b="1" dirty="0">
                <a:cs typeface="Times New Roman" panose="02020603050405020304" pitchFamily="18" charset="0"/>
              </a:rPr>
              <a:t>mechanické</a:t>
            </a:r>
            <a:r>
              <a:rPr lang="cs-CZ" altLang="cs-CZ" dirty="0">
                <a:cs typeface="Times New Roman" panose="02020603050405020304" pitchFamily="18" charset="0"/>
              </a:rPr>
              <a:t> a </a:t>
            </a:r>
            <a:r>
              <a:rPr lang="cs-CZ" altLang="cs-CZ" b="1" dirty="0">
                <a:cs typeface="Times New Roman" panose="02020603050405020304" pitchFamily="18" charset="0"/>
              </a:rPr>
              <a:t>chemické.</a:t>
            </a:r>
            <a:endParaRPr lang="cs-CZ" altLang="cs-CZ" dirty="0">
              <a:cs typeface="Times New Roman" panose="02020603050405020304" pitchFamily="18" charset="0"/>
            </a:endParaRPr>
          </a:p>
          <a:p>
            <a:r>
              <a:rPr lang="cs-CZ" altLang="cs-CZ" b="1" dirty="0">
                <a:cs typeface="Times New Roman" panose="02020603050405020304" pitchFamily="18" charset="0"/>
              </a:rPr>
              <a:t>Mechanické účinky</a:t>
            </a:r>
            <a:r>
              <a:rPr lang="cs-CZ" altLang="cs-CZ" dirty="0">
                <a:cs typeface="Times New Roman" panose="02020603050405020304" pitchFamily="18" charset="0"/>
              </a:rPr>
              <a:t>  jsou jevy vázané na střídavý charakter ultrazvukového pole, za současného vzniku kavitačních jevů. Jsou důsledkem především rázových vln, které vznikají v bezprostřední blízkosti kolabujících bublin, resp. střiků kapaliny v kolabujících bublinách , které se nachází v bezprostřední blízkosti fázových rozhraní.</a:t>
            </a:r>
          </a:p>
          <a:p>
            <a:r>
              <a:rPr lang="cs-CZ" altLang="cs-CZ" dirty="0">
                <a:cs typeface="Times New Roman" panose="02020603050405020304" pitchFamily="18" charset="0"/>
              </a:rPr>
              <a:t>.... kavitaci si můžeme přiblížit, představíme-li si radiálně </a:t>
            </a:r>
            <a:r>
              <a:rPr lang="cs-CZ" altLang="cs-CZ" b="1" dirty="0">
                <a:cs typeface="Times New Roman" panose="02020603050405020304" pitchFamily="18" charset="0"/>
              </a:rPr>
              <a:t>pulsující </a:t>
            </a:r>
            <a:r>
              <a:rPr lang="cs-CZ" altLang="cs-CZ" b="1" dirty="0" err="1">
                <a:cs typeface="Times New Roman" panose="02020603050405020304" pitchFamily="18" charset="0"/>
              </a:rPr>
              <a:t>mikrobublinu</a:t>
            </a:r>
            <a:r>
              <a:rPr lang="cs-CZ" altLang="cs-CZ" dirty="0">
                <a:cs typeface="Times New Roman" panose="02020603050405020304" pitchFamily="18" charset="0"/>
              </a:rPr>
              <a:t> velikosti řádově několik mikrometrů, při její implozi dojde k výtrysku kapaliny</a:t>
            </a:r>
            <a:r>
              <a:rPr lang="cs-CZ" altLang="cs-CZ" b="1" dirty="0">
                <a:cs typeface="Times New Roman" panose="02020603050405020304" pitchFamily="18" charset="0"/>
              </a:rPr>
              <a:t>,</a:t>
            </a:r>
            <a:r>
              <a:rPr lang="cs-CZ" altLang="cs-CZ" dirty="0">
                <a:cs typeface="Times New Roman" panose="02020603050405020304" pitchFamily="18" charset="0"/>
              </a:rPr>
              <a:t> který má rychlost až 100 m.s</a:t>
            </a:r>
            <a:r>
              <a:rPr lang="cs-CZ" altLang="cs-CZ" baseline="30000" dirty="0">
                <a:cs typeface="Times New Roman" panose="02020603050405020304" pitchFamily="18" charset="0"/>
              </a:rPr>
              <a:t>-1</a:t>
            </a:r>
            <a:r>
              <a:rPr lang="cs-CZ" altLang="cs-CZ" dirty="0">
                <a:cs typeface="Times New Roman" panose="02020603050405020304" pitchFamily="18" charset="0"/>
              </a:rPr>
              <a:t>, v okolí tohoto výtrysku dochází k tlakovým změnám majících hodnotu až 100-ky </a:t>
            </a:r>
            <a:r>
              <a:rPr lang="cs-CZ" altLang="cs-CZ" dirty="0" err="1">
                <a:cs typeface="Times New Roman" panose="02020603050405020304" pitchFamily="18" charset="0"/>
              </a:rPr>
              <a:t>atm</a:t>
            </a:r>
            <a:r>
              <a:rPr lang="cs-CZ" altLang="cs-CZ" dirty="0">
                <a:cs typeface="Times New Roman" panose="02020603050405020304" pitchFamily="18" charset="0"/>
              </a:rPr>
              <a:t> a vzniku teploty několika tisíc stupňů </a:t>
            </a:r>
            <a:r>
              <a:rPr lang="cs-CZ" altLang="cs-CZ" dirty="0" err="1">
                <a:cs typeface="Times New Roman" panose="02020603050405020304" pitchFamily="18" charset="0"/>
              </a:rPr>
              <a:t>Kelvina</a:t>
            </a:r>
            <a:r>
              <a:rPr lang="cs-CZ" altLang="cs-CZ" dirty="0">
                <a:cs typeface="Times New Roman" panose="02020603050405020304" pitchFamily="18" charset="0"/>
              </a:rPr>
              <a:t>. Vše ovšem ve velmi malém  prostoru.</a:t>
            </a:r>
          </a:p>
          <a:p>
            <a:r>
              <a:rPr lang="cs-CZ" altLang="cs-CZ" dirty="0">
                <a:cs typeface="Times New Roman" panose="02020603050405020304" pitchFamily="18" charset="0"/>
              </a:rPr>
              <a:t> </a:t>
            </a:r>
          </a:p>
          <a:p>
            <a:r>
              <a:rPr lang="cs-CZ" altLang="cs-CZ" b="1" dirty="0">
                <a:cs typeface="Times New Roman" panose="02020603050405020304" pitchFamily="18" charset="0"/>
              </a:rPr>
              <a:t>Chemické účinky</a:t>
            </a:r>
            <a:r>
              <a:rPr lang="cs-CZ" altLang="cs-CZ" dirty="0">
                <a:cs typeface="Times New Roman" panose="02020603050405020304" pitchFamily="18" charset="0"/>
              </a:rPr>
              <a:t> lze sledovat například při reakci v chemicky čisté vodě, při které se molekula vody homolyticky dělí na dva základní nestabilní produkty, které se dále mohou rekombinovat za vzniku tzv. primárních produktů </a:t>
            </a:r>
            <a:r>
              <a:rPr lang="cs-CZ" altLang="cs-CZ" dirty="0" err="1">
                <a:cs typeface="Times New Roman" panose="02020603050405020304" pitchFamily="18" charset="0"/>
              </a:rPr>
              <a:t>sonolýzy</a:t>
            </a:r>
            <a:r>
              <a:rPr lang="cs-CZ" altLang="cs-CZ" dirty="0">
                <a:cs typeface="Times New Roman" panose="02020603050405020304" pitchFamily="18" charset="0"/>
              </a:rPr>
              <a:t> vody, jimiž jsou volných radikálů </a:t>
            </a:r>
            <a:r>
              <a:rPr lang="cs-CZ" altLang="cs-CZ" b="1" dirty="0">
                <a:cs typeface="Times New Roman" panose="02020603050405020304" pitchFamily="18" charset="0"/>
              </a:rPr>
              <a:t>peroxidu vodíku a vodíku.</a:t>
            </a:r>
            <a:r>
              <a:rPr lang="cs-CZ" altLang="cs-CZ" dirty="0">
                <a:cs typeface="Times New Roman" panose="02020603050405020304" pitchFamily="18" charset="0"/>
              </a:rPr>
              <a:t> </a:t>
            </a:r>
            <a:r>
              <a:rPr lang="cs-CZ" altLang="cs-CZ" dirty="0" err="1">
                <a:cs typeface="Times New Roman" panose="02020603050405020304" pitchFamily="18" charset="0"/>
              </a:rPr>
              <a:t>Sonochemické</a:t>
            </a:r>
            <a:r>
              <a:rPr lang="cs-CZ" altLang="cs-CZ" dirty="0">
                <a:cs typeface="Times New Roman" panose="02020603050405020304" pitchFamily="18" charset="0"/>
              </a:rPr>
              <a:t> reakce za přítomnosti rozpuštěného dusíku vedou ke vzniku </a:t>
            </a:r>
            <a:r>
              <a:rPr lang="cs-CZ" altLang="cs-CZ" b="1" dirty="0">
                <a:cs typeface="Times New Roman" panose="02020603050405020304" pitchFamily="18" charset="0"/>
              </a:rPr>
              <a:t>kyseliny dusité a dusičnanů</a:t>
            </a:r>
            <a:r>
              <a:rPr lang="cs-CZ" altLang="cs-CZ" dirty="0">
                <a:cs typeface="Times New Roman" panose="02020603050405020304" pitchFamily="18" charset="0"/>
              </a:rPr>
              <a:t>, což se projevuje </a:t>
            </a:r>
            <a:r>
              <a:rPr lang="cs-CZ" altLang="cs-CZ" b="1" dirty="0">
                <a:cs typeface="Times New Roman" panose="02020603050405020304" pitchFamily="18" charset="0"/>
              </a:rPr>
              <a:t>snížením pH </a:t>
            </a:r>
            <a:r>
              <a:rPr lang="cs-CZ" altLang="cs-CZ" dirty="0">
                <a:cs typeface="Times New Roman" panose="02020603050405020304" pitchFamily="18" charset="0"/>
              </a:rPr>
              <a:t>prostředí.  ve kterém chemické reakce probíhají.</a:t>
            </a:r>
          </a:p>
          <a:p>
            <a:r>
              <a:rPr lang="cs-CZ" altLang="cs-CZ" dirty="0">
                <a:cs typeface="Times New Roman" panose="02020603050405020304" pitchFamily="18" charset="0"/>
              </a:rPr>
              <a:t>Při působení ultrazvuku na aminokyseliny a peptidy jsou nejcitlivější </a:t>
            </a:r>
            <a:r>
              <a:rPr lang="cs-CZ" altLang="cs-CZ" b="1" dirty="0">
                <a:cs typeface="Times New Roman" panose="02020603050405020304" pitchFamily="18" charset="0"/>
              </a:rPr>
              <a:t>aminokyseliny s aromatickým jádrem, nebo heterocykly </a:t>
            </a:r>
            <a:r>
              <a:rPr lang="cs-CZ" altLang="cs-CZ" dirty="0">
                <a:cs typeface="Times New Roman" panose="02020603050405020304" pitchFamily="18" charset="0"/>
              </a:rPr>
              <a:t>(např. tryptofan, fenylalanin).</a:t>
            </a:r>
          </a:p>
        </p:txBody>
      </p:sp>
    </p:spTree>
    <p:extLst>
      <p:ext uri="{BB962C8B-B14F-4D97-AF65-F5344CB8AC3E}">
        <p14:creationId xmlns:p14="http://schemas.microsoft.com/office/powerpoint/2010/main" val="39518193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B0B6334C-51DB-4BA4-AB15-4051F775A0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FA315384-9DE2-4131-8BD7-DB3CD8558D15}" type="slidenum">
              <a:rPr lang="cs-CZ" altLang="cs-CZ"/>
              <a:pPr eaLnBrk="1" hangingPunct="1"/>
              <a:t>123</a:t>
            </a:fld>
            <a:endParaRPr lang="cs-CZ" altLang="cs-CZ"/>
          </a:p>
        </p:txBody>
      </p:sp>
      <p:sp>
        <p:nvSpPr>
          <p:cNvPr id="115715" name="Rectangle 2">
            <a:extLst>
              <a:ext uri="{FF2B5EF4-FFF2-40B4-BE49-F238E27FC236}">
                <a16:creationId xmlns:a16="http://schemas.microsoft.com/office/drawing/2014/main" id="{64E74560-B92A-4A90-9BDA-39D7B402CF1A}"/>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5716" name="Rectangle 3">
            <a:extLst>
              <a:ext uri="{FF2B5EF4-FFF2-40B4-BE49-F238E27FC236}">
                <a16:creationId xmlns:a16="http://schemas.microsoft.com/office/drawing/2014/main" id="{F2E70456-2154-4190-8105-69C7510F1668}"/>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a:cs typeface="Times New Roman" panose="02020603050405020304" pitchFamily="18" charset="0"/>
              </a:rPr>
              <a:t>ODS – Output Display Standard</a:t>
            </a:r>
            <a:endParaRPr lang="cs-CZ" altLang="cs-CZ">
              <a:cs typeface="Times New Roman" panose="02020603050405020304" pitchFamily="18" charset="0"/>
            </a:endParaRPr>
          </a:p>
          <a:p>
            <a:r>
              <a:rPr lang="cs-CZ" altLang="cs-CZ">
                <a:cs typeface="Times New Roman" panose="02020603050405020304" pitchFamily="18" charset="0"/>
              </a:rPr>
              <a:t>V souvislosti s potenciálními riziky přenosu energie ultrazvuku do tkáně vznikl systém, jehož součástí je zobrazení </a:t>
            </a:r>
            <a:r>
              <a:rPr lang="cs-CZ" altLang="cs-CZ" b="1">
                <a:cs typeface="Times New Roman" panose="02020603050405020304" pitchFamily="18" charset="0"/>
              </a:rPr>
              <a:t>mechanického a tepelného indexu </a:t>
            </a:r>
            <a:r>
              <a:rPr lang="cs-CZ" altLang="cs-CZ">
                <a:cs typeface="Times New Roman" panose="02020603050405020304" pitchFamily="18" charset="0"/>
              </a:rPr>
              <a:t>na obrazovce. Tak je lékař neustále informován o expozici pacienta, přičemž je tímto způsobem </a:t>
            </a:r>
            <a:r>
              <a:rPr lang="cs-CZ" altLang="cs-CZ" b="1">
                <a:cs typeface="Times New Roman" panose="02020603050405020304" pitchFamily="18" charset="0"/>
              </a:rPr>
              <a:t>přenesena </a:t>
            </a:r>
            <a:r>
              <a:rPr lang="cs-CZ" altLang="cs-CZ">
                <a:cs typeface="Times New Roman" panose="02020603050405020304" pitchFamily="18" charset="0"/>
              </a:rPr>
              <a:t>případná </a:t>
            </a:r>
            <a:r>
              <a:rPr lang="cs-CZ" altLang="cs-CZ" b="1">
                <a:cs typeface="Times New Roman" panose="02020603050405020304" pitchFamily="18" charset="0"/>
              </a:rPr>
              <a:t>zodpovědnost </a:t>
            </a:r>
            <a:r>
              <a:rPr lang="cs-CZ" altLang="cs-CZ">
                <a:cs typeface="Times New Roman" panose="02020603050405020304" pitchFamily="18" charset="0"/>
              </a:rPr>
              <a:t>na lékaře. V červeném kroužku jsou zobrazeny oba indexy.</a:t>
            </a:r>
            <a:r>
              <a:rPr lang="cs-CZ" altLang="cs-CZ"/>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E62475CA-9967-40D4-A22E-8AFECB7210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C8205712-D12D-44EA-A5EE-046CF1BAEB69}" type="slidenum">
              <a:rPr lang="cs-CZ" altLang="cs-CZ"/>
              <a:pPr eaLnBrk="1" hangingPunct="1"/>
              <a:t>126</a:t>
            </a:fld>
            <a:endParaRPr lang="cs-CZ" altLang="cs-CZ"/>
          </a:p>
        </p:txBody>
      </p:sp>
      <p:sp>
        <p:nvSpPr>
          <p:cNvPr id="116739" name="Rectangle 2">
            <a:extLst>
              <a:ext uri="{FF2B5EF4-FFF2-40B4-BE49-F238E27FC236}">
                <a16:creationId xmlns:a16="http://schemas.microsoft.com/office/drawing/2014/main" id="{6C3AB6CB-1633-4793-9F4C-F3BE40A4D6D0}"/>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6740" name="Rectangle 3">
            <a:extLst>
              <a:ext uri="{FF2B5EF4-FFF2-40B4-BE49-F238E27FC236}">
                <a16:creationId xmlns:a16="http://schemas.microsoft.com/office/drawing/2014/main" id="{61E2AA3C-C713-47E9-9CD3-5ED9E303902F}"/>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dirty="0">
                <a:cs typeface="Times New Roman" panose="02020603050405020304" pitchFamily="18" charset="0"/>
              </a:rPr>
              <a:t>OGRANIZACE A BEZPEČNOST ULTRAZVUKOVÉ DIAGNOSTIKY</a:t>
            </a:r>
            <a:endParaRPr lang="cs-CZ" altLang="cs-CZ" dirty="0">
              <a:cs typeface="Times New Roman" panose="02020603050405020304" pitchFamily="18" charset="0"/>
            </a:endParaRPr>
          </a:p>
          <a:p>
            <a:r>
              <a:rPr lang="cs-CZ" altLang="cs-CZ" dirty="0">
                <a:cs typeface="Times New Roman" panose="02020603050405020304" pitchFamily="18" charset="0"/>
              </a:rPr>
              <a:t> </a:t>
            </a:r>
          </a:p>
          <a:p>
            <a:r>
              <a:rPr lang="cs-CZ" altLang="cs-CZ" dirty="0">
                <a:cs typeface="Times New Roman" panose="02020603050405020304" pitchFamily="18" charset="0"/>
              </a:rPr>
              <a:t>Pro úplnost uvádím přehled organizací sledujících bezpečnost ultrazvuku v medicíně. </a:t>
            </a:r>
          </a:p>
          <a:p>
            <a:r>
              <a:rPr lang="cs-CZ" altLang="cs-CZ" dirty="0">
                <a:cs typeface="Times New Roman" panose="02020603050405020304" pitchFamily="18" charset="0"/>
              </a:rPr>
              <a:t>Patří mezi ně Světová federace pro ultrazvuk v medicíně  a biologii, Evropská federace společností pro ultrazvuk v medicíně a biologii.</a:t>
            </a:r>
          </a:p>
          <a:p>
            <a:r>
              <a:rPr lang="cs-CZ" altLang="cs-CZ" dirty="0">
                <a:cs typeface="Times New Roman" panose="02020603050405020304" pitchFamily="18" charset="0"/>
              </a:rPr>
              <a:t>Dále AIUM, FDA což je Federální komise pro kontrolu léků a potravin - obdoba našeho Státního ústavu pro kontrolu léčiv a další.</a:t>
            </a:r>
          </a:p>
          <a:p>
            <a:r>
              <a:rPr lang="cs-CZ" altLang="cs-CZ" dirty="0">
                <a:cs typeface="Times New Roman" panose="02020603050405020304" pitchFamily="18" charset="0"/>
              </a:rPr>
              <a:t>Žlutě jsou na slidu </a:t>
            </a:r>
            <a:r>
              <a:rPr lang="cs-CZ" altLang="cs-CZ" dirty="0" err="1">
                <a:cs typeface="Times New Roman" panose="02020603050405020304" pitchFamily="18" charset="0"/>
              </a:rPr>
              <a:t>uvedny</a:t>
            </a:r>
            <a:r>
              <a:rPr lang="cs-CZ" altLang="cs-CZ" dirty="0">
                <a:cs typeface="Times New Roman" panose="02020603050405020304" pitchFamily="18" charset="0"/>
              </a:rPr>
              <a:t> názvy některých předpisů, týkajících se bezpečnosti ultrazvuku, přičemž Česká republika přejala podtržené předpisy.</a:t>
            </a:r>
            <a:r>
              <a:rPr lang="cs-CZ" altLang="cs-CZ" dirty="0"/>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79893114-65B4-43CA-A6A6-20E32791AD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5C96EA84-B38D-4AE4-AC82-2CD599CF5DEF}" type="slidenum">
              <a:rPr lang="cs-CZ" altLang="cs-CZ"/>
              <a:pPr eaLnBrk="1" hangingPunct="1"/>
              <a:t>129</a:t>
            </a:fld>
            <a:endParaRPr lang="cs-CZ" altLang="cs-CZ"/>
          </a:p>
        </p:txBody>
      </p:sp>
      <p:sp>
        <p:nvSpPr>
          <p:cNvPr id="117763" name="Rectangle 2">
            <a:extLst>
              <a:ext uri="{FF2B5EF4-FFF2-40B4-BE49-F238E27FC236}">
                <a16:creationId xmlns:a16="http://schemas.microsoft.com/office/drawing/2014/main" id="{14419741-2C08-4C3C-B1B5-6A5983343463}"/>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17764" name="Rectangle 3">
            <a:extLst>
              <a:ext uri="{FF2B5EF4-FFF2-40B4-BE49-F238E27FC236}">
                <a16:creationId xmlns:a16="http://schemas.microsoft.com/office/drawing/2014/main" id="{911F7357-5C7C-4ACC-84FF-972F06B97543}"/>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cs-CZ" altLang="cs-CZ" u="sng" dirty="0">
                <a:cs typeface="Times New Roman" panose="02020603050405020304" pitchFamily="18" charset="0"/>
              </a:rPr>
              <a:t>PAMATUJ</a:t>
            </a:r>
            <a:endParaRPr lang="cs-CZ" altLang="cs-CZ" dirty="0">
              <a:cs typeface="Times New Roman" panose="02020603050405020304" pitchFamily="18" charset="0"/>
            </a:endParaRPr>
          </a:p>
          <a:p>
            <a:r>
              <a:rPr lang="cs-CZ" altLang="cs-CZ" dirty="0">
                <a:cs typeface="Times New Roman" panose="02020603050405020304" pitchFamily="18" charset="0"/>
              </a:rPr>
              <a:t>Při patřičném používání je ultrazvuk bezpečná a efektivní diagnostická metoda. </a:t>
            </a:r>
          </a:p>
          <a:p>
            <a:r>
              <a:rPr lang="cs-CZ" altLang="cs-CZ" dirty="0">
                <a:cs typeface="Times New Roman" panose="02020603050405020304" pitchFamily="18" charset="0"/>
              </a:rPr>
              <a:t>V současné době neexistují žádné studie potvrzující kauzální souvislost mezi diagnostickým  ultrazvukem a potenciálními nežádoucími účinky – a to při dodržování limitů FDA.</a:t>
            </a:r>
          </a:p>
          <a:p>
            <a:r>
              <a:rPr lang="cs-CZ" altLang="cs-CZ" dirty="0">
                <a:cs typeface="Times New Roman" panose="02020603050405020304" pitchFamily="18" charset="0"/>
              </a:rPr>
              <a:t>Je důležité používat ultrazvuk v indikovaných případech, tzn. lege </a:t>
            </a:r>
            <a:r>
              <a:rPr lang="cs-CZ" altLang="cs-CZ" dirty="0" err="1">
                <a:cs typeface="Times New Roman" panose="02020603050405020304" pitchFamily="18" charset="0"/>
              </a:rPr>
              <a:t>artis</a:t>
            </a:r>
            <a:r>
              <a:rPr lang="cs-CZ" altLang="cs-CZ" dirty="0">
                <a:cs typeface="Times New Roman" panose="02020603050405020304" pitchFamily="18" charset="0"/>
              </a:rPr>
              <a:t> – zvláště při vyšetřování plodu Dopplerem</a:t>
            </a:r>
          </a:p>
          <a:p>
            <a:r>
              <a:rPr lang="cs-CZ" altLang="cs-CZ" dirty="0">
                <a:cs typeface="Times New Roman" panose="02020603050405020304" pitchFamily="18" charset="0"/>
              </a:rPr>
              <a:t>Tepelný a mechanický index usnadňují orientaci při expozici pacienta, lépe umožňují expozici snížit.</a:t>
            </a:r>
            <a:r>
              <a:rPr lang="cs-CZ" altLang="cs-CZ"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z</a:t>
            </a:r>
            <a:r>
              <a:rPr lang="cs-CZ" baseline="-25000" dirty="0"/>
              <a:t>1</a:t>
            </a:r>
            <a:r>
              <a:rPr lang="cs-CZ" dirty="0"/>
              <a:t> je téměř 0,</a:t>
            </a:r>
            <a:r>
              <a:rPr lang="cs-CZ" baseline="0" dirty="0"/>
              <a:t> z</a:t>
            </a:r>
            <a:r>
              <a:rPr lang="cs-CZ" baseline="-25000" dirty="0"/>
              <a:t>2</a:t>
            </a:r>
            <a:r>
              <a:rPr lang="cs-CZ" baseline="0" dirty="0"/>
              <a:t>/z</a:t>
            </a:r>
            <a:r>
              <a:rPr lang="cs-CZ" baseline="-25000" dirty="0"/>
              <a:t>2</a:t>
            </a:r>
            <a:r>
              <a:rPr lang="cs-CZ" baseline="0" dirty="0"/>
              <a:t> je 1, tzn. R = téměř 1, všechno se odrazí</a:t>
            </a:r>
          </a:p>
          <a:p>
            <a:r>
              <a:rPr lang="cs-CZ" baseline="0" dirty="0"/>
              <a:t>CEUS – </a:t>
            </a:r>
            <a:r>
              <a:rPr lang="cs-CZ" baseline="0" dirty="0" err="1"/>
              <a:t>Contrast-enhanced</a:t>
            </a:r>
            <a:r>
              <a:rPr lang="cs-CZ" baseline="0" dirty="0"/>
              <a:t> </a:t>
            </a:r>
            <a:r>
              <a:rPr lang="cs-CZ" baseline="0" dirty="0" err="1"/>
              <a:t>Ultrasonography</a:t>
            </a:r>
            <a:endParaRPr lang="cs-CZ" dirty="0"/>
          </a:p>
        </p:txBody>
      </p:sp>
      <p:sp>
        <p:nvSpPr>
          <p:cNvPr id="4" name="Zástupný symbol pro číslo snímku 3"/>
          <p:cNvSpPr>
            <a:spLocks noGrp="1"/>
          </p:cNvSpPr>
          <p:nvPr>
            <p:ph type="sldNum" sz="quarter" idx="10"/>
          </p:nvPr>
        </p:nvSpPr>
        <p:spPr/>
        <p:txBody>
          <a:bodyPr/>
          <a:lstStyle/>
          <a:p>
            <a:fld id="{1B8ADC93-F3D8-442B-A523-38149597F31E}" type="slidenum">
              <a:rPr lang="cs-CZ" altLang="cs-CZ" smtClean="0"/>
              <a:pPr/>
              <a:t>13</a:t>
            </a:fld>
            <a:endParaRPr lang="cs-CZ" altLang="cs-CZ"/>
          </a:p>
        </p:txBody>
      </p:sp>
    </p:spTree>
    <p:extLst>
      <p:ext uri="{BB962C8B-B14F-4D97-AF65-F5344CB8AC3E}">
        <p14:creationId xmlns:p14="http://schemas.microsoft.com/office/powerpoint/2010/main" val="8514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Žlutě přepočítáno pro měkké tkáně (</a:t>
            </a:r>
            <a:r>
              <a:rPr lang="cs-CZ" dirty="0" err="1"/>
              <a:t>Hrazdira</a:t>
            </a:r>
            <a:r>
              <a:rPr lang="cs-CZ" dirty="0"/>
              <a:t>)</a:t>
            </a:r>
          </a:p>
          <a:p>
            <a:r>
              <a:rPr lang="cs-CZ" dirty="0"/>
              <a:t>(Kučera-</a:t>
            </a:r>
            <a:r>
              <a:rPr lang="cs-CZ" dirty="0" err="1"/>
              <a:t>Termoakustické</a:t>
            </a:r>
            <a:r>
              <a:rPr lang="cs-CZ" dirty="0"/>
              <a:t> měření výkonu ultrazvuku)</a:t>
            </a:r>
          </a:p>
        </p:txBody>
      </p:sp>
      <p:sp>
        <p:nvSpPr>
          <p:cNvPr id="4" name="Zástupný symbol pro číslo snímku 3"/>
          <p:cNvSpPr>
            <a:spLocks noGrp="1"/>
          </p:cNvSpPr>
          <p:nvPr>
            <p:ph type="sldNum" sz="quarter" idx="5"/>
          </p:nvPr>
        </p:nvSpPr>
        <p:spPr/>
        <p:txBody>
          <a:bodyPr/>
          <a:lstStyle/>
          <a:p>
            <a:fld id="{1B8ADC93-F3D8-442B-A523-38149597F31E}" type="slidenum">
              <a:rPr lang="cs-CZ" altLang="cs-CZ" smtClean="0"/>
              <a:pPr/>
              <a:t>14</a:t>
            </a:fld>
            <a:endParaRPr lang="cs-CZ" altLang="cs-CZ"/>
          </a:p>
        </p:txBody>
      </p:sp>
    </p:spTree>
    <p:extLst>
      <p:ext uri="{BB962C8B-B14F-4D97-AF65-F5344CB8AC3E}">
        <p14:creationId xmlns:p14="http://schemas.microsoft.com/office/powerpoint/2010/main" val="609110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1">
                <a:solidFill>
                  <a:srgbClr val="FFC000"/>
                </a:solidFill>
                <a:latin typeface="Calibri" panose="020F0502020204030204" pitchFamily="34" charset="0"/>
                <a:cs typeface="Calibri" panose="020F0502020204030204" pitchFamily="34" charset="0"/>
              </a:defRPr>
            </a:lvl1pPr>
          </a:lstStyle>
          <a:p>
            <a:r>
              <a:rPr lang="cs-CZ" dirty="0"/>
              <a:t>Kliknutím lze upravit styl.</a:t>
            </a:r>
            <a:endParaRPr lang="en-US" dirty="0"/>
          </a:p>
        </p:txBody>
      </p:sp>
      <p:sp>
        <p:nvSpPr>
          <p:cNvPr id="3" name="Subtitle 2"/>
          <p:cNvSpPr>
            <a:spLocks noGrp="1"/>
          </p:cNvSpPr>
          <p:nvPr>
            <p:ph type="subTitle" idx="1"/>
          </p:nvPr>
        </p:nvSpPr>
        <p:spPr>
          <a:xfrm>
            <a:off x="1143000" y="4729163"/>
            <a:ext cx="6858000" cy="13573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Kliknutím můžete upravit styl předlohy.</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pic>
        <p:nvPicPr>
          <p:cNvPr id="8" name="Picture 13" descr="D:\fn-brno-barva-pozitiv.jpg">
            <a:extLst>
              <a:ext uri="{FF2B5EF4-FFF2-40B4-BE49-F238E27FC236}">
                <a16:creationId xmlns:a16="http://schemas.microsoft.com/office/drawing/2014/main" id="{343B378C-7864-4651-B4B4-64090FFC8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188913"/>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D:\fn-brno-barva-pozitiv.jpg">
            <a:extLst>
              <a:ext uri="{FF2B5EF4-FFF2-40B4-BE49-F238E27FC236}">
                <a16:creationId xmlns:a16="http://schemas.microsoft.com/office/drawing/2014/main" id="{D5751855-05D6-4704-94DE-1C2DF5AC8F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888" y="188913"/>
            <a:ext cx="198120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ázek 10">
            <a:extLst>
              <a:ext uri="{FF2B5EF4-FFF2-40B4-BE49-F238E27FC236}">
                <a16:creationId xmlns:a16="http://schemas.microsoft.com/office/drawing/2014/main" id="{291F439B-ADDC-414E-9A9C-EDB420BAAC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31657" y="142377"/>
            <a:ext cx="1546943" cy="1065653"/>
          </a:xfrm>
          <a:prstGeom prst="rect">
            <a:avLst/>
          </a:prstGeom>
        </p:spPr>
      </p:pic>
    </p:spTree>
    <p:extLst>
      <p:ext uri="{BB962C8B-B14F-4D97-AF65-F5344CB8AC3E}">
        <p14:creationId xmlns:p14="http://schemas.microsoft.com/office/powerpoint/2010/main" val="376459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995588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93047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Nadpis, graf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graf 2"/>
          <p:cNvSpPr>
            <a:spLocks noGrp="1"/>
          </p:cNvSpPr>
          <p:nvPr>
            <p:ph type="chart" sz="half" idx="1"/>
          </p:nvPr>
        </p:nvSpPr>
        <p:spPr>
          <a:xfrm>
            <a:off x="457200" y="1143000"/>
            <a:ext cx="4076700" cy="5105400"/>
          </a:xfrm>
        </p:spPr>
        <p:txBody>
          <a:bodyPr/>
          <a:lstStyle/>
          <a:p>
            <a:pPr lvl="0"/>
            <a:endParaRPr lang="cs-CZ" noProof="0"/>
          </a:p>
        </p:txBody>
      </p:sp>
      <p:sp>
        <p:nvSpPr>
          <p:cNvPr id="4" name="Zástupný symbol pro text 3"/>
          <p:cNvSpPr>
            <a:spLocks noGrp="1"/>
          </p:cNvSpPr>
          <p:nvPr>
            <p:ph type="body" sz="half" idx="2"/>
          </p:nvPr>
        </p:nvSpPr>
        <p:spPr>
          <a:xfrm>
            <a:off x="46863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C620CED3-4044-4F62-A97E-C270DFAC779D}"/>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9B6DB01F-A98C-47ED-950B-BAD8D50DC94C}"/>
              </a:ext>
            </a:extLst>
          </p:cNvPr>
          <p:cNvSpPr>
            <a:spLocks noGrp="1"/>
          </p:cNvSpPr>
          <p:nvPr>
            <p:ph type="sldNum" sz="quarter" idx="11"/>
          </p:nvPr>
        </p:nvSpPr>
        <p:spPr>
          <a:xfrm>
            <a:off x="7239000" y="6400800"/>
            <a:ext cx="1905000" cy="457200"/>
          </a:xfrm>
        </p:spPr>
        <p:txBody>
          <a:bodyPr/>
          <a:lstStyle>
            <a:lvl1pPr>
              <a:defRPr/>
            </a:lvl1pPr>
          </a:lstStyle>
          <a:p>
            <a:fld id="{9EAFF32F-12CF-43C6-800A-8885DB110055}" type="slidenum">
              <a:rPr lang="cs-CZ" altLang="cs-CZ"/>
              <a:pPr/>
              <a:t>‹#›</a:t>
            </a:fld>
            <a:endParaRPr lang="cs-CZ" altLang="cs-CZ"/>
          </a:p>
        </p:txBody>
      </p:sp>
    </p:spTree>
    <p:extLst>
      <p:ext uri="{BB962C8B-B14F-4D97-AF65-F5344CB8AC3E}">
        <p14:creationId xmlns:p14="http://schemas.microsoft.com/office/powerpoint/2010/main" val="1429279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Nadpis, text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graf 3"/>
          <p:cNvSpPr>
            <a:spLocks noGrp="1"/>
          </p:cNvSpPr>
          <p:nvPr>
            <p:ph type="chart" sz="half" idx="2"/>
          </p:nvPr>
        </p:nvSpPr>
        <p:spPr>
          <a:xfrm>
            <a:off x="4686300" y="1143000"/>
            <a:ext cx="4076700" cy="5105400"/>
          </a:xfrm>
        </p:spPr>
        <p:txBody>
          <a:bodyPr/>
          <a:lstStyle/>
          <a:p>
            <a:pPr lvl="0"/>
            <a:endParaRPr lang="cs-CZ" noProof="0"/>
          </a:p>
        </p:txBody>
      </p:sp>
      <p:sp>
        <p:nvSpPr>
          <p:cNvPr id="5" name="Rectangle 1028">
            <a:extLst>
              <a:ext uri="{FF2B5EF4-FFF2-40B4-BE49-F238E27FC236}">
                <a16:creationId xmlns:a16="http://schemas.microsoft.com/office/drawing/2014/main" id="{5B6303E2-33F1-437D-B8E1-2D4EEA50CC7C}"/>
              </a:ext>
            </a:extLst>
          </p:cNvPr>
          <p:cNvSpPr>
            <a:spLocks noGrp="1" noChangeArrowheads="1"/>
          </p:cNvSpPr>
          <p:nvPr>
            <p:ph type="dt" sz="half" idx="10"/>
          </p:nvPr>
        </p:nvSpPr>
        <p:spPr/>
        <p:txBody>
          <a:bodyPr/>
          <a:lstStyle>
            <a:lvl1pPr>
              <a:defRPr/>
            </a:lvl1pPr>
          </a:lstStyle>
          <a:p>
            <a:pPr>
              <a:defRPr/>
            </a:pPr>
            <a:endParaRPr lang="cs-CZ"/>
          </a:p>
        </p:txBody>
      </p:sp>
      <p:sp>
        <p:nvSpPr>
          <p:cNvPr id="6" name="Rectangle 1029">
            <a:extLst>
              <a:ext uri="{FF2B5EF4-FFF2-40B4-BE49-F238E27FC236}">
                <a16:creationId xmlns:a16="http://schemas.microsoft.com/office/drawing/2014/main" id="{4B007379-B865-48B4-B143-FEACE0FC7D30}"/>
              </a:ext>
            </a:extLst>
          </p:cNvPr>
          <p:cNvSpPr>
            <a:spLocks noGrp="1" noChangeArrowheads="1"/>
          </p:cNvSpPr>
          <p:nvPr>
            <p:ph type="sldNum" sz="quarter" idx="11"/>
          </p:nvPr>
        </p:nvSpPr>
        <p:spPr/>
        <p:txBody>
          <a:bodyPr/>
          <a:lstStyle>
            <a:lvl1pPr>
              <a:defRPr/>
            </a:lvl1pPr>
          </a:lstStyle>
          <a:p>
            <a:fld id="{BE04A954-A997-4201-B71C-72D4DBA6EBC5}" type="slidenum">
              <a:rPr lang="cs-CZ" altLang="cs-CZ"/>
              <a:pPr/>
              <a:t>‹#›</a:t>
            </a:fld>
            <a:endParaRPr lang="cs-CZ" altLang="cs-CZ"/>
          </a:p>
        </p:txBody>
      </p:sp>
    </p:spTree>
    <p:extLst>
      <p:ext uri="{BB962C8B-B14F-4D97-AF65-F5344CB8AC3E}">
        <p14:creationId xmlns:p14="http://schemas.microsoft.com/office/powerpoint/2010/main" val="35868863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863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863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1028">
            <a:extLst>
              <a:ext uri="{FF2B5EF4-FFF2-40B4-BE49-F238E27FC236}">
                <a16:creationId xmlns:a16="http://schemas.microsoft.com/office/drawing/2014/main" id="{F9CB0300-256C-4B5B-8F84-9A2F7FD07788}"/>
              </a:ext>
            </a:extLst>
          </p:cNvPr>
          <p:cNvSpPr>
            <a:spLocks noGrp="1" noChangeArrowheads="1"/>
          </p:cNvSpPr>
          <p:nvPr>
            <p:ph type="dt" sz="half" idx="10"/>
          </p:nvPr>
        </p:nvSpPr>
        <p:spPr/>
        <p:txBody>
          <a:bodyPr/>
          <a:lstStyle>
            <a:lvl1pPr>
              <a:defRPr/>
            </a:lvl1pPr>
          </a:lstStyle>
          <a:p>
            <a:pPr>
              <a:defRPr/>
            </a:pPr>
            <a:endParaRPr lang="cs-CZ"/>
          </a:p>
        </p:txBody>
      </p:sp>
      <p:sp>
        <p:nvSpPr>
          <p:cNvPr id="7" name="Rectangle 1029">
            <a:extLst>
              <a:ext uri="{FF2B5EF4-FFF2-40B4-BE49-F238E27FC236}">
                <a16:creationId xmlns:a16="http://schemas.microsoft.com/office/drawing/2014/main" id="{72E6AD0E-006E-48EE-872A-0499CFFD6FEB}"/>
              </a:ext>
            </a:extLst>
          </p:cNvPr>
          <p:cNvSpPr>
            <a:spLocks noGrp="1" noChangeArrowheads="1"/>
          </p:cNvSpPr>
          <p:nvPr>
            <p:ph type="sldNum" sz="quarter" idx="11"/>
          </p:nvPr>
        </p:nvSpPr>
        <p:spPr/>
        <p:txBody>
          <a:bodyPr/>
          <a:lstStyle>
            <a:lvl1pPr>
              <a:defRPr/>
            </a:lvl1pPr>
          </a:lstStyle>
          <a:p>
            <a:fld id="{590C3997-4F2A-4459-9C20-6C31D9AD5735}" type="slidenum">
              <a:rPr lang="cs-CZ" altLang="cs-CZ"/>
              <a:pPr/>
              <a:t>‹#›</a:t>
            </a:fld>
            <a:endParaRPr lang="cs-CZ" altLang="cs-CZ"/>
          </a:p>
        </p:txBody>
      </p:sp>
    </p:spTree>
    <p:extLst>
      <p:ext uri="{BB962C8B-B14F-4D97-AF65-F5344CB8AC3E}">
        <p14:creationId xmlns:p14="http://schemas.microsoft.com/office/powerpoint/2010/main" val="223012460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4686300" y="1143000"/>
            <a:ext cx="4076700" cy="5105400"/>
          </a:xfrm>
        </p:spPr>
        <p:txBody>
          <a:bodyPr/>
          <a:lstStyle/>
          <a:p>
            <a:pPr lvl="0"/>
            <a:endParaRPr lang="cs-CZ" noProof="0"/>
          </a:p>
        </p:txBody>
      </p:sp>
      <p:sp>
        <p:nvSpPr>
          <p:cNvPr id="5" name="Rectangle 1028">
            <a:extLst>
              <a:ext uri="{FF2B5EF4-FFF2-40B4-BE49-F238E27FC236}">
                <a16:creationId xmlns:a16="http://schemas.microsoft.com/office/drawing/2014/main" id="{CD4F5B70-6965-4A71-94A8-610169AE30EB}"/>
              </a:ext>
            </a:extLst>
          </p:cNvPr>
          <p:cNvSpPr>
            <a:spLocks noGrp="1" noChangeArrowheads="1"/>
          </p:cNvSpPr>
          <p:nvPr>
            <p:ph type="dt" sz="half" idx="10"/>
          </p:nvPr>
        </p:nvSpPr>
        <p:spPr/>
        <p:txBody>
          <a:bodyPr/>
          <a:lstStyle>
            <a:lvl1pPr>
              <a:defRPr/>
            </a:lvl1pPr>
          </a:lstStyle>
          <a:p>
            <a:pPr>
              <a:defRPr/>
            </a:pPr>
            <a:endParaRPr lang="cs-CZ"/>
          </a:p>
        </p:txBody>
      </p:sp>
      <p:sp>
        <p:nvSpPr>
          <p:cNvPr id="6" name="Rectangle 1029">
            <a:extLst>
              <a:ext uri="{FF2B5EF4-FFF2-40B4-BE49-F238E27FC236}">
                <a16:creationId xmlns:a16="http://schemas.microsoft.com/office/drawing/2014/main" id="{AAB0E1CB-5E4C-4B12-8ADB-E654DB87653D}"/>
              </a:ext>
            </a:extLst>
          </p:cNvPr>
          <p:cNvSpPr>
            <a:spLocks noGrp="1" noChangeArrowheads="1"/>
          </p:cNvSpPr>
          <p:nvPr>
            <p:ph type="sldNum" sz="quarter" idx="11"/>
          </p:nvPr>
        </p:nvSpPr>
        <p:spPr/>
        <p:txBody>
          <a:bodyPr/>
          <a:lstStyle>
            <a:lvl1pPr>
              <a:defRPr/>
            </a:lvl1pPr>
          </a:lstStyle>
          <a:p>
            <a:fld id="{E31026B7-48DC-4518-992A-6B79BC4785EA}" type="slidenum">
              <a:rPr lang="cs-CZ" altLang="cs-CZ"/>
              <a:pPr/>
              <a:t>‹#›</a:t>
            </a:fld>
            <a:endParaRPr lang="cs-CZ" altLang="cs-CZ"/>
          </a:p>
        </p:txBody>
      </p:sp>
    </p:spTree>
    <p:extLst>
      <p:ext uri="{BB962C8B-B14F-4D97-AF65-F5344CB8AC3E}">
        <p14:creationId xmlns:p14="http://schemas.microsoft.com/office/powerpoint/2010/main" val="312644064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457200" y="152400"/>
            <a:ext cx="8305800" cy="762000"/>
          </a:xfrm>
        </p:spPr>
        <p:txBody>
          <a:bodyPr/>
          <a:lstStyle/>
          <a:p>
            <a:r>
              <a:rPr lang="cs-CZ"/>
              <a:t>Klepnutím lze upravit styl předlohy nadpisů.</a:t>
            </a:r>
          </a:p>
        </p:txBody>
      </p:sp>
      <p:sp>
        <p:nvSpPr>
          <p:cNvPr id="3" name="Zástupný symbol pro klipart 2"/>
          <p:cNvSpPr>
            <a:spLocks noGrp="1"/>
          </p:cNvSpPr>
          <p:nvPr>
            <p:ph type="clipArt" sz="half" idx="1"/>
          </p:nvPr>
        </p:nvSpPr>
        <p:spPr>
          <a:xfrm>
            <a:off x="457200" y="1143000"/>
            <a:ext cx="4076700" cy="5105400"/>
          </a:xfrm>
        </p:spPr>
        <p:txBody>
          <a:bodyPr/>
          <a:lstStyle/>
          <a:p>
            <a:pPr lvl="0"/>
            <a:endParaRPr lang="cs-CZ" noProof="0"/>
          </a:p>
        </p:txBody>
      </p:sp>
      <p:sp>
        <p:nvSpPr>
          <p:cNvPr id="4" name="Zástupný symbol pro text 3"/>
          <p:cNvSpPr>
            <a:spLocks noGrp="1"/>
          </p:cNvSpPr>
          <p:nvPr>
            <p:ph type="body" sz="half" idx="2"/>
          </p:nvPr>
        </p:nvSpPr>
        <p:spPr>
          <a:xfrm>
            <a:off x="4686300" y="1143000"/>
            <a:ext cx="4076700" cy="51054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FB8F9792-4111-4659-BF68-05050769C817}"/>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6" name="Zástupný symbol pro číslo snímku 5">
            <a:extLst>
              <a:ext uri="{FF2B5EF4-FFF2-40B4-BE49-F238E27FC236}">
                <a16:creationId xmlns:a16="http://schemas.microsoft.com/office/drawing/2014/main" id="{4F425F53-1333-45AC-9C7A-F86D266224A6}"/>
              </a:ext>
            </a:extLst>
          </p:cNvPr>
          <p:cNvSpPr>
            <a:spLocks noGrp="1"/>
          </p:cNvSpPr>
          <p:nvPr>
            <p:ph type="sldNum" sz="quarter" idx="11"/>
          </p:nvPr>
        </p:nvSpPr>
        <p:spPr>
          <a:xfrm>
            <a:off x="7239000" y="6400800"/>
            <a:ext cx="1905000" cy="457200"/>
          </a:xfrm>
        </p:spPr>
        <p:txBody>
          <a:bodyPr/>
          <a:lstStyle>
            <a:lvl1pPr>
              <a:defRPr/>
            </a:lvl1pPr>
          </a:lstStyle>
          <a:p>
            <a:fld id="{AAF394EA-1098-4C6F-A02C-084A0C486276}" type="slidenum">
              <a:rPr lang="cs-CZ" altLang="cs-CZ"/>
              <a:pPr/>
              <a:t>‹#›</a:t>
            </a:fld>
            <a:endParaRPr lang="cs-CZ" altLang="cs-CZ"/>
          </a:p>
        </p:txBody>
      </p:sp>
    </p:spTree>
    <p:extLst>
      <p:ext uri="{BB962C8B-B14F-4D97-AF65-F5344CB8AC3E}">
        <p14:creationId xmlns:p14="http://schemas.microsoft.com/office/powerpoint/2010/main" val="356372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152400"/>
            <a:ext cx="8305800" cy="762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86300" y="11430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86300" y="3771900"/>
            <a:ext cx="4076700" cy="24765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06D530F-2E69-4226-BF89-B39B957CD8FC}"/>
              </a:ext>
            </a:extLst>
          </p:cNvPr>
          <p:cNvSpPr>
            <a:spLocks noGrp="1"/>
          </p:cNvSpPr>
          <p:nvPr>
            <p:ph type="dt" sz="half" idx="10"/>
          </p:nvPr>
        </p:nvSpPr>
        <p:spPr>
          <a:xfrm>
            <a:off x="0" y="6400800"/>
            <a:ext cx="1905000" cy="457200"/>
          </a:xfrm>
        </p:spPr>
        <p:txBody>
          <a:bodyPr/>
          <a:lstStyle>
            <a:lvl1pPr>
              <a:defRPr/>
            </a:lvl1pPr>
          </a:lstStyle>
          <a:p>
            <a:pPr>
              <a:defRPr/>
            </a:pPr>
            <a:endParaRPr lang="cs-CZ"/>
          </a:p>
        </p:txBody>
      </p:sp>
      <p:sp>
        <p:nvSpPr>
          <p:cNvPr id="8" name="Zástupný symbol pro číslo snímku 7">
            <a:extLst>
              <a:ext uri="{FF2B5EF4-FFF2-40B4-BE49-F238E27FC236}">
                <a16:creationId xmlns:a16="http://schemas.microsoft.com/office/drawing/2014/main" id="{DB810734-F80C-48C0-8F80-D816F0AB874E}"/>
              </a:ext>
            </a:extLst>
          </p:cNvPr>
          <p:cNvSpPr>
            <a:spLocks noGrp="1"/>
          </p:cNvSpPr>
          <p:nvPr>
            <p:ph type="sldNum" sz="quarter" idx="11"/>
          </p:nvPr>
        </p:nvSpPr>
        <p:spPr>
          <a:xfrm>
            <a:off x="7239000" y="6400800"/>
            <a:ext cx="1905000" cy="457200"/>
          </a:xfrm>
        </p:spPr>
        <p:txBody>
          <a:bodyPr/>
          <a:lstStyle>
            <a:lvl1pPr>
              <a:defRPr/>
            </a:lvl1pPr>
          </a:lstStyle>
          <a:p>
            <a:fld id="{269B60BA-BFC6-48F8-8E3B-1CE1C29850A4}" type="slidenum">
              <a:rPr lang="cs-CZ" altLang="cs-CZ"/>
              <a:pPr/>
              <a:t>‹#›</a:t>
            </a:fld>
            <a:endParaRPr lang="cs-CZ" altLang="cs-CZ"/>
          </a:p>
        </p:txBody>
      </p:sp>
    </p:spTree>
    <p:extLst>
      <p:ext uri="{BB962C8B-B14F-4D97-AF65-F5344CB8AC3E}">
        <p14:creationId xmlns:p14="http://schemas.microsoft.com/office/powerpoint/2010/main" val="684011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smtClean="0"/>
              <a:t>10/24/2022</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60532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cs-C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306788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763262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cs-CZ"/>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318874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cs-CZ"/>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98864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cs-CZ"/>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118747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296230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0A25D98-C304-4AAB-8BB0-372E803763C9}" type="datetimeFigureOut">
              <a:rPr lang="cs-CZ" smtClean="0"/>
              <a:t>24.10.2022</a:t>
            </a:fld>
            <a:endParaRPr lang="cs-C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cs-C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AD420D1A-9B2F-45C9-9C89-B1DEB480C426}" type="slidenum">
              <a:rPr lang="cs-CZ" smtClean="0"/>
              <a:t>‹#›</a:t>
            </a:fld>
            <a:endParaRPr lang="cs-CZ"/>
          </a:p>
        </p:txBody>
      </p:sp>
    </p:spTree>
    <p:extLst>
      <p:ext uri="{BB962C8B-B14F-4D97-AF65-F5344CB8AC3E}">
        <p14:creationId xmlns:p14="http://schemas.microsoft.com/office/powerpoint/2010/main" val="2036620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12000">
              <a:srgbClr val="00003A"/>
            </a:gs>
            <a:gs pos="21001">
              <a:srgbClr val="000091"/>
            </a:gs>
            <a:gs pos="100000">
              <a:srgbClr val="00003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extLst>
      <p:ext uri="{BB962C8B-B14F-4D97-AF65-F5344CB8AC3E}">
        <p14:creationId xmlns:p14="http://schemas.microsoft.com/office/powerpoint/2010/main" val="2913357971"/>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 id="2147484484" r:id="rId12"/>
    <p:sldLayoutId id="2147484485" r:id="rId13"/>
    <p:sldLayoutId id="2147484486" r:id="rId14"/>
    <p:sldLayoutId id="2147484487" r:id="rId15"/>
    <p:sldLayoutId id="2147484488" r:id="rId16"/>
    <p:sldLayoutId id="2147484489" r:id="rId17"/>
  </p:sldLayoutIdLst>
  <p:txStyles>
    <p:titleStyle>
      <a:lvl1pPr algn="l" defTabSz="914400" rtl="0" eaLnBrk="1" latinLnBrk="0" hangingPunct="1">
        <a:lnSpc>
          <a:spcPct val="90000"/>
        </a:lnSpc>
        <a:spcBef>
          <a:spcPct val="0"/>
        </a:spcBef>
        <a:buNone/>
        <a:defRPr sz="4400" b="1" kern="1200">
          <a:solidFill>
            <a:srgbClr val="97FF97"/>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5E90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E90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E90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7.xml"/><Relationship Id="rId4" Type="http://schemas.openxmlformats.org/officeDocument/2006/relationships/image" Target="../media/image184.png"/></Relationships>
</file>

<file path=ppt/slides/_rels/slide10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jpeg"/><Relationship Id="rId4" Type="http://schemas.openxmlformats.org/officeDocument/2006/relationships/image" Target="../media/image186.png"/></Relationships>
</file>

<file path=ppt/slides/_rels/slide102.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image" Target="../media/image193.jpeg"/><Relationship Id="rId7" Type="http://schemas.openxmlformats.org/officeDocument/2006/relationships/oleObject" Target="../embeddings/oleObject6.bin"/><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9.gif"/></Relationships>
</file>

<file path=ppt/slides/_rels/slide10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02.jpeg"/><Relationship Id="rId4" Type="http://schemas.openxmlformats.org/officeDocument/2006/relationships/image" Target="../media/image201.png"/></Relationships>
</file>

<file path=ppt/slides/_rels/slide10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207.jpeg"/><Relationship Id="rId5" Type="http://schemas.openxmlformats.org/officeDocument/2006/relationships/image" Target="../media/image206.jpeg"/><Relationship Id="rId4" Type="http://schemas.openxmlformats.org/officeDocument/2006/relationships/image" Target="../media/image20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30.png"/><Relationship Id="rId4" Type="http://schemas.openxmlformats.org/officeDocument/2006/relationships/image" Target="../media/image211.png"/></Relationships>
</file>

<file path=ppt/slides/_rels/slide112.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12.jpeg"/><Relationship Id="rId1" Type="http://schemas.openxmlformats.org/officeDocument/2006/relationships/slideLayout" Target="../slideLayouts/slideLayout2.xml"/><Relationship Id="rId4" Type="http://schemas.openxmlformats.org/officeDocument/2006/relationships/image" Target="../media/image147.w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oleObject" Target="../embeddings/oleObject8.bin"/><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ideo" Target="file:///C:\user\teach\cse377\ultrasound\a_mode.avi"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ideo" Target="file:///C:\user\teach\cse377\ultrasound\m_mode.avi"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usra.ca/imageresolution.php" TargetMode="External"/><Relationship Id="rId7"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3.wmf"/><Relationship Id="rId4" Type="http://schemas.openxmlformats.org/officeDocument/2006/relationships/hyperlink" Target="https://asecho.org/wp-content/uploads/2017/05/025_Edelman_Basic-Ultrasound-Physics.pdf" TargetMode="External"/><Relationship Id="rId9"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asecho.org/wp-content/uploads/2017/05/025_Edelman_Basic-Ultrasound-Physics.pdf" TargetMode="External"/><Relationship Id="rId5" Type="http://schemas.openxmlformats.org/officeDocument/2006/relationships/hyperlink" Target="http://usra.ca/imageresolution.php" TargetMode="External"/><Relationship Id="rId4" Type="http://schemas.openxmlformats.org/officeDocument/2006/relationships/image" Target="../media/image55.em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76.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3.jpeg"/><Relationship Id="rId4"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91.png"/><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jpeg"/></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g"/><Relationship Id="rId4" Type="http://schemas.openxmlformats.org/officeDocument/2006/relationships/image" Target="../media/image107.jpg"/></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1.xml"/><Relationship Id="rId1" Type="http://schemas.openxmlformats.org/officeDocument/2006/relationships/slideLayout" Target="../slideLayouts/slideLayout16.xml"/><Relationship Id="rId5" Type="http://schemas.openxmlformats.org/officeDocument/2006/relationships/image" Target="../media/image1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radiopaedia.org/cases/65567"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image" Target="../media/image13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4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w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6.wmf"/></Relationships>
</file>

<file path=ppt/slides/_rels/slide71.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9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8.png"/><Relationship Id="rId4" Type="http://schemas.openxmlformats.org/officeDocument/2006/relationships/image" Target="../media/image177.jpeg"/></Relationships>
</file>

<file path=ppt/slides/_rels/slide9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0.png"/><Relationship Id="rId5" Type="http://schemas.openxmlformats.org/officeDocument/2006/relationships/slideLayout" Target="../slideLayouts/slideLayout2.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389961C-EF30-421B-9826-F18E14019425}"/>
              </a:ext>
            </a:extLst>
          </p:cNvPr>
          <p:cNvSpPr>
            <a:spLocks noGrp="1" noChangeArrowheads="1"/>
          </p:cNvSpPr>
          <p:nvPr>
            <p:ph type="ctrTitle"/>
          </p:nvPr>
        </p:nvSpPr>
        <p:spPr>
          <a:xfrm>
            <a:off x="685800" y="1268413"/>
            <a:ext cx="7772400" cy="3024187"/>
          </a:xfrm>
        </p:spPr>
        <p:txBody>
          <a:bodyPr/>
          <a:lstStyle/>
          <a:p>
            <a:pPr eaLnBrk="1" hangingPunct="1">
              <a:defRPr/>
            </a:pPr>
            <a:r>
              <a:rPr lang="cs-CZ" dirty="0">
                <a:solidFill>
                  <a:srgbClr val="FFCC00"/>
                </a:solidFill>
                <a:cs typeface="Arial" pitchFamily="34" charset="0"/>
              </a:rPr>
              <a:t>Ultrazvuk</a:t>
            </a:r>
            <a:br>
              <a:rPr lang="cs-CZ" dirty="0">
                <a:cs typeface="Arial" pitchFamily="34" charset="0"/>
              </a:rPr>
            </a:br>
            <a:br>
              <a:rPr lang="cs-CZ" sz="2000" dirty="0">
                <a:cs typeface="Arial" pitchFamily="34" charset="0"/>
              </a:rPr>
            </a:br>
            <a:r>
              <a:rPr lang="cs-CZ" sz="3600" dirty="0">
                <a:solidFill>
                  <a:srgbClr val="EEDF6C"/>
                </a:solidFill>
                <a:cs typeface="Arial" pitchFamily="34" charset="0"/>
              </a:rPr>
              <a:t>Základní principy, módy, technika vyšetření, indikace, kontraindikace, rizika, (ukázky na přístroji)</a:t>
            </a:r>
            <a:endParaRPr lang="cs-CZ" sz="4000" dirty="0">
              <a:solidFill>
                <a:srgbClr val="EEDF6C"/>
              </a:solidFill>
              <a:effectLst/>
              <a:cs typeface="Arial" pitchFamily="34" charset="0"/>
            </a:endParaRPr>
          </a:p>
        </p:txBody>
      </p:sp>
      <p:sp>
        <p:nvSpPr>
          <p:cNvPr id="2051" name="Rectangle 3">
            <a:extLst>
              <a:ext uri="{FF2B5EF4-FFF2-40B4-BE49-F238E27FC236}">
                <a16:creationId xmlns:a16="http://schemas.microsoft.com/office/drawing/2014/main" id="{63E85F17-E77E-47C9-8C27-FC9FA758DB9B}"/>
              </a:ext>
            </a:extLst>
          </p:cNvPr>
          <p:cNvSpPr>
            <a:spLocks noGrp="1" noChangeArrowheads="1"/>
          </p:cNvSpPr>
          <p:nvPr>
            <p:ph type="subTitle" idx="1"/>
          </p:nvPr>
        </p:nvSpPr>
        <p:spPr>
          <a:xfrm>
            <a:off x="1403350" y="4941888"/>
            <a:ext cx="6400800" cy="1752600"/>
          </a:xfrm>
        </p:spPr>
        <p:txBody>
          <a:bodyPr>
            <a:normAutofit/>
          </a:bodyPr>
          <a:lstStyle/>
          <a:p>
            <a:pPr eaLnBrk="1" hangingPunct="1">
              <a:lnSpc>
                <a:spcPct val="90000"/>
              </a:lnSpc>
              <a:defRPr/>
            </a:pPr>
            <a:r>
              <a:rPr lang="cs-CZ" sz="3600" dirty="0">
                <a:effectLst/>
              </a:rPr>
              <a:t>J. Foukal + kolektiv autorů KRNM</a:t>
            </a:r>
          </a:p>
          <a:p>
            <a:pPr eaLnBrk="1" hangingPunct="1">
              <a:lnSpc>
                <a:spcPct val="90000"/>
              </a:lnSpc>
              <a:defRPr/>
            </a:pPr>
            <a:endParaRPr lang="cs-CZ" sz="1200" dirty="0">
              <a:effectLst/>
              <a:latin typeface="+mj-lt"/>
            </a:endParaRPr>
          </a:p>
          <a:p>
            <a:pPr eaLnBrk="1" hangingPunct="1">
              <a:lnSpc>
                <a:spcPct val="90000"/>
              </a:lnSpc>
              <a:defRPr/>
            </a:pPr>
            <a:endParaRPr lang="cs-CZ" sz="1000" dirty="0">
              <a:effectLst/>
              <a:latin typeface="+mj-lt"/>
            </a:endParaRPr>
          </a:p>
          <a:p>
            <a:pPr eaLnBrk="1" hangingPunct="1">
              <a:lnSpc>
                <a:spcPct val="90000"/>
              </a:lnSpc>
              <a:defRPr/>
            </a:pPr>
            <a:r>
              <a:rPr lang="cs-CZ" sz="2000" dirty="0">
                <a:effectLst/>
                <a:latin typeface="+mj-lt"/>
              </a:rPr>
              <a:t>Klinika radiologie a nukleární medicíny FN Brno a LF MU</a:t>
            </a:r>
            <a:endParaRPr lang="cs-CZ" dirty="0">
              <a:latin typeface="+mj-lt"/>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a:extLst>
              <a:ext uri="{FF2B5EF4-FFF2-40B4-BE49-F238E27FC236}">
                <a16:creationId xmlns:a16="http://schemas.microsoft.com/office/drawing/2014/main" id="{322AB2AC-FB04-4235-BD26-C82B3919A31B}"/>
              </a:ext>
            </a:extLst>
          </p:cNvPr>
          <p:cNvSpPr>
            <a:spLocks noGrp="1" noChangeArrowheads="1"/>
          </p:cNvSpPr>
          <p:nvPr>
            <p:ph type="title"/>
          </p:nvPr>
        </p:nvSpPr>
        <p:spPr>
          <a:xfrm>
            <a:off x="468313" y="0"/>
            <a:ext cx="8229600" cy="1143000"/>
          </a:xfrm>
        </p:spPr>
        <p:txBody>
          <a:bodyPr/>
          <a:lstStyle/>
          <a:p>
            <a:pPr eaLnBrk="1" hangingPunct="1">
              <a:defRPr/>
            </a:pPr>
            <a:r>
              <a:rPr lang="cs-CZ" dirty="0"/>
              <a:t>průchod UZ vlnění tkáněmi</a:t>
            </a:r>
          </a:p>
        </p:txBody>
      </p:sp>
      <p:sp>
        <p:nvSpPr>
          <p:cNvPr id="720899" name="Rectangle 3">
            <a:extLst>
              <a:ext uri="{FF2B5EF4-FFF2-40B4-BE49-F238E27FC236}">
                <a16:creationId xmlns:a16="http://schemas.microsoft.com/office/drawing/2014/main" id="{8BA0512C-3DB8-4D59-8E0E-F16A50B61036}"/>
              </a:ext>
            </a:extLst>
          </p:cNvPr>
          <p:cNvSpPr>
            <a:spLocks noGrp="1" noChangeArrowheads="1"/>
          </p:cNvSpPr>
          <p:nvPr>
            <p:ph idx="1"/>
          </p:nvPr>
        </p:nvSpPr>
        <p:spPr>
          <a:xfrm>
            <a:off x="323850" y="908050"/>
            <a:ext cx="8135938" cy="5035550"/>
          </a:xfrm>
        </p:spPr>
        <p:txBody>
          <a:bodyPr/>
          <a:lstStyle/>
          <a:p>
            <a:pPr eaLnBrk="1" hangingPunct="1">
              <a:lnSpc>
                <a:spcPct val="90000"/>
              </a:lnSpc>
              <a:defRPr/>
            </a:pPr>
            <a:r>
              <a:rPr lang="cs-CZ" dirty="0">
                <a:solidFill>
                  <a:srgbClr val="FF0000"/>
                </a:solidFill>
                <a:latin typeface="Arial Narrow" pitchFamily="34" charset="0"/>
              </a:rPr>
              <a:t>odraz</a:t>
            </a:r>
            <a:r>
              <a:rPr lang="cs-CZ" dirty="0">
                <a:latin typeface="Arial Narrow" pitchFamily="34" charset="0"/>
              </a:rPr>
              <a:t> </a:t>
            </a:r>
          </a:p>
          <a:p>
            <a:pPr lvl="1" eaLnBrk="1" hangingPunct="1">
              <a:lnSpc>
                <a:spcPct val="90000"/>
              </a:lnSpc>
              <a:defRPr/>
            </a:pPr>
            <a:r>
              <a:rPr lang="cs-CZ" sz="2000" dirty="0">
                <a:latin typeface="Arial Narrow" pitchFamily="34" charset="0"/>
              </a:rPr>
              <a:t>na rozhraní dvou prostředí s výrazně </a:t>
            </a:r>
            <a:r>
              <a:rPr lang="cs-CZ" sz="2000" dirty="0">
                <a:solidFill>
                  <a:srgbClr val="FFFF00"/>
                </a:solidFill>
                <a:latin typeface="Arial Narrow" pitchFamily="34" charset="0"/>
              </a:rPr>
              <a:t>rozdílnou hustotou</a:t>
            </a:r>
            <a:r>
              <a:rPr lang="cs-CZ" sz="2000" dirty="0">
                <a:latin typeface="Arial Narrow" pitchFamily="34" charset="0"/>
              </a:rPr>
              <a:t>, a to tím více, čím větší je rozdíl mezi jejich hustotami (B mód)</a:t>
            </a:r>
          </a:p>
          <a:p>
            <a:pPr eaLnBrk="1" hangingPunct="1">
              <a:lnSpc>
                <a:spcPct val="90000"/>
              </a:lnSpc>
              <a:defRPr/>
            </a:pPr>
            <a:r>
              <a:rPr lang="cs-CZ" dirty="0">
                <a:solidFill>
                  <a:schemeClr val="accent1">
                    <a:lumMod val="60000"/>
                    <a:lumOff val="40000"/>
                  </a:schemeClr>
                </a:solidFill>
                <a:latin typeface="Arial Narrow" pitchFamily="34" charset="0"/>
              </a:rPr>
              <a:t>rozptyl</a:t>
            </a:r>
            <a:r>
              <a:rPr lang="cs-CZ" dirty="0">
                <a:solidFill>
                  <a:schemeClr val="tx2">
                    <a:lumMod val="90000"/>
                  </a:schemeClr>
                </a:solidFill>
                <a:latin typeface="Arial Narrow" pitchFamily="34" charset="0"/>
              </a:rPr>
              <a:t> </a:t>
            </a:r>
          </a:p>
          <a:p>
            <a:pPr lvl="1" eaLnBrk="1" hangingPunct="1">
              <a:lnSpc>
                <a:spcPct val="90000"/>
              </a:lnSpc>
              <a:defRPr/>
            </a:pPr>
            <a:r>
              <a:rPr lang="cs-CZ" sz="2000" dirty="0">
                <a:latin typeface="Arial Narrow" pitchFamily="34" charset="0"/>
              </a:rPr>
              <a:t>vzniká na </a:t>
            </a:r>
            <a:r>
              <a:rPr lang="cs-CZ" sz="2000" dirty="0">
                <a:solidFill>
                  <a:srgbClr val="FFFF00"/>
                </a:solidFill>
                <a:latin typeface="Arial Narrow" pitchFamily="34" charset="0"/>
              </a:rPr>
              <a:t>mikroskopických rozhraních</a:t>
            </a:r>
            <a:r>
              <a:rPr lang="cs-CZ" sz="2000" dirty="0">
                <a:latin typeface="Arial Narrow" pitchFamily="34" charset="0"/>
              </a:rPr>
              <a:t>, jejichž velikost je </a:t>
            </a:r>
            <a:r>
              <a:rPr lang="cs-CZ" sz="2000" u="sng" dirty="0">
                <a:latin typeface="Arial Narrow" pitchFamily="34" charset="0"/>
              </a:rPr>
              <a:t>menší než vlnová délka </a:t>
            </a:r>
            <a:r>
              <a:rPr lang="cs-CZ" sz="2000" dirty="0">
                <a:latin typeface="Arial Narrow" pitchFamily="34" charset="0"/>
              </a:rPr>
              <a:t>vysílaného ultrazvuku (Doppler)</a:t>
            </a:r>
          </a:p>
          <a:p>
            <a:pPr eaLnBrk="1" hangingPunct="1">
              <a:lnSpc>
                <a:spcPct val="90000"/>
              </a:lnSpc>
              <a:defRPr/>
            </a:pPr>
            <a:r>
              <a:rPr lang="cs-CZ" dirty="0">
                <a:solidFill>
                  <a:srgbClr val="FFFF00"/>
                </a:solidFill>
                <a:latin typeface="Arial Narrow" pitchFamily="34" charset="0"/>
              </a:rPr>
              <a:t>ohyb, lom</a:t>
            </a:r>
            <a:r>
              <a:rPr lang="cs-CZ" dirty="0">
                <a:latin typeface="Arial Narrow" pitchFamily="34" charset="0"/>
              </a:rPr>
              <a:t> </a:t>
            </a:r>
          </a:p>
          <a:p>
            <a:pPr lvl="1" eaLnBrk="1" hangingPunct="1">
              <a:lnSpc>
                <a:spcPct val="90000"/>
              </a:lnSpc>
              <a:defRPr/>
            </a:pPr>
            <a:r>
              <a:rPr lang="cs-CZ" sz="2000" dirty="0">
                <a:latin typeface="Arial Narrow" pitchFamily="34" charset="0"/>
              </a:rPr>
              <a:t>vzniká na rozhraní dvou prostředí, když vlnění </a:t>
            </a:r>
            <a:r>
              <a:rPr lang="cs-CZ" sz="2000" dirty="0">
                <a:solidFill>
                  <a:srgbClr val="FFFF00"/>
                </a:solidFill>
                <a:latin typeface="Arial Narrow" pitchFamily="34" charset="0"/>
              </a:rPr>
              <a:t>nedopadá kolmo </a:t>
            </a:r>
            <a:r>
              <a:rPr lang="cs-CZ" sz="2000" dirty="0">
                <a:latin typeface="Arial Narrow" pitchFamily="34" charset="0"/>
              </a:rPr>
              <a:t>(vznik UZ artefaktů</a:t>
            </a:r>
            <a:r>
              <a:rPr lang="cs-CZ" sz="2000" u="sng" dirty="0">
                <a:latin typeface="Arial Narrow" pitchFamily="34" charset="0"/>
              </a:rPr>
              <a:t>)</a:t>
            </a:r>
          </a:p>
          <a:p>
            <a:pPr eaLnBrk="1" hangingPunct="1">
              <a:lnSpc>
                <a:spcPct val="90000"/>
              </a:lnSpc>
              <a:defRPr/>
            </a:pPr>
            <a:r>
              <a:rPr lang="cs-CZ" dirty="0">
                <a:solidFill>
                  <a:srgbClr val="FF3399"/>
                </a:solidFill>
                <a:latin typeface="Arial Narrow" pitchFamily="34" charset="0"/>
              </a:rPr>
              <a:t>absorpce</a:t>
            </a:r>
          </a:p>
          <a:p>
            <a:pPr lvl="1" eaLnBrk="1" hangingPunct="1">
              <a:lnSpc>
                <a:spcPct val="90000"/>
              </a:lnSpc>
              <a:defRPr/>
            </a:pPr>
            <a:r>
              <a:rPr lang="cs-CZ" sz="2000" u="sng" dirty="0">
                <a:latin typeface="Arial Narrow" pitchFamily="34" charset="0"/>
              </a:rPr>
              <a:t>postupná</a:t>
            </a:r>
            <a:r>
              <a:rPr lang="cs-CZ" sz="2000" dirty="0">
                <a:latin typeface="Arial Narrow" pitchFamily="34" charset="0"/>
              </a:rPr>
              <a:t> ztráta energii </a:t>
            </a:r>
            <a:r>
              <a:rPr lang="cs-CZ" sz="2000" dirty="0">
                <a:solidFill>
                  <a:srgbClr val="FFFF00"/>
                </a:solidFill>
                <a:latin typeface="Arial Narrow" pitchFamily="34" charset="0"/>
              </a:rPr>
              <a:t>při průchodu hmotou</a:t>
            </a:r>
          </a:p>
          <a:p>
            <a:pPr lvl="1" eaLnBrk="1" hangingPunct="1">
              <a:lnSpc>
                <a:spcPct val="90000"/>
              </a:lnSpc>
              <a:buFont typeface="Wingdings" panose="05000000000000000000" pitchFamily="2" charset="2"/>
              <a:buNone/>
              <a:defRPr/>
            </a:pPr>
            <a:r>
              <a:rPr lang="cs-CZ" sz="2000" dirty="0">
                <a:solidFill>
                  <a:srgbClr val="FFFF00"/>
                </a:solidFill>
                <a:latin typeface="Arial Narrow" pitchFamily="34" charset="0"/>
              </a:rPr>
              <a:t>	</a:t>
            </a:r>
            <a:r>
              <a:rPr lang="cs-CZ" sz="2000" dirty="0">
                <a:latin typeface="Arial Narrow" pitchFamily="34" charset="0"/>
              </a:rPr>
              <a:t>(formou tepelné energie)</a:t>
            </a:r>
          </a:p>
          <a:p>
            <a:pPr lvl="1" eaLnBrk="1" hangingPunct="1">
              <a:lnSpc>
                <a:spcPct val="90000"/>
              </a:lnSpc>
              <a:defRPr/>
            </a:pPr>
            <a:r>
              <a:rPr lang="cs-CZ" sz="2000" dirty="0">
                <a:solidFill>
                  <a:srgbClr val="FFFF00"/>
                </a:solidFill>
                <a:latin typeface="Arial Narrow" pitchFamily="34" charset="0"/>
              </a:rPr>
              <a:t>roste s frekvencí a hustotou</a:t>
            </a:r>
            <a:endParaRPr lang="cs-CZ" sz="2000" dirty="0">
              <a:latin typeface="Arial Narrow" pitchFamily="34" charset="0"/>
            </a:endParaRPr>
          </a:p>
          <a:p>
            <a:pPr eaLnBrk="1" hangingPunct="1">
              <a:lnSpc>
                <a:spcPct val="90000"/>
              </a:lnSpc>
              <a:defRPr/>
            </a:pPr>
            <a:endParaRPr lang="cs-CZ" sz="2000" dirty="0">
              <a:latin typeface="Arial Narrow" pitchFamily="34" charset="0"/>
            </a:endParaRPr>
          </a:p>
        </p:txBody>
      </p:sp>
      <p:pic>
        <p:nvPicPr>
          <p:cNvPr id="23555" name="Picture 30">
            <a:extLst>
              <a:ext uri="{FF2B5EF4-FFF2-40B4-BE49-F238E27FC236}">
                <a16:creationId xmlns:a16="http://schemas.microsoft.com/office/drawing/2014/main" id="{729AA0AA-A0AC-4AC0-A642-B5CAF96BA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41529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36">
            <a:extLst>
              <a:ext uri="{FF2B5EF4-FFF2-40B4-BE49-F238E27FC236}">
                <a16:creationId xmlns:a16="http://schemas.microsoft.com/office/drawing/2014/main" id="{C5CF94E2-E419-4742-9952-F5D61B0EE66B}"/>
              </a:ext>
            </a:extLst>
          </p:cNvPr>
          <p:cNvSpPr>
            <a:spLocks noChangeArrowheads="1"/>
          </p:cNvSpPr>
          <p:nvPr/>
        </p:nvSpPr>
        <p:spPr bwMode="auto">
          <a:xfrm>
            <a:off x="314325" y="5889625"/>
            <a:ext cx="3429000" cy="914400"/>
          </a:xfrm>
          <a:prstGeom prst="rect">
            <a:avLst/>
          </a:prstGeom>
          <a:solidFill>
            <a:srgbClr val="808080"/>
          </a:solidFill>
          <a:ln w="28575">
            <a:solidFill>
              <a:srgbClr val="FFFFFF"/>
            </a:solidFill>
            <a:miter lim="800000"/>
            <a:headEnd/>
            <a:tailEnd/>
          </a:ln>
          <a:effectLst/>
        </p:spPr>
        <p:txBody>
          <a:bodyPr/>
          <a:lstStyle/>
          <a:p>
            <a:pPr marL="342900" indent="-342900" fontAlgn="auto">
              <a:spcBef>
                <a:spcPct val="20000"/>
              </a:spcBef>
              <a:spcAft>
                <a:spcPts val="0"/>
              </a:spcAft>
              <a:defRPr/>
            </a:pPr>
            <a:r>
              <a:rPr lang="cs-CZ" sz="1400" kern="0" dirty="0">
                <a:solidFill>
                  <a:srgbClr val="EAEAEA"/>
                </a:solidFill>
                <a:latin typeface="Arial Narrow" pitchFamily="34" charset="0"/>
              </a:rPr>
              <a:t>         při vysoké hustotě prostředí molekuly těsně vedle sebe způsobují, že jejich zahušťování a ředění je energeticky velice náročné a velká část energie se ztrácí ve formě tepla.</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1026">
            <a:extLst>
              <a:ext uri="{FF2B5EF4-FFF2-40B4-BE49-F238E27FC236}">
                <a16:creationId xmlns:a16="http://schemas.microsoft.com/office/drawing/2014/main" id="{85125BDE-E84C-407D-AB4B-451EE07FBC62}"/>
              </a:ext>
            </a:extLst>
          </p:cNvPr>
          <p:cNvSpPr>
            <a:spLocks noGrp="1" noChangeArrowheads="1"/>
          </p:cNvSpPr>
          <p:nvPr>
            <p:ph type="title" sz="quarter"/>
          </p:nvPr>
        </p:nvSpPr>
        <p:spPr>
          <a:xfrm>
            <a:off x="323850" y="0"/>
            <a:ext cx="8305800" cy="762000"/>
          </a:xfrm>
        </p:spPr>
        <p:txBody>
          <a:bodyPr/>
          <a:lstStyle/>
          <a:p>
            <a:pPr algn="ctr">
              <a:defRPr/>
            </a:pPr>
            <a:r>
              <a:rPr lang="cs-CZ" dirty="0"/>
              <a:t>Výseč vs. </a:t>
            </a:r>
            <a:r>
              <a:rPr lang="cs-CZ" dirty="0" err="1"/>
              <a:t>frame</a:t>
            </a:r>
            <a:r>
              <a:rPr lang="cs-CZ" dirty="0"/>
              <a:t> </a:t>
            </a:r>
            <a:r>
              <a:rPr lang="cs-CZ" dirty="0" err="1"/>
              <a:t>rate</a:t>
            </a:r>
            <a:endParaRPr lang="cs-CZ" dirty="0"/>
          </a:p>
        </p:txBody>
      </p:sp>
      <p:pic>
        <p:nvPicPr>
          <p:cNvPr id="82946" name="Picture 1035">
            <a:extLst>
              <a:ext uri="{FF2B5EF4-FFF2-40B4-BE49-F238E27FC236}">
                <a16:creationId xmlns:a16="http://schemas.microsoft.com/office/drawing/2014/main" id="{C779F66E-E8C3-436C-8680-349FD723C279}"/>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762000"/>
            <a:ext cx="4860032" cy="3040786"/>
          </a:xfrm>
          <a:noFill/>
          <a:extLst>
            <a:ext uri="{909E8E84-426E-40DD-AFC4-6F175D3DCCD1}">
              <a14:hiddenFill xmlns:a14="http://schemas.microsoft.com/office/drawing/2010/main">
                <a:solidFill>
                  <a:srgbClr val="FFFFFF"/>
                </a:solidFill>
              </a14:hiddenFill>
            </a:ext>
          </a:extLst>
        </p:spPr>
      </p:pic>
      <p:pic>
        <p:nvPicPr>
          <p:cNvPr id="82947" name="Picture 1036">
            <a:extLst>
              <a:ext uri="{FF2B5EF4-FFF2-40B4-BE49-F238E27FC236}">
                <a16:creationId xmlns:a16="http://schemas.microsoft.com/office/drawing/2014/main" id="{C9838882-A50A-4E09-8CC8-5C65EA8E13B0}"/>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503738" y="762000"/>
            <a:ext cx="4648200" cy="3094038"/>
          </a:xfrm>
          <a:noFill/>
          <a:extLst>
            <a:ext uri="{909E8E84-426E-40DD-AFC4-6F175D3DCCD1}">
              <a14:hiddenFill xmlns:a14="http://schemas.microsoft.com/office/drawing/2010/main">
                <a:solidFill>
                  <a:srgbClr val="FFFFFF"/>
                </a:solidFill>
              </a14:hiddenFill>
            </a:ext>
          </a:extLst>
        </p:spPr>
      </p:pic>
      <p:pic>
        <p:nvPicPr>
          <p:cNvPr id="82948" name="Picture 1037">
            <a:extLst>
              <a:ext uri="{FF2B5EF4-FFF2-40B4-BE49-F238E27FC236}">
                <a16:creationId xmlns:a16="http://schemas.microsoft.com/office/drawing/2014/main" id="{C5223075-70D4-40DD-8140-29B05674F8C8}"/>
              </a:ext>
            </a:extLst>
          </p:cNvPr>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4503738" y="3937001"/>
            <a:ext cx="4166704" cy="2743201"/>
          </a:xfrm>
          <a:noFill/>
          <a:extLst>
            <a:ext uri="{909E8E84-426E-40DD-AFC4-6F175D3DCCD1}">
              <a14:hiddenFill xmlns:a14="http://schemas.microsoft.com/office/drawing/2010/main">
                <a:solidFill>
                  <a:srgbClr val="FFFFFF"/>
                </a:solidFill>
              </a14:hiddenFill>
            </a:ext>
          </a:extLst>
        </p:spPr>
      </p:pic>
      <p:sp>
        <p:nvSpPr>
          <p:cNvPr id="3" name="Ovál 2">
            <a:extLst>
              <a:ext uri="{FF2B5EF4-FFF2-40B4-BE49-F238E27FC236}">
                <a16:creationId xmlns:a16="http://schemas.microsoft.com/office/drawing/2014/main" id="{EF25BA44-649B-407B-8A12-D87CFED7DCA8}"/>
              </a:ext>
            </a:extLst>
          </p:cNvPr>
          <p:cNvSpPr/>
          <p:nvPr/>
        </p:nvSpPr>
        <p:spPr>
          <a:xfrm>
            <a:off x="4427538" y="715963"/>
            <a:ext cx="576262" cy="2651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a:extLst>
              <a:ext uri="{FF2B5EF4-FFF2-40B4-BE49-F238E27FC236}">
                <a16:creationId xmlns:a16="http://schemas.microsoft.com/office/drawing/2014/main" id="{FE61C24F-EA38-4189-8534-BC35A3605A56}"/>
              </a:ext>
            </a:extLst>
          </p:cNvPr>
          <p:cNvSpPr/>
          <p:nvPr/>
        </p:nvSpPr>
        <p:spPr>
          <a:xfrm>
            <a:off x="4448961" y="3848823"/>
            <a:ext cx="576262"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a:extLst>
              <a:ext uri="{FF2B5EF4-FFF2-40B4-BE49-F238E27FC236}">
                <a16:creationId xmlns:a16="http://schemas.microsoft.com/office/drawing/2014/main" id="{39141DD4-B8E0-4E9D-944F-95FEB1E20259}"/>
              </a:ext>
            </a:extLst>
          </p:cNvPr>
          <p:cNvSpPr/>
          <p:nvPr/>
        </p:nvSpPr>
        <p:spPr>
          <a:xfrm>
            <a:off x="0" y="655638"/>
            <a:ext cx="576263" cy="2651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6BBA99B3-3F82-40DE-BFA4-AD09ED1E09D5}"/>
              </a:ext>
            </a:extLst>
          </p:cNvPr>
          <p:cNvSpPr>
            <a:spLocks noGrp="1" noChangeArrowheads="1"/>
          </p:cNvSpPr>
          <p:nvPr>
            <p:ph type="title"/>
          </p:nvPr>
        </p:nvSpPr>
        <p:spPr>
          <a:xfrm>
            <a:off x="468313" y="0"/>
            <a:ext cx="8229600" cy="1143000"/>
          </a:xfrm>
        </p:spPr>
        <p:txBody>
          <a:bodyPr/>
          <a:lstStyle/>
          <a:p>
            <a:pPr algn="ctr">
              <a:defRPr/>
            </a:pPr>
            <a:r>
              <a:rPr lang="cs-CZ" dirty="0" err="1"/>
              <a:t>Steering</a:t>
            </a:r>
            <a:endParaRPr lang="cs-CZ" dirty="0"/>
          </a:p>
        </p:txBody>
      </p:sp>
      <p:sp>
        <p:nvSpPr>
          <p:cNvPr id="838659" name="Rectangle 3">
            <a:extLst>
              <a:ext uri="{FF2B5EF4-FFF2-40B4-BE49-F238E27FC236}">
                <a16:creationId xmlns:a16="http://schemas.microsoft.com/office/drawing/2014/main" id="{57D36448-012C-468B-83FE-BF0A34046D7E}"/>
              </a:ext>
            </a:extLst>
          </p:cNvPr>
          <p:cNvSpPr>
            <a:spLocks noGrp="1" noChangeArrowheads="1"/>
          </p:cNvSpPr>
          <p:nvPr>
            <p:ph idx="1"/>
          </p:nvPr>
        </p:nvSpPr>
        <p:spPr>
          <a:xfrm>
            <a:off x="457200" y="908050"/>
            <a:ext cx="8229600" cy="5218113"/>
          </a:xfrm>
        </p:spPr>
        <p:txBody>
          <a:bodyPr/>
          <a:lstStyle/>
          <a:p>
            <a:pPr>
              <a:defRPr/>
            </a:pPr>
            <a:r>
              <a:rPr lang="cs-CZ" sz="2800" dirty="0"/>
              <a:t>lineární sondy</a:t>
            </a:r>
          </a:p>
          <a:p>
            <a:pPr>
              <a:defRPr/>
            </a:pPr>
            <a:r>
              <a:rPr lang="cs-CZ" sz="2800" dirty="0"/>
              <a:t>malá možnost sklopení</a:t>
            </a:r>
          </a:p>
          <a:p>
            <a:pPr>
              <a:defRPr/>
            </a:pPr>
            <a:r>
              <a:rPr lang="cs-CZ" sz="2800" dirty="0"/>
              <a:t>elektronické sklopení dopplerovských vln</a:t>
            </a:r>
          </a:p>
        </p:txBody>
      </p:sp>
      <p:pic>
        <p:nvPicPr>
          <p:cNvPr id="41988" name="Picture 10">
            <a:extLst>
              <a:ext uri="{FF2B5EF4-FFF2-40B4-BE49-F238E27FC236}">
                <a16:creationId xmlns:a16="http://schemas.microsoft.com/office/drawing/2014/main" id="{93A195B2-5861-4B21-9137-1993DE011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4079875"/>
            <a:ext cx="245268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3973" name="Group 14">
            <a:extLst>
              <a:ext uri="{FF2B5EF4-FFF2-40B4-BE49-F238E27FC236}">
                <a16:creationId xmlns:a16="http://schemas.microsoft.com/office/drawing/2014/main" id="{2E34CB13-9986-4D7B-A652-8FA170038205}"/>
              </a:ext>
            </a:extLst>
          </p:cNvPr>
          <p:cNvGrpSpPr>
            <a:grpSpLocks/>
          </p:cNvGrpSpPr>
          <p:nvPr/>
        </p:nvGrpSpPr>
        <p:grpSpPr bwMode="auto">
          <a:xfrm>
            <a:off x="1447800" y="2514600"/>
            <a:ext cx="5762625" cy="1466850"/>
            <a:chOff x="912" y="1584"/>
            <a:chExt cx="3630" cy="924"/>
          </a:xfrm>
        </p:grpSpPr>
        <p:pic>
          <p:nvPicPr>
            <p:cNvPr id="83979" name="Picture 12">
              <a:extLst>
                <a:ext uri="{FF2B5EF4-FFF2-40B4-BE49-F238E27FC236}">
                  <a16:creationId xmlns:a16="http://schemas.microsoft.com/office/drawing/2014/main" id="{AF0E7332-D9B6-42D3-B9AC-296D00006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 y="1584"/>
              <a:ext cx="3630" cy="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0" name="Text Box 13">
              <a:extLst>
                <a:ext uri="{FF2B5EF4-FFF2-40B4-BE49-F238E27FC236}">
                  <a16:creationId xmlns:a16="http://schemas.microsoft.com/office/drawing/2014/main" id="{CA9A1505-BA0A-489B-BE65-121E4A5BA955}"/>
                </a:ext>
              </a:extLst>
            </p:cNvPr>
            <p:cNvSpPr txBox="1">
              <a:spLocks noChangeArrowheads="1"/>
            </p:cNvSpPr>
            <p:nvPr/>
          </p:nvSpPr>
          <p:spPr bwMode="auto">
            <a:xfrm>
              <a:off x="1104" y="1680"/>
              <a:ext cx="10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600"/>
                <a:t>lineární sonda</a:t>
              </a:r>
            </a:p>
          </p:txBody>
        </p:sp>
      </p:grpSp>
      <p:pic>
        <p:nvPicPr>
          <p:cNvPr id="83974" name="Picture 9">
            <a:extLst>
              <a:ext uri="{FF2B5EF4-FFF2-40B4-BE49-F238E27FC236}">
                <a16:creationId xmlns:a16="http://schemas.microsoft.com/office/drawing/2014/main" id="{9958C728-8599-4230-85B8-88B96A088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659" r="6812"/>
          <a:stretch>
            <a:fillRect/>
          </a:stretch>
        </p:blipFill>
        <p:spPr bwMode="auto">
          <a:xfrm>
            <a:off x="107950" y="4076700"/>
            <a:ext cx="273526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1991" name="Picture 12">
            <a:extLst>
              <a:ext uri="{FF2B5EF4-FFF2-40B4-BE49-F238E27FC236}">
                <a16:creationId xmlns:a16="http://schemas.microsoft.com/office/drawing/2014/main" id="{7F816EAF-3554-40E5-B1F7-DE032E7925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4076700"/>
            <a:ext cx="31734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22" name="Přímá spojovací čára 21">
            <a:extLst>
              <a:ext uri="{FF2B5EF4-FFF2-40B4-BE49-F238E27FC236}">
                <a16:creationId xmlns:a16="http://schemas.microsoft.com/office/drawing/2014/main" id="{0F9A2471-DE12-4A2D-BE13-20532998AFFC}"/>
              </a:ext>
            </a:extLst>
          </p:cNvPr>
          <p:cNvCxnSpPr/>
          <p:nvPr/>
        </p:nvCxnSpPr>
        <p:spPr>
          <a:xfrm>
            <a:off x="6516688" y="4149725"/>
            <a:ext cx="2303462" cy="24479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ovací čára 22">
            <a:extLst>
              <a:ext uri="{FF2B5EF4-FFF2-40B4-BE49-F238E27FC236}">
                <a16:creationId xmlns:a16="http://schemas.microsoft.com/office/drawing/2014/main" id="{A041B2CD-C39D-410D-99FC-96C74772878E}"/>
              </a:ext>
            </a:extLst>
          </p:cNvPr>
          <p:cNvCxnSpPr/>
          <p:nvPr/>
        </p:nvCxnSpPr>
        <p:spPr>
          <a:xfrm flipV="1">
            <a:off x="6516688" y="4149725"/>
            <a:ext cx="2303462" cy="244792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Přímá spojnice 2">
            <a:extLst>
              <a:ext uri="{FF2B5EF4-FFF2-40B4-BE49-F238E27FC236}">
                <a16:creationId xmlns:a16="http://schemas.microsoft.com/office/drawing/2014/main" id="{66DAF36F-1132-4DA4-9C09-7F5C5BD2228A}"/>
              </a:ext>
            </a:extLst>
          </p:cNvPr>
          <p:cNvCxnSpPr/>
          <p:nvPr/>
        </p:nvCxnSpPr>
        <p:spPr>
          <a:xfrm flipV="1">
            <a:off x="6581775" y="4130675"/>
            <a:ext cx="1166813" cy="1619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15" name="Obrázek 14">
            <a:extLst>
              <a:ext uri="{FF2B5EF4-FFF2-40B4-BE49-F238E27FC236}">
                <a16:creationId xmlns:a16="http://schemas.microsoft.com/office/drawing/2014/main" id="{EF316EAB-D3D2-4BEA-89EE-C5FA43993A8E}"/>
              </a:ext>
            </a:extLst>
          </p:cNvPr>
          <p:cNvPicPr>
            <a:picLocks noChangeAspect="1"/>
          </p:cNvPicPr>
          <p:nvPr/>
        </p:nvPicPr>
        <p:blipFill rotWithShape="1">
          <a:blip r:embed="rId7"/>
          <a:srcRect b="24708"/>
          <a:stretch/>
        </p:blipFill>
        <p:spPr>
          <a:xfrm>
            <a:off x="6253743" y="44624"/>
            <a:ext cx="2829351" cy="1905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a:extLst>
              <a:ext uri="{FF2B5EF4-FFF2-40B4-BE49-F238E27FC236}">
                <a16:creationId xmlns:a16="http://schemas.microsoft.com/office/drawing/2014/main" id="{8B425B91-19D8-4EA0-9825-2D2E42410B99}"/>
              </a:ext>
            </a:extLst>
          </p:cNvPr>
          <p:cNvSpPr>
            <a:spLocks noGrp="1" noChangeArrowheads="1"/>
          </p:cNvSpPr>
          <p:nvPr>
            <p:ph type="title"/>
          </p:nvPr>
        </p:nvSpPr>
        <p:spPr>
          <a:xfrm>
            <a:off x="468313" y="0"/>
            <a:ext cx="8229600" cy="1143000"/>
          </a:xfrm>
        </p:spPr>
        <p:txBody>
          <a:bodyPr/>
          <a:lstStyle/>
          <a:p>
            <a:pPr algn="ctr">
              <a:defRPr/>
            </a:pPr>
            <a:r>
              <a:rPr lang="cs-CZ" dirty="0" err="1"/>
              <a:t>Steering</a:t>
            </a:r>
            <a:endParaRPr lang="cs-CZ" dirty="0"/>
          </a:p>
        </p:txBody>
      </p:sp>
      <p:sp>
        <p:nvSpPr>
          <p:cNvPr id="838659" name="Rectangle 3">
            <a:extLst>
              <a:ext uri="{FF2B5EF4-FFF2-40B4-BE49-F238E27FC236}">
                <a16:creationId xmlns:a16="http://schemas.microsoft.com/office/drawing/2014/main" id="{AF050B56-DBA4-4F21-8FF1-BDA46797C074}"/>
              </a:ext>
            </a:extLst>
          </p:cNvPr>
          <p:cNvSpPr>
            <a:spLocks noGrp="1" noChangeArrowheads="1"/>
          </p:cNvSpPr>
          <p:nvPr>
            <p:ph idx="1"/>
          </p:nvPr>
        </p:nvSpPr>
        <p:spPr>
          <a:xfrm>
            <a:off x="457200" y="908050"/>
            <a:ext cx="8229600" cy="5218113"/>
          </a:xfrm>
        </p:spPr>
        <p:txBody>
          <a:bodyPr/>
          <a:lstStyle/>
          <a:p>
            <a:pPr>
              <a:defRPr/>
            </a:pPr>
            <a:r>
              <a:rPr lang="cs-CZ" sz="2800" dirty="0"/>
              <a:t>Automatická inverze barevného spektra (nastavení)</a:t>
            </a:r>
          </a:p>
        </p:txBody>
      </p:sp>
      <p:pic>
        <p:nvPicPr>
          <p:cNvPr id="84996" name="Obrázek 1">
            <a:extLst>
              <a:ext uri="{FF2B5EF4-FFF2-40B4-BE49-F238E27FC236}">
                <a16:creationId xmlns:a16="http://schemas.microsoft.com/office/drawing/2014/main" id="{321B693C-DA96-4F94-BCAA-420D564EC32A}"/>
              </a:ext>
            </a:extLst>
          </p:cNvPr>
          <p:cNvPicPr>
            <a:picLocks noChangeAspect="1"/>
          </p:cNvPicPr>
          <p:nvPr/>
        </p:nvPicPr>
        <p:blipFill>
          <a:blip r:embed="rId2">
            <a:extLst>
              <a:ext uri="{28A0092B-C50C-407E-A947-70E740481C1C}">
                <a14:useLocalDpi xmlns:a14="http://schemas.microsoft.com/office/drawing/2010/main" val="0"/>
              </a:ext>
            </a:extLst>
          </a:blip>
          <a:srcRect t="9460"/>
          <a:stretch>
            <a:fillRect/>
          </a:stretch>
        </p:blipFill>
        <p:spPr bwMode="auto">
          <a:xfrm>
            <a:off x="60325" y="2420938"/>
            <a:ext cx="425132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Obrázek 3">
            <a:extLst>
              <a:ext uri="{FF2B5EF4-FFF2-40B4-BE49-F238E27FC236}">
                <a16:creationId xmlns:a16="http://schemas.microsoft.com/office/drawing/2014/main" id="{50E3D670-7168-4F01-8DC4-F4A89762BDEF}"/>
              </a:ext>
            </a:extLst>
          </p:cNvPr>
          <p:cNvPicPr>
            <a:picLocks noChangeAspect="1"/>
          </p:cNvPicPr>
          <p:nvPr/>
        </p:nvPicPr>
        <p:blipFill>
          <a:blip r:embed="rId3">
            <a:extLst>
              <a:ext uri="{28A0092B-C50C-407E-A947-70E740481C1C}">
                <a14:useLocalDpi xmlns:a14="http://schemas.microsoft.com/office/drawing/2010/main" val="0"/>
              </a:ext>
            </a:extLst>
          </a:blip>
          <a:srcRect t="9331"/>
          <a:stretch>
            <a:fillRect/>
          </a:stretch>
        </p:blipFill>
        <p:spPr bwMode="auto">
          <a:xfrm>
            <a:off x="4714875" y="2420938"/>
            <a:ext cx="42354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ál 17">
            <a:extLst>
              <a:ext uri="{FF2B5EF4-FFF2-40B4-BE49-F238E27FC236}">
                <a16:creationId xmlns:a16="http://schemas.microsoft.com/office/drawing/2014/main" id="{5CD84F48-8A9C-42AF-8C51-970387127D57}"/>
              </a:ext>
            </a:extLst>
          </p:cNvPr>
          <p:cNvSpPr/>
          <p:nvPr/>
        </p:nvSpPr>
        <p:spPr>
          <a:xfrm>
            <a:off x="3924300" y="2400300"/>
            <a:ext cx="527050" cy="14605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9" name="Ovál 18">
            <a:extLst>
              <a:ext uri="{FF2B5EF4-FFF2-40B4-BE49-F238E27FC236}">
                <a16:creationId xmlns:a16="http://schemas.microsoft.com/office/drawing/2014/main" id="{CE19E2E2-B504-44D7-AFF1-E7706E6E367A}"/>
              </a:ext>
            </a:extLst>
          </p:cNvPr>
          <p:cNvSpPr/>
          <p:nvPr/>
        </p:nvSpPr>
        <p:spPr>
          <a:xfrm>
            <a:off x="8578850" y="2389188"/>
            <a:ext cx="527050" cy="1458912"/>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20" name="Line 1038">
            <a:extLst>
              <a:ext uri="{FF2B5EF4-FFF2-40B4-BE49-F238E27FC236}">
                <a16:creationId xmlns:a16="http://schemas.microsoft.com/office/drawing/2014/main" id="{55426138-0DFD-4079-9D36-4B8B7DF29D58}"/>
              </a:ext>
            </a:extLst>
          </p:cNvPr>
          <p:cNvSpPr>
            <a:spLocks noChangeShapeType="1"/>
          </p:cNvSpPr>
          <p:nvPr/>
        </p:nvSpPr>
        <p:spPr bwMode="auto">
          <a:xfrm flipH="1">
            <a:off x="1411288" y="3514725"/>
            <a:ext cx="1008062"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1" name="Line 1038">
            <a:extLst>
              <a:ext uri="{FF2B5EF4-FFF2-40B4-BE49-F238E27FC236}">
                <a16:creationId xmlns:a16="http://schemas.microsoft.com/office/drawing/2014/main" id="{2F3A2C93-BE6C-43AD-AD0B-52DC28F7E546}"/>
              </a:ext>
            </a:extLst>
          </p:cNvPr>
          <p:cNvSpPr>
            <a:spLocks noChangeShapeType="1"/>
          </p:cNvSpPr>
          <p:nvPr/>
        </p:nvSpPr>
        <p:spPr bwMode="auto">
          <a:xfrm flipH="1">
            <a:off x="7164388" y="3573463"/>
            <a:ext cx="989012" cy="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cxnSp>
        <p:nvCxnSpPr>
          <p:cNvPr id="24" name="Přímá spojnice 23">
            <a:extLst>
              <a:ext uri="{FF2B5EF4-FFF2-40B4-BE49-F238E27FC236}">
                <a16:creationId xmlns:a16="http://schemas.microsoft.com/office/drawing/2014/main" id="{423EA9C3-9EE0-4619-A019-6C25E651A395}"/>
              </a:ext>
            </a:extLst>
          </p:cNvPr>
          <p:cNvCxnSpPr/>
          <p:nvPr/>
        </p:nvCxnSpPr>
        <p:spPr>
          <a:xfrm flipV="1">
            <a:off x="1411288" y="3051175"/>
            <a:ext cx="1865312" cy="35242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32234BC3-33CD-4B9A-9241-9E8FCCBDF99F}"/>
              </a:ext>
            </a:extLst>
          </p:cNvPr>
          <p:cNvCxnSpPr/>
          <p:nvPr/>
        </p:nvCxnSpPr>
        <p:spPr>
          <a:xfrm>
            <a:off x="6470650" y="3078163"/>
            <a:ext cx="1703388" cy="43656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a:extLst>
              <a:ext uri="{FF2B5EF4-FFF2-40B4-BE49-F238E27FC236}">
                <a16:creationId xmlns:a16="http://schemas.microsoft.com/office/drawing/2014/main" id="{87A77A63-93A5-4EA5-9A6B-45070C2D7D1B}"/>
              </a:ext>
            </a:extLst>
          </p:cNvPr>
          <p:cNvSpPr>
            <a:spLocks noGrp="1" noChangeArrowheads="1"/>
          </p:cNvSpPr>
          <p:nvPr>
            <p:ph type="title"/>
          </p:nvPr>
        </p:nvSpPr>
        <p:spPr>
          <a:xfrm>
            <a:off x="323850" y="0"/>
            <a:ext cx="8229600" cy="1143000"/>
          </a:xfrm>
        </p:spPr>
        <p:txBody>
          <a:bodyPr/>
          <a:lstStyle/>
          <a:p>
            <a:pPr algn="ctr">
              <a:defRPr/>
            </a:pPr>
            <a:r>
              <a:rPr lang="cs-CZ" dirty="0"/>
              <a:t>Dopplerovský úhel</a:t>
            </a:r>
          </a:p>
        </p:txBody>
      </p:sp>
      <p:sp>
        <p:nvSpPr>
          <p:cNvPr id="845827" name="Rectangle 3">
            <a:extLst>
              <a:ext uri="{FF2B5EF4-FFF2-40B4-BE49-F238E27FC236}">
                <a16:creationId xmlns:a16="http://schemas.microsoft.com/office/drawing/2014/main" id="{D45D8357-510F-4F18-BE3D-115B7A0DB904}"/>
              </a:ext>
            </a:extLst>
          </p:cNvPr>
          <p:cNvSpPr>
            <a:spLocks noGrp="1" noChangeArrowheads="1"/>
          </p:cNvSpPr>
          <p:nvPr>
            <p:ph idx="1"/>
          </p:nvPr>
        </p:nvSpPr>
        <p:spPr>
          <a:xfrm>
            <a:off x="457200" y="1143000"/>
            <a:ext cx="8305800" cy="2743200"/>
          </a:xfrm>
        </p:spPr>
        <p:txBody>
          <a:bodyPr/>
          <a:lstStyle/>
          <a:p>
            <a:pPr>
              <a:defRPr/>
            </a:pPr>
            <a:r>
              <a:rPr lang="cs-CZ" sz="2400" dirty="0"/>
              <a:t>úhel mezi směrem vysílaných </a:t>
            </a:r>
            <a:r>
              <a:rPr lang="cs-CZ" sz="2400" dirty="0">
                <a:solidFill>
                  <a:srgbClr val="FFFF00"/>
                </a:solidFill>
              </a:rPr>
              <a:t>UZ vln </a:t>
            </a:r>
            <a:r>
              <a:rPr lang="cs-CZ" sz="2400" dirty="0"/>
              <a:t>a směrem </a:t>
            </a:r>
            <a:r>
              <a:rPr lang="cs-CZ" sz="2400" dirty="0">
                <a:solidFill>
                  <a:srgbClr val="FFFF00"/>
                </a:solidFill>
              </a:rPr>
              <a:t>toku krve</a:t>
            </a:r>
            <a:endParaRPr lang="cs-CZ" sz="2400" dirty="0">
              <a:solidFill>
                <a:srgbClr val="FFFF00"/>
              </a:solidFill>
              <a:sym typeface="Symbol" pitchFamily="18" charset="2"/>
            </a:endParaRPr>
          </a:p>
          <a:p>
            <a:pPr>
              <a:defRPr/>
            </a:pPr>
            <a:r>
              <a:rPr lang="cs-CZ" sz="2400" dirty="0">
                <a:sym typeface="Symbol" pitchFamily="18" charset="2"/>
              </a:rPr>
              <a:t> = 0° = </a:t>
            </a:r>
            <a:r>
              <a:rPr lang="cs-CZ" sz="2400" dirty="0"/>
              <a:t>maximum frekvenčního posuvu (cos 0° = 1) </a:t>
            </a:r>
          </a:p>
          <a:p>
            <a:pPr>
              <a:defRPr/>
            </a:pPr>
            <a:r>
              <a:rPr lang="cs-CZ" sz="2400" dirty="0"/>
              <a:t>úhel </a:t>
            </a:r>
            <a:r>
              <a:rPr lang="cs-CZ" sz="2400" dirty="0">
                <a:sym typeface="Symbol" pitchFamily="18" charset="2"/>
              </a:rPr>
              <a:t> 60°  riziko chyby, nelze přesně kvantifikovat toky</a:t>
            </a:r>
          </a:p>
          <a:p>
            <a:pPr>
              <a:defRPr/>
            </a:pPr>
            <a:r>
              <a:rPr lang="cs-CZ" sz="2400" dirty="0">
                <a:sym typeface="Symbol" pitchFamily="18" charset="2"/>
              </a:rPr>
              <a:t>90°  žádný signál (cos 90° = 0) </a:t>
            </a:r>
          </a:p>
          <a:p>
            <a:pPr>
              <a:defRPr/>
            </a:pPr>
            <a:r>
              <a:rPr lang="cs-CZ" sz="2400" dirty="0">
                <a:sym typeface="Symbol" pitchFamily="18" charset="2"/>
              </a:rPr>
              <a:t>90°  krev není vůči sondě v pohybu</a:t>
            </a:r>
          </a:p>
        </p:txBody>
      </p:sp>
      <p:grpSp>
        <p:nvGrpSpPr>
          <p:cNvPr id="86020" name="Group 18">
            <a:extLst>
              <a:ext uri="{FF2B5EF4-FFF2-40B4-BE49-F238E27FC236}">
                <a16:creationId xmlns:a16="http://schemas.microsoft.com/office/drawing/2014/main" id="{B680EA13-5386-4F75-90EA-A80D1D279E58}"/>
              </a:ext>
            </a:extLst>
          </p:cNvPr>
          <p:cNvGrpSpPr>
            <a:grpSpLocks/>
          </p:cNvGrpSpPr>
          <p:nvPr/>
        </p:nvGrpSpPr>
        <p:grpSpPr bwMode="auto">
          <a:xfrm>
            <a:off x="4645025" y="4659313"/>
            <a:ext cx="4414838" cy="1981200"/>
            <a:chOff x="1776" y="2928"/>
            <a:chExt cx="2781" cy="1248"/>
          </a:xfrm>
        </p:grpSpPr>
        <p:grpSp>
          <p:nvGrpSpPr>
            <p:cNvPr id="86060" name="Group 9">
              <a:extLst>
                <a:ext uri="{FF2B5EF4-FFF2-40B4-BE49-F238E27FC236}">
                  <a16:creationId xmlns:a16="http://schemas.microsoft.com/office/drawing/2014/main" id="{C3070314-69CC-4359-B769-B16D1D491E7E}"/>
                </a:ext>
              </a:extLst>
            </p:cNvPr>
            <p:cNvGrpSpPr>
              <a:grpSpLocks/>
            </p:cNvGrpSpPr>
            <p:nvPr/>
          </p:nvGrpSpPr>
          <p:grpSpPr bwMode="auto">
            <a:xfrm>
              <a:off x="2448" y="2928"/>
              <a:ext cx="2064" cy="912"/>
              <a:chOff x="2400" y="2880"/>
              <a:chExt cx="2064" cy="912"/>
            </a:xfrm>
          </p:grpSpPr>
          <p:sp>
            <p:nvSpPr>
              <p:cNvPr id="86069" name="Rectangle 8">
                <a:extLst>
                  <a:ext uri="{FF2B5EF4-FFF2-40B4-BE49-F238E27FC236}">
                    <a16:creationId xmlns:a16="http://schemas.microsoft.com/office/drawing/2014/main" id="{B7683AD1-D56C-49D0-8805-7CD81B4E72E6}"/>
                  </a:ext>
                </a:extLst>
              </p:cNvPr>
              <p:cNvSpPr>
                <a:spLocks noChangeArrowheads="1"/>
              </p:cNvSpPr>
              <p:nvPr/>
            </p:nvSpPr>
            <p:spPr bwMode="auto">
              <a:xfrm>
                <a:off x="2400" y="2880"/>
                <a:ext cx="2064" cy="9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70" name="Freeform 7">
                <a:extLst>
                  <a:ext uri="{FF2B5EF4-FFF2-40B4-BE49-F238E27FC236}">
                    <a16:creationId xmlns:a16="http://schemas.microsoft.com/office/drawing/2014/main" id="{D90E61B4-B99F-42FB-AE30-1ED3629355EA}"/>
                  </a:ext>
                </a:extLst>
              </p:cNvPr>
              <p:cNvSpPr>
                <a:spLocks/>
              </p:cNvSpPr>
              <p:nvPr/>
            </p:nvSpPr>
            <p:spPr bwMode="auto">
              <a:xfrm>
                <a:off x="2496" y="2976"/>
                <a:ext cx="1872" cy="768"/>
              </a:xfrm>
              <a:custGeom>
                <a:avLst/>
                <a:gdLst>
                  <a:gd name="T0" fmla="*/ 0 w 1872"/>
                  <a:gd name="T1" fmla="*/ 768 h 768"/>
                  <a:gd name="T2" fmla="*/ 1392 w 1872"/>
                  <a:gd name="T3" fmla="*/ 624 h 768"/>
                  <a:gd name="T4" fmla="*/ 1872 w 1872"/>
                  <a:gd name="T5" fmla="*/ 0 h 768"/>
                  <a:gd name="T6" fmla="*/ 0 60000 65536"/>
                  <a:gd name="T7" fmla="*/ 0 60000 65536"/>
                  <a:gd name="T8" fmla="*/ 0 60000 65536"/>
                  <a:gd name="T9" fmla="*/ 0 w 1872"/>
                  <a:gd name="T10" fmla="*/ 0 h 768"/>
                  <a:gd name="T11" fmla="*/ 1872 w 1872"/>
                  <a:gd name="T12" fmla="*/ 768 h 768"/>
                </a:gdLst>
                <a:ahLst/>
                <a:cxnLst>
                  <a:cxn ang="T6">
                    <a:pos x="T0" y="T1"/>
                  </a:cxn>
                  <a:cxn ang="T7">
                    <a:pos x="T2" y="T3"/>
                  </a:cxn>
                  <a:cxn ang="T8">
                    <a:pos x="T4" y="T5"/>
                  </a:cxn>
                </a:cxnLst>
                <a:rect l="T9" t="T10" r="T11" b="T12"/>
                <a:pathLst>
                  <a:path w="1872" h="768">
                    <a:moveTo>
                      <a:pt x="0" y="768"/>
                    </a:moveTo>
                    <a:cubicBezTo>
                      <a:pt x="540" y="760"/>
                      <a:pt x="1080" y="752"/>
                      <a:pt x="1392" y="624"/>
                    </a:cubicBezTo>
                    <a:cubicBezTo>
                      <a:pt x="1704" y="496"/>
                      <a:pt x="1792" y="104"/>
                      <a:pt x="1872" y="0"/>
                    </a:cubicBezTo>
                  </a:path>
                </a:pathLst>
              </a:custGeom>
              <a:noFill/>
              <a:ln w="381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86061" name="Rectangle 10">
              <a:extLst>
                <a:ext uri="{FF2B5EF4-FFF2-40B4-BE49-F238E27FC236}">
                  <a16:creationId xmlns:a16="http://schemas.microsoft.com/office/drawing/2014/main" id="{DC49C2CB-21A7-46EC-9131-9810B0C879E7}"/>
                </a:ext>
              </a:extLst>
            </p:cNvPr>
            <p:cNvSpPr>
              <a:spLocks noChangeArrowheads="1"/>
            </p:cNvSpPr>
            <p:nvPr/>
          </p:nvSpPr>
          <p:spPr bwMode="auto">
            <a:xfrm>
              <a:off x="3312" y="3984"/>
              <a:ext cx="10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dopplerovský úhel</a:t>
              </a:r>
            </a:p>
          </p:txBody>
        </p:sp>
        <p:sp>
          <p:nvSpPr>
            <p:cNvPr id="86062" name="Rectangle 11">
              <a:extLst>
                <a:ext uri="{FF2B5EF4-FFF2-40B4-BE49-F238E27FC236}">
                  <a16:creationId xmlns:a16="http://schemas.microsoft.com/office/drawing/2014/main" id="{79CAC4FB-FB70-4858-BD00-AE185F98782C}"/>
                </a:ext>
              </a:extLst>
            </p:cNvPr>
            <p:cNvSpPr>
              <a:spLocks noChangeArrowheads="1"/>
            </p:cNvSpPr>
            <p:nvPr/>
          </p:nvSpPr>
          <p:spPr bwMode="auto">
            <a:xfrm>
              <a:off x="1776" y="3456"/>
              <a:ext cx="6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chyba (%)</a:t>
              </a:r>
            </a:p>
          </p:txBody>
        </p:sp>
        <p:sp>
          <p:nvSpPr>
            <p:cNvPr id="86063" name="Rectangle 12">
              <a:extLst>
                <a:ext uri="{FF2B5EF4-FFF2-40B4-BE49-F238E27FC236}">
                  <a16:creationId xmlns:a16="http://schemas.microsoft.com/office/drawing/2014/main" id="{FF1B9B60-2B59-4B85-B52E-165EFD96491B}"/>
                </a:ext>
              </a:extLst>
            </p:cNvPr>
            <p:cNvSpPr>
              <a:spLocks noChangeArrowheads="1"/>
            </p:cNvSpPr>
            <p:nvPr/>
          </p:nvSpPr>
          <p:spPr bwMode="auto">
            <a:xfrm>
              <a:off x="4272" y="3840"/>
              <a:ext cx="2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90°</a:t>
              </a:r>
            </a:p>
          </p:txBody>
        </p:sp>
        <p:sp>
          <p:nvSpPr>
            <p:cNvPr id="86064" name="Rectangle 13">
              <a:extLst>
                <a:ext uri="{FF2B5EF4-FFF2-40B4-BE49-F238E27FC236}">
                  <a16:creationId xmlns:a16="http://schemas.microsoft.com/office/drawing/2014/main" id="{F1F6574E-D282-43DB-98F3-C712BDD1F6FC}"/>
                </a:ext>
              </a:extLst>
            </p:cNvPr>
            <p:cNvSpPr>
              <a:spLocks noChangeArrowheads="1"/>
            </p:cNvSpPr>
            <p:nvPr/>
          </p:nvSpPr>
          <p:spPr bwMode="auto">
            <a:xfrm>
              <a:off x="3792" y="3840"/>
              <a:ext cx="28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400">
                  <a:solidFill>
                    <a:srgbClr val="DDDDDD"/>
                  </a:solidFill>
                  <a:latin typeface="Arial" panose="020B0604020202020204" pitchFamily="34" charset="0"/>
                  <a:sym typeface="Symbol" panose="05050102010706020507" pitchFamily="18" charset="2"/>
                </a:rPr>
                <a:t>60°</a:t>
              </a:r>
            </a:p>
          </p:txBody>
        </p:sp>
        <p:sp>
          <p:nvSpPr>
            <p:cNvPr id="86065" name="Rectangle 14">
              <a:extLst>
                <a:ext uri="{FF2B5EF4-FFF2-40B4-BE49-F238E27FC236}">
                  <a16:creationId xmlns:a16="http://schemas.microsoft.com/office/drawing/2014/main" id="{DC9AA770-766A-405D-8B04-2B02CCA7AE00}"/>
                </a:ext>
              </a:extLst>
            </p:cNvPr>
            <p:cNvSpPr>
              <a:spLocks noChangeArrowheads="1"/>
            </p:cNvSpPr>
            <p:nvPr/>
          </p:nvSpPr>
          <p:spPr bwMode="auto">
            <a:xfrm>
              <a:off x="2352" y="3840"/>
              <a:ext cx="2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0°</a:t>
              </a:r>
            </a:p>
          </p:txBody>
        </p:sp>
        <p:sp>
          <p:nvSpPr>
            <p:cNvPr id="86066" name="Rectangle 15">
              <a:extLst>
                <a:ext uri="{FF2B5EF4-FFF2-40B4-BE49-F238E27FC236}">
                  <a16:creationId xmlns:a16="http://schemas.microsoft.com/office/drawing/2014/main" id="{3306DB7A-50DB-44C3-91AE-0EA62AA28426}"/>
                </a:ext>
              </a:extLst>
            </p:cNvPr>
            <p:cNvSpPr>
              <a:spLocks noChangeArrowheads="1"/>
            </p:cNvSpPr>
            <p:nvPr/>
          </p:nvSpPr>
          <p:spPr bwMode="auto">
            <a:xfrm>
              <a:off x="2256" y="374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0</a:t>
              </a:r>
            </a:p>
          </p:txBody>
        </p:sp>
        <p:sp>
          <p:nvSpPr>
            <p:cNvPr id="86067" name="Rectangle 16">
              <a:extLst>
                <a:ext uri="{FF2B5EF4-FFF2-40B4-BE49-F238E27FC236}">
                  <a16:creationId xmlns:a16="http://schemas.microsoft.com/office/drawing/2014/main" id="{D40AB793-75F2-4C6C-88A8-03C78E2344EA}"/>
                </a:ext>
              </a:extLst>
            </p:cNvPr>
            <p:cNvSpPr>
              <a:spLocks noChangeArrowheads="1"/>
            </p:cNvSpPr>
            <p:nvPr/>
          </p:nvSpPr>
          <p:spPr bwMode="auto">
            <a:xfrm>
              <a:off x="2160" y="3264"/>
              <a:ext cx="2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50</a:t>
              </a:r>
            </a:p>
          </p:txBody>
        </p:sp>
        <p:sp>
          <p:nvSpPr>
            <p:cNvPr id="86068" name="Rectangle 17">
              <a:extLst>
                <a:ext uri="{FF2B5EF4-FFF2-40B4-BE49-F238E27FC236}">
                  <a16:creationId xmlns:a16="http://schemas.microsoft.com/office/drawing/2014/main" id="{84DD393A-D720-467E-B596-461915B7A943}"/>
                </a:ext>
              </a:extLst>
            </p:cNvPr>
            <p:cNvSpPr>
              <a:spLocks noChangeArrowheads="1"/>
            </p:cNvSpPr>
            <p:nvPr/>
          </p:nvSpPr>
          <p:spPr bwMode="auto">
            <a:xfrm>
              <a:off x="2112" y="2928"/>
              <a:ext cx="3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1400">
                  <a:solidFill>
                    <a:srgbClr val="DDDDDD"/>
                  </a:solidFill>
                  <a:latin typeface="Arial" panose="020B0604020202020204" pitchFamily="34" charset="0"/>
                  <a:sym typeface="Symbol" panose="05050102010706020507" pitchFamily="18" charset="2"/>
                </a:rPr>
                <a:t>100</a:t>
              </a:r>
            </a:p>
          </p:txBody>
        </p:sp>
      </p:grpSp>
      <p:sp>
        <p:nvSpPr>
          <p:cNvPr id="845843" name="Rectangle 19">
            <a:extLst>
              <a:ext uri="{FF2B5EF4-FFF2-40B4-BE49-F238E27FC236}">
                <a16:creationId xmlns:a16="http://schemas.microsoft.com/office/drawing/2014/main" id="{8D7C34FF-0DEE-4BCD-A65C-4CF70E138536}"/>
              </a:ext>
            </a:extLst>
          </p:cNvPr>
          <p:cNvSpPr>
            <a:spLocks noChangeArrowheads="1"/>
          </p:cNvSpPr>
          <p:nvPr/>
        </p:nvSpPr>
        <p:spPr bwMode="auto">
          <a:xfrm>
            <a:off x="539749" y="3644900"/>
            <a:ext cx="7305675" cy="1040285"/>
          </a:xfrm>
          <a:prstGeom prst="rect">
            <a:avLst/>
          </a:prstGeom>
          <a:noFill/>
          <a:ln w="9525">
            <a:noFill/>
            <a:miter lim="800000"/>
            <a:headEnd/>
            <a:tailEnd/>
          </a:ln>
          <a:effectLst/>
        </p:spPr>
        <p:txBody>
          <a:bodyPr wrap="square">
            <a:spAutoFit/>
          </a:bodyPr>
          <a:lstStyle/>
          <a:p>
            <a:pPr>
              <a:spcBef>
                <a:spcPct val="20000"/>
              </a:spcBef>
              <a:defRPr/>
            </a:pPr>
            <a:r>
              <a:rPr lang="cs-CZ" sz="2800" dirty="0">
                <a:latin typeface="+mn-lt"/>
                <a:sym typeface="Symbol" pitchFamily="18" charset="2"/>
              </a:rPr>
              <a:t>Využívat</a:t>
            </a:r>
            <a:r>
              <a:rPr lang="cs-CZ" sz="2800" dirty="0">
                <a:solidFill>
                  <a:srgbClr val="FF3300"/>
                </a:solidFill>
                <a:latin typeface="+mn-lt"/>
                <a:sym typeface="Symbol" pitchFamily="18" charset="2"/>
              </a:rPr>
              <a:t> </a:t>
            </a:r>
            <a:r>
              <a:rPr lang="cs-CZ" sz="2800" dirty="0">
                <a:latin typeface="+mn-lt"/>
                <a:sym typeface="Symbol" pitchFamily="18" charset="2"/>
              </a:rPr>
              <a:t>co</a:t>
            </a:r>
            <a:r>
              <a:rPr lang="cs-CZ" sz="2800" dirty="0">
                <a:solidFill>
                  <a:srgbClr val="FF3300"/>
                </a:solidFill>
                <a:latin typeface="+mn-lt"/>
                <a:sym typeface="Symbol" pitchFamily="18" charset="2"/>
              </a:rPr>
              <a:t> </a:t>
            </a:r>
            <a:r>
              <a:rPr lang="cs-CZ" sz="2800" u="sng" dirty="0">
                <a:solidFill>
                  <a:srgbClr val="FF3300"/>
                </a:solidFill>
                <a:latin typeface="+mn-lt"/>
                <a:sym typeface="Symbol" pitchFamily="18" charset="2"/>
              </a:rPr>
              <a:t>nejmenší úhel!!!</a:t>
            </a:r>
          </a:p>
          <a:p>
            <a:pPr>
              <a:spcBef>
                <a:spcPct val="20000"/>
              </a:spcBef>
              <a:defRPr/>
            </a:pPr>
            <a:r>
              <a:rPr lang="cs-CZ" sz="2800" dirty="0">
                <a:solidFill>
                  <a:srgbClr val="FF3300"/>
                </a:solidFill>
                <a:latin typeface="+mn-lt"/>
                <a:sym typeface="Symbol" pitchFamily="18" charset="2"/>
              </a:rPr>
              <a:t>Nevyšetřovat </a:t>
            </a:r>
            <a:r>
              <a:rPr lang="cs-CZ" sz="2800" dirty="0">
                <a:latin typeface="+mn-lt"/>
                <a:sym typeface="Symbol" pitchFamily="18" charset="2"/>
              </a:rPr>
              <a:t>při dopplerovském úhlu</a:t>
            </a:r>
            <a:r>
              <a:rPr lang="cs-CZ" sz="2800" dirty="0">
                <a:solidFill>
                  <a:srgbClr val="FF3300"/>
                </a:solidFill>
                <a:latin typeface="+mn-lt"/>
                <a:sym typeface="Symbol" pitchFamily="18" charset="2"/>
              </a:rPr>
              <a:t> &gt; 60°!!!</a:t>
            </a:r>
          </a:p>
        </p:txBody>
      </p:sp>
      <p:grpSp>
        <p:nvGrpSpPr>
          <p:cNvPr id="86022" name="Group 55">
            <a:extLst>
              <a:ext uri="{FF2B5EF4-FFF2-40B4-BE49-F238E27FC236}">
                <a16:creationId xmlns:a16="http://schemas.microsoft.com/office/drawing/2014/main" id="{626077D8-CFEF-4285-927D-DEC4207C2AC9}"/>
              </a:ext>
            </a:extLst>
          </p:cNvPr>
          <p:cNvGrpSpPr>
            <a:grpSpLocks/>
          </p:cNvGrpSpPr>
          <p:nvPr/>
        </p:nvGrpSpPr>
        <p:grpSpPr bwMode="auto">
          <a:xfrm>
            <a:off x="381000" y="4648200"/>
            <a:ext cx="4057650" cy="2057400"/>
            <a:chOff x="240" y="2928"/>
            <a:chExt cx="2556" cy="1296"/>
          </a:xfrm>
        </p:grpSpPr>
        <p:sp>
          <p:nvSpPr>
            <p:cNvPr id="86027" name="AutoShape 20">
              <a:extLst>
                <a:ext uri="{FF2B5EF4-FFF2-40B4-BE49-F238E27FC236}">
                  <a16:creationId xmlns:a16="http://schemas.microsoft.com/office/drawing/2014/main" id="{78B3944E-584A-44CA-8AC8-73857FCCA7B8}"/>
                </a:ext>
              </a:extLst>
            </p:cNvPr>
            <p:cNvSpPr>
              <a:spLocks noChangeArrowheads="1"/>
            </p:cNvSpPr>
            <p:nvPr/>
          </p:nvSpPr>
          <p:spPr bwMode="auto">
            <a:xfrm>
              <a:off x="240" y="4032"/>
              <a:ext cx="1924" cy="164"/>
            </a:xfrm>
            <a:prstGeom prst="doubleWave">
              <a:avLst>
                <a:gd name="adj1" fmla="val 6500"/>
                <a:gd name="adj2" fmla="val 0"/>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cs-CZ" altLang="cs-CZ"/>
                <a:t>céva</a:t>
              </a:r>
            </a:p>
          </p:txBody>
        </p:sp>
        <p:grpSp>
          <p:nvGrpSpPr>
            <p:cNvPr id="86028" name="Group 21">
              <a:extLst>
                <a:ext uri="{FF2B5EF4-FFF2-40B4-BE49-F238E27FC236}">
                  <a16:creationId xmlns:a16="http://schemas.microsoft.com/office/drawing/2014/main" id="{9EA6E3E4-B263-4F5F-8F3E-E8974C0D2A18}"/>
                </a:ext>
              </a:extLst>
            </p:cNvPr>
            <p:cNvGrpSpPr>
              <a:grpSpLocks/>
            </p:cNvGrpSpPr>
            <p:nvPr/>
          </p:nvGrpSpPr>
          <p:grpSpPr bwMode="auto">
            <a:xfrm>
              <a:off x="912" y="2928"/>
              <a:ext cx="480" cy="528"/>
              <a:chOff x="2352" y="2928"/>
              <a:chExt cx="480" cy="528"/>
            </a:xfrm>
          </p:grpSpPr>
          <p:sp>
            <p:nvSpPr>
              <p:cNvPr id="86035" name="Freeform 22">
                <a:extLst>
                  <a:ext uri="{FF2B5EF4-FFF2-40B4-BE49-F238E27FC236}">
                    <a16:creationId xmlns:a16="http://schemas.microsoft.com/office/drawing/2014/main" id="{36F1EA27-A0C0-4AB7-9DB4-41C291EF97E4}"/>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6" name="Freeform 23">
                <a:extLst>
                  <a:ext uri="{FF2B5EF4-FFF2-40B4-BE49-F238E27FC236}">
                    <a16:creationId xmlns:a16="http://schemas.microsoft.com/office/drawing/2014/main" id="{98AFA384-8593-41A5-BE73-374F07F25F77}"/>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7" name="Freeform 24">
                <a:extLst>
                  <a:ext uri="{FF2B5EF4-FFF2-40B4-BE49-F238E27FC236}">
                    <a16:creationId xmlns:a16="http://schemas.microsoft.com/office/drawing/2014/main" id="{FA86D6E3-F5CD-4205-891E-C9F0D7EC11FE}"/>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8" name="Freeform 25">
                <a:extLst>
                  <a:ext uri="{FF2B5EF4-FFF2-40B4-BE49-F238E27FC236}">
                    <a16:creationId xmlns:a16="http://schemas.microsoft.com/office/drawing/2014/main" id="{4BDABFBE-57FA-4E2D-80C9-7DB48271DFE9}"/>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6039" name="Rectangle 26">
                <a:extLst>
                  <a:ext uri="{FF2B5EF4-FFF2-40B4-BE49-F238E27FC236}">
                    <a16:creationId xmlns:a16="http://schemas.microsoft.com/office/drawing/2014/main" id="{A8F73404-9AC7-4AF7-95BB-A6C478392160}"/>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0" name="Rectangle 27">
                <a:extLst>
                  <a:ext uri="{FF2B5EF4-FFF2-40B4-BE49-F238E27FC236}">
                    <a16:creationId xmlns:a16="http://schemas.microsoft.com/office/drawing/2014/main" id="{55FF53E0-D698-46E6-9BD1-53D1942E19CD}"/>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1" name="Rectangle 28">
                <a:extLst>
                  <a:ext uri="{FF2B5EF4-FFF2-40B4-BE49-F238E27FC236}">
                    <a16:creationId xmlns:a16="http://schemas.microsoft.com/office/drawing/2014/main" id="{39037A62-D603-4387-AFCF-1288EAC2A08B}"/>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2" name="Rectangle 29">
                <a:extLst>
                  <a:ext uri="{FF2B5EF4-FFF2-40B4-BE49-F238E27FC236}">
                    <a16:creationId xmlns:a16="http://schemas.microsoft.com/office/drawing/2014/main" id="{98BB4864-08FF-4757-AFE7-147E0D052AD6}"/>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3" name="Rectangle 30">
                <a:extLst>
                  <a:ext uri="{FF2B5EF4-FFF2-40B4-BE49-F238E27FC236}">
                    <a16:creationId xmlns:a16="http://schemas.microsoft.com/office/drawing/2014/main" id="{E95F01E9-690E-4196-BDB9-48AEDC03578B}"/>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4" name="Rectangle 31">
                <a:extLst>
                  <a:ext uri="{FF2B5EF4-FFF2-40B4-BE49-F238E27FC236}">
                    <a16:creationId xmlns:a16="http://schemas.microsoft.com/office/drawing/2014/main" id="{90FEA4D3-FCD8-40CB-8445-98D068E4AE9D}"/>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5" name="Rectangle 32">
                <a:extLst>
                  <a:ext uri="{FF2B5EF4-FFF2-40B4-BE49-F238E27FC236}">
                    <a16:creationId xmlns:a16="http://schemas.microsoft.com/office/drawing/2014/main" id="{460F114F-7801-4595-844F-6BF03793CFD8}"/>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6" name="Rectangle 33">
                <a:extLst>
                  <a:ext uri="{FF2B5EF4-FFF2-40B4-BE49-F238E27FC236}">
                    <a16:creationId xmlns:a16="http://schemas.microsoft.com/office/drawing/2014/main" id="{97451942-B2CB-4C4B-AC5F-E0943157AC9D}"/>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7" name="Rectangle 34">
                <a:extLst>
                  <a:ext uri="{FF2B5EF4-FFF2-40B4-BE49-F238E27FC236}">
                    <a16:creationId xmlns:a16="http://schemas.microsoft.com/office/drawing/2014/main" id="{FD12C1C2-4210-4115-ABC2-09C479A7C667}"/>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8" name="Rectangle 35">
                <a:extLst>
                  <a:ext uri="{FF2B5EF4-FFF2-40B4-BE49-F238E27FC236}">
                    <a16:creationId xmlns:a16="http://schemas.microsoft.com/office/drawing/2014/main" id="{A7399AC1-FAEC-43E6-A961-8BFC096BA604}"/>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49" name="Rectangle 36">
                <a:extLst>
                  <a:ext uri="{FF2B5EF4-FFF2-40B4-BE49-F238E27FC236}">
                    <a16:creationId xmlns:a16="http://schemas.microsoft.com/office/drawing/2014/main" id="{56B6DD2E-F68F-4F64-BBD4-0AFA98965EA1}"/>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0" name="Rectangle 37">
                <a:extLst>
                  <a:ext uri="{FF2B5EF4-FFF2-40B4-BE49-F238E27FC236}">
                    <a16:creationId xmlns:a16="http://schemas.microsoft.com/office/drawing/2014/main" id="{0F111C1A-F872-40A9-804C-D1EF9472E333}"/>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1" name="Rectangle 38">
                <a:extLst>
                  <a:ext uri="{FF2B5EF4-FFF2-40B4-BE49-F238E27FC236}">
                    <a16:creationId xmlns:a16="http://schemas.microsoft.com/office/drawing/2014/main" id="{6A74468A-7A96-4C28-ACC3-57D4A8EC4582}"/>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2" name="Rectangle 39">
                <a:extLst>
                  <a:ext uri="{FF2B5EF4-FFF2-40B4-BE49-F238E27FC236}">
                    <a16:creationId xmlns:a16="http://schemas.microsoft.com/office/drawing/2014/main" id="{B88FB462-31E8-477F-9E1E-BA4B96F126DA}"/>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3" name="Rectangle 40">
                <a:extLst>
                  <a:ext uri="{FF2B5EF4-FFF2-40B4-BE49-F238E27FC236}">
                    <a16:creationId xmlns:a16="http://schemas.microsoft.com/office/drawing/2014/main" id="{F069A656-425B-429D-B54A-84B8DE13C11F}"/>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4" name="Rectangle 41">
                <a:extLst>
                  <a:ext uri="{FF2B5EF4-FFF2-40B4-BE49-F238E27FC236}">
                    <a16:creationId xmlns:a16="http://schemas.microsoft.com/office/drawing/2014/main" id="{B942ADE4-9300-49D8-A4B6-398A277CA623}"/>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5" name="Rectangle 42">
                <a:extLst>
                  <a:ext uri="{FF2B5EF4-FFF2-40B4-BE49-F238E27FC236}">
                    <a16:creationId xmlns:a16="http://schemas.microsoft.com/office/drawing/2014/main" id="{F30E4664-E3B3-4DD5-8FF6-99244F941047}"/>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6" name="Rectangle 43">
                <a:extLst>
                  <a:ext uri="{FF2B5EF4-FFF2-40B4-BE49-F238E27FC236}">
                    <a16:creationId xmlns:a16="http://schemas.microsoft.com/office/drawing/2014/main" id="{BD6672DF-18A6-4705-B1FF-31A077911A4E}"/>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7" name="Rectangle 44">
                <a:extLst>
                  <a:ext uri="{FF2B5EF4-FFF2-40B4-BE49-F238E27FC236}">
                    <a16:creationId xmlns:a16="http://schemas.microsoft.com/office/drawing/2014/main" id="{EB2FEED2-3062-40C2-9244-3EA108B95C6F}"/>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8" name="Rectangle 45">
                <a:extLst>
                  <a:ext uri="{FF2B5EF4-FFF2-40B4-BE49-F238E27FC236}">
                    <a16:creationId xmlns:a16="http://schemas.microsoft.com/office/drawing/2014/main" id="{8DEC7813-0B31-4EE4-A097-2CBD94408C62}"/>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86059" name="Line 46">
                <a:extLst>
                  <a:ext uri="{FF2B5EF4-FFF2-40B4-BE49-F238E27FC236}">
                    <a16:creationId xmlns:a16="http://schemas.microsoft.com/office/drawing/2014/main" id="{FE369DCF-E27E-4B69-81D8-53837BE9C535}"/>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86029" name="Line 47">
              <a:extLst>
                <a:ext uri="{FF2B5EF4-FFF2-40B4-BE49-F238E27FC236}">
                  <a16:creationId xmlns:a16="http://schemas.microsoft.com/office/drawing/2014/main" id="{0914ADD0-760C-448D-8EFA-C02016E5A5B1}"/>
                </a:ext>
              </a:extLst>
            </p:cNvPr>
            <p:cNvSpPr>
              <a:spLocks noChangeShapeType="1"/>
            </p:cNvSpPr>
            <p:nvPr/>
          </p:nvSpPr>
          <p:spPr bwMode="auto">
            <a:xfrm>
              <a:off x="1104" y="3600"/>
              <a:ext cx="0" cy="38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0" name="Line 48">
              <a:extLst>
                <a:ext uri="{FF2B5EF4-FFF2-40B4-BE49-F238E27FC236}">
                  <a16:creationId xmlns:a16="http://schemas.microsoft.com/office/drawing/2014/main" id="{C365C16B-325D-4DC0-B8A7-1ADD1AD0EA8A}"/>
                </a:ext>
              </a:extLst>
            </p:cNvPr>
            <p:cNvSpPr>
              <a:spLocks noChangeShapeType="1"/>
            </p:cNvSpPr>
            <p:nvPr/>
          </p:nvSpPr>
          <p:spPr bwMode="auto">
            <a:xfrm>
              <a:off x="1248" y="3600"/>
              <a:ext cx="288" cy="384"/>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1" name="Rectangle 49">
              <a:extLst>
                <a:ext uri="{FF2B5EF4-FFF2-40B4-BE49-F238E27FC236}">
                  <a16:creationId xmlns:a16="http://schemas.microsoft.com/office/drawing/2014/main" id="{1BE24B24-A480-46D5-ADAC-D2AB7434A23C}"/>
                </a:ext>
              </a:extLst>
            </p:cNvPr>
            <p:cNvSpPr>
              <a:spLocks noChangeArrowheads="1"/>
            </p:cNvSpPr>
            <p:nvPr/>
          </p:nvSpPr>
          <p:spPr bwMode="auto">
            <a:xfrm>
              <a:off x="720" y="3696"/>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rPr>
                <a:t>90°</a:t>
              </a:r>
            </a:p>
          </p:txBody>
        </p:sp>
        <p:sp>
          <p:nvSpPr>
            <p:cNvPr id="86032" name="Rectangle 50">
              <a:extLst>
                <a:ext uri="{FF2B5EF4-FFF2-40B4-BE49-F238E27FC236}">
                  <a16:creationId xmlns:a16="http://schemas.microsoft.com/office/drawing/2014/main" id="{A4CD1A76-3F9C-4ECA-A08F-D0EDB4294300}"/>
                </a:ext>
              </a:extLst>
            </p:cNvPr>
            <p:cNvSpPr>
              <a:spLocks noChangeArrowheads="1"/>
            </p:cNvSpPr>
            <p:nvPr/>
          </p:nvSpPr>
          <p:spPr bwMode="auto">
            <a:xfrm>
              <a:off x="1392" y="3504"/>
              <a:ext cx="40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sym typeface="Symbol" panose="05050102010706020507" pitchFamily="18" charset="2"/>
                </a:rPr>
                <a:t>60°</a:t>
              </a:r>
            </a:p>
          </p:txBody>
        </p:sp>
        <p:sp>
          <p:nvSpPr>
            <p:cNvPr id="86033" name="Line 51">
              <a:extLst>
                <a:ext uri="{FF2B5EF4-FFF2-40B4-BE49-F238E27FC236}">
                  <a16:creationId xmlns:a16="http://schemas.microsoft.com/office/drawing/2014/main" id="{2F70F493-46D5-4B57-BFD4-F9C1303A85F3}"/>
                </a:ext>
              </a:extLst>
            </p:cNvPr>
            <p:cNvSpPr>
              <a:spLocks noChangeShapeType="1"/>
            </p:cNvSpPr>
            <p:nvPr/>
          </p:nvSpPr>
          <p:spPr bwMode="auto">
            <a:xfrm>
              <a:off x="2208" y="4224"/>
              <a:ext cx="576" cy="0"/>
            </a:xfrm>
            <a:prstGeom prst="line">
              <a:avLst/>
            </a:prstGeom>
            <a:noFill/>
            <a:ln w="38100">
              <a:solidFill>
                <a:srgbClr val="FF33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6034" name="Rectangle 52">
              <a:extLst>
                <a:ext uri="{FF2B5EF4-FFF2-40B4-BE49-F238E27FC236}">
                  <a16:creationId xmlns:a16="http://schemas.microsoft.com/office/drawing/2014/main" id="{F2756E78-AFF7-4E75-83DC-BA52E0A4FBFC}"/>
                </a:ext>
              </a:extLst>
            </p:cNvPr>
            <p:cNvSpPr>
              <a:spLocks noChangeArrowheads="1"/>
            </p:cNvSpPr>
            <p:nvPr/>
          </p:nvSpPr>
          <p:spPr bwMode="auto">
            <a:xfrm>
              <a:off x="2496" y="3888"/>
              <a:ext cx="3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FF3300"/>
                  </a:solidFill>
                  <a:latin typeface="Arial" panose="020B0604020202020204" pitchFamily="34" charset="0"/>
                  <a:sym typeface="Symbol" panose="05050102010706020507" pitchFamily="18" charset="2"/>
                </a:rPr>
                <a:t>0°</a:t>
              </a:r>
            </a:p>
          </p:txBody>
        </p:sp>
      </p:grpSp>
      <p:sp>
        <p:nvSpPr>
          <p:cNvPr id="86023" name="Arc 59">
            <a:extLst>
              <a:ext uri="{FF2B5EF4-FFF2-40B4-BE49-F238E27FC236}">
                <a16:creationId xmlns:a16="http://schemas.microsoft.com/office/drawing/2014/main" id="{6104E2ED-D46C-451B-81B7-3D3A984456E3}"/>
              </a:ext>
            </a:extLst>
          </p:cNvPr>
          <p:cNvSpPr>
            <a:spLocks/>
          </p:cNvSpPr>
          <p:nvPr/>
        </p:nvSpPr>
        <p:spPr bwMode="auto">
          <a:xfrm flipH="1">
            <a:off x="1828800" y="6019800"/>
            <a:ext cx="685800" cy="381000"/>
          </a:xfrm>
          <a:custGeom>
            <a:avLst/>
            <a:gdLst>
              <a:gd name="T0" fmla="*/ 2147483647 w 21600"/>
              <a:gd name="T1" fmla="*/ 0 h 18182"/>
              <a:gd name="T2" fmla="*/ 2147483647 w 21600"/>
              <a:gd name="T3" fmla="*/ 2147483647 h 18182"/>
              <a:gd name="T4" fmla="*/ 0 w 21600"/>
              <a:gd name="T5" fmla="*/ 2147483647 h 18182"/>
              <a:gd name="T6" fmla="*/ 0 60000 65536"/>
              <a:gd name="T7" fmla="*/ 0 60000 65536"/>
              <a:gd name="T8" fmla="*/ 0 60000 65536"/>
              <a:gd name="T9" fmla="*/ 0 w 21600"/>
              <a:gd name="T10" fmla="*/ 0 h 18182"/>
              <a:gd name="T11" fmla="*/ 21600 w 21600"/>
              <a:gd name="T12" fmla="*/ 18182 h 18182"/>
            </a:gdLst>
            <a:ahLst/>
            <a:cxnLst>
              <a:cxn ang="T6">
                <a:pos x="T0" y="T1"/>
              </a:cxn>
              <a:cxn ang="T7">
                <a:pos x="T2" y="T3"/>
              </a:cxn>
              <a:cxn ang="T8">
                <a:pos x="T4" y="T5"/>
              </a:cxn>
            </a:cxnLst>
            <a:rect l="T9" t="T10" r="T11" b="T12"/>
            <a:pathLst>
              <a:path w="21600" h="18182" fill="none" extrusionOk="0">
                <a:moveTo>
                  <a:pt x="11660" y="0"/>
                </a:moveTo>
                <a:cubicBezTo>
                  <a:pt x="17854" y="3972"/>
                  <a:pt x="21600" y="10824"/>
                  <a:pt x="21600" y="18182"/>
                </a:cubicBezTo>
              </a:path>
              <a:path w="21600" h="18182" stroke="0" extrusionOk="0">
                <a:moveTo>
                  <a:pt x="11660" y="0"/>
                </a:moveTo>
                <a:cubicBezTo>
                  <a:pt x="17854" y="3972"/>
                  <a:pt x="21600" y="10824"/>
                  <a:pt x="21600" y="18182"/>
                </a:cubicBezTo>
                <a:lnTo>
                  <a:pt x="0" y="18182"/>
                </a:lnTo>
                <a:lnTo>
                  <a:pt x="11660" y="0"/>
                </a:lnTo>
                <a:close/>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6024" name="Rectangle 60">
            <a:extLst>
              <a:ext uri="{FF2B5EF4-FFF2-40B4-BE49-F238E27FC236}">
                <a16:creationId xmlns:a16="http://schemas.microsoft.com/office/drawing/2014/main" id="{07C3961F-A0BA-4A5C-8D6E-4289CF663796}"/>
              </a:ext>
            </a:extLst>
          </p:cNvPr>
          <p:cNvSpPr>
            <a:spLocks noChangeArrowheads="1"/>
          </p:cNvSpPr>
          <p:nvPr/>
        </p:nvSpPr>
        <p:spPr bwMode="auto">
          <a:xfrm>
            <a:off x="1905000" y="6019800"/>
            <a:ext cx="376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a:solidFill>
                  <a:srgbClr val="DDDDDD"/>
                </a:solidFill>
                <a:latin typeface="Arial" panose="020B0604020202020204" pitchFamily="34" charset="0"/>
                <a:sym typeface="Symbol" panose="05050102010706020507" pitchFamily="18" charset="2"/>
              </a:rPr>
              <a:t></a:t>
            </a:r>
          </a:p>
        </p:txBody>
      </p:sp>
      <p:graphicFrame>
        <p:nvGraphicFramePr>
          <p:cNvPr id="86025" name="Object 2">
            <a:extLst>
              <a:ext uri="{FF2B5EF4-FFF2-40B4-BE49-F238E27FC236}">
                <a16:creationId xmlns:a16="http://schemas.microsoft.com/office/drawing/2014/main" id="{E6D0CEE1-86CC-4B5D-8BA1-69C14A94E71E}"/>
              </a:ext>
            </a:extLst>
          </p:cNvPr>
          <p:cNvGraphicFramePr>
            <a:graphicFrameLocks noChangeAspect="1"/>
          </p:cNvGraphicFramePr>
          <p:nvPr/>
        </p:nvGraphicFramePr>
        <p:xfrm>
          <a:off x="7389813" y="2460625"/>
          <a:ext cx="1647825" cy="722313"/>
        </p:xfrm>
        <a:graphic>
          <a:graphicData uri="http://schemas.openxmlformats.org/presentationml/2006/ole">
            <mc:AlternateContent xmlns:mc="http://schemas.openxmlformats.org/markup-compatibility/2006">
              <mc:Choice xmlns:v="urn:schemas-microsoft-com:vml" Requires="v">
                <p:oleObj name="Rovnice" r:id="rId2" imgW="1066800" imgH="419100" progId="Equation.3">
                  <p:embed/>
                </p:oleObj>
              </mc:Choice>
              <mc:Fallback>
                <p:oleObj name="Rovnice" r:id="rId2" imgW="1066800" imgH="419100" progId="Equation.3">
                  <p:embed/>
                  <p:pic>
                    <p:nvPicPr>
                      <p:cNvPr id="86025" name="Object 2">
                        <a:extLst>
                          <a:ext uri="{FF2B5EF4-FFF2-40B4-BE49-F238E27FC236}">
                            <a16:creationId xmlns:a16="http://schemas.microsoft.com/office/drawing/2014/main" id="{E6D0CEE1-86CC-4B5D-8BA1-69C14A94E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9813" y="2460625"/>
                        <a:ext cx="1647825" cy="722313"/>
                      </a:xfrm>
                      <a:prstGeom prst="rect">
                        <a:avLst/>
                      </a:prstGeom>
                      <a:solidFill>
                        <a:srgbClr val="70A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Ovál 53">
            <a:extLst>
              <a:ext uri="{FF2B5EF4-FFF2-40B4-BE49-F238E27FC236}">
                <a16:creationId xmlns:a16="http://schemas.microsoft.com/office/drawing/2014/main" id="{280CF7BC-5272-4671-9CF6-595AC4427256}"/>
              </a:ext>
            </a:extLst>
          </p:cNvPr>
          <p:cNvSpPr/>
          <p:nvPr/>
        </p:nvSpPr>
        <p:spPr>
          <a:xfrm>
            <a:off x="8377238" y="2820988"/>
            <a:ext cx="660400" cy="36195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5843"/>
                                        </p:tgtEl>
                                        <p:attrNameLst>
                                          <p:attrName>style.visibility</p:attrName>
                                        </p:attrNameLst>
                                      </p:cBhvr>
                                      <p:to>
                                        <p:strVal val="visible"/>
                                      </p:to>
                                    </p:set>
                                    <p:anim calcmode="lin" valueType="num">
                                      <p:cBhvr additive="base">
                                        <p:cTn id="7" dur="500" fill="hold"/>
                                        <p:tgtEl>
                                          <p:spTgt spid="845843"/>
                                        </p:tgtEl>
                                        <p:attrNameLst>
                                          <p:attrName>ppt_x</p:attrName>
                                        </p:attrNameLst>
                                      </p:cBhvr>
                                      <p:tavLst>
                                        <p:tav tm="0">
                                          <p:val>
                                            <p:strVal val="#ppt_x"/>
                                          </p:val>
                                        </p:tav>
                                        <p:tav tm="100000">
                                          <p:val>
                                            <p:strVal val="#ppt_x"/>
                                          </p:val>
                                        </p:tav>
                                      </p:tavLst>
                                    </p:anim>
                                    <p:anim calcmode="lin" valueType="num">
                                      <p:cBhvr additive="base">
                                        <p:cTn id="8" dur="500" fill="hold"/>
                                        <p:tgtEl>
                                          <p:spTgt spid="845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43"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1026">
            <a:extLst>
              <a:ext uri="{FF2B5EF4-FFF2-40B4-BE49-F238E27FC236}">
                <a16:creationId xmlns:a16="http://schemas.microsoft.com/office/drawing/2014/main" id="{9635DC9F-0713-4BCA-8F25-E80201E4E38A}"/>
              </a:ext>
            </a:extLst>
          </p:cNvPr>
          <p:cNvSpPr>
            <a:spLocks noGrp="1" noChangeArrowheads="1"/>
          </p:cNvSpPr>
          <p:nvPr>
            <p:ph type="title"/>
          </p:nvPr>
        </p:nvSpPr>
        <p:spPr>
          <a:xfrm>
            <a:off x="250825" y="0"/>
            <a:ext cx="8229600" cy="836613"/>
          </a:xfrm>
        </p:spPr>
        <p:txBody>
          <a:bodyPr/>
          <a:lstStyle/>
          <a:p>
            <a:pPr algn="ctr">
              <a:defRPr/>
            </a:pPr>
            <a:r>
              <a:rPr lang="cs-CZ" dirty="0"/>
              <a:t>Dopplerovský úhel + chyba 4°</a:t>
            </a:r>
          </a:p>
        </p:txBody>
      </p:sp>
      <p:pic>
        <p:nvPicPr>
          <p:cNvPr id="87043" name="Picture 10" descr="C:\Users\kuba\Desktop\Čejkovice 2012\obr_doppler\Temp ID-2012011914581420120119151059114.jpg">
            <a:extLst>
              <a:ext uri="{FF2B5EF4-FFF2-40B4-BE49-F238E27FC236}">
                <a16:creationId xmlns:a16="http://schemas.microsoft.com/office/drawing/2014/main" id="{7BC4D404-5EC4-4441-A58D-A492F9BDC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697" b="9570"/>
          <a:stretch>
            <a:fillRect/>
          </a:stretch>
        </p:blipFill>
        <p:spPr bwMode="auto">
          <a:xfrm>
            <a:off x="0" y="3789363"/>
            <a:ext cx="459263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1" descr="C:\Users\kuba\Desktop\Čejkovice 2012\obr_doppler\Temp ID-2012011914581420120119150937794.jpg">
            <a:extLst>
              <a:ext uri="{FF2B5EF4-FFF2-40B4-BE49-F238E27FC236}">
                <a16:creationId xmlns:a16="http://schemas.microsoft.com/office/drawing/2014/main" id="{4F6A378D-101A-4EFF-A905-BF7DBC190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197" b="11855"/>
          <a:stretch>
            <a:fillRect/>
          </a:stretch>
        </p:blipFill>
        <p:spPr bwMode="auto">
          <a:xfrm>
            <a:off x="0" y="908050"/>
            <a:ext cx="4643438"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2" descr="C:\Users\kuba\Desktop\Čejkovice 2012\obr_doppler\Temp ID-2012011914581420120119150951099.jpg">
            <a:extLst>
              <a:ext uri="{FF2B5EF4-FFF2-40B4-BE49-F238E27FC236}">
                <a16:creationId xmlns:a16="http://schemas.microsoft.com/office/drawing/2014/main" id="{D3A46F94-57F7-42F2-BB54-AA0BEE0C5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673" b="10725"/>
          <a:stretch>
            <a:fillRect/>
          </a:stretch>
        </p:blipFill>
        <p:spPr bwMode="auto">
          <a:xfrm>
            <a:off x="4572000" y="908050"/>
            <a:ext cx="45720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9" descr="C:\Users\kuba\Desktop\Čejkovice 2012\obr_doppler\Temp ID-2012011914581420120119151052262.jpg">
            <a:extLst>
              <a:ext uri="{FF2B5EF4-FFF2-40B4-BE49-F238E27FC236}">
                <a16:creationId xmlns:a16="http://schemas.microsoft.com/office/drawing/2014/main" id="{FC2EDA10-C13A-4016-BE31-E4D43D5D0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0316" b="9570"/>
          <a:stretch>
            <a:fillRect/>
          </a:stretch>
        </p:blipFill>
        <p:spPr bwMode="auto">
          <a:xfrm>
            <a:off x="4516438" y="3789363"/>
            <a:ext cx="4627562"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Line 1032">
            <a:extLst>
              <a:ext uri="{FF2B5EF4-FFF2-40B4-BE49-F238E27FC236}">
                <a16:creationId xmlns:a16="http://schemas.microsoft.com/office/drawing/2014/main" id="{4CA5959B-DFB2-40D8-848F-3D767288CCAF}"/>
              </a:ext>
            </a:extLst>
          </p:cNvPr>
          <p:cNvSpPr>
            <a:spLocks noChangeShapeType="1"/>
          </p:cNvSpPr>
          <p:nvPr/>
        </p:nvSpPr>
        <p:spPr bwMode="auto">
          <a:xfrm flipH="1" flipV="1">
            <a:off x="5219700" y="1052513"/>
            <a:ext cx="68263" cy="5762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48" name="Line 1032">
            <a:extLst>
              <a:ext uri="{FF2B5EF4-FFF2-40B4-BE49-F238E27FC236}">
                <a16:creationId xmlns:a16="http://schemas.microsoft.com/office/drawing/2014/main" id="{3E0081F3-F077-4C79-8183-7256FBCF0273}"/>
              </a:ext>
            </a:extLst>
          </p:cNvPr>
          <p:cNvSpPr>
            <a:spLocks noChangeShapeType="1"/>
          </p:cNvSpPr>
          <p:nvPr/>
        </p:nvSpPr>
        <p:spPr bwMode="auto">
          <a:xfrm flipH="1" flipV="1">
            <a:off x="5148263" y="3860800"/>
            <a:ext cx="68262" cy="5762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49" name="Line 1032">
            <a:extLst>
              <a:ext uri="{FF2B5EF4-FFF2-40B4-BE49-F238E27FC236}">
                <a16:creationId xmlns:a16="http://schemas.microsoft.com/office/drawing/2014/main" id="{DE6BA021-980C-42C4-BC20-D9A339D9AE3B}"/>
              </a:ext>
            </a:extLst>
          </p:cNvPr>
          <p:cNvSpPr>
            <a:spLocks noChangeShapeType="1"/>
          </p:cNvSpPr>
          <p:nvPr/>
        </p:nvSpPr>
        <p:spPr bwMode="auto">
          <a:xfrm flipH="1" flipV="1">
            <a:off x="684213" y="3933825"/>
            <a:ext cx="66675" cy="574675"/>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7050" name="Line 1032">
            <a:extLst>
              <a:ext uri="{FF2B5EF4-FFF2-40B4-BE49-F238E27FC236}">
                <a16:creationId xmlns:a16="http://schemas.microsoft.com/office/drawing/2014/main" id="{53162B2C-4914-4B1C-83F9-248747B734A6}"/>
              </a:ext>
            </a:extLst>
          </p:cNvPr>
          <p:cNvSpPr>
            <a:spLocks noChangeShapeType="1"/>
          </p:cNvSpPr>
          <p:nvPr/>
        </p:nvSpPr>
        <p:spPr bwMode="auto">
          <a:xfrm flipH="1" flipV="1">
            <a:off x="684213" y="1052513"/>
            <a:ext cx="66675" cy="5762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aphicFrame>
        <p:nvGraphicFramePr>
          <p:cNvPr id="44043" name="Object 2">
            <a:extLst>
              <a:ext uri="{FF2B5EF4-FFF2-40B4-BE49-F238E27FC236}">
                <a16:creationId xmlns:a16="http://schemas.microsoft.com/office/drawing/2014/main" id="{81F10E88-4604-4A5D-83DE-6E33A7E0A865}"/>
              </a:ext>
            </a:extLst>
          </p:cNvPr>
          <p:cNvGraphicFramePr>
            <a:graphicFrameLocks noChangeAspect="1"/>
          </p:cNvGraphicFramePr>
          <p:nvPr/>
        </p:nvGraphicFramePr>
        <p:xfrm>
          <a:off x="2881313" y="2455863"/>
          <a:ext cx="2967037" cy="1298575"/>
        </p:xfrm>
        <a:graphic>
          <a:graphicData uri="http://schemas.openxmlformats.org/presentationml/2006/ole">
            <mc:AlternateContent xmlns:mc="http://schemas.openxmlformats.org/markup-compatibility/2006">
              <mc:Choice xmlns:v="urn:schemas-microsoft-com:vml" Requires="v">
                <p:oleObj name="Rovnice" r:id="rId7" imgW="1066800" imgH="419100" progId="Equation.3">
                  <p:embed/>
                </p:oleObj>
              </mc:Choice>
              <mc:Fallback>
                <p:oleObj name="Rovnice" r:id="rId7" imgW="1066800" imgH="419100" progId="Equation.3">
                  <p:embed/>
                  <p:pic>
                    <p:nvPicPr>
                      <p:cNvPr id="44043" name="Object 2">
                        <a:extLst>
                          <a:ext uri="{FF2B5EF4-FFF2-40B4-BE49-F238E27FC236}">
                            <a16:creationId xmlns:a16="http://schemas.microsoft.com/office/drawing/2014/main" id="{81F10E88-4604-4A5D-83DE-6E33A7E0A8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1313" y="2455863"/>
                        <a:ext cx="2967037" cy="1298575"/>
                      </a:xfrm>
                      <a:prstGeom prst="rect">
                        <a:avLst/>
                      </a:prstGeom>
                      <a:solidFill>
                        <a:srgbClr val="70A0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Ovál 11">
            <a:extLst>
              <a:ext uri="{FF2B5EF4-FFF2-40B4-BE49-F238E27FC236}">
                <a16:creationId xmlns:a16="http://schemas.microsoft.com/office/drawing/2014/main" id="{FE61C24F-EA38-4189-8534-BC35A3605A56}"/>
              </a:ext>
            </a:extLst>
          </p:cNvPr>
          <p:cNvSpPr/>
          <p:nvPr/>
        </p:nvSpPr>
        <p:spPr>
          <a:xfrm>
            <a:off x="2591871" y="1929045"/>
            <a:ext cx="1080120"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3" name="Ovál 12">
            <a:extLst>
              <a:ext uri="{FF2B5EF4-FFF2-40B4-BE49-F238E27FC236}">
                <a16:creationId xmlns:a16="http://schemas.microsoft.com/office/drawing/2014/main" id="{FE61C24F-EA38-4189-8534-BC35A3605A56}"/>
              </a:ext>
            </a:extLst>
          </p:cNvPr>
          <p:cNvSpPr/>
          <p:nvPr/>
        </p:nvSpPr>
        <p:spPr>
          <a:xfrm>
            <a:off x="2591871" y="4797152"/>
            <a:ext cx="1080120" cy="2635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4" name="Ovál 13">
            <a:extLst>
              <a:ext uri="{FF2B5EF4-FFF2-40B4-BE49-F238E27FC236}">
                <a16:creationId xmlns:a16="http://schemas.microsoft.com/office/drawing/2014/main" id="{FE61C24F-EA38-4189-8534-BC35A3605A56}"/>
              </a:ext>
            </a:extLst>
          </p:cNvPr>
          <p:cNvSpPr/>
          <p:nvPr/>
        </p:nvSpPr>
        <p:spPr>
          <a:xfrm>
            <a:off x="7020272" y="1929044"/>
            <a:ext cx="1080120" cy="26352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5" name="Ovál 14">
            <a:extLst>
              <a:ext uri="{FF2B5EF4-FFF2-40B4-BE49-F238E27FC236}">
                <a16:creationId xmlns:a16="http://schemas.microsoft.com/office/drawing/2014/main" id="{FE61C24F-EA38-4189-8534-BC35A3605A56}"/>
              </a:ext>
            </a:extLst>
          </p:cNvPr>
          <p:cNvSpPr/>
          <p:nvPr/>
        </p:nvSpPr>
        <p:spPr>
          <a:xfrm>
            <a:off x="7048019" y="4799974"/>
            <a:ext cx="1080120" cy="263525"/>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0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0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70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4043"/>
                                        </p:tgtEl>
                                        <p:attrNameLst>
                                          <p:attrName>style.visibility</p:attrName>
                                        </p:attrNameLst>
                                      </p:cBhvr>
                                      <p:to>
                                        <p:strVal val="visible"/>
                                      </p:to>
                                    </p:set>
                                    <p:anim calcmode="lin" valueType="num">
                                      <p:cBhvr additive="base">
                                        <p:cTn id="31" dur="500" fill="hold"/>
                                        <p:tgtEl>
                                          <p:spTgt spid="44043"/>
                                        </p:tgtEl>
                                        <p:attrNameLst>
                                          <p:attrName>ppt_x</p:attrName>
                                        </p:attrNameLst>
                                      </p:cBhvr>
                                      <p:tavLst>
                                        <p:tav tm="0">
                                          <p:val>
                                            <p:strVal val="#ppt_x"/>
                                          </p:val>
                                        </p:tav>
                                        <p:tav tm="100000">
                                          <p:val>
                                            <p:strVal val="#ppt_x"/>
                                          </p:val>
                                        </p:tav>
                                      </p:tavLst>
                                    </p:anim>
                                    <p:anim calcmode="lin" valueType="num">
                                      <p:cBhvr additive="base">
                                        <p:cTn id="32" dur="500" fill="hold"/>
                                        <p:tgtEl>
                                          <p:spTgt spid="440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animBg="1"/>
      <p:bldP spid="87048" grpId="0" animBg="1"/>
      <p:bldP spid="87049" grpId="0" animBg="1"/>
      <p:bldP spid="13"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8" name="Rectangle 6">
            <a:extLst>
              <a:ext uri="{FF2B5EF4-FFF2-40B4-BE49-F238E27FC236}">
                <a16:creationId xmlns:a16="http://schemas.microsoft.com/office/drawing/2014/main" id="{E01CC156-4DC0-49BC-BB23-5A3660EE621D}"/>
              </a:ext>
            </a:extLst>
          </p:cNvPr>
          <p:cNvSpPr>
            <a:spLocks noGrp="1" noChangeArrowheads="1"/>
          </p:cNvSpPr>
          <p:nvPr>
            <p:ph type="title"/>
          </p:nvPr>
        </p:nvSpPr>
        <p:spPr>
          <a:xfrm>
            <a:off x="76200" y="76200"/>
            <a:ext cx="8305800" cy="762000"/>
          </a:xfrm>
        </p:spPr>
        <p:txBody>
          <a:bodyPr/>
          <a:lstStyle/>
          <a:p>
            <a:pPr algn="ctr">
              <a:defRPr/>
            </a:pPr>
            <a:r>
              <a:rPr lang="cs-CZ" dirty="0"/>
              <a:t>Vzorkovací objem</a:t>
            </a:r>
          </a:p>
        </p:txBody>
      </p:sp>
      <p:sp>
        <p:nvSpPr>
          <p:cNvPr id="786434" name="Rectangle 2">
            <a:extLst>
              <a:ext uri="{FF2B5EF4-FFF2-40B4-BE49-F238E27FC236}">
                <a16:creationId xmlns:a16="http://schemas.microsoft.com/office/drawing/2014/main" id="{895DB209-6E5A-4999-AFDD-CA3B52B55DC6}"/>
              </a:ext>
            </a:extLst>
          </p:cNvPr>
          <p:cNvSpPr>
            <a:spLocks noGrp="1" noChangeArrowheads="1"/>
          </p:cNvSpPr>
          <p:nvPr>
            <p:ph idx="1"/>
          </p:nvPr>
        </p:nvSpPr>
        <p:spPr>
          <a:xfrm>
            <a:off x="457200" y="1143000"/>
            <a:ext cx="8305800" cy="2590800"/>
          </a:xfrm>
        </p:spPr>
        <p:txBody>
          <a:bodyPr/>
          <a:lstStyle/>
          <a:p>
            <a:pPr>
              <a:defRPr/>
            </a:pPr>
            <a:r>
              <a:rPr lang="cs-CZ" sz="2800" dirty="0"/>
              <a:t>oblast, kde se měří signál (rychlost toku) </a:t>
            </a:r>
          </a:p>
          <a:p>
            <a:pPr lvl="1">
              <a:defRPr/>
            </a:pPr>
            <a:r>
              <a:rPr lang="cs-CZ" dirty="0"/>
              <a:t>nastavuje se umístění, tj. </a:t>
            </a:r>
            <a:r>
              <a:rPr lang="cs-CZ" dirty="0">
                <a:solidFill>
                  <a:srgbClr val="FFFF00"/>
                </a:solidFill>
              </a:rPr>
              <a:t>hloubka</a:t>
            </a:r>
          </a:p>
          <a:p>
            <a:pPr lvl="1">
              <a:defRPr/>
            </a:pPr>
            <a:r>
              <a:rPr lang="cs-CZ" dirty="0">
                <a:solidFill>
                  <a:srgbClr val="FFFF00"/>
                </a:solidFill>
              </a:rPr>
              <a:t>velikost</a:t>
            </a:r>
          </a:p>
          <a:p>
            <a:pPr lvl="2">
              <a:defRPr/>
            </a:pPr>
            <a:r>
              <a:rPr lang="cs-CZ" sz="2700" dirty="0"/>
              <a:t> podle šíře cévy</a:t>
            </a:r>
          </a:p>
          <a:p>
            <a:pPr lvl="2">
              <a:defRPr/>
            </a:pPr>
            <a:r>
              <a:rPr lang="cs-CZ" sz="2700" dirty="0"/>
              <a:t> co chceme hodnotit</a:t>
            </a:r>
          </a:p>
          <a:p>
            <a:pPr>
              <a:defRPr/>
            </a:pPr>
            <a:endParaRPr lang="cs-CZ" sz="2800" dirty="0"/>
          </a:p>
          <a:p>
            <a:pPr>
              <a:defRPr/>
            </a:pPr>
            <a:endParaRPr lang="cs-CZ" sz="2800" dirty="0"/>
          </a:p>
        </p:txBody>
      </p:sp>
      <p:pic>
        <p:nvPicPr>
          <p:cNvPr id="88068" name="Picture 12">
            <a:extLst>
              <a:ext uri="{FF2B5EF4-FFF2-40B4-BE49-F238E27FC236}">
                <a16:creationId xmlns:a16="http://schemas.microsoft.com/office/drawing/2014/main" id="{DC4CD34A-AA05-4635-A01E-AAC3B84CF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86200"/>
            <a:ext cx="390525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a:extLst>
              <a:ext uri="{FF2B5EF4-FFF2-40B4-BE49-F238E27FC236}">
                <a16:creationId xmlns:a16="http://schemas.microsoft.com/office/drawing/2014/main" id="{CA487F2B-A6EE-4DC5-B307-451375A8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28" t="17290" r="18568"/>
          <a:stretch>
            <a:fillRect/>
          </a:stretch>
        </p:blipFill>
        <p:spPr bwMode="auto">
          <a:xfrm>
            <a:off x="5126038" y="3213100"/>
            <a:ext cx="3913187"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8070" name="Line 1038">
            <a:extLst>
              <a:ext uri="{FF2B5EF4-FFF2-40B4-BE49-F238E27FC236}">
                <a16:creationId xmlns:a16="http://schemas.microsoft.com/office/drawing/2014/main" id="{D16C56A4-142D-4493-BFC0-ECE1C9853771}"/>
              </a:ext>
            </a:extLst>
          </p:cNvPr>
          <p:cNvSpPr>
            <a:spLocks noChangeShapeType="1"/>
          </p:cNvSpPr>
          <p:nvPr/>
        </p:nvSpPr>
        <p:spPr bwMode="auto">
          <a:xfrm>
            <a:off x="6300788" y="2960688"/>
            <a:ext cx="693737"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8071" name="Line 1038">
            <a:extLst>
              <a:ext uri="{FF2B5EF4-FFF2-40B4-BE49-F238E27FC236}">
                <a16:creationId xmlns:a16="http://schemas.microsoft.com/office/drawing/2014/main" id="{07FC377D-818D-49AA-831A-9A4078945233}"/>
              </a:ext>
            </a:extLst>
          </p:cNvPr>
          <p:cNvSpPr>
            <a:spLocks noChangeShapeType="1"/>
          </p:cNvSpPr>
          <p:nvPr/>
        </p:nvSpPr>
        <p:spPr bwMode="auto">
          <a:xfrm>
            <a:off x="6300788" y="2997200"/>
            <a:ext cx="574675" cy="7207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60" name="Rectangle 4">
            <a:extLst>
              <a:ext uri="{FF2B5EF4-FFF2-40B4-BE49-F238E27FC236}">
                <a16:creationId xmlns:a16="http://schemas.microsoft.com/office/drawing/2014/main" id="{EDE0F6CC-0D6E-4AAE-9606-C8F10C21921C}"/>
              </a:ext>
            </a:extLst>
          </p:cNvPr>
          <p:cNvSpPr>
            <a:spLocks noGrp="1" noChangeArrowheads="1"/>
          </p:cNvSpPr>
          <p:nvPr>
            <p:ph type="title"/>
          </p:nvPr>
        </p:nvSpPr>
        <p:spPr>
          <a:xfrm>
            <a:off x="468313" y="0"/>
            <a:ext cx="8229600" cy="1143000"/>
          </a:xfrm>
        </p:spPr>
        <p:txBody>
          <a:bodyPr/>
          <a:lstStyle/>
          <a:p>
            <a:pPr>
              <a:defRPr/>
            </a:pPr>
            <a:r>
              <a:rPr lang="cs-CZ" dirty="0"/>
              <a:t>Frekvence vzorkování signálu</a:t>
            </a:r>
          </a:p>
        </p:txBody>
      </p:sp>
      <p:sp>
        <p:nvSpPr>
          <p:cNvPr id="787461" name="Rectangle 5">
            <a:extLst>
              <a:ext uri="{FF2B5EF4-FFF2-40B4-BE49-F238E27FC236}">
                <a16:creationId xmlns:a16="http://schemas.microsoft.com/office/drawing/2014/main" id="{3E4BB22B-4432-4590-BA83-811B0767E31C}"/>
              </a:ext>
            </a:extLst>
          </p:cNvPr>
          <p:cNvSpPr>
            <a:spLocks noGrp="1" noChangeArrowheads="1"/>
          </p:cNvSpPr>
          <p:nvPr>
            <p:ph idx="1"/>
          </p:nvPr>
        </p:nvSpPr>
        <p:spPr>
          <a:xfrm>
            <a:off x="304800" y="908720"/>
            <a:ext cx="8534400" cy="4958680"/>
          </a:xfrm>
        </p:spPr>
        <p:txBody>
          <a:bodyPr/>
          <a:lstStyle/>
          <a:p>
            <a:pPr>
              <a:defRPr/>
            </a:pPr>
            <a:r>
              <a:rPr lang="cs-CZ" i="1" dirty="0">
                <a:solidFill>
                  <a:schemeClr val="tx1">
                    <a:lumMod val="85000"/>
                  </a:schemeClr>
                </a:solidFill>
              </a:rPr>
              <a:t>PRF, </a:t>
            </a:r>
            <a:r>
              <a:rPr lang="cs-CZ" i="1" dirty="0" err="1">
                <a:solidFill>
                  <a:schemeClr val="tx1">
                    <a:lumMod val="85000"/>
                  </a:schemeClr>
                </a:solidFill>
              </a:rPr>
              <a:t>Scale</a:t>
            </a:r>
            <a:endParaRPr lang="cs-CZ" i="1" dirty="0">
              <a:solidFill>
                <a:schemeClr val="tx1">
                  <a:lumMod val="85000"/>
                </a:schemeClr>
              </a:solidFill>
            </a:endParaRPr>
          </a:p>
          <a:p>
            <a:pPr marL="0" indent="0">
              <a:lnSpc>
                <a:spcPct val="90000"/>
              </a:lnSpc>
              <a:buNone/>
              <a:defRPr/>
            </a:pPr>
            <a:endParaRPr lang="cs-CZ" sz="2800" i="1" dirty="0"/>
          </a:p>
          <a:p>
            <a:pPr>
              <a:spcBef>
                <a:spcPct val="0"/>
              </a:spcBef>
              <a:defRPr/>
            </a:pPr>
            <a:r>
              <a:rPr lang="cs-CZ" sz="2800" dirty="0">
                <a:effectLst>
                  <a:outerShdw blurRad="38100" dist="38100" dir="2700000" algn="tl">
                    <a:srgbClr val="000000">
                      <a:alpha val="43137"/>
                    </a:srgbClr>
                  </a:outerShdw>
                </a:effectLst>
              </a:rPr>
              <a:t>vzorkovací frekvence </a:t>
            </a:r>
            <a:r>
              <a:rPr lang="cs-CZ" sz="2800" dirty="0">
                <a:effectLst>
                  <a:outerShdw blurRad="38100" dist="38100" dir="2700000" algn="tl">
                    <a:srgbClr val="000000">
                      <a:alpha val="43137"/>
                    </a:srgbClr>
                  </a:outerShdw>
                </a:effectLst>
                <a:sym typeface="Symbol" pitchFamily="18" charset="2"/>
              </a:rPr>
              <a:t></a:t>
            </a:r>
            <a:r>
              <a:rPr lang="cs-CZ" sz="2800" dirty="0">
                <a:effectLst>
                  <a:outerShdw blurRad="38100" dist="38100" dir="2700000" algn="tl">
                    <a:srgbClr val="000000">
                      <a:alpha val="43137"/>
                    </a:srgbClr>
                  </a:outerShdw>
                </a:effectLst>
              </a:rPr>
              <a:t> počet UZ impulsů za sekundu</a:t>
            </a:r>
          </a:p>
          <a:p>
            <a:pPr>
              <a:lnSpc>
                <a:spcPct val="90000"/>
              </a:lnSpc>
              <a:defRPr/>
            </a:pPr>
            <a:endParaRPr lang="cs-CZ" sz="2800" i="1" dirty="0"/>
          </a:p>
          <a:p>
            <a:pPr>
              <a:lnSpc>
                <a:spcPct val="170000"/>
              </a:lnSpc>
              <a:spcBef>
                <a:spcPct val="0"/>
              </a:spcBef>
              <a:defRPr/>
            </a:pPr>
            <a:r>
              <a:rPr lang="cs-CZ" sz="2800" u="sng" dirty="0">
                <a:effectLst>
                  <a:outerShdw blurRad="38100" dist="38100" dir="2700000" algn="tl">
                    <a:srgbClr val="FFFFFF"/>
                  </a:outerShdw>
                </a:effectLst>
              </a:rPr>
              <a:t>Shannon-</a:t>
            </a:r>
            <a:r>
              <a:rPr lang="cs-CZ" sz="2800" u="sng" dirty="0" err="1">
                <a:effectLst>
                  <a:outerShdw blurRad="38100" dist="38100" dir="2700000" algn="tl">
                    <a:srgbClr val="FFFFFF"/>
                  </a:outerShdw>
                </a:effectLst>
              </a:rPr>
              <a:t>Kotelnikovův</a:t>
            </a:r>
            <a:r>
              <a:rPr lang="cs-CZ" sz="2800" u="sng" dirty="0">
                <a:effectLst>
                  <a:outerShdw blurRad="38100" dist="38100" dir="2700000" algn="tl">
                    <a:srgbClr val="FFFFFF"/>
                  </a:outerShdw>
                </a:effectLst>
              </a:rPr>
              <a:t> vzorkovací teorém</a:t>
            </a:r>
          </a:p>
          <a:p>
            <a:pPr lvl="2">
              <a:spcBef>
                <a:spcPct val="0"/>
              </a:spcBef>
              <a:defRPr/>
            </a:pPr>
            <a:r>
              <a:rPr lang="cs-CZ" sz="2500" dirty="0">
                <a:effectLst>
                  <a:outerShdw blurRad="38100" dist="38100" dir="2700000" algn="tl">
                    <a:srgbClr val="000000">
                      <a:alpha val="43137"/>
                    </a:srgbClr>
                  </a:outerShdw>
                </a:effectLst>
              </a:rPr>
              <a:t>vzorkovací frekvence musí být minimálně </a:t>
            </a:r>
            <a:r>
              <a:rPr lang="cs-CZ" dirty="0">
                <a:solidFill>
                  <a:srgbClr val="FF3300"/>
                </a:solidFill>
                <a:effectLst>
                  <a:outerShdw blurRad="38100" dist="38100" dir="2700000" algn="tl">
                    <a:srgbClr val="000000">
                      <a:alpha val="43137"/>
                    </a:srgbClr>
                  </a:outerShdw>
                </a:effectLst>
              </a:rPr>
              <a:t>dvojnásobkem nejvyšší frekvence</a:t>
            </a:r>
            <a:r>
              <a:rPr lang="cs-CZ" sz="2500" dirty="0">
                <a:effectLst>
                  <a:outerShdw blurRad="38100" dist="38100" dir="2700000" algn="tl">
                    <a:srgbClr val="000000">
                      <a:alpha val="43137"/>
                    </a:srgbClr>
                  </a:outerShdw>
                </a:effectLst>
              </a:rPr>
              <a:t>, kterou zobrazujeme</a:t>
            </a:r>
          </a:p>
          <a:p>
            <a:pPr lvl="2">
              <a:spcBef>
                <a:spcPct val="0"/>
              </a:spcBef>
              <a:defRPr/>
            </a:pPr>
            <a:r>
              <a:rPr lang="cs-CZ" dirty="0">
                <a:effectLst>
                  <a:outerShdw blurRad="38100" dist="38100" dir="2700000" algn="tl">
                    <a:srgbClr val="000000">
                      <a:alpha val="43137"/>
                    </a:srgbClr>
                  </a:outerShdw>
                </a:effectLst>
              </a:rPr>
              <a:t>první signál se musí vrátit před vysláním dalšího</a:t>
            </a:r>
            <a:endParaRPr lang="en-US" dirty="0">
              <a:effectLst>
                <a:outerShdw blurRad="38100" dist="38100" dir="2700000" algn="tl">
                  <a:srgbClr val="000000">
                    <a:alpha val="43137"/>
                  </a:srgbClr>
                </a:outerShdw>
              </a:effectLst>
            </a:endParaRPr>
          </a:p>
          <a:p>
            <a:pPr lvl="2">
              <a:spcBef>
                <a:spcPct val="0"/>
              </a:spcBef>
              <a:defRPr/>
            </a:pPr>
            <a:endParaRPr lang="cs-CZ" sz="2500" dirty="0"/>
          </a:p>
          <a:p>
            <a:pPr>
              <a:spcBef>
                <a:spcPct val="0"/>
              </a:spcBef>
              <a:defRPr/>
            </a:pPr>
            <a:r>
              <a:rPr lang="cs-CZ" sz="2800" dirty="0">
                <a:effectLst>
                  <a:outerShdw blurRad="38100" dist="38100" dir="2700000" algn="tl">
                    <a:srgbClr val="000000">
                      <a:alpha val="43137"/>
                    </a:srgbClr>
                  </a:outerShdw>
                </a:effectLst>
              </a:rPr>
              <a:t>mezní hodnota </a:t>
            </a:r>
            <a:r>
              <a:rPr lang="cs-CZ" sz="2800" dirty="0">
                <a:effectLst>
                  <a:outerShdw blurRad="38100" dist="38100" dir="2700000" algn="tl">
                    <a:srgbClr val="000000">
                      <a:alpha val="43137"/>
                    </a:srgbClr>
                  </a:outerShdw>
                </a:effectLst>
                <a:cs typeface="Times New Roman" pitchFamily="18" charset="0"/>
              </a:rPr>
              <a:t>~</a:t>
            </a:r>
            <a:r>
              <a:rPr lang="cs-CZ" sz="2800" dirty="0">
                <a:effectLst>
                  <a:outerShdw blurRad="38100" dist="38100" dir="2700000" algn="tl">
                    <a:srgbClr val="000000">
                      <a:alpha val="43137"/>
                    </a:srgbClr>
                  </a:outerShdw>
                </a:effectLst>
              </a:rPr>
              <a:t> </a:t>
            </a:r>
            <a:r>
              <a:rPr lang="cs-CZ" sz="2800" u="sng" dirty="0" err="1">
                <a:effectLst>
                  <a:outerShdw blurRad="38100" dist="38100" dir="2700000" algn="tl">
                    <a:srgbClr val="000000">
                      <a:alpha val="43137"/>
                    </a:srgbClr>
                  </a:outerShdw>
                </a:effectLst>
              </a:rPr>
              <a:t>Nyquistův</a:t>
            </a:r>
            <a:r>
              <a:rPr lang="cs-CZ" sz="2800" u="sng" dirty="0">
                <a:effectLst>
                  <a:outerShdw blurRad="38100" dist="38100" dir="2700000" algn="tl">
                    <a:srgbClr val="000000">
                      <a:alpha val="43137"/>
                    </a:srgbClr>
                  </a:outerShdw>
                </a:effectLst>
              </a:rPr>
              <a:t> limit</a:t>
            </a:r>
          </a:p>
        </p:txBody>
      </p:sp>
      <p:sp>
        <p:nvSpPr>
          <p:cNvPr id="788360" name="Rectangle 904">
            <a:extLst>
              <a:ext uri="{FF2B5EF4-FFF2-40B4-BE49-F238E27FC236}">
                <a16:creationId xmlns:a16="http://schemas.microsoft.com/office/drawing/2014/main" id="{553EEBDB-87D5-4758-BA39-301FA5A82FE2}"/>
              </a:ext>
            </a:extLst>
          </p:cNvPr>
          <p:cNvSpPr>
            <a:spLocks noChangeArrowheads="1"/>
          </p:cNvSpPr>
          <p:nvPr/>
        </p:nvSpPr>
        <p:spPr bwMode="auto">
          <a:xfrm>
            <a:off x="609600" y="4876800"/>
            <a:ext cx="5456238" cy="457200"/>
          </a:xfrm>
          <a:prstGeom prst="rect">
            <a:avLst/>
          </a:prstGeom>
          <a:noFill/>
          <a:ln w="12700">
            <a:noFill/>
            <a:miter lim="800000"/>
            <a:headEnd/>
            <a:tailEnd/>
          </a:ln>
          <a:effectLst/>
        </p:spPr>
        <p:txBody>
          <a:bodyPr/>
          <a:lstStyle/>
          <a:p>
            <a:pPr>
              <a:defRPr/>
            </a:pPr>
            <a:endParaRPr lang="cs-CZ" sz="2400" dirty="0">
              <a:solidFill>
                <a:srgbClr val="FF3300"/>
              </a:solidFill>
              <a:effectLst>
                <a:outerShdw blurRad="38100" dist="38100" dir="2700000" algn="tl">
                  <a:srgbClr val="000000">
                    <a:alpha val="43137"/>
                  </a:srgbClr>
                </a:outerShdw>
              </a:effectLst>
            </a:endParaRPr>
          </a:p>
        </p:txBody>
      </p:sp>
      <p:pic>
        <p:nvPicPr>
          <p:cNvPr id="2" name="Obrázek 1">
            <a:extLst>
              <a:ext uri="{FF2B5EF4-FFF2-40B4-BE49-F238E27FC236}">
                <a16:creationId xmlns:a16="http://schemas.microsoft.com/office/drawing/2014/main" id="{7626F10F-6A2E-4AE5-8D6F-F372ABF26B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1000" y="520065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07451E1C-CB75-4756-8058-E1014CE54E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2938" y="5200650"/>
            <a:ext cx="15287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6CA50929-9BD0-4111-A2C4-3EA3B8385BA8}"/>
              </a:ext>
            </a:extLst>
          </p:cNvPr>
          <p:cNvSpPr txBox="1">
            <a:spLocks noChangeArrowheads="1"/>
          </p:cNvSpPr>
          <p:nvPr/>
        </p:nvSpPr>
        <p:spPr bwMode="auto">
          <a:xfrm>
            <a:off x="5724525" y="4884738"/>
            <a:ext cx="935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t>10 min</a:t>
            </a:r>
          </a:p>
        </p:txBody>
      </p:sp>
      <p:sp>
        <p:nvSpPr>
          <p:cNvPr id="9" name="TextovéPole 8">
            <a:extLst>
              <a:ext uri="{FF2B5EF4-FFF2-40B4-BE49-F238E27FC236}">
                <a16:creationId xmlns:a16="http://schemas.microsoft.com/office/drawing/2014/main" id="{13F8435B-A8C0-4910-A7EF-20BF253DBD1E}"/>
              </a:ext>
            </a:extLst>
          </p:cNvPr>
          <p:cNvSpPr txBox="1">
            <a:spLocks noChangeArrowheads="1"/>
          </p:cNvSpPr>
          <p:nvPr/>
        </p:nvSpPr>
        <p:spPr bwMode="auto">
          <a:xfrm>
            <a:off x="7299325" y="4884738"/>
            <a:ext cx="936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t>50 min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788360"/>
                                        </p:tgtEl>
                                        <p:attrNameLst>
                                          <p:attrName>style.visibility</p:attrName>
                                        </p:attrNameLst>
                                      </p:cBhvr>
                                      <p:to>
                                        <p:strVal val="visible"/>
                                      </p:to>
                                    </p:set>
                                    <p:anim calcmode="lin" valueType="num">
                                      <p:cBhvr additive="base">
                                        <p:cTn id="7" dur="500" fill="hold"/>
                                        <p:tgtEl>
                                          <p:spTgt spid="788360"/>
                                        </p:tgtEl>
                                        <p:attrNameLst>
                                          <p:attrName>ppt_x</p:attrName>
                                        </p:attrNameLst>
                                      </p:cBhvr>
                                      <p:tavLst>
                                        <p:tav tm="0">
                                          <p:val>
                                            <p:strVal val="#ppt_x"/>
                                          </p:val>
                                        </p:tav>
                                        <p:tav tm="100000">
                                          <p:val>
                                            <p:strVal val="#ppt_x"/>
                                          </p:val>
                                        </p:tav>
                                      </p:tavLst>
                                    </p:anim>
                                    <p:anim calcmode="lin" valueType="num">
                                      <p:cBhvr additive="base">
                                        <p:cTn id="8" dur="500" fill="hold"/>
                                        <p:tgtEl>
                                          <p:spTgt spid="78836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360" grpId="0" autoUpdateAnimBg="0"/>
      <p:bldP spid="4" grpId="0"/>
      <p:bldP spid="9" grpId="0"/>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err="1"/>
              <a:t>Aliasing</a:t>
            </a:r>
            <a:endParaRPr lang="cs-CZ" dirty="0"/>
          </a:p>
        </p:txBody>
      </p:sp>
      <p:pic>
        <p:nvPicPr>
          <p:cNvPr id="3" name="Obrázek 2">
            <a:extLst>
              <a:ext uri="{FF2B5EF4-FFF2-40B4-BE49-F238E27FC236}">
                <a16:creationId xmlns:a16="http://schemas.microsoft.com/office/drawing/2014/main" id="{E4192477-6F29-4899-BC99-3EB5537C9994}"/>
              </a:ext>
            </a:extLst>
          </p:cNvPr>
          <p:cNvPicPr>
            <a:picLocks noChangeAspect="1"/>
          </p:cNvPicPr>
          <p:nvPr/>
        </p:nvPicPr>
        <p:blipFill>
          <a:blip r:embed="rId2"/>
          <a:stretch>
            <a:fillRect/>
          </a:stretch>
        </p:blipFill>
        <p:spPr>
          <a:xfrm>
            <a:off x="2123728" y="914400"/>
            <a:ext cx="3456384" cy="5744858"/>
          </a:xfrm>
          <a:prstGeom prst="rect">
            <a:avLst/>
          </a:prstGeom>
        </p:spPr>
      </p:pic>
    </p:spTree>
    <p:extLst>
      <p:ext uri="{BB962C8B-B14F-4D97-AF65-F5344CB8AC3E}">
        <p14:creationId xmlns:p14="http://schemas.microsoft.com/office/powerpoint/2010/main" val="167523139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72" name="Rectangle 8">
            <a:extLst>
              <a:ext uri="{FF2B5EF4-FFF2-40B4-BE49-F238E27FC236}">
                <a16:creationId xmlns:a16="http://schemas.microsoft.com/office/drawing/2014/main" id="{6E4F5A1A-8349-4F7B-BD1C-769401A3923B}"/>
              </a:ext>
            </a:extLst>
          </p:cNvPr>
          <p:cNvSpPr>
            <a:spLocks noGrp="1" noChangeArrowheads="1"/>
          </p:cNvSpPr>
          <p:nvPr>
            <p:ph type="title"/>
          </p:nvPr>
        </p:nvSpPr>
        <p:spPr>
          <a:xfrm>
            <a:off x="395536" y="0"/>
            <a:ext cx="8280920" cy="1143000"/>
          </a:xfrm>
        </p:spPr>
        <p:txBody>
          <a:bodyPr/>
          <a:lstStyle/>
          <a:p>
            <a:pPr algn="ctr">
              <a:defRPr/>
            </a:pPr>
            <a:r>
              <a:rPr lang="cs-CZ" dirty="0" err="1"/>
              <a:t>Aliasing</a:t>
            </a:r>
            <a:r>
              <a:rPr lang="cs-CZ" dirty="0"/>
              <a:t> efekt</a:t>
            </a:r>
          </a:p>
        </p:txBody>
      </p:sp>
      <p:sp>
        <p:nvSpPr>
          <p:cNvPr id="651274" name="Rectangle 10">
            <a:extLst>
              <a:ext uri="{FF2B5EF4-FFF2-40B4-BE49-F238E27FC236}">
                <a16:creationId xmlns:a16="http://schemas.microsoft.com/office/drawing/2014/main" id="{594DAC79-B92F-4DFD-AFB1-30A7F525DF85}"/>
              </a:ext>
            </a:extLst>
          </p:cNvPr>
          <p:cNvSpPr>
            <a:spLocks noGrp="1" noChangeArrowheads="1"/>
          </p:cNvSpPr>
          <p:nvPr>
            <p:ph idx="1"/>
          </p:nvPr>
        </p:nvSpPr>
        <p:spPr>
          <a:xfrm>
            <a:off x="76200" y="990600"/>
            <a:ext cx="8305800" cy="2942456"/>
          </a:xfrm>
        </p:spPr>
        <p:txBody>
          <a:bodyPr>
            <a:normAutofit fontScale="92500" lnSpcReduction="20000"/>
          </a:bodyPr>
          <a:lstStyle/>
          <a:p>
            <a:pPr>
              <a:lnSpc>
                <a:spcPct val="90000"/>
              </a:lnSpc>
              <a:defRPr/>
            </a:pPr>
            <a:r>
              <a:rPr lang="cs-CZ" sz="2000" dirty="0">
                <a:effectLst>
                  <a:outerShdw blurRad="38100" dist="38100" dir="2700000" algn="tl">
                    <a:srgbClr val="000000">
                      <a:alpha val="43137"/>
                    </a:srgbClr>
                  </a:outerShdw>
                </a:effectLst>
              </a:rPr>
              <a:t>„přestřelování“</a:t>
            </a:r>
          </a:p>
          <a:p>
            <a:pPr>
              <a:lnSpc>
                <a:spcPct val="90000"/>
              </a:lnSpc>
              <a:defRPr/>
            </a:pPr>
            <a:r>
              <a:rPr lang="cs-CZ" sz="2000" dirty="0">
                <a:effectLst>
                  <a:outerShdw blurRad="38100" dist="38100" dir="2700000" algn="tl">
                    <a:srgbClr val="000000">
                      <a:alpha val="43137"/>
                    </a:srgbClr>
                  </a:outerShdw>
                </a:effectLst>
              </a:rPr>
              <a:t>podstatná </a:t>
            </a:r>
            <a:r>
              <a:rPr lang="cs-CZ" sz="2000" dirty="0">
                <a:solidFill>
                  <a:srgbClr val="FF3300"/>
                </a:solidFill>
                <a:effectLst>
                  <a:outerShdw blurRad="38100" dist="38100" dir="2700000" algn="tl">
                    <a:srgbClr val="000000">
                      <a:alpha val="43137"/>
                    </a:srgbClr>
                  </a:outerShdw>
                </a:effectLst>
              </a:rPr>
              <a:t>ztráta </a:t>
            </a:r>
            <a:r>
              <a:rPr lang="cs-CZ" sz="2000" dirty="0">
                <a:effectLst>
                  <a:outerShdw blurRad="38100" dist="38100" dir="2700000" algn="tl">
                    <a:srgbClr val="000000">
                      <a:alpha val="43137"/>
                    </a:srgbClr>
                  </a:outerShdw>
                </a:effectLst>
              </a:rPr>
              <a:t>informace, její </a:t>
            </a:r>
            <a:r>
              <a:rPr lang="cs-CZ" sz="2000" dirty="0">
                <a:solidFill>
                  <a:srgbClr val="FF3300"/>
                </a:solidFill>
                <a:effectLst>
                  <a:outerShdw blurRad="38100" dist="38100" dir="2700000" algn="tl">
                    <a:srgbClr val="000000">
                      <a:alpha val="43137"/>
                    </a:srgbClr>
                  </a:outerShdw>
                </a:effectLst>
              </a:rPr>
              <a:t>zkreslení</a:t>
            </a:r>
          </a:p>
          <a:p>
            <a:pPr>
              <a:lnSpc>
                <a:spcPct val="90000"/>
              </a:lnSpc>
              <a:defRPr/>
            </a:pPr>
            <a:r>
              <a:rPr lang="cs-CZ" sz="2000" dirty="0">
                <a:effectLst>
                  <a:outerShdw blurRad="38100" dist="38100" dir="2700000" algn="tl">
                    <a:srgbClr val="000000">
                      <a:alpha val="43137"/>
                    </a:srgbClr>
                  </a:outerShdw>
                </a:effectLst>
              </a:rPr>
              <a:t>platí pro </a:t>
            </a:r>
            <a:r>
              <a:rPr lang="cs-CZ" sz="2000" dirty="0">
                <a:solidFill>
                  <a:srgbClr val="FFFF00"/>
                </a:solidFill>
                <a:effectLst>
                  <a:outerShdw blurRad="38100" dist="38100" dir="2700000" algn="tl">
                    <a:srgbClr val="000000">
                      <a:alpha val="43137"/>
                    </a:srgbClr>
                  </a:outerShdw>
                </a:effectLst>
              </a:rPr>
              <a:t>barevné</a:t>
            </a:r>
            <a:r>
              <a:rPr lang="cs-CZ" sz="2000" dirty="0">
                <a:effectLst>
                  <a:outerShdw blurRad="38100" dist="38100" dir="2700000" algn="tl">
                    <a:srgbClr val="000000">
                      <a:alpha val="43137"/>
                    </a:srgbClr>
                  </a:outerShdw>
                </a:effectLst>
              </a:rPr>
              <a:t> i spektrální </a:t>
            </a:r>
            <a:r>
              <a:rPr lang="cs-CZ" sz="2000" dirty="0">
                <a:solidFill>
                  <a:srgbClr val="FFFF00"/>
                </a:solidFill>
                <a:effectLst>
                  <a:outerShdw blurRad="38100" dist="38100" dir="2700000" algn="tl">
                    <a:srgbClr val="000000">
                      <a:alpha val="43137"/>
                    </a:srgbClr>
                  </a:outerShdw>
                </a:effectLst>
              </a:rPr>
              <a:t>zobrazení</a:t>
            </a:r>
          </a:p>
          <a:p>
            <a:pPr>
              <a:spcBef>
                <a:spcPct val="50000"/>
              </a:spcBef>
              <a:defRPr/>
            </a:pPr>
            <a:r>
              <a:rPr lang="cs-CZ" sz="2000" dirty="0">
                <a:solidFill>
                  <a:srgbClr val="DDDDDD"/>
                </a:solidFill>
                <a:effectLst>
                  <a:outerShdw blurRad="38100" dist="38100" dir="2700000" algn="tl">
                    <a:srgbClr val="000000">
                      <a:alpha val="43137"/>
                    </a:srgbClr>
                  </a:outerShdw>
                </a:effectLst>
                <a:latin typeface="Arial Narrow" pitchFamily="34" charset="0"/>
              </a:rPr>
              <a:t>Vznik závisí na</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rychlosti toku –&gt; vyhledání stenózy</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nastavení přístroje (</a:t>
            </a:r>
            <a:r>
              <a:rPr lang="cs-CZ" sz="1800" dirty="0" err="1">
                <a:solidFill>
                  <a:srgbClr val="DDDDDD"/>
                </a:solidFill>
                <a:effectLst>
                  <a:outerShdw blurRad="38100" dist="38100" dir="2700000" algn="tl">
                    <a:srgbClr val="000000">
                      <a:alpha val="43137"/>
                    </a:srgbClr>
                  </a:outerShdw>
                </a:effectLst>
                <a:latin typeface="Arial Narrow" pitchFamily="34" charset="0"/>
              </a:rPr>
              <a:t>Scale</a:t>
            </a:r>
            <a:r>
              <a:rPr lang="cs-CZ" sz="1800" dirty="0">
                <a:solidFill>
                  <a:srgbClr val="DDDDDD"/>
                </a:solidFill>
                <a:effectLst>
                  <a:outerShdw blurRad="38100" dist="38100" dir="2700000" algn="tl">
                    <a:srgbClr val="000000">
                      <a:alpha val="43137"/>
                    </a:srgbClr>
                  </a:outerShdw>
                </a:effectLst>
                <a:latin typeface="Arial Narrow" pitchFamily="34" charset="0"/>
              </a:rPr>
              <a:t>)</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frekvenci sondy</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úhlu cévy k UZ svazku</a:t>
            </a:r>
          </a:p>
          <a:p>
            <a:pPr lvl="1">
              <a:spcBef>
                <a:spcPct val="50000"/>
              </a:spcBef>
              <a:defRPr/>
            </a:pPr>
            <a:r>
              <a:rPr lang="cs-CZ" sz="1800" dirty="0">
                <a:solidFill>
                  <a:srgbClr val="DDDDDD"/>
                </a:solidFill>
                <a:effectLst>
                  <a:outerShdw blurRad="38100" dist="38100" dir="2700000" algn="tl">
                    <a:srgbClr val="000000">
                      <a:alpha val="43137"/>
                    </a:srgbClr>
                  </a:outerShdw>
                </a:effectLst>
                <a:latin typeface="Arial Narrow" pitchFamily="34" charset="0"/>
              </a:rPr>
              <a:t>vzdálenosti od cévy</a:t>
            </a:r>
          </a:p>
          <a:p>
            <a:pPr>
              <a:defRPr/>
            </a:pPr>
            <a:endParaRPr lang="cs-CZ" sz="2000" dirty="0">
              <a:solidFill>
                <a:schemeClr val="bg1"/>
              </a:solidFill>
              <a:effectLst>
                <a:outerShdw blurRad="38100" dist="38100" dir="2700000" algn="tl">
                  <a:srgbClr val="000000">
                    <a:alpha val="43137"/>
                  </a:srgbClr>
                </a:outerShdw>
              </a:effectLst>
              <a:latin typeface="Arial Narrow" pitchFamily="34" charset="0"/>
            </a:endParaRPr>
          </a:p>
        </p:txBody>
      </p:sp>
      <p:sp>
        <p:nvSpPr>
          <p:cNvPr id="90115" name="Text Box 13">
            <a:extLst>
              <a:ext uri="{FF2B5EF4-FFF2-40B4-BE49-F238E27FC236}">
                <a16:creationId xmlns:a16="http://schemas.microsoft.com/office/drawing/2014/main" id="{F6C203E1-1157-4DA8-9A8B-DA3CA45EF535}"/>
              </a:ext>
            </a:extLst>
          </p:cNvPr>
          <p:cNvSpPr txBox="1">
            <a:spLocks noChangeArrowheads="1"/>
          </p:cNvSpPr>
          <p:nvPr/>
        </p:nvSpPr>
        <p:spPr bwMode="auto">
          <a:xfrm>
            <a:off x="0" y="658336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200" i="1">
                <a:solidFill>
                  <a:schemeClr val="bg1"/>
                </a:solidFill>
              </a:rPr>
              <a:t>II. ultrazvukový kongres. Čejkovice. 15.-17.1. 2009.</a:t>
            </a:r>
          </a:p>
        </p:txBody>
      </p:sp>
      <p:pic>
        <p:nvPicPr>
          <p:cNvPr id="90116" name="Picture 14">
            <a:extLst>
              <a:ext uri="{FF2B5EF4-FFF2-40B4-BE49-F238E27FC236}">
                <a16:creationId xmlns:a16="http://schemas.microsoft.com/office/drawing/2014/main" id="{90B9A822-A963-4571-95A7-672D16081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30638"/>
            <a:ext cx="438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16">
            <a:extLst>
              <a:ext uri="{FF2B5EF4-FFF2-40B4-BE49-F238E27FC236}">
                <a16:creationId xmlns:a16="http://schemas.microsoft.com/office/drawing/2014/main" id="{251A899E-EF4E-4F69-AEC5-60324FC4D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3830638"/>
            <a:ext cx="4381500"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Obrázek 1">
            <a:extLst>
              <a:ext uri="{FF2B5EF4-FFF2-40B4-BE49-F238E27FC236}">
                <a16:creationId xmlns:a16="http://schemas.microsoft.com/office/drawing/2014/main" id="{475D2BD6-6479-4397-992E-1D83D3E78EF9}"/>
              </a:ext>
            </a:extLst>
          </p:cNvPr>
          <p:cNvPicPr>
            <a:picLocks noChangeAspect="1"/>
          </p:cNvPicPr>
          <p:nvPr/>
        </p:nvPicPr>
        <p:blipFill>
          <a:blip r:embed="rId5">
            <a:extLst>
              <a:ext uri="{28A0092B-C50C-407E-A947-70E740481C1C}">
                <a14:useLocalDpi xmlns:a14="http://schemas.microsoft.com/office/drawing/2010/main" val="0"/>
              </a:ext>
            </a:extLst>
          </a:blip>
          <a:srcRect t="9496" b="16742"/>
          <a:stretch>
            <a:fillRect/>
          </a:stretch>
        </p:blipFill>
        <p:spPr bwMode="auto">
          <a:xfrm>
            <a:off x="4610100" y="1238250"/>
            <a:ext cx="43815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Obrázek 2">
            <a:extLst>
              <a:ext uri="{FF2B5EF4-FFF2-40B4-BE49-F238E27FC236}">
                <a16:creationId xmlns:a16="http://schemas.microsoft.com/office/drawing/2014/main" id="{F5D6D497-0504-40F2-89F1-782C5385F54D}"/>
              </a:ext>
            </a:extLst>
          </p:cNvPr>
          <p:cNvPicPr>
            <a:picLocks noChangeAspect="1"/>
          </p:cNvPicPr>
          <p:nvPr/>
        </p:nvPicPr>
        <p:blipFill>
          <a:blip r:embed="rId2">
            <a:extLst>
              <a:ext uri="{28A0092B-C50C-407E-A947-70E740481C1C}">
                <a14:useLocalDpi xmlns:a14="http://schemas.microsoft.com/office/drawing/2010/main" val="0"/>
              </a:ext>
            </a:extLst>
          </a:blip>
          <a:srcRect t="38963"/>
          <a:stretch>
            <a:fillRect/>
          </a:stretch>
        </p:blipFill>
        <p:spPr bwMode="auto">
          <a:xfrm>
            <a:off x="4643438" y="1830388"/>
            <a:ext cx="3516312"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Obrázek 1">
            <a:extLst>
              <a:ext uri="{FF2B5EF4-FFF2-40B4-BE49-F238E27FC236}">
                <a16:creationId xmlns:a16="http://schemas.microsoft.com/office/drawing/2014/main" id="{01A2011C-CE5E-48AE-A2AD-4E89FC9EFE6F}"/>
              </a:ext>
            </a:extLst>
          </p:cNvPr>
          <p:cNvPicPr>
            <a:picLocks noChangeAspect="1"/>
          </p:cNvPicPr>
          <p:nvPr/>
        </p:nvPicPr>
        <p:blipFill>
          <a:blip r:embed="rId3">
            <a:extLst>
              <a:ext uri="{28A0092B-C50C-407E-A947-70E740481C1C}">
                <a14:useLocalDpi xmlns:a14="http://schemas.microsoft.com/office/drawing/2010/main" val="0"/>
              </a:ext>
            </a:extLst>
          </a:blip>
          <a:srcRect t="39720"/>
          <a:stretch>
            <a:fillRect/>
          </a:stretch>
        </p:blipFill>
        <p:spPr bwMode="auto">
          <a:xfrm>
            <a:off x="539750" y="1822450"/>
            <a:ext cx="3578225"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8898" name="Rectangle 2">
            <a:extLst>
              <a:ext uri="{FF2B5EF4-FFF2-40B4-BE49-F238E27FC236}">
                <a16:creationId xmlns:a16="http://schemas.microsoft.com/office/drawing/2014/main" id="{173E8001-B86D-4E51-9008-81D8378185BC}"/>
              </a:ext>
            </a:extLst>
          </p:cNvPr>
          <p:cNvSpPr>
            <a:spLocks noGrp="1" noChangeArrowheads="1"/>
          </p:cNvSpPr>
          <p:nvPr>
            <p:ph type="title"/>
          </p:nvPr>
        </p:nvSpPr>
        <p:spPr>
          <a:xfrm>
            <a:off x="395288" y="0"/>
            <a:ext cx="8229600" cy="1143000"/>
          </a:xfrm>
        </p:spPr>
        <p:txBody>
          <a:bodyPr/>
          <a:lstStyle/>
          <a:p>
            <a:pPr algn="ctr">
              <a:defRPr/>
            </a:pPr>
            <a:r>
              <a:rPr lang="cs-CZ" dirty="0" err="1"/>
              <a:t>Baseline</a:t>
            </a:r>
            <a:endParaRPr lang="cs-CZ" dirty="0"/>
          </a:p>
        </p:txBody>
      </p:sp>
      <p:sp>
        <p:nvSpPr>
          <p:cNvPr id="848899" name="Rectangle 3">
            <a:extLst>
              <a:ext uri="{FF2B5EF4-FFF2-40B4-BE49-F238E27FC236}">
                <a16:creationId xmlns:a16="http://schemas.microsoft.com/office/drawing/2014/main" id="{278638C0-1D5F-4A41-85B7-30DA7FDEE851}"/>
              </a:ext>
            </a:extLst>
          </p:cNvPr>
          <p:cNvSpPr>
            <a:spLocks noGrp="1" noChangeArrowheads="1"/>
          </p:cNvSpPr>
          <p:nvPr>
            <p:ph idx="1"/>
          </p:nvPr>
        </p:nvSpPr>
        <p:spPr>
          <a:xfrm>
            <a:off x="107950" y="1125538"/>
            <a:ext cx="8928100" cy="5000625"/>
          </a:xfrm>
        </p:spPr>
        <p:txBody>
          <a:bodyPr/>
          <a:lstStyle/>
          <a:p>
            <a:pPr>
              <a:defRPr/>
            </a:pPr>
            <a:r>
              <a:rPr lang="cs-CZ" dirty="0"/>
              <a:t>Pro barevný i spektrální záznam</a:t>
            </a:r>
          </a:p>
          <a:p>
            <a:pPr>
              <a:defRPr/>
            </a:pPr>
            <a:endParaRPr lang="cs-CZ" dirty="0"/>
          </a:p>
          <a:p>
            <a:pPr>
              <a:defRPr/>
            </a:pPr>
            <a:endParaRPr lang="cs-CZ" dirty="0">
              <a:solidFill>
                <a:srgbClr val="DDDDDD"/>
              </a:solidFill>
            </a:endParaRPr>
          </a:p>
        </p:txBody>
      </p:sp>
      <p:pic>
        <p:nvPicPr>
          <p:cNvPr id="91142" name="Obrázek 1">
            <a:extLst>
              <a:ext uri="{FF2B5EF4-FFF2-40B4-BE49-F238E27FC236}">
                <a16:creationId xmlns:a16="http://schemas.microsoft.com/office/drawing/2014/main" id="{B39841B0-56DC-48D0-A5A7-BB74A690B4C2}"/>
              </a:ext>
            </a:extLst>
          </p:cNvPr>
          <p:cNvPicPr>
            <a:picLocks noChangeAspect="1"/>
          </p:cNvPicPr>
          <p:nvPr/>
        </p:nvPicPr>
        <p:blipFill>
          <a:blip r:embed="rId4">
            <a:extLst>
              <a:ext uri="{28A0092B-C50C-407E-A947-70E740481C1C}">
                <a14:useLocalDpi xmlns:a14="http://schemas.microsoft.com/office/drawing/2010/main" val="0"/>
              </a:ext>
            </a:extLst>
          </a:blip>
          <a:srcRect l="27621" t="9113"/>
          <a:stretch>
            <a:fillRect/>
          </a:stretch>
        </p:blipFill>
        <p:spPr bwMode="auto">
          <a:xfrm>
            <a:off x="28575" y="3870325"/>
            <a:ext cx="2730500" cy="257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Obrázek 2">
            <a:extLst>
              <a:ext uri="{FF2B5EF4-FFF2-40B4-BE49-F238E27FC236}">
                <a16:creationId xmlns:a16="http://schemas.microsoft.com/office/drawing/2014/main" id="{FB343C72-A798-4D83-91F7-A59D2A011C90}"/>
              </a:ext>
            </a:extLst>
          </p:cNvPr>
          <p:cNvPicPr>
            <a:picLocks noChangeAspect="1"/>
          </p:cNvPicPr>
          <p:nvPr/>
        </p:nvPicPr>
        <p:blipFill>
          <a:blip r:embed="rId5">
            <a:extLst>
              <a:ext uri="{28A0092B-C50C-407E-A947-70E740481C1C}">
                <a14:useLocalDpi xmlns:a14="http://schemas.microsoft.com/office/drawing/2010/main" val="0"/>
              </a:ext>
            </a:extLst>
          </a:blip>
          <a:srcRect l="28610" t="10172" b="-2"/>
          <a:stretch>
            <a:fillRect/>
          </a:stretch>
        </p:blipFill>
        <p:spPr bwMode="auto">
          <a:xfrm>
            <a:off x="3048000" y="3868738"/>
            <a:ext cx="2725738"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Obrázek 4">
            <a:extLst>
              <a:ext uri="{FF2B5EF4-FFF2-40B4-BE49-F238E27FC236}">
                <a16:creationId xmlns:a16="http://schemas.microsoft.com/office/drawing/2014/main" id="{913F1A38-DE25-436E-B4EB-99390343DFC6}"/>
              </a:ext>
            </a:extLst>
          </p:cNvPr>
          <p:cNvPicPr>
            <a:picLocks noChangeAspect="1"/>
          </p:cNvPicPr>
          <p:nvPr/>
        </p:nvPicPr>
        <p:blipFill>
          <a:blip r:embed="rId6">
            <a:extLst>
              <a:ext uri="{28A0092B-C50C-407E-A947-70E740481C1C}">
                <a14:useLocalDpi xmlns:a14="http://schemas.microsoft.com/office/drawing/2010/main" val="0"/>
              </a:ext>
            </a:extLst>
          </a:blip>
          <a:srcRect l="29187" t="9198"/>
          <a:stretch>
            <a:fillRect/>
          </a:stretch>
        </p:blipFill>
        <p:spPr bwMode="auto">
          <a:xfrm>
            <a:off x="6094413" y="3868738"/>
            <a:ext cx="270827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Přímá spojovací šipka 9">
            <a:extLst>
              <a:ext uri="{FF2B5EF4-FFF2-40B4-BE49-F238E27FC236}">
                <a16:creationId xmlns:a16="http://schemas.microsoft.com/office/drawing/2014/main" id="{C670C685-9342-48F3-8354-4DEDE60082E9}"/>
              </a:ext>
            </a:extLst>
          </p:cNvPr>
          <p:cNvCxnSpPr/>
          <p:nvPr/>
        </p:nvCxnSpPr>
        <p:spPr>
          <a:xfrm flipH="1">
            <a:off x="2789238" y="4076700"/>
            <a:ext cx="219075" cy="37782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Přímá spojovací šipka 9">
            <a:extLst>
              <a:ext uri="{FF2B5EF4-FFF2-40B4-BE49-F238E27FC236}">
                <a16:creationId xmlns:a16="http://schemas.microsoft.com/office/drawing/2014/main" id="{025625DD-4725-4E49-A4A1-45A886F15AC0}"/>
              </a:ext>
            </a:extLst>
          </p:cNvPr>
          <p:cNvCxnSpPr/>
          <p:nvPr/>
        </p:nvCxnSpPr>
        <p:spPr>
          <a:xfrm flipH="1">
            <a:off x="6856413" y="4733925"/>
            <a:ext cx="431800" cy="2952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Přímá spojovací šipka 9">
            <a:extLst>
              <a:ext uri="{FF2B5EF4-FFF2-40B4-BE49-F238E27FC236}">
                <a16:creationId xmlns:a16="http://schemas.microsoft.com/office/drawing/2014/main" id="{334A949F-680D-4D6F-890C-FC2A4F9B928D}"/>
              </a:ext>
            </a:extLst>
          </p:cNvPr>
          <p:cNvCxnSpPr/>
          <p:nvPr/>
        </p:nvCxnSpPr>
        <p:spPr>
          <a:xfrm flipH="1">
            <a:off x="8794750" y="4487863"/>
            <a:ext cx="304800" cy="31115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Přímá spojovací šipka 9">
            <a:extLst>
              <a:ext uri="{FF2B5EF4-FFF2-40B4-BE49-F238E27FC236}">
                <a16:creationId xmlns:a16="http://schemas.microsoft.com/office/drawing/2014/main" id="{0A0E095E-9751-417A-BFD6-EC791CEB9BF3}"/>
              </a:ext>
            </a:extLst>
          </p:cNvPr>
          <p:cNvCxnSpPr/>
          <p:nvPr/>
        </p:nvCxnSpPr>
        <p:spPr>
          <a:xfrm flipH="1">
            <a:off x="5768975" y="4292600"/>
            <a:ext cx="287338" cy="3175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Přímá spojovací šipka 9">
            <a:extLst>
              <a:ext uri="{FF2B5EF4-FFF2-40B4-BE49-F238E27FC236}">
                <a16:creationId xmlns:a16="http://schemas.microsoft.com/office/drawing/2014/main" id="{D02E6A86-B797-4772-998B-5851E207B55A}"/>
              </a:ext>
            </a:extLst>
          </p:cNvPr>
          <p:cNvCxnSpPr/>
          <p:nvPr/>
        </p:nvCxnSpPr>
        <p:spPr>
          <a:xfrm flipV="1">
            <a:off x="3779838" y="2492375"/>
            <a:ext cx="0" cy="338138"/>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Přímá spojovací šipka 9">
            <a:extLst>
              <a:ext uri="{FF2B5EF4-FFF2-40B4-BE49-F238E27FC236}">
                <a16:creationId xmlns:a16="http://schemas.microsoft.com/office/drawing/2014/main" id="{CD6E167C-A731-42D5-B4D0-C652F3A75077}"/>
              </a:ext>
            </a:extLst>
          </p:cNvPr>
          <p:cNvCxnSpPr/>
          <p:nvPr/>
        </p:nvCxnSpPr>
        <p:spPr>
          <a:xfrm>
            <a:off x="3779838" y="2830513"/>
            <a:ext cx="0" cy="3714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a:extLst>
              <a:ext uri="{FF2B5EF4-FFF2-40B4-BE49-F238E27FC236}">
                <a16:creationId xmlns:a16="http://schemas.microsoft.com/office/drawing/2014/main" id="{3E2EC307-F282-4DF0-9341-CD0823B01434}"/>
              </a:ext>
            </a:extLst>
          </p:cNvPr>
          <p:cNvSpPr>
            <a:spLocks noGrp="1" noChangeArrowheads="1"/>
          </p:cNvSpPr>
          <p:nvPr>
            <p:ph type="title"/>
          </p:nvPr>
        </p:nvSpPr>
        <p:spPr>
          <a:xfrm>
            <a:off x="395288" y="0"/>
            <a:ext cx="8229600" cy="1143000"/>
          </a:xfrm>
        </p:spPr>
        <p:txBody>
          <a:bodyPr/>
          <a:lstStyle/>
          <a:p>
            <a:pPr>
              <a:defRPr/>
            </a:pPr>
            <a:r>
              <a:rPr lang="cs-CZ" dirty="0"/>
              <a:t>akustická impedance</a:t>
            </a:r>
          </a:p>
        </p:txBody>
      </p:sp>
      <p:sp>
        <p:nvSpPr>
          <p:cNvPr id="666627" name="Rectangle 3">
            <a:extLst>
              <a:ext uri="{FF2B5EF4-FFF2-40B4-BE49-F238E27FC236}">
                <a16:creationId xmlns:a16="http://schemas.microsoft.com/office/drawing/2014/main" id="{7F05F18A-D333-4B14-9EE9-CF8C0888074E}"/>
              </a:ext>
            </a:extLst>
          </p:cNvPr>
          <p:cNvSpPr>
            <a:spLocks noGrp="1" noChangeArrowheads="1"/>
          </p:cNvSpPr>
          <p:nvPr>
            <p:ph idx="1"/>
          </p:nvPr>
        </p:nvSpPr>
        <p:spPr>
          <a:xfrm>
            <a:off x="457200" y="1196975"/>
            <a:ext cx="8458200" cy="1622425"/>
          </a:xfrm>
        </p:spPr>
        <p:txBody>
          <a:bodyPr>
            <a:normAutofit fontScale="92500" lnSpcReduction="10000"/>
          </a:bodyPr>
          <a:lstStyle/>
          <a:p>
            <a:pPr>
              <a:lnSpc>
                <a:spcPct val="90000"/>
              </a:lnSpc>
              <a:defRPr/>
            </a:pPr>
            <a:r>
              <a:rPr lang="cs-CZ" sz="2800" dirty="0"/>
              <a:t>akustický vlnový odpor prostředí</a:t>
            </a:r>
          </a:p>
          <a:p>
            <a:pPr>
              <a:lnSpc>
                <a:spcPct val="90000"/>
              </a:lnSpc>
              <a:defRPr/>
            </a:pPr>
            <a:r>
              <a:rPr lang="cs-CZ" sz="2800" dirty="0">
                <a:solidFill>
                  <a:srgbClr val="FF0000"/>
                </a:solidFill>
                <a:effectLst>
                  <a:outerShdw blurRad="38100" dist="38100" dir="2700000" algn="tl">
                    <a:srgbClr val="000000">
                      <a:alpha val="43137"/>
                    </a:srgbClr>
                  </a:outerShdw>
                </a:effectLst>
              </a:rPr>
              <a:t>odpor, který klade prostředí ultrazvuku</a:t>
            </a:r>
          </a:p>
          <a:p>
            <a:pPr>
              <a:lnSpc>
                <a:spcPct val="90000"/>
              </a:lnSpc>
              <a:defRPr/>
            </a:pPr>
            <a:r>
              <a:rPr lang="cs-CZ" sz="2800" dirty="0"/>
              <a:t>rozhodující veličina při odrazu a lomu UZ vln na akustických rozhraních</a:t>
            </a:r>
          </a:p>
        </p:txBody>
      </p:sp>
      <p:sp>
        <p:nvSpPr>
          <p:cNvPr id="20485" name="Rectangle 6">
            <a:extLst>
              <a:ext uri="{FF2B5EF4-FFF2-40B4-BE49-F238E27FC236}">
                <a16:creationId xmlns:a16="http://schemas.microsoft.com/office/drawing/2014/main" id="{D70B9CEE-54A6-42A2-BA90-B90298D9E72D}"/>
              </a:ext>
            </a:extLst>
          </p:cNvPr>
          <p:cNvSpPr>
            <a:spLocks noChangeArrowheads="1"/>
          </p:cNvSpPr>
          <p:nvPr/>
        </p:nvSpPr>
        <p:spPr bwMode="auto">
          <a:xfrm>
            <a:off x="2987824" y="3357563"/>
            <a:ext cx="615617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cs-CZ" altLang="cs-CZ" sz="2200" i="1" dirty="0">
                <a:latin typeface="Arial" panose="020B0604020202020204" pitchFamily="34" charset="0"/>
                <a:cs typeface="Arial" panose="020B0604020202020204" pitchFamily="34" charset="0"/>
              </a:rPr>
              <a:t>z ... </a:t>
            </a:r>
            <a:r>
              <a:rPr lang="cs-CZ" altLang="cs-CZ" sz="2200" dirty="0">
                <a:latin typeface="Arial" panose="020B0604020202020204" pitchFamily="34" charset="0"/>
                <a:cs typeface="Arial" panose="020B0604020202020204" pitchFamily="34" charset="0"/>
              </a:rPr>
              <a:t>akustický vlnový odpor </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err="1">
                <a:latin typeface="Arial" panose="020B0604020202020204" pitchFamily="34" charset="0"/>
                <a:cs typeface="Arial" panose="020B0604020202020204" pitchFamily="34" charset="0"/>
              </a:rPr>
              <a:t>N.s.m</a:t>
            </a:r>
            <a:r>
              <a:rPr lang="cs-CZ" altLang="cs-CZ" sz="2200" baseline="30000" dirty="0">
                <a:latin typeface="Arial" panose="020B0604020202020204" pitchFamily="34" charset="0"/>
                <a:cs typeface="Arial" panose="020B0604020202020204" pitchFamily="34" charset="0"/>
                <a:sym typeface="Symbol" panose="05050102010706020507" pitchFamily="18" charset="2"/>
              </a:rPr>
              <a:t>–3</a:t>
            </a:r>
            <a:r>
              <a:rPr lang="cs-CZ" altLang="cs-CZ" sz="2200" dirty="0">
                <a:latin typeface="Arial" panose="020B0604020202020204" pitchFamily="34" charset="0"/>
                <a:cs typeface="Arial" panose="020B0604020202020204" pitchFamily="34" charset="0"/>
                <a:sym typeface="Symbol" panose="05050102010706020507" pitchFamily="18" charset="2"/>
              </a:rPr>
              <a:t></a:t>
            </a:r>
            <a:endParaRPr lang="cs-CZ" altLang="cs-CZ" sz="2200" dirty="0">
              <a:latin typeface="Arial" panose="020B0604020202020204" pitchFamily="34" charset="0"/>
              <a:cs typeface="Arial" panose="020B0604020202020204" pitchFamily="34" charset="0"/>
            </a:endParaRPr>
          </a:p>
          <a:p>
            <a:pPr algn="just"/>
            <a:r>
              <a:rPr lang="cs-CZ" altLang="cs-CZ" sz="2200" i="1" dirty="0">
                <a:latin typeface="Arial" panose="020B0604020202020204" pitchFamily="34" charset="0"/>
                <a:cs typeface="Arial" panose="020B0604020202020204" pitchFamily="34" charset="0"/>
                <a:sym typeface="Symbol" panose="05050102010706020507" pitchFamily="18" charset="2"/>
              </a:rPr>
              <a:t>ρ</a:t>
            </a:r>
            <a:r>
              <a:rPr lang="cs-CZ" altLang="cs-CZ" sz="2200" dirty="0">
                <a:latin typeface="Arial" panose="020B0604020202020204" pitchFamily="34" charset="0"/>
                <a:cs typeface="Arial" panose="020B0604020202020204" pitchFamily="34" charset="0"/>
                <a:sym typeface="Symbol" panose="05050102010706020507" pitchFamily="18" charset="2"/>
              </a:rPr>
              <a:t> ... hustota prostředí </a:t>
            </a:r>
            <a:r>
              <a:rPr lang="cs-CZ" altLang="cs-CZ" sz="2200" dirty="0" err="1">
                <a:latin typeface="Arial" panose="020B0604020202020204" pitchFamily="34" charset="0"/>
                <a:cs typeface="Arial" panose="020B0604020202020204" pitchFamily="34" charset="0"/>
              </a:rPr>
              <a:t>kg.m</a:t>
            </a:r>
            <a:r>
              <a:rPr lang="cs-CZ" altLang="cs-CZ" sz="2200" baseline="30000" dirty="0">
                <a:latin typeface="Arial" panose="020B0604020202020204" pitchFamily="34" charset="0"/>
                <a:cs typeface="Arial" panose="020B0604020202020204" pitchFamily="34" charset="0"/>
                <a:sym typeface="Symbol" panose="05050102010706020507" pitchFamily="18" charset="2"/>
              </a:rPr>
              <a:t>–3</a:t>
            </a:r>
            <a:r>
              <a:rPr lang="cs-CZ" altLang="cs-CZ" sz="2200" dirty="0">
                <a:latin typeface="Arial" panose="020B0604020202020204" pitchFamily="34" charset="0"/>
                <a:cs typeface="Arial" panose="020B0604020202020204" pitchFamily="34" charset="0"/>
                <a:sym typeface="Symbol" panose="05050102010706020507" pitchFamily="18" charset="2"/>
              </a:rPr>
              <a:t></a:t>
            </a:r>
            <a:endParaRPr lang="cs-CZ" altLang="cs-CZ" sz="2200" dirty="0">
              <a:latin typeface="Arial" panose="020B0604020202020204" pitchFamily="34" charset="0"/>
              <a:cs typeface="Arial" panose="020B0604020202020204" pitchFamily="34" charset="0"/>
            </a:endParaRPr>
          </a:p>
          <a:p>
            <a:r>
              <a:rPr lang="cs-CZ" altLang="cs-CZ" sz="2200" i="1" dirty="0">
                <a:latin typeface="Arial" panose="020B0604020202020204" pitchFamily="34" charset="0"/>
                <a:cs typeface="Arial" panose="020B0604020202020204" pitchFamily="34" charset="0"/>
                <a:sym typeface="Symbol" panose="05050102010706020507" pitchFamily="18" charset="2"/>
              </a:rPr>
              <a:t>c</a:t>
            </a:r>
            <a:r>
              <a:rPr lang="cs-CZ" altLang="cs-CZ" sz="2200" dirty="0">
                <a:latin typeface="Arial" panose="020B0604020202020204" pitchFamily="34" charset="0"/>
                <a:cs typeface="Arial" panose="020B0604020202020204" pitchFamily="34" charset="0"/>
                <a:sym typeface="Symbol" panose="05050102010706020507" pitchFamily="18" charset="2"/>
              </a:rPr>
              <a:t> ... rychlost šíření ultrazvuku prostředím</a:t>
            </a:r>
            <a:r>
              <a:rPr lang="en-US" altLang="cs-CZ" sz="2200" dirty="0">
                <a:latin typeface="Arial" panose="020B0604020202020204" pitchFamily="34" charset="0"/>
                <a:cs typeface="Arial" panose="020B0604020202020204" pitchFamily="34" charset="0"/>
                <a:sym typeface="Symbol" panose="05050102010706020507" pitchFamily="18" charset="2"/>
              </a:rPr>
              <a:t> </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err="1">
                <a:latin typeface="Arial" panose="020B0604020202020204" pitchFamily="34" charset="0"/>
                <a:cs typeface="Arial" panose="020B0604020202020204" pitchFamily="34" charset="0"/>
              </a:rPr>
              <a:t>m.s</a:t>
            </a:r>
            <a:r>
              <a:rPr lang="cs-CZ" altLang="cs-CZ" sz="2200" baseline="30000" dirty="0">
                <a:latin typeface="Arial" panose="020B0604020202020204" pitchFamily="34" charset="0"/>
                <a:cs typeface="Arial" panose="020B0604020202020204" pitchFamily="34" charset="0"/>
                <a:sym typeface="Symbol" panose="05050102010706020507" pitchFamily="18" charset="2"/>
              </a:rPr>
              <a:t>–1</a:t>
            </a:r>
            <a:r>
              <a:rPr lang="cs-CZ" altLang="cs-CZ" sz="2200" dirty="0">
                <a:latin typeface="Arial" panose="020B0604020202020204" pitchFamily="34" charset="0"/>
                <a:cs typeface="Arial" panose="020B0604020202020204" pitchFamily="34" charset="0"/>
                <a:sym typeface="Symbol" panose="05050102010706020507" pitchFamily="18" charset="2"/>
              </a:rPr>
              <a:t></a:t>
            </a:r>
            <a:r>
              <a:rPr lang="cs-CZ" altLang="cs-CZ" sz="2200" dirty="0">
                <a:latin typeface="Arial" panose="020B0604020202020204" pitchFamily="34" charset="0"/>
                <a:cs typeface="Arial" panose="020B0604020202020204" pitchFamily="34" charset="0"/>
              </a:rPr>
              <a:t> </a:t>
            </a:r>
            <a:endParaRPr lang="cs-CZ" altLang="cs-CZ" sz="2200" dirty="0">
              <a:latin typeface="Arial" panose="020B0604020202020204" pitchFamily="34" charset="0"/>
              <a:cs typeface="Arial" panose="020B0604020202020204" pitchFamily="34" charset="0"/>
              <a:sym typeface="Symbol" panose="05050102010706020507" pitchFamily="18" charset="2"/>
            </a:endParaRPr>
          </a:p>
        </p:txBody>
      </p:sp>
      <p:sp>
        <p:nvSpPr>
          <p:cNvPr id="666634" name="Rectangle 10">
            <a:extLst>
              <a:ext uri="{FF2B5EF4-FFF2-40B4-BE49-F238E27FC236}">
                <a16:creationId xmlns:a16="http://schemas.microsoft.com/office/drawing/2014/main" id="{9B8ADDAC-C69D-47D3-BE9A-16DBA14054F4}"/>
              </a:ext>
            </a:extLst>
          </p:cNvPr>
          <p:cNvSpPr>
            <a:spLocks noChangeArrowheads="1"/>
          </p:cNvSpPr>
          <p:nvPr/>
        </p:nvSpPr>
        <p:spPr bwMode="auto">
          <a:xfrm>
            <a:off x="214313" y="5876925"/>
            <a:ext cx="8929687" cy="400050"/>
          </a:xfrm>
          <a:prstGeom prst="rect">
            <a:avLst/>
          </a:prstGeom>
          <a:noFill/>
          <a:ln w="9525">
            <a:noFill/>
            <a:miter lim="800000"/>
            <a:headEnd/>
            <a:tailEnd/>
          </a:ln>
          <a:effectLst/>
        </p:spPr>
        <p:txBody>
          <a:bodyPr>
            <a:spAutoFit/>
          </a:bodyPr>
          <a:lstStyle/>
          <a:p>
            <a:pPr>
              <a:spcBef>
                <a:spcPct val="20000"/>
              </a:spcBef>
              <a:defRPr/>
            </a:pPr>
            <a:r>
              <a:rPr lang="cs-CZ" sz="2000" dirty="0">
                <a:solidFill>
                  <a:srgbClr val="FFFF00"/>
                </a:solidFill>
                <a:effectLst>
                  <a:outerShdw blurRad="38100" dist="38100" dir="2700000" algn="tl">
                    <a:srgbClr val="000000">
                      <a:alpha val="43137"/>
                    </a:srgbClr>
                  </a:outerShdw>
                </a:effectLst>
                <a:latin typeface="+mn-lt"/>
                <a:cs typeface="Arial" pitchFamily="34" charset="0"/>
              </a:rPr>
              <a:t>rozdíly v akustické impedanci umožňují tvorbu </a:t>
            </a:r>
            <a:r>
              <a:rPr lang="cs-CZ" sz="2000" b="1" dirty="0">
                <a:solidFill>
                  <a:srgbClr val="FFFF00"/>
                </a:solidFill>
                <a:effectLst>
                  <a:outerShdw blurRad="38100" dist="38100" dir="2700000" algn="tl">
                    <a:srgbClr val="000000">
                      <a:alpha val="43137"/>
                    </a:srgbClr>
                  </a:outerShdw>
                </a:effectLst>
                <a:latin typeface="+mn-lt"/>
                <a:cs typeface="Arial" pitchFamily="34" charset="0"/>
              </a:rPr>
              <a:t>dvourozměrného obrazu</a:t>
            </a:r>
          </a:p>
        </p:txBody>
      </p:sp>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0B6AB0E2-D1BE-4A33-8712-785894414730}"/>
                  </a:ext>
                </a:extLst>
              </p:cNvPr>
              <p:cNvSpPr txBox="1"/>
              <p:nvPr/>
            </p:nvSpPr>
            <p:spPr>
              <a:xfrm>
                <a:off x="445764" y="3591183"/>
                <a:ext cx="2149102" cy="830997"/>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5400" b="0" i="1" smtClean="0">
                          <a:latin typeface="Cambria Math" panose="02040503050406030204" pitchFamily="18" charset="0"/>
                        </a:rPr>
                        <m:t>𝑧</m:t>
                      </m:r>
                      <m:r>
                        <a:rPr lang="cs-CZ" sz="5400" b="0" i="1" smtClean="0">
                          <a:latin typeface="Cambria Math" panose="02040503050406030204" pitchFamily="18" charset="0"/>
                        </a:rPr>
                        <m:t>=</m:t>
                      </m:r>
                      <m:r>
                        <a:rPr lang="cs-CZ" sz="5400" i="1">
                          <a:latin typeface="Cambria Math" panose="02040503050406030204" pitchFamily="18" charset="0"/>
                          <a:ea typeface="Cambria Math" panose="02040503050406030204" pitchFamily="18" charset="0"/>
                        </a:rPr>
                        <m:t>𝜌</m:t>
                      </m:r>
                      <m:r>
                        <a:rPr lang="cs-CZ" sz="5400" i="1">
                          <a:latin typeface="Cambria Math" panose="02040503050406030204" pitchFamily="18" charset="0"/>
                          <a:ea typeface="Cambria Math" panose="02040503050406030204" pitchFamily="18" charset="0"/>
                        </a:rPr>
                        <m:t>𝑐</m:t>
                      </m:r>
                    </m:oMath>
                  </m:oMathPara>
                </a14:m>
                <a:endParaRPr lang="cs-CZ" sz="5400" i="1" dirty="0"/>
              </a:p>
            </p:txBody>
          </p:sp>
        </mc:Choice>
        <mc:Fallback xmlns="">
          <p:sp>
            <p:nvSpPr>
              <p:cNvPr id="7" name="TextovéPole 6">
                <a:extLst>
                  <a:ext uri="{FF2B5EF4-FFF2-40B4-BE49-F238E27FC236}">
                    <a16:creationId xmlns:a16="http://schemas.microsoft.com/office/drawing/2014/main" id="{0B6AB0E2-D1BE-4A33-8712-785894414730}"/>
                  </a:ext>
                </a:extLst>
              </p:cNvPr>
              <p:cNvSpPr txBox="1">
                <a:spLocks noRot="1" noChangeAspect="1" noMove="1" noResize="1" noEditPoints="1" noAdjustHandles="1" noChangeArrowheads="1" noChangeShapeType="1" noTextEdit="1"/>
              </p:cNvSpPr>
              <p:nvPr/>
            </p:nvSpPr>
            <p:spPr>
              <a:xfrm>
                <a:off x="445764" y="3591183"/>
                <a:ext cx="2149102" cy="830997"/>
              </a:xfrm>
              <a:prstGeom prst="rect">
                <a:avLst/>
              </a:prstGeom>
              <a:blipFill>
                <a:blip r:embed="rId2"/>
                <a:stretch>
                  <a:fillRect/>
                </a:stretch>
              </a:blipFill>
            </p:spPr>
            <p:txBody>
              <a:bodyPr/>
              <a:lstStyle/>
              <a:p>
                <a:r>
                  <a:rPr lang="cs-CZ">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6634"/>
                                        </p:tgtEl>
                                        <p:attrNameLst>
                                          <p:attrName>style.visibility</p:attrName>
                                        </p:attrNameLst>
                                      </p:cBhvr>
                                      <p:to>
                                        <p:strVal val="visible"/>
                                      </p:to>
                                    </p:set>
                                    <p:anim calcmode="lin" valueType="num">
                                      <p:cBhvr additive="base">
                                        <p:cTn id="7" dur="500" fill="hold"/>
                                        <p:tgtEl>
                                          <p:spTgt spid="666634"/>
                                        </p:tgtEl>
                                        <p:attrNameLst>
                                          <p:attrName>ppt_x</p:attrName>
                                        </p:attrNameLst>
                                      </p:cBhvr>
                                      <p:tavLst>
                                        <p:tav tm="0">
                                          <p:val>
                                            <p:strVal val="#ppt_x"/>
                                          </p:val>
                                        </p:tav>
                                        <p:tav tm="100000">
                                          <p:val>
                                            <p:strVal val="#ppt_x"/>
                                          </p:val>
                                        </p:tav>
                                      </p:tavLst>
                                    </p:anim>
                                    <p:anim calcmode="lin" valueType="num">
                                      <p:cBhvr additive="base">
                                        <p:cTn id="8" dur="500" fill="hold"/>
                                        <p:tgtEl>
                                          <p:spTgt spid="666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3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a:extLst>
              <a:ext uri="{FF2B5EF4-FFF2-40B4-BE49-F238E27FC236}">
                <a16:creationId xmlns:a16="http://schemas.microsoft.com/office/drawing/2014/main" id="{40823267-0B00-4EA0-B97A-EC8430E35642}"/>
              </a:ext>
            </a:extLst>
          </p:cNvPr>
          <p:cNvSpPr>
            <a:spLocks noGrp="1" noChangeArrowheads="1"/>
          </p:cNvSpPr>
          <p:nvPr>
            <p:ph type="title"/>
          </p:nvPr>
        </p:nvSpPr>
        <p:spPr>
          <a:xfrm>
            <a:off x="539750" y="0"/>
            <a:ext cx="6606381" cy="1143000"/>
          </a:xfrm>
        </p:spPr>
        <p:txBody>
          <a:bodyPr/>
          <a:lstStyle/>
          <a:p>
            <a:pPr algn="ctr">
              <a:defRPr/>
            </a:pPr>
            <a:r>
              <a:rPr lang="cs-CZ" dirty="0"/>
              <a:t>Filtr</a:t>
            </a:r>
          </a:p>
        </p:txBody>
      </p:sp>
      <p:sp>
        <p:nvSpPr>
          <p:cNvPr id="846851" name="Rectangle 3">
            <a:extLst>
              <a:ext uri="{FF2B5EF4-FFF2-40B4-BE49-F238E27FC236}">
                <a16:creationId xmlns:a16="http://schemas.microsoft.com/office/drawing/2014/main" id="{BEF981B7-8575-4713-A2D4-D97CA82E72B4}"/>
              </a:ext>
            </a:extLst>
          </p:cNvPr>
          <p:cNvSpPr>
            <a:spLocks noGrp="1" noChangeArrowheads="1"/>
          </p:cNvSpPr>
          <p:nvPr>
            <p:ph idx="1"/>
          </p:nvPr>
        </p:nvSpPr>
        <p:spPr>
          <a:xfrm>
            <a:off x="250825" y="1052513"/>
            <a:ext cx="5689600" cy="5073650"/>
          </a:xfrm>
        </p:spPr>
        <p:txBody>
          <a:bodyPr>
            <a:normAutofit fontScale="92500" lnSpcReduction="10000"/>
          </a:bodyPr>
          <a:lstStyle/>
          <a:p>
            <a:pPr>
              <a:lnSpc>
                <a:spcPct val="90000"/>
              </a:lnSpc>
              <a:defRPr/>
            </a:pPr>
            <a:r>
              <a:rPr lang="cs-CZ" sz="2400" i="1" dirty="0" err="1">
                <a:solidFill>
                  <a:schemeClr val="tx1">
                    <a:lumMod val="85000"/>
                  </a:schemeClr>
                </a:solidFill>
              </a:rPr>
              <a:t>wall</a:t>
            </a:r>
            <a:r>
              <a:rPr lang="cs-CZ" sz="2400" i="1" dirty="0">
                <a:solidFill>
                  <a:schemeClr val="tx1">
                    <a:lumMod val="85000"/>
                  </a:schemeClr>
                </a:solidFill>
              </a:rPr>
              <a:t> </a:t>
            </a:r>
            <a:r>
              <a:rPr lang="cs-CZ" sz="2400" i="1" dirty="0" err="1">
                <a:solidFill>
                  <a:schemeClr val="tx1">
                    <a:lumMod val="85000"/>
                  </a:schemeClr>
                </a:solidFill>
              </a:rPr>
              <a:t>filter</a:t>
            </a:r>
            <a:r>
              <a:rPr lang="cs-CZ" sz="2400" i="1" dirty="0">
                <a:solidFill>
                  <a:schemeClr val="tx1">
                    <a:lumMod val="85000"/>
                  </a:schemeClr>
                </a:solidFill>
              </a:rPr>
              <a:t>, </a:t>
            </a:r>
            <a:r>
              <a:rPr lang="cs-CZ" sz="2400" i="1" dirty="0" err="1">
                <a:solidFill>
                  <a:schemeClr val="tx1">
                    <a:lumMod val="85000"/>
                  </a:schemeClr>
                </a:solidFill>
              </a:rPr>
              <a:t>high</a:t>
            </a:r>
            <a:r>
              <a:rPr lang="cs-CZ" sz="2400" i="1" dirty="0">
                <a:solidFill>
                  <a:schemeClr val="tx1">
                    <a:lumMod val="85000"/>
                  </a:schemeClr>
                </a:solidFill>
              </a:rPr>
              <a:t> </a:t>
            </a:r>
            <a:r>
              <a:rPr lang="cs-CZ" sz="2400" i="1" dirty="0" err="1">
                <a:solidFill>
                  <a:schemeClr val="tx1">
                    <a:lumMod val="85000"/>
                  </a:schemeClr>
                </a:solidFill>
              </a:rPr>
              <a:t>pass</a:t>
            </a:r>
            <a:r>
              <a:rPr lang="cs-CZ" sz="2400" i="1" dirty="0">
                <a:solidFill>
                  <a:schemeClr val="tx1">
                    <a:lumMod val="85000"/>
                  </a:schemeClr>
                </a:solidFill>
              </a:rPr>
              <a:t> </a:t>
            </a:r>
            <a:r>
              <a:rPr lang="cs-CZ" sz="2400" i="1" dirty="0" err="1">
                <a:solidFill>
                  <a:schemeClr val="tx1">
                    <a:lumMod val="85000"/>
                  </a:schemeClr>
                </a:solidFill>
              </a:rPr>
              <a:t>filter</a:t>
            </a:r>
            <a:r>
              <a:rPr lang="cs-CZ" sz="2400" i="1" dirty="0">
                <a:solidFill>
                  <a:schemeClr val="tx1">
                    <a:lumMod val="85000"/>
                  </a:schemeClr>
                </a:solidFill>
              </a:rPr>
              <a:t>, </a:t>
            </a:r>
            <a:r>
              <a:rPr lang="cs-CZ" sz="2400" i="1" dirty="0" err="1">
                <a:solidFill>
                  <a:schemeClr val="tx1">
                    <a:lumMod val="85000"/>
                  </a:schemeClr>
                </a:solidFill>
              </a:rPr>
              <a:t>thump</a:t>
            </a:r>
            <a:r>
              <a:rPr lang="cs-CZ" sz="2400" i="1" dirty="0">
                <a:solidFill>
                  <a:schemeClr val="tx1">
                    <a:lumMod val="85000"/>
                  </a:schemeClr>
                </a:solidFill>
              </a:rPr>
              <a:t> </a:t>
            </a:r>
            <a:r>
              <a:rPr lang="cs-CZ" sz="2400" i="1" dirty="0" err="1">
                <a:solidFill>
                  <a:schemeClr val="tx1">
                    <a:lumMod val="85000"/>
                  </a:schemeClr>
                </a:solidFill>
              </a:rPr>
              <a:t>filter</a:t>
            </a:r>
            <a:endParaRPr lang="cs-CZ" sz="2400" i="1" dirty="0">
              <a:solidFill>
                <a:schemeClr val="tx1">
                  <a:lumMod val="85000"/>
                </a:schemeClr>
              </a:solidFill>
            </a:endParaRPr>
          </a:p>
          <a:p>
            <a:pPr>
              <a:lnSpc>
                <a:spcPct val="90000"/>
              </a:lnSpc>
              <a:defRPr/>
            </a:pPr>
            <a:endParaRPr lang="cs-CZ" sz="2400" i="1" dirty="0"/>
          </a:p>
          <a:p>
            <a:pPr>
              <a:lnSpc>
                <a:spcPct val="90000"/>
              </a:lnSpc>
              <a:defRPr/>
            </a:pPr>
            <a:r>
              <a:rPr lang="cs-CZ" sz="2400" dirty="0"/>
              <a:t>zdroj signálu</a:t>
            </a:r>
          </a:p>
          <a:p>
            <a:pPr lvl="1">
              <a:lnSpc>
                <a:spcPct val="90000"/>
              </a:lnSpc>
              <a:defRPr/>
            </a:pPr>
            <a:r>
              <a:rPr lang="cs-CZ" sz="2000" dirty="0"/>
              <a:t>krevní tok</a:t>
            </a:r>
          </a:p>
          <a:p>
            <a:pPr lvl="1">
              <a:lnSpc>
                <a:spcPct val="90000"/>
              </a:lnSpc>
              <a:defRPr/>
            </a:pPr>
            <a:r>
              <a:rPr lang="cs-CZ" sz="2000" dirty="0">
                <a:effectLst>
                  <a:outerShdw blurRad="38100" dist="38100" dir="2700000" algn="tl">
                    <a:srgbClr val="000000">
                      <a:alpha val="43137"/>
                    </a:srgbClr>
                  </a:outerShdw>
                </a:effectLst>
              </a:rPr>
              <a:t>nízkofrekvenční pohyby měkkých tkání – přenesené pulzace (srdce, cévy), dýchací pohyby</a:t>
            </a:r>
          </a:p>
          <a:p>
            <a:pPr>
              <a:lnSpc>
                <a:spcPct val="90000"/>
              </a:lnSpc>
              <a:defRPr/>
            </a:pPr>
            <a:endParaRPr lang="cs-CZ" sz="2400" dirty="0"/>
          </a:p>
          <a:p>
            <a:pPr>
              <a:lnSpc>
                <a:spcPct val="90000"/>
              </a:lnSpc>
              <a:defRPr/>
            </a:pPr>
            <a:r>
              <a:rPr lang="cs-CZ" sz="2400" dirty="0"/>
              <a:t>jednoduchá </a:t>
            </a:r>
            <a:r>
              <a:rPr lang="cs-CZ" sz="2400" dirty="0">
                <a:solidFill>
                  <a:srgbClr val="FFFF00"/>
                </a:solidFill>
                <a:effectLst>
                  <a:outerShdw blurRad="38100" dist="38100" dir="2700000" algn="tl">
                    <a:srgbClr val="000000">
                      <a:alpha val="43137"/>
                    </a:srgbClr>
                  </a:outerShdw>
                </a:effectLst>
              </a:rPr>
              <a:t>elektronická propust</a:t>
            </a:r>
          </a:p>
          <a:p>
            <a:pPr>
              <a:lnSpc>
                <a:spcPct val="90000"/>
              </a:lnSpc>
              <a:defRPr/>
            </a:pPr>
            <a:r>
              <a:rPr lang="cs-CZ" sz="2400" dirty="0">
                <a:effectLst>
                  <a:outerShdw blurRad="38100" dist="38100" dir="2700000" algn="tl">
                    <a:srgbClr val="000000">
                      <a:alpha val="43137"/>
                    </a:srgbClr>
                  </a:outerShdw>
                </a:effectLst>
              </a:rPr>
              <a:t>vyloučení signálů </a:t>
            </a:r>
            <a:r>
              <a:rPr lang="cs-CZ" sz="2400" dirty="0"/>
              <a:t>s nízkou frekvencí, např. 25-200 Hz (až 1500 Hz)</a:t>
            </a:r>
          </a:p>
          <a:p>
            <a:pPr>
              <a:lnSpc>
                <a:spcPct val="90000"/>
              </a:lnSpc>
              <a:defRPr/>
            </a:pPr>
            <a:r>
              <a:rPr lang="cs-CZ" sz="2400" dirty="0"/>
              <a:t>! vyloučení i signálů s malým frekvenčním posuvem (pomalé toky, např. v žilách)</a:t>
            </a:r>
          </a:p>
          <a:p>
            <a:pPr>
              <a:lnSpc>
                <a:spcPct val="90000"/>
              </a:lnSpc>
              <a:defRPr/>
            </a:pPr>
            <a:r>
              <a:rPr lang="cs-CZ" sz="2400" dirty="0"/>
              <a:t>! mylná diagnostika např. trombózy</a:t>
            </a:r>
          </a:p>
          <a:p>
            <a:pPr>
              <a:lnSpc>
                <a:spcPct val="90000"/>
              </a:lnSpc>
              <a:defRPr/>
            </a:pPr>
            <a:r>
              <a:rPr lang="cs-CZ" sz="2400" dirty="0" err="1"/>
              <a:t>Dynamic</a:t>
            </a:r>
            <a:r>
              <a:rPr lang="cs-CZ" sz="2400" dirty="0"/>
              <a:t> </a:t>
            </a:r>
            <a:r>
              <a:rPr lang="cs-CZ" sz="2400" dirty="0" err="1"/>
              <a:t>Filter</a:t>
            </a:r>
            <a:endParaRPr lang="cs-CZ" sz="2400" dirty="0"/>
          </a:p>
          <a:p>
            <a:pPr>
              <a:lnSpc>
                <a:spcPct val="90000"/>
              </a:lnSpc>
              <a:defRPr/>
            </a:pPr>
            <a:endParaRPr lang="cs-CZ" sz="2400" dirty="0">
              <a:solidFill>
                <a:srgbClr val="DDDDDD"/>
              </a:solidFill>
            </a:endParaRPr>
          </a:p>
        </p:txBody>
      </p:sp>
      <p:pic>
        <p:nvPicPr>
          <p:cNvPr id="92164" name="Picture 4">
            <a:extLst>
              <a:ext uri="{FF2B5EF4-FFF2-40B4-BE49-F238E27FC236}">
                <a16:creationId xmlns:a16="http://schemas.microsoft.com/office/drawing/2014/main" id="{5035E745-BE53-4A65-B4C0-663D8AC86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814" y="582613"/>
            <a:ext cx="41068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2165" name="Picture 5">
            <a:extLst>
              <a:ext uri="{FF2B5EF4-FFF2-40B4-BE49-F238E27FC236}">
                <a16:creationId xmlns:a16="http://schemas.microsoft.com/office/drawing/2014/main" id="{ED3B0FD3-DB4C-444E-85A5-0CCADE9079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263" y="5078413"/>
            <a:ext cx="3995737"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6" name="Přímá spojovací šipka 5">
            <a:extLst>
              <a:ext uri="{FF2B5EF4-FFF2-40B4-BE49-F238E27FC236}">
                <a16:creationId xmlns:a16="http://schemas.microsoft.com/office/drawing/2014/main" id="{6A8C5CC3-C875-4309-AC83-6EDA49100B15}"/>
              </a:ext>
            </a:extLst>
          </p:cNvPr>
          <p:cNvCxnSpPr/>
          <p:nvPr/>
        </p:nvCxnSpPr>
        <p:spPr>
          <a:xfrm flipH="1" flipV="1">
            <a:off x="5432425" y="6256338"/>
            <a:ext cx="360363" cy="5746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Přímá spojovací šipka 8">
            <a:extLst>
              <a:ext uri="{FF2B5EF4-FFF2-40B4-BE49-F238E27FC236}">
                <a16:creationId xmlns:a16="http://schemas.microsoft.com/office/drawing/2014/main" id="{1D274B18-19DD-4453-A398-51815CCB2024}"/>
              </a:ext>
            </a:extLst>
          </p:cNvPr>
          <p:cNvCxnSpPr/>
          <p:nvPr/>
        </p:nvCxnSpPr>
        <p:spPr>
          <a:xfrm>
            <a:off x="8683593" y="366713"/>
            <a:ext cx="288925" cy="431800"/>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Přímá spojovací šipka 11">
            <a:extLst>
              <a:ext uri="{FF2B5EF4-FFF2-40B4-BE49-F238E27FC236}">
                <a16:creationId xmlns:a16="http://schemas.microsoft.com/office/drawing/2014/main" id="{CBE301AB-0307-4850-B652-30EC70998C70}"/>
              </a:ext>
            </a:extLst>
          </p:cNvPr>
          <p:cNvCxnSpPr/>
          <p:nvPr/>
        </p:nvCxnSpPr>
        <p:spPr>
          <a:xfrm>
            <a:off x="8675688" y="4691063"/>
            <a:ext cx="288925" cy="576262"/>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Přímá spojovací šipka 9">
            <a:extLst>
              <a:ext uri="{FF2B5EF4-FFF2-40B4-BE49-F238E27FC236}">
                <a16:creationId xmlns:a16="http://schemas.microsoft.com/office/drawing/2014/main" id="{83CE1CC8-4B1B-4FD4-84C7-5443E5BF6A36}"/>
              </a:ext>
            </a:extLst>
          </p:cNvPr>
          <p:cNvCxnSpPr/>
          <p:nvPr/>
        </p:nvCxnSpPr>
        <p:spPr>
          <a:xfrm flipH="1" flipV="1">
            <a:off x="5364088" y="1797049"/>
            <a:ext cx="360362" cy="574675"/>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8D6684-E0BE-4BE0-867E-5D35BB1BD4AA}"/>
              </a:ext>
            </a:extLst>
          </p:cNvPr>
          <p:cNvSpPr>
            <a:spLocks noGrp="1"/>
          </p:cNvSpPr>
          <p:nvPr>
            <p:ph type="title"/>
          </p:nvPr>
        </p:nvSpPr>
        <p:spPr>
          <a:xfrm>
            <a:off x="395288" y="6350"/>
            <a:ext cx="8229600" cy="831850"/>
          </a:xfrm>
        </p:spPr>
        <p:txBody>
          <a:bodyPr/>
          <a:lstStyle/>
          <a:p>
            <a:pPr algn="ctr">
              <a:defRPr/>
            </a:pPr>
            <a:r>
              <a:rPr lang="cs-CZ" dirty="0"/>
              <a:t>Měření průtoku</a:t>
            </a:r>
          </a:p>
        </p:txBody>
      </p:sp>
      <p:sp>
        <p:nvSpPr>
          <p:cNvPr id="93188" name="Text Box 7">
            <a:extLst>
              <a:ext uri="{FF2B5EF4-FFF2-40B4-BE49-F238E27FC236}">
                <a16:creationId xmlns:a16="http://schemas.microsoft.com/office/drawing/2014/main" id="{D304BD80-93F3-4EBA-90D5-04D4A0822761}"/>
              </a:ext>
            </a:extLst>
          </p:cNvPr>
          <p:cNvSpPr txBox="1">
            <a:spLocks noChangeArrowheads="1"/>
          </p:cNvSpPr>
          <p:nvPr/>
        </p:nvSpPr>
        <p:spPr bwMode="auto">
          <a:xfrm>
            <a:off x="2339752" y="2562225"/>
            <a:ext cx="49260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buFont typeface="Arial" panose="020B0604020202020204" pitchFamily="34" charset="0"/>
              <a:buNone/>
            </a:pPr>
            <a:r>
              <a:rPr lang="cs-CZ" altLang="cs-CZ" dirty="0">
                <a:latin typeface="Times New Roman" panose="02020603050405020304" pitchFamily="18" charset="0"/>
              </a:rPr>
              <a:t>TAMV……..Time-</a:t>
            </a:r>
            <a:r>
              <a:rPr lang="cs-CZ" altLang="cs-CZ" dirty="0" err="1">
                <a:latin typeface="Times New Roman" panose="02020603050405020304" pitchFamily="18" charset="0"/>
              </a:rPr>
              <a:t>averaged</a:t>
            </a:r>
            <a:r>
              <a:rPr lang="cs-CZ" altLang="cs-CZ" dirty="0">
                <a:latin typeface="Times New Roman" panose="02020603050405020304" pitchFamily="18" charset="0"/>
              </a:rPr>
              <a:t> </a:t>
            </a:r>
            <a:r>
              <a:rPr lang="cs-CZ" altLang="cs-CZ" dirty="0" err="1">
                <a:latin typeface="Times New Roman" panose="02020603050405020304" pitchFamily="18" charset="0"/>
              </a:rPr>
              <a:t>mean</a:t>
            </a:r>
            <a:r>
              <a:rPr lang="cs-CZ" altLang="cs-CZ" dirty="0">
                <a:latin typeface="Times New Roman" panose="02020603050405020304" pitchFamily="18" charset="0"/>
              </a:rPr>
              <a:t> </a:t>
            </a:r>
            <a:r>
              <a:rPr lang="cs-CZ" altLang="cs-CZ" dirty="0" err="1">
                <a:latin typeface="Times New Roman" panose="02020603050405020304" pitchFamily="18" charset="0"/>
              </a:rPr>
              <a:t>velocity</a:t>
            </a:r>
            <a:r>
              <a:rPr lang="cs-CZ" altLang="cs-CZ" dirty="0">
                <a:latin typeface="Times New Roman" panose="02020603050405020304" pitchFamily="18" charset="0"/>
              </a:rPr>
              <a:t> </a:t>
            </a:r>
          </a:p>
          <a:p>
            <a:pPr eaLnBrk="1" hangingPunct="1">
              <a:spcBef>
                <a:spcPct val="20000"/>
              </a:spcBef>
              <a:buFont typeface="Arial" panose="020B0604020202020204" pitchFamily="34" charset="0"/>
              <a:buNone/>
            </a:pPr>
            <a:r>
              <a:rPr lang="cs-CZ" altLang="cs-CZ" dirty="0">
                <a:latin typeface="Times New Roman" panose="02020603050405020304" pitchFamily="18" charset="0"/>
              </a:rPr>
              <a:t>S……………plocha</a:t>
            </a:r>
          </a:p>
        </p:txBody>
      </p:sp>
      <p:pic>
        <p:nvPicPr>
          <p:cNvPr id="93189" name="Obrázek 3">
            <a:extLst>
              <a:ext uri="{FF2B5EF4-FFF2-40B4-BE49-F238E27FC236}">
                <a16:creationId xmlns:a16="http://schemas.microsoft.com/office/drawing/2014/main" id="{C13AB50D-D196-48C4-81F2-C91C6DA90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825" y="6350"/>
            <a:ext cx="1612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Obrázek 5">
            <a:extLst>
              <a:ext uri="{FF2B5EF4-FFF2-40B4-BE49-F238E27FC236}">
                <a16:creationId xmlns:a16="http://schemas.microsoft.com/office/drawing/2014/main" id="{52FB48B7-CF97-4E42-B18E-C30334BEB7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3969" y="3429000"/>
            <a:ext cx="475773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Zástupný symbol pro obsah 5">
                <a:extLst>
                  <a:ext uri="{FF2B5EF4-FFF2-40B4-BE49-F238E27FC236}">
                    <a16:creationId xmlns:a16="http://schemas.microsoft.com/office/drawing/2014/main" id="{1A63947F-120E-431C-AA41-825C11E0EE37}"/>
                  </a:ext>
                </a:extLst>
              </p:cNvPr>
              <p:cNvSpPr>
                <a:spLocks noGrp="1"/>
              </p:cNvSpPr>
              <p:nvPr>
                <p:ph idx="1"/>
              </p:nvPr>
            </p:nvSpPr>
            <p:spPr>
              <a:xfrm>
                <a:off x="251520" y="1196752"/>
                <a:ext cx="8263830" cy="4980211"/>
              </a:xfrm>
            </p:spPr>
            <p:txBody>
              <a:bodyPr/>
              <a:lstStyle/>
              <a:p>
                <a:r>
                  <a:rPr lang="cs-CZ" dirty="0"/>
                  <a:t>Při správném nastavení lze změřit			 </a:t>
                </a:r>
                <a:r>
                  <a:rPr lang="cs-CZ" dirty="0">
                    <a:solidFill>
                      <a:schemeClr val="bg1"/>
                    </a:solidFill>
                  </a:rPr>
                  <a:t>objemový průtok krve</a:t>
                </a:r>
                <a:r>
                  <a:rPr lang="cs-CZ" dirty="0"/>
                  <a:t> danou cévou</a:t>
                </a:r>
              </a:p>
              <a:p>
                <a14:m>
                  <m:oMath xmlns:m="http://schemas.openxmlformats.org/officeDocument/2006/math">
                    <m:sSub>
                      <m:sSubPr>
                        <m:ctrlPr>
                          <a:rPr lang="cs-CZ" b="0" i="1" smtClean="0">
                            <a:latin typeface="Cambria Math" panose="02040503050406030204" pitchFamily="18" charset="0"/>
                          </a:rPr>
                        </m:ctrlPr>
                      </m:sSubPr>
                      <m:e>
                        <m:r>
                          <a:rPr lang="cs-CZ" b="0" i="1" smtClean="0">
                            <a:latin typeface="Cambria Math" panose="02040503050406030204" pitchFamily="18" charset="0"/>
                          </a:rPr>
                          <m:t>𝑄</m:t>
                        </m:r>
                      </m:e>
                      <m:sub>
                        <m:r>
                          <a:rPr lang="cs-CZ" b="0" i="1" smtClean="0">
                            <a:latin typeface="Cambria Math" panose="02040503050406030204" pitchFamily="18" charset="0"/>
                          </a:rPr>
                          <m:t>𝑣</m:t>
                        </m:r>
                      </m:sub>
                    </m:sSub>
                  </m:oMath>
                </a14:m>
                <a:r>
                  <a:rPr lang="en-US" dirty="0"/>
                  <a:t> </a:t>
                </a:r>
                <a:r>
                  <a:rPr lang="en-US" dirty="0">
                    <a:solidFill>
                      <a:schemeClr val="bg2">
                        <a:lumMod val="75000"/>
                      </a:schemeClr>
                    </a:solidFill>
                  </a:rPr>
                  <a:t>[</a:t>
                </a:r>
                <a:r>
                  <a:rPr lang="cs-CZ" dirty="0">
                    <a:solidFill>
                      <a:schemeClr val="bg2">
                        <a:lumMod val="75000"/>
                      </a:schemeClr>
                    </a:solidFill>
                  </a:rPr>
                  <a:t>ml/min</a:t>
                </a:r>
                <a:r>
                  <a:rPr lang="en-US" dirty="0">
                    <a:solidFill>
                      <a:schemeClr val="bg2">
                        <a:lumMod val="75000"/>
                      </a:schemeClr>
                    </a:solidFill>
                  </a:rPr>
                  <a:t>]</a:t>
                </a:r>
                <a:r>
                  <a:rPr lang="cs-CZ" dirty="0"/>
                  <a:t>= TAVM</a:t>
                </a:r>
                <a:r>
                  <a:rPr lang="en-US" dirty="0"/>
                  <a:t> </a:t>
                </a:r>
                <a:r>
                  <a:rPr lang="en-US" dirty="0">
                    <a:solidFill>
                      <a:schemeClr val="bg2">
                        <a:lumMod val="75000"/>
                      </a:schemeClr>
                    </a:solidFill>
                  </a:rPr>
                  <a:t>[cm/s] </a:t>
                </a:r>
                <a:r>
                  <a:rPr lang="en-US" dirty="0"/>
                  <a:t>x</a:t>
                </a:r>
                <a:r>
                  <a:rPr lang="en-US" dirty="0">
                    <a:solidFill>
                      <a:schemeClr val="bg2">
                        <a:lumMod val="75000"/>
                      </a:schemeClr>
                    </a:solidFill>
                  </a:rPr>
                  <a:t> </a:t>
                </a:r>
                <a:r>
                  <a:rPr lang="en-US" dirty="0"/>
                  <a:t> S </a:t>
                </a:r>
                <a:r>
                  <a:rPr lang="en-US" dirty="0">
                    <a:solidFill>
                      <a:schemeClr val="bg2">
                        <a:lumMod val="75000"/>
                      </a:schemeClr>
                    </a:solidFill>
                  </a:rPr>
                  <a:t>[cm</a:t>
                </a:r>
                <a:r>
                  <a:rPr lang="en-US" baseline="30000" dirty="0">
                    <a:solidFill>
                      <a:schemeClr val="bg2">
                        <a:lumMod val="75000"/>
                      </a:schemeClr>
                    </a:solidFill>
                  </a:rPr>
                  <a:t>2</a:t>
                </a:r>
                <a:r>
                  <a:rPr lang="en-US" dirty="0">
                    <a:solidFill>
                      <a:schemeClr val="bg2">
                        <a:lumMod val="75000"/>
                      </a:schemeClr>
                    </a:solidFill>
                  </a:rPr>
                  <a:t>] </a:t>
                </a:r>
                <a:r>
                  <a:rPr lang="en-US" dirty="0"/>
                  <a:t>x</a:t>
                </a:r>
                <a:r>
                  <a:rPr lang="en-US" dirty="0">
                    <a:solidFill>
                      <a:schemeClr val="bg2">
                        <a:lumMod val="75000"/>
                      </a:schemeClr>
                    </a:solidFill>
                  </a:rPr>
                  <a:t> </a:t>
                </a:r>
                <a:r>
                  <a:rPr lang="en-US" dirty="0"/>
                  <a:t>60</a:t>
                </a:r>
                <a:endParaRPr lang="cs-CZ" dirty="0"/>
              </a:p>
              <a:p>
                <a:endParaRPr lang="cs-CZ" dirty="0"/>
              </a:p>
              <a:p>
                <a:r>
                  <a:rPr lang="cs-CZ" dirty="0"/>
                  <a:t>Vzorkovací objem!</a:t>
                </a:r>
              </a:p>
            </p:txBody>
          </p:sp>
        </mc:Choice>
        <mc:Fallback xmlns="">
          <p:sp>
            <p:nvSpPr>
              <p:cNvPr id="6" name="Zástupný symbol pro obsah 5">
                <a:extLst>
                  <a:ext uri="{FF2B5EF4-FFF2-40B4-BE49-F238E27FC236}">
                    <a16:creationId xmlns:a16="http://schemas.microsoft.com/office/drawing/2014/main" id="{1A63947F-120E-431C-AA41-825C11E0EE37}"/>
                  </a:ext>
                </a:extLst>
              </p:cNvPr>
              <p:cNvSpPr>
                <a:spLocks noGrp="1" noRot="1" noChangeAspect="1" noMove="1" noResize="1" noEditPoints="1" noAdjustHandles="1" noChangeArrowheads="1" noChangeShapeType="1" noTextEdit="1"/>
              </p:cNvSpPr>
              <p:nvPr>
                <p:ph idx="1"/>
              </p:nvPr>
            </p:nvSpPr>
            <p:spPr>
              <a:xfrm>
                <a:off x="251520" y="1196752"/>
                <a:ext cx="8263830" cy="4980211"/>
              </a:xfrm>
              <a:blipFill>
                <a:blip r:embed="rId5"/>
                <a:stretch>
                  <a:fillRect l="-1327" t="-1958"/>
                </a:stretch>
              </a:blipFill>
            </p:spPr>
            <p:txBody>
              <a:bodyPr/>
              <a:lstStyle/>
              <a:p>
                <a:r>
                  <a:rPr lang="cs-CZ">
                    <a:noFill/>
                  </a:rPr>
                  <a:t> </a:t>
                </a:r>
              </a:p>
            </p:txBody>
          </p:sp>
        </mc:Fallback>
      </mc:AlternateContent>
      <p:cxnSp>
        <p:nvCxnSpPr>
          <p:cNvPr id="11" name="Přímá spojovací šipka 5">
            <a:extLst>
              <a:ext uri="{FF2B5EF4-FFF2-40B4-BE49-F238E27FC236}">
                <a16:creationId xmlns:a16="http://schemas.microsoft.com/office/drawing/2014/main" id="{AB98880A-BAA3-4BCE-BC19-FB8FF0ED202E}"/>
              </a:ext>
            </a:extLst>
          </p:cNvPr>
          <p:cNvCxnSpPr>
            <a:cxnSpLocks/>
          </p:cNvCxnSpPr>
          <p:nvPr/>
        </p:nvCxnSpPr>
        <p:spPr>
          <a:xfrm>
            <a:off x="3306985" y="3471809"/>
            <a:ext cx="2417143" cy="317231"/>
          </a:xfrm>
          <a:prstGeom prst="straightConnector1">
            <a:avLst/>
          </a:prstGeom>
          <a:ln w="381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Obrázek 3"/>
          <p:cNvPicPr>
            <a:picLocks noChangeAspect="1"/>
          </p:cNvPicPr>
          <p:nvPr/>
        </p:nvPicPr>
        <p:blipFill>
          <a:blip r:embed="rId2">
            <a:extLst>
              <a:ext uri="{28A0092B-C50C-407E-A947-70E740481C1C}">
                <a14:useLocalDpi xmlns:a14="http://schemas.microsoft.com/office/drawing/2010/main" val="0"/>
              </a:ext>
            </a:extLst>
          </a:blip>
          <a:srcRect t="9343"/>
          <a:stretch>
            <a:fillRect/>
          </a:stretch>
        </p:blipFill>
        <p:spPr bwMode="auto">
          <a:xfrm>
            <a:off x="0" y="1124744"/>
            <a:ext cx="82200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Line 1038"/>
          <p:cNvSpPr>
            <a:spLocks noChangeShapeType="1"/>
          </p:cNvSpPr>
          <p:nvPr/>
        </p:nvSpPr>
        <p:spPr bwMode="auto">
          <a:xfrm flipH="1">
            <a:off x="7943850" y="3699669"/>
            <a:ext cx="398463" cy="40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08" name="Line 1038"/>
          <p:cNvSpPr>
            <a:spLocks noChangeShapeType="1"/>
          </p:cNvSpPr>
          <p:nvPr/>
        </p:nvSpPr>
        <p:spPr bwMode="auto">
          <a:xfrm>
            <a:off x="6235700" y="1045369"/>
            <a:ext cx="415925" cy="8223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09" name="Line 1038"/>
          <p:cNvSpPr>
            <a:spLocks noChangeShapeType="1"/>
          </p:cNvSpPr>
          <p:nvPr/>
        </p:nvSpPr>
        <p:spPr bwMode="auto">
          <a:xfrm>
            <a:off x="7092950" y="1029494"/>
            <a:ext cx="623888" cy="8524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0" name="Line 1038"/>
          <p:cNvSpPr>
            <a:spLocks noChangeShapeType="1"/>
          </p:cNvSpPr>
          <p:nvPr/>
        </p:nvSpPr>
        <p:spPr bwMode="auto">
          <a:xfrm>
            <a:off x="2420938" y="1105694"/>
            <a:ext cx="1054100" cy="15081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1" name="Line 1038"/>
          <p:cNvSpPr>
            <a:spLocks noChangeShapeType="1"/>
          </p:cNvSpPr>
          <p:nvPr/>
        </p:nvSpPr>
        <p:spPr bwMode="auto">
          <a:xfrm flipH="1">
            <a:off x="1357313" y="1105694"/>
            <a:ext cx="1001712" cy="152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2" name="TextovéPole 4"/>
          <p:cNvSpPr txBox="1">
            <a:spLocks noChangeArrowheads="1"/>
          </p:cNvSpPr>
          <p:nvPr/>
        </p:nvSpPr>
        <p:spPr bwMode="auto">
          <a:xfrm>
            <a:off x="2166938" y="756444"/>
            <a:ext cx="892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úhel</a:t>
            </a:r>
          </a:p>
        </p:txBody>
      </p:sp>
      <p:sp>
        <p:nvSpPr>
          <p:cNvPr id="72713" name="TextovéPole 15"/>
          <p:cNvSpPr txBox="1">
            <a:spLocks noChangeArrowheads="1"/>
          </p:cNvSpPr>
          <p:nvPr/>
        </p:nvSpPr>
        <p:spPr bwMode="auto">
          <a:xfrm>
            <a:off x="5280025" y="735807"/>
            <a:ext cx="1152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PW gain</a:t>
            </a:r>
          </a:p>
        </p:txBody>
      </p:sp>
      <p:sp>
        <p:nvSpPr>
          <p:cNvPr id="72714" name="TextovéPole 16"/>
          <p:cNvSpPr txBox="1">
            <a:spLocks noChangeArrowheads="1"/>
          </p:cNvSpPr>
          <p:nvPr/>
        </p:nvSpPr>
        <p:spPr bwMode="auto">
          <a:xfrm>
            <a:off x="8253413" y="3401219"/>
            <a:ext cx="930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PRF</a:t>
            </a:r>
          </a:p>
          <a:p>
            <a:pPr eaLnBrk="1" hangingPunct="1"/>
            <a:r>
              <a:rPr lang="cs-CZ" altLang="cs-CZ" dirty="0">
                <a:solidFill>
                  <a:srgbClr val="FFFF00"/>
                </a:solidFill>
                <a:latin typeface="Arial" panose="020B0604020202020204" pitchFamily="34" charset="0"/>
                <a:cs typeface="Arial" panose="020B0604020202020204" pitchFamily="34" charset="0"/>
              </a:rPr>
              <a:t>(</a:t>
            </a:r>
            <a:r>
              <a:rPr lang="cs-CZ" altLang="cs-CZ" dirty="0" err="1">
                <a:solidFill>
                  <a:srgbClr val="FFFF00"/>
                </a:solidFill>
                <a:latin typeface="Arial" panose="020B0604020202020204" pitchFamily="34" charset="0"/>
                <a:cs typeface="Arial" panose="020B0604020202020204" pitchFamily="34" charset="0"/>
              </a:rPr>
              <a:t>scale</a:t>
            </a:r>
            <a:r>
              <a:rPr lang="cs-CZ" altLang="cs-CZ" dirty="0">
                <a:solidFill>
                  <a:srgbClr val="FFFF00"/>
                </a:solidFill>
                <a:latin typeface="Arial" panose="020B0604020202020204" pitchFamily="34" charset="0"/>
                <a:cs typeface="Arial" panose="020B0604020202020204" pitchFamily="34" charset="0"/>
              </a:rPr>
              <a:t>)</a:t>
            </a:r>
          </a:p>
        </p:txBody>
      </p:sp>
      <p:sp>
        <p:nvSpPr>
          <p:cNvPr id="72715" name="Line 1038"/>
          <p:cNvSpPr>
            <a:spLocks noChangeShapeType="1"/>
          </p:cNvSpPr>
          <p:nvPr/>
        </p:nvSpPr>
        <p:spPr bwMode="auto">
          <a:xfrm flipH="1">
            <a:off x="3714750" y="1177132"/>
            <a:ext cx="301625" cy="14366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6" name="TextovéPole 18"/>
          <p:cNvSpPr txBox="1">
            <a:spLocks noChangeArrowheads="1"/>
          </p:cNvSpPr>
          <p:nvPr/>
        </p:nvSpPr>
        <p:spPr bwMode="auto">
          <a:xfrm>
            <a:off x="3373438" y="764382"/>
            <a:ext cx="1593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vzork. objem</a:t>
            </a:r>
          </a:p>
        </p:txBody>
      </p:sp>
      <p:sp>
        <p:nvSpPr>
          <p:cNvPr id="72717" name="Line 1038"/>
          <p:cNvSpPr>
            <a:spLocks noChangeShapeType="1"/>
          </p:cNvSpPr>
          <p:nvPr/>
        </p:nvSpPr>
        <p:spPr bwMode="auto">
          <a:xfrm flipH="1" flipV="1">
            <a:off x="827088" y="3274219"/>
            <a:ext cx="241300" cy="6223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18" name="TextovéPole 20"/>
          <p:cNvSpPr txBox="1">
            <a:spLocks noChangeArrowheads="1"/>
          </p:cNvSpPr>
          <p:nvPr/>
        </p:nvSpPr>
        <p:spPr bwMode="auto">
          <a:xfrm>
            <a:off x="1101725" y="3771107"/>
            <a:ext cx="1065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wall filtr</a:t>
            </a:r>
          </a:p>
        </p:txBody>
      </p:sp>
      <p:sp>
        <p:nvSpPr>
          <p:cNvPr id="72719" name="TextovéPole 14"/>
          <p:cNvSpPr txBox="1">
            <a:spLocks noChangeArrowheads="1"/>
          </p:cNvSpPr>
          <p:nvPr/>
        </p:nvSpPr>
        <p:spPr bwMode="auto">
          <a:xfrm>
            <a:off x="6586538" y="656432"/>
            <a:ext cx="259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priorita barev. záznamu</a:t>
            </a:r>
          </a:p>
        </p:txBody>
      </p:sp>
      <p:sp>
        <p:nvSpPr>
          <p:cNvPr id="72720" name="Line 1038"/>
          <p:cNvSpPr>
            <a:spLocks noChangeShapeType="1"/>
          </p:cNvSpPr>
          <p:nvPr/>
        </p:nvSpPr>
        <p:spPr bwMode="auto">
          <a:xfrm flipH="1" flipV="1">
            <a:off x="8170863" y="1913732"/>
            <a:ext cx="192087" cy="3349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1" name="TextovéPole 23"/>
          <p:cNvSpPr txBox="1">
            <a:spLocks noChangeArrowheads="1"/>
          </p:cNvSpPr>
          <p:nvPr/>
        </p:nvSpPr>
        <p:spPr bwMode="auto">
          <a:xfrm>
            <a:off x="8342313" y="1867694"/>
            <a:ext cx="1031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směr toku</a:t>
            </a:r>
          </a:p>
        </p:txBody>
      </p:sp>
      <p:sp>
        <p:nvSpPr>
          <p:cNvPr id="72722" name="Line 1038"/>
          <p:cNvSpPr>
            <a:spLocks noChangeShapeType="1"/>
          </p:cNvSpPr>
          <p:nvPr/>
        </p:nvSpPr>
        <p:spPr bwMode="auto">
          <a:xfrm flipH="1">
            <a:off x="8166100" y="2248694"/>
            <a:ext cx="196850" cy="2825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3" name="Line 1038"/>
          <p:cNvSpPr>
            <a:spLocks noChangeShapeType="1"/>
          </p:cNvSpPr>
          <p:nvPr/>
        </p:nvSpPr>
        <p:spPr bwMode="auto">
          <a:xfrm flipH="1">
            <a:off x="522288" y="1124744"/>
            <a:ext cx="385762" cy="167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4" name="TextovéPole 26"/>
          <p:cNvSpPr txBox="1">
            <a:spLocks noChangeArrowheads="1"/>
          </p:cNvSpPr>
          <p:nvPr/>
        </p:nvSpPr>
        <p:spPr bwMode="auto">
          <a:xfrm>
            <a:off x="484188" y="756444"/>
            <a:ext cx="1281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color gain</a:t>
            </a:r>
          </a:p>
        </p:txBody>
      </p:sp>
      <p:sp>
        <p:nvSpPr>
          <p:cNvPr id="72725" name="Line 1038"/>
          <p:cNvSpPr>
            <a:spLocks noChangeShapeType="1"/>
          </p:cNvSpPr>
          <p:nvPr/>
        </p:nvSpPr>
        <p:spPr bwMode="auto">
          <a:xfrm flipH="1" flipV="1">
            <a:off x="8220075" y="3102769"/>
            <a:ext cx="168275" cy="2984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6" name="Line 1038"/>
          <p:cNvSpPr>
            <a:spLocks noChangeShapeType="1"/>
          </p:cNvSpPr>
          <p:nvPr/>
        </p:nvSpPr>
        <p:spPr bwMode="auto">
          <a:xfrm flipH="1">
            <a:off x="720725" y="2851944"/>
            <a:ext cx="444500" cy="203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2727" name="TextovéPole 29"/>
          <p:cNvSpPr txBox="1">
            <a:spLocks noChangeArrowheads="1"/>
          </p:cNvSpPr>
          <p:nvPr/>
        </p:nvSpPr>
        <p:spPr bwMode="auto">
          <a:xfrm>
            <a:off x="1201738" y="2685257"/>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PRF</a:t>
            </a:r>
          </a:p>
        </p:txBody>
      </p:sp>
      <p:sp>
        <p:nvSpPr>
          <p:cNvPr id="24" name="Line 1038"/>
          <p:cNvSpPr>
            <a:spLocks noChangeShapeType="1"/>
          </p:cNvSpPr>
          <p:nvPr/>
        </p:nvSpPr>
        <p:spPr bwMode="auto">
          <a:xfrm>
            <a:off x="4016375" y="1177132"/>
            <a:ext cx="2635249" cy="10509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719"/>
                                        </p:tgtEl>
                                        <p:attrNameLst>
                                          <p:attrName>style.visibility</p:attrName>
                                        </p:attrNameLst>
                                      </p:cBhvr>
                                      <p:to>
                                        <p:strVal val="visible"/>
                                      </p:to>
                                    </p:set>
                                    <p:animEffect transition="in" filter="fade">
                                      <p:cBhvr>
                                        <p:cTn id="7" dur="500"/>
                                        <p:tgtEl>
                                          <p:spTgt spid="727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713"/>
                                        </p:tgtEl>
                                        <p:attrNameLst>
                                          <p:attrName>style.visibility</p:attrName>
                                        </p:attrNameLst>
                                      </p:cBhvr>
                                      <p:to>
                                        <p:strVal val="visible"/>
                                      </p:to>
                                    </p:set>
                                    <p:animEffect transition="in" filter="fade">
                                      <p:cBhvr>
                                        <p:cTn id="10" dur="500"/>
                                        <p:tgtEl>
                                          <p:spTgt spid="727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2716"/>
                                        </p:tgtEl>
                                        <p:attrNameLst>
                                          <p:attrName>style.visibility</p:attrName>
                                        </p:attrNameLst>
                                      </p:cBhvr>
                                      <p:to>
                                        <p:strVal val="visible"/>
                                      </p:to>
                                    </p:set>
                                    <p:animEffect transition="in" filter="fade">
                                      <p:cBhvr>
                                        <p:cTn id="13" dur="500"/>
                                        <p:tgtEl>
                                          <p:spTgt spid="727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712"/>
                                        </p:tgtEl>
                                        <p:attrNameLst>
                                          <p:attrName>style.visibility</p:attrName>
                                        </p:attrNameLst>
                                      </p:cBhvr>
                                      <p:to>
                                        <p:strVal val="visible"/>
                                      </p:to>
                                    </p:set>
                                    <p:animEffect transition="in" filter="fade">
                                      <p:cBhvr>
                                        <p:cTn id="16" dur="500"/>
                                        <p:tgtEl>
                                          <p:spTgt spid="727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2724"/>
                                        </p:tgtEl>
                                        <p:attrNameLst>
                                          <p:attrName>style.visibility</p:attrName>
                                        </p:attrNameLst>
                                      </p:cBhvr>
                                      <p:to>
                                        <p:strVal val="visible"/>
                                      </p:to>
                                    </p:set>
                                    <p:animEffect transition="in" filter="fade">
                                      <p:cBhvr>
                                        <p:cTn id="19" dur="500"/>
                                        <p:tgtEl>
                                          <p:spTgt spid="727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727"/>
                                        </p:tgtEl>
                                        <p:attrNameLst>
                                          <p:attrName>style.visibility</p:attrName>
                                        </p:attrNameLst>
                                      </p:cBhvr>
                                      <p:to>
                                        <p:strVal val="visible"/>
                                      </p:to>
                                    </p:set>
                                    <p:animEffect transition="in" filter="fade">
                                      <p:cBhvr>
                                        <p:cTn id="22" dur="500"/>
                                        <p:tgtEl>
                                          <p:spTgt spid="727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2718"/>
                                        </p:tgtEl>
                                        <p:attrNameLst>
                                          <p:attrName>style.visibility</p:attrName>
                                        </p:attrNameLst>
                                      </p:cBhvr>
                                      <p:to>
                                        <p:strVal val="visible"/>
                                      </p:to>
                                    </p:set>
                                    <p:animEffect transition="in" filter="fade">
                                      <p:cBhvr>
                                        <p:cTn id="25" dur="500"/>
                                        <p:tgtEl>
                                          <p:spTgt spid="72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2" grpId="0"/>
      <p:bldP spid="72713" grpId="0"/>
      <p:bldP spid="72716" grpId="0"/>
      <p:bldP spid="72718" grpId="0"/>
      <p:bldP spid="72719" grpId="0"/>
      <p:bldP spid="72724" grpId="0"/>
      <p:bldP spid="7272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0052C3EA-DED7-436B-94DC-5203F54B67B7}"/>
              </a:ext>
            </a:extLst>
          </p:cNvPr>
          <p:cNvSpPr>
            <a:spLocks noGrp="1" noChangeArrowheads="1"/>
          </p:cNvSpPr>
          <p:nvPr>
            <p:ph type="title" idx="4294967295"/>
          </p:nvPr>
        </p:nvSpPr>
        <p:spPr>
          <a:xfrm>
            <a:off x="899592" y="2708275"/>
            <a:ext cx="6529908" cy="857250"/>
          </a:xfrm>
        </p:spPr>
        <p:txBody>
          <a:bodyPr>
            <a:normAutofit fontScale="90000"/>
          </a:bodyPr>
          <a:lstStyle/>
          <a:p>
            <a:pPr>
              <a:defRPr/>
            </a:pPr>
            <a:r>
              <a:rPr lang="cs-CZ" dirty="0"/>
              <a:t>Artefakty při dopplerovském zobrazení</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F257D88D-1A10-4360-8323-E1464DAB4B35}"/>
              </a:ext>
            </a:extLst>
          </p:cNvPr>
          <p:cNvSpPr>
            <a:spLocks noGrp="1" noChangeArrowheads="1"/>
          </p:cNvSpPr>
          <p:nvPr>
            <p:ph type="title"/>
          </p:nvPr>
        </p:nvSpPr>
        <p:spPr>
          <a:xfrm>
            <a:off x="250825" y="0"/>
            <a:ext cx="8229600" cy="981075"/>
          </a:xfrm>
        </p:spPr>
        <p:txBody>
          <a:bodyPr/>
          <a:lstStyle/>
          <a:p>
            <a:pPr algn="ctr">
              <a:defRPr/>
            </a:pPr>
            <a:r>
              <a:rPr lang="cs-CZ" dirty="0"/>
              <a:t>Odstranění </a:t>
            </a:r>
            <a:r>
              <a:rPr lang="cs-CZ" dirty="0" err="1"/>
              <a:t>aliasingu</a:t>
            </a:r>
            <a:endParaRPr lang="cs-CZ" dirty="0"/>
          </a:p>
        </p:txBody>
      </p:sp>
      <p:sp>
        <p:nvSpPr>
          <p:cNvPr id="869379" name="Rectangle 3">
            <a:extLst>
              <a:ext uri="{FF2B5EF4-FFF2-40B4-BE49-F238E27FC236}">
                <a16:creationId xmlns:a16="http://schemas.microsoft.com/office/drawing/2014/main" id="{44EA3234-91E4-48CF-B074-3364D9FC8708}"/>
              </a:ext>
            </a:extLst>
          </p:cNvPr>
          <p:cNvSpPr>
            <a:spLocks noGrp="1" noChangeArrowheads="1"/>
          </p:cNvSpPr>
          <p:nvPr>
            <p:ph idx="1"/>
          </p:nvPr>
        </p:nvSpPr>
        <p:spPr>
          <a:xfrm>
            <a:off x="395288" y="1196975"/>
            <a:ext cx="8305800" cy="5400675"/>
          </a:xfrm>
        </p:spPr>
        <p:txBody>
          <a:bodyPr/>
          <a:lstStyle/>
          <a:p>
            <a:pPr>
              <a:defRPr/>
            </a:pPr>
            <a:r>
              <a:rPr lang="cs-CZ" sz="2400" dirty="0">
                <a:effectLst>
                  <a:outerShdw blurRad="38100" dist="38100" dir="2700000" algn="tl">
                    <a:srgbClr val="000000">
                      <a:alpha val="43137"/>
                    </a:srgbClr>
                  </a:outerShdw>
                </a:effectLst>
                <a:cs typeface="Arial" pitchFamily="34" charset="0"/>
              </a:rPr>
              <a:t>Úprava </a:t>
            </a:r>
            <a:r>
              <a:rPr lang="cs-CZ" sz="2400" dirty="0" err="1">
                <a:solidFill>
                  <a:srgbClr val="FFFF00"/>
                </a:solidFill>
                <a:effectLst>
                  <a:outerShdw blurRad="38100" dist="38100" dir="2700000" algn="tl">
                    <a:srgbClr val="000000">
                      <a:alpha val="43137"/>
                    </a:srgbClr>
                  </a:outerShdw>
                </a:effectLst>
                <a:cs typeface="Arial" pitchFamily="34" charset="0"/>
              </a:rPr>
              <a:t>Baseline</a:t>
            </a:r>
            <a:endParaRPr lang="cs-CZ" sz="2400" dirty="0">
              <a:solidFill>
                <a:srgbClr val="FFFF00"/>
              </a:solidFill>
              <a:effectLst>
                <a:outerShdw blurRad="38100" dist="38100" dir="2700000" algn="tl">
                  <a:srgbClr val="000000">
                    <a:alpha val="43137"/>
                  </a:srgbClr>
                </a:outerShdw>
              </a:effectLst>
              <a:cs typeface="Arial" pitchFamily="34" charset="0"/>
            </a:endParaRPr>
          </a:p>
          <a:p>
            <a:pPr>
              <a:defRPr/>
            </a:pPr>
            <a:r>
              <a:rPr lang="cs-CZ" sz="2400" dirty="0">
                <a:effectLst>
                  <a:outerShdw blurRad="38100" dist="38100" dir="2700000" algn="tl">
                    <a:srgbClr val="000000">
                      <a:alpha val="43137"/>
                    </a:srgbClr>
                  </a:outerShdw>
                </a:effectLst>
                <a:cs typeface="Arial" pitchFamily="34" charset="0"/>
              </a:rPr>
              <a:t>Zvýšení PRF – </a:t>
            </a:r>
            <a:r>
              <a:rPr lang="cs-CZ" sz="2400" dirty="0" err="1">
                <a:solidFill>
                  <a:srgbClr val="FFFF00"/>
                </a:solidFill>
                <a:effectLst>
                  <a:outerShdw blurRad="38100" dist="38100" dir="2700000" algn="tl">
                    <a:srgbClr val="000000">
                      <a:alpha val="43137"/>
                    </a:srgbClr>
                  </a:outerShdw>
                </a:effectLst>
                <a:cs typeface="Arial" pitchFamily="34" charset="0"/>
              </a:rPr>
              <a:t>Scale</a:t>
            </a:r>
            <a:r>
              <a:rPr lang="cs-CZ" sz="2400" dirty="0">
                <a:solidFill>
                  <a:srgbClr val="FFFF00"/>
                </a:solidFill>
                <a:effectLst>
                  <a:outerShdw blurRad="38100" dist="38100" dir="2700000" algn="tl">
                    <a:srgbClr val="000000">
                      <a:alpha val="43137"/>
                    </a:srgbClr>
                  </a:outerShdw>
                </a:effectLst>
                <a:cs typeface="Arial" pitchFamily="34" charset="0"/>
              </a:rPr>
              <a:t> </a:t>
            </a:r>
            <a:r>
              <a:rPr lang="cs-CZ" sz="2400" dirty="0">
                <a:effectLst>
                  <a:outerShdw blurRad="38100" dist="38100" dir="2700000" algn="tl">
                    <a:srgbClr val="000000">
                      <a:alpha val="43137"/>
                    </a:srgbClr>
                  </a:outerShdw>
                </a:effectLst>
                <a:cs typeface="Arial" pitchFamily="34" charset="0"/>
              </a:rPr>
              <a:t>– má limit</a:t>
            </a:r>
          </a:p>
          <a:p>
            <a:pPr>
              <a:defRPr/>
            </a:pPr>
            <a:r>
              <a:rPr lang="cs-CZ" sz="2400" dirty="0">
                <a:effectLst>
                  <a:outerShdw blurRad="38100" dist="38100" dir="2700000" algn="tl">
                    <a:srgbClr val="000000">
                      <a:alpha val="43137"/>
                    </a:srgbClr>
                  </a:outerShdw>
                </a:effectLst>
                <a:cs typeface="Arial" pitchFamily="34" charset="0"/>
              </a:rPr>
              <a:t>Mít sample </a:t>
            </a:r>
            <a:r>
              <a:rPr lang="cs-CZ" sz="2400" dirty="0" err="1">
                <a:effectLst>
                  <a:outerShdw blurRad="38100" dist="38100" dir="2700000" algn="tl">
                    <a:srgbClr val="000000">
                      <a:alpha val="43137"/>
                    </a:srgbClr>
                  </a:outerShdw>
                </a:effectLst>
                <a:cs typeface="Arial" pitchFamily="34" charset="0"/>
              </a:rPr>
              <a:t>volume</a:t>
            </a:r>
            <a:r>
              <a:rPr lang="cs-CZ" sz="2400" dirty="0">
                <a:effectLst>
                  <a:outerShdw blurRad="38100" dist="38100" dir="2700000" algn="tl">
                    <a:srgbClr val="000000">
                      <a:alpha val="43137"/>
                    </a:srgbClr>
                  </a:outerShdw>
                </a:effectLst>
                <a:cs typeface="Arial" pitchFamily="34" charset="0"/>
              </a:rPr>
              <a:t> </a:t>
            </a:r>
            <a:r>
              <a:rPr lang="cs-CZ" sz="2400" dirty="0">
                <a:solidFill>
                  <a:srgbClr val="FFFF00"/>
                </a:solidFill>
                <a:effectLst>
                  <a:outerShdw blurRad="38100" dist="38100" dir="2700000" algn="tl">
                    <a:srgbClr val="000000">
                      <a:alpha val="43137"/>
                    </a:srgbClr>
                  </a:outerShdw>
                </a:effectLst>
                <a:cs typeface="Arial" pitchFamily="34" charset="0"/>
              </a:rPr>
              <a:t>blíže povrchu </a:t>
            </a:r>
            <a:r>
              <a:rPr lang="cs-CZ" sz="2400" dirty="0">
                <a:effectLst>
                  <a:outerShdw blurRad="38100" dist="38100" dir="2700000" algn="tl">
                    <a:srgbClr val="000000">
                      <a:alpha val="43137"/>
                    </a:srgbClr>
                  </a:outerShdw>
                </a:effectLst>
                <a:cs typeface="Arial" pitchFamily="34" charset="0"/>
              </a:rPr>
              <a:t>(lze mít vyšší PRF)</a:t>
            </a:r>
          </a:p>
          <a:p>
            <a:pPr>
              <a:defRPr/>
            </a:pPr>
            <a:r>
              <a:rPr lang="cs-CZ" sz="2400" dirty="0">
                <a:effectLst>
                  <a:outerShdw blurRad="38100" dist="38100" dir="2700000" algn="tl">
                    <a:srgbClr val="000000">
                      <a:alpha val="43137"/>
                    </a:srgbClr>
                  </a:outerShdw>
                </a:effectLst>
                <a:cs typeface="Arial" pitchFamily="34" charset="0"/>
              </a:rPr>
              <a:t>Snížení </a:t>
            </a:r>
            <a:r>
              <a:rPr lang="cs-CZ" sz="2400" dirty="0">
                <a:solidFill>
                  <a:srgbClr val="FF0000"/>
                </a:solidFill>
                <a:effectLst>
                  <a:outerShdw blurRad="38100" dist="38100" dir="2700000" algn="tl">
                    <a:srgbClr val="000000">
                      <a:alpha val="43137"/>
                    </a:srgbClr>
                  </a:outerShdw>
                </a:effectLst>
                <a:cs typeface="Arial" pitchFamily="34" charset="0"/>
              </a:rPr>
              <a:t>frekvence sondy</a:t>
            </a:r>
            <a:r>
              <a:rPr lang="cs-CZ" sz="2400" dirty="0">
                <a:effectLst>
                  <a:outerShdw blurRad="38100" dist="38100" dir="2700000" algn="tl">
                    <a:srgbClr val="000000">
                      <a:alpha val="43137"/>
                    </a:srgbClr>
                  </a:outerShdw>
                </a:effectLst>
                <a:cs typeface="Arial" pitchFamily="34" charset="0"/>
              </a:rPr>
              <a:t> – zmenší se frekvenční posun</a:t>
            </a:r>
          </a:p>
          <a:p>
            <a:pPr lvl="1">
              <a:defRPr/>
            </a:pPr>
            <a:r>
              <a:rPr lang="cs-CZ" sz="2000" dirty="0">
                <a:effectLst>
                  <a:outerShdw blurRad="38100" dist="38100" dir="2700000" algn="tl">
                    <a:srgbClr val="000000">
                      <a:alpha val="43137"/>
                    </a:srgbClr>
                  </a:outerShdw>
                </a:effectLst>
                <a:cs typeface="Arial" pitchFamily="34" charset="0"/>
              </a:rPr>
              <a:t>Volba sondy s nižší frekvencí (</a:t>
            </a:r>
            <a:r>
              <a:rPr lang="cs-CZ" sz="2000" dirty="0">
                <a:solidFill>
                  <a:srgbClr val="FFFF00"/>
                </a:solidFill>
                <a:effectLst>
                  <a:outerShdw blurRad="38100" dist="38100" dir="2700000" algn="tl">
                    <a:srgbClr val="000000">
                      <a:alpha val="43137"/>
                    </a:srgbClr>
                  </a:outerShdw>
                </a:effectLst>
                <a:cs typeface="Arial" pitchFamily="34" charset="0"/>
              </a:rPr>
              <a:t>konvexní</a:t>
            </a:r>
            <a:r>
              <a:rPr lang="cs-CZ" sz="2000" dirty="0">
                <a:effectLst>
                  <a:outerShdw blurRad="38100" dist="38100" dir="2700000" algn="tl">
                    <a:srgbClr val="000000">
                      <a:alpha val="43137"/>
                    </a:srgbClr>
                  </a:outerShdw>
                </a:effectLst>
                <a:cs typeface="Arial" pitchFamily="34" charset="0"/>
              </a:rPr>
              <a:t>)</a:t>
            </a:r>
          </a:p>
          <a:p>
            <a:pPr>
              <a:defRPr/>
            </a:pPr>
            <a:r>
              <a:rPr lang="cs-CZ" sz="2400" dirty="0">
                <a:effectLst>
                  <a:outerShdw blurRad="38100" dist="38100" dir="2700000" algn="tl">
                    <a:srgbClr val="000000">
                      <a:alpha val="43137"/>
                    </a:srgbClr>
                  </a:outerShdw>
                </a:effectLst>
                <a:cs typeface="Arial" pitchFamily="34" charset="0"/>
              </a:rPr>
              <a:t>Zvýšit </a:t>
            </a:r>
            <a:r>
              <a:rPr lang="cs-CZ" sz="2400" dirty="0">
                <a:solidFill>
                  <a:srgbClr val="92D050"/>
                </a:solidFill>
                <a:effectLst>
                  <a:outerShdw blurRad="38100" dist="38100" dir="2700000" algn="tl">
                    <a:srgbClr val="000000">
                      <a:alpha val="43137"/>
                    </a:srgbClr>
                  </a:outerShdw>
                </a:effectLst>
                <a:cs typeface="Arial" pitchFamily="34" charset="0"/>
              </a:rPr>
              <a:t>úhel</a:t>
            </a:r>
            <a:r>
              <a:rPr lang="cs-CZ" sz="2400" dirty="0">
                <a:effectLst>
                  <a:outerShdw blurRad="38100" dist="38100" dir="2700000" algn="tl">
                    <a:srgbClr val="000000">
                      <a:alpha val="43137"/>
                    </a:srgbClr>
                  </a:outerShdw>
                </a:effectLst>
                <a:cs typeface="Arial" pitchFamily="34" charset="0"/>
              </a:rPr>
              <a:t> mezi cévou a UZ svazkem (ale &lt; 60°)</a:t>
            </a:r>
          </a:p>
          <a:p>
            <a:pPr lvl="1">
              <a:defRPr/>
            </a:pPr>
            <a:r>
              <a:rPr lang="cs-CZ" sz="2000" dirty="0">
                <a:effectLst>
                  <a:outerShdw blurRad="38100" dist="38100" dir="2700000" algn="tl">
                    <a:srgbClr val="000000">
                      <a:alpha val="43137"/>
                    </a:srgbClr>
                  </a:outerShdw>
                </a:effectLst>
                <a:cs typeface="Arial" pitchFamily="34" charset="0"/>
              </a:rPr>
              <a:t>ale ne jen nastavený úhel!</a:t>
            </a:r>
          </a:p>
          <a:p>
            <a:pPr>
              <a:defRPr/>
            </a:pPr>
            <a:endParaRPr lang="cs-CZ" sz="2400" dirty="0">
              <a:effectLst>
                <a:outerShdw blurRad="38100" dist="38100" dir="2700000" algn="tl">
                  <a:srgbClr val="000000">
                    <a:alpha val="43137"/>
                  </a:srgbClr>
                </a:outerShdw>
              </a:effectLst>
              <a:cs typeface="Arial" pitchFamily="34" charset="0"/>
            </a:endParaRPr>
          </a:p>
        </p:txBody>
      </p:sp>
      <p:pic>
        <p:nvPicPr>
          <p:cNvPr id="95236" name="Picture 14">
            <a:extLst>
              <a:ext uri="{FF2B5EF4-FFF2-40B4-BE49-F238E27FC236}">
                <a16:creationId xmlns:a16="http://schemas.microsoft.com/office/drawing/2014/main" id="{05134277-06A5-401C-9963-DA18A8B27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4095750"/>
            <a:ext cx="39878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7" name="Objekt 1">
            <a:extLst>
              <a:ext uri="{FF2B5EF4-FFF2-40B4-BE49-F238E27FC236}">
                <a16:creationId xmlns:a16="http://schemas.microsoft.com/office/drawing/2014/main" id="{20156914-B3EE-4D67-9AD7-FB2088FEA969}"/>
              </a:ext>
            </a:extLst>
          </p:cNvPr>
          <p:cNvGraphicFramePr>
            <a:graphicFrameLocks noChangeAspect="1"/>
          </p:cNvGraphicFramePr>
          <p:nvPr/>
        </p:nvGraphicFramePr>
        <p:xfrm>
          <a:off x="7510463" y="2997200"/>
          <a:ext cx="1541462" cy="649288"/>
        </p:xfrm>
        <a:graphic>
          <a:graphicData uri="http://schemas.openxmlformats.org/presentationml/2006/ole">
            <mc:AlternateContent xmlns:mc="http://schemas.openxmlformats.org/markup-compatibility/2006">
              <mc:Choice xmlns:v="urn:schemas-microsoft-com:vml" Requires="v">
                <p:oleObj name="Rovnice" r:id="rId3" imgW="1040948" imgH="393529" progId="Equation.3">
                  <p:embed/>
                </p:oleObj>
              </mc:Choice>
              <mc:Fallback>
                <p:oleObj name="Rovnice" r:id="rId3" imgW="1040948" imgH="393529" progId="Equation.3">
                  <p:embed/>
                  <p:pic>
                    <p:nvPicPr>
                      <p:cNvPr id="95237" name="Objekt 1">
                        <a:extLst>
                          <a:ext uri="{FF2B5EF4-FFF2-40B4-BE49-F238E27FC236}">
                            <a16:creationId xmlns:a16="http://schemas.microsoft.com/office/drawing/2014/main" id="{20156914-B3EE-4D67-9AD7-FB2088FEA9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3" y="2997200"/>
                        <a:ext cx="1541462" cy="64928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8" name="Line 1032">
            <a:extLst>
              <a:ext uri="{FF2B5EF4-FFF2-40B4-BE49-F238E27FC236}">
                <a16:creationId xmlns:a16="http://schemas.microsoft.com/office/drawing/2014/main" id="{E43EFE1B-5FC7-4616-A27F-434525821616}"/>
              </a:ext>
            </a:extLst>
          </p:cNvPr>
          <p:cNvSpPr>
            <a:spLocks noChangeShapeType="1"/>
          </p:cNvSpPr>
          <p:nvPr/>
        </p:nvSpPr>
        <p:spPr bwMode="auto">
          <a:xfrm flipH="1">
            <a:off x="8370888" y="2532063"/>
            <a:ext cx="179387" cy="504825"/>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5239" name="Line 1032">
            <a:extLst>
              <a:ext uri="{FF2B5EF4-FFF2-40B4-BE49-F238E27FC236}">
                <a16:creationId xmlns:a16="http://schemas.microsoft.com/office/drawing/2014/main" id="{32A71FCA-EE04-481E-8F03-A3F3B6171A01}"/>
              </a:ext>
            </a:extLst>
          </p:cNvPr>
          <p:cNvSpPr>
            <a:spLocks noChangeShapeType="1"/>
          </p:cNvSpPr>
          <p:nvPr/>
        </p:nvSpPr>
        <p:spPr bwMode="auto">
          <a:xfrm flipH="1">
            <a:off x="8928100" y="2562225"/>
            <a:ext cx="73025" cy="504825"/>
          </a:xfrm>
          <a:prstGeom prst="line">
            <a:avLst/>
          </a:prstGeom>
          <a:noFill/>
          <a:ln w="38100">
            <a:solidFill>
              <a:srgbClr val="92D05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a:extLst>
              <a:ext uri="{FF2B5EF4-FFF2-40B4-BE49-F238E27FC236}">
                <a16:creationId xmlns:a16="http://schemas.microsoft.com/office/drawing/2014/main" id="{06322F6D-46E9-49FB-82BC-ADD00C9E7F61}"/>
              </a:ext>
            </a:extLst>
          </p:cNvPr>
          <p:cNvSpPr>
            <a:spLocks noGrp="1" noChangeArrowheads="1"/>
          </p:cNvSpPr>
          <p:nvPr>
            <p:ph type="title"/>
          </p:nvPr>
        </p:nvSpPr>
        <p:spPr>
          <a:xfrm>
            <a:off x="395288" y="0"/>
            <a:ext cx="8229600" cy="1143000"/>
          </a:xfrm>
        </p:spPr>
        <p:txBody>
          <a:bodyPr/>
          <a:lstStyle/>
          <a:p>
            <a:pPr algn="ctr">
              <a:defRPr/>
            </a:pPr>
            <a:r>
              <a:rPr lang="cs-CZ" dirty="0"/>
              <a:t>Artefakt vysoké PRF</a:t>
            </a:r>
          </a:p>
        </p:txBody>
      </p:sp>
      <p:sp>
        <p:nvSpPr>
          <p:cNvPr id="862211" name="Rectangle 3">
            <a:extLst>
              <a:ext uri="{FF2B5EF4-FFF2-40B4-BE49-F238E27FC236}">
                <a16:creationId xmlns:a16="http://schemas.microsoft.com/office/drawing/2014/main" id="{94C99F3E-F53F-4D84-A2E8-C72DB09E5632}"/>
              </a:ext>
            </a:extLst>
          </p:cNvPr>
          <p:cNvSpPr>
            <a:spLocks noGrp="1" noChangeArrowheads="1"/>
          </p:cNvSpPr>
          <p:nvPr>
            <p:ph idx="1"/>
          </p:nvPr>
        </p:nvSpPr>
        <p:spPr>
          <a:xfrm>
            <a:off x="457200" y="1143000"/>
            <a:ext cx="8305800" cy="3124200"/>
          </a:xfrm>
        </p:spPr>
        <p:txBody>
          <a:bodyPr/>
          <a:lstStyle/>
          <a:p>
            <a:pPr>
              <a:defRPr/>
            </a:pPr>
            <a:r>
              <a:rPr lang="cs-CZ" sz="2800" dirty="0">
                <a:cs typeface="Times New Roman" pitchFamily="18" charset="0"/>
                <a:sym typeface="Symbol" pitchFamily="18" charset="2"/>
              </a:rPr>
              <a:t></a:t>
            </a:r>
            <a:r>
              <a:rPr lang="cs-CZ" sz="2800" dirty="0"/>
              <a:t>  PRF – řeší </a:t>
            </a:r>
            <a:r>
              <a:rPr lang="cs-CZ" sz="2800" dirty="0" err="1"/>
              <a:t>aliasing</a:t>
            </a:r>
            <a:endParaRPr lang="cs-CZ" sz="2800" dirty="0"/>
          </a:p>
          <a:p>
            <a:pPr lvl="1">
              <a:defRPr/>
            </a:pPr>
            <a:r>
              <a:rPr lang="cs-CZ" sz="2400" dirty="0"/>
              <a:t>limitace hloubkou oblastí zájmu</a:t>
            </a:r>
            <a:endParaRPr lang="cs-CZ" dirty="0"/>
          </a:p>
          <a:p>
            <a:pPr>
              <a:defRPr/>
            </a:pPr>
            <a:r>
              <a:rPr lang="cs-CZ" sz="2800" dirty="0"/>
              <a:t>odrazy zaregistrovány po vyslání dalšího impulsu</a:t>
            </a:r>
          </a:p>
          <a:p>
            <a:pPr>
              <a:defRPr/>
            </a:pPr>
            <a:r>
              <a:rPr lang="cs-CZ" sz="2800" dirty="0">
                <a:cs typeface="Times New Roman" pitchFamily="18" charset="0"/>
              </a:rPr>
              <a:t>lokalizace zdroje mezi zdroj a skutečnou cévu</a:t>
            </a:r>
            <a:endParaRPr lang="cs-CZ" sz="2800" dirty="0"/>
          </a:p>
          <a:p>
            <a:pPr>
              <a:defRPr/>
            </a:pPr>
            <a:r>
              <a:rPr lang="cs-CZ" sz="2800" dirty="0"/>
              <a:t>automatická korekce</a:t>
            </a:r>
          </a:p>
          <a:p>
            <a:pPr>
              <a:defRPr/>
            </a:pPr>
            <a:endParaRPr lang="cs-CZ" sz="1050" dirty="0"/>
          </a:p>
          <a:p>
            <a:pPr lvl="1">
              <a:defRPr/>
            </a:pPr>
            <a:r>
              <a:rPr lang="cs-CZ" sz="2400" dirty="0">
                <a:solidFill>
                  <a:srgbClr val="FFFF00"/>
                </a:solidFill>
                <a:sym typeface="Symbol" pitchFamily="18" charset="2"/>
              </a:rPr>
              <a:t> </a:t>
            </a:r>
            <a:r>
              <a:rPr lang="cs-CZ" sz="2400" dirty="0">
                <a:solidFill>
                  <a:srgbClr val="FFFF00"/>
                </a:solidFill>
              </a:rPr>
              <a:t>ci</a:t>
            </a:r>
            <a:r>
              <a:rPr lang="cs-CZ" sz="2400" dirty="0">
                <a:solidFill>
                  <a:srgbClr val="FFFF00"/>
                </a:solidFill>
                <a:sym typeface="Symbol" pitchFamily="18" charset="2"/>
              </a:rPr>
              <a:t>tlivost k pomalým tokům</a:t>
            </a:r>
            <a:endParaRPr lang="cs-CZ" sz="2400" dirty="0">
              <a:solidFill>
                <a:srgbClr val="FFFF00"/>
              </a:solidFill>
            </a:endParaRPr>
          </a:p>
          <a:p>
            <a:pPr>
              <a:defRPr/>
            </a:pPr>
            <a:endParaRPr lang="cs-CZ" sz="2800" dirty="0">
              <a:solidFill>
                <a:srgbClr val="DDDDDD"/>
              </a:solidFill>
            </a:endParaRPr>
          </a:p>
        </p:txBody>
      </p:sp>
      <p:grpSp>
        <p:nvGrpSpPr>
          <p:cNvPr id="118" name="Group 62">
            <a:extLst>
              <a:ext uri="{FF2B5EF4-FFF2-40B4-BE49-F238E27FC236}">
                <a16:creationId xmlns:a16="http://schemas.microsoft.com/office/drawing/2014/main" id="{E927A744-11E4-4986-9BB0-3F2B5296C638}"/>
              </a:ext>
            </a:extLst>
          </p:cNvPr>
          <p:cNvGrpSpPr>
            <a:grpSpLocks/>
          </p:cNvGrpSpPr>
          <p:nvPr/>
        </p:nvGrpSpPr>
        <p:grpSpPr bwMode="auto">
          <a:xfrm>
            <a:off x="2590800" y="4638675"/>
            <a:ext cx="6553200" cy="1990725"/>
            <a:chOff x="1632" y="2922"/>
            <a:chExt cx="4128" cy="1254"/>
          </a:xfrm>
        </p:grpSpPr>
        <p:sp>
          <p:nvSpPr>
            <p:cNvPr id="119" name="AutoShape 4">
              <a:extLst>
                <a:ext uri="{FF2B5EF4-FFF2-40B4-BE49-F238E27FC236}">
                  <a16:creationId xmlns:a16="http://schemas.microsoft.com/office/drawing/2014/main" id="{7EEBDAB8-51AE-4EF4-A51C-3CCC83F3AA87}"/>
                </a:ext>
              </a:extLst>
            </p:cNvPr>
            <p:cNvSpPr>
              <a:spLocks noChangeArrowheads="1"/>
            </p:cNvSpPr>
            <p:nvPr/>
          </p:nvSpPr>
          <p:spPr bwMode="auto">
            <a:xfrm>
              <a:off x="3696" y="3684"/>
              <a:ext cx="1924" cy="164"/>
            </a:xfrm>
            <a:prstGeom prst="doubleWave">
              <a:avLst>
                <a:gd name="adj1" fmla="val 6500"/>
                <a:gd name="adj2" fmla="val -227"/>
              </a:avLst>
            </a:prstGeom>
            <a:solidFill>
              <a:srgbClr val="A886E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artefakt</a:t>
              </a:r>
            </a:p>
          </p:txBody>
        </p:sp>
        <p:sp>
          <p:nvSpPr>
            <p:cNvPr id="120" name="AutoShape 5">
              <a:extLst>
                <a:ext uri="{FF2B5EF4-FFF2-40B4-BE49-F238E27FC236}">
                  <a16:creationId xmlns:a16="http://schemas.microsoft.com/office/drawing/2014/main" id="{A19BF5B7-E95F-4000-94FA-6DC1A4164593}"/>
                </a:ext>
              </a:extLst>
            </p:cNvPr>
            <p:cNvSpPr>
              <a:spLocks noChangeArrowheads="1"/>
            </p:cNvSpPr>
            <p:nvPr/>
          </p:nvSpPr>
          <p:spPr bwMode="auto">
            <a:xfrm>
              <a:off x="3661" y="4012"/>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céva</a:t>
              </a:r>
            </a:p>
          </p:txBody>
        </p:sp>
        <p:sp>
          <p:nvSpPr>
            <p:cNvPr id="121" name="AutoShape 6">
              <a:extLst>
                <a:ext uri="{FF2B5EF4-FFF2-40B4-BE49-F238E27FC236}">
                  <a16:creationId xmlns:a16="http://schemas.microsoft.com/office/drawing/2014/main" id="{36424036-A717-4E37-8399-349172802C43}"/>
                </a:ext>
              </a:extLst>
            </p:cNvPr>
            <p:cNvSpPr>
              <a:spLocks noChangeArrowheads="1"/>
            </p:cNvSpPr>
            <p:nvPr/>
          </p:nvSpPr>
          <p:spPr bwMode="auto">
            <a:xfrm>
              <a:off x="1632" y="4012"/>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DDDDDD"/>
                  </a:solidFill>
                  <a:effectLst/>
                  <a:uLnTx/>
                  <a:uFillTx/>
                  <a:latin typeface="Tahoma" panose="020B0604030504040204" pitchFamily="34" charset="0"/>
                </a:rPr>
                <a:t>céva</a:t>
              </a:r>
            </a:p>
          </p:txBody>
        </p:sp>
        <p:sp>
          <p:nvSpPr>
            <p:cNvPr id="122" name="Freeform 7">
              <a:extLst>
                <a:ext uri="{FF2B5EF4-FFF2-40B4-BE49-F238E27FC236}">
                  <a16:creationId xmlns:a16="http://schemas.microsoft.com/office/drawing/2014/main" id="{53BF720A-7CF5-4012-ADAA-ADF05C433382}"/>
                </a:ext>
              </a:extLst>
            </p:cNvPr>
            <p:cNvSpPr>
              <a:spLocks/>
            </p:cNvSpPr>
            <p:nvPr/>
          </p:nvSpPr>
          <p:spPr bwMode="auto">
            <a:xfrm>
              <a:off x="1667" y="3449"/>
              <a:ext cx="4093" cy="39"/>
            </a:xfrm>
            <a:custGeom>
              <a:avLst/>
              <a:gdLst>
                <a:gd name="T0" fmla="*/ 0 w 5616"/>
                <a:gd name="T1" fmla="*/ 1 h 56"/>
                <a:gd name="T2" fmla="*/ 1 w 5616"/>
                <a:gd name="T3" fmla="*/ 1 h 56"/>
                <a:gd name="T4" fmla="*/ 2 w 5616"/>
                <a:gd name="T5" fmla="*/ 1 h 56"/>
                <a:gd name="T6" fmla="*/ 3 w 5616"/>
                <a:gd name="T7" fmla="*/ 1 h 56"/>
                <a:gd name="T8" fmla="*/ 3 w 5616"/>
                <a:gd name="T9" fmla="*/ 1 h 56"/>
                <a:gd name="T10" fmla="*/ 0 60000 65536"/>
                <a:gd name="T11" fmla="*/ 0 60000 65536"/>
                <a:gd name="T12" fmla="*/ 0 60000 65536"/>
                <a:gd name="T13" fmla="*/ 0 60000 65536"/>
                <a:gd name="T14" fmla="*/ 0 60000 65536"/>
                <a:gd name="T15" fmla="*/ 0 w 5616"/>
                <a:gd name="T16" fmla="*/ 0 h 56"/>
                <a:gd name="T17" fmla="*/ 5616 w 5616"/>
                <a:gd name="T18" fmla="*/ 56 h 56"/>
              </a:gdLst>
              <a:ahLst/>
              <a:cxnLst>
                <a:cxn ang="T10">
                  <a:pos x="T0" y="T1"/>
                </a:cxn>
                <a:cxn ang="T11">
                  <a:pos x="T2" y="T3"/>
                </a:cxn>
                <a:cxn ang="T12">
                  <a:pos x="T4" y="T5"/>
                </a:cxn>
                <a:cxn ang="T13">
                  <a:pos x="T6" y="T7"/>
                </a:cxn>
                <a:cxn ang="T14">
                  <a:pos x="T8" y="T9"/>
                </a:cxn>
              </a:cxnLst>
              <a:rect l="T15" t="T16" r="T17" b="T18"/>
              <a:pathLst>
                <a:path w="5616" h="56">
                  <a:moveTo>
                    <a:pt x="0" y="8"/>
                  </a:moveTo>
                  <a:cubicBezTo>
                    <a:pt x="844" y="32"/>
                    <a:pt x="1688" y="56"/>
                    <a:pt x="2304" y="56"/>
                  </a:cubicBezTo>
                  <a:cubicBezTo>
                    <a:pt x="2920" y="56"/>
                    <a:pt x="3176" y="16"/>
                    <a:pt x="3696" y="8"/>
                  </a:cubicBezTo>
                  <a:cubicBezTo>
                    <a:pt x="4216" y="0"/>
                    <a:pt x="5232" y="8"/>
                    <a:pt x="5424" y="8"/>
                  </a:cubicBezTo>
                  <a:cubicBezTo>
                    <a:pt x="5616" y="8"/>
                    <a:pt x="5232" y="8"/>
                    <a:pt x="4848" y="8"/>
                  </a:cubicBezTo>
                </a:path>
              </a:pathLst>
            </a:custGeom>
            <a:noFill/>
            <a:ln w="952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nvGrpSpPr>
            <p:cNvPr id="123" name="Group 60">
              <a:extLst>
                <a:ext uri="{FF2B5EF4-FFF2-40B4-BE49-F238E27FC236}">
                  <a16:creationId xmlns:a16="http://schemas.microsoft.com/office/drawing/2014/main" id="{CD9746D1-9358-4855-88AD-E30CE9A14FAE}"/>
                </a:ext>
              </a:extLst>
            </p:cNvPr>
            <p:cNvGrpSpPr>
              <a:grpSpLocks/>
            </p:cNvGrpSpPr>
            <p:nvPr/>
          </p:nvGrpSpPr>
          <p:grpSpPr bwMode="auto">
            <a:xfrm>
              <a:off x="2352" y="2928"/>
              <a:ext cx="480" cy="528"/>
              <a:chOff x="2352" y="2928"/>
              <a:chExt cx="480" cy="528"/>
            </a:xfrm>
          </p:grpSpPr>
          <p:sp>
            <p:nvSpPr>
              <p:cNvPr id="150" name="Freeform 9">
                <a:extLst>
                  <a:ext uri="{FF2B5EF4-FFF2-40B4-BE49-F238E27FC236}">
                    <a16:creationId xmlns:a16="http://schemas.microsoft.com/office/drawing/2014/main" id="{98A020E7-6BEB-44E9-A658-5F81C32C5AF6}"/>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1" name="Freeform 10">
                <a:extLst>
                  <a:ext uri="{FF2B5EF4-FFF2-40B4-BE49-F238E27FC236}">
                    <a16:creationId xmlns:a16="http://schemas.microsoft.com/office/drawing/2014/main" id="{10044EA9-2555-4EA9-A2C3-47F154139075}"/>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2" name="Freeform 11">
                <a:extLst>
                  <a:ext uri="{FF2B5EF4-FFF2-40B4-BE49-F238E27FC236}">
                    <a16:creationId xmlns:a16="http://schemas.microsoft.com/office/drawing/2014/main" id="{0F48BC1F-42BA-43E5-87C6-C2748B7A157C}"/>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3" name="Freeform 12">
                <a:extLst>
                  <a:ext uri="{FF2B5EF4-FFF2-40B4-BE49-F238E27FC236}">
                    <a16:creationId xmlns:a16="http://schemas.microsoft.com/office/drawing/2014/main" id="{50224DA4-2427-45BC-AD54-E5F6B265D2F1}"/>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54" name="Rectangle 13">
                <a:extLst>
                  <a:ext uri="{FF2B5EF4-FFF2-40B4-BE49-F238E27FC236}">
                    <a16:creationId xmlns:a16="http://schemas.microsoft.com/office/drawing/2014/main" id="{33D14F08-933C-4485-A355-B8EC5B9D8B99}"/>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5" name="Rectangle 14">
                <a:extLst>
                  <a:ext uri="{FF2B5EF4-FFF2-40B4-BE49-F238E27FC236}">
                    <a16:creationId xmlns:a16="http://schemas.microsoft.com/office/drawing/2014/main" id="{08A13C32-14CA-407E-9F00-04B2C87B3B40}"/>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6" name="Rectangle 15">
                <a:extLst>
                  <a:ext uri="{FF2B5EF4-FFF2-40B4-BE49-F238E27FC236}">
                    <a16:creationId xmlns:a16="http://schemas.microsoft.com/office/drawing/2014/main" id="{91F83F96-F8C1-4D13-889E-92756C8B4790}"/>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7" name="Rectangle 16">
                <a:extLst>
                  <a:ext uri="{FF2B5EF4-FFF2-40B4-BE49-F238E27FC236}">
                    <a16:creationId xmlns:a16="http://schemas.microsoft.com/office/drawing/2014/main" id="{831391DE-C88D-42A3-A731-C20EC508ABAD}"/>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8" name="Rectangle 17">
                <a:extLst>
                  <a:ext uri="{FF2B5EF4-FFF2-40B4-BE49-F238E27FC236}">
                    <a16:creationId xmlns:a16="http://schemas.microsoft.com/office/drawing/2014/main" id="{DA63381B-73FE-4A3A-9851-13779084B51C}"/>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59" name="Rectangle 18">
                <a:extLst>
                  <a:ext uri="{FF2B5EF4-FFF2-40B4-BE49-F238E27FC236}">
                    <a16:creationId xmlns:a16="http://schemas.microsoft.com/office/drawing/2014/main" id="{9584983F-907E-4E49-B56D-87840AE285A7}"/>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0" name="Rectangle 19">
                <a:extLst>
                  <a:ext uri="{FF2B5EF4-FFF2-40B4-BE49-F238E27FC236}">
                    <a16:creationId xmlns:a16="http://schemas.microsoft.com/office/drawing/2014/main" id="{8581F939-79D6-4B4A-8B67-9229301D51FD}"/>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1" name="Rectangle 20">
                <a:extLst>
                  <a:ext uri="{FF2B5EF4-FFF2-40B4-BE49-F238E27FC236}">
                    <a16:creationId xmlns:a16="http://schemas.microsoft.com/office/drawing/2014/main" id="{6E8B0D2F-A319-42C7-B20B-1695319232BD}"/>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2" name="Rectangle 21">
                <a:extLst>
                  <a:ext uri="{FF2B5EF4-FFF2-40B4-BE49-F238E27FC236}">
                    <a16:creationId xmlns:a16="http://schemas.microsoft.com/office/drawing/2014/main" id="{644AD6B5-9A47-438F-83E9-B8556C2B1320}"/>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3" name="Rectangle 22">
                <a:extLst>
                  <a:ext uri="{FF2B5EF4-FFF2-40B4-BE49-F238E27FC236}">
                    <a16:creationId xmlns:a16="http://schemas.microsoft.com/office/drawing/2014/main" id="{EF9E2E5B-1447-4873-B059-5317346C5916}"/>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4" name="Rectangle 23">
                <a:extLst>
                  <a:ext uri="{FF2B5EF4-FFF2-40B4-BE49-F238E27FC236}">
                    <a16:creationId xmlns:a16="http://schemas.microsoft.com/office/drawing/2014/main" id="{7214DCEC-3777-4201-80D9-3F596DD4379E}"/>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5" name="Rectangle 24">
                <a:extLst>
                  <a:ext uri="{FF2B5EF4-FFF2-40B4-BE49-F238E27FC236}">
                    <a16:creationId xmlns:a16="http://schemas.microsoft.com/office/drawing/2014/main" id="{A163C185-A6DE-4A01-B85C-34BC1C8EE61C}"/>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6" name="Rectangle 25">
                <a:extLst>
                  <a:ext uri="{FF2B5EF4-FFF2-40B4-BE49-F238E27FC236}">
                    <a16:creationId xmlns:a16="http://schemas.microsoft.com/office/drawing/2014/main" id="{FAD98E68-72AE-4CA3-BC00-500AB676C439}"/>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7" name="Rectangle 26">
                <a:extLst>
                  <a:ext uri="{FF2B5EF4-FFF2-40B4-BE49-F238E27FC236}">
                    <a16:creationId xmlns:a16="http://schemas.microsoft.com/office/drawing/2014/main" id="{2FBBB47A-37D2-4928-A76A-D65AF1E9F8F2}"/>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8" name="Rectangle 27">
                <a:extLst>
                  <a:ext uri="{FF2B5EF4-FFF2-40B4-BE49-F238E27FC236}">
                    <a16:creationId xmlns:a16="http://schemas.microsoft.com/office/drawing/2014/main" id="{03805B3F-B5C6-4B74-8AB1-AFBC96FE3F86}"/>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69" name="Rectangle 28">
                <a:extLst>
                  <a:ext uri="{FF2B5EF4-FFF2-40B4-BE49-F238E27FC236}">
                    <a16:creationId xmlns:a16="http://schemas.microsoft.com/office/drawing/2014/main" id="{9FFBCDFA-E1F2-4DF4-BCA9-4BCCAA7F7B2E}"/>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0" name="Rectangle 29">
                <a:extLst>
                  <a:ext uri="{FF2B5EF4-FFF2-40B4-BE49-F238E27FC236}">
                    <a16:creationId xmlns:a16="http://schemas.microsoft.com/office/drawing/2014/main" id="{9E0D2EA8-7325-4A5C-BF65-35E5D1F5F0E2}"/>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1" name="Rectangle 30">
                <a:extLst>
                  <a:ext uri="{FF2B5EF4-FFF2-40B4-BE49-F238E27FC236}">
                    <a16:creationId xmlns:a16="http://schemas.microsoft.com/office/drawing/2014/main" id="{FD15BD84-60E6-4D0D-B75F-AEE6878BC4F2}"/>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2" name="Rectangle 31">
                <a:extLst>
                  <a:ext uri="{FF2B5EF4-FFF2-40B4-BE49-F238E27FC236}">
                    <a16:creationId xmlns:a16="http://schemas.microsoft.com/office/drawing/2014/main" id="{656CA00A-8D53-4DD0-84CE-2268AFC3CDCC}"/>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3" name="Rectangle 32">
                <a:extLst>
                  <a:ext uri="{FF2B5EF4-FFF2-40B4-BE49-F238E27FC236}">
                    <a16:creationId xmlns:a16="http://schemas.microsoft.com/office/drawing/2014/main" id="{27D8CBEF-4219-409B-81ED-1C7BB89DF404}"/>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74" name="Line 33">
                <a:extLst>
                  <a:ext uri="{FF2B5EF4-FFF2-40B4-BE49-F238E27FC236}">
                    <a16:creationId xmlns:a16="http://schemas.microsoft.com/office/drawing/2014/main" id="{D642A894-131B-48C8-85F5-0DC455C6D23A}"/>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grpSp>
          <p:nvGrpSpPr>
            <p:cNvPr id="124" name="Group 61">
              <a:extLst>
                <a:ext uri="{FF2B5EF4-FFF2-40B4-BE49-F238E27FC236}">
                  <a16:creationId xmlns:a16="http://schemas.microsoft.com/office/drawing/2014/main" id="{3E640EA1-2FAE-48C2-A8D5-42E540127527}"/>
                </a:ext>
              </a:extLst>
            </p:cNvPr>
            <p:cNvGrpSpPr>
              <a:grpSpLocks/>
            </p:cNvGrpSpPr>
            <p:nvPr/>
          </p:nvGrpSpPr>
          <p:grpSpPr bwMode="auto">
            <a:xfrm>
              <a:off x="4320" y="2922"/>
              <a:ext cx="480" cy="528"/>
              <a:chOff x="4320" y="2922"/>
              <a:chExt cx="480" cy="528"/>
            </a:xfrm>
          </p:grpSpPr>
          <p:sp>
            <p:nvSpPr>
              <p:cNvPr id="125" name="Freeform 35">
                <a:extLst>
                  <a:ext uri="{FF2B5EF4-FFF2-40B4-BE49-F238E27FC236}">
                    <a16:creationId xmlns:a16="http://schemas.microsoft.com/office/drawing/2014/main" id="{EDF31C1E-0799-42D0-AC4F-EBABA9560A85}"/>
                  </a:ext>
                </a:extLst>
              </p:cNvPr>
              <p:cNvSpPr>
                <a:spLocks/>
              </p:cNvSpPr>
              <p:nvPr/>
            </p:nvSpPr>
            <p:spPr bwMode="auto">
              <a:xfrm flipV="1">
                <a:off x="4321" y="3342"/>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6" name="Freeform 36">
                <a:extLst>
                  <a:ext uri="{FF2B5EF4-FFF2-40B4-BE49-F238E27FC236}">
                    <a16:creationId xmlns:a16="http://schemas.microsoft.com/office/drawing/2014/main" id="{DE1DB87C-B4DC-4D95-AB80-19B251657438}"/>
                  </a:ext>
                </a:extLst>
              </p:cNvPr>
              <p:cNvSpPr>
                <a:spLocks/>
              </p:cNvSpPr>
              <p:nvPr/>
            </p:nvSpPr>
            <p:spPr bwMode="auto">
              <a:xfrm flipV="1">
                <a:off x="4320" y="2922"/>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7" name="Freeform 37">
                <a:extLst>
                  <a:ext uri="{FF2B5EF4-FFF2-40B4-BE49-F238E27FC236}">
                    <a16:creationId xmlns:a16="http://schemas.microsoft.com/office/drawing/2014/main" id="{CDBD1BA5-B212-44CB-A93B-7517B3382F50}"/>
                  </a:ext>
                </a:extLst>
              </p:cNvPr>
              <p:cNvSpPr>
                <a:spLocks/>
              </p:cNvSpPr>
              <p:nvPr/>
            </p:nvSpPr>
            <p:spPr bwMode="auto">
              <a:xfrm flipV="1">
                <a:off x="4732" y="2925"/>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8" name="Freeform 38">
                <a:extLst>
                  <a:ext uri="{FF2B5EF4-FFF2-40B4-BE49-F238E27FC236}">
                    <a16:creationId xmlns:a16="http://schemas.microsoft.com/office/drawing/2014/main" id="{420A646D-73CC-4594-8F8A-81E11DD068EB}"/>
                  </a:ext>
                </a:extLst>
              </p:cNvPr>
              <p:cNvSpPr>
                <a:spLocks/>
              </p:cNvSpPr>
              <p:nvPr/>
            </p:nvSpPr>
            <p:spPr bwMode="auto">
              <a:xfrm flipV="1">
                <a:off x="4388" y="3436"/>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9" name="Rectangle 39">
                <a:extLst>
                  <a:ext uri="{FF2B5EF4-FFF2-40B4-BE49-F238E27FC236}">
                    <a16:creationId xmlns:a16="http://schemas.microsoft.com/office/drawing/2014/main" id="{EEF31A35-794B-497D-BF4D-FAFCAAE9D74A}"/>
                  </a:ext>
                </a:extLst>
              </p:cNvPr>
              <p:cNvSpPr>
                <a:spLocks noChangeArrowheads="1"/>
              </p:cNvSpPr>
              <p:nvPr/>
            </p:nvSpPr>
            <p:spPr bwMode="auto">
              <a:xfrm flipV="1">
                <a:off x="4375" y="3337"/>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0" name="Rectangle 40">
                <a:extLst>
                  <a:ext uri="{FF2B5EF4-FFF2-40B4-BE49-F238E27FC236}">
                    <a16:creationId xmlns:a16="http://schemas.microsoft.com/office/drawing/2014/main" id="{C5853707-25B2-41F2-AE6A-2A7EEBB77AF0}"/>
                  </a:ext>
                </a:extLst>
              </p:cNvPr>
              <p:cNvSpPr>
                <a:spLocks noChangeArrowheads="1"/>
              </p:cNvSpPr>
              <p:nvPr/>
            </p:nvSpPr>
            <p:spPr bwMode="auto">
              <a:xfrm flipV="1">
                <a:off x="4388"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1" name="Rectangle 41">
                <a:extLst>
                  <a:ext uri="{FF2B5EF4-FFF2-40B4-BE49-F238E27FC236}">
                    <a16:creationId xmlns:a16="http://schemas.microsoft.com/office/drawing/2014/main" id="{A1C71A3F-6F21-4767-A4AD-4F32CE38D57F}"/>
                  </a:ext>
                </a:extLst>
              </p:cNvPr>
              <p:cNvSpPr>
                <a:spLocks noChangeArrowheads="1"/>
              </p:cNvSpPr>
              <p:nvPr/>
            </p:nvSpPr>
            <p:spPr bwMode="auto">
              <a:xfrm flipV="1">
                <a:off x="4408"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2" name="Rectangle 42">
                <a:extLst>
                  <a:ext uri="{FF2B5EF4-FFF2-40B4-BE49-F238E27FC236}">
                    <a16:creationId xmlns:a16="http://schemas.microsoft.com/office/drawing/2014/main" id="{B91F90B8-C613-4DBB-9F3D-F5FFE0D50749}"/>
                  </a:ext>
                </a:extLst>
              </p:cNvPr>
              <p:cNvSpPr>
                <a:spLocks noChangeArrowheads="1"/>
              </p:cNvSpPr>
              <p:nvPr/>
            </p:nvSpPr>
            <p:spPr bwMode="auto">
              <a:xfrm flipV="1">
                <a:off x="4426"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3" name="Rectangle 43">
                <a:extLst>
                  <a:ext uri="{FF2B5EF4-FFF2-40B4-BE49-F238E27FC236}">
                    <a16:creationId xmlns:a16="http://schemas.microsoft.com/office/drawing/2014/main" id="{81B58FD9-D2AD-4D0D-B0B1-2C48703A0596}"/>
                  </a:ext>
                </a:extLst>
              </p:cNvPr>
              <p:cNvSpPr>
                <a:spLocks noChangeArrowheads="1"/>
              </p:cNvSpPr>
              <p:nvPr/>
            </p:nvSpPr>
            <p:spPr bwMode="auto">
              <a:xfrm flipV="1">
                <a:off x="4446"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4" name="Rectangle 44">
                <a:extLst>
                  <a:ext uri="{FF2B5EF4-FFF2-40B4-BE49-F238E27FC236}">
                    <a16:creationId xmlns:a16="http://schemas.microsoft.com/office/drawing/2014/main" id="{075278B4-5D19-4906-B95C-1FD65153E6B6}"/>
                  </a:ext>
                </a:extLst>
              </p:cNvPr>
              <p:cNvSpPr>
                <a:spLocks noChangeArrowheads="1"/>
              </p:cNvSpPr>
              <p:nvPr/>
            </p:nvSpPr>
            <p:spPr bwMode="auto">
              <a:xfrm flipV="1">
                <a:off x="4464"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5" name="Rectangle 45">
                <a:extLst>
                  <a:ext uri="{FF2B5EF4-FFF2-40B4-BE49-F238E27FC236}">
                    <a16:creationId xmlns:a16="http://schemas.microsoft.com/office/drawing/2014/main" id="{1BFBC872-C479-4D2A-9C22-C34CBD519388}"/>
                  </a:ext>
                </a:extLst>
              </p:cNvPr>
              <p:cNvSpPr>
                <a:spLocks noChangeArrowheads="1"/>
              </p:cNvSpPr>
              <p:nvPr/>
            </p:nvSpPr>
            <p:spPr bwMode="auto">
              <a:xfrm flipV="1">
                <a:off x="4483"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6" name="Rectangle 46">
                <a:extLst>
                  <a:ext uri="{FF2B5EF4-FFF2-40B4-BE49-F238E27FC236}">
                    <a16:creationId xmlns:a16="http://schemas.microsoft.com/office/drawing/2014/main" id="{77E59C36-8A3F-41AB-8660-17A11D72B86F}"/>
                  </a:ext>
                </a:extLst>
              </p:cNvPr>
              <p:cNvSpPr>
                <a:spLocks noChangeArrowheads="1"/>
              </p:cNvSpPr>
              <p:nvPr/>
            </p:nvSpPr>
            <p:spPr bwMode="auto">
              <a:xfrm flipV="1">
                <a:off x="4502"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7" name="Rectangle 47">
                <a:extLst>
                  <a:ext uri="{FF2B5EF4-FFF2-40B4-BE49-F238E27FC236}">
                    <a16:creationId xmlns:a16="http://schemas.microsoft.com/office/drawing/2014/main" id="{6342DC24-C547-4408-BC87-DC0B80D72969}"/>
                  </a:ext>
                </a:extLst>
              </p:cNvPr>
              <p:cNvSpPr>
                <a:spLocks noChangeArrowheads="1"/>
              </p:cNvSpPr>
              <p:nvPr/>
            </p:nvSpPr>
            <p:spPr bwMode="auto">
              <a:xfrm flipV="1">
                <a:off x="4521"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8" name="Rectangle 48">
                <a:extLst>
                  <a:ext uri="{FF2B5EF4-FFF2-40B4-BE49-F238E27FC236}">
                    <a16:creationId xmlns:a16="http://schemas.microsoft.com/office/drawing/2014/main" id="{A73D7E42-8A7D-46F3-8DA1-660B437A628C}"/>
                  </a:ext>
                </a:extLst>
              </p:cNvPr>
              <p:cNvSpPr>
                <a:spLocks noChangeArrowheads="1"/>
              </p:cNvSpPr>
              <p:nvPr/>
            </p:nvSpPr>
            <p:spPr bwMode="auto">
              <a:xfrm flipV="1">
                <a:off x="4540"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9" name="Rectangle 49">
                <a:extLst>
                  <a:ext uri="{FF2B5EF4-FFF2-40B4-BE49-F238E27FC236}">
                    <a16:creationId xmlns:a16="http://schemas.microsoft.com/office/drawing/2014/main" id="{7A58F9AF-FD52-4FEF-90E5-A0DDA0C22FC9}"/>
                  </a:ext>
                </a:extLst>
              </p:cNvPr>
              <p:cNvSpPr>
                <a:spLocks noChangeArrowheads="1"/>
              </p:cNvSpPr>
              <p:nvPr/>
            </p:nvSpPr>
            <p:spPr bwMode="auto">
              <a:xfrm flipV="1">
                <a:off x="4560"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0" name="Rectangle 50">
                <a:extLst>
                  <a:ext uri="{FF2B5EF4-FFF2-40B4-BE49-F238E27FC236}">
                    <a16:creationId xmlns:a16="http://schemas.microsoft.com/office/drawing/2014/main" id="{5BF8BA44-D836-4039-995C-521BDE1E1298}"/>
                  </a:ext>
                </a:extLst>
              </p:cNvPr>
              <p:cNvSpPr>
                <a:spLocks noChangeArrowheads="1"/>
              </p:cNvSpPr>
              <p:nvPr/>
            </p:nvSpPr>
            <p:spPr bwMode="auto">
              <a:xfrm flipV="1">
                <a:off x="4578"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1" name="Rectangle 51">
                <a:extLst>
                  <a:ext uri="{FF2B5EF4-FFF2-40B4-BE49-F238E27FC236}">
                    <a16:creationId xmlns:a16="http://schemas.microsoft.com/office/drawing/2014/main" id="{17517D4C-D822-4EFC-8092-70CE8FC14782}"/>
                  </a:ext>
                </a:extLst>
              </p:cNvPr>
              <p:cNvSpPr>
                <a:spLocks noChangeArrowheads="1"/>
              </p:cNvSpPr>
              <p:nvPr/>
            </p:nvSpPr>
            <p:spPr bwMode="auto">
              <a:xfrm flipV="1">
                <a:off x="4598"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2" name="Rectangle 52">
                <a:extLst>
                  <a:ext uri="{FF2B5EF4-FFF2-40B4-BE49-F238E27FC236}">
                    <a16:creationId xmlns:a16="http://schemas.microsoft.com/office/drawing/2014/main" id="{55743C7F-A260-4605-90D3-615029AE1197}"/>
                  </a:ext>
                </a:extLst>
              </p:cNvPr>
              <p:cNvSpPr>
                <a:spLocks noChangeArrowheads="1"/>
              </p:cNvSpPr>
              <p:nvPr/>
            </p:nvSpPr>
            <p:spPr bwMode="auto">
              <a:xfrm flipV="1">
                <a:off x="4618"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3" name="Rectangle 53">
                <a:extLst>
                  <a:ext uri="{FF2B5EF4-FFF2-40B4-BE49-F238E27FC236}">
                    <a16:creationId xmlns:a16="http://schemas.microsoft.com/office/drawing/2014/main" id="{F33A190B-A420-46DB-8369-0D20C757E0C0}"/>
                  </a:ext>
                </a:extLst>
              </p:cNvPr>
              <p:cNvSpPr>
                <a:spLocks noChangeArrowheads="1"/>
              </p:cNvSpPr>
              <p:nvPr/>
            </p:nvSpPr>
            <p:spPr bwMode="auto">
              <a:xfrm flipV="1">
                <a:off x="4636" y="3396"/>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4" name="Rectangle 54">
                <a:extLst>
                  <a:ext uri="{FF2B5EF4-FFF2-40B4-BE49-F238E27FC236}">
                    <a16:creationId xmlns:a16="http://schemas.microsoft.com/office/drawing/2014/main" id="{A5A252AC-3300-416E-A598-572D525F090F}"/>
                  </a:ext>
                </a:extLst>
              </p:cNvPr>
              <p:cNvSpPr>
                <a:spLocks noChangeArrowheads="1"/>
              </p:cNvSpPr>
              <p:nvPr/>
            </p:nvSpPr>
            <p:spPr bwMode="auto">
              <a:xfrm flipV="1">
                <a:off x="4654"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5" name="Rectangle 55">
                <a:extLst>
                  <a:ext uri="{FF2B5EF4-FFF2-40B4-BE49-F238E27FC236}">
                    <a16:creationId xmlns:a16="http://schemas.microsoft.com/office/drawing/2014/main" id="{E4DBF3D3-68BF-4AD3-A30D-BBAF6C630937}"/>
                  </a:ext>
                </a:extLst>
              </p:cNvPr>
              <p:cNvSpPr>
                <a:spLocks noChangeArrowheads="1"/>
              </p:cNvSpPr>
              <p:nvPr/>
            </p:nvSpPr>
            <p:spPr bwMode="auto">
              <a:xfrm flipV="1">
                <a:off x="4674"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6" name="Rectangle 56">
                <a:extLst>
                  <a:ext uri="{FF2B5EF4-FFF2-40B4-BE49-F238E27FC236}">
                    <a16:creationId xmlns:a16="http://schemas.microsoft.com/office/drawing/2014/main" id="{8DF86541-0A08-4815-96D3-E6690988767E}"/>
                  </a:ext>
                </a:extLst>
              </p:cNvPr>
              <p:cNvSpPr>
                <a:spLocks noChangeArrowheads="1"/>
              </p:cNvSpPr>
              <p:nvPr/>
            </p:nvSpPr>
            <p:spPr bwMode="auto">
              <a:xfrm flipV="1">
                <a:off x="4692" y="3396"/>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7" name="Rectangle 57">
                <a:extLst>
                  <a:ext uri="{FF2B5EF4-FFF2-40B4-BE49-F238E27FC236}">
                    <a16:creationId xmlns:a16="http://schemas.microsoft.com/office/drawing/2014/main" id="{B3B424BD-3A51-436A-ADB3-5413D58F9506}"/>
                  </a:ext>
                </a:extLst>
              </p:cNvPr>
              <p:cNvSpPr>
                <a:spLocks noChangeArrowheads="1"/>
              </p:cNvSpPr>
              <p:nvPr/>
            </p:nvSpPr>
            <p:spPr bwMode="auto">
              <a:xfrm flipV="1">
                <a:off x="4712" y="3396"/>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8" name="Rectangle 58">
                <a:extLst>
                  <a:ext uri="{FF2B5EF4-FFF2-40B4-BE49-F238E27FC236}">
                    <a16:creationId xmlns:a16="http://schemas.microsoft.com/office/drawing/2014/main" id="{985258E9-ACBF-4523-B53F-36AFA2047B6B}"/>
                  </a:ext>
                </a:extLst>
              </p:cNvPr>
              <p:cNvSpPr>
                <a:spLocks noChangeArrowheads="1"/>
              </p:cNvSpPr>
              <p:nvPr/>
            </p:nvSpPr>
            <p:spPr bwMode="auto">
              <a:xfrm flipV="1">
                <a:off x="4387" y="3387"/>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9" name="Line 59">
                <a:extLst>
                  <a:ext uri="{FF2B5EF4-FFF2-40B4-BE49-F238E27FC236}">
                    <a16:creationId xmlns:a16="http://schemas.microsoft.com/office/drawing/2014/main" id="{6735CBDC-956E-40A0-A111-CF8A2BB1FAA8}"/>
                  </a:ext>
                </a:extLst>
              </p:cNvPr>
              <p:cNvSpPr>
                <a:spLocks noChangeShapeType="1"/>
              </p:cNvSpPr>
              <p:nvPr/>
            </p:nvSpPr>
            <p:spPr bwMode="auto">
              <a:xfrm flipV="1">
                <a:off x="4393" y="3432"/>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gr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a:extLst>
              <a:ext uri="{FF2B5EF4-FFF2-40B4-BE49-F238E27FC236}">
                <a16:creationId xmlns:a16="http://schemas.microsoft.com/office/drawing/2014/main" id="{25F0315E-9959-4CA5-85EA-A95D75BEA267}"/>
              </a:ext>
            </a:extLst>
          </p:cNvPr>
          <p:cNvSpPr>
            <a:spLocks noGrp="1" noChangeArrowheads="1"/>
          </p:cNvSpPr>
          <p:nvPr>
            <p:ph type="title"/>
          </p:nvPr>
        </p:nvSpPr>
        <p:spPr>
          <a:xfrm>
            <a:off x="250825" y="0"/>
            <a:ext cx="8642350" cy="1143000"/>
          </a:xfrm>
        </p:spPr>
        <p:txBody>
          <a:bodyPr/>
          <a:lstStyle/>
          <a:p>
            <a:pPr algn="ctr">
              <a:defRPr/>
            </a:pPr>
            <a:r>
              <a:rPr lang="cs-CZ" dirty="0"/>
              <a:t>„Artefakt“ relativního směru toku</a:t>
            </a:r>
          </a:p>
        </p:txBody>
      </p:sp>
      <p:sp>
        <p:nvSpPr>
          <p:cNvPr id="864259" name="Rectangle 3">
            <a:extLst>
              <a:ext uri="{FF2B5EF4-FFF2-40B4-BE49-F238E27FC236}">
                <a16:creationId xmlns:a16="http://schemas.microsoft.com/office/drawing/2014/main" id="{95A19739-3CB1-46BD-A86C-21AD23502CDB}"/>
              </a:ext>
            </a:extLst>
          </p:cNvPr>
          <p:cNvSpPr>
            <a:spLocks noGrp="1" noChangeArrowheads="1"/>
          </p:cNvSpPr>
          <p:nvPr>
            <p:ph idx="1"/>
          </p:nvPr>
        </p:nvSpPr>
        <p:spPr>
          <a:xfrm>
            <a:off x="457200" y="1447800"/>
            <a:ext cx="4618856" cy="5105400"/>
          </a:xfrm>
        </p:spPr>
        <p:txBody>
          <a:bodyPr/>
          <a:lstStyle/>
          <a:p>
            <a:pPr>
              <a:defRPr/>
            </a:pPr>
            <a:r>
              <a:rPr lang="cs-CZ" dirty="0"/>
              <a:t>v různých částech jedné cévy</a:t>
            </a:r>
          </a:p>
          <a:p>
            <a:pPr>
              <a:defRPr/>
            </a:pPr>
            <a:r>
              <a:rPr lang="cs-CZ" dirty="0"/>
              <a:t>protisměrné toky</a:t>
            </a:r>
          </a:p>
          <a:p>
            <a:pPr>
              <a:defRPr/>
            </a:pPr>
            <a:r>
              <a:rPr lang="cs-CZ" dirty="0"/>
              <a:t>vinuté cévy</a:t>
            </a:r>
          </a:p>
          <a:p>
            <a:pPr>
              <a:defRPr/>
            </a:pPr>
            <a:r>
              <a:rPr lang="cs-CZ" dirty="0"/>
              <a:t>sektorová/konvexní       sonda</a:t>
            </a:r>
          </a:p>
        </p:txBody>
      </p:sp>
      <p:pic>
        <p:nvPicPr>
          <p:cNvPr id="98308" name="Picture 7">
            <a:extLst>
              <a:ext uri="{FF2B5EF4-FFF2-40B4-BE49-F238E27FC236}">
                <a16:creationId xmlns:a16="http://schemas.microsoft.com/office/drawing/2014/main" id="{9122BBC0-1B45-4FCF-B5A9-F16EB1AD62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362200"/>
            <a:ext cx="5508104" cy="3807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282" name="Rectangle 2">
            <a:extLst>
              <a:ext uri="{FF2B5EF4-FFF2-40B4-BE49-F238E27FC236}">
                <a16:creationId xmlns:a16="http://schemas.microsoft.com/office/drawing/2014/main" id="{F83B04E6-5742-4B8C-B383-68546C5BC559}"/>
              </a:ext>
            </a:extLst>
          </p:cNvPr>
          <p:cNvSpPr>
            <a:spLocks noGrp="1" noChangeArrowheads="1"/>
          </p:cNvSpPr>
          <p:nvPr>
            <p:ph type="title"/>
          </p:nvPr>
        </p:nvSpPr>
        <p:spPr>
          <a:xfrm>
            <a:off x="468313" y="0"/>
            <a:ext cx="8229600" cy="1143000"/>
          </a:xfrm>
        </p:spPr>
        <p:txBody>
          <a:bodyPr/>
          <a:lstStyle/>
          <a:p>
            <a:pPr algn="ctr">
              <a:defRPr/>
            </a:pPr>
            <a:r>
              <a:rPr lang="cs-CZ" dirty="0"/>
              <a:t>Artefakty pohybové </a:t>
            </a:r>
          </a:p>
        </p:txBody>
      </p:sp>
      <p:sp>
        <p:nvSpPr>
          <p:cNvPr id="865283" name="Rectangle 3">
            <a:extLst>
              <a:ext uri="{FF2B5EF4-FFF2-40B4-BE49-F238E27FC236}">
                <a16:creationId xmlns:a16="http://schemas.microsoft.com/office/drawing/2014/main" id="{F013227C-9FBB-4259-B91B-CDAE18FA2A00}"/>
              </a:ext>
            </a:extLst>
          </p:cNvPr>
          <p:cNvSpPr>
            <a:spLocks noGrp="1" noChangeArrowheads="1"/>
          </p:cNvSpPr>
          <p:nvPr>
            <p:ph idx="1"/>
          </p:nvPr>
        </p:nvSpPr>
        <p:spPr>
          <a:xfrm>
            <a:off x="457200" y="1600200"/>
            <a:ext cx="5122863" cy="4525963"/>
          </a:xfrm>
        </p:spPr>
        <p:txBody>
          <a:bodyPr/>
          <a:lstStyle/>
          <a:p>
            <a:pPr>
              <a:defRPr/>
            </a:pPr>
            <a:r>
              <a:rPr lang="cs-CZ" sz="2400" dirty="0"/>
              <a:t>srdeční činnost, cévní pulzace, respirace</a:t>
            </a:r>
          </a:p>
          <a:p>
            <a:pPr>
              <a:defRPr/>
            </a:pPr>
            <a:r>
              <a:rPr lang="cs-CZ" sz="2400" dirty="0">
                <a:cs typeface="Times New Roman" pitchFamily="18" charset="0"/>
                <a:sym typeface="Symbol" pitchFamily="18" charset="2"/>
              </a:rPr>
              <a:t></a:t>
            </a:r>
            <a:r>
              <a:rPr lang="cs-CZ" sz="2400" dirty="0"/>
              <a:t> amplituda </a:t>
            </a:r>
            <a:r>
              <a:rPr lang="cs-CZ" sz="2400" dirty="0">
                <a:cs typeface="Times New Roman" pitchFamily="18" charset="0"/>
              </a:rPr>
              <a:t>~</a:t>
            </a:r>
            <a:r>
              <a:rPr lang="cs-CZ" sz="2400" dirty="0"/>
              <a:t> </a:t>
            </a:r>
            <a:r>
              <a:rPr lang="cs-CZ" sz="2400" dirty="0">
                <a:cs typeface="Times New Roman" pitchFamily="18" charset="0"/>
                <a:sym typeface="Symbol" pitchFamily="18" charset="2"/>
              </a:rPr>
              <a:t></a:t>
            </a:r>
            <a:r>
              <a:rPr lang="cs-CZ" sz="2400" dirty="0">
                <a:sym typeface="Symbol" pitchFamily="18" charset="2"/>
              </a:rPr>
              <a:t> intenzita</a:t>
            </a:r>
          </a:p>
          <a:p>
            <a:pPr>
              <a:defRPr/>
            </a:pPr>
            <a:r>
              <a:rPr lang="cs-CZ" sz="2400" dirty="0">
                <a:cs typeface="Times New Roman" pitchFamily="18" charset="0"/>
                <a:sym typeface="Symbol" pitchFamily="18" charset="2"/>
              </a:rPr>
              <a:t> </a:t>
            </a:r>
            <a:r>
              <a:rPr lang="cs-CZ" sz="2400" dirty="0">
                <a:sym typeface="Symbol" pitchFamily="18" charset="2"/>
              </a:rPr>
              <a:t>frekvence, tj. řádově Hz 10, 100</a:t>
            </a:r>
            <a:endParaRPr lang="cs-CZ" sz="2400" dirty="0"/>
          </a:p>
          <a:p>
            <a:pPr>
              <a:defRPr/>
            </a:pPr>
            <a:r>
              <a:rPr lang="cs-CZ" sz="2400" dirty="0"/>
              <a:t>dopplerovský posuv</a:t>
            </a:r>
          </a:p>
          <a:p>
            <a:pPr>
              <a:defRPr/>
            </a:pPr>
            <a:r>
              <a:rPr lang="cs-CZ" sz="2400" dirty="0"/>
              <a:t>zdroj dopplerovského signálu - nežádoucího</a:t>
            </a:r>
          </a:p>
          <a:p>
            <a:pPr>
              <a:defRPr/>
            </a:pPr>
            <a:r>
              <a:rPr lang="cs-CZ" sz="2400" dirty="0"/>
              <a:t>eliminace - filtr</a:t>
            </a:r>
          </a:p>
        </p:txBody>
      </p:sp>
      <p:pic>
        <p:nvPicPr>
          <p:cNvPr id="99332" name="Picture 5">
            <a:extLst>
              <a:ext uri="{FF2B5EF4-FFF2-40B4-BE49-F238E27FC236}">
                <a16:creationId xmlns:a16="http://schemas.microsoft.com/office/drawing/2014/main" id="{BCDB2DFA-3507-4BDD-B98E-DDCC7092C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132"/>
          <a:stretch>
            <a:fillRect/>
          </a:stretch>
        </p:blipFill>
        <p:spPr bwMode="auto">
          <a:xfrm>
            <a:off x="5076825" y="3290888"/>
            <a:ext cx="3990975"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945F07DD-B354-4B04-B43C-5777AF97C3A7}"/>
              </a:ext>
            </a:extLst>
          </p:cNvPr>
          <p:cNvSpPr>
            <a:spLocks noGrp="1" noChangeArrowheads="1"/>
          </p:cNvSpPr>
          <p:nvPr>
            <p:ph type="title"/>
          </p:nvPr>
        </p:nvSpPr>
        <p:spPr>
          <a:xfrm>
            <a:off x="250825" y="0"/>
            <a:ext cx="8229600" cy="981075"/>
          </a:xfrm>
        </p:spPr>
        <p:txBody>
          <a:bodyPr/>
          <a:lstStyle/>
          <a:p>
            <a:pPr>
              <a:defRPr/>
            </a:pPr>
            <a:r>
              <a:rPr lang="cs-CZ" dirty="0"/>
              <a:t>Indikace UZ</a:t>
            </a:r>
          </a:p>
        </p:txBody>
      </p:sp>
      <p:sp>
        <p:nvSpPr>
          <p:cNvPr id="869379" name="Rectangle 3">
            <a:extLst>
              <a:ext uri="{FF2B5EF4-FFF2-40B4-BE49-F238E27FC236}">
                <a16:creationId xmlns:a16="http://schemas.microsoft.com/office/drawing/2014/main" id="{5878481B-2EBB-41ED-9EC4-4C5AB0DF3C6F}"/>
              </a:ext>
            </a:extLst>
          </p:cNvPr>
          <p:cNvSpPr>
            <a:spLocks noGrp="1" noChangeArrowheads="1"/>
          </p:cNvSpPr>
          <p:nvPr>
            <p:ph idx="1"/>
          </p:nvPr>
        </p:nvSpPr>
        <p:spPr>
          <a:xfrm>
            <a:off x="395288" y="908050"/>
            <a:ext cx="8305800" cy="5689600"/>
          </a:xfrm>
        </p:spPr>
        <p:txBody>
          <a:bodyPr>
            <a:normAutofit lnSpcReduction="10000"/>
          </a:bodyPr>
          <a:lstStyle/>
          <a:p>
            <a:pPr>
              <a:defRPr/>
            </a:pPr>
            <a:r>
              <a:rPr lang="cs-CZ" sz="2400" dirty="0">
                <a:effectLst>
                  <a:outerShdw blurRad="38100" dist="38100" dir="2700000" algn="tl">
                    <a:srgbClr val="000000">
                      <a:alpha val="43137"/>
                    </a:srgbClr>
                  </a:outerShdw>
                </a:effectLst>
                <a:cs typeface="Arial" pitchFamily="34" charset="0"/>
              </a:rPr>
              <a:t>Dutina břišní</a:t>
            </a:r>
          </a:p>
          <a:p>
            <a:pPr lvl="1">
              <a:defRPr/>
            </a:pPr>
            <a:r>
              <a:rPr lang="cs-CZ" sz="2000" dirty="0">
                <a:effectLst>
                  <a:outerShdw blurRad="38100" dist="38100" dir="2700000" algn="tl">
                    <a:srgbClr val="000000">
                      <a:alpha val="43137"/>
                    </a:srgbClr>
                  </a:outerShdw>
                </a:effectLst>
                <a:cs typeface="Arial" pitchFamily="34" charset="0"/>
              </a:rPr>
              <a:t>Parenchym. orgány (játra, žlučník, ledviny, slezina, slinivka)</a:t>
            </a:r>
          </a:p>
          <a:p>
            <a:pPr lvl="1">
              <a:defRPr/>
            </a:pPr>
            <a:r>
              <a:rPr lang="cs-CZ" sz="2000" dirty="0">
                <a:effectLst>
                  <a:outerShdw blurRad="38100" dist="38100" dir="2700000" algn="tl">
                    <a:srgbClr val="000000">
                      <a:alpha val="43137"/>
                    </a:srgbClr>
                  </a:outerShdw>
                </a:effectLst>
                <a:cs typeface="Arial" pitchFamily="34" charset="0"/>
              </a:rPr>
              <a:t>Tekutina</a:t>
            </a:r>
          </a:p>
          <a:p>
            <a:pPr lvl="1">
              <a:defRPr/>
            </a:pPr>
            <a:r>
              <a:rPr lang="cs-CZ" sz="2000" dirty="0">
                <a:effectLst>
                  <a:outerShdw blurRad="38100" dist="38100" dir="2700000" algn="tl">
                    <a:srgbClr val="000000">
                      <a:alpha val="43137"/>
                    </a:srgbClr>
                  </a:outerShdw>
                </a:effectLst>
                <a:cs typeface="Arial" pitchFamily="34" charset="0"/>
              </a:rPr>
              <a:t>Střeva - rozšíření stěny nebo lumen střevních kliček (zejm. zánětlivé stavy - apendicitida, divertikulitida, infekční kolitida, Crohnova choroba)</a:t>
            </a:r>
          </a:p>
          <a:p>
            <a:pPr>
              <a:defRPr/>
            </a:pPr>
            <a:r>
              <a:rPr lang="cs-CZ" sz="2400" dirty="0">
                <a:effectLst>
                  <a:outerShdw blurRad="38100" dist="38100" dir="2700000" algn="tl">
                    <a:srgbClr val="000000">
                      <a:alpha val="43137"/>
                    </a:srgbClr>
                  </a:outerShdw>
                </a:effectLst>
                <a:cs typeface="Arial" pitchFamily="34" charset="0"/>
              </a:rPr>
              <a:t>Cévy </a:t>
            </a:r>
          </a:p>
          <a:p>
            <a:pPr lvl="1">
              <a:defRPr/>
            </a:pPr>
            <a:r>
              <a:rPr lang="cs-CZ" sz="2000" dirty="0">
                <a:effectLst>
                  <a:outerShdw blurRad="38100" dist="38100" dir="2700000" algn="tl">
                    <a:srgbClr val="000000">
                      <a:alpha val="43137"/>
                    </a:srgbClr>
                  </a:outerShdw>
                </a:effectLst>
                <a:cs typeface="Arial" pitchFamily="34" charset="0"/>
              </a:rPr>
              <a:t>trombóza, stenózy</a:t>
            </a:r>
          </a:p>
          <a:p>
            <a:pPr>
              <a:defRPr/>
            </a:pPr>
            <a:r>
              <a:rPr lang="cs-CZ" sz="2400" dirty="0">
                <a:effectLst>
                  <a:outerShdw blurRad="38100" dist="38100" dir="2700000" algn="tl">
                    <a:srgbClr val="000000">
                      <a:alpha val="43137"/>
                    </a:srgbClr>
                  </a:outerShdw>
                </a:effectLst>
                <a:cs typeface="Arial" pitchFamily="34" charset="0"/>
              </a:rPr>
              <a:t>Hrudník</a:t>
            </a:r>
          </a:p>
          <a:p>
            <a:pPr lvl="1">
              <a:defRPr/>
            </a:pPr>
            <a:r>
              <a:rPr lang="cs-CZ" sz="2000" dirty="0">
                <a:effectLst>
                  <a:outerShdw blurRad="38100" dist="38100" dir="2700000" algn="tl">
                    <a:srgbClr val="000000">
                      <a:alpha val="43137"/>
                    </a:srgbClr>
                  </a:outerShdw>
                </a:effectLst>
                <a:cs typeface="Arial" pitchFamily="34" charset="0"/>
              </a:rPr>
              <a:t>Tekutina, (</a:t>
            </a:r>
            <a:r>
              <a:rPr lang="cs-CZ" sz="2000" dirty="0" err="1">
                <a:effectLst>
                  <a:outerShdw blurRad="38100" dist="38100" dir="2700000" algn="tl">
                    <a:srgbClr val="000000">
                      <a:alpha val="43137"/>
                    </a:srgbClr>
                  </a:outerShdw>
                </a:effectLst>
                <a:cs typeface="Arial" pitchFamily="34" charset="0"/>
              </a:rPr>
              <a:t>pneumothorax</a:t>
            </a:r>
            <a:r>
              <a:rPr lang="cs-CZ" sz="2000" dirty="0">
                <a:effectLst>
                  <a:outerShdw blurRad="38100" dist="38100" dir="2700000" algn="tl">
                    <a:srgbClr val="000000">
                      <a:alpha val="43137"/>
                    </a:srgbClr>
                  </a:outerShdw>
                </a:effectLst>
                <a:cs typeface="Arial" pitchFamily="34" charset="0"/>
              </a:rPr>
              <a:t>)</a:t>
            </a:r>
          </a:p>
          <a:p>
            <a:pPr lvl="1">
              <a:defRPr/>
            </a:pPr>
            <a:r>
              <a:rPr lang="cs-CZ" sz="2000" dirty="0">
                <a:effectLst>
                  <a:outerShdw blurRad="38100" dist="38100" dir="2700000" algn="tl">
                    <a:srgbClr val="000000">
                      <a:alpha val="43137"/>
                    </a:srgbClr>
                  </a:outerShdw>
                </a:effectLst>
                <a:cs typeface="Arial" pitchFamily="34" charset="0"/>
              </a:rPr>
              <a:t>Srdce – </a:t>
            </a:r>
            <a:r>
              <a:rPr lang="cs-CZ" sz="2000" dirty="0" err="1">
                <a:effectLst>
                  <a:outerShdw blurRad="38100" dist="38100" dir="2700000" algn="tl">
                    <a:srgbClr val="000000">
                      <a:alpha val="43137"/>
                    </a:srgbClr>
                  </a:outerShdw>
                </a:effectLst>
                <a:cs typeface="Arial" pitchFamily="34" charset="0"/>
              </a:rPr>
              <a:t>transtorakální</a:t>
            </a:r>
            <a:r>
              <a:rPr lang="cs-CZ" sz="2000" dirty="0">
                <a:effectLst>
                  <a:outerShdw blurRad="38100" dist="38100" dir="2700000" algn="tl">
                    <a:srgbClr val="000000">
                      <a:alpha val="43137"/>
                    </a:srgbClr>
                  </a:outerShdw>
                </a:effectLst>
                <a:cs typeface="Arial" pitchFamily="34" charset="0"/>
              </a:rPr>
              <a:t>, </a:t>
            </a:r>
            <a:r>
              <a:rPr lang="cs-CZ" sz="2000" dirty="0" err="1">
                <a:effectLst>
                  <a:outerShdw blurRad="38100" dist="38100" dir="2700000" algn="tl">
                    <a:srgbClr val="000000">
                      <a:alpha val="43137"/>
                    </a:srgbClr>
                  </a:outerShdw>
                </a:effectLst>
                <a:cs typeface="Arial" pitchFamily="34" charset="0"/>
              </a:rPr>
              <a:t>transesofageální</a:t>
            </a:r>
            <a:r>
              <a:rPr lang="cs-CZ" sz="2000" dirty="0">
                <a:effectLst>
                  <a:outerShdw blurRad="38100" dist="38100" dir="2700000" algn="tl">
                    <a:srgbClr val="000000">
                      <a:alpha val="43137"/>
                    </a:srgbClr>
                  </a:outerShdw>
                </a:effectLst>
                <a:cs typeface="Arial" pitchFamily="34" charset="0"/>
              </a:rPr>
              <a:t> echokardiografie</a:t>
            </a:r>
            <a:endParaRPr lang="cs-CZ" sz="1600" dirty="0">
              <a:effectLst>
                <a:outerShdw blurRad="38100" dist="38100" dir="2700000" algn="tl">
                  <a:srgbClr val="000000">
                    <a:alpha val="43137"/>
                  </a:srgbClr>
                </a:outerShdw>
              </a:effectLst>
              <a:cs typeface="Arial" pitchFamily="34" charset="0"/>
            </a:endParaRPr>
          </a:p>
          <a:p>
            <a:pPr>
              <a:defRPr/>
            </a:pPr>
            <a:r>
              <a:rPr lang="cs-CZ" sz="2400" dirty="0" err="1">
                <a:effectLst>
                  <a:outerShdw blurRad="38100" dist="38100" dir="2700000" algn="tl">
                    <a:srgbClr val="000000">
                      <a:alpha val="43137"/>
                    </a:srgbClr>
                  </a:outerShdw>
                </a:effectLst>
                <a:cs typeface="Arial" pitchFamily="34" charset="0"/>
              </a:rPr>
              <a:t>Muskuloskeletální</a:t>
            </a:r>
            <a:r>
              <a:rPr lang="cs-CZ" sz="2400" dirty="0">
                <a:effectLst>
                  <a:outerShdw blurRad="38100" dist="38100" dir="2700000" algn="tl">
                    <a:srgbClr val="000000">
                      <a:alpha val="43137"/>
                    </a:srgbClr>
                  </a:outerShdw>
                </a:effectLst>
                <a:cs typeface="Arial" pitchFamily="34" charset="0"/>
              </a:rPr>
              <a:t> systém</a:t>
            </a:r>
          </a:p>
          <a:p>
            <a:pPr lvl="1">
              <a:defRPr/>
            </a:pPr>
            <a:r>
              <a:rPr lang="cs-CZ" sz="2000" dirty="0">
                <a:effectLst>
                  <a:outerShdw blurRad="38100" dist="38100" dir="2700000" algn="tl">
                    <a:srgbClr val="000000">
                      <a:alpha val="43137"/>
                    </a:srgbClr>
                  </a:outerShdw>
                </a:effectLst>
                <a:cs typeface="Arial" pitchFamily="34" charset="0"/>
              </a:rPr>
              <a:t>hematomy, svalové ruptury, nádory, abscesy, (klouby)</a:t>
            </a:r>
          </a:p>
          <a:p>
            <a:pPr>
              <a:defRPr/>
            </a:pPr>
            <a:r>
              <a:rPr lang="cs-CZ" sz="2400" dirty="0">
                <a:effectLst>
                  <a:outerShdw blurRad="38100" dist="38100" dir="2700000" algn="tl">
                    <a:srgbClr val="000000">
                      <a:alpha val="43137"/>
                    </a:srgbClr>
                  </a:outerShdw>
                </a:effectLst>
                <a:cs typeface="Arial" pitchFamily="34" charset="0"/>
              </a:rPr>
              <a:t>Štítná žláza, slinné žlázy, uzliny, šourek, penis, podkoží</a:t>
            </a:r>
          </a:p>
          <a:p>
            <a:pPr>
              <a:defRPr/>
            </a:pPr>
            <a:r>
              <a:rPr lang="cs-CZ" sz="2400" dirty="0" err="1">
                <a:effectLst>
                  <a:outerShdw blurRad="38100" dist="38100" dir="2700000" algn="tl">
                    <a:srgbClr val="000000">
                      <a:alpha val="43137"/>
                    </a:srgbClr>
                  </a:outerShdw>
                </a:effectLst>
                <a:cs typeface="Arial" pitchFamily="34" charset="0"/>
              </a:rPr>
              <a:t>Transkraniální</a:t>
            </a:r>
            <a:r>
              <a:rPr lang="cs-CZ" sz="2400" dirty="0">
                <a:effectLst>
                  <a:outerShdw blurRad="38100" dist="38100" dir="2700000" algn="tl">
                    <a:srgbClr val="000000">
                      <a:alpha val="43137"/>
                    </a:srgbClr>
                  </a:outerShdw>
                </a:effectLst>
                <a:cs typeface="Arial" pitchFamily="34" charset="0"/>
              </a:rPr>
              <a:t>  – děti, (</a:t>
            </a:r>
            <a:r>
              <a:rPr lang="cs-CZ" sz="2400" dirty="0" err="1">
                <a:effectLst>
                  <a:outerShdw blurRad="38100" dist="38100" dir="2700000" algn="tl">
                    <a:srgbClr val="000000">
                      <a:alpha val="43137"/>
                    </a:srgbClr>
                  </a:outerShdw>
                </a:effectLst>
                <a:cs typeface="Arial" pitchFamily="34" charset="0"/>
              </a:rPr>
              <a:t>transkraniální</a:t>
            </a:r>
            <a:r>
              <a:rPr lang="cs-CZ" sz="2400" dirty="0">
                <a:effectLst>
                  <a:outerShdw blurRad="38100" dist="38100" dir="2700000" algn="tl">
                    <a:srgbClr val="000000">
                      <a:alpha val="43137"/>
                    </a:srgbClr>
                  </a:outerShdw>
                </a:effectLst>
                <a:cs typeface="Arial" pitchFamily="34" charset="0"/>
              </a:rPr>
              <a:t> cévy u dospělých)</a:t>
            </a:r>
          </a:p>
          <a:p>
            <a:pPr>
              <a:defRPr/>
            </a:pPr>
            <a:r>
              <a:rPr lang="cs-CZ" sz="2400" dirty="0" err="1">
                <a:effectLst>
                  <a:outerShdw blurRad="38100" dist="38100" dir="2700000" algn="tl">
                    <a:srgbClr val="000000">
                      <a:alpha val="43137"/>
                    </a:srgbClr>
                  </a:outerShdw>
                </a:effectLst>
                <a:cs typeface="Arial" pitchFamily="34" charset="0"/>
              </a:rPr>
              <a:t>Transrektální</a:t>
            </a:r>
            <a:r>
              <a:rPr lang="cs-CZ" sz="2400" dirty="0">
                <a:effectLst>
                  <a:outerShdw blurRad="38100" dist="38100" dir="2700000" algn="tl">
                    <a:srgbClr val="000000">
                      <a:alpha val="43137"/>
                    </a:srgbClr>
                  </a:outerShdw>
                </a:effectLst>
                <a:cs typeface="Arial" pitchFamily="34" charset="0"/>
              </a:rPr>
              <a:t>, </a:t>
            </a:r>
            <a:r>
              <a:rPr lang="cs-CZ" sz="2400" dirty="0" err="1">
                <a:effectLst>
                  <a:outerShdw blurRad="38100" dist="38100" dir="2700000" algn="tl">
                    <a:srgbClr val="000000">
                      <a:alpha val="43137"/>
                    </a:srgbClr>
                  </a:outerShdw>
                </a:effectLst>
                <a:cs typeface="Arial" pitchFamily="34" charset="0"/>
              </a:rPr>
              <a:t>transvaginální</a:t>
            </a:r>
            <a:r>
              <a:rPr lang="cs-CZ" sz="2400" dirty="0">
                <a:effectLst>
                  <a:outerShdw blurRad="38100" dist="38100" dir="2700000" algn="tl">
                    <a:srgbClr val="000000">
                      <a:alpha val="43137"/>
                    </a:srgbClr>
                  </a:outerShdw>
                </a:effectLst>
                <a:cs typeface="Arial" pitchFamily="34" charset="0"/>
              </a:rPr>
              <a:t>, </a:t>
            </a:r>
            <a:r>
              <a:rPr lang="cs-CZ" sz="2400" dirty="0" err="1">
                <a:effectLst>
                  <a:outerShdw blurRad="38100" dist="38100" dir="2700000" algn="tl">
                    <a:srgbClr val="000000">
                      <a:alpha val="43137"/>
                    </a:srgbClr>
                  </a:outerShdw>
                </a:effectLst>
                <a:cs typeface="Arial" pitchFamily="34" charset="0"/>
              </a:rPr>
              <a:t>endosono</a:t>
            </a:r>
            <a:r>
              <a:rPr lang="cs-CZ" sz="2400" dirty="0">
                <a:effectLst>
                  <a:outerShdw blurRad="38100" dist="38100" dir="2700000" algn="tl">
                    <a:srgbClr val="000000">
                      <a:alpha val="43137"/>
                    </a:srgbClr>
                  </a:outerShdw>
                </a:effectLst>
                <a:cs typeface="Arial" pitchFamily="34" charset="0"/>
              </a:rPr>
              <a:t> (např. slinivky)</a:t>
            </a:r>
          </a:p>
          <a:p>
            <a:pPr>
              <a:defRPr/>
            </a:pPr>
            <a:endParaRPr lang="cs-CZ" sz="2400" dirty="0">
              <a:effectLst>
                <a:outerShdw blurRad="38100" dist="38100" dir="2700000" algn="tl">
                  <a:srgbClr val="000000">
                    <a:alpha val="43137"/>
                  </a:srgbClr>
                </a:outerShdw>
              </a:effectLst>
              <a:cs typeface="Arial" pitchFamily="34"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2">
            <a:extLst>
              <a:ext uri="{FF2B5EF4-FFF2-40B4-BE49-F238E27FC236}">
                <a16:creationId xmlns:a16="http://schemas.microsoft.com/office/drawing/2014/main" id="{401C30B4-DE3A-4437-AAE9-2D586F4837F9}"/>
              </a:ext>
            </a:extLst>
          </p:cNvPr>
          <p:cNvSpPr>
            <a:spLocks noGrp="1" noChangeArrowheads="1"/>
          </p:cNvSpPr>
          <p:nvPr>
            <p:ph type="title"/>
          </p:nvPr>
        </p:nvSpPr>
        <p:spPr>
          <a:xfrm>
            <a:off x="623888" y="1709739"/>
            <a:ext cx="8196584" cy="2852737"/>
          </a:xfrm>
        </p:spPr>
        <p:txBody>
          <a:bodyPr>
            <a:normAutofit fontScale="90000"/>
          </a:bodyPr>
          <a:lstStyle/>
          <a:p>
            <a:pPr>
              <a:defRPr/>
            </a:pPr>
            <a:r>
              <a:rPr lang="cs-CZ" altLang="cs-CZ" dirty="0"/>
              <a:t>Biofyzikální účinky ultrazvuku</a:t>
            </a:r>
            <a:br>
              <a:rPr lang="cs-CZ" altLang="cs-CZ" dirty="0"/>
            </a:br>
            <a:br>
              <a:rPr lang="cs-CZ" altLang="cs-CZ" dirty="0"/>
            </a:br>
            <a:r>
              <a:rPr lang="cs-CZ" altLang="cs-CZ" dirty="0"/>
              <a:t>Output Display Standard</a:t>
            </a:r>
          </a:p>
        </p:txBody>
      </p:sp>
      <p:sp>
        <p:nvSpPr>
          <p:cNvPr id="2" name="Zástupný text 1">
            <a:extLst>
              <a:ext uri="{FF2B5EF4-FFF2-40B4-BE49-F238E27FC236}">
                <a16:creationId xmlns:a16="http://schemas.microsoft.com/office/drawing/2014/main" id="{D57E7283-E5FB-46B8-991F-E4B2244F022D}"/>
              </a:ext>
            </a:extLst>
          </p:cNvPr>
          <p:cNvSpPr>
            <a:spLocks noGrp="1"/>
          </p:cNvSpPr>
          <p:nvPr>
            <p:ph type="body" idx="1"/>
          </p:nvPr>
        </p:nvSpPr>
        <p:spPr/>
        <p:txBody>
          <a:bodyPr/>
          <a:lstStyle/>
          <a:p>
            <a:endParaRPr lang="cs-CZ"/>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B4A26123-D52A-40D6-8AC7-D0E58B7FED33}"/>
              </a:ext>
            </a:extLst>
          </p:cNvPr>
          <p:cNvSpPr>
            <a:spLocks noGrp="1" noChangeArrowheads="1"/>
          </p:cNvSpPr>
          <p:nvPr>
            <p:ph type="title"/>
          </p:nvPr>
        </p:nvSpPr>
        <p:spPr>
          <a:xfrm>
            <a:off x="0" y="0"/>
            <a:ext cx="9144000" cy="1412875"/>
          </a:xfrm>
        </p:spPr>
        <p:txBody>
          <a:bodyPr>
            <a:normAutofit/>
          </a:bodyPr>
          <a:lstStyle/>
          <a:p>
            <a:pPr>
              <a:defRPr/>
            </a:pPr>
            <a:r>
              <a:rPr lang="cs-CZ" sz="4000" dirty="0"/>
              <a:t>Koeficient intenzity odrazu UZ energie</a:t>
            </a:r>
          </a:p>
        </p:txBody>
      </p:sp>
      <p:sp>
        <p:nvSpPr>
          <p:cNvPr id="667651" name="Rectangle 3">
            <a:extLst>
              <a:ext uri="{FF2B5EF4-FFF2-40B4-BE49-F238E27FC236}">
                <a16:creationId xmlns:a16="http://schemas.microsoft.com/office/drawing/2014/main" id="{82966E3B-97B4-4BD5-ABBD-70A59B45A64D}"/>
              </a:ext>
            </a:extLst>
          </p:cNvPr>
          <p:cNvSpPr>
            <a:spLocks noGrp="1" noChangeArrowheads="1"/>
          </p:cNvSpPr>
          <p:nvPr>
            <p:ph idx="1"/>
          </p:nvPr>
        </p:nvSpPr>
        <p:spPr>
          <a:xfrm>
            <a:off x="250825" y="1341438"/>
            <a:ext cx="7924800" cy="1066800"/>
          </a:xfrm>
        </p:spPr>
        <p:txBody>
          <a:bodyPr>
            <a:normAutofit fontScale="92500"/>
          </a:bodyPr>
          <a:lstStyle/>
          <a:p>
            <a:pPr>
              <a:defRPr/>
            </a:pPr>
            <a:r>
              <a:rPr lang="cs-CZ" sz="2800" dirty="0"/>
              <a:t>vyjadřuje poměr intenzit odražené a dopadající UZ vlny na rozhraní dvou tkání o rozdílné </a:t>
            </a:r>
            <a:r>
              <a:rPr lang="cs-CZ" sz="2800" dirty="0" err="1"/>
              <a:t>akust</a:t>
            </a:r>
            <a:r>
              <a:rPr lang="cs-CZ" sz="2800" dirty="0"/>
              <a:t>. impedanci:</a:t>
            </a:r>
          </a:p>
        </p:txBody>
      </p:sp>
      <p:sp>
        <p:nvSpPr>
          <p:cNvPr id="21507" name="Text Box 4">
            <a:extLst>
              <a:ext uri="{FF2B5EF4-FFF2-40B4-BE49-F238E27FC236}">
                <a16:creationId xmlns:a16="http://schemas.microsoft.com/office/drawing/2014/main" id="{C4EE84FC-2C20-404B-A163-5766CBFE306A}"/>
              </a:ext>
            </a:extLst>
          </p:cNvPr>
          <p:cNvSpPr txBox="1">
            <a:spLocks noChangeArrowheads="1"/>
          </p:cNvSpPr>
          <p:nvPr/>
        </p:nvSpPr>
        <p:spPr bwMode="auto">
          <a:xfrm>
            <a:off x="812" y="6494746"/>
            <a:ext cx="8915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en-US" altLang="cs-CZ" sz="1600" i="1" dirty="0">
                <a:solidFill>
                  <a:schemeClr val="accent4"/>
                </a:solidFill>
                <a:latin typeface="+mj-lt"/>
                <a:cs typeface="Arial" panose="020B0604020202020204" pitchFamily="34" charset="0"/>
              </a:rPr>
              <a:t>Hoskins, P. R., </a:t>
            </a:r>
            <a:r>
              <a:rPr lang="cs-CZ" altLang="cs-CZ" sz="1600" i="1" dirty="0">
                <a:solidFill>
                  <a:schemeClr val="accent4"/>
                </a:solidFill>
                <a:latin typeface="+mj-lt"/>
                <a:cs typeface="Arial" panose="020B0604020202020204" pitchFamily="34" charset="0"/>
              </a:rPr>
              <a:t>et al.</a:t>
            </a:r>
            <a:r>
              <a:rPr lang="en-US" altLang="cs-CZ" sz="1600" i="1" dirty="0">
                <a:solidFill>
                  <a:schemeClr val="accent4"/>
                </a:solidFill>
                <a:latin typeface="+mj-lt"/>
                <a:cs typeface="Arial" panose="020B0604020202020204" pitchFamily="34" charset="0"/>
              </a:rPr>
              <a:t> (201</a:t>
            </a:r>
            <a:r>
              <a:rPr lang="cs-CZ" altLang="cs-CZ" sz="1600" i="1" dirty="0">
                <a:solidFill>
                  <a:schemeClr val="accent4"/>
                </a:solidFill>
                <a:latin typeface="+mj-lt"/>
                <a:cs typeface="Arial" panose="020B0604020202020204" pitchFamily="34" charset="0"/>
              </a:rPr>
              <a:t>0</a:t>
            </a:r>
            <a:r>
              <a:rPr lang="en-US" altLang="cs-CZ" sz="1600" i="1" dirty="0">
                <a:solidFill>
                  <a:schemeClr val="accent4"/>
                </a:solidFill>
                <a:latin typeface="+mj-lt"/>
                <a:cs typeface="Arial" panose="020B0604020202020204" pitchFamily="34" charset="0"/>
              </a:rPr>
              <a:t>). Diagnostic ultrasound: physics and equipment. </a:t>
            </a:r>
            <a:r>
              <a:rPr lang="cs-CZ" altLang="cs-CZ" sz="1600" i="1" dirty="0">
                <a:solidFill>
                  <a:schemeClr val="accent4"/>
                </a:solidFill>
                <a:latin typeface="+mj-lt"/>
                <a:cs typeface="Arial" panose="020B0604020202020204" pitchFamily="34" charset="0"/>
              </a:rPr>
              <a:t>. </a:t>
            </a:r>
          </a:p>
        </p:txBody>
      </p:sp>
      <p:sp>
        <p:nvSpPr>
          <p:cNvPr id="21510" name="Rectangle 12">
            <a:extLst>
              <a:ext uri="{FF2B5EF4-FFF2-40B4-BE49-F238E27FC236}">
                <a16:creationId xmlns:a16="http://schemas.microsoft.com/office/drawing/2014/main" id="{8FFAB233-9774-414C-A76A-EE9AD4186EE4}"/>
              </a:ext>
            </a:extLst>
          </p:cNvPr>
          <p:cNvSpPr>
            <a:spLocks noChangeArrowheads="1"/>
          </p:cNvSpPr>
          <p:nvPr/>
        </p:nvSpPr>
        <p:spPr bwMode="auto">
          <a:xfrm>
            <a:off x="458357" y="4415065"/>
            <a:ext cx="42965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err="1">
                <a:solidFill>
                  <a:schemeClr val="tx1">
                    <a:lumMod val="85000"/>
                  </a:schemeClr>
                </a:solidFill>
                <a:latin typeface="Arial" panose="020B0604020202020204" pitchFamily="34" charset="0"/>
                <a:cs typeface="Arial" panose="020B0604020202020204" pitchFamily="34" charset="0"/>
              </a:rPr>
              <a:t>R</a:t>
            </a:r>
            <a:r>
              <a:rPr lang="cs-CZ" altLang="cs-CZ" sz="2000" i="1" baseline="-25000" dirty="0" err="1">
                <a:solidFill>
                  <a:schemeClr val="tx1">
                    <a:lumMod val="85000"/>
                  </a:schemeClr>
                </a:solidFill>
                <a:latin typeface="Arial" panose="020B0604020202020204" pitchFamily="34" charset="0"/>
                <a:cs typeface="Arial" panose="020B0604020202020204" pitchFamily="34" charset="0"/>
              </a:rPr>
              <a:t>i</a:t>
            </a:r>
            <a:r>
              <a:rPr lang="cs-CZ" altLang="cs-CZ" sz="2000" i="1" dirty="0">
                <a:solidFill>
                  <a:schemeClr val="tx1">
                    <a:lumMod val="85000"/>
                  </a:schemeClr>
                </a:solidFill>
                <a:latin typeface="Arial" panose="020B0604020202020204" pitchFamily="34" charset="0"/>
                <a:cs typeface="Arial" panose="020B0604020202020204" pitchFamily="34" charset="0"/>
              </a:rPr>
              <a:t>   … koeficient intenzity odrazu</a:t>
            </a:r>
          </a:p>
          <a:p>
            <a:pPr eaLnBrk="1" hangingPunct="1"/>
            <a:r>
              <a:rPr lang="cs-CZ" altLang="cs-CZ" sz="2000" i="1" dirty="0">
                <a:solidFill>
                  <a:schemeClr val="tx1">
                    <a:lumMod val="85000"/>
                  </a:schemeClr>
                </a:solidFill>
                <a:latin typeface="Arial" panose="020B0604020202020204" pitchFamily="34" charset="0"/>
                <a:cs typeface="Arial" panose="020B0604020202020204" pitchFamily="34" charset="0"/>
              </a:rPr>
              <a:t>z    … akustická impedance</a:t>
            </a:r>
          </a:p>
          <a:p>
            <a:pPr eaLnBrk="1" hangingPunct="1"/>
            <a:r>
              <a:rPr lang="cs-CZ" altLang="cs-CZ" sz="2000" i="1" dirty="0">
                <a:solidFill>
                  <a:schemeClr val="tx1">
                    <a:lumMod val="85000"/>
                  </a:schemeClr>
                </a:solidFill>
                <a:latin typeface="Arial" panose="020B0604020202020204" pitchFamily="34" charset="0"/>
                <a:cs typeface="Arial" panose="020B0604020202020204" pitchFamily="34" charset="0"/>
              </a:rPr>
              <a:t>1,2 … různá prostředí</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89B39388-FB49-4083-AB82-5E457C168BA9}"/>
                  </a:ext>
                </a:extLst>
              </p:cNvPr>
              <p:cNvSpPr txBox="1"/>
              <p:nvPr/>
            </p:nvSpPr>
            <p:spPr>
              <a:xfrm>
                <a:off x="445764" y="2402562"/>
                <a:ext cx="4342260" cy="1805559"/>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𝑅</m:t>
                          </m:r>
                        </m:e>
                        <m:sub>
                          <m:r>
                            <a:rPr lang="cs-CZ" sz="4800" b="0" i="1" smtClean="0">
                              <a:latin typeface="Cambria Math" panose="02040503050406030204" pitchFamily="18" charset="0"/>
                            </a:rPr>
                            <m:t>𝑖</m:t>
                          </m:r>
                        </m:sub>
                      </m:sSub>
                      <m:r>
                        <a:rPr lang="cs-CZ" sz="4800" b="0" i="1" smtClean="0">
                          <a:latin typeface="Cambria Math" panose="02040503050406030204" pitchFamily="18" charset="0"/>
                        </a:rPr>
                        <m:t>=</m:t>
                      </m:r>
                      <m:sSup>
                        <m:sSupPr>
                          <m:ctrlPr>
                            <a:rPr lang="cs-CZ" sz="4800" b="0" i="1" smtClean="0">
                              <a:latin typeface="Cambria Math" panose="02040503050406030204" pitchFamily="18" charset="0"/>
                            </a:rPr>
                          </m:ctrlPr>
                        </m:sSupPr>
                        <m:e>
                          <m:d>
                            <m:dPr>
                              <m:ctrlPr>
                                <a:rPr lang="cs-CZ" sz="4800" b="0" i="1" smtClean="0">
                                  <a:latin typeface="Cambria Math" panose="02040503050406030204" pitchFamily="18" charset="0"/>
                                </a:rPr>
                              </m:ctrlPr>
                            </m:dPr>
                            <m:e>
                              <m:f>
                                <m:fPr>
                                  <m:ctrlPr>
                                    <a:rPr lang="cs-CZ" sz="4800" b="0" i="1" smtClean="0">
                                      <a:latin typeface="Cambria Math" panose="02040503050406030204" pitchFamily="18" charset="0"/>
                                    </a:rPr>
                                  </m:ctrlPr>
                                </m:fPr>
                                <m:num>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2</m:t>
                                      </m:r>
                                    </m:sub>
                                  </m:sSub>
                                  <m:r>
                                    <a:rPr lang="cs-CZ" sz="4800" b="0" i="1" smtClean="0">
                                      <a:latin typeface="Cambria Math" panose="02040503050406030204" pitchFamily="18" charset="0"/>
                                    </a:rPr>
                                    <m:t>−</m:t>
                                  </m:r>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1</m:t>
                                      </m:r>
                                    </m:sub>
                                  </m:sSub>
                                </m:num>
                                <m:den>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2</m:t>
                                      </m:r>
                                    </m:sub>
                                  </m:sSub>
                                  <m:r>
                                    <a:rPr lang="cs-CZ" sz="4800" b="0" i="1" smtClean="0">
                                      <a:latin typeface="Cambria Math" panose="02040503050406030204" pitchFamily="18" charset="0"/>
                                    </a:rPr>
                                    <m:t>+</m:t>
                                  </m:r>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1</m:t>
                                      </m:r>
                                    </m:sub>
                                  </m:sSub>
                                </m:den>
                              </m:f>
                            </m:e>
                          </m:d>
                        </m:e>
                        <m:sup>
                          <m:r>
                            <a:rPr lang="cs-CZ" sz="4800" b="0" i="1" smtClean="0">
                              <a:latin typeface="Cambria Math" panose="02040503050406030204" pitchFamily="18" charset="0"/>
                            </a:rPr>
                            <m:t>2</m:t>
                          </m:r>
                        </m:sup>
                      </m:sSup>
                    </m:oMath>
                  </m:oMathPara>
                </a14:m>
                <a:endParaRPr lang="cs-CZ" sz="4800" i="1" dirty="0"/>
              </a:p>
            </p:txBody>
          </p:sp>
        </mc:Choice>
        <mc:Fallback xmlns="">
          <p:sp>
            <p:nvSpPr>
              <p:cNvPr id="8" name="TextovéPole 7">
                <a:extLst>
                  <a:ext uri="{FF2B5EF4-FFF2-40B4-BE49-F238E27FC236}">
                    <a16:creationId xmlns:a16="http://schemas.microsoft.com/office/drawing/2014/main" id="{89B39388-FB49-4083-AB82-5E457C168BA9}"/>
                  </a:ext>
                </a:extLst>
              </p:cNvPr>
              <p:cNvSpPr txBox="1">
                <a:spLocks noRot="1" noChangeAspect="1" noMove="1" noResize="1" noEditPoints="1" noAdjustHandles="1" noChangeArrowheads="1" noChangeShapeType="1" noTextEdit="1"/>
              </p:cNvSpPr>
              <p:nvPr/>
            </p:nvSpPr>
            <p:spPr>
              <a:xfrm>
                <a:off x="445764" y="2402562"/>
                <a:ext cx="4342260" cy="1805559"/>
              </a:xfrm>
              <a:prstGeom prst="rect">
                <a:avLst/>
              </a:prstGeom>
              <a:blipFill>
                <a:blip r:embed="rId3"/>
                <a:stretch>
                  <a:fillRect/>
                </a:stretch>
              </a:blipFill>
            </p:spPr>
            <p:txBody>
              <a:bodyPr/>
              <a:lstStyle/>
              <a:p>
                <a:r>
                  <a:rPr lang="cs-CZ">
                    <a:noFill/>
                  </a:rPr>
                  <a:t> </a:t>
                </a:r>
              </a:p>
            </p:txBody>
          </p:sp>
        </mc:Fallback>
      </mc:AlternateContent>
      <p:sp>
        <p:nvSpPr>
          <p:cNvPr id="3" name="TextovéPole 2">
            <a:extLst>
              <a:ext uri="{FF2B5EF4-FFF2-40B4-BE49-F238E27FC236}">
                <a16:creationId xmlns:a16="http://schemas.microsoft.com/office/drawing/2014/main" id="{E1CCAD2E-919E-48A9-8063-96D5B416083C}"/>
              </a:ext>
            </a:extLst>
          </p:cNvPr>
          <p:cNvSpPr txBox="1"/>
          <p:nvPr/>
        </p:nvSpPr>
        <p:spPr>
          <a:xfrm>
            <a:off x="4932364" y="5331896"/>
            <a:ext cx="3983848" cy="369332"/>
          </a:xfrm>
          <a:prstGeom prst="rect">
            <a:avLst/>
          </a:prstGeom>
          <a:noFill/>
        </p:spPr>
        <p:txBody>
          <a:bodyPr wrap="square" rtlCol="0">
            <a:spAutoFit/>
          </a:bodyPr>
          <a:lstStyle/>
          <a:p>
            <a:r>
              <a:rPr lang="cs-CZ" dirty="0">
                <a:solidFill>
                  <a:schemeClr val="bg2"/>
                </a:solidFill>
                <a:latin typeface="+mn-lt"/>
              </a:rPr>
              <a:t>Koeficienty amplitud odrazu, </a:t>
            </a:r>
            <a:r>
              <a:rPr lang="cs-CZ" baseline="0" dirty="0" err="1">
                <a:solidFill>
                  <a:schemeClr val="bg2"/>
                </a:solidFill>
              </a:rPr>
              <a:t>R</a:t>
            </a:r>
            <a:r>
              <a:rPr lang="cs-CZ" baseline="-25000" dirty="0" err="1">
                <a:solidFill>
                  <a:schemeClr val="bg2"/>
                </a:solidFill>
              </a:rPr>
              <a:t>i</a:t>
            </a:r>
            <a:r>
              <a:rPr lang="cs-CZ" baseline="0" dirty="0">
                <a:solidFill>
                  <a:schemeClr val="bg2"/>
                </a:solidFill>
              </a:rPr>
              <a:t>=R</a:t>
            </a:r>
            <a:r>
              <a:rPr lang="cs-CZ" baseline="-25000" dirty="0">
                <a:solidFill>
                  <a:schemeClr val="bg2"/>
                </a:solidFill>
              </a:rPr>
              <a:t>a</a:t>
            </a:r>
            <a:r>
              <a:rPr lang="cs-CZ" baseline="30000" dirty="0">
                <a:solidFill>
                  <a:schemeClr val="bg2"/>
                </a:solidFill>
              </a:rPr>
              <a:t>2</a:t>
            </a:r>
            <a:endParaRPr lang="cs-CZ" dirty="0">
              <a:solidFill>
                <a:schemeClr val="bg2"/>
              </a:solidFill>
              <a:latin typeface="+mn-lt"/>
            </a:endParaRPr>
          </a:p>
        </p:txBody>
      </p:sp>
      <p:pic>
        <p:nvPicPr>
          <p:cNvPr id="5" name="Obrázek 4">
            <a:extLst>
              <a:ext uri="{FF2B5EF4-FFF2-40B4-BE49-F238E27FC236}">
                <a16:creationId xmlns:a16="http://schemas.microsoft.com/office/drawing/2014/main" id="{F2217E9C-5E13-4D88-883B-159F44C142D7}"/>
              </a:ext>
            </a:extLst>
          </p:cNvPr>
          <p:cNvPicPr>
            <a:picLocks noChangeAspect="1"/>
          </p:cNvPicPr>
          <p:nvPr/>
        </p:nvPicPr>
        <p:blipFill>
          <a:blip r:embed="rId4"/>
          <a:stretch>
            <a:fillRect/>
          </a:stretch>
        </p:blipFill>
        <p:spPr>
          <a:xfrm>
            <a:off x="4982387" y="3098458"/>
            <a:ext cx="3933825" cy="2219325"/>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a:extLst>
              <a:ext uri="{FF2B5EF4-FFF2-40B4-BE49-F238E27FC236}">
                <a16:creationId xmlns:a16="http://schemas.microsoft.com/office/drawing/2014/main" id="{3D0A33D7-056D-46FC-AB38-F1015CBA4997}"/>
              </a:ext>
            </a:extLst>
          </p:cNvPr>
          <p:cNvSpPr>
            <a:spLocks noGrp="1" noChangeArrowheads="1"/>
          </p:cNvSpPr>
          <p:nvPr>
            <p:ph type="title"/>
          </p:nvPr>
        </p:nvSpPr>
        <p:spPr/>
        <p:txBody>
          <a:bodyPr/>
          <a:lstStyle/>
          <a:p>
            <a:pPr>
              <a:defRPr/>
            </a:pPr>
            <a:r>
              <a:rPr lang="cs-CZ" altLang="cs-CZ"/>
              <a:t>biofyzikální účinky ultrazvuku</a:t>
            </a:r>
          </a:p>
        </p:txBody>
      </p:sp>
      <p:sp>
        <p:nvSpPr>
          <p:cNvPr id="973827" name="Rectangle 3">
            <a:extLst>
              <a:ext uri="{FF2B5EF4-FFF2-40B4-BE49-F238E27FC236}">
                <a16:creationId xmlns:a16="http://schemas.microsoft.com/office/drawing/2014/main" id="{E97D43CE-AEA4-45F9-96EC-8822FCCA8135}"/>
              </a:ext>
            </a:extLst>
          </p:cNvPr>
          <p:cNvSpPr>
            <a:spLocks noGrp="1" noChangeArrowheads="1"/>
          </p:cNvSpPr>
          <p:nvPr>
            <p:ph type="body" idx="1"/>
          </p:nvPr>
        </p:nvSpPr>
        <p:spPr>
          <a:xfrm>
            <a:off x="457200" y="2286000"/>
            <a:ext cx="8305800" cy="2209800"/>
          </a:xfrm>
        </p:spPr>
        <p:txBody>
          <a:bodyPr/>
          <a:lstStyle/>
          <a:p>
            <a:pPr>
              <a:defRPr/>
            </a:pPr>
            <a:r>
              <a:rPr lang="cs-CZ" altLang="cs-CZ" dirty="0"/>
              <a:t>tepelné účinky</a:t>
            </a:r>
          </a:p>
          <a:p>
            <a:pPr>
              <a:defRPr/>
            </a:pPr>
            <a:r>
              <a:rPr lang="cs-CZ" altLang="cs-CZ" dirty="0"/>
              <a:t>netepelné účinky</a:t>
            </a:r>
          </a:p>
          <a:p>
            <a:pPr>
              <a:defRPr/>
            </a:pPr>
            <a:r>
              <a:rPr lang="cs-CZ" altLang="cs-CZ" dirty="0"/>
              <a:t>netepelné-nekavitační účinky</a:t>
            </a:r>
          </a:p>
        </p:txBody>
      </p:sp>
    </p:spTree>
  </p:cSld>
  <p:clrMapOvr>
    <a:masterClrMapping/>
  </p:clrMapOvr>
  <p:transitio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2">
            <a:extLst>
              <a:ext uri="{FF2B5EF4-FFF2-40B4-BE49-F238E27FC236}">
                <a16:creationId xmlns:a16="http://schemas.microsoft.com/office/drawing/2014/main" id="{3334893F-9DB7-4F90-9600-C18A68DED7E1}"/>
              </a:ext>
            </a:extLst>
          </p:cNvPr>
          <p:cNvSpPr>
            <a:spLocks noGrp="1" noChangeArrowheads="1"/>
          </p:cNvSpPr>
          <p:nvPr>
            <p:ph type="title"/>
          </p:nvPr>
        </p:nvSpPr>
        <p:spPr/>
        <p:txBody>
          <a:bodyPr/>
          <a:lstStyle/>
          <a:p>
            <a:pPr>
              <a:defRPr/>
            </a:pPr>
            <a:r>
              <a:rPr lang="cs-CZ" altLang="cs-CZ" dirty="0"/>
              <a:t>tepelné účinky</a:t>
            </a:r>
          </a:p>
        </p:txBody>
      </p:sp>
      <p:sp>
        <p:nvSpPr>
          <p:cNvPr id="974851" name="Rectangle 3">
            <a:extLst>
              <a:ext uri="{FF2B5EF4-FFF2-40B4-BE49-F238E27FC236}">
                <a16:creationId xmlns:a16="http://schemas.microsoft.com/office/drawing/2014/main" id="{A1C78553-056D-4300-ABB4-707BBBF8DCF8}"/>
              </a:ext>
            </a:extLst>
          </p:cNvPr>
          <p:cNvSpPr>
            <a:spLocks noGrp="1" noChangeArrowheads="1"/>
          </p:cNvSpPr>
          <p:nvPr>
            <p:ph type="body" sz="half" idx="1"/>
          </p:nvPr>
        </p:nvSpPr>
        <p:spPr>
          <a:xfrm>
            <a:off x="457200" y="1447800"/>
            <a:ext cx="7772400" cy="3781400"/>
          </a:xfrm>
        </p:spPr>
        <p:txBody>
          <a:bodyPr>
            <a:normAutofit fontScale="92500" lnSpcReduction="10000"/>
          </a:bodyPr>
          <a:lstStyle/>
          <a:p>
            <a:pPr>
              <a:defRPr/>
            </a:pPr>
            <a:r>
              <a:rPr lang="cs-CZ" altLang="cs-CZ" sz="2400" dirty="0">
                <a:solidFill>
                  <a:srgbClr val="EAEAEA"/>
                </a:solidFill>
                <a:cs typeface="Arial" pitchFamily="34" charset="0"/>
              </a:rPr>
              <a:t>absorpce a přeměna akustické energie v teplo</a:t>
            </a:r>
          </a:p>
          <a:p>
            <a:pPr>
              <a:defRPr/>
            </a:pPr>
            <a:r>
              <a:rPr lang="cs-CZ" altLang="cs-CZ" sz="2400" dirty="0">
                <a:solidFill>
                  <a:srgbClr val="EAEAEA"/>
                </a:solidFill>
                <a:cs typeface="Arial" pitchFamily="34" charset="0"/>
              </a:rPr>
              <a:t>vnitřní tření ve tkáních, relaxační procesy</a:t>
            </a:r>
          </a:p>
          <a:p>
            <a:pPr>
              <a:defRPr/>
            </a:pPr>
            <a:endParaRPr lang="cs-CZ" altLang="cs-CZ" sz="2400" dirty="0">
              <a:solidFill>
                <a:srgbClr val="EAEAEA"/>
              </a:solidFill>
              <a:cs typeface="Arial" pitchFamily="34" charset="0"/>
            </a:endParaRPr>
          </a:p>
          <a:p>
            <a:pPr>
              <a:defRPr/>
            </a:pPr>
            <a:r>
              <a:rPr lang="cs-CZ" altLang="cs-CZ" sz="2400" dirty="0">
                <a:solidFill>
                  <a:srgbClr val="EAEAEA"/>
                </a:solidFill>
                <a:cs typeface="Arial" pitchFamily="34" charset="0"/>
              </a:rPr>
              <a:t>nehomogenita struktury – větší rozdíly akustických impedancí - ohřev na akustických rozhraních</a:t>
            </a:r>
          </a:p>
          <a:p>
            <a:pPr>
              <a:defRPr/>
            </a:pPr>
            <a:r>
              <a:rPr lang="cs-CZ" altLang="cs-CZ" sz="2400" dirty="0">
                <a:solidFill>
                  <a:srgbClr val="EAEAEA"/>
                </a:solidFill>
                <a:cs typeface="Arial" pitchFamily="34" charset="0"/>
              </a:rPr>
              <a:t>vyšší intenzita a frekvence ultrazvuku – větší ohřev</a:t>
            </a:r>
          </a:p>
          <a:p>
            <a:pPr>
              <a:defRPr/>
            </a:pPr>
            <a:endParaRPr lang="cs-CZ" altLang="cs-CZ" sz="2400" dirty="0">
              <a:solidFill>
                <a:srgbClr val="EAEAEA"/>
              </a:solidFill>
              <a:cs typeface="Arial" pitchFamily="34" charset="0"/>
            </a:endParaRPr>
          </a:p>
          <a:p>
            <a:pPr>
              <a:defRPr/>
            </a:pPr>
            <a:r>
              <a:rPr lang="cs-CZ" sz="2400" dirty="0"/>
              <a:t>Při vzniku tepla rozlišujeme dvě kritické teploty:</a:t>
            </a:r>
          </a:p>
          <a:p>
            <a:pPr lvl="1">
              <a:defRPr/>
            </a:pPr>
            <a:r>
              <a:rPr lang="cs-CZ" sz="2000" dirty="0"/>
              <a:t>39,5 °C: poškození embryonální tkáně</a:t>
            </a:r>
          </a:p>
          <a:p>
            <a:pPr lvl="1">
              <a:defRPr/>
            </a:pPr>
            <a:r>
              <a:rPr lang="cs-CZ" sz="2000" dirty="0"/>
              <a:t>41,0 °C: poškození tkáně dospělého jedince</a:t>
            </a:r>
            <a:endParaRPr lang="cs-CZ" altLang="cs-CZ" sz="2000" dirty="0">
              <a:solidFill>
                <a:srgbClr val="EAEAEA"/>
              </a:solidFill>
              <a:cs typeface="Arial" pitchFamily="34" charset="0"/>
            </a:endParaRPr>
          </a:p>
        </p:txBody>
      </p:sp>
      <p:sp>
        <p:nvSpPr>
          <p:cNvPr id="974852" name="Rectangle 4">
            <a:extLst>
              <a:ext uri="{FF2B5EF4-FFF2-40B4-BE49-F238E27FC236}">
                <a16:creationId xmlns:a16="http://schemas.microsoft.com/office/drawing/2014/main" id="{0B3576C5-4D32-4912-9F15-6F57224644A0}"/>
              </a:ext>
            </a:extLst>
          </p:cNvPr>
          <p:cNvSpPr>
            <a:spLocks noGrp="1" noChangeArrowheads="1"/>
          </p:cNvSpPr>
          <p:nvPr>
            <p:ph type="body" sz="half" idx="2"/>
          </p:nvPr>
        </p:nvSpPr>
        <p:spPr>
          <a:xfrm>
            <a:off x="2514600" y="6553200"/>
            <a:ext cx="3733800" cy="304800"/>
          </a:xfrm>
        </p:spPr>
        <p:txBody>
          <a:bodyPr>
            <a:spAutoFit/>
          </a:bodyPr>
          <a:lstStyle/>
          <a:p>
            <a:pPr marL="0" indent="0">
              <a:buFontTx/>
              <a:buNone/>
              <a:defRPr/>
            </a:pPr>
            <a:r>
              <a:rPr lang="cs-CZ" altLang="cs-CZ" sz="1400">
                <a:solidFill>
                  <a:srgbClr val="EAEAEA"/>
                </a:solidFill>
                <a:latin typeface="Arial Narrow" pitchFamily="34" charset="0"/>
              </a:rPr>
              <a:t>Hrazdira I. 1993, Čech E. a spol. 1982</a:t>
            </a:r>
          </a:p>
        </p:txBody>
      </p:sp>
      <p:pic>
        <p:nvPicPr>
          <p:cNvPr id="78853" name="Picture 5">
            <a:extLst>
              <a:ext uri="{FF2B5EF4-FFF2-40B4-BE49-F238E27FC236}">
                <a16:creationId xmlns:a16="http://schemas.microsoft.com/office/drawing/2014/main" id="{27C29ADD-D0AB-4467-9C48-CF5A3CDB15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962400"/>
            <a:ext cx="2557463" cy="2781300"/>
          </a:xfrm>
          <a:prstGeom prst="rect">
            <a:avLst/>
          </a:prstGeom>
          <a:noFill/>
          <a:ln w="444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5">
            <a:extLst>
              <a:ext uri="{FF2B5EF4-FFF2-40B4-BE49-F238E27FC236}">
                <a16:creationId xmlns:a16="http://schemas.microsoft.com/office/drawing/2014/main" id="{54A35F6F-740F-47B2-AB0A-CFA1C3F17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60884"/>
            <a:ext cx="3729038" cy="1589088"/>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 name="Nadpis 2">
            <a:extLst>
              <a:ext uri="{FF2B5EF4-FFF2-40B4-BE49-F238E27FC236}">
                <a16:creationId xmlns:a16="http://schemas.microsoft.com/office/drawing/2014/main" id="{F4809F17-9791-4C6F-95C9-AA55B7FA171B}"/>
              </a:ext>
            </a:extLst>
          </p:cNvPr>
          <p:cNvSpPr>
            <a:spLocks noGrp="1"/>
          </p:cNvSpPr>
          <p:nvPr>
            <p:ph type="title"/>
          </p:nvPr>
        </p:nvSpPr>
        <p:spPr/>
        <p:txBody>
          <a:bodyPr/>
          <a:lstStyle/>
          <a:p>
            <a:r>
              <a:rPr lang="cs-CZ" dirty="0"/>
              <a:t>netepelné účinky</a:t>
            </a:r>
          </a:p>
        </p:txBody>
      </p:sp>
      <p:sp>
        <p:nvSpPr>
          <p:cNvPr id="4" name="Zástupný obsah 3">
            <a:extLst>
              <a:ext uri="{FF2B5EF4-FFF2-40B4-BE49-F238E27FC236}">
                <a16:creationId xmlns:a16="http://schemas.microsoft.com/office/drawing/2014/main" id="{38FAAFD6-0D42-493B-991B-C2271990EF59}"/>
              </a:ext>
            </a:extLst>
          </p:cNvPr>
          <p:cNvSpPr>
            <a:spLocks noGrp="1"/>
          </p:cNvSpPr>
          <p:nvPr>
            <p:ph idx="1"/>
          </p:nvPr>
        </p:nvSpPr>
        <p:spPr/>
        <p:txBody>
          <a:bodyPr/>
          <a:lstStyle/>
          <a:p>
            <a:r>
              <a:rPr lang="cs-CZ" altLang="cs-CZ" b="1" dirty="0">
                <a:solidFill>
                  <a:srgbClr val="EAEAEA"/>
                </a:solidFill>
              </a:rPr>
              <a:t>Kavitace</a:t>
            </a:r>
          </a:p>
          <a:p>
            <a:pPr lvl="1"/>
            <a:r>
              <a:rPr lang="cs-CZ" dirty="0"/>
              <a:t>narušení kontinuity tekutého prostředí v podtlakové fázi ultrazvukové vlny, spojené se vznikem plynových (kavitačních) bublin</a:t>
            </a:r>
          </a:p>
          <a:p>
            <a:pPr lvl="1"/>
            <a:r>
              <a:rPr lang="cs-CZ" dirty="0"/>
              <a:t>Rezonanční kavitace – oscilace bublin s frekvencí UZ</a:t>
            </a:r>
          </a:p>
          <a:p>
            <a:pPr lvl="1"/>
            <a:r>
              <a:rPr lang="cs-CZ" dirty="0"/>
              <a:t>Kolapsová kavitace – kolaps, nárust teploty, tlakový ráz</a:t>
            </a:r>
            <a:endParaRPr lang="cs-CZ" altLang="cs-CZ" dirty="0">
              <a:solidFill>
                <a:srgbClr val="EAEAEA"/>
              </a:solidFill>
            </a:endParaRPr>
          </a:p>
          <a:p>
            <a:pPr lvl="1"/>
            <a:endParaRPr lang="cs-CZ" altLang="cs-CZ" dirty="0">
              <a:solidFill>
                <a:srgbClr val="EAEAEA"/>
              </a:solidFill>
            </a:endParaRPr>
          </a:p>
          <a:p>
            <a:r>
              <a:rPr lang="cs-CZ" dirty="0"/>
              <a:t>Netepelné nekavitační</a:t>
            </a:r>
          </a:p>
          <a:p>
            <a:pPr lvl="1"/>
            <a:r>
              <a:rPr lang="cs-CZ" dirty="0"/>
              <a:t>Mechanické účinky akustického tlaku – např. deformace </a:t>
            </a:r>
            <a:r>
              <a:rPr lang="cs-CZ" dirty="0" err="1"/>
              <a:t>buňečných</a:t>
            </a:r>
            <a:r>
              <a:rPr lang="cs-CZ" dirty="0"/>
              <a:t> membrán, </a:t>
            </a:r>
          </a:p>
        </p:txBody>
      </p:sp>
    </p:spTree>
    <p:extLst>
      <p:ext uri="{BB962C8B-B14F-4D97-AF65-F5344CB8AC3E}">
        <p14:creationId xmlns:p14="http://schemas.microsoft.com/office/powerpoint/2010/main" val="2264944861"/>
      </p:ext>
    </p:extLst>
  </p:cSld>
  <p:clrMapOvr>
    <a:masterClrMapping/>
  </p:clrMapOvr>
  <p:transitio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a:extLst>
              <a:ext uri="{FF2B5EF4-FFF2-40B4-BE49-F238E27FC236}">
                <a16:creationId xmlns:a16="http://schemas.microsoft.com/office/drawing/2014/main" id="{03FB58A2-5788-4DFC-9BF3-1CDD405E06F2}"/>
              </a:ext>
            </a:extLst>
          </p:cNvPr>
          <p:cNvSpPr>
            <a:spLocks noGrp="1" noChangeArrowheads="1"/>
          </p:cNvSpPr>
          <p:nvPr>
            <p:ph type="title"/>
          </p:nvPr>
        </p:nvSpPr>
        <p:spPr>
          <a:xfrm>
            <a:off x="457200" y="0"/>
            <a:ext cx="8305800" cy="1557338"/>
          </a:xfrm>
        </p:spPr>
        <p:txBody>
          <a:bodyPr/>
          <a:lstStyle/>
          <a:p>
            <a:pPr>
              <a:defRPr/>
            </a:pPr>
            <a:r>
              <a:rPr lang="cs-CZ" dirty="0"/>
              <a:t>ODS – </a:t>
            </a:r>
            <a:r>
              <a:rPr lang="cs-CZ" dirty="0" err="1"/>
              <a:t>Output</a:t>
            </a:r>
            <a:r>
              <a:rPr lang="cs-CZ" dirty="0"/>
              <a:t> Display Standard</a:t>
            </a:r>
          </a:p>
        </p:txBody>
      </p:sp>
      <p:sp>
        <p:nvSpPr>
          <p:cNvPr id="769027" name="Rectangle 3">
            <a:extLst>
              <a:ext uri="{FF2B5EF4-FFF2-40B4-BE49-F238E27FC236}">
                <a16:creationId xmlns:a16="http://schemas.microsoft.com/office/drawing/2014/main" id="{F64D4ADB-C0AB-4B8A-B938-383519F09675}"/>
              </a:ext>
            </a:extLst>
          </p:cNvPr>
          <p:cNvSpPr>
            <a:spLocks noGrp="1" noChangeArrowheads="1"/>
          </p:cNvSpPr>
          <p:nvPr>
            <p:ph type="body" sz="half" idx="2"/>
          </p:nvPr>
        </p:nvSpPr>
        <p:spPr>
          <a:xfrm>
            <a:off x="0" y="2819400"/>
            <a:ext cx="4953000" cy="1676400"/>
          </a:xfrm>
        </p:spPr>
        <p:txBody>
          <a:bodyPr>
            <a:normAutofit fontScale="92500" lnSpcReduction="10000"/>
          </a:bodyPr>
          <a:lstStyle/>
          <a:p>
            <a:pPr>
              <a:defRPr/>
            </a:pPr>
            <a:r>
              <a:rPr lang="cs-CZ" dirty="0"/>
              <a:t>MI – mechanický index</a:t>
            </a:r>
          </a:p>
          <a:p>
            <a:pPr>
              <a:defRPr/>
            </a:pPr>
            <a:r>
              <a:rPr lang="cs-CZ" dirty="0"/>
              <a:t>TI – tepelný index</a:t>
            </a:r>
          </a:p>
          <a:p>
            <a:pPr>
              <a:defRPr/>
            </a:pPr>
            <a:r>
              <a:rPr lang="cs-CZ" dirty="0"/>
              <a:t>přenesení zodpovědnosti na lékaře</a:t>
            </a:r>
          </a:p>
        </p:txBody>
      </p:sp>
      <p:pic>
        <p:nvPicPr>
          <p:cNvPr id="80900" name="Picture 7">
            <a:extLst>
              <a:ext uri="{FF2B5EF4-FFF2-40B4-BE49-F238E27FC236}">
                <a16:creationId xmlns:a16="http://schemas.microsoft.com/office/drawing/2014/main" id="{16FE9593-C3DE-4570-856C-2023AE776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301" b="20438"/>
          <a:stretch>
            <a:fillRect/>
          </a:stretch>
        </p:blipFill>
        <p:spPr bwMode="auto">
          <a:xfrm>
            <a:off x="4859338" y="1916113"/>
            <a:ext cx="4098925"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0901" name="Line 6">
            <a:extLst>
              <a:ext uri="{FF2B5EF4-FFF2-40B4-BE49-F238E27FC236}">
                <a16:creationId xmlns:a16="http://schemas.microsoft.com/office/drawing/2014/main" id="{7C6F6786-DD19-4F02-AC66-4A56D3AC619E}"/>
              </a:ext>
            </a:extLst>
          </p:cNvPr>
          <p:cNvSpPr>
            <a:spLocks noChangeShapeType="1"/>
          </p:cNvSpPr>
          <p:nvPr/>
        </p:nvSpPr>
        <p:spPr bwMode="auto">
          <a:xfrm flipV="1">
            <a:off x="8243888" y="2133600"/>
            <a:ext cx="463550" cy="71596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80902" name="Line 6">
            <a:extLst>
              <a:ext uri="{FF2B5EF4-FFF2-40B4-BE49-F238E27FC236}">
                <a16:creationId xmlns:a16="http://schemas.microsoft.com/office/drawing/2014/main" id="{92D189F2-7B76-4132-9C8A-77F8BF728338}"/>
              </a:ext>
            </a:extLst>
          </p:cNvPr>
          <p:cNvSpPr>
            <a:spLocks noChangeShapeType="1"/>
          </p:cNvSpPr>
          <p:nvPr/>
        </p:nvSpPr>
        <p:spPr bwMode="auto">
          <a:xfrm flipV="1">
            <a:off x="7740650" y="2133600"/>
            <a:ext cx="463550" cy="715963"/>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a:extLst>
              <a:ext uri="{FF2B5EF4-FFF2-40B4-BE49-F238E27FC236}">
                <a16:creationId xmlns:a16="http://schemas.microsoft.com/office/drawing/2014/main" id="{6FA02BCD-7BEE-45A6-A1B2-581375153871}"/>
              </a:ext>
            </a:extLst>
          </p:cNvPr>
          <p:cNvSpPr>
            <a:spLocks noGrp="1" noChangeArrowheads="1"/>
          </p:cNvSpPr>
          <p:nvPr>
            <p:ph type="title"/>
          </p:nvPr>
        </p:nvSpPr>
        <p:spPr/>
        <p:txBody>
          <a:bodyPr/>
          <a:lstStyle/>
          <a:p>
            <a:pPr>
              <a:defRPr/>
            </a:pPr>
            <a:r>
              <a:rPr lang="cs-CZ"/>
              <a:t>mechanický index - MI</a:t>
            </a:r>
          </a:p>
        </p:txBody>
      </p:sp>
      <p:sp>
        <p:nvSpPr>
          <p:cNvPr id="892940" name="Rectangle 12">
            <a:extLst>
              <a:ext uri="{FF2B5EF4-FFF2-40B4-BE49-F238E27FC236}">
                <a16:creationId xmlns:a16="http://schemas.microsoft.com/office/drawing/2014/main" id="{5A9B29A3-05ED-4B79-BA36-75720F619D71}"/>
              </a:ext>
            </a:extLst>
          </p:cNvPr>
          <p:cNvSpPr>
            <a:spLocks noGrp="1" noChangeArrowheads="1"/>
          </p:cNvSpPr>
          <p:nvPr>
            <p:ph type="body" sz="half" idx="2"/>
          </p:nvPr>
        </p:nvSpPr>
        <p:spPr>
          <a:xfrm>
            <a:off x="4648200" y="3810000"/>
            <a:ext cx="3810000" cy="1524000"/>
          </a:xfrm>
        </p:spPr>
        <p:txBody>
          <a:bodyPr/>
          <a:lstStyle/>
          <a:p>
            <a:pPr>
              <a:defRPr/>
            </a:pPr>
            <a:r>
              <a:rPr lang="cs-CZ" sz="2000" dirty="0">
                <a:latin typeface="Arial" panose="020B0604020202020204" pitchFamily="34" charset="0"/>
                <a:cs typeface="Arial" panose="020B0604020202020204" pitchFamily="34" charset="0"/>
              </a:rPr>
              <a:t>P</a:t>
            </a:r>
            <a:r>
              <a:rPr lang="cs-CZ" sz="2000" baseline="-25000" dirty="0">
                <a:latin typeface="Arial" panose="020B0604020202020204" pitchFamily="34" charset="0"/>
                <a:cs typeface="Arial" panose="020B0604020202020204" pitchFamily="34" charset="0"/>
              </a:rPr>
              <a:t>r3</a:t>
            </a:r>
            <a:r>
              <a:rPr lang="cs-CZ" sz="2000" dirty="0">
                <a:latin typeface="Arial" panose="020B0604020202020204" pitchFamily="34" charset="0"/>
                <a:cs typeface="Arial" panose="020B0604020202020204" pitchFamily="34" charset="0"/>
              </a:rPr>
              <a:t> – akustický tlak v hloubce </a:t>
            </a:r>
            <a:r>
              <a:rPr lang="cs-CZ" sz="2000" dirty="0" err="1">
                <a:latin typeface="Arial" panose="020B0604020202020204" pitchFamily="34" charset="0"/>
                <a:cs typeface="Arial" panose="020B0604020202020204" pitchFamily="34" charset="0"/>
              </a:rPr>
              <a:t>Z</a:t>
            </a:r>
            <a:r>
              <a:rPr lang="cs-CZ" sz="2000" baseline="-25000" dirty="0" err="1">
                <a:latin typeface="Arial" panose="020B0604020202020204" pitchFamily="34" charset="0"/>
                <a:cs typeface="Arial" panose="020B0604020202020204" pitchFamily="34" charset="0"/>
              </a:rPr>
              <a:t>sp</a:t>
            </a:r>
            <a:r>
              <a:rPr lang="cs-CZ" sz="2000" baseline="-25000" dirty="0">
                <a:latin typeface="Arial" panose="020B0604020202020204" pitchFamily="34" charset="0"/>
                <a:cs typeface="Arial" panose="020B0604020202020204" pitchFamily="34" charset="0"/>
              </a:rPr>
              <a:t> - </a:t>
            </a:r>
            <a:r>
              <a:rPr lang="cs-CZ" sz="2000" dirty="0">
                <a:latin typeface="Arial" panose="020B0604020202020204" pitchFamily="34" charset="0"/>
                <a:cs typeface="Arial" panose="020B0604020202020204" pitchFamily="34" charset="0"/>
              </a:rPr>
              <a:t>hloubka</a:t>
            </a:r>
          </a:p>
          <a:p>
            <a:pPr>
              <a:defRPr/>
            </a:pPr>
            <a:r>
              <a:rPr lang="cs-CZ" sz="2000" dirty="0" err="1">
                <a:latin typeface="Arial" panose="020B0604020202020204" pitchFamily="34" charset="0"/>
                <a:cs typeface="Arial" panose="020B0604020202020204" pitchFamily="34" charset="0"/>
              </a:rPr>
              <a:t>f</a:t>
            </a:r>
            <a:r>
              <a:rPr lang="cs-CZ" sz="2000" baseline="-25000" dirty="0" err="1">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 –nosná frekvence sondy v MHz</a:t>
            </a:r>
          </a:p>
        </p:txBody>
      </p:sp>
      <p:sp>
        <p:nvSpPr>
          <p:cNvPr id="892939" name="Rectangle 11">
            <a:extLst>
              <a:ext uri="{FF2B5EF4-FFF2-40B4-BE49-F238E27FC236}">
                <a16:creationId xmlns:a16="http://schemas.microsoft.com/office/drawing/2014/main" id="{8CE6820A-3E44-4959-B1EE-7C70262EED63}"/>
              </a:ext>
            </a:extLst>
          </p:cNvPr>
          <p:cNvSpPr>
            <a:spLocks noChangeArrowheads="1"/>
          </p:cNvSpPr>
          <p:nvPr/>
        </p:nvSpPr>
        <p:spPr bwMode="auto">
          <a:xfrm>
            <a:off x="685800" y="1752600"/>
            <a:ext cx="3810000" cy="41148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effectLst>
                  <a:outerShdw blurRad="38100" dist="38100" dir="2700000" algn="tl">
                    <a:srgbClr val="000000">
                      <a:alpha val="43137"/>
                    </a:srgbClr>
                  </a:outerShdw>
                </a:effectLst>
                <a:latin typeface="+mn-lt"/>
              </a:rPr>
              <a:t>vyjadřuje </a:t>
            </a:r>
            <a:r>
              <a:rPr lang="cs-CZ" sz="2400" dirty="0">
                <a:solidFill>
                  <a:srgbClr val="FF0000"/>
                </a:solidFill>
                <a:effectLst>
                  <a:outerShdw blurRad="38100" dist="38100" dir="2700000" algn="tl">
                    <a:srgbClr val="000000">
                      <a:alpha val="43137"/>
                    </a:srgbClr>
                  </a:outerShdw>
                </a:effectLst>
                <a:latin typeface="+mn-lt"/>
              </a:rPr>
              <a:t>stupeň</a:t>
            </a:r>
            <a:r>
              <a:rPr lang="cs-CZ" sz="2400" dirty="0">
                <a:effectLst>
                  <a:outerShdw blurRad="38100" dist="38100" dir="2700000" algn="tl">
                    <a:srgbClr val="000000">
                      <a:alpha val="43137"/>
                    </a:srgbClr>
                  </a:outerShdw>
                </a:effectLst>
                <a:latin typeface="+mn-lt"/>
              </a:rPr>
              <a:t> </a:t>
            </a:r>
            <a:r>
              <a:rPr lang="cs-CZ" sz="2400" dirty="0">
                <a:solidFill>
                  <a:srgbClr val="FF0000"/>
                </a:solidFill>
                <a:effectLst>
                  <a:outerShdw blurRad="38100" dist="38100" dir="2700000" algn="tl">
                    <a:srgbClr val="000000">
                      <a:alpha val="43137"/>
                    </a:srgbClr>
                  </a:outerShdw>
                </a:effectLst>
                <a:latin typeface="+mn-lt"/>
              </a:rPr>
              <a:t>nebezpečí</a:t>
            </a:r>
            <a:r>
              <a:rPr lang="cs-CZ" sz="2400" dirty="0">
                <a:effectLst>
                  <a:outerShdw blurRad="38100" dist="38100" dir="2700000" algn="tl">
                    <a:srgbClr val="000000">
                      <a:alpha val="43137"/>
                    </a:srgbClr>
                  </a:outerShdw>
                </a:effectLst>
                <a:latin typeface="+mn-lt"/>
              </a:rPr>
              <a:t> poškození tkáně </a:t>
            </a:r>
            <a:r>
              <a:rPr lang="cs-CZ" sz="2400" dirty="0">
                <a:solidFill>
                  <a:srgbClr val="FF0000"/>
                </a:solidFill>
                <a:effectLst>
                  <a:outerShdw blurRad="38100" dist="38100" dir="2700000" algn="tl">
                    <a:srgbClr val="000000">
                      <a:alpha val="43137"/>
                    </a:srgbClr>
                  </a:outerShdw>
                </a:effectLst>
                <a:latin typeface="+mn-lt"/>
              </a:rPr>
              <a:t>kavitací</a:t>
            </a:r>
          </a:p>
          <a:p>
            <a:pPr marL="342900" indent="-342900">
              <a:spcBef>
                <a:spcPct val="20000"/>
              </a:spcBef>
              <a:buFontTx/>
              <a:buChar char="•"/>
              <a:defRPr/>
            </a:pPr>
            <a:r>
              <a:rPr lang="cs-CZ" sz="2400" dirty="0">
                <a:effectLst>
                  <a:outerShdw blurRad="38100" dist="38100" dir="2700000" algn="tl">
                    <a:srgbClr val="000000">
                      <a:alpha val="43137"/>
                    </a:srgbClr>
                  </a:outerShdw>
                </a:effectLst>
                <a:latin typeface="+mn-lt"/>
              </a:rPr>
              <a:t>závisí na frekvenci a energii vysílaného ultrazvuku</a:t>
            </a:r>
          </a:p>
        </p:txBody>
      </p:sp>
      <p:graphicFrame>
        <p:nvGraphicFramePr>
          <p:cNvPr id="103429" name="Object 2">
            <a:extLst>
              <a:ext uri="{FF2B5EF4-FFF2-40B4-BE49-F238E27FC236}">
                <a16:creationId xmlns:a16="http://schemas.microsoft.com/office/drawing/2014/main" id="{A50C314A-81D1-457D-846F-01E900F76D62}"/>
              </a:ext>
            </a:extLst>
          </p:cNvPr>
          <p:cNvGraphicFramePr>
            <a:graphicFrameLocks noChangeAspect="1"/>
          </p:cNvGraphicFramePr>
          <p:nvPr>
            <p:extLst>
              <p:ext uri="{D42A27DB-BD31-4B8C-83A1-F6EECF244321}">
                <p14:modId xmlns:p14="http://schemas.microsoft.com/office/powerpoint/2010/main" val="3259992588"/>
              </p:ext>
            </p:extLst>
          </p:nvPr>
        </p:nvGraphicFramePr>
        <p:xfrm>
          <a:off x="5105400" y="1828800"/>
          <a:ext cx="2667000" cy="1479550"/>
        </p:xfrm>
        <a:graphic>
          <a:graphicData uri="http://schemas.openxmlformats.org/presentationml/2006/ole">
            <mc:AlternateContent xmlns:mc="http://schemas.openxmlformats.org/markup-compatibility/2006">
              <mc:Choice xmlns:v="urn:schemas-microsoft-com:vml" Requires="v">
                <p:oleObj name="Microsoft Equation 3.0" r:id="rId2" imgW="876300" imgH="482600" progId="Equation.3">
                  <p:embed/>
                </p:oleObj>
              </mc:Choice>
              <mc:Fallback>
                <p:oleObj name="Microsoft Equation 3.0" r:id="rId2" imgW="876300" imgH="482600" progId="Equation.3">
                  <p:embed/>
                  <p:pic>
                    <p:nvPicPr>
                      <p:cNvPr id="103429" name="Object 2">
                        <a:extLst>
                          <a:ext uri="{FF2B5EF4-FFF2-40B4-BE49-F238E27FC236}">
                            <a16:creationId xmlns:a16="http://schemas.microsoft.com/office/drawing/2014/main" id="{A50C314A-81D1-457D-846F-01E900F76D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2667000" cy="1479550"/>
                      </a:xfrm>
                      <a:prstGeom prst="rect">
                        <a:avLst/>
                      </a:prstGeom>
                      <a:solidFill>
                        <a:schemeClr val="accent5">
                          <a:lumMod val="40000"/>
                          <a:lumOff val="60000"/>
                          <a:alpha val="50195"/>
                        </a:schemeClr>
                      </a:solidFill>
                      <a:ln w="25400">
                        <a:solidFill>
                          <a:schemeClr val="tx2"/>
                        </a:solidFill>
                        <a:miter lim="800000"/>
                        <a:headEnd/>
                        <a:tailEnd/>
                      </a:ln>
                    </p:spPr>
                  </p:pic>
                </p:oleObj>
              </mc:Fallback>
            </mc:AlternateContent>
          </a:graphicData>
        </a:graphic>
      </p:graphicFrame>
      <p:sp>
        <p:nvSpPr>
          <p:cNvPr id="103430" name="Rectangle 14">
            <a:extLst>
              <a:ext uri="{FF2B5EF4-FFF2-40B4-BE49-F238E27FC236}">
                <a16:creationId xmlns:a16="http://schemas.microsoft.com/office/drawing/2014/main" id="{FF367C2E-207E-412C-A573-914EE8E51C14}"/>
              </a:ext>
            </a:extLst>
          </p:cNvPr>
          <p:cNvSpPr>
            <a:spLocks noChangeArrowheads="1"/>
          </p:cNvSpPr>
          <p:nvPr/>
        </p:nvSpPr>
        <p:spPr bwMode="auto">
          <a:xfrm>
            <a:off x="990600" y="48768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800">
                <a:latin typeface="Arial" panose="020B0604020202020204" pitchFamily="34" charset="0"/>
                <a:cs typeface="Arial" panose="020B0604020202020204" pitchFamily="34" charset="0"/>
              </a:rPr>
              <a:t>MI &lt; 1,9</a:t>
            </a:r>
          </a:p>
          <a:p>
            <a:pPr eaLnBrk="1" hangingPunct="1">
              <a:spcBef>
                <a:spcPct val="20000"/>
              </a:spcBef>
            </a:pPr>
            <a:r>
              <a:rPr lang="cs-CZ" altLang="cs-CZ" sz="2800">
                <a:latin typeface="Arial" panose="020B0604020202020204" pitchFamily="34" charset="0"/>
                <a:cs typeface="Arial" panose="020B0604020202020204" pitchFamily="34" charset="0"/>
              </a:rPr>
              <a:t>MI &lt; 0,23 – v oftalmologii</a:t>
            </a:r>
          </a:p>
          <a:p>
            <a:pPr eaLnBrk="1" hangingPunct="1">
              <a:spcBef>
                <a:spcPct val="20000"/>
              </a:spcBef>
              <a:buFontTx/>
              <a:buChar char="•"/>
            </a:pPr>
            <a:endParaRPr lang="cs-CZ" altLang="cs-CZ" sz="2800">
              <a:latin typeface="Arial" panose="020B0604020202020204" pitchFamily="34" charset="0"/>
              <a:cs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id="{6E31E901-8454-47BC-BDC6-BB2AE2992BE4}"/>
              </a:ext>
            </a:extLst>
          </p:cNvPr>
          <p:cNvSpPr>
            <a:spLocks noGrp="1" noChangeArrowheads="1"/>
          </p:cNvSpPr>
          <p:nvPr>
            <p:ph type="title"/>
          </p:nvPr>
        </p:nvSpPr>
        <p:spPr/>
        <p:txBody>
          <a:bodyPr/>
          <a:lstStyle/>
          <a:p>
            <a:pPr>
              <a:defRPr/>
            </a:pPr>
            <a:r>
              <a:rPr lang="cs-CZ"/>
              <a:t>tepelný index - TI</a:t>
            </a:r>
          </a:p>
        </p:txBody>
      </p:sp>
      <p:sp>
        <p:nvSpPr>
          <p:cNvPr id="893957" name="Rectangle 5">
            <a:extLst>
              <a:ext uri="{FF2B5EF4-FFF2-40B4-BE49-F238E27FC236}">
                <a16:creationId xmlns:a16="http://schemas.microsoft.com/office/drawing/2014/main" id="{3545E92B-8938-4C0C-A0BA-9B84DFCC2B95}"/>
              </a:ext>
            </a:extLst>
          </p:cNvPr>
          <p:cNvSpPr>
            <a:spLocks noChangeArrowheads="1"/>
          </p:cNvSpPr>
          <p:nvPr/>
        </p:nvSpPr>
        <p:spPr bwMode="auto">
          <a:xfrm>
            <a:off x="685800" y="1371600"/>
            <a:ext cx="7772400" cy="2129408"/>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000" dirty="0">
                <a:latin typeface="+mn-lt"/>
              </a:rPr>
              <a:t>Definice: poměr aktuálně nastaveného celkového výkonu k hodnotě energie, která by zvýšila teplotu tkáně o 1°C</a:t>
            </a:r>
          </a:p>
          <a:p>
            <a:pPr marL="342900" indent="-342900">
              <a:lnSpc>
                <a:spcPct val="90000"/>
              </a:lnSpc>
              <a:spcBef>
                <a:spcPct val="20000"/>
              </a:spcBef>
              <a:buFontTx/>
              <a:buChar char="•"/>
              <a:defRPr/>
            </a:pPr>
            <a:r>
              <a:rPr lang="cs-CZ" sz="2000" dirty="0">
                <a:latin typeface="+mn-lt"/>
              </a:rPr>
              <a:t>Vyjadřuje </a:t>
            </a:r>
            <a:r>
              <a:rPr lang="cs-CZ" sz="2000" dirty="0">
                <a:solidFill>
                  <a:srgbClr val="FF0000"/>
                </a:solidFill>
                <a:latin typeface="+mn-lt"/>
              </a:rPr>
              <a:t>stupeň nebezpečí </a:t>
            </a:r>
            <a:r>
              <a:rPr lang="cs-CZ" sz="2000" dirty="0">
                <a:latin typeface="+mn-lt"/>
              </a:rPr>
              <a:t>poškození tkáně ultrazvukovým </a:t>
            </a:r>
            <a:r>
              <a:rPr lang="cs-CZ" sz="2000" dirty="0">
                <a:solidFill>
                  <a:srgbClr val="FF0000"/>
                </a:solidFill>
                <a:latin typeface="+mn-lt"/>
              </a:rPr>
              <a:t>ohřevem</a:t>
            </a:r>
          </a:p>
          <a:p>
            <a:pPr marL="342900" indent="-342900">
              <a:lnSpc>
                <a:spcPct val="90000"/>
              </a:lnSpc>
              <a:spcBef>
                <a:spcPct val="20000"/>
              </a:spcBef>
              <a:buFontTx/>
              <a:buChar char="•"/>
              <a:defRPr/>
            </a:pPr>
            <a:r>
              <a:rPr lang="cs-CZ" sz="2000" dirty="0">
                <a:latin typeface="+mn-lt"/>
              </a:rPr>
              <a:t>Bezpečné TI </a:t>
            </a:r>
            <a:r>
              <a:rPr lang="cs-CZ" sz="2000" dirty="0">
                <a:latin typeface="+mn-lt"/>
                <a:cs typeface="Times New Roman" pitchFamily="18" charset="0"/>
              </a:rPr>
              <a:t>&lt;</a:t>
            </a:r>
            <a:r>
              <a:rPr lang="cs-CZ" sz="2000" dirty="0">
                <a:latin typeface="+mn-lt"/>
              </a:rPr>
              <a:t> 4, pro oko </a:t>
            </a:r>
            <a:r>
              <a:rPr lang="cs-CZ" sz="2000" dirty="0"/>
              <a:t>TI </a:t>
            </a:r>
            <a:r>
              <a:rPr lang="cs-CZ" sz="2000" dirty="0">
                <a:cs typeface="Times New Roman" pitchFamily="18" charset="0"/>
              </a:rPr>
              <a:t>&lt;</a:t>
            </a:r>
            <a:r>
              <a:rPr lang="cs-CZ" sz="2000" dirty="0"/>
              <a:t> 1</a:t>
            </a:r>
            <a:endParaRPr lang="cs-CZ" sz="2000" dirty="0">
              <a:latin typeface="+mn-lt"/>
            </a:endParaRPr>
          </a:p>
          <a:p>
            <a:pPr marL="342900" indent="-342900">
              <a:lnSpc>
                <a:spcPct val="90000"/>
              </a:lnSpc>
              <a:spcBef>
                <a:spcPct val="20000"/>
              </a:spcBef>
              <a:buFontTx/>
              <a:buChar char="•"/>
              <a:defRPr/>
            </a:pPr>
            <a:r>
              <a:rPr lang="cs-CZ" sz="2000" dirty="0">
                <a:latin typeface="+mn-lt"/>
              </a:rPr>
              <a:t>Čas expozice maximálně 15 minut (IEC)</a:t>
            </a:r>
          </a:p>
        </p:txBody>
      </p:sp>
      <p:graphicFrame>
        <p:nvGraphicFramePr>
          <p:cNvPr id="893958" name="Group 6">
            <a:extLst>
              <a:ext uri="{FF2B5EF4-FFF2-40B4-BE49-F238E27FC236}">
                <a16:creationId xmlns:a16="http://schemas.microsoft.com/office/drawing/2014/main" id="{A1713ADE-581C-4015-B1B7-B36E770D5507}"/>
              </a:ext>
            </a:extLst>
          </p:cNvPr>
          <p:cNvGraphicFramePr>
            <a:graphicFrameLocks noGrp="1"/>
          </p:cNvGraphicFramePr>
          <p:nvPr/>
        </p:nvGraphicFramePr>
        <p:xfrm>
          <a:off x="914400" y="3860800"/>
          <a:ext cx="7391400" cy="2006601"/>
        </p:xfrm>
        <a:graphic>
          <a:graphicData uri="http://schemas.openxmlformats.org/drawingml/2006/table">
            <a:tbl>
              <a:tblPr/>
              <a:tblGrid>
                <a:gridCol w="20574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chemeClr val="tx1"/>
                          </a:solidFill>
                          <a:effectLst/>
                          <a:latin typeface="Arial" pitchFamily="34" charset="0"/>
                        </a:rPr>
                        <a:t>TIS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chemeClr val="tx1"/>
                          </a:solidFill>
                          <a:effectLst/>
                          <a:latin typeface="Arial" pitchFamily="34" charset="0"/>
                        </a:rPr>
                        <a:t>pro měkkou tkáň – „soft tissue“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69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chemeClr val="tx1"/>
                          </a:solidFill>
                          <a:effectLst/>
                          <a:latin typeface="Arial" pitchFamily="34" charset="0"/>
                        </a:rPr>
                        <a:t>TIB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chemeClr val="tx1"/>
                          </a:solidFill>
                          <a:effectLst/>
                          <a:latin typeface="Arial" pitchFamily="34" charset="0"/>
                        </a:rPr>
                        <a:t>pro kost v hloubce ohniska - „bone“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8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chemeClr val="tx1"/>
                          </a:solidFill>
                          <a:effectLst/>
                          <a:latin typeface="Arial" pitchFamily="34" charset="0"/>
                        </a:rPr>
                        <a:t>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a:ln>
                            <a:noFill/>
                          </a:ln>
                          <a:solidFill>
                            <a:schemeClr val="tx1"/>
                          </a:solidFill>
                          <a:effectLst/>
                          <a:latin typeface="Arial" pitchFamily="34" charset="0"/>
                        </a:rPr>
                        <a:t>pro kost v blízké oblasti – „</a:t>
                      </a:r>
                      <a:r>
                        <a:rPr kumimoji="0" lang="cs-CZ" sz="2000" b="0" i="0" u="none" strike="noStrike" cap="none" normalizeH="0" baseline="0" dirty="0" err="1">
                          <a:ln>
                            <a:noFill/>
                          </a:ln>
                          <a:solidFill>
                            <a:schemeClr val="tx1"/>
                          </a:solidFill>
                          <a:effectLst/>
                          <a:latin typeface="Arial" pitchFamily="34" charset="0"/>
                        </a:rPr>
                        <a:t>cranial</a:t>
                      </a:r>
                      <a:r>
                        <a:rPr kumimoji="0" lang="cs-CZ" sz="2000" b="0" i="0" u="none" strike="noStrike" cap="none" normalizeH="0" baseline="0" dirty="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4466" name="Rectangle 22">
            <a:extLst>
              <a:ext uri="{FF2B5EF4-FFF2-40B4-BE49-F238E27FC236}">
                <a16:creationId xmlns:a16="http://schemas.microsoft.com/office/drawing/2014/main" id="{4598391C-6CBE-4C5F-94B0-A400E06874CB}"/>
              </a:ext>
            </a:extLst>
          </p:cNvPr>
          <p:cNvSpPr>
            <a:spLocks noChangeArrowheads="1"/>
          </p:cNvSpPr>
          <p:nvPr/>
        </p:nvSpPr>
        <p:spPr bwMode="auto">
          <a:xfrm>
            <a:off x="838200" y="6381328"/>
            <a:ext cx="6400800"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i="1" dirty="0" err="1">
                <a:solidFill>
                  <a:schemeClr val="accent4"/>
                </a:solidFill>
                <a:latin typeface="+mj-lt"/>
              </a:rPr>
              <a:t>Hrazdira</a:t>
            </a:r>
            <a:r>
              <a:rPr lang="cs-CZ" altLang="cs-CZ" i="1" dirty="0">
                <a:solidFill>
                  <a:schemeClr val="accent4"/>
                </a:solidFill>
                <a:latin typeface="+mj-lt"/>
              </a:rPr>
              <a:t> I. 1992, Eliáš P. a Žižka J. 1998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a:extLst>
              <a:ext uri="{FF2B5EF4-FFF2-40B4-BE49-F238E27FC236}">
                <a16:creationId xmlns:a16="http://schemas.microsoft.com/office/drawing/2014/main" id="{B988FB05-2C85-4EFB-AE8C-DAD4DE71FE3B}"/>
              </a:ext>
            </a:extLst>
          </p:cNvPr>
          <p:cNvSpPr>
            <a:spLocks noGrp="1" noChangeArrowheads="1"/>
          </p:cNvSpPr>
          <p:nvPr>
            <p:ph type="title"/>
          </p:nvPr>
        </p:nvSpPr>
        <p:spPr>
          <a:xfrm>
            <a:off x="457200" y="304800"/>
            <a:ext cx="8305800" cy="762000"/>
          </a:xfrm>
        </p:spPr>
        <p:txBody>
          <a:bodyPr>
            <a:normAutofit fontScale="90000"/>
          </a:bodyPr>
          <a:lstStyle/>
          <a:p>
            <a:pPr>
              <a:defRPr/>
            </a:pPr>
            <a:r>
              <a:rPr lang="cs-CZ" altLang="cs-CZ">
                <a:solidFill>
                  <a:srgbClr val="EAEAEA"/>
                </a:solidFill>
              </a:rPr>
              <a:t>organizace a bezpečnost ultrazvukové diagnostiky</a:t>
            </a:r>
          </a:p>
        </p:txBody>
      </p:sp>
      <p:sp>
        <p:nvSpPr>
          <p:cNvPr id="999427" name="Rectangle 3">
            <a:extLst>
              <a:ext uri="{FF2B5EF4-FFF2-40B4-BE49-F238E27FC236}">
                <a16:creationId xmlns:a16="http://schemas.microsoft.com/office/drawing/2014/main" id="{DADA00C1-FA11-4CA4-B2EA-56413DDF9C75}"/>
              </a:ext>
            </a:extLst>
          </p:cNvPr>
          <p:cNvSpPr>
            <a:spLocks noGrp="1" noChangeArrowheads="1"/>
          </p:cNvSpPr>
          <p:nvPr>
            <p:ph type="body" idx="1"/>
          </p:nvPr>
        </p:nvSpPr>
        <p:spPr>
          <a:xfrm>
            <a:off x="838200" y="2209800"/>
            <a:ext cx="7772400" cy="4114800"/>
          </a:xfrm>
        </p:spPr>
        <p:txBody>
          <a:bodyPr/>
          <a:lstStyle/>
          <a:p>
            <a:pPr>
              <a:buFontTx/>
              <a:buNone/>
              <a:defRPr/>
            </a:pPr>
            <a:r>
              <a:rPr lang="cs-CZ" altLang="cs-CZ" sz="1800" b="1" dirty="0">
                <a:solidFill>
                  <a:srgbClr val="EAEAEA"/>
                </a:solidFill>
              </a:rPr>
              <a:t>WFUMB</a:t>
            </a:r>
            <a:r>
              <a:rPr lang="cs-CZ" altLang="cs-CZ" sz="1800" dirty="0">
                <a:solidFill>
                  <a:srgbClr val="EAEAEA"/>
                </a:solidFill>
              </a:rPr>
              <a:t> – </a:t>
            </a:r>
            <a:r>
              <a:rPr lang="cs-CZ" altLang="cs-CZ" sz="1800" dirty="0" err="1">
                <a:solidFill>
                  <a:srgbClr val="EAEAEA"/>
                </a:solidFill>
              </a:rPr>
              <a:t>World</a:t>
            </a:r>
            <a:r>
              <a:rPr lang="cs-CZ" altLang="cs-CZ" sz="1800" dirty="0">
                <a:solidFill>
                  <a:srgbClr val="EAEAEA"/>
                </a:solidFill>
              </a:rPr>
              <a:t> </a:t>
            </a:r>
            <a:r>
              <a:rPr lang="cs-CZ" altLang="cs-CZ" sz="1800" dirty="0" err="1">
                <a:solidFill>
                  <a:srgbClr val="EAEAEA"/>
                </a:solidFill>
              </a:rPr>
              <a:t>Federation</a:t>
            </a:r>
            <a:r>
              <a:rPr lang="cs-CZ" altLang="cs-CZ" sz="1800" dirty="0">
                <a:solidFill>
                  <a:srgbClr val="EAEAEA"/>
                </a:solidFill>
              </a:rPr>
              <a:t> </a:t>
            </a:r>
            <a:r>
              <a:rPr lang="cs-CZ" altLang="cs-CZ" sz="1800" dirty="0" err="1">
                <a:solidFill>
                  <a:srgbClr val="EAEAEA"/>
                </a:solidFill>
              </a:rPr>
              <a:t>for</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r>
              <a:rPr lang="cs-CZ" altLang="cs-CZ" sz="1800" dirty="0">
                <a:solidFill>
                  <a:srgbClr val="EAEAEA"/>
                </a:solidFill>
              </a:rPr>
              <a:t> and Biology</a:t>
            </a:r>
          </a:p>
          <a:p>
            <a:pPr>
              <a:buFontTx/>
              <a:buNone/>
              <a:defRPr/>
            </a:pPr>
            <a:r>
              <a:rPr lang="cs-CZ" altLang="cs-CZ" sz="1800" b="1" dirty="0">
                <a:solidFill>
                  <a:srgbClr val="EAEAEA"/>
                </a:solidFill>
              </a:rPr>
              <a:t>EFSUMB</a:t>
            </a:r>
            <a:r>
              <a:rPr lang="cs-CZ" altLang="cs-CZ" sz="1800" dirty="0">
                <a:solidFill>
                  <a:srgbClr val="EAEAEA"/>
                </a:solidFill>
              </a:rPr>
              <a:t> – </a:t>
            </a:r>
            <a:r>
              <a:rPr lang="cs-CZ" altLang="cs-CZ" sz="1800" dirty="0" err="1">
                <a:solidFill>
                  <a:srgbClr val="EAEAEA"/>
                </a:solidFill>
              </a:rPr>
              <a:t>European</a:t>
            </a:r>
            <a:r>
              <a:rPr lang="cs-CZ" altLang="cs-CZ" sz="1800" dirty="0">
                <a:solidFill>
                  <a:srgbClr val="EAEAEA"/>
                </a:solidFill>
              </a:rPr>
              <a:t> </a:t>
            </a:r>
            <a:r>
              <a:rPr lang="cs-CZ" altLang="cs-CZ" sz="1800" dirty="0" err="1">
                <a:solidFill>
                  <a:srgbClr val="EAEAEA"/>
                </a:solidFill>
              </a:rPr>
              <a:t>Federation</a:t>
            </a:r>
            <a:r>
              <a:rPr lang="cs-CZ" altLang="cs-CZ" sz="1800" dirty="0">
                <a:solidFill>
                  <a:srgbClr val="EAEAEA"/>
                </a:solidFill>
              </a:rPr>
              <a:t> </a:t>
            </a:r>
            <a:r>
              <a:rPr lang="cs-CZ" altLang="cs-CZ" sz="1800" dirty="0" err="1">
                <a:solidFill>
                  <a:srgbClr val="EAEAEA"/>
                </a:solidFill>
              </a:rPr>
              <a:t>for</a:t>
            </a:r>
            <a:r>
              <a:rPr lang="cs-CZ" altLang="cs-CZ" sz="1800" dirty="0">
                <a:solidFill>
                  <a:srgbClr val="EAEAEA"/>
                </a:solidFill>
              </a:rPr>
              <a:t> </a:t>
            </a:r>
            <a:r>
              <a:rPr lang="cs-CZ" altLang="cs-CZ" sz="1800" dirty="0" err="1">
                <a:solidFill>
                  <a:srgbClr val="EAEAEA"/>
                </a:solidFill>
              </a:rPr>
              <a:t>Societies</a:t>
            </a:r>
            <a:r>
              <a:rPr lang="cs-CZ" altLang="cs-CZ" sz="1800" dirty="0">
                <a:solidFill>
                  <a:srgbClr val="EAEAEA"/>
                </a:solidFill>
              </a:rPr>
              <a:t> </a:t>
            </a:r>
            <a:r>
              <a:rPr lang="cs-CZ" altLang="cs-CZ" sz="1800" dirty="0" err="1">
                <a:solidFill>
                  <a:srgbClr val="EAEAEA"/>
                </a:solidFill>
              </a:rPr>
              <a:t>of</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r>
              <a:rPr lang="cs-CZ" altLang="cs-CZ" sz="1800" dirty="0">
                <a:solidFill>
                  <a:srgbClr val="EAEAEA"/>
                </a:solidFill>
              </a:rPr>
              <a:t> and Biology</a:t>
            </a:r>
          </a:p>
          <a:p>
            <a:pPr>
              <a:buFontTx/>
              <a:buNone/>
              <a:defRPr/>
            </a:pPr>
            <a:r>
              <a:rPr lang="cs-CZ" altLang="cs-CZ" sz="1800" b="1" dirty="0">
                <a:solidFill>
                  <a:srgbClr val="EAEAEA"/>
                </a:solidFill>
              </a:rPr>
              <a:t>AIUM</a:t>
            </a:r>
            <a:r>
              <a:rPr lang="cs-CZ" altLang="cs-CZ" sz="1800" dirty="0">
                <a:solidFill>
                  <a:srgbClr val="EAEAEA"/>
                </a:solidFill>
              </a:rPr>
              <a:t> – </a:t>
            </a:r>
            <a:r>
              <a:rPr lang="cs-CZ" altLang="cs-CZ" sz="1800" dirty="0" err="1">
                <a:solidFill>
                  <a:srgbClr val="EAEAEA"/>
                </a:solidFill>
              </a:rPr>
              <a:t>American</a:t>
            </a:r>
            <a:r>
              <a:rPr lang="cs-CZ" altLang="cs-CZ" sz="1800" dirty="0">
                <a:solidFill>
                  <a:srgbClr val="EAEAEA"/>
                </a:solidFill>
              </a:rPr>
              <a:t> Institute </a:t>
            </a:r>
            <a:r>
              <a:rPr lang="cs-CZ" altLang="cs-CZ" sz="1800" dirty="0" err="1">
                <a:solidFill>
                  <a:srgbClr val="EAEAEA"/>
                </a:solidFill>
              </a:rPr>
              <a:t>of</a:t>
            </a:r>
            <a:r>
              <a:rPr lang="cs-CZ" altLang="cs-CZ" sz="1800" dirty="0">
                <a:solidFill>
                  <a:srgbClr val="EAEAEA"/>
                </a:solidFill>
              </a:rPr>
              <a:t> </a:t>
            </a:r>
            <a:r>
              <a:rPr lang="cs-CZ" altLang="cs-CZ" sz="1800" dirty="0" err="1">
                <a:solidFill>
                  <a:srgbClr val="EAEAEA"/>
                </a:solidFill>
              </a:rPr>
              <a:t>Ultrasound</a:t>
            </a:r>
            <a:r>
              <a:rPr lang="cs-CZ" altLang="cs-CZ" sz="1800" dirty="0">
                <a:solidFill>
                  <a:srgbClr val="EAEAEA"/>
                </a:solidFill>
              </a:rPr>
              <a:t> in </a:t>
            </a:r>
            <a:r>
              <a:rPr lang="cs-CZ" altLang="cs-CZ" sz="1800" dirty="0" err="1">
                <a:solidFill>
                  <a:srgbClr val="EAEAEA"/>
                </a:solidFill>
              </a:rPr>
              <a:t>Medicine</a:t>
            </a:r>
            <a:endParaRPr lang="cs-CZ" altLang="cs-CZ" sz="1800" dirty="0">
              <a:solidFill>
                <a:srgbClr val="EAEAEA"/>
              </a:solidFill>
            </a:endParaRPr>
          </a:p>
          <a:p>
            <a:pPr>
              <a:buFontTx/>
              <a:buNone/>
              <a:defRPr/>
            </a:pPr>
            <a:r>
              <a:rPr lang="cs-CZ" altLang="cs-CZ" sz="1800" b="1" dirty="0">
                <a:solidFill>
                  <a:srgbClr val="EAEAEA"/>
                </a:solidFill>
              </a:rPr>
              <a:t>FDA</a:t>
            </a:r>
            <a:r>
              <a:rPr lang="cs-CZ" altLang="cs-CZ" sz="1800" dirty="0">
                <a:solidFill>
                  <a:srgbClr val="EAEAEA"/>
                </a:solidFill>
              </a:rPr>
              <a:t> – Food and </a:t>
            </a:r>
            <a:r>
              <a:rPr lang="cs-CZ" altLang="cs-CZ" sz="1800" dirty="0" err="1">
                <a:solidFill>
                  <a:srgbClr val="EAEAEA"/>
                </a:solidFill>
              </a:rPr>
              <a:t>Drug</a:t>
            </a:r>
            <a:r>
              <a:rPr lang="cs-CZ" altLang="cs-CZ" sz="1800" dirty="0">
                <a:solidFill>
                  <a:srgbClr val="EAEAEA"/>
                </a:solidFill>
              </a:rPr>
              <a:t> </a:t>
            </a:r>
            <a:r>
              <a:rPr lang="cs-CZ" altLang="cs-CZ" sz="1800" dirty="0" err="1">
                <a:solidFill>
                  <a:srgbClr val="EAEAEA"/>
                </a:solidFill>
              </a:rPr>
              <a:t>Administration</a:t>
            </a:r>
            <a:endParaRPr lang="cs-CZ" altLang="cs-CZ" sz="1800" dirty="0">
              <a:solidFill>
                <a:srgbClr val="EAEAEA"/>
              </a:solidFill>
            </a:endParaRPr>
          </a:p>
          <a:p>
            <a:pPr>
              <a:buFontTx/>
              <a:buNone/>
              <a:defRPr/>
            </a:pPr>
            <a:r>
              <a:rPr lang="cs-CZ" altLang="cs-CZ" sz="1800" b="1" dirty="0">
                <a:solidFill>
                  <a:srgbClr val="EAEAEA"/>
                </a:solidFill>
              </a:rPr>
              <a:t>IEC</a:t>
            </a:r>
            <a:r>
              <a:rPr lang="cs-CZ" altLang="cs-CZ" sz="1800" dirty="0">
                <a:solidFill>
                  <a:srgbClr val="EAEAEA"/>
                </a:solidFill>
              </a:rPr>
              <a:t> – International </a:t>
            </a:r>
            <a:r>
              <a:rPr lang="cs-CZ" altLang="cs-CZ" sz="1800" dirty="0" err="1">
                <a:solidFill>
                  <a:srgbClr val="EAEAEA"/>
                </a:solidFill>
              </a:rPr>
              <a:t>Electrotechnical</a:t>
            </a:r>
            <a:r>
              <a:rPr lang="cs-CZ" altLang="cs-CZ" sz="1800" dirty="0">
                <a:solidFill>
                  <a:srgbClr val="EAEAEA"/>
                </a:solidFill>
              </a:rPr>
              <a:t> </a:t>
            </a:r>
            <a:r>
              <a:rPr lang="cs-CZ" altLang="cs-CZ" sz="1800" dirty="0" err="1">
                <a:solidFill>
                  <a:srgbClr val="EAEAEA"/>
                </a:solidFill>
              </a:rPr>
              <a:t>Commission</a:t>
            </a:r>
            <a:endParaRPr lang="cs-CZ" altLang="cs-CZ" sz="1800" dirty="0">
              <a:solidFill>
                <a:srgbClr val="EAEAEA"/>
              </a:solidFill>
            </a:endParaRPr>
          </a:p>
          <a:p>
            <a:pPr>
              <a:buFontTx/>
              <a:buNone/>
              <a:defRPr/>
            </a:pPr>
            <a:r>
              <a:rPr lang="cs-CZ" altLang="cs-CZ" sz="1800" b="1" dirty="0">
                <a:solidFill>
                  <a:srgbClr val="EAEAEA"/>
                </a:solidFill>
              </a:rPr>
              <a:t>SÚKL </a:t>
            </a:r>
            <a:r>
              <a:rPr lang="cs-CZ" altLang="cs-CZ" sz="1800" dirty="0">
                <a:solidFill>
                  <a:srgbClr val="EAEAEA"/>
                </a:solidFill>
              </a:rPr>
              <a:t>– Státní ústav pro kontrolu léčiv</a:t>
            </a:r>
          </a:p>
          <a:p>
            <a:pPr>
              <a:buFontTx/>
              <a:buNone/>
              <a:defRPr/>
            </a:pPr>
            <a:r>
              <a:rPr lang="cs-CZ" altLang="cs-CZ" sz="1800" b="1" dirty="0">
                <a:solidFill>
                  <a:srgbClr val="EAEAEA"/>
                </a:solidFill>
              </a:rPr>
              <a:t>ECMUS, ECURS, ASUM</a:t>
            </a:r>
            <a:r>
              <a:rPr lang="cs-CZ" altLang="cs-CZ" sz="1800" dirty="0">
                <a:solidFill>
                  <a:srgbClr val="EAEAEA"/>
                </a:solidFill>
              </a:rPr>
              <a:t> a další</a:t>
            </a:r>
          </a:p>
          <a:p>
            <a:pPr>
              <a:buFontTx/>
              <a:buNone/>
              <a:defRPr/>
            </a:pPr>
            <a:endParaRPr lang="cs-CZ" altLang="cs-CZ" sz="1800" dirty="0">
              <a:solidFill>
                <a:srgbClr val="EAEAEA"/>
              </a:solidFill>
            </a:endParaRPr>
          </a:p>
          <a:p>
            <a:pPr>
              <a:buFontTx/>
              <a:buNone/>
              <a:defRPr/>
            </a:pPr>
            <a:r>
              <a:rPr lang="cs-CZ" altLang="cs-CZ" sz="1800" b="1" u="sng" dirty="0">
                <a:solidFill>
                  <a:srgbClr val="EAEAEA"/>
                </a:solidFill>
              </a:rPr>
              <a:t>IEC 601-1</a:t>
            </a:r>
            <a:r>
              <a:rPr lang="cs-CZ" altLang="cs-CZ" sz="1800" dirty="0">
                <a:solidFill>
                  <a:srgbClr val="EAEAEA"/>
                </a:solidFill>
              </a:rPr>
              <a:t>, 601-2, </a:t>
            </a:r>
            <a:r>
              <a:rPr lang="cs-CZ" altLang="cs-CZ" sz="1800" b="1" u="sng" dirty="0">
                <a:solidFill>
                  <a:srgbClr val="EAEAEA"/>
                </a:solidFill>
              </a:rPr>
              <a:t>IEC 1157</a:t>
            </a:r>
            <a:r>
              <a:rPr lang="cs-CZ" altLang="cs-CZ" sz="1800" dirty="0">
                <a:solidFill>
                  <a:srgbClr val="EAEAEA"/>
                </a:solidFill>
              </a:rPr>
              <a:t>, Track1, Track 3 </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a:extLst>
              <a:ext uri="{FF2B5EF4-FFF2-40B4-BE49-F238E27FC236}">
                <a16:creationId xmlns:a16="http://schemas.microsoft.com/office/drawing/2014/main" id="{C3DC6811-54E0-49C6-8234-0BDFD3C511B8}"/>
              </a:ext>
            </a:extLst>
          </p:cNvPr>
          <p:cNvSpPr>
            <a:spLocks noGrp="1" noChangeArrowheads="1"/>
          </p:cNvSpPr>
          <p:nvPr>
            <p:ph type="title"/>
          </p:nvPr>
        </p:nvSpPr>
        <p:spPr>
          <a:xfrm>
            <a:off x="430213" y="0"/>
            <a:ext cx="8305800" cy="1544638"/>
          </a:xfrm>
        </p:spPr>
        <p:txBody>
          <a:bodyPr/>
          <a:lstStyle/>
          <a:p>
            <a:pPr>
              <a:defRPr/>
            </a:pPr>
            <a:br>
              <a:rPr lang="cs-CZ" sz="4000" dirty="0"/>
            </a:br>
            <a:r>
              <a:rPr lang="cs-CZ" sz="2400" dirty="0">
                <a:solidFill>
                  <a:schemeClr val="tx1"/>
                </a:solidFill>
              </a:rPr>
              <a:t>maximální doporučené intenzity dle FDA a intenzity UZ modalit</a:t>
            </a:r>
            <a:endParaRPr lang="cs-CZ" sz="4000" dirty="0">
              <a:solidFill>
                <a:schemeClr val="tx1"/>
              </a:solidFill>
            </a:endParaRPr>
          </a:p>
        </p:txBody>
      </p:sp>
      <p:sp>
        <p:nvSpPr>
          <p:cNvPr id="888836" name="Rectangle 4">
            <a:extLst>
              <a:ext uri="{FF2B5EF4-FFF2-40B4-BE49-F238E27FC236}">
                <a16:creationId xmlns:a16="http://schemas.microsoft.com/office/drawing/2014/main" id="{DF49AF05-971F-4702-A67A-7E829F22A61D}"/>
              </a:ext>
            </a:extLst>
          </p:cNvPr>
          <p:cNvSpPr>
            <a:spLocks noGrp="1" noChangeArrowheads="1"/>
          </p:cNvSpPr>
          <p:nvPr>
            <p:ph idx="1"/>
          </p:nvPr>
        </p:nvSpPr>
        <p:spPr>
          <a:xfrm>
            <a:off x="533400" y="6524625"/>
            <a:ext cx="8153400" cy="333375"/>
          </a:xfrm>
        </p:spPr>
        <p:txBody>
          <a:bodyPr/>
          <a:lstStyle/>
          <a:p>
            <a:pPr>
              <a:buFontTx/>
              <a:buNone/>
              <a:defRPr/>
            </a:pPr>
            <a:r>
              <a:rPr lang="cs-CZ" sz="1200" i="1" dirty="0" err="1">
                <a:solidFill>
                  <a:schemeClr val="accent4"/>
                </a:solidFill>
                <a:latin typeface="+mj-lt"/>
              </a:rPr>
              <a:t>Barnett</a:t>
            </a:r>
            <a:r>
              <a:rPr lang="cs-CZ" sz="1200" i="1" dirty="0">
                <a:solidFill>
                  <a:schemeClr val="accent4"/>
                </a:solidFill>
                <a:latin typeface="+mj-lt"/>
              </a:rPr>
              <a:t> S. B. et al. 2000</a:t>
            </a:r>
          </a:p>
        </p:txBody>
      </p:sp>
      <p:graphicFrame>
        <p:nvGraphicFramePr>
          <p:cNvPr id="888894" name="Group 62">
            <a:extLst>
              <a:ext uri="{FF2B5EF4-FFF2-40B4-BE49-F238E27FC236}">
                <a16:creationId xmlns:a16="http://schemas.microsoft.com/office/drawing/2014/main" id="{75C1968A-6C41-47D4-BB4D-A019E9056685}"/>
              </a:ext>
            </a:extLst>
          </p:cNvPr>
          <p:cNvGraphicFramePr>
            <a:graphicFrameLocks noGrp="1"/>
          </p:cNvGraphicFramePr>
          <p:nvPr/>
        </p:nvGraphicFramePr>
        <p:xfrm>
          <a:off x="539750" y="1700213"/>
          <a:ext cx="8153400" cy="2286000"/>
        </p:xfrm>
        <a:graphic>
          <a:graphicData uri="http://schemas.openxmlformats.org/drawingml/2006/table">
            <a:tbl>
              <a:tblPr/>
              <a:tblGrid>
                <a:gridCol w="27432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DDDDDD"/>
                          </a:solidFill>
                          <a:effectLst/>
                          <a:latin typeface="Arial" pitchFamily="34" charset="0"/>
                        </a:rPr>
                        <a:t>Aplikace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I</a:t>
                      </a:r>
                      <a:r>
                        <a:rPr kumimoji="0" lang="cs-CZ" sz="2000" b="1" i="0" u="none" strike="noStrike" cap="none" normalizeH="0" baseline="-25000">
                          <a:ln>
                            <a:noFill/>
                          </a:ln>
                          <a:solidFill>
                            <a:srgbClr val="DDDDDD"/>
                          </a:solidFill>
                          <a:effectLst/>
                          <a:latin typeface="Arial" pitchFamily="34" charset="0"/>
                        </a:rPr>
                        <a:t>SPTA*</a:t>
                      </a:r>
                      <a:r>
                        <a:rPr kumimoji="0" lang="cs-CZ" sz="2000" b="1" i="0" u="none" strike="noStrike" cap="none" normalizeH="0" baseline="0">
                          <a:ln>
                            <a:noFill/>
                          </a:ln>
                          <a:solidFill>
                            <a:srgbClr val="DDDDDD"/>
                          </a:solidFill>
                          <a:effectLst/>
                          <a:latin typeface="Arial" pitchFamily="34" charset="0"/>
                        </a:rPr>
                        <a:t> (mW.cm</a:t>
                      </a:r>
                      <a:r>
                        <a:rPr kumimoji="0" lang="cs-CZ" sz="2000" b="1" i="0" u="none" strike="noStrike" cap="none" normalizeH="0" baseline="30000">
                          <a:ln>
                            <a:noFill/>
                          </a:ln>
                          <a:solidFill>
                            <a:srgbClr val="DDDDDD"/>
                          </a:solidFill>
                          <a:effectLst/>
                          <a:latin typeface="Arial" pitchFamily="34" charset="0"/>
                        </a:rPr>
                        <a:t>-2</a:t>
                      </a:r>
                      <a:r>
                        <a:rPr kumimoji="0" lang="cs-CZ" sz="2000" b="1" i="0" u="none" strike="noStrike" cap="none" normalizeH="0" baseline="0">
                          <a:ln>
                            <a:noFill/>
                          </a:ln>
                          <a:solidFill>
                            <a:srgbClr val="DDDDDD"/>
                          </a:solidFill>
                          <a:effectLst/>
                          <a:latin typeface="Arial" pitchFamily="34"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MI</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Měkká tkáň, cévy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720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Kardiologie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430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DDDDDD"/>
                          </a:solidFill>
                          <a:effectLst/>
                          <a:latin typeface="Arial" pitchFamily="34" charset="0"/>
                        </a:rPr>
                        <a:t>Vyšetření plodu</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FF3300"/>
                          </a:solidFill>
                          <a:effectLst/>
                          <a:latin typeface="Arial" pitchFamily="34" charset="0"/>
                        </a:rPr>
                        <a:t>94</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a:ln>
                            <a:noFill/>
                          </a:ln>
                          <a:solidFill>
                            <a:srgbClr val="DDDDDD"/>
                          </a:solidFill>
                          <a:effectLst/>
                          <a:latin typeface="Arial" pitchFamily="34" charset="0"/>
                        </a:rPr>
                        <a:t>1,9</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a:ln>
                            <a:noFill/>
                          </a:ln>
                          <a:solidFill>
                            <a:srgbClr val="DDDDDD"/>
                          </a:solidFill>
                          <a:effectLst/>
                          <a:latin typeface="Arial" pitchFamily="34" charset="0"/>
                        </a:rPr>
                        <a:t>Oftalmologie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0" i="0" u="none" strike="noStrike" cap="none" normalizeH="0" baseline="0" dirty="0">
                          <a:ln>
                            <a:noFill/>
                          </a:ln>
                          <a:solidFill>
                            <a:srgbClr val="DDDDDD"/>
                          </a:solidFill>
                          <a:effectLst/>
                          <a:latin typeface="Arial" pitchFamily="34" charset="0"/>
                        </a:rPr>
                        <a:t>17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000" b="1" i="0" u="none" strike="noStrike" cap="none" normalizeH="0" baseline="0" dirty="0">
                          <a:ln>
                            <a:noFill/>
                          </a:ln>
                          <a:solidFill>
                            <a:srgbClr val="FF3300"/>
                          </a:solidFill>
                          <a:effectLst/>
                          <a:latin typeface="Arial" pitchFamily="34" charset="0"/>
                        </a:rPr>
                        <a:t>0,2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01406" name="Rectangle 31">
            <a:extLst>
              <a:ext uri="{FF2B5EF4-FFF2-40B4-BE49-F238E27FC236}">
                <a16:creationId xmlns:a16="http://schemas.microsoft.com/office/drawing/2014/main" id="{9CC56F73-ED1D-4761-B24A-8F1335B2767B}"/>
              </a:ext>
            </a:extLst>
          </p:cNvPr>
          <p:cNvSpPr>
            <a:spLocks noChangeArrowheads="1"/>
          </p:cNvSpPr>
          <p:nvPr/>
        </p:nvSpPr>
        <p:spPr bwMode="auto">
          <a:xfrm>
            <a:off x="430213" y="6092825"/>
            <a:ext cx="8713787"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solidFill>
                  <a:srgbClr val="DDDDDD"/>
                </a:solidFill>
                <a:latin typeface="Arial" panose="020B0604020202020204" pitchFamily="34" charset="0"/>
                <a:cs typeface="Arial" panose="020B0604020202020204" pitchFamily="34" charset="0"/>
              </a:rPr>
              <a:t>*I</a:t>
            </a:r>
            <a:r>
              <a:rPr lang="cs-CZ" altLang="cs-CZ" baseline="-25000" dirty="0">
                <a:solidFill>
                  <a:srgbClr val="DDDDDD"/>
                </a:solidFill>
                <a:latin typeface="Arial" panose="020B0604020202020204" pitchFamily="34" charset="0"/>
                <a:cs typeface="Arial" panose="020B0604020202020204" pitchFamily="34" charset="0"/>
              </a:rPr>
              <a:t>SPTA</a:t>
            </a:r>
            <a:r>
              <a:rPr lang="cs-CZ" altLang="cs-CZ" dirty="0">
                <a:solidFill>
                  <a:srgbClr val="DDDDDD"/>
                </a:solidFill>
                <a:latin typeface="Arial" panose="020B0604020202020204" pitchFamily="34" charset="0"/>
                <a:cs typeface="Arial" panose="020B0604020202020204" pitchFamily="34" charset="0"/>
              </a:rPr>
              <a:t> – </a:t>
            </a:r>
            <a:r>
              <a:rPr lang="cs-CZ" altLang="cs-CZ" dirty="0" err="1">
                <a:solidFill>
                  <a:srgbClr val="DDDDDD"/>
                </a:solidFill>
                <a:latin typeface="Arial" panose="020B0604020202020204" pitchFamily="34" charset="0"/>
                <a:cs typeface="Arial" panose="020B0604020202020204" pitchFamily="34" charset="0"/>
              </a:rPr>
              <a:t>space</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peak</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time</a:t>
            </a:r>
            <a:r>
              <a:rPr lang="cs-CZ" altLang="cs-CZ" dirty="0">
                <a:solidFill>
                  <a:srgbClr val="DDDDDD"/>
                </a:solidFill>
                <a:latin typeface="Arial" panose="020B0604020202020204" pitchFamily="34" charset="0"/>
                <a:cs typeface="Arial" panose="020B0604020202020204" pitchFamily="34" charset="0"/>
              </a:rPr>
              <a:t> </a:t>
            </a:r>
            <a:r>
              <a:rPr lang="cs-CZ" altLang="cs-CZ" dirty="0" err="1">
                <a:solidFill>
                  <a:srgbClr val="DDDDDD"/>
                </a:solidFill>
                <a:latin typeface="Arial" panose="020B0604020202020204" pitchFamily="34" charset="0"/>
                <a:cs typeface="Arial" panose="020B0604020202020204" pitchFamily="34" charset="0"/>
              </a:rPr>
              <a:t>average</a:t>
            </a:r>
            <a:r>
              <a:rPr lang="cs-CZ" altLang="cs-CZ" dirty="0">
                <a:solidFill>
                  <a:srgbClr val="DDDDDD"/>
                </a:solidFill>
                <a:latin typeface="Arial" panose="020B0604020202020204" pitchFamily="34" charset="0"/>
                <a:cs typeface="Arial" panose="020B0604020202020204" pitchFamily="34" charset="0"/>
              </a:rPr>
              <a:t> –časový průměr vrcholových </a:t>
            </a:r>
            <a:r>
              <a:rPr lang="cs-CZ" altLang="cs-CZ" dirty="0" err="1">
                <a:solidFill>
                  <a:srgbClr val="DDDDDD"/>
                </a:solidFill>
                <a:latin typeface="Arial" panose="020B0604020202020204" pitchFamily="34" charset="0"/>
                <a:cs typeface="Arial" panose="020B0604020202020204" pitchFamily="34" charset="0"/>
              </a:rPr>
              <a:t>intezit</a:t>
            </a:r>
            <a:endParaRPr lang="cs-CZ" altLang="cs-CZ" dirty="0">
              <a:solidFill>
                <a:srgbClr val="DDDDDD"/>
              </a:solidFill>
              <a:latin typeface="Arial" panose="020B0604020202020204" pitchFamily="34" charset="0"/>
              <a:cs typeface="Arial" panose="020B0604020202020204" pitchFamily="34" charset="0"/>
            </a:endParaRPr>
          </a:p>
        </p:txBody>
      </p:sp>
      <p:graphicFrame>
        <p:nvGraphicFramePr>
          <p:cNvPr id="888892" name="Group 60">
            <a:extLst>
              <a:ext uri="{FF2B5EF4-FFF2-40B4-BE49-F238E27FC236}">
                <a16:creationId xmlns:a16="http://schemas.microsoft.com/office/drawing/2014/main" id="{8EA16F50-0450-465C-8BBB-BCA91A247EA7}"/>
              </a:ext>
            </a:extLst>
          </p:cNvPr>
          <p:cNvGraphicFramePr>
            <a:graphicFrameLocks noGrp="1"/>
          </p:cNvGraphicFramePr>
          <p:nvPr/>
        </p:nvGraphicFramePr>
        <p:xfrm>
          <a:off x="539750" y="4062413"/>
          <a:ext cx="8153400" cy="1947862"/>
        </p:xfrm>
        <a:graphic>
          <a:graphicData uri="http://schemas.openxmlformats.org/drawingml/2006/table">
            <a:tbl>
              <a:tblPr/>
              <a:tblGrid>
                <a:gridCol w="2717800">
                  <a:extLst>
                    <a:ext uri="{9D8B030D-6E8A-4147-A177-3AD203B41FA5}">
                      <a16:colId xmlns:a16="http://schemas.microsoft.com/office/drawing/2014/main" val="20000"/>
                    </a:ext>
                  </a:extLst>
                </a:gridCol>
                <a:gridCol w="2717800">
                  <a:extLst>
                    <a:ext uri="{9D8B030D-6E8A-4147-A177-3AD203B41FA5}">
                      <a16:colId xmlns:a16="http://schemas.microsoft.com/office/drawing/2014/main" val="20001"/>
                    </a:ext>
                  </a:extLst>
                </a:gridCol>
                <a:gridCol w="2717800">
                  <a:extLst>
                    <a:ext uri="{9D8B030D-6E8A-4147-A177-3AD203B41FA5}">
                      <a16:colId xmlns:a16="http://schemas.microsoft.com/office/drawing/2014/main" val="20002"/>
                    </a:ext>
                  </a:extLst>
                </a:gridCol>
              </a:tblGrid>
              <a:tr h="34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DDDDDD"/>
                          </a:solidFill>
                          <a:effectLst/>
                          <a:latin typeface="Arial" pitchFamily="34" charset="0"/>
                        </a:rPr>
                        <a:t>Diagnostická modalita</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Průměrná I</a:t>
                      </a:r>
                      <a:r>
                        <a:rPr kumimoji="0" lang="cs-CZ" sz="1600" b="1" i="0" u="none" strike="noStrike" cap="none" normalizeH="0" baseline="-25000">
                          <a:ln>
                            <a:noFill/>
                          </a:ln>
                          <a:solidFill>
                            <a:srgbClr val="DDDDDD"/>
                          </a:solidFill>
                          <a:effectLst/>
                          <a:latin typeface="Arial" pitchFamily="34" charset="0"/>
                        </a:rPr>
                        <a:t>SPTA*</a:t>
                      </a:r>
                      <a:r>
                        <a:rPr kumimoji="0" lang="cs-CZ" sz="1600" b="1" i="0" u="none" strike="noStrike" cap="none" normalizeH="0" baseline="0">
                          <a:ln>
                            <a:noFill/>
                          </a:ln>
                          <a:solidFill>
                            <a:srgbClr val="DDDDDD"/>
                          </a:solidFill>
                          <a:effectLst/>
                          <a:latin typeface="Arial" pitchFamily="34" charset="0"/>
                        </a:rPr>
                        <a:t> (mW.cm</a:t>
                      </a:r>
                      <a:r>
                        <a:rPr kumimoji="0" lang="cs-CZ" sz="1600" b="1" i="0" u="none" strike="noStrike" cap="none" normalizeH="0" baseline="30000">
                          <a:ln>
                            <a:noFill/>
                          </a:ln>
                          <a:solidFill>
                            <a:srgbClr val="DDDDDD"/>
                          </a:solidFill>
                          <a:effectLst/>
                          <a:latin typeface="Arial" pitchFamily="34" charset="0"/>
                        </a:rPr>
                        <a:t>-2</a:t>
                      </a:r>
                      <a:r>
                        <a:rPr kumimoji="0" lang="cs-CZ" sz="1600" b="1" i="0" u="none" strike="noStrike" cap="none" normalizeH="0" baseline="0">
                          <a:ln>
                            <a:noFill/>
                          </a:ln>
                          <a:solidFill>
                            <a:srgbClr val="DDDDDD"/>
                          </a:solidFill>
                          <a:effectLst/>
                          <a:latin typeface="Arial" pitchFamily="34" charset="0"/>
                        </a:rPr>
                        <a:t>)</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Maximální I</a:t>
                      </a:r>
                      <a:r>
                        <a:rPr kumimoji="0" lang="cs-CZ" sz="1600" b="1" i="0" u="none" strike="noStrike" cap="none" normalizeH="0" baseline="-25000">
                          <a:ln>
                            <a:noFill/>
                          </a:ln>
                          <a:solidFill>
                            <a:srgbClr val="DDDDDD"/>
                          </a:solidFill>
                          <a:effectLst/>
                          <a:latin typeface="Arial" pitchFamily="34" charset="0"/>
                        </a:rPr>
                        <a:t>SPTA*</a:t>
                      </a:r>
                      <a:r>
                        <a:rPr kumimoji="0" lang="cs-CZ" sz="1600" b="1" i="0" u="none" strike="noStrike" cap="none" normalizeH="0" baseline="0">
                          <a:ln>
                            <a:noFill/>
                          </a:ln>
                          <a:solidFill>
                            <a:srgbClr val="DDDDDD"/>
                          </a:solidFill>
                          <a:effectLst/>
                          <a:latin typeface="Arial" pitchFamily="34" charset="0"/>
                        </a:rPr>
                        <a:t> (mW.cm</a:t>
                      </a:r>
                      <a:r>
                        <a:rPr kumimoji="0" lang="cs-CZ" sz="1600" b="1" i="0" u="none" strike="noStrike" cap="none" normalizeH="0" baseline="30000">
                          <a:ln>
                            <a:noFill/>
                          </a:ln>
                          <a:solidFill>
                            <a:srgbClr val="DDDDDD"/>
                          </a:solidFill>
                          <a:effectLst/>
                          <a:latin typeface="Arial" pitchFamily="34" charset="0"/>
                        </a:rPr>
                        <a:t>-2</a:t>
                      </a:r>
                      <a:r>
                        <a:rPr kumimoji="0" lang="cs-CZ" sz="1600" b="1" i="0" u="none" strike="noStrike" cap="none" normalizeH="0" baseline="0">
                          <a:ln>
                            <a:noFill/>
                          </a:ln>
                          <a:solidFill>
                            <a:srgbClr val="DDDDDD"/>
                          </a:solidFill>
                          <a:effectLst/>
                          <a:latin typeface="Arial" pitchFamily="34" charset="0"/>
                        </a:rPr>
                        <a:t>)</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1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DDDDDD"/>
                          </a:solidFill>
                          <a:effectLst/>
                          <a:latin typeface="Arial" pitchFamily="34" charset="0"/>
                        </a:rPr>
                        <a:t>Dvojrozměrné zobrazení</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17-95</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180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1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Barevný Doppler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rgbClr val="DDDDDD"/>
                          </a:solidFill>
                          <a:effectLst/>
                          <a:latin typeface="Arial" pitchFamily="34" charset="0"/>
                        </a:rPr>
                        <a:t>150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510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92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CW – dopplerovské přístroje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170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a:ln>
                            <a:noFill/>
                          </a:ln>
                          <a:solidFill>
                            <a:srgbClr val="DDDDDD"/>
                          </a:solidFill>
                          <a:effectLst/>
                          <a:latin typeface="Arial" pitchFamily="34" charset="0"/>
                        </a:rPr>
                        <a:t>800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5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a:ln>
                            <a:noFill/>
                          </a:ln>
                          <a:solidFill>
                            <a:srgbClr val="DDDDDD"/>
                          </a:solidFill>
                          <a:effectLst/>
                          <a:latin typeface="Arial" pitchFamily="34" charset="0"/>
                        </a:rPr>
                        <a:t>Pulsní Doppler</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1" i="0" u="none" strike="noStrike" cap="none" normalizeH="0" baseline="0" dirty="0">
                          <a:ln>
                            <a:noFill/>
                          </a:ln>
                          <a:solidFill>
                            <a:srgbClr val="FF3300"/>
                          </a:solidFill>
                          <a:effectLst/>
                          <a:latin typeface="Arial" pitchFamily="34" charset="0"/>
                        </a:rPr>
                        <a:t>1400</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sz="1600" b="0" i="0" u="none" strike="noStrike" cap="none" normalizeH="0" baseline="0" dirty="0">
                          <a:ln>
                            <a:noFill/>
                          </a:ln>
                          <a:solidFill>
                            <a:srgbClr val="DDDDDD"/>
                          </a:solidFill>
                          <a:effectLst/>
                          <a:latin typeface="Arial" pitchFamily="34" charset="0"/>
                        </a:rPr>
                        <a:t>4500</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a:extLst>
              <a:ext uri="{FF2B5EF4-FFF2-40B4-BE49-F238E27FC236}">
                <a16:creationId xmlns:a16="http://schemas.microsoft.com/office/drawing/2014/main" id="{E8AF2252-EAAA-4256-9083-CCDCD77D1A90}"/>
              </a:ext>
            </a:extLst>
          </p:cNvPr>
          <p:cNvSpPr>
            <a:spLocks noGrp="1" noChangeArrowheads="1"/>
          </p:cNvSpPr>
          <p:nvPr>
            <p:ph type="title"/>
          </p:nvPr>
        </p:nvSpPr>
        <p:spPr/>
        <p:txBody>
          <a:bodyPr/>
          <a:lstStyle/>
          <a:p>
            <a:pPr>
              <a:defRPr/>
            </a:pPr>
            <a:r>
              <a:rPr lang="cs-CZ" dirty="0"/>
              <a:t>ALARA</a:t>
            </a:r>
            <a:endParaRPr lang="cs-CZ" sz="3000" dirty="0"/>
          </a:p>
        </p:txBody>
      </p:sp>
      <p:sp>
        <p:nvSpPr>
          <p:cNvPr id="887814" name="Rectangle 6">
            <a:extLst>
              <a:ext uri="{FF2B5EF4-FFF2-40B4-BE49-F238E27FC236}">
                <a16:creationId xmlns:a16="http://schemas.microsoft.com/office/drawing/2014/main" id="{9958782E-61BE-43FB-8F04-708B8F58CA0D}"/>
              </a:ext>
            </a:extLst>
          </p:cNvPr>
          <p:cNvSpPr>
            <a:spLocks noChangeArrowheads="1"/>
          </p:cNvSpPr>
          <p:nvPr/>
        </p:nvSpPr>
        <p:spPr bwMode="auto">
          <a:xfrm>
            <a:off x="685800" y="1752600"/>
            <a:ext cx="7924800" cy="4114800"/>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„as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low</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as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reasonable</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achievable</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a:t>
            </a:r>
          </a:p>
          <a:p>
            <a:pPr marL="342900" indent="-342900">
              <a:lnSpc>
                <a:spcPct val="90000"/>
              </a:lnSpc>
              <a:spcBef>
                <a:spcPct val="20000"/>
              </a:spcBef>
              <a:buFontTx/>
              <a:buChar char="•"/>
              <a:defRPr/>
            </a:pPr>
            <a:endPar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Arial" pitchFamily="34" charset="0"/>
                <a:cs typeface="Arial" pitchFamily="34" charset="0"/>
              </a:rPr>
              <a:t>vyšetřuj tkáň jen takovou dobu a takovou expozicí, která je skutečně potřebná</a:t>
            </a:r>
          </a:p>
          <a:p>
            <a:pPr marL="342900" indent="-342900">
              <a:lnSpc>
                <a:spcPct val="90000"/>
              </a:lnSpc>
              <a:spcBef>
                <a:spcPct val="20000"/>
              </a:spcBef>
              <a:buFontTx/>
              <a:buChar char="•"/>
              <a:defRPr/>
            </a:pPr>
            <a:endParaRPr lang="cs-CZ" sz="2800" dirty="0">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Arial" pitchFamily="34" charset="0"/>
                <a:cs typeface="Arial" pitchFamily="34" charset="0"/>
              </a:rPr>
              <a:t>indikace vyšetření </a:t>
            </a:r>
            <a:r>
              <a:rPr lang="cs-CZ" sz="2800" dirty="0" err="1">
                <a:effectLst>
                  <a:outerShdw blurRad="38100" dist="38100" dir="2700000" algn="tl">
                    <a:srgbClr val="000000">
                      <a:alpha val="43137"/>
                    </a:srgbClr>
                  </a:outerShdw>
                </a:effectLst>
                <a:latin typeface="Arial" pitchFamily="34" charset="0"/>
                <a:cs typeface="Arial" pitchFamily="34" charset="0"/>
              </a:rPr>
              <a:t>lege</a:t>
            </a:r>
            <a:r>
              <a:rPr lang="cs-CZ" sz="2800" dirty="0">
                <a:effectLst>
                  <a:outerShdw blurRad="38100" dist="38100" dir="2700000" algn="tl">
                    <a:srgbClr val="000000">
                      <a:alpha val="43137"/>
                    </a:srgbClr>
                  </a:outerShdw>
                </a:effectLst>
                <a:latin typeface="Arial" pitchFamily="34" charset="0"/>
                <a:cs typeface="Arial" pitchFamily="34" charset="0"/>
              </a:rPr>
              <a:t> </a:t>
            </a:r>
            <a:r>
              <a:rPr lang="cs-CZ" sz="2800" dirty="0" err="1">
                <a:effectLst>
                  <a:outerShdw blurRad="38100" dist="38100" dir="2700000" algn="tl">
                    <a:srgbClr val="000000">
                      <a:alpha val="43137"/>
                    </a:srgbClr>
                  </a:outerShdw>
                </a:effectLst>
                <a:latin typeface="Arial" pitchFamily="34" charset="0"/>
                <a:cs typeface="Arial" pitchFamily="34" charset="0"/>
              </a:rPr>
              <a:t>artis</a:t>
            </a:r>
            <a:r>
              <a:rPr lang="cs-CZ" sz="2800" dirty="0">
                <a:effectLst>
                  <a:outerShdw blurRad="38100" dist="38100" dir="2700000" algn="tl">
                    <a:srgbClr val="000000">
                      <a:alpha val="43137"/>
                    </a:srgbClr>
                  </a:outerShdw>
                </a:effectLst>
                <a:latin typeface="Arial" pitchFamily="34" charset="0"/>
                <a:cs typeface="Arial" pitchFamily="34" charset="0"/>
              </a:rPr>
              <a:t> - zvláště při vyšetřování </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plodu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pulsním</a:t>
            </a:r>
            <a:r>
              <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rPr>
              <a:t> </a:t>
            </a:r>
            <a:r>
              <a:rPr lang="cs-CZ" sz="2800" dirty="0" err="1">
                <a:solidFill>
                  <a:srgbClr val="FF3300"/>
                </a:solidFill>
                <a:effectLst>
                  <a:outerShdw blurRad="38100" dist="38100" dir="2700000" algn="tl">
                    <a:srgbClr val="000000">
                      <a:alpha val="43137"/>
                    </a:srgbClr>
                  </a:outerShdw>
                </a:effectLst>
                <a:latin typeface="Arial" pitchFamily="34" charset="0"/>
                <a:cs typeface="Arial" pitchFamily="34" charset="0"/>
              </a:rPr>
              <a:t>dopplerem</a:t>
            </a:r>
            <a:endParaRPr lang="cs-CZ" sz="2800" dirty="0">
              <a:solidFill>
                <a:srgbClr val="FF3300"/>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endParaRPr lang="cs-CZ" sz="2800" u="sng" dirty="0">
              <a:solidFill>
                <a:srgbClr val="DDDDDD"/>
              </a:solidFill>
              <a:effectLst>
                <a:outerShdw blurRad="38100" dist="38100" dir="2700000" algn="tl">
                  <a:srgbClr val="000000">
                    <a:alpha val="43137"/>
                  </a:srgbClr>
                </a:outerShdw>
              </a:effectLst>
              <a:latin typeface="Arial" pitchFamily="34" charset="0"/>
              <a:cs typeface="Arial" pitchFamily="34" charset="0"/>
            </a:endParaRPr>
          </a:p>
          <a:p>
            <a:pPr marL="342900" indent="-342900">
              <a:lnSpc>
                <a:spcPct val="90000"/>
              </a:lnSpc>
              <a:spcBef>
                <a:spcPct val="20000"/>
              </a:spcBef>
              <a:buFontTx/>
              <a:buChar char="•"/>
              <a:defRPr/>
            </a:pPr>
            <a:endParaRPr lang="cs-CZ" sz="2800" dirty="0">
              <a:solidFill>
                <a:srgbClr val="DDDDDD"/>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3" name="Rectangle 3">
            <a:extLst>
              <a:ext uri="{FF2B5EF4-FFF2-40B4-BE49-F238E27FC236}">
                <a16:creationId xmlns:a16="http://schemas.microsoft.com/office/drawing/2014/main" id="{0373817D-47C3-44FC-AC38-75F3BFCBB9D5}"/>
              </a:ext>
            </a:extLst>
          </p:cNvPr>
          <p:cNvSpPr>
            <a:spLocks noGrp="1" noChangeArrowheads="1"/>
          </p:cNvSpPr>
          <p:nvPr>
            <p:ph type="body" idx="1"/>
          </p:nvPr>
        </p:nvSpPr>
        <p:spPr>
          <a:xfrm>
            <a:off x="685800" y="1752600"/>
            <a:ext cx="7924800" cy="4114800"/>
          </a:xfrm>
        </p:spPr>
        <p:txBody>
          <a:bodyPr/>
          <a:lstStyle/>
          <a:p>
            <a:pPr>
              <a:defRPr/>
            </a:pPr>
            <a:r>
              <a:rPr lang="cs-CZ" altLang="cs-CZ" b="1" dirty="0">
                <a:solidFill>
                  <a:srgbClr val="EAEAEA"/>
                </a:solidFill>
                <a:latin typeface="Arial" pitchFamily="34" charset="0"/>
                <a:cs typeface="Arial" pitchFamily="34" charset="0"/>
              </a:rPr>
              <a:t>Ultrazvuk je bezpečná a efektivní diagnostická metoda</a:t>
            </a:r>
          </a:p>
          <a:p>
            <a:pPr>
              <a:defRPr/>
            </a:pPr>
            <a:endParaRPr lang="cs-CZ" altLang="cs-CZ" b="1" dirty="0">
              <a:solidFill>
                <a:srgbClr val="EAEAEA"/>
              </a:solidFill>
              <a:latin typeface="Arial" pitchFamily="34" charset="0"/>
              <a:cs typeface="Arial" pitchFamily="34" charset="0"/>
            </a:endParaRPr>
          </a:p>
          <a:p>
            <a:pPr>
              <a:defRPr/>
            </a:pPr>
            <a:r>
              <a:rPr lang="cs-CZ" altLang="cs-CZ" dirty="0">
                <a:solidFill>
                  <a:srgbClr val="EAEAEA"/>
                </a:solidFill>
                <a:latin typeface="Arial" pitchFamily="34" charset="0"/>
                <a:cs typeface="Arial" pitchFamily="34" charset="0"/>
              </a:rPr>
              <a:t>Neexistují studie potvrzující kauzální souvislost mezi diagnostickým ultrazvukem a potenciálními nežádoucími účinky</a:t>
            </a:r>
          </a:p>
        </p:txBody>
      </p:sp>
      <p:sp>
        <p:nvSpPr>
          <p:cNvPr id="3" name="Nadpis 2">
            <a:extLst>
              <a:ext uri="{FF2B5EF4-FFF2-40B4-BE49-F238E27FC236}">
                <a16:creationId xmlns:a16="http://schemas.microsoft.com/office/drawing/2014/main" id="{4C49CC18-8314-4368-BF58-B0B171ED1261}"/>
              </a:ext>
            </a:extLst>
          </p:cNvPr>
          <p:cNvSpPr>
            <a:spLocks noGrp="1"/>
          </p:cNvSpPr>
          <p:nvPr>
            <p:ph type="title"/>
          </p:nvPr>
        </p:nvSpPr>
        <p:spPr/>
        <p:txBody>
          <a:bodyPr/>
          <a:lstStyle/>
          <a:p>
            <a:r>
              <a:rPr lang="cs-CZ" dirty="0"/>
              <a:t>Bezpečnost UZ diagnostiky</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a:extLst>
              <a:ext uri="{FF2B5EF4-FFF2-40B4-BE49-F238E27FC236}">
                <a16:creationId xmlns:a16="http://schemas.microsoft.com/office/drawing/2014/main" id="{6EE75F3B-515B-46B1-8652-0E76E5A6D302}"/>
              </a:ext>
            </a:extLst>
          </p:cNvPr>
          <p:cNvSpPr txBox="1">
            <a:spLocks noChangeArrowheads="1"/>
          </p:cNvSpPr>
          <p:nvPr/>
        </p:nvSpPr>
        <p:spPr bwMode="auto">
          <a:xfrm>
            <a:off x="76200" y="6248400"/>
            <a:ext cx="8915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cs-CZ" altLang="cs-CZ" i="1" dirty="0">
                <a:solidFill>
                  <a:schemeClr val="accent4"/>
                </a:solidFill>
                <a:latin typeface="+mj-lt"/>
              </a:rPr>
              <a:t>Č</a:t>
            </a:r>
            <a:r>
              <a:rPr lang="cs-CZ" altLang="cs-CZ" i="1" dirty="0">
                <a:solidFill>
                  <a:schemeClr val="accent4"/>
                </a:solidFill>
                <a:latin typeface="+mj-lt"/>
                <a:cs typeface="Times New Roman" panose="02020603050405020304" pitchFamily="18" charset="0"/>
              </a:rPr>
              <a:t>ech, E. a spol.: Ultrazvuk v léka</a:t>
            </a:r>
            <a:r>
              <a:rPr lang="cs-CZ" altLang="cs-CZ" i="1" dirty="0">
                <a:solidFill>
                  <a:schemeClr val="accent4"/>
                </a:solidFill>
                <a:latin typeface="+mj-lt"/>
              </a:rPr>
              <a:t>ř</a:t>
            </a:r>
            <a:r>
              <a:rPr lang="cs-CZ" altLang="cs-CZ" i="1" dirty="0">
                <a:solidFill>
                  <a:schemeClr val="accent4"/>
                </a:solidFill>
                <a:latin typeface="+mj-lt"/>
                <a:cs typeface="Times New Roman" panose="02020603050405020304" pitchFamily="18" charset="0"/>
              </a:rPr>
              <a:t>ské diagnostice a</a:t>
            </a:r>
            <a:r>
              <a:rPr lang="cs-CZ" altLang="cs-CZ" i="1" dirty="0">
                <a:solidFill>
                  <a:schemeClr val="accent4"/>
                </a:solidFill>
                <a:latin typeface="+mj-lt"/>
              </a:rPr>
              <a:t> </a:t>
            </a:r>
            <a:r>
              <a:rPr lang="cs-CZ" altLang="cs-CZ" i="1" dirty="0">
                <a:solidFill>
                  <a:schemeClr val="accent4"/>
                </a:solidFill>
                <a:latin typeface="+mj-lt"/>
                <a:cs typeface="Times New Roman" panose="02020603050405020304" pitchFamily="18" charset="0"/>
              </a:rPr>
              <a:t>terapii. 1982, s. </a:t>
            </a:r>
            <a:r>
              <a:rPr lang="cs-CZ" altLang="cs-CZ" i="1" dirty="0">
                <a:solidFill>
                  <a:schemeClr val="accent4"/>
                </a:solidFill>
                <a:latin typeface="+mj-lt"/>
              </a:rPr>
              <a:t>44</a:t>
            </a:r>
            <a:r>
              <a:rPr lang="cs-CZ" altLang="cs-CZ" i="1" dirty="0">
                <a:solidFill>
                  <a:schemeClr val="accent4"/>
                </a:solidFill>
                <a:latin typeface="+mj-lt"/>
                <a:cs typeface="Times New Roman" panose="02020603050405020304" pitchFamily="18" charset="0"/>
              </a:rPr>
              <a:t>.</a:t>
            </a:r>
            <a:r>
              <a:rPr lang="cs-CZ" altLang="cs-CZ" i="1" dirty="0">
                <a:solidFill>
                  <a:schemeClr val="accent4"/>
                </a:solidFill>
                <a:latin typeface="+mj-lt"/>
              </a:rPr>
              <a:t> </a:t>
            </a:r>
          </a:p>
        </p:txBody>
      </p:sp>
      <p:sp>
        <p:nvSpPr>
          <p:cNvPr id="668676" name="Rectangle 4">
            <a:extLst>
              <a:ext uri="{FF2B5EF4-FFF2-40B4-BE49-F238E27FC236}">
                <a16:creationId xmlns:a16="http://schemas.microsoft.com/office/drawing/2014/main" id="{15DE9154-9843-488A-9111-AA48D852B8EF}"/>
              </a:ext>
            </a:extLst>
          </p:cNvPr>
          <p:cNvSpPr>
            <a:spLocks noGrp="1" noChangeArrowheads="1"/>
          </p:cNvSpPr>
          <p:nvPr>
            <p:ph idx="1"/>
          </p:nvPr>
        </p:nvSpPr>
        <p:spPr>
          <a:xfrm>
            <a:off x="0" y="1143000"/>
            <a:ext cx="5580063" cy="1524000"/>
          </a:xfrm>
        </p:spPr>
        <p:txBody>
          <a:bodyPr/>
          <a:lstStyle/>
          <a:p>
            <a:pPr>
              <a:defRPr/>
            </a:pPr>
            <a:r>
              <a:rPr lang="cs-CZ" sz="2800" dirty="0"/>
              <a:t>vysoký rozdíl akustické impedance </a:t>
            </a:r>
          </a:p>
          <a:p>
            <a:pPr>
              <a:defRPr/>
            </a:pPr>
            <a:r>
              <a:rPr lang="cs-CZ" sz="2800" dirty="0"/>
              <a:t>vysoká odrazivost UZ vlnění</a:t>
            </a:r>
          </a:p>
          <a:p>
            <a:pPr>
              <a:defRPr/>
            </a:pPr>
            <a:r>
              <a:rPr lang="cs-CZ" sz="2800" dirty="0"/>
              <a:t>vysoký kontrast obrazu</a:t>
            </a:r>
          </a:p>
        </p:txBody>
      </p:sp>
      <p:grpSp>
        <p:nvGrpSpPr>
          <p:cNvPr id="22533" name="Group 5">
            <a:extLst>
              <a:ext uri="{FF2B5EF4-FFF2-40B4-BE49-F238E27FC236}">
                <a16:creationId xmlns:a16="http://schemas.microsoft.com/office/drawing/2014/main" id="{106B93FA-6D97-4AF4-A513-791B07018762}"/>
              </a:ext>
            </a:extLst>
          </p:cNvPr>
          <p:cNvGrpSpPr>
            <a:grpSpLocks/>
          </p:cNvGrpSpPr>
          <p:nvPr/>
        </p:nvGrpSpPr>
        <p:grpSpPr bwMode="auto">
          <a:xfrm>
            <a:off x="827584" y="4536830"/>
            <a:ext cx="5811838" cy="1301750"/>
            <a:chOff x="1584" y="2928"/>
            <a:chExt cx="3661" cy="820"/>
          </a:xfrm>
        </p:grpSpPr>
        <p:sp>
          <p:nvSpPr>
            <p:cNvPr id="22539" name="Rectangle 9">
              <a:extLst>
                <a:ext uri="{FF2B5EF4-FFF2-40B4-BE49-F238E27FC236}">
                  <a16:creationId xmlns:a16="http://schemas.microsoft.com/office/drawing/2014/main" id="{2EA42544-41A2-4720-AF23-DF687738A7A9}"/>
                </a:ext>
              </a:extLst>
            </p:cNvPr>
            <p:cNvSpPr>
              <a:spLocks noChangeArrowheads="1"/>
            </p:cNvSpPr>
            <p:nvPr/>
          </p:nvSpPr>
          <p:spPr bwMode="auto">
            <a:xfrm>
              <a:off x="3438" y="3515"/>
              <a:ext cx="106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latin typeface="Arial" panose="020B0604020202020204" pitchFamily="34" charset="0"/>
                  <a:cs typeface="Arial" panose="020B0604020202020204" pitchFamily="34" charset="0"/>
                </a:rPr>
                <a:t>vzduch 0,0004</a:t>
              </a:r>
            </a:p>
          </p:txBody>
        </p:sp>
        <p:sp>
          <p:nvSpPr>
            <p:cNvPr id="22540" name="Rectangle 10">
              <a:extLst>
                <a:ext uri="{FF2B5EF4-FFF2-40B4-BE49-F238E27FC236}">
                  <a16:creationId xmlns:a16="http://schemas.microsoft.com/office/drawing/2014/main" id="{5F8BD4FF-29E9-470D-B152-685C9BE6D19F}"/>
                </a:ext>
              </a:extLst>
            </p:cNvPr>
            <p:cNvSpPr>
              <a:spLocks noChangeArrowheads="1"/>
            </p:cNvSpPr>
            <p:nvPr/>
          </p:nvSpPr>
          <p:spPr bwMode="auto">
            <a:xfrm>
              <a:off x="1584" y="3455"/>
              <a:ext cx="75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dirty="0">
                  <a:latin typeface="Arial" panose="020B0604020202020204" pitchFamily="34" charset="0"/>
                  <a:cs typeface="Arial" panose="020B0604020202020204" pitchFamily="34" charset="0"/>
                </a:rPr>
                <a:t>voda 1,52</a:t>
              </a:r>
            </a:p>
          </p:txBody>
        </p:sp>
        <p:sp>
          <p:nvSpPr>
            <p:cNvPr id="22541" name="Rectangle 11">
              <a:extLst>
                <a:ext uri="{FF2B5EF4-FFF2-40B4-BE49-F238E27FC236}">
                  <a16:creationId xmlns:a16="http://schemas.microsoft.com/office/drawing/2014/main" id="{02E79A29-7DBC-4E03-9011-14DF2483EE14}"/>
                </a:ext>
              </a:extLst>
            </p:cNvPr>
            <p:cNvSpPr>
              <a:spLocks noChangeArrowheads="1"/>
            </p:cNvSpPr>
            <p:nvPr/>
          </p:nvSpPr>
          <p:spPr bwMode="auto">
            <a:xfrm>
              <a:off x="4494" y="3468"/>
              <a:ext cx="75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latin typeface="Arial" panose="020B0604020202020204" pitchFamily="34" charset="0"/>
                  <a:cs typeface="Arial" panose="020B0604020202020204" pitchFamily="34" charset="0"/>
                  <a:sym typeface="Symbol" panose="05050102010706020507" pitchFamily="18" charset="2"/>
                </a:rPr>
                <a:t>Pa.s.m</a:t>
              </a:r>
              <a:r>
                <a:rPr lang="cs-CZ" altLang="cs-CZ" baseline="30000">
                  <a:latin typeface="Arial" panose="020B0604020202020204" pitchFamily="34" charset="0"/>
                  <a:cs typeface="Arial" panose="020B0604020202020204" pitchFamily="34" charset="0"/>
                  <a:sym typeface="Symbol" panose="05050102010706020507" pitchFamily="18" charset="2"/>
                </a:rPr>
                <a:t>-1</a:t>
              </a:r>
              <a:r>
                <a:rPr lang="cs-CZ" altLang="cs-CZ">
                  <a:latin typeface="Arial" panose="020B0604020202020204" pitchFamily="34" charset="0"/>
                  <a:cs typeface="Arial" panose="020B0604020202020204" pitchFamily="34" charset="0"/>
                  <a:sym typeface="Symbol" panose="05050102010706020507" pitchFamily="18" charset="2"/>
                </a:rPr>
                <a:t></a:t>
              </a:r>
            </a:p>
          </p:txBody>
        </p:sp>
        <p:sp>
          <p:nvSpPr>
            <p:cNvPr id="22537" name="Line 7">
              <a:extLst>
                <a:ext uri="{FF2B5EF4-FFF2-40B4-BE49-F238E27FC236}">
                  <a16:creationId xmlns:a16="http://schemas.microsoft.com/office/drawing/2014/main" id="{29299AD6-3A1E-40BC-A1C1-F1DCE5FBB4EF}"/>
                </a:ext>
              </a:extLst>
            </p:cNvPr>
            <p:cNvSpPr>
              <a:spLocks noChangeShapeType="1"/>
            </p:cNvSpPr>
            <p:nvPr/>
          </p:nvSpPr>
          <p:spPr bwMode="auto">
            <a:xfrm flipV="1">
              <a:off x="2064" y="2928"/>
              <a:ext cx="432"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538" name="Line 8">
              <a:extLst>
                <a:ext uri="{FF2B5EF4-FFF2-40B4-BE49-F238E27FC236}">
                  <a16:creationId xmlns:a16="http://schemas.microsoft.com/office/drawing/2014/main" id="{FC36DF82-38BE-4879-8BBD-C6E5BF2B5C75}"/>
                </a:ext>
              </a:extLst>
            </p:cNvPr>
            <p:cNvSpPr>
              <a:spLocks noChangeShapeType="1"/>
            </p:cNvSpPr>
            <p:nvPr/>
          </p:nvSpPr>
          <p:spPr bwMode="auto">
            <a:xfrm flipH="1" flipV="1">
              <a:off x="3294" y="2940"/>
              <a:ext cx="288" cy="52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22534" name="Picture 17">
            <a:extLst>
              <a:ext uri="{FF2B5EF4-FFF2-40B4-BE49-F238E27FC236}">
                <a16:creationId xmlns:a16="http://schemas.microsoft.com/office/drawing/2014/main" id="{33B992BC-192D-429B-8206-E5603F5AD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725" y="3236913"/>
            <a:ext cx="1971675" cy="186848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19">
            <a:extLst>
              <a:ext uri="{FF2B5EF4-FFF2-40B4-BE49-F238E27FC236}">
                <a16:creationId xmlns:a16="http://schemas.microsoft.com/office/drawing/2014/main" id="{749FDDDF-8530-4134-B6B6-4B4BD92F4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539" y="115594"/>
            <a:ext cx="35909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a:extLst>
              <a:ext uri="{FF2B5EF4-FFF2-40B4-BE49-F238E27FC236}">
                <a16:creationId xmlns:a16="http://schemas.microsoft.com/office/drawing/2014/main" id="{CC894C60-193F-4DCB-8D98-F1E379D8B410}"/>
              </a:ext>
            </a:extLst>
          </p:cNvPr>
          <p:cNvSpPr>
            <a:spLocks noGrp="1" noChangeArrowheads="1"/>
          </p:cNvSpPr>
          <p:nvPr>
            <p:ph type="title"/>
          </p:nvPr>
        </p:nvSpPr>
        <p:spPr>
          <a:xfrm>
            <a:off x="0" y="0"/>
            <a:ext cx="9144000" cy="1412875"/>
          </a:xfrm>
        </p:spPr>
        <p:txBody>
          <a:bodyPr>
            <a:normAutofit/>
          </a:bodyPr>
          <a:lstStyle/>
          <a:p>
            <a:pPr>
              <a:defRPr/>
            </a:pPr>
            <a:r>
              <a:rPr lang="cs-CZ" sz="4000" dirty="0"/>
              <a:t>Bubliny (CEUS)</a:t>
            </a:r>
          </a:p>
        </p:txBody>
      </p: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D86CA64C-4DE6-4BF3-9D48-4F0658B0A3D0}"/>
                  </a:ext>
                </a:extLst>
              </p:cNvPr>
              <p:cNvSpPr txBox="1"/>
              <p:nvPr/>
            </p:nvSpPr>
            <p:spPr>
              <a:xfrm>
                <a:off x="229740" y="2811169"/>
                <a:ext cx="4342260" cy="1805559"/>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𝑅</m:t>
                          </m:r>
                        </m:e>
                        <m:sub>
                          <m:r>
                            <a:rPr lang="cs-CZ" sz="4800" b="0" i="1" smtClean="0">
                              <a:latin typeface="Cambria Math" panose="02040503050406030204" pitchFamily="18" charset="0"/>
                            </a:rPr>
                            <m:t>𝑖</m:t>
                          </m:r>
                        </m:sub>
                      </m:sSub>
                      <m:r>
                        <a:rPr lang="cs-CZ" sz="4800" b="0" i="1" smtClean="0">
                          <a:latin typeface="Cambria Math" panose="02040503050406030204" pitchFamily="18" charset="0"/>
                        </a:rPr>
                        <m:t>=</m:t>
                      </m:r>
                      <m:sSup>
                        <m:sSupPr>
                          <m:ctrlPr>
                            <a:rPr lang="cs-CZ" sz="4800" b="0" i="1" smtClean="0">
                              <a:latin typeface="Cambria Math" panose="02040503050406030204" pitchFamily="18" charset="0"/>
                            </a:rPr>
                          </m:ctrlPr>
                        </m:sSupPr>
                        <m:e>
                          <m:d>
                            <m:dPr>
                              <m:ctrlPr>
                                <a:rPr lang="cs-CZ" sz="4800" b="0" i="1" smtClean="0">
                                  <a:latin typeface="Cambria Math" panose="02040503050406030204" pitchFamily="18" charset="0"/>
                                </a:rPr>
                              </m:ctrlPr>
                            </m:dPr>
                            <m:e>
                              <m:f>
                                <m:fPr>
                                  <m:ctrlPr>
                                    <a:rPr lang="cs-CZ" sz="4800" b="0" i="1" smtClean="0">
                                      <a:latin typeface="Cambria Math" panose="02040503050406030204" pitchFamily="18" charset="0"/>
                                    </a:rPr>
                                  </m:ctrlPr>
                                </m:fPr>
                                <m:num>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2</m:t>
                                      </m:r>
                                    </m:sub>
                                  </m:sSub>
                                  <m:r>
                                    <a:rPr lang="cs-CZ" sz="4800" b="0" i="1" smtClean="0">
                                      <a:latin typeface="Cambria Math" panose="02040503050406030204" pitchFamily="18" charset="0"/>
                                    </a:rPr>
                                    <m:t>−</m:t>
                                  </m:r>
                                  <m:sSub>
                                    <m:sSubPr>
                                      <m:ctrlPr>
                                        <a:rPr lang="cs-CZ" sz="4800" b="0" i="1" smtClean="0">
                                          <a:latin typeface="Cambria Math" panose="02040503050406030204" pitchFamily="18" charset="0"/>
                                        </a:rPr>
                                      </m:ctrlPr>
                                    </m:sSubPr>
                                    <m:e>
                                      <m:r>
                                        <a:rPr lang="cs-CZ" sz="4800" b="0" i="1" smtClean="0">
                                          <a:latin typeface="Cambria Math" panose="02040503050406030204" pitchFamily="18" charset="0"/>
                                        </a:rPr>
                                        <m:t>𝑧</m:t>
                                      </m:r>
                                    </m:e>
                                    <m:sub>
                                      <m:r>
                                        <a:rPr lang="cs-CZ" sz="4800" b="0" i="1" smtClean="0">
                                          <a:latin typeface="Cambria Math" panose="02040503050406030204" pitchFamily="18" charset="0"/>
                                        </a:rPr>
                                        <m:t>1</m:t>
                                      </m:r>
                                    </m:sub>
                                  </m:sSub>
                                </m:num>
                                <m:den>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2</m:t>
                                      </m:r>
                                    </m:sub>
                                  </m:sSub>
                                  <m:r>
                                    <a:rPr lang="cs-CZ" sz="4800" b="0" i="1" smtClean="0">
                                      <a:latin typeface="Cambria Math" panose="02040503050406030204" pitchFamily="18" charset="0"/>
                                    </a:rPr>
                                    <m:t>+</m:t>
                                  </m:r>
                                  <m:sSub>
                                    <m:sSubPr>
                                      <m:ctrlPr>
                                        <a:rPr lang="cs-CZ" sz="4800" i="1">
                                          <a:latin typeface="Cambria Math" panose="02040503050406030204" pitchFamily="18" charset="0"/>
                                        </a:rPr>
                                      </m:ctrlPr>
                                    </m:sSubPr>
                                    <m:e>
                                      <m:r>
                                        <a:rPr lang="cs-CZ" sz="4800" i="1">
                                          <a:latin typeface="Cambria Math" panose="02040503050406030204" pitchFamily="18" charset="0"/>
                                        </a:rPr>
                                        <m:t>𝑧</m:t>
                                      </m:r>
                                    </m:e>
                                    <m:sub>
                                      <m:r>
                                        <a:rPr lang="cs-CZ" sz="4800" i="1">
                                          <a:latin typeface="Cambria Math" panose="02040503050406030204" pitchFamily="18" charset="0"/>
                                        </a:rPr>
                                        <m:t>1</m:t>
                                      </m:r>
                                    </m:sub>
                                  </m:sSub>
                                </m:den>
                              </m:f>
                            </m:e>
                          </m:d>
                        </m:e>
                        <m:sup>
                          <m:r>
                            <a:rPr lang="cs-CZ" sz="4800" b="0" i="1" smtClean="0">
                              <a:latin typeface="Cambria Math" panose="02040503050406030204" pitchFamily="18" charset="0"/>
                            </a:rPr>
                            <m:t>2</m:t>
                          </m:r>
                        </m:sup>
                      </m:sSup>
                    </m:oMath>
                  </m:oMathPara>
                </a14:m>
                <a:endParaRPr lang="cs-CZ" sz="4800" i="1" dirty="0"/>
              </a:p>
            </p:txBody>
          </p:sp>
        </mc:Choice>
        <mc:Fallback xmlns="">
          <p:sp>
            <p:nvSpPr>
              <p:cNvPr id="16" name="TextovéPole 15">
                <a:extLst>
                  <a:ext uri="{FF2B5EF4-FFF2-40B4-BE49-F238E27FC236}">
                    <a16:creationId xmlns:a16="http://schemas.microsoft.com/office/drawing/2014/main" id="{D86CA64C-4DE6-4BF3-9D48-4F0658B0A3D0}"/>
                  </a:ext>
                </a:extLst>
              </p:cNvPr>
              <p:cNvSpPr txBox="1">
                <a:spLocks noRot="1" noChangeAspect="1" noMove="1" noResize="1" noEditPoints="1" noAdjustHandles="1" noChangeArrowheads="1" noChangeShapeType="1" noTextEdit="1"/>
              </p:cNvSpPr>
              <p:nvPr/>
            </p:nvSpPr>
            <p:spPr>
              <a:xfrm>
                <a:off x="229740" y="2811169"/>
                <a:ext cx="4342260" cy="1805559"/>
              </a:xfrm>
              <a:prstGeom prst="rect">
                <a:avLst/>
              </a:prstGeom>
              <a:blipFill>
                <a:blip r:embed="rId5"/>
                <a:stretch>
                  <a:fillRect/>
                </a:stretch>
              </a:blipFill>
            </p:spPr>
            <p:txBody>
              <a:bodyPr/>
              <a:lstStyle/>
              <a:p>
                <a:r>
                  <a:rPr lang="cs-CZ">
                    <a:noFill/>
                  </a:rPr>
                  <a:t> </a:t>
                </a:r>
              </a:p>
            </p:txBody>
          </p:sp>
        </mc:Fallback>
      </mc:AlternateContent>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2FA894D-D0FE-42F0-9052-4775C7CFF57B}"/>
              </a:ext>
            </a:extLst>
          </p:cNvPr>
          <p:cNvSpPr>
            <a:spLocks noGrp="1" noRot="1" noChangeArrowheads="1"/>
          </p:cNvSpPr>
          <p:nvPr>
            <p:ph type="title" idx="4294967295"/>
          </p:nvPr>
        </p:nvSpPr>
        <p:spPr>
          <a:xfrm>
            <a:off x="467544" y="2997200"/>
            <a:ext cx="7762056" cy="1143000"/>
          </a:xfrm>
        </p:spPr>
        <p:txBody>
          <a:bodyPr/>
          <a:lstStyle/>
          <a:p>
            <a:pPr eaLnBrk="1" hangingPunct="1">
              <a:defRPr/>
            </a:pPr>
            <a:r>
              <a:rPr lang="cs-CZ" sz="6000" dirty="0"/>
              <a:t>Děkuji za pozornost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4" name="Rectangle 8">
            <a:extLst>
              <a:ext uri="{FF2B5EF4-FFF2-40B4-BE49-F238E27FC236}">
                <a16:creationId xmlns:a16="http://schemas.microsoft.com/office/drawing/2014/main" id="{ABDF38DA-8320-4C11-B0CA-C270A21058E3}"/>
              </a:ext>
            </a:extLst>
          </p:cNvPr>
          <p:cNvSpPr>
            <a:spLocks noGrp="1" noChangeArrowheads="1"/>
          </p:cNvSpPr>
          <p:nvPr>
            <p:ph type="title"/>
          </p:nvPr>
        </p:nvSpPr>
        <p:spPr>
          <a:xfrm>
            <a:off x="468313" y="0"/>
            <a:ext cx="8229600" cy="1143000"/>
          </a:xfrm>
        </p:spPr>
        <p:txBody>
          <a:bodyPr/>
          <a:lstStyle/>
          <a:p>
            <a:pPr eaLnBrk="1" hangingPunct="1">
              <a:defRPr/>
            </a:pPr>
            <a:r>
              <a:rPr lang="cs-CZ" dirty="0"/>
              <a:t>Intenzita ultrazvuku</a:t>
            </a:r>
          </a:p>
        </p:txBody>
      </p:sp>
      <p:sp>
        <p:nvSpPr>
          <p:cNvPr id="6149" name="Rectangle 9">
            <a:extLst>
              <a:ext uri="{FF2B5EF4-FFF2-40B4-BE49-F238E27FC236}">
                <a16:creationId xmlns:a16="http://schemas.microsoft.com/office/drawing/2014/main" id="{8F9B89E2-78AC-488D-8622-F3B9E3BD8594}"/>
              </a:ext>
            </a:extLst>
          </p:cNvPr>
          <p:cNvSpPr>
            <a:spLocks noGrp="1" noChangeArrowheads="1"/>
          </p:cNvSpPr>
          <p:nvPr>
            <p:ph idx="1"/>
          </p:nvPr>
        </p:nvSpPr>
        <p:spPr>
          <a:xfrm>
            <a:off x="628650" y="1143000"/>
            <a:ext cx="7886700" cy="5033963"/>
          </a:xfrm>
        </p:spPr>
        <p:txBody>
          <a:bodyPr/>
          <a:lstStyle/>
          <a:p>
            <a:pPr>
              <a:defRPr/>
            </a:pPr>
            <a:r>
              <a:rPr lang="cs-CZ" sz="2400" dirty="0">
                <a:latin typeface="Arial Narrow" pitchFamily="34" charset="0"/>
              </a:rPr>
              <a:t>= </a:t>
            </a:r>
            <a:r>
              <a:rPr lang="cs-CZ" sz="2400" dirty="0"/>
              <a:t>střední hodnota měrného výkonu</a:t>
            </a:r>
          </a:p>
          <a:p>
            <a:pPr>
              <a:defRPr/>
            </a:pPr>
            <a:r>
              <a:rPr lang="cs-CZ" sz="2400" dirty="0"/>
              <a:t>je určena střední hodnotou energie Es, která projde za jednotku času jednotkovou plochou orientovanou kolmo na směr šíření vlnění</a:t>
            </a: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endParaRPr lang="cs-CZ" sz="2400" dirty="0">
              <a:latin typeface="Arial Narrow" pitchFamily="34" charset="0"/>
            </a:endParaRPr>
          </a:p>
          <a:p>
            <a:pPr>
              <a:defRPr/>
            </a:pPr>
            <a:r>
              <a:rPr lang="cs-CZ" sz="2400" dirty="0">
                <a:latin typeface="Arial Narrow" pitchFamily="34" charset="0"/>
              </a:rPr>
              <a:t>Při diagnostickém využití ultrazvuku se dosahuje vrcholových tlaků v rozmezí 0,1 - 4 </a:t>
            </a:r>
            <a:r>
              <a:rPr lang="cs-CZ" sz="2400" dirty="0" err="1">
                <a:latin typeface="Arial Narrow" pitchFamily="34" charset="0"/>
              </a:rPr>
              <a:t>MPa</a:t>
            </a:r>
            <a:endParaRPr lang="cs-CZ" sz="2400" dirty="0">
              <a:latin typeface="Arial Narrow" pitchFamily="34" charset="0"/>
            </a:endParaRP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8ABCF830-4A16-44F1-AEF4-CC26E3952398}"/>
                  </a:ext>
                </a:extLst>
              </p:cNvPr>
              <p:cNvSpPr txBox="1"/>
              <p:nvPr/>
            </p:nvSpPr>
            <p:spPr>
              <a:xfrm>
                <a:off x="1403648" y="3085333"/>
                <a:ext cx="1944216" cy="1240340"/>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𝐼</m:t>
                      </m:r>
                      <m:r>
                        <a:rPr lang="cs-CZ" sz="3600" b="0" i="1" smtClean="0">
                          <a:latin typeface="Cambria Math" panose="02040503050406030204" pitchFamily="18" charset="0"/>
                        </a:rPr>
                        <m:t>=</m:t>
                      </m:r>
                      <m:f>
                        <m:fPr>
                          <m:ctrlPr>
                            <a:rPr lang="cs-CZ" sz="3600" i="1" smtClean="0">
                              <a:latin typeface="Cambria Math" panose="02040503050406030204" pitchFamily="18" charset="0"/>
                              <a:ea typeface="Cambria Math" panose="02040503050406030204" pitchFamily="18" charset="0"/>
                            </a:rPr>
                          </m:ctrlPr>
                        </m:fPr>
                        <m:num>
                          <m:sSup>
                            <m:sSupPr>
                              <m:ctrlPr>
                                <a:rPr lang="cs-CZ" sz="3600" i="1" smtClean="0">
                                  <a:latin typeface="Cambria Math" panose="02040503050406030204" pitchFamily="18" charset="0"/>
                                  <a:ea typeface="Cambria Math" panose="02040503050406030204" pitchFamily="18" charset="0"/>
                                </a:rPr>
                              </m:ctrlPr>
                            </m:sSupPr>
                            <m:e>
                              <m:r>
                                <a:rPr lang="cs-CZ" sz="3600" b="0" i="1" smtClean="0">
                                  <a:latin typeface="Cambria Math" panose="02040503050406030204" pitchFamily="18" charset="0"/>
                                  <a:ea typeface="Cambria Math" panose="02040503050406030204" pitchFamily="18" charset="0"/>
                                </a:rPr>
                                <m:t>𝑃</m:t>
                              </m:r>
                            </m:e>
                            <m:sup>
                              <m:r>
                                <a:rPr lang="cs-CZ" sz="3600" b="0" i="1" smtClean="0">
                                  <a:latin typeface="Cambria Math" panose="02040503050406030204" pitchFamily="18" charset="0"/>
                                  <a:ea typeface="Cambria Math" panose="02040503050406030204" pitchFamily="18" charset="0"/>
                                </a:rPr>
                                <m:t>2</m:t>
                              </m:r>
                            </m:sup>
                          </m:sSup>
                        </m:num>
                        <m:den>
                          <m:r>
                            <a:rPr lang="cs-CZ" sz="3600" b="0" i="1" smtClean="0">
                              <a:latin typeface="Cambria Math" panose="02040503050406030204" pitchFamily="18" charset="0"/>
                              <a:ea typeface="Cambria Math" panose="02040503050406030204" pitchFamily="18" charset="0"/>
                            </a:rPr>
                            <m:t>2</m:t>
                          </m:r>
                          <m:r>
                            <a:rPr lang="cs-CZ" sz="3600" i="1">
                              <a:latin typeface="Cambria Math" panose="02040503050406030204" pitchFamily="18" charset="0"/>
                              <a:ea typeface="Cambria Math" panose="02040503050406030204" pitchFamily="18" charset="0"/>
                            </a:rPr>
                            <m:t>𝜌</m:t>
                          </m:r>
                          <m:r>
                            <a:rPr lang="cs-CZ" sz="3600" i="1">
                              <a:latin typeface="Cambria Math" panose="02040503050406030204" pitchFamily="18" charset="0"/>
                              <a:ea typeface="Cambria Math" panose="02040503050406030204" pitchFamily="18" charset="0"/>
                            </a:rPr>
                            <m:t>𝑐</m:t>
                          </m:r>
                        </m:den>
                      </m:f>
                    </m:oMath>
                  </m:oMathPara>
                </a14:m>
                <a:endParaRPr lang="cs-CZ" sz="3600" i="1" dirty="0"/>
              </a:p>
            </p:txBody>
          </p:sp>
        </mc:Choice>
        <mc:Fallback xmlns="">
          <p:sp>
            <p:nvSpPr>
              <p:cNvPr id="8" name="TextovéPole 7">
                <a:extLst>
                  <a:ext uri="{FF2B5EF4-FFF2-40B4-BE49-F238E27FC236}">
                    <a16:creationId xmlns:a16="http://schemas.microsoft.com/office/drawing/2014/main" id="{8ABCF830-4A16-44F1-AEF4-CC26E3952398}"/>
                  </a:ext>
                </a:extLst>
              </p:cNvPr>
              <p:cNvSpPr txBox="1">
                <a:spLocks noRot="1" noChangeAspect="1" noMove="1" noResize="1" noEditPoints="1" noAdjustHandles="1" noChangeArrowheads="1" noChangeShapeType="1" noTextEdit="1"/>
              </p:cNvSpPr>
              <p:nvPr/>
            </p:nvSpPr>
            <p:spPr>
              <a:xfrm>
                <a:off x="1403648" y="3085333"/>
                <a:ext cx="1944216" cy="1240340"/>
              </a:xfrm>
              <a:prstGeom prst="rect">
                <a:avLst/>
              </a:prstGeom>
              <a:blipFill>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Rectangle 12">
                <a:extLst>
                  <a:ext uri="{FF2B5EF4-FFF2-40B4-BE49-F238E27FC236}">
                    <a16:creationId xmlns:a16="http://schemas.microsoft.com/office/drawing/2014/main" id="{0B31F622-717E-48FF-B0D1-3D9EB02DEBAB}"/>
                  </a:ext>
                </a:extLst>
              </p:cNvPr>
              <p:cNvSpPr>
                <a:spLocks noChangeArrowheads="1"/>
              </p:cNvSpPr>
              <p:nvPr/>
            </p:nvSpPr>
            <p:spPr bwMode="auto">
              <a:xfrm>
                <a:off x="4266683" y="3050079"/>
                <a:ext cx="4877318" cy="1323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a:latin typeface="Arial" panose="020B0604020202020204" pitchFamily="34" charset="0"/>
                    <a:cs typeface="Arial" panose="020B0604020202020204" pitchFamily="34" charset="0"/>
                  </a:rPr>
                  <a:t>P</a:t>
                </a:r>
                <a:r>
                  <a:rPr lang="cs-CZ" altLang="cs-CZ" sz="2000" dirty="0">
                    <a:latin typeface="Arial" panose="020B0604020202020204" pitchFamily="34" charset="0"/>
                    <a:cs typeface="Arial" panose="020B0604020202020204" pitchFamily="34" charset="0"/>
                  </a:rPr>
                  <a:t> … amplituda akustického tlaku </a:t>
                </a:r>
              </a:p>
              <a:p>
                <a:pPr eaLnBrk="1" hangingPunct="1"/>
                <a:r>
                  <a:rPr lang="cs-CZ" altLang="cs-CZ" sz="2000" i="1" dirty="0">
                    <a:latin typeface="Arial" panose="020B0604020202020204" pitchFamily="34" charset="0"/>
                    <a:cs typeface="Arial" panose="020B0604020202020204" pitchFamily="34" charset="0"/>
                  </a:rPr>
                  <a:t>I</a:t>
                </a:r>
                <a:r>
                  <a:rPr lang="cs-CZ" altLang="cs-CZ" sz="2000" dirty="0">
                    <a:latin typeface="Arial" panose="020B0604020202020204" pitchFamily="34" charset="0"/>
                    <a:cs typeface="Arial" panose="020B0604020202020204" pitchFamily="34" charset="0"/>
                  </a:rPr>
                  <a:t>  … </a:t>
                </a:r>
                <a:r>
                  <a:rPr lang="it-IT" altLang="cs-CZ" sz="2000" dirty="0">
                    <a:latin typeface="Arial" panose="020B0604020202020204" pitchFamily="34" charset="0"/>
                    <a:cs typeface="Arial" panose="020B0604020202020204" pitchFamily="34" charset="0"/>
                  </a:rPr>
                  <a:t>intenzita ultrazvuku </a:t>
                </a:r>
                <a:r>
                  <a:rPr lang="en-US" altLang="cs-CZ" sz="2000" dirty="0">
                    <a:latin typeface="Arial" panose="020B0604020202020204" pitchFamily="34" charset="0"/>
                    <a:cs typeface="Arial" panose="020B0604020202020204" pitchFamily="34" charset="0"/>
                  </a:rPr>
                  <a:t>[</a:t>
                </a:r>
                <a:r>
                  <a:rPr lang="it-IT" altLang="cs-CZ" sz="2000" dirty="0">
                    <a:latin typeface="Arial" panose="020B0604020202020204" pitchFamily="34" charset="0"/>
                    <a:cs typeface="Arial" panose="020B0604020202020204" pitchFamily="34" charset="0"/>
                  </a:rPr>
                  <a:t>W.m</a:t>
                </a:r>
                <a:r>
                  <a:rPr lang="it-IT" altLang="cs-CZ" sz="2000" baseline="30000" dirty="0">
                    <a:latin typeface="Arial" panose="020B0604020202020204" pitchFamily="34" charset="0"/>
                    <a:cs typeface="Arial" panose="020B0604020202020204" pitchFamily="34" charset="0"/>
                  </a:rPr>
                  <a:t>–2</a:t>
                </a:r>
                <a:r>
                  <a:rPr lang="it-IT" altLang="cs-CZ" sz="2000" dirty="0">
                    <a:latin typeface="Arial" panose="020B0604020202020204" pitchFamily="34" charset="0"/>
                    <a:cs typeface="Arial" panose="020B0604020202020204" pitchFamily="34" charset="0"/>
                  </a:rPr>
                  <a:t>]</a:t>
                </a:r>
                <a:endParaRPr lang="cs-CZ" altLang="cs-CZ" sz="2000" dirty="0">
                  <a:latin typeface="Arial" panose="020B0604020202020204" pitchFamily="34" charset="0"/>
                  <a:cs typeface="Arial" panose="020B0604020202020204" pitchFamily="34" charset="0"/>
                </a:endParaRPr>
              </a:p>
              <a:p>
                <a:pPr eaLnBrk="1" hangingPunct="1"/>
                <a14:m>
                  <m:oMath xmlns:m="http://schemas.openxmlformats.org/officeDocument/2006/math">
                    <m:r>
                      <a:rPr lang="cs-CZ" sz="2000" i="1">
                        <a:latin typeface="Cambria Math" panose="02040503050406030204" pitchFamily="18" charset="0"/>
                        <a:ea typeface="Cambria Math" panose="02040503050406030204" pitchFamily="18" charset="0"/>
                      </a:rPr>
                      <m:t>𝜌</m:t>
                    </m:r>
                  </m:oMath>
                </a14:m>
                <a:r>
                  <a:rPr lang="cs-CZ" altLang="cs-CZ" sz="2000" dirty="0">
                    <a:latin typeface="Arial" panose="020B0604020202020204" pitchFamily="34" charset="0"/>
                    <a:cs typeface="Arial" panose="020B0604020202020204" pitchFamily="34" charset="0"/>
                  </a:rPr>
                  <a:t> … hustota prostředí</a:t>
                </a:r>
              </a:p>
              <a:p>
                <a:pPr eaLnBrk="1" hangingPunct="1"/>
                <a:r>
                  <a:rPr lang="cs-CZ" altLang="cs-CZ" sz="2000" i="1" dirty="0">
                    <a:latin typeface="Arial" panose="020B0604020202020204" pitchFamily="34" charset="0"/>
                    <a:cs typeface="Arial" panose="020B0604020202020204" pitchFamily="34" charset="0"/>
                  </a:rPr>
                  <a:t>c</a:t>
                </a:r>
                <a:r>
                  <a:rPr lang="cs-CZ" altLang="cs-CZ" sz="2000" dirty="0">
                    <a:latin typeface="Arial" panose="020B0604020202020204" pitchFamily="34" charset="0"/>
                    <a:cs typeface="Arial" panose="020B0604020202020204" pitchFamily="34" charset="0"/>
                  </a:rPr>
                  <a:t> … rychlost šíření ultrazvuku prostředím</a:t>
                </a:r>
              </a:p>
            </p:txBody>
          </p:sp>
        </mc:Choice>
        <mc:Fallback xmlns="">
          <p:sp>
            <p:nvSpPr>
              <p:cNvPr id="9" name="Rectangle 12">
                <a:extLst>
                  <a:ext uri="{FF2B5EF4-FFF2-40B4-BE49-F238E27FC236}">
                    <a16:creationId xmlns:a16="http://schemas.microsoft.com/office/drawing/2014/main" id="{0B31F622-717E-48FF-B0D1-3D9EB02DEBAB}"/>
                  </a:ext>
                </a:extLst>
              </p:cNvPr>
              <p:cNvSpPr>
                <a:spLocks noRot="1" noChangeAspect="1" noMove="1" noResize="1" noEditPoints="1" noAdjustHandles="1" noChangeArrowheads="1" noChangeShapeType="1" noTextEdit="1"/>
              </p:cNvSpPr>
              <p:nvPr/>
            </p:nvSpPr>
            <p:spPr bwMode="auto">
              <a:xfrm>
                <a:off x="4266683" y="3050079"/>
                <a:ext cx="4877318" cy="1323439"/>
              </a:xfrm>
              <a:prstGeom prst="rect">
                <a:avLst/>
              </a:prstGeom>
              <a:blipFill>
                <a:blip r:embed="rId4"/>
                <a:stretch>
                  <a:fillRect l="-1375" t="-1843" b="-78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2" name="TextovéPole 11">
                <a:extLst>
                  <a:ext uri="{FF2B5EF4-FFF2-40B4-BE49-F238E27FC236}">
                    <a16:creationId xmlns:a16="http://schemas.microsoft.com/office/drawing/2014/main" id="{418BFE44-44D5-4659-96D5-F7C98A2A1B90}"/>
                  </a:ext>
                </a:extLst>
              </p:cNvPr>
              <p:cNvSpPr txBox="1"/>
              <p:nvPr/>
            </p:nvSpPr>
            <p:spPr>
              <a:xfrm>
                <a:off x="2483768" y="5842192"/>
                <a:ext cx="2736304" cy="669542"/>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000" b="0" i="1" smtClean="0">
                          <a:solidFill>
                            <a:schemeClr val="bg1">
                              <a:lumMod val="40000"/>
                              <a:lumOff val="60000"/>
                            </a:schemeClr>
                          </a:solidFill>
                          <a:latin typeface="Cambria Math" panose="02040503050406030204" pitchFamily="18" charset="0"/>
                        </a:rPr>
                        <m:t>𝐼</m:t>
                      </m:r>
                      <m:r>
                        <a:rPr lang="en-US" sz="2000" b="0" i="1"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W</m:t>
                      </m:r>
                      <m:r>
                        <a:rPr lang="en-US" sz="2000" b="0" i="0"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cm</m:t>
                      </m:r>
                      <m:r>
                        <a:rPr lang="en-US" sz="2000" b="0" i="0" baseline="18000" smtClean="0">
                          <a:solidFill>
                            <a:schemeClr val="tx1"/>
                          </a:solidFill>
                          <a:latin typeface="Cambria Math" panose="02040503050406030204" pitchFamily="18" charset="0"/>
                        </a:rPr>
                        <m:t>−</m:t>
                      </m:r>
                      <m:r>
                        <a:rPr lang="en-US" sz="2000" b="0" i="0" baseline="30000" smtClean="0">
                          <a:solidFill>
                            <a:schemeClr val="tx1"/>
                          </a:solidFill>
                          <a:latin typeface="Cambria Math" panose="02040503050406030204" pitchFamily="18" charset="0"/>
                        </a:rPr>
                        <m:t>2</m:t>
                      </m:r>
                      <m:r>
                        <a:rPr lang="en-US" sz="2000" b="0" i="1" smtClean="0">
                          <a:solidFill>
                            <a:schemeClr val="tx1"/>
                          </a:solidFill>
                          <a:latin typeface="Cambria Math" panose="02040503050406030204" pitchFamily="18" charset="0"/>
                        </a:rPr>
                        <m:t>]</m:t>
                      </m:r>
                      <m:r>
                        <a:rPr lang="cs-CZ" sz="2000" b="0" i="1" smtClean="0">
                          <a:solidFill>
                            <a:schemeClr val="bg1">
                              <a:lumMod val="40000"/>
                              <a:lumOff val="60000"/>
                            </a:schemeClr>
                          </a:solidFill>
                          <a:latin typeface="Cambria Math" panose="02040503050406030204" pitchFamily="18" charset="0"/>
                        </a:rPr>
                        <m:t>=</m:t>
                      </m:r>
                      <m:sSup>
                        <m:sSup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sSupPr>
                        <m:e>
                          <m:d>
                            <m:d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dPr>
                            <m:e>
                              <m:f>
                                <m:fPr>
                                  <m:ctrlP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ctrlPr>
                                </m:fPr>
                                <m:num>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𝑃</m:t>
                                  </m:r>
                                </m:num>
                                <m:den>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1,71</m:t>
                                  </m:r>
                                </m:den>
                              </m:f>
                            </m:e>
                          </m:d>
                        </m:e>
                        <m:sup>
                          <m:r>
                            <a:rPr lang="cs-CZ" sz="2000" b="0" i="1" smtClean="0">
                              <a:solidFill>
                                <a:schemeClr val="bg1">
                                  <a:lumMod val="40000"/>
                                  <a:lumOff val="60000"/>
                                </a:schemeClr>
                              </a:solidFill>
                              <a:latin typeface="Cambria Math" panose="02040503050406030204" pitchFamily="18" charset="0"/>
                              <a:ea typeface="Cambria Math" panose="02040503050406030204" pitchFamily="18" charset="0"/>
                            </a:rPr>
                            <m:t>2</m:t>
                          </m:r>
                        </m:sup>
                      </m:sSup>
                    </m:oMath>
                  </m:oMathPara>
                </a14:m>
                <a:endParaRPr lang="cs-CZ" sz="2000" i="1" dirty="0">
                  <a:solidFill>
                    <a:schemeClr val="bg1">
                      <a:lumMod val="40000"/>
                      <a:lumOff val="60000"/>
                    </a:schemeClr>
                  </a:solidFill>
                </a:endParaRPr>
              </a:p>
            </p:txBody>
          </p:sp>
        </mc:Choice>
        <mc:Fallback xmlns="">
          <p:sp>
            <p:nvSpPr>
              <p:cNvPr id="12" name="TextovéPole 11">
                <a:extLst>
                  <a:ext uri="{FF2B5EF4-FFF2-40B4-BE49-F238E27FC236}">
                    <a16:creationId xmlns:a16="http://schemas.microsoft.com/office/drawing/2014/main" id="{418BFE44-44D5-4659-96D5-F7C98A2A1B90}"/>
                  </a:ext>
                </a:extLst>
              </p:cNvPr>
              <p:cNvSpPr txBox="1">
                <a:spLocks noRot="1" noChangeAspect="1" noMove="1" noResize="1" noEditPoints="1" noAdjustHandles="1" noChangeArrowheads="1" noChangeShapeType="1" noTextEdit="1"/>
              </p:cNvSpPr>
              <p:nvPr/>
            </p:nvSpPr>
            <p:spPr>
              <a:xfrm>
                <a:off x="2483768" y="5842192"/>
                <a:ext cx="2736304" cy="669542"/>
              </a:xfrm>
              <a:prstGeom prst="rect">
                <a:avLst/>
              </a:prstGeom>
              <a:blipFill>
                <a:blip r:embed="rId5"/>
                <a:stretch>
                  <a:fillRect/>
                </a:stretch>
              </a:blipFill>
            </p:spPr>
            <p:txBody>
              <a:bodyPr/>
              <a:lstStyle/>
              <a:p>
                <a:r>
                  <a:rPr lang="cs-CZ">
                    <a:noFill/>
                  </a:rPr>
                  <a:t> </a:t>
                </a:r>
              </a:p>
            </p:txBody>
          </p:sp>
        </mc:Fallback>
      </mc:AlternateContent>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id="{09E339BB-2A1D-4F1E-A258-C558D0E8A354}"/>
              </a:ext>
            </a:extLst>
          </p:cNvPr>
          <p:cNvSpPr>
            <a:spLocks noGrp="1" noChangeArrowheads="1"/>
          </p:cNvSpPr>
          <p:nvPr>
            <p:ph type="title"/>
          </p:nvPr>
        </p:nvSpPr>
        <p:spPr>
          <a:xfrm>
            <a:off x="400050" y="0"/>
            <a:ext cx="7886700" cy="1325563"/>
          </a:xfrm>
        </p:spPr>
        <p:txBody>
          <a:bodyPr/>
          <a:lstStyle/>
          <a:p>
            <a:pPr>
              <a:defRPr/>
            </a:pPr>
            <a:r>
              <a:rPr lang="cs-CZ" dirty="0"/>
              <a:t>Útlum (</a:t>
            </a:r>
            <a:r>
              <a:rPr lang="cs-CZ" dirty="0" err="1"/>
              <a:t>atenuace</a:t>
            </a:r>
            <a:r>
              <a:rPr lang="cs-CZ" dirty="0"/>
              <a:t>)</a:t>
            </a:r>
            <a:endParaRPr lang="cs-CZ" i="1" dirty="0"/>
          </a:p>
        </p:txBody>
      </p:sp>
      <p:sp>
        <p:nvSpPr>
          <p:cNvPr id="24581" name="Rectangle 5">
            <a:extLst>
              <a:ext uri="{FF2B5EF4-FFF2-40B4-BE49-F238E27FC236}">
                <a16:creationId xmlns:a16="http://schemas.microsoft.com/office/drawing/2014/main" id="{07271815-A23A-4122-A93D-5353AEE58473}"/>
              </a:ext>
            </a:extLst>
          </p:cNvPr>
          <p:cNvSpPr>
            <a:spLocks noChangeArrowheads="1"/>
          </p:cNvSpPr>
          <p:nvPr/>
        </p:nvSpPr>
        <p:spPr bwMode="auto">
          <a:xfrm>
            <a:off x="5788093" y="2404984"/>
            <a:ext cx="3276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cs-CZ" altLang="cs-CZ" sz="2000" i="1" dirty="0" err="1">
                <a:latin typeface="Arial Narrow" panose="020B0606020202030204" pitchFamily="34" charset="0"/>
                <a:cs typeface="Times New Roman" panose="02020603050405020304" pitchFamily="18" charset="0"/>
              </a:rPr>
              <a:t>I</a:t>
            </a:r>
            <a:r>
              <a:rPr lang="cs-CZ" altLang="cs-CZ" sz="2000" baseline="-30000" dirty="0" err="1">
                <a:latin typeface="Arial Narrow" panose="020B0606020202030204" pitchFamily="34" charset="0"/>
                <a:cs typeface="Times New Roman" panose="02020603050405020304" pitchFamily="18" charset="0"/>
              </a:rPr>
              <a:t>x</a:t>
            </a:r>
            <a:r>
              <a:rPr lang="cs-CZ" altLang="cs-CZ" sz="2000" dirty="0">
                <a:latin typeface="Arial Narrow" panose="020B0606020202030204" pitchFamily="34" charset="0"/>
                <a:cs typeface="Times New Roman" panose="02020603050405020304" pitchFamily="18" charset="0"/>
              </a:rPr>
              <a:t> ... intenzita v míst</a:t>
            </a:r>
            <a:r>
              <a:rPr lang="cs-CZ" altLang="cs-CZ" sz="2000" dirty="0">
                <a:latin typeface="Arial Narrow" panose="020B0606020202030204" pitchFamily="34" charset="0"/>
              </a:rPr>
              <a:t>ě</a:t>
            </a:r>
            <a:r>
              <a:rPr lang="cs-CZ" altLang="cs-CZ" sz="2000" dirty="0">
                <a:latin typeface="Arial Narrow" panose="020B0606020202030204" pitchFamily="34" charset="0"/>
                <a:cs typeface="Times New Roman" panose="02020603050405020304" pitchFamily="18" charset="0"/>
              </a:rPr>
              <a:t> x</a:t>
            </a:r>
          </a:p>
          <a:p>
            <a:pPr algn="just"/>
            <a:r>
              <a:rPr lang="cs-CZ" altLang="cs-CZ" sz="2000" i="1" dirty="0">
                <a:latin typeface="Arial Narrow" panose="020B0606020202030204" pitchFamily="34" charset="0"/>
                <a:cs typeface="Times New Roman" panose="02020603050405020304" pitchFamily="18" charset="0"/>
              </a:rPr>
              <a:t>I</a:t>
            </a:r>
            <a:r>
              <a:rPr lang="cs-CZ" altLang="cs-CZ" sz="2000" baseline="-30000" dirty="0">
                <a:latin typeface="Arial Narrow" panose="020B0606020202030204" pitchFamily="34" charset="0"/>
                <a:cs typeface="Times New Roman" panose="02020603050405020304" pitchFamily="18" charset="0"/>
              </a:rPr>
              <a:t>0</a:t>
            </a:r>
            <a:r>
              <a:rPr lang="cs-CZ" altLang="cs-CZ" sz="2000" dirty="0">
                <a:latin typeface="Arial Narrow" panose="020B0606020202030204" pitchFamily="34" charset="0"/>
                <a:cs typeface="Times New Roman" panose="02020603050405020304" pitchFamily="18" charset="0"/>
              </a:rPr>
              <a:t> ... intenzita v míst</a:t>
            </a:r>
            <a:r>
              <a:rPr lang="cs-CZ" altLang="cs-CZ" sz="2000" dirty="0">
                <a:latin typeface="Arial Narrow" panose="020B0606020202030204" pitchFamily="34" charset="0"/>
              </a:rPr>
              <a:t>ě</a:t>
            </a:r>
            <a:r>
              <a:rPr lang="cs-CZ" altLang="cs-CZ" sz="2000" dirty="0">
                <a:latin typeface="Arial Narrow" panose="020B0606020202030204" pitchFamily="34" charset="0"/>
                <a:cs typeface="Times New Roman" panose="02020603050405020304" pitchFamily="18" charset="0"/>
              </a:rPr>
              <a:t> x = 0</a:t>
            </a:r>
          </a:p>
          <a:p>
            <a:pPr algn="just"/>
            <a:r>
              <a:rPr lang="cs-CZ" altLang="cs-CZ" sz="2000" i="1" dirty="0">
                <a:latin typeface="Arial Narrow" panose="020B0606020202030204" pitchFamily="34" charset="0"/>
                <a:cs typeface="Times New Roman" panose="02020603050405020304" pitchFamily="18" charset="0"/>
              </a:rPr>
              <a:t>α</a:t>
            </a:r>
            <a:r>
              <a:rPr lang="cs-CZ" altLang="cs-CZ" sz="2000" dirty="0">
                <a:latin typeface="Arial Narrow" panose="020B0606020202030204" pitchFamily="34" charset="0"/>
                <a:cs typeface="Times New Roman" panose="02020603050405020304" pitchFamily="18" charset="0"/>
              </a:rPr>
              <a:t> ...  koeficient útlumu prost</a:t>
            </a:r>
            <a:r>
              <a:rPr lang="cs-CZ" altLang="cs-CZ" sz="2000" dirty="0">
                <a:latin typeface="Arial Narrow" panose="020B0606020202030204" pitchFamily="34" charset="0"/>
              </a:rPr>
              <a:t>ř</a:t>
            </a:r>
            <a:r>
              <a:rPr lang="cs-CZ" altLang="cs-CZ" sz="2000" dirty="0">
                <a:latin typeface="Arial Narrow" panose="020B0606020202030204" pitchFamily="34" charset="0"/>
                <a:cs typeface="Times New Roman" panose="02020603050405020304" pitchFamily="18" charset="0"/>
              </a:rPr>
              <a:t>edí</a:t>
            </a:r>
          </a:p>
          <a:p>
            <a:r>
              <a:rPr lang="cs-CZ" altLang="cs-CZ" sz="2000" dirty="0">
                <a:latin typeface="Arial Narrow" panose="020B0606020202030204" pitchFamily="34" charset="0"/>
                <a:cs typeface="Times New Roman" panose="02020603050405020304" pitchFamily="18" charset="0"/>
              </a:rPr>
              <a:t>x … tloušťka absorp</a:t>
            </a:r>
            <a:r>
              <a:rPr lang="cs-CZ" altLang="cs-CZ" sz="2000" dirty="0">
                <a:latin typeface="Arial Narrow" panose="020B0606020202030204" pitchFamily="34" charset="0"/>
              </a:rPr>
              <a:t>č</a:t>
            </a:r>
            <a:r>
              <a:rPr lang="cs-CZ" altLang="cs-CZ" sz="2000" dirty="0">
                <a:latin typeface="Arial Narrow" panose="020B0606020202030204" pitchFamily="34" charset="0"/>
                <a:cs typeface="Times New Roman" panose="02020603050405020304" pitchFamily="18" charset="0"/>
              </a:rPr>
              <a:t>ní vrstvy</a:t>
            </a:r>
            <a:r>
              <a:rPr lang="cs-CZ" altLang="cs-CZ" sz="2000" dirty="0">
                <a:latin typeface="Arial Narrow" panose="020B0606020202030204" pitchFamily="34" charset="0"/>
              </a:rPr>
              <a:t> </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CFAD118F-855F-40CB-9AA5-056F97AD2B61}"/>
                  </a:ext>
                </a:extLst>
              </p:cNvPr>
              <p:cNvSpPr txBox="1"/>
              <p:nvPr/>
            </p:nvSpPr>
            <p:spPr>
              <a:xfrm>
                <a:off x="1187624" y="2596937"/>
                <a:ext cx="4140064" cy="830997"/>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cs-CZ" sz="5400" b="0" i="1" smtClean="0">
                              <a:latin typeface="Cambria Math" panose="02040503050406030204" pitchFamily="18" charset="0"/>
                            </a:rPr>
                          </m:ctrlPr>
                        </m:sSubPr>
                        <m:e>
                          <m:r>
                            <a:rPr lang="cs-CZ" sz="5400" b="0" i="1" smtClean="0">
                              <a:latin typeface="Cambria Math" panose="02040503050406030204" pitchFamily="18" charset="0"/>
                            </a:rPr>
                            <m:t>𝐼</m:t>
                          </m:r>
                        </m:e>
                        <m:sub>
                          <m:r>
                            <a:rPr lang="cs-CZ" sz="5400" b="0" i="1" smtClean="0">
                              <a:latin typeface="Cambria Math" panose="02040503050406030204" pitchFamily="18" charset="0"/>
                            </a:rPr>
                            <m:t>𝑥</m:t>
                          </m:r>
                        </m:sub>
                      </m:sSub>
                      <m:r>
                        <a:rPr lang="cs-CZ" sz="5400" b="0" i="1" smtClean="0">
                          <a:latin typeface="Cambria Math" panose="02040503050406030204" pitchFamily="18" charset="0"/>
                        </a:rPr>
                        <m:t>=</m:t>
                      </m:r>
                      <m:sSub>
                        <m:sSubPr>
                          <m:ctrlPr>
                            <a:rPr lang="cs-CZ" sz="5400" i="1" smtClean="0">
                              <a:latin typeface="Cambria Math" panose="02040503050406030204" pitchFamily="18" charset="0"/>
                            </a:rPr>
                          </m:ctrlPr>
                        </m:sSubPr>
                        <m:e>
                          <m:r>
                            <a:rPr lang="cs-CZ" sz="5400" i="1">
                              <a:latin typeface="Cambria Math" panose="02040503050406030204" pitchFamily="18" charset="0"/>
                            </a:rPr>
                            <m:t>𝐼</m:t>
                          </m:r>
                        </m:e>
                        <m:sub>
                          <m:r>
                            <a:rPr lang="cs-CZ" sz="5400" b="0" i="1" smtClean="0">
                              <a:latin typeface="Cambria Math" panose="02040503050406030204" pitchFamily="18" charset="0"/>
                            </a:rPr>
                            <m:t>0</m:t>
                          </m:r>
                        </m:sub>
                      </m:sSub>
                      <m:sSup>
                        <m:sSupPr>
                          <m:ctrlPr>
                            <a:rPr lang="cs-CZ" sz="5400" i="1" smtClean="0">
                              <a:latin typeface="Cambria Math" panose="02040503050406030204" pitchFamily="18" charset="0"/>
                            </a:rPr>
                          </m:ctrlPr>
                        </m:sSupPr>
                        <m:e>
                          <m:r>
                            <a:rPr lang="cs-CZ" sz="5400" b="0" i="1" smtClean="0">
                              <a:latin typeface="Cambria Math" panose="02040503050406030204" pitchFamily="18" charset="0"/>
                            </a:rPr>
                            <m:t>𝑒</m:t>
                          </m:r>
                        </m:e>
                        <m:sup>
                          <m:r>
                            <a:rPr lang="cs-CZ" sz="5400" b="0" i="1" smtClean="0">
                              <a:latin typeface="Cambria Math" panose="02040503050406030204" pitchFamily="18" charset="0"/>
                            </a:rPr>
                            <m:t>−2</m:t>
                          </m:r>
                          <m:r>
                            <a:rPr lang="cs-CZ" sz="5400" b="0" i="1" smtClean="0">
                              <a:latin typeface="Cambria Math" panose="02040503050406030204" pitchFamily="18" charset="0"/>
                              <a:ea typeface="Cambria Math" panose="02040503050406030204" pitchFamily="18" charset="0"/>
                            </a:rPr>
                            <m:t>𝛼</m:t>
                          </m:r>
                          <m:r>
                            <a:rPr lang="cs-CZ" sz="5400" b="0" i="1" smtClean="0">
                              <a:latin typeface="Cambria Math" panose="02040503050406030204" pitchFamily="18" charset="0"/>
                              <a:ea typeface="Cambria Math" panose="02040503050406030204" pitchFamily="18" charset="0"/>
                            </a:rPr>
                            <m:t>𝑥</m:t>
                          </m:r>
                        </m:sup>
                      </m:sSup>
                    </m:oMath>
                  </m:oMathPara>
                </a14:m>
                <a:endParaRPr lang="cs-CZ" sz="5400" i="1" dirty="0"/>
              </a:p>
            </p:txBody>
          </p:sp>
        </mc:Choice>
        <mc:Fallback xmlns="">
          <p:sp>
            <p:nvSpPr>
              <p:cNvPr id="8" name="TextovéPole 7">
                <a:extLst>
                  <a:ext uri="{FF2B5EF4-FFF2-40B4-BE49-F238E27FC236}">
                    <a16:creationId xmlns:a16="http://schemas.microsoft.com/office/drawing/2014/main" id="{CFAD118F-855F-40CB-9AA5-056F97AD2B61}"/>
                  </a:ext>
                </a:extLst>
              </p:cNvPr>
              <p:cNvSpPr txBox="1">
                <a:spLocks noRot="1" noChangeAspect="1" noMove="1" noResize="1" noEditPoints="1" noAdjustHandles="1" noChangeArrowheads="1" noChangeShapeType="1" noTextEdit="1"/>
              </p:cNvSpPr>
              <p:nvPr/>
            </p:nvSpPr>
            <p:spPr>
              <a:xfrm>
                <a:off x="1187624" y="2596937"/>
                <a:ext cx="4140064" cy="830997"/>
              </a:xfrm>
              <a:prstGeom prst="rect">
                <a:avLst/>
              </a:prstGeom>
              <a:blipFill>
                <a:blip r:embed="rId2"/>
                <a:stretch>
                  <a:fillRect/>
                </a:stretch>
              </a:blipFill>
            </p:spPr>
            <p:txBody>
              <a:bodyPr/>
              <a:lstStyle/>
              <a:p>
                <a:r>
                  <a:rPr lang="cs-CZ">
                    <a:noFill/>
                  </a:rPr>
                  <a:t> </a:t>
                </a:r>
              </a:p>
            </p:txBody>
          </p:sp>
        </mc:Fallback>
      </mc:AlternateContent>
      <p:sp>
        <p:nvSpPr>
          <p:cNvPr id="3" name="Zástupný obsah 2">
            <a:extLst>
              <a:ext uri="{FF2B5EF4-FFF2-40B4-BE49-F238E27FC236}">
                <a16:creationId xmlns:a16="http://schemas.microsoft.com/office/drawing/2014/main" id="{46495238-2DBB-4B62-A025-96273DD6195C}"/>
              </a:ext>
            </a:extLst>
          </p:cNvPr>
          <p:cNvSpPr>
            <a:spLocks noGrp="1"/>
          </p:cNvSpPr>
          <p:nvPr>
            <p:ph idx="1"/>
          </p:nvPr>
        </p:nvSpPr>
        <p:spPr>
          <a:xfrm>
            <a:off x="628650" y="1325563"/>
            <a:ext cx="7886700" cy="4851400"/>
          </a:xfrm>
        </p:spPr>
        <p:txBody>
          <a:bodyPr/>
          <a:lstStyle/>
          <a:p>
            <a:r>
              <a:rPr lang="cs-CZ" sz="2800" dirty="0">
                <a:cs typeface="Times New Roman" pitchFamily="18" charset="0"/>
              </a:rPr>
              <a:t>pokles intenzity ultrazvukové vlny p</a:t>
            </a:r>
            <a:r>
              <a:rPr lang="cs-CZ" sz="2800" dirty="0"/>
              <a:t>ř</a:t>
            </a:r>
            <a:r>
              <a:rPr lang="cs-CZ" sz="2800" dirty="0">
                <a:cs typeface="Times New Roman" pitchFamily="18" charset="0"/>
              </a:rPr>
              <a:t>i pr</a:t>
            </a:r>
            <a:r>
              <a:rPr lang="cs-CZ" sz="2800" dirty="0"/>
              <a:t>ů</a:t>
            </a:r>
            <a:r>
              <a:rPr lang="cs-CZ" sz="2800" dirty="0">
                <a:cs typeface="Times New Roman" pitchFamily="18" charset="0"/>
              </a:rPr>
              <a:t>chodu prost</a:t>
            </a:r>
            <a:r>
              <a:rPr lang="cs-CZ" sz="2800" dirty="0"/>
              <a:t>ř</a:t>
            </a:r>
            <a:r>
              <a:rPr lang="cs-CZ" sz="2800" dirty="0">
                <a:cs typeface="Times New Roman" pitchFamily="18" charset="0"/>
              </a:rPr>
              <a:t>edím</a:t>
            </a:r>
          </a:p>
          <a:p>
            <a:endParaRPr lang="cs-CZ" dirty="0">
              <a:cs typeface="Times New Roman" pitchFamily="18" charset="0"/>
            </a:endParaRPr>
          </a:p>
          <a:p>
            <a:endParaRPr lang="cs-CZ" sz="2800" dirty="0">
              <a:cs typeface="Times New Roman" pitchFamily="18" charset="0"/>
            </a:endParaRPr>
          </a:p>
          <a:p>
            <a:endParaRPr lang="cs-CZ" dirty="0">
              <a:cs typeface="Times New Roman" pitchFamily="18" charset="0"/>
            </a:endParaRPr>
          </a:p>
          <a:p>
            <a:endParaRPr lang="cs-CZ" sz="2800" dirty="0">
              <a:cs typeface="Times New Roman" pitchFamily="18" charset="0"/>
            </a:endParaRPr>
          </a:p>
          <a:p>
            <a:r>
              <a:rPr lang="cs-CZ" altLang="cs-CZ" sz="2800" dirty="0">
                <a:latin typeface="+mn-lt"/>
                <a:cs typeface="Times New Roman" panose="02020603050405020304" pitchFamily="18" charset="0"/>
              </a:rPr>
              <a:t>Koeficient útlumu</a:t>
            </a:r>
          </a:p>
          <a:p>
            <a:pPr lvl="1"/>
            <a:r>
              <a:rPr lang="cs-CZ" altLang="cs-CZ" dirty="0">
                <a:latin typeface="+mn-lt"/>
                <a:cs typeface="Times New Roman" panose="02020603050405020304" pitchFamily="18" charset="0"/>
              </a:rPr>
              <a:t>je komplexním vyjádřením dvou základních mechanismů – absorpce a rozptylu</a:t>
            </a:r>
          </a:p>
          <a:p>
            <a:pPr lvl="1"/>
            <a:r>
              <a:rPr lang="cs-CZ" altLang="cs-CZ" dirty="0">
                <a:latin typeface="+mn-lt"/>
                <a:cs typeface="Times New Roman" panose="02020603050405020304" pitchFamily="18" charset="0"/>
              </a:rPr>
              <a:t>má rozměr decibel na metr [</a:t>
            </a:r>
            <a:r>
              <a:rPr lang="cs-CZ" altLang="cs-CZ" dirty="0" err="1">
                <a:latin typeface="+mn-lt"/>
                <a:cs typeface="Times New Roman" panose="02020603050405020304" pitchFamily="18" charset="0"/>
              </a:rPr>
              <a:t>dB.m</a:t>
            </a:r>
            <a:r>
              <a:rPr lang="cs-CZ" altLang="cs-CZ" baseline="30000" dirty="0">
                <a:latin typeface="+mn-lt"/>
                <a:cs typeface="Times New Roman" panose="02020603050405020304" pitchFamily="18" charset="0"/>
              </a:rPr>
              <a:t>–1</a:t>
            </a:r>
            <a:r>
              <a:rPr lang="cs-CZ" altLang="cs-CZ" dirty="0">
                <a:latin typeface="+mn-lt"/>
                <a:cs typeface="Times New Roman" panose="02020603050405020304" pitchFamily="18" charset="0"/>
              </a:rPr>
              <a:t>]</a:t>
            </a:r>
            <a:endParaRPr lang="cs-CZ" sz="2800" dirty="0"/>
          </a:p>
          <a:p>
            <a:endParaRPr lang="cs-CZ" dirty="0"/>
          </a:p>
        </p:txBody>
      </p:sp>
    </p:spTree>
    <p:extLst>
      <p:ext uri="{BB962C8B-B14F-4D97-AF65-F5344CB8AC3E}">
        <p14:creationId xmlns:p14="http://schemas.microsoft.com/office/powerpoint/2010/main" val="24886542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id="{09E339BB-2A1D-4F1E-A258-C558D0E8A354}"/>
              </a:ext>
            </a:extLst>
          </p:cNvPr>
          <p:cNvSpPr>
            <a:spLocks noGrp="1" noChangeArrowheads="1"/>
          </p:cNvSpPr>
          <p:nvPr>
            <p:ph type="title"/>
          </p:nvPr>
        </p:nvSpPr>
        <p:spPr>
          <a:xfrm>
            <a:off x="400050" y="0"/>
            <a:ext cx="7886700" cy="1325563"/>
          </a:xfrm>
        </p:spPr>
        <p:txBody>
          <a:bodyPr/>
          <a:lstStyle/>
          <a:p>
            <a:pPr>
              <a:defRPr/>
            </a:pPr>
            <a:r>
              <a:rPr lang="cs-CZ" dirty="0"/>
              <a:t>Útlum </a:t>
            </a:r>
            <a:r>
              <a:rPr lang="cs-CZ" i="1" dirty="0"/>
              <a:t>absorpcí</a:t>
            </a:r>
          </a:p>
        </p:txBody>
      </p:sp>
      <p:sp>
        <p:nvSpPr>
          <p:cNvPr id="3" name="Zástupný obsah 2">
            <a:extLst>
              <a:ext uri="{FF2B5EF4-FFF2-40B4-BE49-F238E27FC236}">
                <a16:creationId xmlns:a16="http://schemas.microsoft.com/office/drawing/2014/main" id="{028D8688-DFDE-4231-BF63-54F236CA4511}"/>
              </a:ext>
            </a:extLst>
          </p:cNvPr>
          <p:cNvSpPr>
            <a:spLocks noGrp="1"/>
          </p:cNvSpPr>
          <p:nvPr>
            <p:ph idx="1"/>
          </p:nvPr>
        </p:nvSpPr>
        <p:spPr/>
        <p:txBody>
          <a:bodyPr/>
          <a:lstStyle/>
          <a:p>
            <a:pPr fontAlgn="auto">
              <a:spcAft>
                <a:spcPts val="0"/>
              </a:spcAft>
              <a:defRPr/>
            </a:pPr>
            <a:r>
              <a:rPr lang="cs-CZ" dirty="0"/>
              <a:t>Útlum absorpcí představuje pokles energie ultrazvukové vlny </a:t>
            </a:r>
            <a:r>
              <a:rPr lang="cs-CZ" dirty="0">
                <a:solidFill>
                  <a:schemeClr val="bg1"/>
                </a:solidFill>
              </a:rPr>
              <a:t>přeměnou v teplo</a:t>
            </a:r>
          </a:p>
          <a:p>
            <a:pPr fontAlgn="auto">
              <a:spcAft>
                <a:spcPts val="0"/>
              </a:spcAft>
              <a:defRPr/>
            </a:pPr>
            <a:r>
              <a:rPr lang="cs-CZ" dirty="0">
                <a:cs typeface="Times New Roman" pitchFamily="18" charset="0"/>
              </a:rPr>
              <a:t>Na této p</a:t>
            </a:r>
            <a:r>
              <a:rPr lang="cs-CZ" dirty="0"/>
              <a:t>ř</a:t>
            </a:r>
            <a:r>
              <a:rPr lang="cs-CZ" dirty="0">
                <a:cs typeface="Times New Roman" pitchFamily="18" charset="0"/>
              </a:rPr>
              <a:t>em</a:t>
            </a:r>
            <a:r>
              <a:rPr lang="cs-CZ" dirty="0"/>
              <a:t>ěně</a:t>
            </a:r>
            <a:r>
              <a:rPr lang="cs-CZ" dirty="0">
                <a:cs typeface="Times New Roman" pitchFamily="18" charset="0"/>
              </a:rPr>
              <a:t> se podílí mnoho díl</a:t>
            </a:r>
            <a:r>
              <a:rPr lang="cs-CZ" dirty="0"/>
              <a:t>č</a:t>
            </a:r>
            <a:r>
              <a:rPr lang="cs-CZ" dirty="0">
                <a:cs typeface="Times New Roman" pitchFamily="18" charset="0"/>
              </a:rPr>
              <a:t>ích pochod</a:t>
            </a:r>
            <a:r>
              <a:rPr lang="cs-CZ" dirty="0"/>
              <a:t>ů</a:t>
            </a:r>
          </a:p>
          <a:p>
            <a:pPr lvl="1" fontAlgn="auto">
              <a:spcAft>
                <a:spcPts val="0"/>
              </a:spcAft>
              <a:defRPr/>
            </a:pPr>
            <a:r>
              <a:rPr lang="cs-CZ" dirty="0"/>
              <a:t>Vnitřní tření</a:t>
            </a:r>
          </a:p>
          <a:p>
            <a:pPr lvl="1" fontAlgn="auto">
              <a:spcAft>
                <a:spcPts val="0"/>
              </a:spcAft>
              <a:defRPr/>
            </a:pPr>
            <a:r>
              <a:rPr lang="cs-CZ" dirty="0"/>
              <a:t>Relaxační jevy</a:t>
            </a:r>
          </a:p>
          <a:p>
            <a:pPr lvl="1" fontAlgn="auto">
              <a:spcAft>
                <a:spcPts val="0"/>
              </a:spcAft>
              <a:defRPr/>
            </a:pPr>
            <a:r>
              <a:rPr lang="cs-CZ" dirty="0"/>
              <a:t>Tepelná vodivost aj. </a:t>
            </a:r>
          </a:p>
          <a:p>
            <a:pPr>
              <a:defRPr/>
            </a:pPr>
            <a:r>
              <a:rPr lang="cs-CZ" dirty="0">
                <a:cs typeface="Times New Roman" pitchFamily="18" charset="0"/>
              </a:rPr>
              <a:t>Útlum absorpcí je u v</a:t>
            </a:r>
            <a:r>
              <a:rPr lang="cs-CZ" dirty="0"/>
              <a:t>ě</a:t>
            </a:r>
            <a:r>
              <a:rPr lang="cs-CZ" dirty="0">
                <a:cs typeface="Times New Roman" pitchFamily="18" charset="0"/>
              </a:rPr>
              <a:t>tšiny homogenních látek úm</a:t>
            </a:r>
            <a:r>
              <a:rPr lang="cs-CZ" dirty="0"/>
              <a:t>ě</a:t>
            </a:r>
            <a:r>
              <a:rPr lang="cs-CZ" dirty="0">
                <a:cs typeface="Times New Roman" pitchFamily="18" charset="0"/>
              </a:rPr>
              <a:t>rný </a:t>
            </a:r>
            <a:r>
              <a:rPr lang="cs-CZ" dirty="0"/>
              <a:t>č</a:t>
            </a:r>
            <a:r>
              <a:rPr lang="cs-CZ" dirty="0">
                <a:cs typeface="Times New Roman" pitchFamily="18" charset="0"/>
              </a:rPr>
              <a:t>tverci pou</a:t>
            </a:r>
            <a:r>
              <a:rPr lang="cs-CZ" dirty="0"/>
              <a:t>ž</a:t>
            </a:r>
            <a:r>
              <a:rPr lang="cs-CZ" dirty="0">
                <a:cs typeface="Times New Roman" pitchFamily="18" charset="0"/>
              </a:rPr>
              <a:t>ité ultrazvukové frekvence</a:t>
            </a:r>
            <a:endParaRPr lang="cs-CZ" dirty="0">
              <a:effectLst>
                <a:outerShdw blurRad="38100" dist="38100" dir="2700000" algn="tl">
                  <a:srgbClr val="FFFFFF"/>
                </a:outerShdw>
              </a:effectLst>
            </a:endParaRPr>
          </a:p>
          <a:p>
            <a:pPr lvl="1" fontAlgn="auto">
              <a:spcAft>
                <a:spcPts val="0"/>
              </a:spcAft>
              <a:defRPr/>
            </a:pPr>
            <a:endParaRPr lang="cs-CZ" dirty="0"/>
          </a:p>
          <a:p>
            <a:endParaRPr lang="cs-CZ"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1026">
            <a:extLst>
              <a:ext uri="{FF2B5EF4-FFF2-40B4-BE49-F238E27FC236}">
                <a16:creationId xmlns:a16="http://schemas.microsoft.com/office/drawing/2014/main" id="{04130E9F-5E5D-49D2-856C-5778345428CE}"/>
              </a:ext>
            </a:extLst>
          </p:cNvPr>
          <p:cNvSpPr>
            <a:spLocks noGrp="1" noChangeArrowheads="1"/>
          </p:cNvSpPr>
          <p:nvPr>
            <p:ph type="title"/>
          </p:nvPr>
        </p:nvSpPr>
        <p:spPr/>
        <p:txBody>
          <a:bodyPr/>
          <a:lstStyle/>
          <a:p>
            <a:pPr eaLnBrk="1" hangingPunct="1">
              <a:defRPr/>
            </a:pPr>
            <a:r>
              <a:rPr lang="cs-CZ" dirty="0"/>
              <a:t>Útlum </a:t>
            </a:r>
            <a:r>
              <a:rPr lang="cs-CZ" i="1" dirty="0"/>
              <a:t>rozptylem</a:t>
            </a:r>
          </a:p>
        </p:txBody>
      </p:sp>
      <p:sp>
        <p:nvSpPr>
          <p:cNvPr id="17411" name="Rectangle 1027">
            <a:extLst>
              <a:ext uri="{FF2B5EF4-FFF2-40B4-BE49-F238E27FC236}">
                <a16:creationId xmlns:a16="http://schemas.microsoft.com/office/drawing/2014/main" id="{BD66B65D-12CF-4FD4-90EC-67A738139D4D}"/>
              </a:ext>
            </a:extLst>
          </p:cNvPr>
          <p:cNvSpPr>
            <a:spLocks noGrp="1" noChangeArrowheads="1"/>
          </p:cNvSpPr>
          <p:nvPr>
            <p:ph type="body" sz="half" idx="1"/>
          </p:nvPr>
        </p:nvSpPr>
        <p:spPr>
          <a:xfrm>
            <a:off x="304800" y="1295400"/>
            <a:ext cx="4343400" cy="5105400"/>
          </a:xfrm>
        </p:spPr>
        <p:txBody>
          <a:bodyPr>
            <a:normAutofit fontScale="92500" lnSpcReduction="10000"/>
          </a:bodyPr>
          <a:lstStyle/>
          <a:p>
            <a:pPr eaLnBrk="1" hangingPunct="1">
              <a:lnSpc>
                <a:spcPct val="90000"/>
              </a:lnSpc>
              <a:defRPr/>
            </a:pPr>
            <a:r>
              <a:rPr lang="cs-CZ" sz="2400" dirty="0">
                <a:cs typeface="Times New Roman" pitchFamily="18" charset="0"/>
              </a:rPr>
              <a:t>Útlum </a:t>
            </a:r>
            <a:r>
              <a:rPr lang="cs-CZ" sz="2400" dirty="0">
                <a:solidFill>
                  <a:schemeClr val="bg1"/>
                </a:solidFill>
                <a:cs typeface="Times New Roman" pitchFamily="18" charset="0"/>
              </a:rPr>
              <a:t>rozptylem </a:t>
            </a:r>
            <a:r>
              <a:rPr lang="cs-CZ" sz="2400" dirty="0">
                <a:cs typeface="Times New Roman" pitchFamily="18" charset="0"/>
              </a:rPr>
              <a:t>je mírou ztrát akustické energie, které vznikají p</a:t>
            </a:r>
            <a:r>
              <a:rPr lang="cs-CZ" sz="2400" dirty="0"/>
              <a:t>ř</a:t>
            </a:r>
            <a:r>
              <a:rPr lang="cs-CZ" sz="2400" dirty="0">
                <a:cs typeface="Times New Roman" pitchFamily="18" charset="0"/>
              </a:rPr>
              <a:t>i </a:t>
            </a:r>
            <a:r>
              <a:rPr lang="cs-CZ" sz="2400" dirty="0">
                <a:solidFill>
                  <a:schemeClr val="bg1"/>
                </a:solidFill>
                <a:cs typeface="Times New Roman" pitchFamily="18" charset="0"/>
              </a:rPr>
              <a:t>r</a:t>
            </a:r>
            <a:r>
              <a:rPr lang="cs-CZ" sz="2400" dirty="0">
                <a:solidFill>
                  <a:schemeClr val="bg1"/>
                </a:solidFill>
              </a:rPr>
              <a:t>ů</a:t>
            </a:r>
            <a:r>
              <a:rPr lang="cs-CZ" sz="2400" dirty="0">
                <a:solidFill>
                  <a:schemeClr val="bg1"/>
                </a:solidFill>
                <a:cs typeface="Times New Roman" pitchFamily="18" charset="0"/>
              </a:rPr>
              <a:t>znosm</a:t>
            </a:r>
            <a:r>
              <a:rPr lang="cs-CZ" sz="2400" dirty="0">
                <a:solidFill>
                  <a:schemeClr val="bg1"/>
                </a:solidFill>
              </a:rPr>
              <a:t>ě</a:t>
            </a:r>
            <a:r>
              <a:rPr lang="cs-CZ" sz="2400" dirty="0">
                <a:solidFill>
                  <a:schemeClr val="bg1"/>
                </a:solidFill>
                <a:cs typeface="Times New Roman" pitchFamily="18" charset="0"/>
              </a:rPr>
              <a:t>rném </a:t>
            </a:r>
            <a:r>
              <a:rPr lang="cs-CZ" sz="2400" dirty="0">
                <a:solidFill>
                  <a:srgbClr val="FFFF00"/>
                </a:solidFill>
                <a:cs typeface="Times New Roman" pitchFamily="18" charset="0"/>
              </a:rPr>
              <a:t>odrazu</a:t>
            </a:r>
            <a:r>
              <a:rPr lang="cs-CZ" sz="2400" dirty="0">
                <a:cs typeface="Times New Roman" pitchFamily="18" charset="0"/>
              </a:rPr>
              <a:t> ultrazvukové vlny.</a:t>
            </a:r>
          </a:p>
          <a:p>
            <a:pPr eaLnBrk="1" hangingPunct="1">
              <a:lnSpc>
                <a:spcPct val="90000"/>
              </a:lnSpc>
              <a:defRPr/>
            </a:pPr>
            <a:r>
              <a:rPr lang="cs-CZ" sz="2400" dirty="0">
                <a:cs typeface="Times New Roman" pitchFamily="18" charset="0"/>
              </a:rPr>
              <a:t>Odrazy od velmi malých akustických </a:t>
            </a:r>
            <a:r>
              <a:rPr lang="cs-CZ" sz="2400" dirty="0" err="1">
                <a:cs typeface="Times New Roman" pitchFamily="18" charset="0"/>
              </a:rPr>
              <a:t>rozhranní</a:t>
            </a:r>
            <a:r>
              <a:rPr lang="cs-CZ" sz="2400" dirty="0">
                <a:cs typeface="Times New Roman" pitchFamily="18" charset="0"/>
              </a:rPr>
              <a:t> se neřídí běžnými zákony odrazu. Při dopadu na ně je ultrazvuková vlna rozptýlena do velkého rozsahu úhlů</a:t>
            </a:r>
            <a:endParaRPr lang="cs-CZ" sz="2400" dirty="0"/>
          </a:p>
          <a:p>
            <a:pPr eaLnBrk="1" hangingPunct="1">
              <a:lnSpc>
                <a:spcPct val="90000"/>
              </a:lnSpc>
              <a:buFontTx/>
              <a:buNone/>
              <a:defRPr/>
            </a:pPr>
            <a:endParaRPr lang="cs-CZ" sz="2400" dirty="0"/>
          </a:p>
          <a:p>
            <a:pPr eaLnBrk="1" hangingPunct="1">
              <a:lnSpc>
                <a:spcPct val="90000"/>
              </a:lnSpc>
              <a:defRPr/>
            </a:pPr>
            <a:r>
              <a:rPr lang="cs-CZ" sz="2400" dirty="0">
                <a:cs typeface="Times New Roman" pitchFamily="18" charset="0"/>
              </a:rPr>
              <a:t>Tento druh útlumu je charakteristický pro </a:t>
            </a:r>
            <a:r>
              <a:rPr lang="cs-CZ" sz="2400" dirty="0">
                <a:solidFill>
                  <a:schemeClr val="accent2"/>
                </a:solidFill>
                <a:cs typeface="Times New Roman" pitchFamily="18" charset="0"/>
              </a:rPr>
              <a:t>nehomogenní látky </a:t>
            </a:r>
            <a:r>
              <a:rPr lang="cs-CZ" sz="2400" dirty="0">
                <a:cs typeface="Times New Roman" pitchFamily="18" charset="0"/>
              </a:rPr>
              <a:t>a charakter rozptylu závisí na </a:t>
            </a:r>
            <a:r>
              <a:rPr lang="cs-CZ" sz="2400" dirty="0">
                <a:solidFill>
                  <a:schemeClr val="bg1"/>
                </a:solidFill>
                <a:cs typeface="Times New Roman" pitchFamily="18" charset="0"/>
              </a:rPr>
              <a:t>velikosti</a:t>
            </a:r>
            <a:r>
              <a:rPr lang="cs-CZ" sz="2400" dirty="0">
                <a:cs typeface="Times New Roman" pitchFamily="18" charset="0"/>
              </a:rPr>
              <a:t> rozptylujících struktur a </a:t>
            </a:r>
            <a:r>
              <a:rPr lang="cs-CZ" sz="2400" dirty="0">
                <a:solidFill>
                  <a:schemeClr val="bg1"/>
                </a:solidFill>
                <a:cs typeface="Times New Roman" pitchFamily="18" charset="0"/>
              </a:rPr>
              <a:t>vlnové délce UZ</a:t>
            </a:r>
            <a:r>
              <a:rPr lang="cs-CZ" sz="2400" dirty="0">
                <a:cs typeface="Times New Roman" pitchFamily="18" charset="0"/>
              </a:rPr>
              <a:t>.</a:t>
            </a:r>
            <a:endParaRPr lang="cs-CZ" sz="2400" dirty="0"/>
          </a:p>
        </p:txBody>
      </p:sp>
      <p:grpSp>
        <p:nvGrpSpPr>
          <p:cNvPr id="7" name="Skupina 6">
            <a:extLst>
              <a:ext uri="{FF2B5EF4-FFF2-40B4-BE49-F238E27FC236}">
                <a16:creationId xmlns:a16="http://schemas.microsoft.com/office/drawing/2014/main" id="{9C96BF66-8610-434F-8DC3-EBBFDE6D972A}"/>
              </a:ext>
            </a:extLst>
          </p:cNvPr>
          <p:cNvGrpSpPr/>
          <p:nvPr/>
        </p:nvGrpSpPr>
        <p:grpSpPr>
          <a:xfrm>
            <a:off x="5062621" y="1952836"/>
            <a:ext cx="3699296" cy="2952328"/>
            <a:chOff x="5033555" y="1305727"/>
            <a:chExt cx="3699296" cy="2952328"/>
          </a:xfrm>
        </p:grpSpPr>
        <p:pic>
          <p:nvPicPr>
            <p:cNvPr id="5" name="Obrázek 4">
              <a:extLst>
                <a:ext uri="{FF2B5EF4-FFF2-40B4-BE49-F238E27FC236}">
                  <a16:creationId xmlns:a16="http://schemas.microsoft.com/office/drawing/2014/main" id="{DDE14CEF-0845-4317-8AA4-A1729F4579FA}"/>
                </a:ext>
              </a:extLst>
            </p:cNvPr>
            <p:cNvPicPr>
              <a:picLocks noChangeAspect="1"/>
            </p:cNvPicPr>
            <p:nvPr/>
          </p:nvPicPr>
          <p:blipFill rotWithShape="1">
            <a:blip r:embed="rId3"/>
            <a:srcRect l="9469" t="34683" b="20460"/>
            <a:stretch/>
          </p:blipFill>
          <p:spPr>
            <a:xfrm>
              <a:off x="5033555" y="1305727"/>
              <a:ext cx="3699296" cy="2952328"/>
            </a:xfrm>
            <a:prstGeom prst="rect">
              <a:avLst/>
            </a:prstGeom>
          </p:spPr>
        </p:pic>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8C5C73AC-2E43-4FA7-B349-3E53557F09D8}"/>
                    </a:ext>
                  </a:extLst>
                </p:cNvPr>
                <p:cNvSpPr txBox="1"/>
                <p:nvPr/>
              </p:nvSpPr>
              <p:spPr>
                <a:xfrm>
                  <a:off x="7894070" y="2060848"/>
                  <a:ext cx="838781" cy="1754326"/>
                </a:xfrm>
                <a:prstGeom prst="rect">
                  <a:avLst/>
                </a:prstGeom>
                <a:noFill/>
              </p:spPr>
              <p:txBody>
                <a:bodyPr wrap="square" rtlCol="0">
                  <a:spAutoFit/>
                </a:bodyPr>
                <a:lstStyle/>
                <a:p>
                  <a:r>
                    <a:rPr lang="cs-CZ" sz="1800" b="0" i="1" u="none" strike="noStrike" baseline="0" dirty="0">
                      <a:solidFill>
                        <a:srgbClr val="000000"/>
                      </a:solidFill>
                      <a:latin typeface="MinionPro-It"/>
                    </a:rPr>
                    <a:t>d </a:t>
                  </a:r>
                  <a:r>
                    <a:rPr lang="cs-CZ" sz="1800" b="0" i="0" u="none" strike="noStrike" baseline="0" dirty="0">
                      <a:solidFill>
                        <a:srgbClr val="000000"/>
                      </a:solidFill>
                      <a:latin typeface="MinionPro-Medium"/>
                    </a:rPr>
                    <a:t>&lt;&lt; </a:t>
                  </a:r>
                  <a:r>
                    <a:rPr lang="el-GR" sz="1800" b="0" i="1" u="none" strike="noStrike" baseline="0" dirty="0">
                      <a:solidFill>
                        <a:srgbClr val="000000"/>
                      </a:solidFill>
                      <a:latin typeface="MinionPro-It"/>
                    </a:rPr>
                    <a:t>λ</a:t>
                  </a:r>
                  <a:endParaRPr lang="cs-CZ" sz="1800" b="0" i="1" u="none" strike="noStrike" baseline="0"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endParaRPr lang="cs-CZ" i="1" dirty="0">
                    <a:solidFill>
                      <a:srgbClr val="000000"/>
                    </a:solidFill>
                    <a:latin typeface="MinionPro-It"/>
                  </a:endParaRPr>
                </a:p>
                <a:p>
                  <a:r>
                    <a:rPr lang="cs-CZ" sz="1800" b="0" i="1" u="none" strike="noStrike" baseline="0" dirty="0">
                      <a:solidFill>
                        <a:srgbClr val="000000"/>
                      </a:solidFill>
                      <a:latin typeface="MinionPro-It"/>
                    </a:rPr>
                    <a:t>d </a:t>
                  </a:r>
                  <a14:m>
                    <m:oMath xmlns:m="http://schemas.openxmlformats.org/officeDocument/2006/math">
                      <m:r>
                        <a:rPr lang="cs-CZ" sz="1800" b="0" i="1" smtClean="0">
                          <a:solidFill>
                            <a:srgbClr val="000000"/>
                          </a:solidFill>
                          <a:latin typeface="Cambria Math" panose="02040503050406030204" pitchFamily="18" charset="0"/>
                          <a:ea typeface="Cambria Math" panose="02040503050406030204" pitchFamily="18" charset="0"/>
                        </a:rPr>
                        <m:t>∝</m:t>
                      </m:r>
                    </m:oMath>
                  </a14:m>
                  <a:r>
                    <a:rPr lang="cs-CZ" sz="1800" b="0" i="0" u="none" strike="noStrike" baseline="0" dirty="0">
                      <a:solidFill>
                        <a:srgbClr val="000000"/>
                      </a:solidFill>
                      <a:latin typeface="MinionPro-Medium"/>
                    </a:rPr>
                    <a:t> </a:t>
                  </a:r>
                  <a:r>
                    <a:rPr lang="el-GR" sz="1800" b="0" i="1" u="none" strike="noStrike" baseline="0" dirty="0">
                      <a:solidFill>
                        <a:srgbClr val="000000"/>
                      </a:solidFill>
                      <a:latin typeface="MinionPro-It"/>
                    </a:rPr>
                    <a:t>λ</a:t>
                  </a:r>
                  <a:endParaRPr lang="cs-CZ" dirty="0">
                    <a:solidFill>
                      <a:srgbClr val="000000"/>
                    </a:solidFill>
                  </a:endParaRPr>
                </a:p>
              </p:txBody>
            </p:sp>
          </mc:Choice>
          <mc:Fallback xmlns="">
            <p:sp>
              <p:nvSpPr>
                <p:cNvPr id="6" name="TextovéPole 5">
                  <a:extLst>
                    <a:ext uri="{FF2B5EF4-FFF2-40B4-BE49-F238E27FC236}">
                      <a16:creationId xmlns:a16="http://schemas.microsoft.com/office/drawing/2014/main" id="{8C5C73AC-2E43-4FA7-B349-3E53557F09D8}"/>
                    </a:ext>
                  </a:extLst>
                </p:cNvPr>
                <p:cNvSpPr txBox="1">
                  <a:spLocks noRot="1" noChangeAspect="1" noMove="1" noResize="1" noEditPoints="1" noAdjustHandles="1" noChangeArrowheads="1" noChangeShapeType="1" noTextEdit="1"/>
                </p:cNvSpPr>
                <p:nvPr/>
              </p:nvSpPr>
              <p:spPr>
                <a:xfrm>
                  <a:off x="7894070" y="2060848"/>
                  <a:ext cx="838781" cy="1754326"/>
                </a:xfrm>
                <a:prstGeom prst="rect">
                  <a:avLst/>
                </a:prstGeom>
                <a:blipFill>
                  <a:blip r:embed="rId4"/>
                  <a:stretch>
                    <a:fillRect l="-6569" t="-1736" b="-4861"/>
                  </a:stretch>
                </a:blipFill>
              </p:spPr>
              <p:txBody>
                <a:bodyPr/>
                <a:lstStyle/>
                <a:p>
                  <a:r>
                    <a:rPr lang="cs-CZ">
                      <a:noFill/>
                    </a:rPr>
                    <a:t> </a:t>
                  </a:r>
                </a:p>
              </p:txBody>
            </p:sp>
          </mc:Fallback>
        </mc:AlternateContent>
      </p:gr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4" name="Rectangle 8">
            <a:extLst>
              <a:ext uri="{FF2B5EF4-FFF2-40B4-BE49-F238E27FC236}">
                <a16:creationId xmlns:a16="http://schemas.microsoft.com/office/drawing/2014/main" id="{ABDF38DA-8320-4C11-B0CA-C270A21058E3}"/>
              </a:ext>
            </a:extLst>
          </p:cNvPr>
          <p:cNvSpPr>
            <a:spLocks noGrp="1" noChangeArrowheads="1"/>
          </p:cNvSpPr>
          <p:nvPr>
            <p:ph type="title"/>
          </p:nvPr>
        </p:nvSpPr>
        <p:spPr>
          <a:xfrm>
            <a:off x="628650" y="365126"/>
            <a:ext cx="7886700" cy="1325563"/>
          </a:xfrm>
        </p:spPr>
        <p:txBody>
          <a:bodyPr anchor="ctr">
            <a:normAutofit/>
          </a:bodyPr>
          <a:lstStyle/>
          <a:p>
            <a:pPr eaLnBrk="1" hangingPunct="1">
              <a:defRPr/>
            </a:pPr>
            <a:r>
              <a:rPr lang="cs-CZ" dirty="0"/>
              <a:t>Útlum v běžných tkáních</a:t>
            </a:r>
          </a:p>
        </p:txBody>
      </p:sp>
      <p:pic>
        <p:nvPicPr>
          <p:cNvPr id="3" name="Obrázek 2">
            <a:extLst>
              <a:ext uri="{FF2B5EF4-FFF2-40B4-BE49-F238E27FC236}">
                <a16:creationId xmlns:a16="http://schemas.microsoft.com/office/drawing/2014/main" id="{F36CD1F2-C858-483C-878E-757E425B4B84}"/>
              </a:ext>
            </a:extLst>
          </p:cNvPr>
          <p:cNvPicPr>
            <a:picLocks noChangeAspect="1"/>
          </p:cNvPicPr>
          <p:nvPr/>
        </p:nvPicPr>
        <p:blipFill>
          <a:blip r:embed="rId3"/>
          <a:stretch>
            <a:fillRect/>
          </a:stretch>
        </p:blipFill>
        <p:spPr>
          <a:xfrm>
            <a:off x="628650" y="2220119"/>
            <a:ext cx="7886700" cy="3562350"/>
          </a:xfrm>
          <a:prstGeom prst="rect">
            <a:avLst/>
          </a:prstGeom>
          <a:noFill/>
        </p:spPr>
      </p:pic>
    </p:spTree>
    <p:extLst>
      <p:ext uri="{BB962C8B-B14F-4D97-AF65-F5344CB8AC3E}">
        <p14:creationId xmlns:p14="http://schemas.microsoft.com/office/powerpoint/2010/main" val="393390598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6F1CB2B-A6DC-4A3E-8A13-226ED964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823" r="8466"/>
          <a:stretch>
            <a:fillRect/>
          </a:stretch>
        </p:blipFill>
        <p:spPr bwMode="auto">
          <a:xfrm>
            <a:off x="0" y="1030288"/>
            <a:ext cx="6588125" cy="582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59473086-45A8-4FF5-86FD-E8AB3E27761E}"/>
              </a:ext>
            </a:extLst>
          </p:cNvPr>
          <p:cNvSpPr>
            <a:spLocks noChangeArrowheads="1"/>
          </p:cNvSpPr>
          <p:nvPr/>
        </p:nvSpPr>
        <p:spPr bwMode="auto">
          <a:xfrm>
            <a:off x="5292725" y="0"/>
            <a:ext cx="3851275" cy="1125538"/>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vyšší frekvence</a:t>
            </a:r>
            <a:r>
              <a:rPr lang="cs-CZ" dirty="0">
                <a:effectLst>
                  <a:outerShdw blurRad="38100" dist="38100" dir="2700000" algn="tl">
                    <a:srgbClr val="808080"/>
                  </a:outerShdw>
                </a:effectLst>
                <a:latin typeface="Arial" pitchFamily="34" charset="0"/>
                <a:cs typeface="Arial" pitchFamily="34" charset="0"/>
              </a:rPr>
              <a:t> = </a:t>
            </a:r>
            <a:r>
              <a:rPr lang="cs-CZ" dirty="0">
                <a:solidFill>
                  <a:schemeClr val="bg1"/>
                </a:solidFill>
                <a:latin typeface="Arial" pitchFamily="34" charset="0"/>
                <a:cs typeface="Arial" pitchFamily="34" charset="0"/>
              </a:rPr>
              <a:t>horší penetrace</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Arial" pitchFamily="34" charset="0"/>
              <a:cs typeface="Arial" pitchFamily="34" charset="0"/>
            </a:endParaRPr>
          </a:p>
        </p:txBody>
      </p:sp>
      <p:sp>
        <p:nvSpPr>
          <p:cNvPr id="16" name="TextovéPole 15">
            <a:extLst>
              <a:ext uri="{FF2B5EF4-FFF2-40B4-BE49-F238E27FC236}">
                <a16:creationId xmlns:a16="http://schemas.microsoft.com/office/drawing/2014/main" id="{F7D2A705-7E88-46AA-83DC-8ED4D38AD1B9}"/>
              </a:ext>
            </a:extLst>
          </p:cNvPr>
          <p:cNvSpPr txBox="1"/>
          <p:nvPr/>
        </p:nvSpPr>
        <p:spPr>
          <a:xfrm>
            <a:off x="0" y="6267450"/>
            <a:ext cx="6227763" cy="59055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nižší frekvence</a:t>
            </a:r>
            <a:r>
              <a:rPr lang="cs-CZ" sz="1600" dirty="0">
                <a:effectLst>
                  <a:outerShdw blurRad="38100" dist="38100" dir="2700000" algn="tl">
                    <a:srgbClr val="808080"/>
                  </a:outerShdw>
                </a:effectLst>
                <a:latin typeface="Arial" pitchFamily="34" charset="0"/>
                <a:cs typeface="Arial" pitchFamily="34" charset="0"/>
              </a:rPr>
              <a:t> = </a:t>
            </a:r>
            <a:r>
              <a:rPr lang="cs-CZ" dirty="0">
                <a:solidFill>
                  <a:schemeClr val="bg1"/>
                </a:solidFill>
                <a:effectLst>
                  <a:outerShdw blurRad="38100" dist="38100" dir="2700000" algn="tl">
                    <a:srgbClr val="000000">
                      <a:alpha val="43137"/>
                    </a:srgbClr>
                  </a:outerShdw>
                </a:effectLst>
                <a:latin typeface="Arial" pitchFamily="34" charset="0"/>
                <a:cs typeface="Arial" pitchFamily="34" charset="0"/>
              </a:rPr>
              <a:t>vyšší penetrace</a:t>
            </a:r>
            <a:endParaRPr lang="en-US" i="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25605" name="Picture 3">
            <a:extLst>
              <a:ext uri="{FF2B5EF4-FFF2-40B4-BE49-F238E27FC236}">
                <a16:creationId xmlns:a16="http://schemas.microsoft.com/office/drawing/2014/main" id="{EF322031-09B1-4FA7-AA43-B6785EEC0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1125538"/>
            <a:ext cx="219551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5">
            <a:extLst>
              <a:ext uri="{FF2B5EF4-FFF2-40B4-BE49-F238E27FC236}">
                <a16:creationId xmlns:a16="http://schemas.microsoft.com/office/drawing/2014/main" id="{9C9AA457-D31B-497C-86BF-5CD1DC3A3C26}"/>
              </a:ext>
            </a:extLst>
          </p:cNvPr>
          <p:cNvSpPr txBox="1">
            <a:spLocks noChangeArrowheads="1"/>
          </p:cNvSpPr>
          <p:nvPr/>
        </p:nvSpPr>
        <p:spPr bwMode="auto">
          <a:xfrm>
            <a:off x="2051720" y="758792"/>
            <a:ext cx="1584325" cy="287338"/>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solidFill>
                  <a:srgbClr val="FFFF00"/>
                </a:solidFill>
                <a:effectLst>
                  <a:outerShdw blurRad="38100" dist="38100" dir="2700000" algn="tl">
                    <a:srgbClr val="000000"/>
                  </a:outerShdw>
                </a:effectLst>
                <a:latin typeface="+mj-lt"/>
                <a:ea typeface="+mj-ea"/>
                <a:cs typeface="+mj-cs"/>
              </a:rPr>
              <a:t>5 MHz</a:t>
            </a:r>
          </a:p>
        </p:txBody>
      </p:sp>
      <p:sp>
        <p:nvSpPr>
          <p:cNvPr id="10" name="Rectangle 5">
            <a:extLst>
              <a:ext uri="{FF2B5EF4-FFF2-40B4-BE49-F238E27FC236}">
                <a16:creationId xmlns:a16="http://schemas.microsoft.com/office/drawing/2014/main" id="{8EAFC8FB-2BC4-4E15-BA12-B4AED8EB07D9}"/>
              </a:ext>
            </a:extLst>
          </p:cNvPr>
          <p:cNvSpPr txBox="1">
            <a:spLocks noChangeArrowheads="1"/>
          </p:cNvSpPr>
          <p:nvPr/>
        </p:nvSpPr>
        <p:spPr bwMode="auto">
          <a:xfrm>
            <a:off x="7235825" y="836613"/>
            <a:ext cx="1584325" cy="287337"/>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solidFill>
                  <a:srgbClr val="FFFF00"/>
                </a:solidFill>
                <a:effectLst>
                  <a:outerShdw blurRad="38100" dist="38100" dir="2700000" algn="tl">
                    <a:srgbClr val="000000"/>
                  </a:outerShdw>
                </a:effectLst>
                <a:latin typeface="+mj-lt"/>
                <a:ea typeface="+mj-ea"/>
                <a:cs typeface="+mj-cs"/>
              </a:rPr>
              <a:t>12 MHz</a:t>
            </a:r>
          </a:p>
        </p:txBody>
      </p:sp>
      <p:sp>
        <p:nvSpPr>
          <p:cNvPr id="8" name="Rectangle 8">
            <a:extLst>
              <a:ext uri="{FF2B5EF4-FFF2-40B4-BE49-F238E27FC236}">
                <a16:creationId xmlns:a16="http://schemas.microsoft.com/office/drawing/2014/main" id="{C958E199-9815-4F1A-9DF1-27CE6CE7A287}"/>
              </a:ext>
            </a:extLst>
          </p:cNvPr>
          <p:cNvSpPr>
            <a:spLocks noGrp="1" noChangeArrowheads="1"/>
          </p:cNvSpPr>
          <p:nvPr>
            <p:ph type="title"/>
          </p:nvPr>
        </p:nvSpPr>
        <p:spPr>
          <a:xfrm>
            <a:off x="0" y="0"/>
            <a:ext cx="5292725" cy="836613"/>
          </a:xfrm>
        </p:spPr>
        <p:txBody>
          <a:bodyPr anchor="ctr">
            <a:normAutofit/>
          </a:bodyPr>
          <a:lstStyle/>
          <a:p>
            <a:pPr eaLnBrk="1" hangingPunct="1">
              <a:defRPr/>
            </a:pPr>
            <a:r>
              <a:rPr lang="cs-CZ" dirty="0"/>
              <a:t>Útlum-&gt;penetrace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a:extLst>
              <a:ext uri="{FF2B5EF4-FFF2-40B4-BE49-F238E27FC236}">
                <a16:creationId xmlns:a16="http://schemas.microsoft.com/office/drawing/2014/main" id="{21EDB317-CE9A-47A0-914C-9735BDDDB960}"/>
              </a:ext>
            </a:extLst>
          </p:cNvPr>
          <p:cNvSpPr>
            <a:spLocks noGrp="1" noChangeArrowheads="1"/>
          </p:cNvSpPr>
          <p:nvPr>
            <p:ph type="title"/>
          </p:nvPr>
        </p:nvSpPr>
        <p:spPr>
          <a:xfrm>
            <a:off x="250825" y="0"/>
            <a:ext cx="8229600" cy="1143000"/>
          </a:xfrm>
        </p:spPr>
        <p:txBody>
          <a:bodyPr/>
          <a:lstStyle/>
          <a:p>
            <a:pPr>
              <a:defRPr/>
            </a:pPr>
            <a:r>
              <a:rPr lang="cs-CZ" dirty="0"/>
              <a:t>Historie</a:t>
            </a:r>
          </a:p>
        </p:txBody>
      </p:sp>
      <p:sp>
        <p:nvSpPr>
          <p:cNvPr id="869379" name="Rectangle 3">
            <a:extLst>
              <a:ext uri="{FF2B5EF4-FFF2-40B4-BE49-F238E27FC236}">
                <a16:creationId xmlns:a16="http://schemas.microsoft.com/office/drawing/2014/main" id="{24F59969-1147-491D-9A25-1F72887B629D}"/>
              </a:ext>
            </a:extLst>
          </p:cNvPr>
          <p:cNvSpPr>
            <a:spLocks noGrp="1" noChangeArrowheads="1"/>
          </p:cNvSpPr>
          <p:nvPr>
            <p:ph idx="1"/>
          </p:nvPr>
        </p:nvSpPr>
        <p:spPr>
          <a:xfrm>
            <a:off x="395288" y="1557338"/>
            <a:ext cx="8305800" cy="5040312"/>
          </a:xfrm>
        </p:spPr>
        <p:txBody>
          <a:bodyPr/>
          <a:lstStyle/>
          <a:p>
            <a:pPr>
              <a:defRPr/>
            </a:pPr>
            <a:r>
              <a:rPr lang="cs-CZ" sz="2400" b="1" dirty="0">
                <a:effectLst>
                  <a:outerShdw blurRad="38100" dist="38100" dir="2700000" algn="tl">
                    <a:srgbClr val="000000">
                      <a:alpha val="43137"/>
                    </a:srgbClr>
                  </a:outerShdw>
                </a:effectLst>
                <a:cs typeface="Arial" pitchFamily="34" charset="0"/>
              </a:rPr>
              <a:t>1790 - </a:t>
            </a:r>
            <a:r>
              <a:rPr lang="cs-CZ" sz="2400" b="1" dirty="0" err="1">
                <a:effectLst>
                  <a:outerShdw blurRad="38100" dist="38100" dir="2700000" algn="tl">
                    <a:srgbClr val="000000">
                      <a:alpha val="43137"/>
                    </a:srgbClr>
                  </a:outerShdw>
                </a:effectLst>
                <a:cs typeface="Arial" pitchFamily="34" charset="0"/>
              </a:rPr>
              <a:t>Lazzaro</a:t>
            </a:r>
            <a:r>
              <a:rPr lang="cs-CZ" sz="2400" b="1"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Spallanzani</a:t>
            </a:r>
            <a:r>
              <a:rPr lang="cs-CZ" sz="2400" b="1" dirty="0">
                <a:effectLst>
                  <a:outerShdw blurRad="38100" dist="38100" dir="2700000" algn="tl">
                    <a:srgbClr val="000000">
                      <a:alpha val="43137"/>
                    </a:srgbClr>
                  </a:outerShdw>
                </a:effectLst>
                <a:cs typeface="Arial" pitchFamily="34" charset="0"/>
              </a:rPr>
              <a:t> </a:t>
            </a:r>
            <a:r>
              <a:rPr lang="cs-CZ" sz="2400" dirty="0">
                <a:effectLst>
                  <a:outerShdw blurRad="38100" dist="38100" dir="2700000" algn="tl">
                    <a:srgbClr val="000000">
                      <a:alpha val="43137"/>
                    </a:srgbClr>
                  </a:outerShdw>
                </a:effectLst>
                <a:cs typeface="Arial" pitchFamily="34" charset="0"/>
              </a:rPr>
              <a:t>– neslyšitelné 			     zvukové vibrace u </a:t>
            </a:r>
            <a:r>
              <a:rPr lang="cs-CZ" sz="2400" dirty="0">
                <a:solidFill>
                  <a:srgbClr val="FFFF00"/>
                </a:solidFill>
                <a:effectLst>
                  <a:outerShdw blurRad="38100" dist="38100" dir="2700000" algn="tl">
                    <a:srgbClr val="000000">
                      <a:alpha val="43137"/>
                    </a:srgbClr>
                  </a:outerShdw>
                </a:effectLst>
                <a:cs typeface="Arial" pitchFamily="34" charset="0"/>
              </a:rPr>
              <a:t>netopýrů</a:t>
            </a:r>
          </a:p>
          <a:p>
            <a:pPr>
              <a:defRPr/>
            </a:pPr>
            <a:r>
              <a:rPr lang="cs-CZ" sz="2400" b="1" dirty="0">
                <a:effectLst>
                  <a:outerShdw blurRad="38100" dist="38100" dir="2700000" algn="tl">
                    <a:srgbClr val="000000">
                      <a:alpha val="43137"/>
                    </a:srgbClr>
                  </a:outerShdw>
                </a:effectLst>
                <a:cs typeface="Arial" pitchFamily="34" charset="0"/>
              </a:rPr>
              <a:t>1880</a:t>
            </a:r>
            <a:r>
              <a:rPr lang="cs-CZ" sz="2400" dirty="0">
                <a:effectLst>
                  <a:outerShdw blurRad="38100" dist="38100" dir="2700000" algn="tl">
                    <a:srgbClr val="000000">
                      <a:alpha val="43137"/>
                    </a:srgbClr>
                  </a:outerShdw>
                </a:effectLst>
                <a:cs typeface="Arial" pitchFamily="34" charset="0"/>
              </a:rPr>
              <a:t> - objev </a:t>
            </a:r>
            <a:r>
              <a:rPr lang="cs-CZ" sz="2400" dirty="0">
                <a:solidFill>
                  <a:srgbClr val="FFFF00"/>
                </a:solidFill>
                <a:effectLst>
                  <a:outerShdw blurRad="38100" dist="38100" dir="2700000" algn="tl">
                    <a:srgbClr val="000000">
                      <a:alpha val="43137"/>
                    </a:srgbClr>
                  </a:outerShdw>
                </a:effectLst>
                <a:cs typeface="Arial" pitchFamily="34" charset="0"/>
              </a:rPr>
              <a:t>piezoelektrického jevu</a:t>
            </a:r>
            <a:r>
              <a:rPr lang="cs-CZ" sz="2400"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Pierre</a:t>
            </a:r>
            <a:r>
              <a:rPr lang="cs-CZ" sz="2400" b="1" dirty="0">
                <a:effectLst>
                  <a:outerShdw blurRad="38100" dist="38100" dir="2700000" algn="tl">
                    <a:srgbClr val="000000">
                      <a:alpha val="43137"/>
                    </a:srgbClr>
                  </a:outerShdw>
                </a:effectLst>
                <a:cs typeface="Arial" pitchFamily="34" charset="0"/>
              </a:rPr>
              <a:t> Curie</a:t>
            </a:r>
            <a:r>
              <a:rPr lang="cs-CZ" sz="2400" dirty="0">
                <a:effectLst>
                  <a:outerShdw blurRad="38100" dist="38100" dir="2700000" algn="tl">
                    <a:srgbClr val="000000">
                      <a:alpha val="43137"/>
                    </a:srgbClr>
                  </a:outerShdw>
                </a:effectLst>
                <a:cs typeface="Arial" pitchFamily="34" charset="0"/>
              </a:rPr>
              <a:t>)</a:t>
            </a:r>
          </a:p>
          <a:p>
            <a:pPr lvl="1">
              <a:defRPr/>
            </a:pPr>
            <a:r>
              <a:rPr lang="cs-CZ" sz="2000" dirty="0">
                <a:effectLst>
                  <a:outerShdw blurRad="38100" dist="38100" dir="2700000" algn="tl">
                    <a:srgbClr val="000000">
                      <a:alpha val="43137"/>
                    </a:srgbClr>
                  </a:outerShdw>
                </a:effectLst>
                <a:cs typeface="Arial" pitchFamily="34" charset="0"/>
              </a:rPr>
              <a:t>produkce a detekce ultrazvukových vln</a:t>
            </a:r>
          </a:p>
          <a:p>
            <a:pPr>
              <a:defRPr/>
            </a:pPr>
            <a:r>
              <a:rPr lang="cs-CZ" sz="2400" b="1" dirty="0">
                <a:effectLst>
                  <a:outerShdw blurRad="38100" dist="38100" dir="2700000" algn="tl">
                    <a:srgbClr val="000000">
                      <a:alpha val="43137"/>
                    </a:srgbClr>
                  </a:outerShdw>
                </a:effectLst>
                <a:cs typeface="Arial" pitchFamily="34" charset="0"/>
              </a:rPr>
              <a:t>1912</a:t>
            </a:r>
            <a:r>
              <a:rPr lang="cs-CZ" sz="2400" dirty="0">
                <a:effectLst>
                  <a:outerShdw blurRad="38100" dist="38100" dir="2700000" algn="tl">
                    <a:srgbClr val="000000">
                      <a:alpha val="43137"/>
                    </a:srgbClr>
                  </a:outerShdw>
                </a:effectLst>
                <a:cs typeface="Arial" pitchFamily="34" charset="0"/>
              </a:rPr>
              <a:t> - detekce </a:t>
            </a:r>
            <a:r>
              <a:rPr lang="cs-CZ" sz="2400" dirty="0">
                <a:solidFill>
                  <a:srgbClr val="FFFF00"/>
                </a:solidFill>
                <a:effectLst>
                  <a:outerShdw blurRad="38100" dist="38100" dir="2700000" algn="tl">
                    <a:srgbClr val="000000">
                      <a:alpha val="43137"/>
                    </a:srgbClr>
                  </a:outerShdw>
                </a:effectLst>
                <a:cs typeface="Arial" pitchFamily="34" charset="0"/>
              </a:rPr>
              <a:t>ledovců</a:t>
            </a:r>
          </a:p>
          <a:p>
            <a:pPr>
              <a:defRPr/>
            </a:pPr>
            <a:r>
              <a:rPr lang="cs-CZ" sz="2400" b="1" dirty="0">
                <a:effectLst>
                  <a:outerShdw blurRad="38100" dist="38100" dir="2700000" algn="tl">
                    <a:srgbClr val="000000">
                      <a:alpha val="43137"/>
                    </a:srgbClr>
                  </a:outerShdw>
                </a:effectLst>
                <a:cs typeface="Arial" pitchFamily="34" charset="0"/>
              </a:rPr>
              <a:t>1. světová válka</a:t>
            </a:r>
            <a:r>
              <a:rPr lang="cs-CZ" sz="2400" dirty="0">
                <a:effectLst>
                  <a:outerShdw blurRad="38100" dist="38100" dir="2700000" algn="tl">
                    <a:srgbClr val="000000">
                      <a:alpha val="43137"/>
                    </a:srgbClr>
                  </a:outerShdw>
                </a:effectLst>
                <a:cs typeface="Arial" pitchFamily="34" charset="0"/>
              </a:rPr>
              <a:t> - detekce </a:t>
            </a:r>
            <a:r>
              <a:rPr lang="cs-CZ" sz="2400" dirty="0">
                <a:solidFill>
                  <a:srgbClr val="FFFF00"/>
                </a:solidFill>
                <a:effectLst>
                  <a:outerShdw blurRad="38100" dist="38100" dir="2700000" algn="tl">
                    <a:srgbClr val="000000">
                      <a:alpha val="43137"/>
                    </a:srgbClr>
                  </a:outerShdw>
                </a:effectLst>
                <a:cs typeface="Arial" pitchFamily="34" charset="0"/>
              </a:rPr>
              <a:t>ponorek</a:t>
            </a:r>
            <a:r>
              <a:rPr lang="cs-CZ" sz="2400" dirty="0">
                <a:effectLst>
                  <a:outerShdw blurRad="38100" dist="38100" dir="2700000" algn="tl">
                    <a:srgbClr val="000000">
                      <a:alpha val="43137"/>
                    </a:srgbClr>
                  </a:outerShdw>
                </a:effectLst>
                <a:cs typeface="Arial" pitchFamily="34" charset="0"/>
              </a:rPr>
              <a:t> </a:t>
            </a:r>
          </a:p>
          <a:p>
            <a:pPr>
              <a:defRPr/>
            </a:pPr>
            <a:r>
              <a:rPr lang="cs-CZ" sz="2400" b="1" dirty="0">
                <a:effectLst>
                  <a:outerShdw blurRad="38100" dist="38100" dir="2700000" algn="tl">
                    <a:srgbClr val="000000">
                      <a:alpha val="43137"/>
                    </a:srgbClr>
                  </a:outerShdw>
                </a:effectLst>
                <a:cs typeface="Arial" pitchFamily="34" charset="0"/>
              </a:rPr>
              <a:t>1942 </a:t>
            </a:r>
            <a:r>
              <a:rPr lang="cs-CZ" sz="2400" dirty="0">
                <a:effectLst>
                  <a:outerShdw blurRad="38100" dist="38100" dir="2700000" algn="tl">
                    <a:srgbClr val="000000">
                      <a:alpha val="43137"/>
                    </a:srgbClr>
                  </a:outerShdw>
                </a:effectLst>
                <a:cs typeface="Arial" pitchFamily="34" charset="0"/>
              </a:rPr>
              <a:t>– 1. využití v medicíně při detekci mozkových tumorů 	   (</a:t>
            </a:r>
            <a:r>
              <a:rPr lang="cs-CZ" sz="2400" b="1" dirty="0">
                <a:effectLst>
                  <a:outerShdw blurRad="38100" dist="38100" dir="2700000" algn="tl">
                    <a:srgbClr val="000000">
                      <a:alpha val="43137"/>
                    </a:srgbClr>
                  </a:outerShdw>
                </a:effectLst>
                <a:cs typeface="Arial" pitchFamily="34" charset="0"/>
              </a:rPr>
              <a:t>Karl a </a:t>
            </a:r>
            <a:r>
              <a:rPr lang="cs-CZ" sz="2400" b="1" dirty="0" err="1">
                <a:effectLst>
                  <a:outerShdw blurRad="38100" dist="38100" dir="2700000" algn="tl">
                    <a:srgbClr val="000000">
                      <a:alpha val="43137"/>
                    </a:srgbClr>
                  </a:outerShdw>
                </a:effectLst>
                <a:cs typeface="Arial" pitchFamily="34" charset="0"/>
              </a:rPr>
              <a:t>Friederich</a:t>
            </a:r>
            <a:r>
              <a:rPr lang="cs-CZ" sz="2400" b="1" dirty="0">
                <a:effectLst>
                  <a:outerShdw blurRad="38100" dist="38100" dir="2700000" algn="tl">
                    <a:srgbClr val="000000">
                      <a:alpha val="43137"/>
                    </a:srgbClr>
                  </a:outerShdw>
                </a:effectLst>
                <a:cs typeface="Arial" pitchFamily="34" charset="0"/>
              </a:rPr>
              <a:t> </a:t>
            </a:r>
            <a:r>
              <a:rPr lang="cs-CZ" sz="2400" b="1" dirty="0" err="1">
                <a:effectLst>
                  <a:outerShdw blurRad="38100" dist="38100" dir="2700000" algn="tl">
                    <a:srgbClr val="000000">
                      <a:alpha val="43137"/>
                    </a:srgbClr>
                  </a:outerShdw>
                </a:effectLst>
                <a:cs typeface="Arial" pitchFamily="34" charset="0"/>
              </a:rPr>
              <a:t>Dussik</a:t>
            </a:r>
            <a:r>
              <a:rPr lang="cs-CZ" sz="2400" dirty="0">
                <a:effectLst>
                  <a:outerShdw blurRad="38100" dist="38100" dir="2700000" algn="tl">
                    <a:srgbClr val="000000">
                      <a:alpha val="43137"/>
                    </a:srgbClr>
                  </a:outerShdw>
                </a:effectLst>
                <a:cs typeface="Arial" pitchFamily="34" charset="0"/>
              </a:rPr>
              <a:t>)</a:t>
            </a:r>
          </a:p>
          <a:p>
            <a:pPr>
              <a:defRPr/>
            </a:pPr>
            <a:r>
              <a:rPr lang="cs-CZ" sz="2400" b="1" dirty="0">
                <a:effectLst>
                  <a:outerShdw blurRad="38100" dist="38100" dir="2700000" algn="tl">
                    <a:srgbClr val="000000">
                      <a:alpha val="43137"/>
                    </a:srgbClr>
                  </a:outerShdw>
                </a:effectLst>
                <a:cs typeface="Arial" pitchFamily="34" charset="0"/>
              </a:rPr>
              <a:t>1950</a:t>
            </a:r>
            <a:r>
              <a:rPr lang="cs-CZ" sz="2400" dirty="0">
                <a:effectLst>
                  <a:outerShdw blurRad="38100" dist="38100" dir="2700000" algn="tl">
                    <a:srgbClr val="000000">
                      <a:alpha val="43137"/>
                    </a:srgbClr>
                  </a:outerShdw>
                </a:effectLst>
                <a:cs typeface="Arial" pitchFamily="34" charset="0"/>
              </a:rPr>
              <a:t> - </a:t>
            </a:r>
            <a:r>
              <a:rPr lang="cs-CZ" sz="2400" dirty="0">
                <a:solidFill>
                  <a:srgbClr val="FFFF00"/>
                </a:solidFill>
                <a:effectLst>
                  <a:outerShdw blurRad="38100" dist="38100" dir="2700000" algn="tl">
                    <a:srgbClr val="000000">
                      <a:alpha val="43137"/>
                    </a:srgbClr>
                  </a:outerShdw>
                </a:effectLst>
                <a:cs typeface="Arial" pitchFamily="34" charset="0"/>
              </a:rPr>
              <a:t>B-zobrazení</a:t>
            </a:r>
          </a:p>
          <a:p>
            <a:pPr>
              <a:defRPr/>
            </a:pPr>
            <a:r>
              <a:rPr lang="cs-CZ" sz="2400" b="1" dirty="0">
                <a:effectLst>
                  <a:outerShdw blurRad="38100" dist="38100" dir="2700000" algn="tl">
                    <a:srgbClr val="000000">
                      <a:alpha val="43137"/>
                    </a:srgbClr>
                  </a:outerShdw>
                </a:effectLst>
                <a:cs typeface="Arial" pitchFamily="34" charset="0"/>
              </a:rPr>
              <a:t>1965</a:t>
            </a:r>
            <a:r>
              <a:rPr lang="cs-CZ" sz="2400" dirty="0">
                <a:effectLst>
                  <a:outerShdw blurRad="38100" dist="38100" dir="2700000" algn="tl">
                    <a:srgbClr val="000000">
                      <a:alpha val="43137"/>
                    </a:srgbClr>
                  </a:outerShdw>
                </a:effectLst>
                <a:cs typeface="Arial" pitchFamily="34" charset="0"/>
              </a:rPr>
              <a:t> - UZ vyšetření v reálném čase</a:t>
            </a:r>
          </a:p>
          <a:p>
            <a:pPr>
              <a:defRPr/>
            </a:pPr>
            <a:r>
              <a:rPr lang="cs-CZ" sz="2400" b="1" dirty="0">
                <a:effectLst>
                  <a:outerShdw blurRad="38100" dist="38100" dir="2700000" algn="tl">
                    <a:srgbClr val="000000">
                      <a:alpha val="43137"/>
                    </a:srgbClr>
                  </a:outerShdw>
                </a:effectLst>
                <a:cs typeface="Arial" pitchFamily="34" charset="0"/>
              </a:rPr>
              <a:t>1974 </a:t>
            </a:r>
            <a:r>
              <a:rPr lang="cs-CZ" sz="2400" dirty="0">
                <a:effectLst>
                  <a:outerShdw blurRad="38100" dist="38100" dir="2700000" algn="tl">
                    <a:srgbClr val="000000">
                      <a:alpha val="43137"/>
                    </a:srgbClr>
                  </a:outerShdw>
                </a:effectLst>
                <a:cs typeface="Arial" pitchFamily="34" charset="0"/>
              </a:rPr>
              <a:t>- duplexní technika</a:t>
            </a:r>
          </a:p>
        </p:txBody>
      </p:sp>
      <p:pic>
        <p:nvPicPr>
          <p:cNvPr id="12292" name="Picture 4" descr="curie2">
            <a:extLst>
              <a:ext uri="{FF2B5EF4-FFF2-40B4-BE49-F238E27FC236}">
                <a16:creationId xmlns:a16="http://schemas.microsoft.com/office/drawing/2014/main" id="{E358DC4C-BD13-4A22-ACF0-FC847B312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8538" y="0"/>
            <a:ext cx="1795462"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dussik2">
            <a:extLst>
              <a:ext uri="{FF2B5EF4-FFF2-40B4-BE49-F238E27FC236}">
                <a16:creationId xmlns:a16="http://schemas.microsoft.com/office/drawing/2014/main" id="{4F962F4F-EB72-40A7-8689-9BA8F7A87C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0913" y="4437063"/>
            <a:ext cx="1843087"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31D684D3-EB28-4CBF-867E-DFD085A5D2E2}"/>
              </a:ext>
            </a:extLst>
          </p:cNvPr>
          <p:cNvSpPr>
            <a:spLocks noGrp="1" noChangeArrowheads="1"/>
          </p:cNvSpPr>
          <p:nvPr>
            <p:ph type="title"/>
          </p:nvPr>
        </p:nvSpPr>
        <p:spPr/>
        <p:txBody>
          <a:bodyPr>
            <a:normAutofit/>
          </a:bodyPr>
          <a:lstStyle/>
          <a:p>
            <a:pPr eaLnBrk="1" hangingPunct="1">
              <a:defRPr/>
            </a:pPr>
            <a:r>
              <a:rPr lang="cs-CZ" sz="6600" dirty="0" err="1"/>
              <a:t>Nedopplerovské</a:t>
            </a:r>
            <a:r>
              <a:rPr lang="cs-CZ" sz="6600" dirty="0"/>
              <a:t> modality</a:t>
            </a:r>
          </a:p>
        </p:txBody>
      </p:sp>
      <p:sp>
        <p:nvSpPr>
          <p:cNvPr id="4" name="Zástupný symbol pro text 3">
            <a:extLst>
              <a:ext uri="{FF2B5EF4-FFF2-40B4-BE49-F238E27FC236}">
                <a16:creationId xmlns:a16="http://schemas.microsoft.com/office/drawing/2014/main" id="{A973E26B-B48A-463C-B68E-1D89B0721ACF}"/>
              </a:ext>
            </a:extLst>
          </p:cNvPr>
          <p:cNvSpPr>
            <a:spLocks noGrp="1"/>
          </p:cNvSpPr>
          <p:nvPr>
            <p:ph type="body" idx="1"/>
          </p:nvPr>
        </p:nvSpPr>
        <p:spPr/>
        <p:txBody>
          <a:bodyPr/>
          <a:lstStyle/>
          <a:p>
            <a:endParaRPr lang="cs-CZ"/>
          </a:p>
        </p:txBody>
      </p:sp>
    </p:spTree>
    <p:extLst>
      <p:ext uri="{BB962C8B-B14F-4D97-AF65-F5344CB8AC3E}">
        <p14:creationId xmlns:p14="http://schemas.microsoft.com/office/powerpoint/2010/main" val="11045585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16CA2C51-BDA9-498E-9809-409A2EC29115}"/>
              </a:ext>
            </a:extLst>
          </p:cNvPr>
          <p:cNvSpPr>
            <a:spLocks noGrp="1" noChangeArrowheads="1"/>
          </p:cNvSpPr>
          <p:nvPr>
            <p:ph type="title" idx="4294967295"/>
          </p:nvPr>
        </p:nvSpPr>
        <p:spPr>
          <a:xfrm>
            <a:off x="0" y="0"/>
            <a:ext cx="7429500" cy="857250"/>
          </a:xfrm>
        </p:spPr>
        <p:txBody>
          <a:bodyPr/>
          <a:lstStyle/>
          <a:p>
            <a:pPr>
              <a:defRPr/>
            </a:pPr>
            <a:r>
              <a:rPr lang="cs-CZ" dirty="0"/>
              <a:t>Módy</a:t>
            </a:r>
          </a:p>
        </p:txBody>
      </p:sp>
      <p:sp>
        <p:nvSpPr>
          <p:cNvPr id="33798" name="Rectangle 6">
            <a:extLst>
              <a:ext uri="{FF2B5EF4-FFF2-40B4-BE49-F238E27FC236}">
                <a16:creationId xmlns:a16="http://schemas.microsoft.com/office/drawing/2014/main" id="{B51F2A3E-68B7-4E05-96F8-C67E6F441B6C}"/>
              </a:ext>
            </a:extLst>
          </p:cNvPr>
          <p:cNvSpPr>
            <a:spLocks noGrp="1" noChangeArrowheads="1"/>
          </p:cNvSpPr>
          <p:nvPr>
            <p:ph type="body" sz="half" idx="4294967295"/>
          </p:nvPr>
        </p:nvSpPr>
        <p:spPr>
          <a:xfrm>
            <a:off x="323850" y="981075"/>
            <a:ext cx="8820150" cy="5688013"/>
          </a:xfrm>
        </p:spPr>
        <p:txBody>
          <a:bodyPr>
            <a:normAutofit/>
          </a:bodyPr>
          <a:lstStyle/>
          <a:p>
            <a:pPr>
              <a:lnSpc>
                <a:spcPct val="80000"/>
              </a:lnSpc>
              <a:defRPr/>
            </a:pPr>
            <a:r>
              <a:rPr lang="cs-CZ" sz="2400" b="1" dirty="0">
                <a:cs typeface="Arial" pitchFamily="34" charset="0"/>
              </a:rPr>
              <a:t>A mód (</a:t>
            </a:r>
            <a:r>
              <a:rPr lang="cs-CZ" sz="2400" b="1" dirty="0" err="1">
                <a:cs typeface="Arial" pitchFamily="34" charset="0"/>
              </a:rPr>
              <a:t>Amplitude</a:t>
            </a:r>
            <a:r>
              <a:rPr lang="cs-CZ" sz="2400" b="1" dirty="0">
                <a:cs typeface="Arial" pitchFamily="34" charset="0"/>
              </a:rPr>
              <a:t> </a:t>
            </a:r>
            <a:r>
              <a:rPr lang="cs-CZ" sz="2400" b="1" dirty="0" err="1">
                <a:cs typeface="Arial" pitchFamily="34" charset="0"/>
              </a:rPr>
              <a:t>modulated</a:t>
            </a:r>
            <a:r>
              <a:rPr lang="cs-CZ" sz="2400" b="1" dirty="0">
                <a:cs typeface="Arial" pitchFamily="34" charset="0"/>
              </a:rPr>
              <a:t>)</a:t>
            </a:r>
          </a:p>
          <a:p>
            <a:pPr lvl="1">
              <a:lnSpc>
                <a:spcPct val="80000"/>
              </a:lnSpc>
              <a:defRPr/>
            </a:pPr>
            <a:r>
              <a:rPr lang="cs-CZ" sz="2000" dirty="0">
                <a:cs typeface="Arial" pitchFamily="34" charset="0"/>
              </a:rPr>
              <a:t>jednorozměrný UZ paprsek</a:t>
            </a:r>
          </a:p>
          <a:p>
            <a:pPr>
              <a:lnSpc>
                <a:spcPct val="80000"/>
              </a:lnSpc>
              <a:defRPr/>
            </a:pPr>
            <a:endParaRPr lang="cs-CZ" sz="2400" b="1" dirty="0">
              <a:cs typeface="Arial" pitchFamily="34" charset="0"/>
            </a:endParaRPr>
          </a:p>
          <a:p>
            <a:pPr>
              <a:lnSpc>
                <a:spcPct val="80000"/>
              </a:lnSpc>
              <a:defRPr/>
            </a:pPr>
            <a:r>
              <a:rPr lang="cs-CZ" sz="2400" b="1" dirty="0">
                <a:cs typeface="Arial" pitchFamily="34" charset="0"/>
              </a:rPr>
              <a:t>B mód (</a:t>
            </a:r>
            <a:r>
              <a:rPr lang="cs-CZ" sz="2400" b="1" dirty="0" err="1">
                <a:cs typeface="Arial" pitchFamily="34" charset="0"/>
              </a:rPr>
              <a:t>Brightness</a:t>
            </a:r>
            <a:r>
              <a:rPr lang="cs-CZ" sz="2400" b="1" dirty="0">
                <a:cs typeface="Arial" pitchFamily="34" charset="0"/>
              </a:rPr>
              <a:t>)</a:t>
            </a:r>
          </a:p>
          <a:p>
            <a:pPr lvl="1">
              <a:lnSpc>
                <a:spcPct val="80000"/>
              </a:lnSpc>
              <a:defRPr/>
            </a:pPr>
            <a:r>
              <a:rPr lang="cs-CZ" sz="2000" dirty="0">
                <a:cs typeface="Arial" pitchFamily="34" charset="0"/>
              </a:rPr>
              <a:t>2D zobrazení v reálném čase</a:t>
            </a:r>
          </a:p>
          <a:p>
            <a:pPr lvl="1">
              <a:lnSpc>
                <a:spcPct val="80000"/>
              </a:lnSpc>
              <a:defRPr/>
            </a:pPr>
            <a:r>
              <a:rPr lang="cs-CZ" sz="2000" dirty="0">
                <a:cs typeface="Arial" pitchFamily="34" charset="0"/>
              </a:rPr>
              <a:t>Horizontální poloha – </a:t>
            </a:r>
            <a:r>
              <a:rPr lang="cs-CZ" sz="2000" dirty="0">
                <a:solidFill>
                  <a:srgbClr val="FFFF00"/>
                </a:solidFill>
                <a:cs typeface="Arial" pitchFamily="34" charset="0"/>
              </a:rPr>
              <a:t>směr</a:t>
            </a:r>
            <a:r>
              <a:rPr lang="cs-CZ" sz="2000" dirty="0">
                <a:cs typeface="Arial" pitchFamily="34" charset="0"/>
              </a:rPr>
              <a:t> odrazu</a:t>
            </a:r>
          </a:p>
          <a:p>
            <a:pPr lvl="1">
              <a:lnSpc>
                <a:spcPct val="80000"/>
              </a:lnSpc>
              <a:defRPr/>
            </a:pPr>
            <a:r>
              <a:rPr lang="cs-CZ" sz="2000" dirty="0">
                <a:cs typeface="Arial" pitchFamily="34" charset="0"/>
              </a:rPr>
              <a:t>Vertikální poloha – </a:t>
            </a:r>
            <a:r>
              <a:rPr lang="cs-CZ" sz="2000" dirty="0">
                <a:solidFill>
                  <a:srgbClr val="FFFF00"/>
                </a:solidFill>
                <a:cs typeface="Arial" pitchFamily="34" charset="0"/>
              </a:rPr>
              <a:t>čas</a:t>
            </a:r>
            <a:r>
              <a:rPr lang="cs-CZ" sz="2000" dirty="0">
                <a:cs typeface="Arial" pitchFamily="34" charset="0"/>
              </a:rPr>
              <a:t> resp. hloubka</a:t>
            </a:r>
          </a:p>
          <a:p>
            <a:pPr lvl="1">
              <a:lnSpc>
                <a:spcPct val="80000"/>
              </a:lnSpc>
              <a:defRPr/>
            </a:pPr>
            <a:r>
              <a:rPr lang="cs-CZ" sz="2000" dirty="0">
                <a:cs typeface="Arial" pitchFamily="34" charset="0"/>
              </a:rPr>
              <a:t>Jas – </a:t>
            </a:r>
            <a:r>
              <a:rPr lang="cs-CZ" sz="2000" dirty="0">
                <a:solidFill>
                  <a:srgbClr val="FFFF00"/>
                </a:solidFill>
                <a:cs typeface="Arial" pitchFamily="34" charset="0"/>
              </a:rPr>
              <a:t>intenzita</a:t>
            </a:r>
            <a:r>
              <a:rPr lang="cs-CZ" sz="2000" dirty="0">
                <a:cs typeface="Arial" pitchFamily="34" charset="0"/>
              </a:rPr>
              <a:t> odrazu</a:t>
            </a:r>
          </a:p>
          <a:p>
            <a:pPr>
              <a:lnSpc>
                <a:spcPct val="80000"/>
              </a:lnSpc>
              <a:defRPr/>
            </a:pPr>
            <a:endParaRPr lang="en-US" sz="2400" b="1" dirty="0">
              <a:cs typeface="Arial" pitchFamily="34" charset="0"/>
            </a:endParaRPr>
          </a:p>
          <a:p>
            <a:pPr>
              <a:lnSpc>
                <a:spcPct val="80000"/>
              </a:lnSpc>
              <a:defRPr/>
            </a:pPr>
            <a:r>
              <a:rPr lang="cs-CZ" sz="2400" b="1" dirty="0">
                <a:cs typeface="Arial" pitchFamily="34" charset="0"/>
              </a:rPr>
              <a:t>3D, 4D</a:t>
            </a:r>
          </a:p>
          <a:p>
            <a:pPr>
              <a:lnSpc>
                <a:spcPct val="80000"/>
              </a:lnSpc>
              <a:defRPr/>
            </a:pPr>
            <a:endParaRPr lang="cs-CZ" sz="2300" dirty="0">
              <a:cs typeface="Arial" pitchFamily="34" charset="0"/>
            </a:endParaRPr>
          </a:p>
          <a:p>
            <a:pPr>
              <a:lnSpc>
                <a:spcPct val="80000"/>
              </a:lnSpc>
              <a:defRPr/>
            </a:pPr>
            <a:r>
              <a:rPr lang="cs-CZ" sz="2300" b="1" dirty="0">
                <a:cs typeface="Arial" pitchFamily="34" charset="0"/>
              </a:rPr>
              <a:t>M mód (</a:t>
            </a:r>
            <a:r>
              <a:rPr lang="cs-CZ" sz="2300" b="1" dirty="0" err="1">
                <a:cs typeface="Arial" pitchFamily="34" charset="0"/>
              </a:rPr>
              <a:t>Motion</a:t>
            </a:r>
            <a:r>
              <a:rPr lang="cs-CZ" sz="2300" b="1" dirty="0">
                <a:cs typeface="Arial" pitchFamily="34" charset="0"/>
              </a:rPr>
              <a:t>)</a:t>
            </a:r>
          </a:p>
          <a:p>
            <a:pPr lvl="1">
              <a:lnSpc>
                <a:spcPct val="80000"/>
              </a:lnSpc>
              <a:defRPr/>
            </a:pPr>
            <a:r>
              <a:rPr lang="cs-CZ" sz="1900" dirty="0">
                <a:cs typeface="Arial" pitchFamily="34" charset="0"/>
              </a:rPr>
              <a:t>Jednorozměrný B-mód + čas</a:t>
            </a:r>
          </a:p>
          <a:p>
            <a:pPr lvl="1">
              <a:lnSpc>
                <a:spcPct val="80000"/>
              </a:lnSpc>
              <a:defRPr/>
            </a:pPr>
            <a:endParaRPr lang="cs-CZ" sz="1900" dirty="0">
              <a:cs typeface="Arial" pitchFamily="34" charset="0"/>
            </a:endParaRPr>
          </a:p>
          <a:p>
            <a:pPr>
              <a:lnSpc>
                <a:spcPct val="80000"/>
              </a:lnSpc>
              <a:defRPr/>
            </a:pPr>
            <a:r>
              <a:rPr lang="cs-CZ" sz="2400" b="1" dirty="0">
                <a:cs typeface="Arial" pitchFamily="34" charset="0"/>
              </a:rPr>
              <a:t>Doppler…</a:t>
            </a:r>
          </a:p>
          <a:p>
            <a:pPr>
              <a:lnSpc>
                <a:spcPct val="80000"/>
              </a:lnSpc>
              <a:defRPr/>
            </a:pPr>
            <a:endParaRPr lang="cs-CZ" sz="1900" dirty="0">
              <a:cs typeface="Arial" pitchFamily="34" charset="0"/>
            </a:endParaRPr>
          </a:p>
        </p:txBody>
      </p:sp>
      <p:pic>
        <p:nvPicPr>
          <p:cNvPr id="28676" name="Picture 2" descr="http://www.aium.org/images/timeline/1950_1e.jpg">
            <a:extLst>
              <a:ext uri="{FF2B5EF4-FFF2-40B4-BE49-F238E27FC236}">
                <a16:creationId xmlns:a16="http://schemas.microsoft.com/office/drawing/2014/main" id="{6E0530C5-8EED-4D06-B454-48CFD9182F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294196"/>
            <a:ext cx="2036707" cy="1567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09FFDD4D-FF73-40A2-8A0C-8ABF2E58E6AA}"/>
              </a:ext>
            </a:extLst>
          </p:cNvPr>
          <p:cNvSpPr txBox="1"/>
          <p:nvPr/>
        </p:nvSpPr>
        <p:spPr>
          <a:xfrm>
            <a:off x="6156325" y="1844675"/>
            <a:ext cx="2592388" cy="261938"/>
          </a:xfrm>
          <a:prstGeom prst="rect">
            <a:avLst/>
          </a:prstGeom>
          <a:noFill/>
        </p:spPr>
        <p:txBody>
          <a:bodyPr>
            <a:spAutoFit/>
          </a:bodyPr>
          <a:lstStyle/>
          <a:p>
            <a:pPr>
              <a:defRPr/>
            </a:pPr>
            <a:r>
              <a:rPr lang="cs-CZ" sz="1050" i="1" dirty="0"/>
              <a:t>1949 - </a:t>
            </a:r>
            <a:r>
              <a:rPr lang="en-US" sz="1050" i="1" dirty="0"/>
              <a:t>John Julian Wild, MD, PhD</a:t>
            </a:r>
            <a:endParaRPr lang="cs-CZ" sz="1050" i="1" dirty="0"/>
          </a:p>
        </p:txBody>
      </p:sp>
      <p:pic>
        <p:nvPicPr>
          <p:cNvPr id="28678" name="Picture 3">
            <a:extLst>
              <a:ext uri="{FF2B5EF4-FFF2-40B4-BE49-F238E27FC236}">
                <a16:creationId xmlns:a16="http://schemas.microsoft.com/office/drawing/2014/main" id="{3E60018C-FCFE-4C87-A613-C1BF76580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03" t="4546" r="3769"/>
          <a:stretch>
            <a:fillRect/>
          </a:stretch>
        </p:blipFill>
        <p:spPr bwMode="auto">
          <a:xfrm>
            <a:off x="5148064" y="2122488"/>
            <a:ext cx="2075696" cy="18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679" name="Picture 5" descr="Heart, amyloidosis, M-mode">
            <a:extLst>
              <a:ext uri="{FF2B5EF4-FFF2-40B4-BE49-F238E27FC236}">
                <a16:creationId xmlns:a16="http://schemas.microsoft.com/office/drawing/2014/main" id="{727C265C-46C7-4582-A618-650300EA3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450" t="13255" r="22038" b="5501"/>
          <a:stretch>
            <a:fillRect/>
          </a:stretch>
        </p:blipFill>
        <p:spPr bwMode="auto">
          <a:xfrm>
            <a:off x="4860032" y="4517123"/>
            <a:ext cx="2553538" cy="226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6" descr="G:\3D_3.jpg">
            <a:extLst>
              <a:ext uri="{FF2B5EF4-FFF2-40B4-BE49-F238E27FC236}">
                <a16:creationId xmlns:a16="http://schemas.microsoft.com/office/drawing/2014/main" id="{620FA8F9-9670-48CD-B71D-8369C37F3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915" t="50253" r="4402"/>
          <a:stretch>
            <a:fillRect/>
          </a:stretch>
        </p:blipFill>
        <p:spPr bwMode="auto">
          <a:xfrm>
            <a:off x="7413570" y="3356991"/>
            <a:ext cx="17018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8">
            <a:extLst>
              <a:ext uri="{FF2B5EF4-FFF2-40B4-BE49-F238E27FC236}">
                <a16:creationId xmlns:a16="http://schemas.microsoft.com/office/drawing/2014/main" id="{F600A7B2-B7A5-4CD8-90AC-825745288C0E}"/>
              </a:ext>
            </a:extLst>
          </p:cNvPr>
          <p:cNvSpPr>
            <a:spLocks noChangeShapeType="1"/>
          </p:cNvSpPr>
          <p:nvPr/>
        </p:nvSpPr>
        <p:spPr bwMode="auto">
          <a:xfrm flipV="1">
            <a:off x="4754563" y="1129501"/>
            <a:ext cx="1278235" cy="23019"/>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 name="Line 8">
            <a:extLst>
              <a:ext uri="{FF2B5EF4-FFF2-40B4-BE49-F238E27FC236}">
                <a16:creationId xmlns:a16="http://schemas.microsoft.com/office/drawing/2014/main" id="{1FB4EC01-BDBC-4A77-910B-83CC7493929C}"/>
              </a:ext>
            </a:extLst>
          </p:cNvPr>
          <p:cNvSpPr>
            <a:spLocks noChangeShapeType="1"/>
          </p:cNvSpPr>
          <p:nvPr/>
        </p:nvSpPr>
        <p:spPr bwMode="auto">
          <a:xfrm>
            <a:off x="3563888" y="2291634"/>
            <a:ext cx="1584176" cy="12925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1" name="Line 8">
            <a:extLst>
              <a:ext uri="{FF2B5EF4-FFF2-40B4-BE49-F238E27FC236}">
                <a16:creationId xmlns:a16="http://schemas.microsoft.com/office/drawing/2014/main" id="{3DC51291-D7F9-4CAC-8D2F-43E09A615347}"/>
              </a:ext>
            </a:extLst>
          </p:cNvPr>
          <p:cNvSpPr>
            <a:spLocks noChangeShapeType="1"/>
          </p:cNvSpPr>
          <p:nvPr/>
        </p:nvSpPr>
        <p:spPr bwMode="auto">
          <a:xfrm>
            <a:off x="3408516" y="5157192"/>
            <a:ext cx="1451515" cy="4248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2" name="Line 8">
            <a:extLst>
              <a:ext uri="{FF2B5EF4-FFF2-40B4-BE49-F238E27FC236}">
                <a16:creationId xmlns:a16="http://schemas.microsoft.com/office/drawing/2014/main" id="{1FB4EC01-BDBC-4A77-910B-83CC7493929C}"/>
              </a:ext>
            </a:extLst>
          </p:cNvPr>
          <p:cNvSpPr>
            <a:spLocks noChangeShapeType="1"/>
          </p:cNvSpPr>
          <p:nvPr/>
        </p:nvSpPr>
        <p:spPr bwMode="auto">
          <a:xfrm flipV="1">
            <a:off x="1619672" y="4286251"/>
            <a:ext cx="5604088" cy="7885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050">
            <a:extLst>
              <a:ext uri="{FF2B5EF4-FFF2-40B4-BE49-F238E27FC236}">
                <a16:creationId xmlns:a16="http://schemas.microsoft.com/office/drawing/2014/main" id="{5B118C9F-AD7F-4AD1-9BD4-28637D24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46275"/>
            <a:ext cx="2133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2051" descr="Clap2">
            <a:extLst>
              <a:ext uri="{FF2B5EF4-FFF2-40B4-BE49-F238E27FC236}">
                <a16:creationId xmlns:a16="http://schemas.microsoft.com/office/drawing/2014/main" id="{3C915051-D0D4-4D2F-BCB8-70002A019A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4652963"/>
            <a:ext cx="16002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36" name="Rectangle 2052">
            <a:extLst>
              <a:ext uri="{FF2B5EF4-FFF2-40B4-BE49-F238E27FC236}">
                <a16:creationId xmlns:a16="http://schemas.microsoft.com/office/drawing/2014/main" id="{332AB48F-FCA0-49B3-A3DC-AA03A80FF124}"/>
              </a:ext>
            </a:extLst>
          </p:cNvPr>
          <p:cNvSpPr>
            <a:spLocks noGrp="1" noChangeArrowheads="1"/>
          </p:cNvSpPr>
          <p:nvPr>
            <p:ph type="title"/>
          </p:nvPr>
        </p:nvSpPr>
        <p:spPr>
          <a:xfrm>
            <a:off x="0" y="0"/>
            <a:ext cx="5651500" cy="1196975"/>
          </a:xfrm>
        </p:spPr>
        <p:txBody>
          <a:bodyPr/>
          <a:lstStyle/>
          <a:p>
            <a:pPr>
              <a:defRPr/>
            </a:pPr>
            <a:r>
              <a:rPr lang="cs-CZ" altLang="cs-CZ" sz="4000" dirty="0"/>
              <a:t>A zobrazení (A-mode)</a:t>
            </a:r>
          </a:p>
        </p:txBody>
      </p:sp>
      <p:sp>
        <p:nvSpPr>
          <p:cNvPr id="1016837" name="Rectangle 2053">
            <a:extLst>
              <a:ext uri="{FF2B5EF4-FFF2-40B4-BE49-F238E27FC236}">
                <a16:creationId xmlns:a16="http://schemas.microsoft.com/office/drawing/2014/main" id="{CD361D59-592A-4E94-9F2C-339B12A3DFF0}"/>
              </a:ext>
            </a:extLst>
          </p:cNvPr>
          <p:cNvSpPr>
            <a:spLocks noGrp="1" noChangeArrowheads="1"/>
          </p:cNvSpPr>
          <p:nvPr>
            <p:ph type="body" idx="1"/>
          </p:nvPr>
        </p:nvSpPr>
        <p:spPr>
          <a:xfrm>
            <a:off x="250825" y="1143000"/>
            <a:ext cx="5083175" cy="4724400"/>
          </a:xfrm>
        </p:spPr>
        <p:txBody>
          <a:bodyPr/>
          <a:lstStyle/>
          <a:p>
            <a:pPr>
              <a:defRPr/>
            </a:pPr>
            <a:r>
              <a:rPr lang="cs-CZ" altLang="cs-CZ" sz="2400" dirty="0">
                <a:solidFill>
                  <a:srgbClr val="EAEAEA"/>
                </a:solidFill>
                <a:effectLst>
                  <a:outerShdw blurRad="38100" dist="38100" dir="2700000" algn="tl">
                    <a:srgbClr val="FFFFFF"/>
                  </a:outerShdw>
                </a:effectLst>
                <a:latin typeface="Arial Narrow" pitchFamily="34" charset="0"/>
              </a:rPr>
              <a:t>„A“ - amplituda</a:t>
            </a:r>
          </a:p>
          <a:p>
            <a:pPr>
              <a:defRPr/>
            </a:pPr>
            <a:r>
              <a:rPr lang="cs-CZ" altLang="cs-CZ" sz="2400" dirty="0">
                <a:solidFill>
                  <a:srgbClr val="EAEAEA"/>
                </a:solidFill>
                <a:latin typeface="Arial Narrow" pitchFamily="34" charset="0"/>
              </a:rPr>
              <a:t>nejjednodušší metoda</a:t>
            </a:r>
          </a:p>
          <a:p>
            <a:pPr>
              <a:defRPr/>
            </a:pPr>
            <a:r>
              <a:rPr lang="cs-CZ" altLang="cs-CZ" sz="2400" dirty="0">
                <a:solidFill>
                  <a:srgbClr val="EAEAEA"/>
                </a:solidFill>
                <a:latin typeface="Arial Narrow" pitchFamily="34" charset="0"/>
              </a:rPr>
              <a:t>amplituda, množství </a:t>
            </a:r>
            <a:r>
              <a:rPr lang="cs-CZ" altLang="cs-CZ" sz="2400" dirty="0">
                <a:solidFill>
                  <a:schemeClr val="bg2"/>
                </a:solidFill>
                <a:effectLst>
                  <a:outerShdw blurRad="38100" dist="38100" dir="2700000" algn="tl">
                    <a:srgbClr val="FFFFFF"/>
                  </a:outerShdw>
                </a:effectLst>
                <a:latin typeface="Arial Narrow" pitchFamily="34" charset="0"/>
              </a:rPr>
              <a:t>odražené energie</a:t>
            </a:r>
          </a:p>
          <a:p>
            <a:pPr>
              <a:defRPr/>
            </a:pPr>
            <a:r>
              <a:rPr lang="cs-CZ" altLang="cs-CZ" sz="2400" dirty="0">
                <a:solidFill>
                  <a:srgbClr val="EAEAEA"/>
                </a:solidFill>
                <a:latin typeface="Arial Narrow" pitchFamily="34" charset="0"/>
              </a:rPr>
              <a:t>oční</a:t>
            </a:r>
          </a:p>
          <a:p>
            <a:pPr>
              <a:defRPr/>
            </a:pPr>
            <a:endParaRPr lang="cs-CZ" altLang="cs-CZ" sz="2400" dirty="0">
              <a:solidFill>
                <a:srgbClr val="EAEAEA"/>
              </a:solidFill>
              <a:latin typeface="Arial Narrow" pitchFamily="34" charset="0"/>
            </a:endParaRPr>
          </a:p>
          <a:p>
            <a:pPr>
              <a:defRPr/>
            </a:pPr>
            <a:r>
              <a:rPr lang="cs-CZ" altLang="cs-CZ" sz="2400" dirty="0">
                <a:solidFill>
                  <a:srgbClr val="EAEAEA"/>
                </a:solidFill>
                <a:latin typeface="Arial Narrow" pitchFamily="34" charset="0"/>
              </a:rPr>
              <a:t>NEVÝHODA:</a:t>
            </a:r>
          </a:p>
          <a:p>
            <a:pPr lvl="1">
              <a:defRPr/>
            </a:pPr>
            <a:r>
              <a:rPr lang="cs-CZ" altLang="cs-CZ" sz="2000" dirty="0">
                <a:solidFill>
                  <a:srgbClr val="EAEAEA"/>
                </a:solidFill>
                <a:latin typeface="Arial Narrow" pitchFamily="34" charset="0"/>
              </a:rPr>
              <a:t>není jednoznačné od jaké struktury se vlny odráží</a:t>
            </a:r>
          </a:p>
          <a:p>
            <a:pPr lvl="1">
              <a:defRPr/>
            </a:pPr>
            <a:r>
              <a:rPr lang="cs-CZ" altLang="cs-CZ" sz="2000" dirty="0">
                <a:solidFill>
                  <a:srgbClr val="EAEAEA"/>
                </a:solidFill>
                <a:latin typeface="Arial Narrow" pitchFamily="34" charset="0"/>
              </a:rPr>
              <a:t>tvar objektu nejasný</a:t>
            </a:r>
          </a:p>
          <a:p>
            <a:pPr lvl="1">
              <a:defRPr/>
            </a:pPr>
            <a:r>
              <a:rPr lang="cs-CZ" altLang="cs-CZ" sz="2000" dirty="0">
                <a:solidFill>
                  <a:srgbClr val="EAEAEA"/>
                </a:solidFill>
                <a:latin typeface="Arial Narrow" pitchFamily="34" charset="0"/>
              </a:rPr>
              <a:t>linie + amplituda</a:t>
            </a:r>
          </a:p>
          <a:p>
            <a:pPr>
              <a:defRPr/>
            </a:pPr>
            <a:endParaRPr lang="cs-CZ" altLang="cs-CZ" sz="2400" dirty="0">
              <a:solidFill>
                <a:srgbClr val="EAEAEA"/>
              </a:solidFill>
              <a:latin typeface="Arial Narrow" pitchFamily="34" charset="0"/>
            </a:endParaRPr>
          </a:p>
        </p:txBody>
      </p:sp>
      <p:pic>
        <p:nvPicPr>
          <p:cNvPr id="30726" name="Picture 2054">
            <a:extLst>
              <a:ext uri="{FF2B5EF4-FFF2-40B4-BE49-F238E27FC236}">
                <a16:creationId xmlns:a16="http://schemas.microsoft.com/office/drawing/2014/main" id="{68948497-C60D-4029-BE03-682370703C4D}"/>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5410200" y="0"/>
            <a:ext cx="37338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30727" name="Group 2055">
            <a:extLst>
              <a:ext uri="{FF2B5EF4-FFF2-40B4-BE49-F238E27FC236}">
                <a16:creationId xmlns:a16="http://schemas.microsoft.com/office/drawing/2014/main" id="{88600771-EC8F-4FE0-9A19-BD380F79C77B}"/>
              </a:ext>
            </a:extLst>
          </p:cNvPr>
          <p:cNvGrpSpPr>
            <a:grpSpLocks/>
          </p:cNvGrpSpPr>
          <p:nvPr/>
        </p:nvGrpSpPr>
        <p:grpSpPr bwMode="auto">
          <a:xfrm>
            <a:off x="5486400" y="4038600"/>
            <a:ext cx="3962400" cy="2819400"/>
            <a:chOff x="3264" y="2544"/>
            <a:chExt cx="2496" cy="1776"/>
          </a:xfrm>
        </p:grpSpPr>
        <p:pic>
          <p:nvPicPr>
            <p:cNvPr id="30729" name="Picture 2056" descr="amode1">
              <a:extLst>
                <a:ext uri="{FF2B5EF4-FFF2-40B4-BE49-F238E27FC236}">
                  <a16:creationId xmlns:a16="http://schemas.microsoft.com/office/drawing/2014/main" id="{91FBC955-3E0D-49CC-81C9-18A88DA93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 y="2880"/>
              <a:ext cx="194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2057">
              <a:extLst>
                <a:ext uri="{FF2B5EF4-FFF2-40B4-BE49-F238E27FC236}">
                  <a16:creationId xmlns:a16="http://schemas.microsoft.com/office/drawing/2014/main" id="{9B3BF3CA-22D6-4EF2-AC26-B7D11401FC4B}"/>
                </a:ext>
              </a:extLst>
            </p:cNvPr>
            <p:cNvSpPr txBox="1">
              <a:spLocks noChangeArrowheads="1"/>
            </p:cNvSpPr>
            <p:nvPr/>
          </p:nvSpPr>
          <p:spPr bwMode="auto">
            <a:xfrm>
              <a:off x="3264" y="2544"/>
              <a:ext cx="14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vyslaný puls</a:t>
              </a:r>
              <a:r>
                <a:rPr lang="en-US" altLang="cs-CZ">
                  <a:solidFill>
                    <a:srgbClr val="EAEAEA"/>
                  </a:solidFill>
                </a:rPr>
                <a:t> </a:t>
              </a:r>
              <a:r>
                <a:rPr lang="en-US" altLang="cs-CZ">
                  <a:solidFill>
                    <a:srgbClr val="EAEAEA"/>
                  </a:solidFill>
                  <a:sym typeface="Wingdings" panose="05000000000000000000" pitchFamily="2" charset="2"/>
                </a:rPr>
                <a:t></a:t>
              </a:r>
              <a:endParaRPr lang="en-US" altLang="cs-CZ">
                <a:solidFill>
                  <a:srgbClr val="EAEAEA"/>
                </a:solidFill>
              </a:endParaRPr>
            </a:p>
          </p:txBody>
        </p:sp>
        <p:sp>
          <p:nvSpPr>
            <p:cNvPr id="30731" name="Text Box 2058">
              <a:extLst>
                <a:ext uri="{FF2B5EF4-FFF2-40B4-BE49-F238E27FC236}">
                  <a16:creationId xmlns:a16="http://schemas.microsoft.com/office/drawing/2014/main" id="{D9E33360-B0EE-4E12-A0B2-451DBFFE41E1}"/>
                </a:ext>
              </a:extLst>
            </p:cNvPr>
            <p:cNvSpPr txBox="1">
              <a:spLocks noChangeArrowheads="1"/>
            </p:cNvSpPr>
            <p:nvPr/>
          </p:nvSpPr>
          <p:spPr bwMode="auto">
            <a:xfrm>
              <a:off x="4560" y="2544"/>
              <a:ext cx="120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altLang="cs-CZ">
                  <a:solidFill>
                    <a:srgbClr val="EAEAEA"/>
                  </a:solidFill>
                  <a:sym typeface="Wingdings" panose="05000000000000000000" pitchFamily="2" charset="2"/>
                </a:rPr>
                <a:t></a:t>
              </a:r>
              <a:r>
                <a:rPr lang="en-US" altLang="cs-CZ">
                  <a:solidFill>
                    <a:srgbClr val="EAEAEA"/>
                  </a:solidFill>
                </a:rPr>
                <a:t> </a:t>
              </a:r>
              <a:r>
                <a:rPr lang="cs-CZ" altLang="cs-CZ">
                  <a:solidFill>
                    <a:srgbClr val="EAEAEA"/>
                  </a:solidFill>
                </a:rPr>
                <a:t>echo</a:t>
              </a:r>
              <a:endParaRPr lang="en-US" altLang="cs-CZ">
                <a:solidFill>
                  <a:srgbClr val="EAEAEA"/>
                </a:solidFill>
              </a:endParaRPr>
            </a:p>
          </p:txBody>
        </p:sp>
        <p:sp>
          <p:nvSpPr>
            <p:cNvPr id="30732" name="Line 2059">
              <a:extLst>
                <a:ext uri="{FF2B5EF4-FFF2-40B4-BE49-F238E27FC236}">
                  <a16:creationId xmlns:a16="http://schemas.microsoft.com/office/drawing/2014/main" id="{66262553-764A-46B4-ACE8-127AD10B8DE2}"/>
                </a:ext>
              </a:extLst>
            </p:cNvPr>
            <p:cNvSpPr>
              <a:spLocks noChangeShapeType="1"/>
            </p:cNvSpPr>
            <p:nvPr/>
          </p:nvSpPr>
          <p:spPr bwMode="auto">
            <a:xfrm>
              <a:off x="4128" y="2784"/>
              <a:ext cx="144" cy="5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0733" name="Line 2060">
              <a:extLst>
                <a:ext uri="{FF2B5EF4-FFF2-40B4-BE49-F238E27FC236}">
                  <a16:creationId xmlns:a16="http://schemas.microsoft.com/office/drawing/2014/main" id="{8376FFDD-34F2-4A5D-BFB7-68B9D6F384C5}"/>
                </a:ext>
              </a:extLst>
            </p:cNvPr>
            <p:cNvSpPr>
              <a:spLocks noChangeShapeType="1"/>
            </p:cNvSpPr>
            <p:nvPr/>
          </p:nvSpPr>
          <p:spPr bwMode="auto">
            <a:xfrm>
              <a:off x="5040" y="2784"/>
              <a:ext cx="144" cy="6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grpSp>
      <p:pic>
        <p:nvPicPr>
          <p:cNvPr id="1016850" name="a_mode.avi">
            <a:hlinkClick r:id="" action="ppaction://media"/>
            <a:extLst>
              <a:ext uri="{FF2B5EF4-FFF2-40B4-BE49-F238E27FC236}">
                <a16:creationId xmlns:a16="http://schemas.microsoft.com/office/drawing/2014/main" id="{D0EEB217-5677-4C13-9C75-FFE3C0765D5C}"/>
              </a:ext>
            </a:extLst>
          </p:cNvPr>
          <p:cNvPicPr>
            <a:picLocks noRot="1" noChangeAspect="1" noChangeArrowheads="1"/>
          </p:cNvPicPr>
          <p:nvPr>
            <a:videoFile r:link="rId1"/>
          </p:nvPr>
        </p:nvPicPr>
        <p:blipFill>
          <a:blip r:embed="rId7">
            <a:extLst>
              <a:ext uri="{28A0092B-C50C-407E-A947-70E740481C1C}">
                <a14:useLocalDpi xmlns:a14="http://schemas.microsoft.com/office/drawing/2010/main" val="0"/>
              </a:ext>
            </a:extLst>
          </a:blip>
          <a:srcRect/>
          <a:stretch>
            <a:fillRect/>
          </a:stretch>
        </p:blipFill>
        <p:spPr bwMode="auto">
          <a:xfrm>
            <a:off x="5410200" y="1944688"/>
            <a:ext cx="3733800"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168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016850"/>
                                        </p:tgtEl>
                                      </p:cBhvr>
                                    </p:cmd>
                                  </p:childTnLst>
                                </p:cTn>
                              </p:par>
                            </p:childTnLst>
                          </p:cTn>
                        </p:par>
                      </p:childTnLst>
                    </p:cTn>
                  </p:par>
                </p:childTnLst>
              </p:cTn>
              <p:nextCondLst>
                <p:cond evt="onClick" delay="0">
                  <p:tgtEl>
                    <p:spTgt spid="1016850"/>
                  </p:tgtEl>
                </p:cond>
              </p:nextCondLst>
            </p:seq>
            <p:video>
              <p:cMediaNode vol="80000">
                <p:cTn id="7" repeatCount="indefinite" fill="hold" display="0">
                  <p:stCondLst>
                    <p:cond delay="indefinite"/>
                  </p:stCondLst>
                </p:cTn>
                <p:tgtEl>
                  <p:spTgt spid="101685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1026">
            <a:extLst>
              <a:ext uri="{FF2B5EF4-FFF2-40B4-BE49-F238E27FC236}">
                <a16:creationId xmlns:a16="http://schemas.microsoft.com/office/drawing/2014/main" id="{C4CA48D9-6551-4D50-8ED3-1E10E2CBFD46}"/>
              </a:ext>
            </a:extLst>
          </p:cNvPr>
          <p:cNvSpPr>
            <a:spLocks noGrp="1" noChangeArrowheads="1"/>
          </p:cNvSpPr>
          <p:nvPr>
            <p:ph type="title"/>
          </p:nvPr>
        </p:nvSpPr>
        <p:spPr>
          <a:xfrm>
            <a:off x="468313" y="188913"/>
            <a:ext cx="8229600" cy="849312"/>
          </a:xfrm>
        </p:spPr>
        <p:txBody>
          <a:bodyPr/>
          <a:lstStyle/>
          <a:p>
            <a:pPr>
              <a:defRPr/>
            </a:pPr>
            <a:r>
              <a:rPr lang="cs-CZ" altLang="cs-CZ" dirty="0"/>
              <a:t>M zobrazení (M-mode)</a:t>
            </a:r>
          </a:p>
        </p:txBody>
      </p:sp>
      <p:sp>
        <p:nvSpPr>
          <p:cNvPr id="1017859" name="Rectangle 1027">
            <a:extLst>
              <a:ext uri="{FF2B5EF4-FFF2-40B4-BE49-F238E27FC236}">
                <a16:creationId xmlns:a16="http://schemas.microsoft.com/office/drawing/2014/main" id="{24275199-5AD2-4296-AF5C-2B401BF10469}"/>
              </a:ext>
            </a:extLst>
          </p:cNvPr>
          <p:cNvSpPr>
            <a:spLocks noGrp="1" noChangeArrowheads="1"/>
          </p:cNvSpPr>
          <p:nvPr>
            <p:ph type="body" idx="1"/>
          </p:nvPr>
        </p:nvSpPr>
        <p:spPr>
          <a:xfrm>
            <a:off x="0" y="1052513"/>
            <a:ext cx="8229600" cy="4525962"/>
          </a:xfrm>
        </p:spPr>
        <p:txBody>
          <a:bodyPr/>
          <a:lstStyle/>
          <a:p>
            <a:pPr>
              <a:defRPr/>
            </a:pPr>
            <a:r>
              <a:rPr lang="cs-CZ" altLang="cs-CZ" sz="2400" b="1" dirty="0">
                <a:solidFill>
                  <a:srgbClr val="EAEAEA"/>
                </a:solidFill>
                <a:effectLst>
                  <a:outerShdw blurRad="38100" dist="38100" dir="2700000" algn="tl">
                    <a:srgbClr val="000000">
                      <a:alpha val="43137"/>
                    </a:srgbClr>
                  </a:outerShdw>
                </a:effectLst>
              </a:rPr>
              <a:t>„M“ – </a:t>
            </a:r>
            <a:r>
              <a:rPr lang="cs-CZ" altLang="cs-CZ" sz="2400" b="1" dirty="0" err="1">
                <a:solidFill>
                  <a:srgbClr val="EAEAEA"/>
                </a:solidFill>
                <a:effectLst>
                  <a:outerShdw blurRad="38100" dist="38100" dir="2700000" algn="tl">
                    <a:srgbClr val="000000">
                      <a:alpha val="43137"/>
                    </a:srgbClr>
                  </a:outerShdw>
                </a:effectLst>
              </a:rPr>
              <a:t>motion</a:t>
            </a:r>
            <a:r>
              <a:rPr lang="cs-CZ" altLang="cs-CZ" sz="2400" b="1" dirty="0">
                <a:solidFill>
                  <a:srgbClr val="EAEAEA"/>
                </a:solidFill>
                <a:effectLst>
                  <a:outerShdw blurRad="38100" dist="38100" dir="2700000" algn="tl">
                    <a:srgbClr val="000000">
                      <a:alpha val="43137"/>
                    </a:srgbClr>
                  </a:outerShdw>
                </a:effectLst>
              </a:rPr>
              <a:t> - pohyb</a:t>
            </a:r>
          </a:p>
          <a:p>
            <a:pPr>
              <a:defRPr/>
            </a:pPr>
            <a:r>
              <a:rPr lang="cs-CZ" altLang="cs-CZ" sz="2400" dirty="0">
                <a:solidFill>
                  <a:srgbClr val="EAEAEA"/>
                </a:solidFill>
              </a:rPr>
              <a:t>zachycení pohyblivé struktury A obrazem</a:t>
            </a:r>
          </a:p>
          <a:p>
            <a:pPr>
              <a:defRPr/>
            </a:pPr>
            <a:r>
              <a:rPr lang="cs-CZ" altLang="cs-CZ" sz="2400" dirty="0">
                <a:solidFill>
                  <a:srgbClr val="EAEAEA"/>
                </a:solidFill>
              </a:rPr>
              <a:t>nahrazení výchylek časové základny obrazovými body</a:t>
            </a:r>
          </a:p>
          <a:p>
            <a:pPr>
              <a:defRPr/>
            </a:pPr>
            <a:r>
              <a:rPr lang="cs-CZ" altLang="cs-CZ" sz="2400" dirty="0">
                <a:solidFill>
                  <a:srgbClr val="EAEAEA"/>
                </a:solidFill>
              </a:rPr>
              <a:t>velmi vysoká vzorkovací frekvence: až 1000 pulsů za sekundu</a:t>
            </a:r>
          </a:p>
          <a:p>
            <a:pPr lvl="1">
              <a:defRPr/>
            </a:pPr>
            <a:r>
              <a:rPr lang="cs-CZ" altLang="cs-CZ" sz="2000" dirty="0">
                <a:solidFill>
                  <a:srgbClr val="EAEAEA"/>
                </a:solidFill>
              </a:rPr>
              <a:t>kardiologie</a:t>
            </a:r>
          </a:p>
          <a:p>
            <a:pPr lvl="1">
              <a:defRPr/>
            </a:pPr>
            <a:r>
              <a:rPr lang="cs-CZ" altLang="cs-CZ" sz="2000" dirty="0">
                <a:solidFill>
                  <a:srgbClr val="EAEAEA"/>
                </a:solidFill>
              </a:rPr>
              <a:t>zobrazení srdce plodu</a:t>
            </a:r>
          </a:p>
        </p:txBody>
      </p:sp>
      <p:grpSp>
        <p:nvGrpSpPr>
          <p:cNvPr id="31748" name="Group 1028">
            <a:extLst>
              <a:ext uri="{FF2B5EF4-FFF2-40B4-BE49-F238E27FC236}">
                <a16:creationId xmlns:a16="http://schemas.microsoft.com/office/drawing/2014/main" id="{F7C69EBC-E734-4F71-9AE3-F4FF98A402FC}"/>
              </a:ext>
            </a:extLst>
          </p:cNvPr>
          <p:cNvGrpSpPr>
            <a:grpSpLocks/>
          </p:cNvGrpSpPr>
          <p:nvPr/>
        </p:nvGrpSpPr>
        <p:grpSpPr bwMode="auto">
          <a:xfrm>
            <a:off x="2057400" y="3382963"/>
            <a:ext cx="7086600" cy="3475037"/>
            <a:chOff x="1296" y="2131"/>
            <a:chExt cx="4464" cy="2189"/>
          </a:xfrm>
        </p:grpSpPr>
        <p:pic>
          <p:nvPicPr>
            <p:cNvPr id="31749" name="m_mode.avi">
              <a:hlinkClick r:id="" action="ppaction://media"/>
              <a:extLst>
                <a:ext uri="{FF2B5EF4-FFF2-40B4-BE49-F238E27FC236}">
                  <a16:creationId xmlns:a16="http://schemas.microsoft.com/office/drawing/2014/main" id="{748F4C1A-1DEC-4D68-8249-7002725F87C0}"/>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3024" y="2131"/>
              <a:ext cx="2736" cy="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30">
              <a:extLst>
                <a:ext uri="{FF2B5EF4-FFF2-40B4-BE49-F238E27FC236}">
                  <a16:creationId xmlns:a16="http://schemas.microsoft.com/office/drawing/2014/main" id="{F98BBB1D-7DE5-405A-910A-426CAEEC57D9}"/>
                </a:ext>
              </a:extLst>
            </p:cNvPr>
            <p:cNvSpPr txBox="1">
              <a:spLocks noChangeArrowheads="1"/>
            </p:cNvSpPr>
            <p:nvPr/>
          </p:nvSpPr>
          <p:spPr bwMode="auto">
            <a:xfrm>
              <a:off x="1296" y="2419"/>
              <a:ext cx="144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pohyb srdeční stěny během</a:t>
              </a:r>
              <a:r>
                <a:rPr lang="en-US" altLang="cs-CZ">
                  <a:solidFill>
                    <a:srgbClr val="EAEAEA"/>
                  </a:solidFill>
                </a:rPr>
                <a:t> </a:t>
              </a:r>
              <a:r>
                <a:rPr lang="cs-CZ" altLang="cs-CZ">
                  <a:solidFill>
                    <a:srgbClr val="EAEAEA"/>
                  </a:solidFill>
                </a:rPr>
                <a:t>kontrakce</a:t>
              </a:r>
              <a:endParaRPr lang="en-US" altLang="cs-CZ">
                <a:solidFill>
                  <a:srgbClr val="EAEAEA"/>
                </a:solidFill>
              </a:endParaRPr>
            </a:p>
          </p:txBody>
        </p:sp>
        <p:sp>
          <p:nvSpPr>
            <p:cNvPr id="31751" name="Text Box 1031">
              <a:extLst>
                <a:ext uri="{FF2B5EF4-FFF2-40B4-BE49-F238E27FC236}">
                  <a16:creationId xmlns:a16="http://schemas.microsoft.com/office/drawing/2014/main" id="{72E1D89C-AAA1-4523-A3DE-163DA549E824}"/>
                </a:ext>
              </a:extLst>
            </p:cNvPr>
            <p:cNvSpPr txBox="1">
              <a:spLocks noChangeArrowheads="1"/>
            </p:cNvSpPr>
            <p:nvPr/>
          </p:nvSpPr>
          <p:spPr bwMode="auto">
            <a:xfrm>
              <a:off x="1440" y="3859"/>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perikard</a:t>
              </a:r>
              <a:endParaRPr lang="en-US" altLang="cs-CZ">
                <a:solidFill>
                  <a:srgbClr val="EAEAEA"/>
                </a:solidFill>
              </a:endParaRPr>
            </a:p>
          </p:txBody>
        </p:sp>
        <p:sp>
          <p:nvSpPr>
            <p:cNvPr id="31752" name="Text Box 1032">
              <a:extLst>
                <a:ext uri="{FF2B5EF4-FFF2-40B4-BE49-F238E27FC236}">
                  <a16:creationId xmlns:a16="http://schemas.microsoft.com/office/drawing/2014/main" id="{0B7F45E3-0E65-4C25-9D7E-DA3C8FD4C579}"/>
                </a:ext>
              </a:extLst>
            </p:cNvPr>
            <p:cNvSpPr txBox="1">
              <a:spLocks noChangeArrowheads="1"/>
            </p:cNvSpPr>
            <p:nvPr/>
          </p:nvSpPr>
          <p:spPr bwMode="auto">
            <a:xfrm>
              <a:off x="1440" y="3283"/>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krev</a:t>
              </a:r>
              <a:endParaRPr lang="en-US" altLang="cs-CZ">
                <a:solidFill>
                  <a:srgbClr val="EAEAEA"/>
                </a:solidFill>
              </a:endParaRPr>
            </a:p>
          </p:txBody>
        </p:sp>
        <p:sp>
          <p:nvSpPr>
            <p:cNvPr id="31753" name="Text Box 1033">
              <a:extLst>
                <a:ext uri="{FF2B5EF4-FFF2-40B4-BE49-F238E27FC236}">
                  <a16:creationId xmlns:a16="http://schemas.microsoft.com/office/drawing/2014/main" id="{A0F96C40-97F7-4A37-9D9E-697D765F9EDC}"/>
                </a:ext>
              </a:extLst>
            </p:cNvPr>
            <p:cNvSpPr txBox="1">
              <a:spLocks noChangeArrowheads="1"/>
            </p:cNvSpPr>
            <p:nvPr/>
          </p:nvSpPr>
          <p:spPr bwMode="auto">
            <a:xfrm>
              <a:off x="1440" y="3571"/>
              <a:ext cx="10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16" tIns="46758" rIns="93516" bIns="4675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a:solidFill>
                    <a:srgbClr val="EAEAEA"/>
                  </a:solidFill>
                </a:rPr>
                <a:t>srdeční sval</a:t>
              </a:r>
              <a:endParaRPr lang="en-US" altLang="cs-CZ">
                <a:solidFill>
                  <a:srgbClr val="EAEAEA"/>
                </a:solidFill>
              </a:endParaRPr>
            </a:p>
          </p:txBody>
        </p:sp>
        <p:sp>
          <p:nvSpPr>
            <p:cNvPr id="31754" name="Line 1034">
              <a:extLst>
                <a:ext uri="{FF2B5EF4-FFF2-40B4-BE49-F238E27FC236}">
                  <a16:creationId xmlns:a16="http://schemas.microsoft.com/office/drawing/2014/main" id="{52BAEE5A-76CB-43D7-AE78-5A440E2E68A4}"/>
                </a:ext>
              </a:extLst>
            </p:cNvPr>
            <p:cNvSpPr>
              <a:spLocks noChangeShapeType="1"/>
            </p:cNvSpPr>
            <p:nvPr/>
          </p:nvSpPr>
          <p:spPr bwMode="auto">
            <a:xfrm flipV="1">
              <a:off x="2400" y="3955"/>
              <a:ext cx="5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5" name="Line 1035">
              <a:extLst>
                <a:ext uri="{FF2B5EF4-FFF2-40B4-BE49-F238E27FC236}">
                  <a16:creationId xmlns:a16="http://schemas.microsoft.com/office/drawing/2014/main" id="{BB3E8BC5-FE39-4961-81D1-B1E3B6045C68}"/>
                </a:ext>
              </a:extLst>
            </p:cNvPr>
            <p:cNvSpPr>
              <a:spLocks noChangeShapeType="1"/>
            </p:cNvSpPr>
            <p:nvPr/>
          </p:nvSpPr>
          <p:spPr bwMode="auto">
            <a:xfrm>
              <a:off x="2352" y="3715"/>
              <a:ext cx="528"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6" name="Line 1036">
              <a:extLst>
                <a:ext uri="{FF2B5EF4-FFF2-40B4-BE49-F238E27FC236}">
                  <a16:creationId xmlns:a16="http://schemas.microsoft.com/office/drawing/2014/main" id="{34CAA39E-400E-4741-BF94-A5F5EE02935C}"/>
                </a:ext>
              </a:extLst>
            </p:cNvPr>
            <p:cNvSpPr>
              <a:spLocks noChangeShapeType="1"/>
            </p:cNvSpPr>
            <p:nvPr/>
          </p:nvSpPr>
          <p:spPr bwMode="auto">
            <a:xfrm>
              <a:off x="1968" y="3427"/>
              <a:ext cx="912" cy="1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sp>
          <p:nvSpPr>
            <p:cNvPr id="31757" name="Line 1037">
              <a:extLst>
                <a:ext uri="{FF2B5EF4-FFF2-40B4-BE49-F238E27FC236}">
                  <a16:creationId xmlns:a16="http://schemas.microsoft.com/office/drawing/2014/main" id="{3D6235E6-49FF-4524-B72A-53B702E468F8}"/>
                </a:ext>
              </a:extLst>
            </p:cNvPr>
            <p:cNvSpPr>
              <a:spLocks noChangeShapeType="1"/>
            </p:cNvSpPr>
            <p:nvPr/>
          </p:nvSpPr>
          <p:spPr bwMode="auto">
            <a:xfrm>
              <a:off x="2208" y="2851"/>
              <a:ext cx="1872" cy="768"/>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lIns="93516" tIns="46758" rIns="93516" bIns="46758" anchor="ctr"/>
            <a:lstStyle/>
            <a:p>
              <a:endParaRPr lang="cs-CZ"/>
            </a:p>
          </p:txBody>
        </p:sp>
      </p:gr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8882" name="Rectangle 1026">
            <a:extLst>
              <a:ext uri="{FF2B5EF4-FFF2-40B4-BE49-F238E27FC236}">
                <a16:creationId xmlns:a16="http://schemas.microsoft.com/office/drawing/2014/main" id="{9249A642-E22E-44D9-839C-BEF7EB3B0EB7}"/>
              </a:ext>
            </a:extLst>
          </p:cNvPr>
          <p:cNvSpPr>
            <a:spLocks noGrp="1" noChangeArrowheads="1"/>
          </p:cNvSpPr>
          <p:nvPr>
            <p:ph type="title"/>
          </p:nvPr>
        </p:nvSpPr>
        <p:spPr/>
        <p:txBody>
          <a:bodyPr/>
          <a:lstStyle/>
          <a:p>
            <a:pPr>
              <a:defRPr/>
            </a:pPr>
            <a:r>
              <a:rPr lang="cs-CZ" altLang="cs-CZ"/>
              <a:t>B zobrazení (B-mode)</a:t>
            </a:r>
          </a:p>
        </p:txBody>
      </p:sp>
      <p:sp>
        <p:nvSpPr>
          <p:cNvPr id="1018883" name="Rectangle 1027">
            <a:extLst>
              <a:ext uri="{FF2B5EF4-FFF2-40B4-BE49-F238E27FC236}">
                <a16:creationId xmlns:a16="http://schemas.microsoft.com/office/drawing/2014/main" id="{79D31D6B-88E9-4106-920D-543CBD9CE8F0}"/>
              </a:ext>
            </a:extLst>
          </p:cNvPr>
          <p:cNvSpPr>
            <a:spLocks noGrp="1" noChangeArrowheads="1"/>
          </p:cNvSpPr>
          <p:nvPr>
            <p:ph type="body" sz="half" idx="1"/>
          </p:nvPr>
        </p:nvSpPr>
        <p:spPr>
          <a:xfrm>
            <a:off x="457200" y="2133600"/>
            <a:ext cx="4076700" cy="3671888"/>
          </a:xfrm>
        </p:spPr>
        <p:txBody>
          <a:bodyPr/>
          <a:lstStyle/>
          <a:p>
            <a:pPr>
              <a:defRPr/>
            </a:pPr>
            <a:r>
              <a:rPr lang="cs-CZ" altLang="cs-CZ" sz="2800" dirty="0">
                <a:solidFill>
                  <a:srgbClr val="EAEAEA"/>
                </a:solidFill>
                <a:effectLst>
                  <a:outerShdw blurRad="38100" dist="38100" dir="2700000" algn="tl">
                    <a:srgbClr val="FFFFFF"/>
                  </a:outerShdw>
                </a:effectLst>
                <a:latin typeface="Arial Narrow" pitchFamily="34" charset="0"/>
              </a:rPr>
              <a:t>„B“ – </a:t>
            </a:r>
            <a:r>
              <a:rPr lang="cs-CZ" altLang="cs-CZ" sz="2800" dirty="0" err="1">
                <a:solidFill>
                  <a:srgbClr val="EAEAEA"/>
                </a:solidFill>
                <a:effectLst>
                  <a:outerShdw blurRad="38100" dist="38100" dir="2700000" algn="tl">
                    <a:srgbClr val="FFFFFF"/>
                  </a:outerShdw>
                </a:effectLst>
                <a:latin typeface="Arial Narrow" pitchFamily="34" charset="0"/>
              </a:rPr>
              <a:t>brightness</a:t>
            </a:r>
            <a:r>
              <a:rPr lang="cs-CZ" altLang="cs-CZ" sz="2800" dirty="0">
                <a:solidFill>
                  <a:srgbClr val="EAEAEA"/>
                </a:solidFill>
                <a:effectLst>
                  <a:outerShdw blurRad="38100" dist="38100" dir="2700000" algn="tl">
                    <a:srgbClr val="FFFFFF"/>
                  </a:outerShdw>
                </a:effectLst>
                <a:latin typeface="Arial Narrow" pitchFamily="34" charset="0"/>
              </a:rPr>
              <a:t> (jas, …)</a:t>
            </a:r>
          </a:p>
          <a:p>
            <a:pPr>
              <a:defRPr/>
            </a:pPr>
            <a:r>
              <a:rPr lang="cs-CZ" altLang="cs-CZ" sz="2800" dirty="0">
                <a:solidFill>
                  <a:srgbClr val="EAEAEA"/>
                </a:solidFill>
                <a:latin typeface="Arial Narrow" pitchFamily="34" charset="0"/>
              </a:rPr>
              <a:t>dvourozměrné zobrazení</a:t>
            </a:r>
          </a:p>
          <a:p>
            <a:pPr>
              <a:defRPr/>
            </a:pPr>
            <a:r>
              <a:rPr lang="cs-CZ" altLang="cs-CZ" sz="2800" dirty="0">
                <a:solidFill>
                  <a:srgbClr val="EAEAEA"/>
                </a:solidFill>
                <a:latin typeface="Arial Narrow" pitchFamily="34" charset="0"/>
              </a:rPr>
              <a:t>v reálném čase</a:t>
            </a:r>
          </a:p>
          <a:p>
            <a:pPr lvl="1">
              <a:defRPr/>
            </a:pPr>
            <a:r>
              <a:rPr lang="cs-CZ" altLang="cs-CZ" sz="2400" dirty="0">
                <a:solidFill>
                  <a:srgbClr val="EAEAEA"/>
                </a:solidFill>
                <a:latin typeface="Arial Narrow" pitchFamily="34" charset="0"/>
              </a:rPr>
              <a:t>intenzita obrazu – </a:t>
            </a:r>
            <a:r>
              <a:rPr lang="cs-CZ" altLang="cs-CZ" sz="2400" dirty="0" err="1">
                <a:solidFill>
                  <a:srgbClr val="EAEAEA"/>
                </a:solidFill>
                <a:latin typeface="Arial Narrow" pitchFamily="34" charset="0"/>
              </a:rPr>
              <a:t>echogenita</a:t>
            </a:r>
            <a:endParaRPr lang="cs-CZ" altLang="cs-CZ" sz="2400" dirty="0">
              <a:solidFill>
                <a:srgbClr val="EAEAEA"/>
              </a:solidFill>
              <a:latin typeface="Arial Narrow" pitchFamily="34" charset="0"/>
            </a:endParaRPr>
          </a:p>
          <a:p>
            <a:pPr lvl="1">
              <a:defRPr/>
            </a:pPr>
            <a:r>
              <a:rPr lang="cs-CZ" altLang="cs-CZ" sz="2400" dirty="0">
                <a:solidFill>
                  <a:srgbClr val="EAEAEA"/>
                </a:solidFill>
                <a:latin typeface="Arial Narrow" pitchFamily="34" charset="0"/>
              </a:rPr>
              <a:t>směr a hloubka odrazu</a:t>
            </a:r>
          </a:p>
          <a:p>
            <a:pPr>
              <a:defRPr/>
            </a:pPr>
            <a:endParaRPr lang="cs-CZ" altLang="cs-CZ" sz="1800" dirty="0">
              <a:solidFill>
                <a:srgbClr val="EAEAEA"/>
              </a:solidFill>
              <a:latin typeface="Arial Narrow" pitchFamily="34" charset="0"/>
            </a:endParaRPr>
          </a:p>
        </p:txBody>
      </p:sp>
      <p:pic>
        <p:nvPicPr>
          <p:cNvPr id="32772" name="Picture 1028">
            <a:extLst>
              <a:ext uri="{FF2B5EF4-FFF2-40B4-BE49-F238E27FC236}">
                <a16:creationId xmlns:a16="http://schemas.microsoft.com/office/drawing/2014/main" id="{7F3A5D70-D509-469B-969C-FAA05F9C5491}"/>
              </a:ext>
            </a:extLst>
          </p:cNvPr>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4686300" y="2076450"/>
            <a:ext cx="4076700" cy="3236913"/>
          </a:xfr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 (B mód)</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7921004" cy="3740150"/>
          </a:xfrm>
        </p:spPr>
        <p:txBody>
          <a:bodyPr/>
          <a:lstStyle/>
          <a:p>
            <a:pPr>
              <a:defRPr/>
            </a:pPr>
            <a:r>
              <a:rPr lang="cs-CZ" sz="2000" dirty="0"/>
              <a:t>Aby mohla při odrazu na tkáňových rozhraních vznikat jednotlivá echa musí být UZ vysílán ve formě pulzů</a:t>
            </a:r>
          </a:p>
          <a:p>
            <a:pPr>
              <a:defRPr/>
            </a:pPr>
            <a:r>
              <a:rPr lang="cs-CZ" sz="2000" dirty="0"/>
              <a:t>K zachycení odrazu 2 blízkých struktur musí být pulz krátkého trvání</a:t>
            </a:r>
          </a:p>
          <a:p>
            <a:pPr>
              <a:defRPr/>
            </a:pPr>
            <a:r>
              <a:rPr lang="cs-CZ" sz="2000" dirty="0"/>
              <a:t>Parametry</a:t>
            </a:r>
          </a:p>
          <a:p>
            <a:pPr lvl="1">
              <a:defRPr/>
            </a:pPr>
            <a:r>
              <a:rPr lang="cs-CZ" sz="1600" dirty="0"/>
              <a:t>Vlnová délka</a:t>
            </a:r>
          </a:p>
          <a:p>
            <a:pPr lvl="1">
              <a:defRPr/>
            </a:pPr>
            <a:r>
              <a:rPr lang="cs-CZ" sz="1600" dirty="0"/>
              <a:t>Délka pulzu</a:t>
            </a:r>
          </a:p>
          <a:p>
            <a:pPr lvl="1">
              <a:defRPr/>
            </a:pPr>
            <a:r>
              <a:rPr lang="cs-CZ" sz="1600" dirty="0"/>
              <a:t>Pulzní repetiční doba</a:t>
            </a:r>
          </a:p>
          <a:p>
            <a:pPr lvl="1">
              <a:defRPr/>
            </a:pPr>
            <a:r>
              <a:rPr lang="cs-CZ" sz="1600" dirty="0"/>
              <a:t>Pulzní repetiční frekvence</a:t>
            </a:r>
          </a:p>
          <a:p>
            <a:pPr>
              <a:defRPr/>
            </a:pPr>
            <a:endParaRPr lang="en-US" sz="2000" dirty="0"/>
          </a:p>
        </p:txBody>
      </p:sp>
      <p:pic>
        <p:nvPicPr>
          <p:cNvPr id="105474" name="Picture 2">
            <a:extLst>
              <a:ext uri="{FF2B5EF4-FFF2-40B4-BE49-F238E27FC236}">
                <a16:creationId xmlns:a16="http://schemas.microsoft.com/office/drawing/2014/main" id="{45B6974B-35D4-4DA4-BCE0-7A7730A12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119" y="4402098"/>
            <a:ext cx="5149483" cy="2245174"/>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a:extLst>
              <a:ext uri="{FF2B5EF4-FFF2-40B4-BE49-F238E27FC236}">
                <a16:creationId xmlns:a16="http://schemas.microsoft.com/office/drawing/2014/main" id="{FE59139A-9739-429D-BC13-F6EA36E20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224" y="2019485"/>
            <a:ext cx="4396552" cy="205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3549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5070" name="Picture 2062" descr="401E0630">
            <a:extLst>
              <a:ext uri="{FF2B5EF4-FFF2-40B4-BE49-F238E27FC236}">
                <a16:creationId xmlns:a16="http://schemas.microsoft.com/office/drawing/2014/main" id="{E748D359-678D-41D4-87A8-80915A916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267200"/>
            <a:ext cx="3302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5545137" cy="3740150"/>
          </a:xfrm>
        </p:spPr>
        <p:txBody>
          <a:bodyPr/>
          <a:lstStyle/>
          <a:p>
            <a:pPr>
              <a:defRPr/>
            </a:pPr>
            <a:r>
              <a:rPr lang="cs-CZ" sz="2000" dirty="0"/>
              <a:t>UZ vysílán ve formě pulzů</a:t>
            </a:r>
          </a:p>
          <a:p>
            <a:pPr>
              <a:defRPr/>
            </a:pPr>
            <a:r>
              <a:rPr lang="cs-CZ" sz="2000" dirty="0"/>
              <a:t>detekce UZ vlny v době, kdy UZ nevysílá</a:t>
            </a:r>
          </a:p>
          <a:p>
            <a:pPr>
              <a:defRPr/>
            </a:pPr>
            <a:r>
              <a:rPr lang="cs-CZ" sz="2000" dirty="0"/>
              <a:t>dle </a:t>
            </a:r>
            <a:r>
              <a:rPr lang="cs-CZ" sz="2000" dirty="0">
                <a:solidFill>
                  <a:schemeClr val="bg1"/>
                </a:solidFill>
              </a:rPr>
              <a:t>doby návratu </a:t>
            </a:r>
            <a:r>
              <a:rPr lang="cs-CZ" sz="2000" dirty="0"/>
              <a:t>- výpočet </a:t>
            </a:r>
            <a:r>
              <a:rPr lang="cs-CZ" sz="2000" dirty="0">
                <a:solidFill>
                  <a:schemeClr val="bg1"/>
                </a:solidFill>
              </a:rPr>
              <a:t>hloubky</a:t>
            </a:r>
            <a:r>
              <a:rPr lang="cs-CZ" sz="2000" dirty="0"/>
              <a:t> odrazu signálu</a:t>
            </a:r>
          </a:p>
          <a:p>
            <a:pPr>
              <a:defRPr/>
            </a:pPr>
            <a:r>
              <a:rPr lang="cs-CZ" sz="2000" dirty="0"/>
              <a:t>dle </a:t>
            </a:r>
            <a:r>
              <a:rPr lang="cs-CZ" sz="2000" dirty="0">
                <a:solidFill>
                  <a:schemeClr val="bg1"/>
                </a:solidFill>
              </a:rPr>
              <a:t>amplitudy</a:t>
            </a:r>
            <a:r>
              <a:rPr lang="cs-CZ" sz="2000" dirty="0"/>
              <a:t> - přiřazení </a:t>
            </a:r>
            <a:r>
              <a:rPr lang="cs-CZ" sz="2000" dirty="0">
                <a:solidFill>
                  <a:schemeClr val="bg1"/>
                </a:solidFill>
              </a:rPr>
              <a:t>intenzity jasu </a:t>
            </a:r>
            <a:r>
              <a:rPr lang="cs-CZ" sz="2000" dirty="0"/>
              <a:t>pixelu na obrazovce dle nastavení přístroje (</a:t>
            </a:r>
            <a:r>
              <a:rPr lang="cs-CZ" sz="2000" dirty="0" err="1"/>
              <a:t>postprocessing</a:t>
            </a:r>
            <a:r>
              <a:rPr lang="cs-CZ" sz="2000" dirty="0"/>
              <a:t>, </a:t>
            </a:r>
            <a:r>
              <a:rPr lang="cs-CZ" sz="2000" dirty="0" err="1"/>
              <a:t>gain</a:t>
            </a:r>
            <a:r>
              <a:rPr lang="cs-CZ" sz="2000" dirty="0"/>
              <a:t>, komprese, atd.)</a:t>
            </a:r>
          </a:p>
          <a:p>
            <a:pPr>
              <a:defRPr/>
            </a:pPr>
            <a:r>
              <a:rPr lang="cs-CZ" sz="2000" dirty="0"/>
              <a:t>zobrazení bodu</a:t>
            </a:r>
          </a:p>
          <a:p>
            <a:pPr>
              <a:defRPr/>
            </a:pPr>
            <a:r>
              <a:rPr lang="cs-CZ" sz="2000" dirty="0"/>
              <a:t>totéž se opakuje několikrát v laterálním směru</a:t>
            </a:r>
          </a:p>
          <a:p>
            <a:pPr>
              <a:defRPr/>
            </a:pPr>
            <a:endParaRPr lang="en-US" sz="2000" dirty="0"/>
          </a:p>
        </p:txBody>
      </p:sp>
      <p:sp>
        <p:nvSpPr>
          <p:cNvPr id="29700" name="Freeform 2051">
            <a:extLst>
              <a:ext uri="{FF2B5EF4-FFF2-40B4-BE49-F238E27FC236}">
                <a16:creationId xmlns:a16="http://schemas.microsoft.com/office/drawing/2014/main" id="{87209E55-5105-4B3A-9AC8-2845BD0E3D05}"/>
              </a:ext>
            </a:extLst>
          </p:cNvPr>
          <p:cNvSpPr>
            <a:spLocks/>
          </p:cNvSpPr>
          <p:nvPr/>
        </p:nvSpPr>
        <p:spPr bwMode="auto">
          <a:xfrm>
            <a:off x="3733800" y="2895600"/>
            <a:ext cx="5380038" cy="3825875"/>
          </a:xfrm>
          <a:custGeom>
            <a:avLst/>
            <a:gdLst>
              <a:gd name="T0" fmla="*/ 0 w 4284"/>
              <a:gd name="T1" fmla="*/ 2147483647 h 3047"/>
              <a:gd name="T2" fmla="*/ 0 w 4284"/>
              <a:gd name="T3" fmla="*/ 2147483647 h 3047"/>
              <a:gd name="T4" fmla="*/ 2147483647 w 4284"/>
              <a:gd name="T5" fmla="*/ 2147483647 h 3047"/>
              <a:gd name="T6" fmla="*/ 2147483647 w 4284"/>
              <a:gd name="T7" fmla="*/ 2147483647 h 3047"/>
              <a:gd name="T8" fmla="*/ 2147483647 w 4284"/>
              <a:gd name="T9" fmla="*/ 2147483647 h 3047"/>
              <a:gd name="T10" fmla="*/ 2147483647 w 4284"/>
              <a:gd name="T11" fmla="*/ 2147483647 h 3047"/>
              <a:gd name="T12" fmla="*/ 2147483647 w 4284"/>
              <a:gd name="T13" fmla="*/ 2147483647 h 3047"/>
              <a:gd name="T14" fmla="*/ 2147483647 w 4284"/>
              <a:gd name="T15" fmla="*/ 2147483647 h 3047"/>
              <a:gd name="T16" fmla="*/ 2147483647 w 4284"/>
              <a:gd name="T17" fmla="*/ 2147483647 h 3047"/>
              <a:gd name="T18" fmla="*/ 2147483647 w 4284"/>
              <a:gd name="T19" fmla="*/ 2147483647 h 3047"/>
              <a:gd name="T20" fmla="*/ 2147483647 w 4284"/>
              <a:gd name="T21" fmla="*/ 2147483647 h 3047"/>
              <a:gd name="T22" fmla="*/ 2147483647 w 4284"/>
              <a:gd name="T23" fmla="*/ 2147483647 h 3047"/>
              <a:gd name="T24" fmla="*/ 2147483647 w 4284"/>
              <a:gd name="T25" fmla="*/ 2147483647 h 3047"/>
              <a:gd name="T26" fmla="*/ 2147483647 w 4284"/>
              <a:gd name="T27" fmla="*/ 2147483647 h 3047"/>
              <a:gd name="T28" fmla="*/ 2147483647 w 4284"/>
              <a:gd name="T29" fmla="*/ 2147483647 h 3047"/>
              <a:gd name="T30" fmla="*/ 2147483647 w 4284"/>
              <a:gd name="T31" fmla="*/ 2147483647 h 3047"/>
              <a:gd name="T32" fmla="*/ 2147483647 w 4284"/>
              <a:gd name="T33" fmla="*/ 2147483647 h 3047"/>
              <a:gd name="T34" fmla="*/ 2147483647 w 4284"/>
              <a:gd name="T35" fmla="*/ 2147483647 h 3047"/>
              <a:gd name="T36" fmla="*/ 2147483647 w 4284"/>
              <a:gd name="T37" fmla="*/ 2147483647 h 3047"/>
              <a:gd name="T38" fmla="*/ 2147483647 w 4284"/>
              <a:gd name="T39" fmla="*/ 2147483647 h 3047"/>
              <a:gd name="T40" fmla="*/ 2147483647 w 4284"/>
              <a:gd name="T41" fmla="*/ 2147483647 h 3047"/>
              <a:gd name="T42" fmla="*/ 2147483647 w 4284"/>
              <a:gd name="T43" fmla="*/ 2147483647 h 3047"/>
              <a:gd name="T44" fmla="*/ 2147483647 w 4284"/>
              <a:gd name="T45" fmla="*/ 2147483647 h 3047"/>
              <a:gd name="T46" fmla="*/ 2147483647 w 4284"/>
              <a:gd name="T47" fmla="*/ 2147483647 h 3047"/>
              <a:gd name="T48" fmla="*/ 2147483647 w 4284"/>
              <a:gd name="T49" fmla="*/ 2147483647 h 3047"/>
              <a:gd name="T50" fmla="*/ 2147483647 w 4284"/>
              <a:gd name="T51" fmla="*/ 0 h 3047"/>
              <a:gd name="T52" fmla="*/ 2147483647 w 4284"/>
              <a:gd name="T53" fmla="*/ 2147483647 h 3047"/>
              <a:gd name="T54" fmla="*/ 0 w 4284"/>
              <a:gd name="T55" fmla="*/ 2147483647 h 3047"/>
              <a:gd name="T56" fmla="*/ 0 w 4284"/>
              <a:gd name="T57" fmla="*/ 2147483647 h 304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84"/>
              <a:gd name="T88" fmla="*/ 0 h 3047"/>
              <a:gd name="T89" fmla="*/ 4284 w 4284"/>
              <a:gd name="T90" fmla="*/ 3047 h 304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84" h="3047">
                <a:moveTo>
                  <a:pt x="0" y="2165"/>
                </a:moveTo>
                <a:lnTo>
                  <a:pt x="0" y="2174"/>
                </a:lnTo>
                <a:lnTo>
                  <a:pt x="250" y="2381"/>
                </a:lnTo>
                <a:lnTo>
                  <a:pt x="408" y="2511"/>
                </a:lnTo>
                <a:lnTo>
                  <a:pt x="520" y="2587"/>
                </a:lnTo>
                <a:lnTo>
                  <a:pt x="696" y="2681"/>
                </a:lnTo>
                <a:lnTo>
                  <a:pt x="834" y="2765"/>
                </a:lnTo>
                <a:lnTo>
                  <a:pt x="1020" y="2830"/>
                </a:lnTo>
                <a:lnTo>
                  <a:pt x="1187" y="2896"/>
                </a:lnTo>
                <a:lnTo>
                  <a:pt x="1401" y="2943"/>
                </a:lnTo>
                <a:lnTo>
                  <a:pt x="1594" y="2998"/>
                </a:lnTo>
                <a:lnTo>
                  <a:pt x="1873" y="3017"/>
                </a:lnTo>
                <a:lnTo>
                  <a:pt x="2114" y="3046"/>
                </a:lnTo>
                <a:lnTo>
                  <a:pt x="2346" y="3035"/>
                </a:lnTo>
                <a:lnTo>
                  <a:pt x="2560" y="3027"/>
                </a:lnTo>
                <a:lnTo>
                  <a:pt x="2800" y="2989"/>
                </a:lnTo>
                <a:lnTo>
                  <a:pt x="2967" y="2943"/>
                </a:lnTo>
                <a:lnTo>
                  <a:pt x="3227" y="2859"/>
                </a:lnTo>
                <a:lnTo>
                  <a:pt x="3385" y="2792"/>
                </a:lnTo>
                <a:lnTo>
                  <a:pt x="3597" y="2689"/>
                </a:lnTo>
                <a:lnTo>
                  <a:pt x="3765" y="2587"/>
                </a:lnTo>
                <a:lnTo>
                  <a:pt x="3913" y="2474"/>
                </a:lnTo>
                <a:lnTo>
                  <a:pt x="4061" y="2381"/>
                </a:lnTo>
                <a:lnTo>
                  <a:pt x="4182" y="2268"/>
                </a:lnTo>
                <a:lnTo>
                  <a:pt x="4283" y="2174"/>
                </a:lnTo>
                <a:lnTo>
                  <a:pt x="2133" y="0"/>
                </a:lnTo>
                <a:lnTo>
                  <a:pt x="9" y="2165"/>
                </a:lnTo>
                <a:lnTo>
                  <a:pt x="0" y="2165"/>
                </a:lnTo>
              </a:path>
            </a:pathLst>
          </a:custGeom>
          <a:solidFill>
            <a:schemeClr val="accent1"/>
          </a:solidFill>
          <a:ln w="9525">
            <a:round/>
            <a:headEnd/>
            <a:tailEnd/>
          </a:ln>
          <a:scene3d>
            <a:camera prst="legacyObliqueTopRight"/>
            <a:lightRig rig="legacyFlat3" dir="b"/>
          </a:scene3d>
          <a:sp3d extrusionH="430200" prstMaterial="legacyMatte">
            <a:bevelT w="13500" h="13500" prst="angle"/>
            <a:bevelB w="13500" h="13500" prst="angle"/>
            <a:extrusionClr>
              <a:schemeClr val="accent1"/>
            </a:extrusionClr>
            <a:contourClr>
              <a:schemeClr val="accent1"/>
            </a:contourClr>
          </a:sp3d>
        </p:spPr>
        <p:txBody>
          <a:bodyPr>
            <a:flatTx/>
          </a:bodyPr>
          <a:lstStyle/>
          <a:p>
            <a:endParaRPr lang="cs-CZ"/>
          </a:p>
        </p:txBody>
      </p:sp>
      <p:sp>
        <p:nvSpPr>
          <p:cNvPr id="29701" name="Freeform 2052">
            <a:extLst>
              <a:ext uri="{FF2B5EF4-FFF2-40B4-BE49-F238E27FC236}">
                <a16:creationId xmlns:a16="http://schemas.microsoft.com/office/drawing/2014/main" id="{24A81B29-5340-4685-BF3B-B5E0B9787490}"/>
              </a:ext>
            </a:extLst>
          </p:cNvPr>
          <p:cNvSpPr>
            <a:spLocks/>
          </p:cNvSpPr>
          <p:nvPr/>
        </p:nvSpPr>
        <p:spPr bwMode="auto">
          <a:xfrm>
            <a:off x="5410200" y="3810000"/>
            <a:ext cx="1939925" cy="319088"/>
          </a:xfrm>
          <a:custGeom>
            <a:avLst/>
            <a:gdLst>
              <a:gd name="T0" fmla="*/ 2147483647 w 1467"/>
              <a:gd name="T1" fmla="*/ 2147483647 h 322"/>
              <a:gd name="T2" fmla="*/ 2147483647 w 1467"/>
              <a:gd name="T3" fmla="*/ 2147483647 h 322"/>
              <a:gd name="T4" fmla="*/ 2147483647 w 1467"/>
              <a:gd name="T5" fmla="*/ 2147483647 h 322"/>
              <a:gd name="T6" fmla="*/ 2147483647 w 1467"/>
              <a:gd name="T7" fmla="*/ 2147483647 h 322"/>
              <a:gd name="T8" fmla="*/ 2147483647 w 1467"/>
              <a:gd name="T9" fmla="*/ 2147483647 h 322"/>
              <a:gd name="T10" fmla="*/ 2147483647 w 1467"/>
              <a:gd name="T11" fmla="*/ 2147483647 h 322"/>
              <a:gd name="T12" fmla="*/ 2147483647 w 1467"/>
              <a:gd name="T13" fmla="*/ 2147483647 h 322"/>
              <a:gd name="T14" fmla="*/ 2147483647 w 1467"/>
              <a:gd name="T15" fmla="*/ 2147483647 h 322"/>
              <a:gd name="T16" fmla="*/ 2147483647 w 1467"/>
              <a:gd name="T17" fmla="*/ 2147483647 h 322"/>
              <a:gd name="T18" fmla="*/ 2147483647 w 1467"/>
              <a:gd name="T19" fmla="*/ 2147483647 h 322"/>
              <a:gd name="T20" fmla="*/ 2147483647 w 1467"/>
              <a:gd name="T21" fmla="*/ 2147483647 h 322"/>
              <a:gd name="T22" fmla="*/ 2147483647 w 1467"/>
              <a:gd name="T23" fmla="*/ 2147483647 h 322"/>
              <a:gd name="T24" fmla="*/ 2147483647 w 1467"/>
              <a:gd name="T25" fmla="*/ 2147483647 h 322"/>
              <a:gd name="T26" fmla="*/ 2147483647 w 1467"/>
              <a:gd name="T27" fmla="*/ 2147483647 h 322"/>
              <a:gd name="T28" fmla="*/ 2147483647 w 1467"/>
              <a:gd name="T29" fmla="*/ 2147483647 h 322"/>
              <a:gd name="T30" fmla="*/ 2147483647 w 1467"/>
              <a:gd name="T31" fmla="*/ 2147483647 h 322"/>
              <a:gd name="T32" fmla="*/ 2147483647 w 1467"/>
              <a:gd name="T33" fmla="*/ 2147483647 h 322"/>
              <a:gd name="T34" fmla="*/ 2147483647 w 1467"/>
              <a:gd name="T35" fmla="*/ 2147483647 h 322"/>
              <a:gd name="T36" fmla="*/ 2147483647 w 1467"/>
              <a:gd name="T37" fmla="*/ 2147483647 h 322"/>
              <a:gd name="T38" fmla="*/ 2147483647 w 1467"/>
              <a:gd name="T39" fmla="*/ 2147483647 h 322"/>
              <a:gd name="T40" fmla="*/ 2147483647 w 1467"/>
              <a:gd name="T41" fmla="*/ 2147483647 h 322"/>
              <a:gd name="T42" fmla="*/ 2147483647 w 1467"/>
              <a:gd name="T43" fmla="*/ 2147483647 h 322"/>
              <a:gd name="T44" fmla="*/ 2147483647 w 1467"/>
              <a:gd name="T45" fmla="*/ 2147483647 h 322"/>
              <a:gd name="T46" fmla="*/ 2147483647 w 1467"/>
              <a:gd name="T47" fmla="*/ 2147483647 h 322"/>
              <a:gd name="T48" fmla="*/ 2147483647 w 1467"/>
              <a:gd name="T49" fmla="*/ 2147483647 h 322"/>
              <a:gd name="T50" fmla="*/ 2147483647 w 1467"/>
              <a:gd name="T51" fmla="*/ 2147483647 h 322"/>
              <a:gd name="T52" fmla="*/ 2147483647 w 1467"/>
              <a:gd name="T53" fmla="*/ 2147483647 h 322"/>
              <a:gd name="T54" fmla="*/ 2147483647 w 1467"/>
              <a:gd name="T55" fmla="*/ 2147483647 h 322"/>
              <a:gd name="T56" fmla="*/ 2147483647 w 1467"/>
              <a:gd name="T57" fmla="*/ 2147483647 h 322"/>
              <a:gd name="T58" fmla="*/ 2147483647 w 1467"/>
              <a:gd name="T59" fmla="*/ 2147483647 h 322"/>
              <a:gd name="T60" fmla="*/ 2147483647 w 1467"/>
              <a:gd name="T61" fmla="*/ 2147483647 h 322"/>
              <a:gd name="T62" fmla="*/ 2147483647 w 1467"/>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7"/>
              <a:gd name="T97" fmla="*/ 0 h 322"/>
              <a:gd name="T98" fmla="*/ 1467 w 1467"/>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7" h="322">
                <a:moveTo>
                  <a:pt x="0" y="23"/>
                </a:moveTo>
                <a:lnTo>
                  <a:pt x="3" y="25"/>
                </a:lnTo>
                <a:lnTo>
                  <a:pt x="11" y="31"/>
                </a:lnTo>
                <a:lnTo>
                  <a:pt x="24" y="41"/>
                </a:lnTo>
                <a:lnTo>
                  <a:pt x="41" y="52"/>
                </a:lnTo>
                <a:lnTo>
                  <a:pt x="61" y="67"/>
                </a:lnTo>
                <a:lnTo>
                  <a:pt x="86" y="83"/>
                </a:lnTo>
                <a:lnTo>
                  <a:pt x="112" y="100"/>
                </a:lnTo>
                <a:lnTo>
                  <a:pt x="141" y="118"/>
                </a:lnTo>
                <a:lnTo>
                  <a:pt x="169" y="137"/>
                </a:lnTo>
                <a:lnTo>
                  <a:pt x="199" y="156"/>
                </a:lnTo>
                <a:lnTo>
                  <a:pt x="228" y="175"/>
                </a:lnTo>
                <a:lnTo>
                  <a:pt x="258" y="192"/>
                </a:lnTo>
                <a:lnTo>
                  <a:pt x="286" y="208"/>
                </a:lnTo>
                <a:lnTo>
                  <a:pt x="311" y="221"/>
                </a:lnTo>
                <a:lnTo>
                  <a:pt x="334" y="233"/>
                </a:lnTo>
                <a:lnTo>
                  <a:pt x="355" y="240"/>
                </a:lnTo>
                <a:lnTo>
                  <a:pt x="372" y="248"/>
                </a:lnTo>
                <a:lnTo>
                  <a:pt x="393" y="255"/>
                </a:lnTo>
                <a:lnTo>
                  <a:pt x="415" y="263"/>
                </a:lnTo>
                <a:lnTo>
                  <a:pt x="440" y="269"/>
                </a:lnTo>
                <a:lnTo>
                  <a:pt x="465" y="277"/>
                </a:lnTo>
                <a:lnTo>
                  <a:pt x="491" y="283"/>
                </a:lnTo>
                <a:lnTo>
                  <a:pt x="518" y="289"/>
                </a:lnTo>
                <a:lnTo>
                  <a:pt x="547" y="295"/>
                </a:lnTo>
                <a:lnTo>
                  <a:pt x="574" y="301"/>
                </a:lnTo>
                <a:lnTo>
                  <a:pt x="601" y="306"/>
                </a:lnTo>
                <a:lnTo>
                  <a:pt x="628" y="311"/>
                </a:lnTo>
                <a:lnTo>
                  <a:pt x="655" y="314"/>
                </a:lnTo>
                <a:lnTo>
                  <a:pt x="678" y="318"/>
                </a:lnTo>
                <a:lnTo>
                  <a:pt x="703" y="320"/>
                </a:lnTo>
                <a:lnTo>
                  <a:pt x="724" y="321"/>
                </a:lnTo>
                <a:lnTo>
                  <a:pt x="744" y="321"/>
                </a:lnTo>
                <a:lnTo>
                  <a:pt x="765" y="320"/>
                </a:lnTo>
                <a:lnTo>
                  <a:pt x="788" y="318"/>
                </a:lnTo>
                <a:lnTo>
                  <a:pt x="812" y="315"/>
                </a:lnTo>
                <a:lnTo>
                  <a:pt x="840" y="311"/>
                </a:lnTo>
                <a:lnTo>
                  <a:pt x="867" y="305"/>
                </a:lnTo>
                <a:lnTo>
                  <a:pt x="895" y="299"/>
                </a:lnTo>
                <a:lnTo>
                  <a:pt x="924" y="292"/>
                </a:lnTo>
                <a:lnTo>
                  <a:pt x="954" y="284"/>
                </a:lnTo>
                <a:lnTo>
                  <a:pt x="982" y="277"/>
                </a:lnTo>
                <a:lnTo>
                  <a:pt x="1011" y="269"/>
                </a:lnTo>
                <a:lnTo>
                  <a:pt x="1038" y="262"/>
                </a:lnTo>
                <a:lnTo>
                  <a:pt x="1066" y="252"/>
                </a:lnTo>
                <a:lnTo>
                  <a:pt x="1090" y="245"/>
                </a:lnTo>
                <a:lnTo>
                  <a:pt x="1114" y="235"/>
                </a:lnTo>
                <a:lnTo>
                  <a:pt x="1136" y="227"/>
                </a:lnTo>
                <a:lnTo>
                  <a:pt x="1156" y="217"/>
                </a:lnTo>
                <a:lnTo>
                  <a:pt x="1173" y="209"/>
                </a:lnTo>
                <a:lnTo>
                  <a:pt x="1194" y="197"/>
                </a:lnTo>
                <a:lnTo>
                  <a:pt x="1216" y="184"/>
                </a:lnTo>
                <a:lnTo>
                  <a:pt x="1240" y="168"/>
                </a:lnTo>
                <a:lnTo>
                  <a:pt x="1264" y="151"/>
                </a:lnTo>
                <a:lnTo>
                  <a:pt x="1291" y="132"/>
                </a:lnTo>
                <a:lnTo>
                  <a:pt x="1316" y="114"/>
                </a:lnTo>
                <a:lnTo>
                  <a:pt x="1342" y="95"/>
                </a:lnTo>
                <a:lnTo>
                  <a:pt x="1366" y="77"/>
                </a:lnTo>
                <a:lnTo>
                  <a:pt x="1389" y="59"/>
                </a:lnTo>
                <a:lnTo>
                  <a:pt x="1410" y="44"/>
                </a:lnTo>
                <a:lnTo>
                  <a:pt x="1429" y="29"/>
                </a:lnTo>
                <a:lnTo>
                  <a:pt x="1444" y="18"/>
                </a:lnTo>
                <a:lnTo>
                  <a:pt x="1455" y="8"/>
                </a:lnTo>
                <a:lnTo>
                  <a:pt x="1463" y="3"/>
                </a:lnTo>
                <a:lnTo>
                  <a:pt x="1466" y="0"/>
                </a:lnTo>
              </a:path>
            </a:pathLst>
          </a:custGeom>
          <a:noFill/>
          <a:ln w="38100" cap="flat" cmpd="sng">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02" name="Freeform 2053">
            <a:extLst>
              <a:ext uri="{FF2B5EF4-FFF2-40B4-BE49-F238E27FC236}">
                <a16:creationId xmlns:a16="http://schemas.microsoft.com/office/drawing/2014/main" id="{76AC16DC-8DF7-4B60-A214-E6C404C56F29}"/>
              </a:ext>
            </a:extLst>
          </p:cNvPr>
          <p:cNvSpPr>
            <a:spLocks/>
          </p:cNvSpPr>
          <p:nvPr/>
        </p:nvSpPr>
        <p:spPr bwMode="auto">
          <a:xfrm>
            <a:off x="4548188" y="4843463"/>
            <a:ext cx="3757612" cy="609600"/>
          </a:xfrm>
          <a:custGeom>
            <a:avLst/>
            <a:gdLst>
              <a:gd name="T0" fmla="*/ 2147483647 w 1467"/>
              <a:gd name="T1" fmla="*/ 2147483647 h 322"/>
              <a:gd name="T2" fmla="*/ 2147483647 w 1467"/>
              <a:gd name="T3" fmla="*/ 2147483647 h 322"/>
              <a:gd name="T4" fmla="*/ 2147483647 w 1467"/>
              <a:gd name="T5" fmla="*/ 2147483647 h 322"/>
              <a:gd name="T6" fmla="*/ 2147483647 w 1467"/>
              <a:gd name="T7" fmla="*/ 2147483647 h 322"/>
              <a:gd name="T8" fmla="*/ 2147483647 w 1467"/>
              <a:gd name="T9" fmla="*/ 2147483647 h 322"/>
              <a:gd name="T10" fmla="*/ 2147483647 w 1467"/>
              <a:gd name="T11" fmla="*/ 2147483647 h 322"/>
              <a:gd name="T12" fmla="*/ 2147483647 w 1467"/>
              <a:gd name="T13" fmla="*/ 2147483647 h 322"/>
              <a:gd name="T14" fmla="*/ 2147483647 w 1467"/>
              <a:gd name="T15" fmla="*/ 2147483647 h 322"/>
              <a:gd name="T16" fmla="*/ 2147483647 w 1467"/>
              <a:gd name="T17" fmla="*/ 2147483647 h 322"/>
              <a:gd name="T18" fmla="*/ 2147483647 w 1467"/>
              <a:gd name="T19" fmla="*/ 2147483647 h 322"/>
              <a:gd name="T20" fmla="*/ 2147483647 w 1467"/>
              <a:gd name="T21" fmla="*/ 2147483647 h 322"/>
              <a:gd name="T22" fmla="*/ 2147483647 w 1467"/>
              <a:gd name="T23" fmla="*/ 2147483647 h 322"/>
              <a:gd name="T24" fmla="*/ 2147483647 w 1467"/>
              <a:gd name="T25" fmla="*/ 2147483647 h 322"/>
              <a:gd name="T26" fmla="*/ 2147483647 w 1467"/>
              <a:gd name="T27" fmla="*/ 2147483647 h 322"/>
              <a:gd name="T28" fmla="*/ 2147483647 w 1467"/>
              <a:gd name="T29" fmla="*/ 2147483647 h 322"/>
              <a:gd name="T30" fmla="*/ 2147483647 w 1467"/>
              <a:gd name="T31" fmla="*/ 2147483647 h 322"/>
              <a:gd name="T32" fmla="*/ 2147483647 w 1467"/>
              <a:gd name="T33" fmla="*/ 2147483647 h 322"/>
              <a:gd name="T34" fmla="*/ 2147483647 w 1467"/>
              <a:gd name="T35" fmla="*/ 2147483647 h 322"/>
              <a:gd name="T36" fmla="*/ 2147483647 w 1467"/>
              <a:gd name="T37" fmla="*/ 2147483647 h 322"/>
              <a:gd name="T38" fmla="*/ 2147483647 w 1467"/>
              <a:gd name="T39" fmla="*/ 2147483647 h 322"/>
              <a:gd name="T40" fmla="*/ 2147483647 w 1467"/>
              <a:gd name="T41" fmla="*/ 2147483647 h 322"/>
              <a:gd name="T42" fmla="*/ 2147483647 w 1467"/>
              <a:gd name="T43" fmla="*/ 2147483647 h 322"/>
              <a:gd name="T44" fmla="*/ 2147483647 w 1467"/>
              <a:gd name="T45" fmla="*/ 2147483647 h 322"/>
              <a:gd name="T46" fmla="*/ 2147483647 w 1467"/>
              <a:gd name="T47" fmla="*/ 2147483647 h 322"/>
              <a:gd name="T48" fmla="*/ 2147483647 w 1467"/>
              <a:gd name="T49" fmla="*/ 2147483647 h 322"/>
              <a:gd name="T50" fmla="*/ 2147483647 w 1467"/>
              <a:gd name="T51" fmla="*/ 2147483647 h 322"/>
              <a:gd name="T52" fmla="*/ 2147483647 w 1467"/>
              <a:gd name="T53" fmla="*/ 2147483647 h 322"/>
              <a:gd name="T54" fmla="*/ 2147483647 w 1467"/>
              <a:gd name="T55" fmla="*/ 2147483647 h 322"/>
              <a:gd name="T56" fmla="*/ 2147483647 w 1467"/>
              <a:gd name="T57" fmla="*/ 2147483647 h 322"/>
              <a:gd name="T58" fmla="*/ 2147483647 w 1467"/>
              <a:gd name="T59" fmla="*/ 2147483647 h 322"/>
              <a:gd name="T60" fmla="*/ 2147483647 w 1467"/>
              <a:gd name="T61" fmla="*/ 2147483647 h 322"/>
              <a:gd name="T62" fmla="*/ 2147483647 w 1467"/>
              <a:gd name="T63" fmla="*/ 2147483647 h 3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67"/>
              <a:gd name="T97" fmla="*/ 0 h 322"/>
              <a:gd name="T98" fmla="*/ 1467 w 1467"/>
              <a:gd name="T99" fmla="*/ 322 h 3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67" h="322">
                <a:moveTo>
                  <a:pt x="0" y="23"/>
                </a:moveTo>
                <a:lnTo>
                  <a:pt x="3" y="25"/>
                </a:lnTo>
                <a:lnTo>
                  <a:pt x="11" y="31"/>
                </a:lnTo>
                <a:lnTo>
                  <a:pt x="24" y="41"/>
                </a:lnTo>
                <a:lnTo>
                  <a:pt x="41" y="52"/>
                </a:lnTo>
                <a:lnTo>
                  <a:pt x="61" y="67"/>
                </a:lnTo>
                <a:lnTo>
                  <a:pt x="86" y="83"/>
                </a:lnTo>
                <a:lnTo>
                  <a:pt x="112" y="100"/>
                </a:lnTo>
                <a:lnTo>
                  <a:pt x="141" y="118"/>
                </a:lnTo>
                <a:lnTo>
                  <a:pt x="169" y="137"/>
                </a:lnTo>
                <a:lnTo>
                  <a:pt x="199" y="156"/>
                </a:lnTo>
                <a:lnTo>
                  <a:pt x="228" y="175"/>
                </a:lnTo>
                <a:lnTo>
                  <a:pt x="258" y="192"/>
                </a:lnTo>
                <a:lnTo>
                  <a:pt x="286" y="208"/>
                </a:lnTo>
                <a:lnTo>
                  <a:pt x="311" y="221"/>
                </a:lnTo>
                <a:lnTo>
                  <a:pt x="334" y="233"/>
                </a:lnTo>
                <a:lnTo>
                  <a:pt x="355" y="240"/>
                </a:lnTo>
                <a:lnTo>
                  <a:pt x="372" y="248"/>
                </a:lnTo>
                <a:lnTo>
                  <a:pt x="393" y="255"/>
                </a:lnTo>
                <a:lnTo>
                  <a:pt x="415" y="263"/>
                </a:lnTo>
                <a:lnTo>
                  <a:pt x="440" y="269"/>
                </a:lnTo>
                <a:lnTo>
                  <a:pt x="465" y="277"/>
                </a:lnTo>
                <a:lnTo>
                  <a:pt x="491" y="283"/>
                </a:lnTo>
                <a:lnTo>
                  <a:pt x="518" y="289"/>
                </a:lnTo>
                <a:lnTo>
                  <a:pt x="547" y="295"/>
                </a:lnTo>
                <a:lnTo>
                  <a:pt x="574" y="301"/>
                </a:lnTo>
                <a:lnTo>
                  <a:pt x="601" y="306"/>
                </a:lnTo>
                <a:lnTo>
                  <a:pt x="628" y="311"/>
                </a:lnTo>
                <a:lnTo>
                  <a:pt x="655" y="314"/>
                </a:lnTo>
                <a:lnTo>
                  <a:pt x="678" y="318"/>
                </a:lnTo>
                <a:lnTo>
                  <a:pt x="703" y="320"/>
                </a:lnTo>
                <a:lnTo>
                  <a:pt x="724" y="321"/>
                </a:lnTo>
                <a:lnTo>
                  <a:pt x="744" y="321"/>
                </a:lnTo>
                <a:lnTo>
                  <a:pt x="765" y="320"/>
                </a:lnTo>
                <a:lnTo>
                  <a:pt x="788" y="318"/>
                </a:lnTo>
                <a:lnTo>
                  <a:pt x="812" y="315"/>
                </a:lnTo>
                <a:lnTo>
                  <a:pt x="840" y="311"/>
                </a:lnTo>
                <a:lnTo>
                  <a:pt x="867" y="305"/>
                </a:lnTo>
                <a:lnTo>
                  <a:pt x="895" y="299"/>
                </a:lnTo>
                <a:lnTo>
                  <a:pt x="924" y="292"/>
                </a:lnTo>
                <a:lnTo>
                  <a:pt x="954" y="284"/>
                </a:lnTo>
                <a:lnTo>
                  <a:pt x="982" y="277"/>
                </a:lnTo>
                <a:lnTo>
                  <a:pt x="1011" y="269"/>
                </a:lnTo>
                <a:lnTo>
                  <a:pt x="1038" y="262"/>
                </a:lnTo>
                <a:lnTo>
                  <a:pt x="1066" y="252"/>
                </a:lnTo>
                <a:lnTo>
                  <a:pt x="1090" y="245"/>
                </a:lnTo>
                <a:lnTo>
                  <a:pt x="1114" y="235"/>
                </a:lnTo>
                <a:lnTo>
                  <a:pt x="1136" y="227"/>
                </a:lnTo>
                <a:lnTo>
                  <a:pt x="1156" y="217"/>
                </a:lnTo>
                <a:lnTo>
                  <a:pt x="1173" y="209"/>
                </a:lnTo>
                <a:lnTo>
                  <a:pt x="1194" y="197"/>
                </a:lnTo>
                <a:lnTo>
                  <a:pt x="1216" y="184"/>
                </a:lnTo>
                <a:lnTo>
                  <a:pt x="1240" y="168"/>
                </a:lnTo>
                <a:lnTo>
                  <a:pt x="1264" y="151"/>
                </a:lnTo>
                <a:lnTo>
                  <a:pt x="1291" y="132"/>
                </a:lnTo>
                <a:lnTo>
                  <a:pt x="1316" y="114"/>
                </a:lnTo>
                <a:lnTo>
                  <a:pt x="1342" y="95"/>
                </a:lnTo>
                <a:lnTo>
                  <a:pt x="1366" y="77"/>
                </a:lnTo>
                <a:lnTo>
                  <a:pt x="1389" y="59"/>
                </a:lnTo>
                <a:lnTo>
                  <a:pt x="1410" y="44"/>
                </a:lnTo>
                <a:lnTo>
                  <a:pt x="1429" y="29"/>
                </a:lnTo>
                <a:lnTo>
                  <a:pt x="1444" y="18"/>
                </a:lnTo>
                <a:lnTo>
                  <a:pt x="1455" y="8"/>
                </a:lnTo>
                <a:lnTo>
                  <a:pt x="1463" y="3"/>
                </a:lnTo>
                <a:lnTo>
                  <a:pt x="1466" y="0"/>
                </a:lnTo>
              </a:path>
            </a:pathLst>
          </a:custGeom>
          <a:noFill/>
          <a:ln w="38100" cap="flat" cmpd="sng">
            <a:solidFill>
              <a:srgbClr val="FF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85062" name="Line 2054">
            <a:extLst>
              <a:ext uri="{FF2B5EF4-FFF2-40B4-BE49-F238E27FC236}">
                <a16:creationId xmlns:a16="http://schemas.microsoft.com/office/drawing/2014/main" id="{700E963C-E62D-49CE-9B76-D144388E4156}"/>
              </a:ext>
            </a:extLst>
          </p:cNvPr>
          <p:cNvSpPr>
            <a:spLocks noChangeShapeType="1"/>
          </p:cNvSpPr>
          <p:nvPr/>
        </p:nvSpPr>
        <p:spPr bwMode="auto">
          <a:xfrm flipH="1">
            <a:off x="4857750" y="2933700"/>
            <a:ext cx="1555750" cy="34671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3" name="Line 2055">
            <a:extLst>
              <a:ext uri="{FF2B5EF4-FFF2-40B4-BE49-F238E27FC236}">
                <a16:creationId xmlns:a16="http://schemas.microsoft.com/office/drawing/2014/main" id="{DF61F7E5-BF5B-4216-93C3-43A04380F39E}"/>
              </a:ext>
            </a:extLst>
          </p:cNvPr>
          <p:cNvSpPr>
            <a:spLocks noChangeShapeType="1"/>
          </p:cNvSpPr>
          <p:nvPr/>
        </p:nvSpPr>
        <p:spPr bwMode="auto">
          <a:xfrm flipH="1">
            <a:off x="4476750" y="2895600"/>
            <a:ext cx="1905000" cy="1981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4" name="Line 2056">
            <a:extLst>
              <a:ext uri="{FF2B5EF4-FFF2-40B4-BE49-F238E27FC236}">
                <a16:creationId xmlns:a16="http://schemas.microsoft.com/office/drawing/2014/main" id="{E9FFDD0E-7805-4576-8FB9-095AED3FFC7B}"/>
              </a:ext>
            </a:extLst>
          </p:cNvPr>
          <p:cNvSpPr>
            <a:spLocks noChangeShapeType="1"/>
          </p:cNvSpPr>
          <p:nvPr/>
        </p:nvSpPr>
        <p:spPr bwMode="auto">
          <a:xfrm flipH="1">
            <a:off x="3714750" y="2895600"/>
            <a:ext cx="2667000" cy="2743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5" name="Line 2057">
            <a:extLst>
              <a:ext uri="{FF2B5EF4-FFF2-40B4-BE49-F238E27FC236}">
                <a16:creationId xmlns:a16="http://schemas.microsoft.com/office/drawing/2014/main" id="{D55F1509-BAB1-4C89-A3A2-0038852B78E0}"/>
              </a:ext>
            </a:extLst>
          </p:cNvPr>
          <p:cNvSpPr>
            <a:spLocks noChangeShapeType="1"/>
          </p:cNvSpPr>
          <p:nvPr/>
        </p:nvSpPr>
        <p:spPr bwMode="auto">
          <a:xfrm flipH="1">
            <a:off x="5695950" y="2895600"/>
            <a:ext cx="762000" cy="38100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6" name="Line 2058">
            <a:extLst>
              <a:ext uri="{FF2B5EF4-FFF2-40B4-BE49-F238E27FC236}">
                <a16:creationId xmlns:a16="http://schemas.microsoft.com/office/drawing/2014/main" id="{841D408C-BB1A-4B23-A36A-182C9F93B0AE}"/>
              </a:ext>
            </a:extLst>
          </p:cNvPr>
          <p:cNvSpPr>
            <a:spLocks noChangeShapeType="1"/>
          </p:cNvSpPr>
          <p:nvPr/>
        </p:nvSpPr>
        <p:spPr bwMode="auto">
          <a:xfrm flipH="1">
            <a:off x="5486400" y="3048000"/>
            <a:ext cx="762000" cy="838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67" name="Line 2059">
            <a:extLst>
              <a:ext uri="{FF2B5EF4-FFF2-40B4-BE49-F238E27FC236}">
                <a16:creationId xmlns:a16="http://schemas.microsoft.com/office/drawing/2014/main" id="{38AE2306-AF78-4514-9490-988D54BDC451}"/>
              </a:ext>
            </a:extLst>
          </p:cNvPr>
          <p:cNvSpPr>
            <a:spLocks noChangeShapeType="1"/>
          </p:cNvSpPr>
          <p:nvPr/>
        </p:nvSpPr>
        <p:spPr bwMode="auto">
          <a:xfrm flipH="1">
            <a:off x="4248150" y="2911475"/>
            <a:ext cx="2133600" cy="3124200"/>
          </a:xfrm>
          <a:prstGeom prst="line">
            <a:avLst/>
          </a:prstGeom>
          <a:noFill/>
          <a:ln w="381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71" name="Line 2063">
            <a:extLst>
              <a:ext uri="{FF2B5EF4-FFF2-40B4-BE49-F238E27FC236}">
                <a16:creationId xmlns:a16="http://schemas.microsoft.com/office/drawing/2014/main" id="{32C32074-6161-469E-B051-7F1128381E27}"/>
              </a:ext>
            </a:extLst>
          </p:cNvPr>
          <p:cNvSpPr>
            <a:spLocks noChangeShapeType="1"/>
          </p:cNvSpPr>
          <p:nvPr/>
        </p:nvSpPr>
        <p:spPr bwMode="auto">
          <a:xfrm flipH="1">
            <a:off x="762000" y="4724400"/>
            <a:ext cx="609600" cy="15240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685072" name="Line 2064">
            <a:extLst>
              <a:ext uri="{FF2B5EF4-FFF2-40B4-BE49-F238E27FC236}">
                <a16:creationId xmlns:a16="http://schemas.microsoft.com/office/drawing/2014/main" id="{914EE471-6FFD-485C-81E1-FFB2D063A858}"/>
              </a:ext>
            </a:extLst>
          </p:cNvPr>
          <p:cNvSpPr>
            <a:spLocks noChangeShapeType="1"/>
          </p:cNvSpPr>
          <p:nvPr/>
        </p:nvSpPr>
        <p:spPr bwMode="auto">
          <a:xfrm flipV="1">
            <a:off x="838200" y="4724400"/>
            <a:ext cx="609600" cy="15240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grpSp>
        <p:nvGrpSpPr>
          <p:cNvPr id="29712" name="Group 2066">
            <a:extLst>
              <a:ext uri="{FF2B5EF4-FFF2-40B4-BE49-F238E27FC236}">
                <a16:creationId xmlns:a16="http://schemas.microsoft.com/office/drawing/2014/main" id="{12504A8E-C907-467D-98BF-B6D5748C2080}"/>
              </a:ext>
            </a:extLst>
          </p:cNvPr>
          <p:cNvGrpSpPr>
            <a:grpSpLocks/>
          </p:cNvGrpSpPr>
          <p:nvPr/>
        </p:nvGrpSpPr>
        <p:grpSpPr bwMode="auto">
          <a:xfrm>
            <a:off x="5943600" y="1524000"/>
            <a:ext cx="1143000" cy="1524000"/>
            <a:chOff x="2352" y="2928"/>
            <a:chExt cx="480" cy="528"/>
          </a:xfrm>
        </p:grpSpPr>
        <p:sp>
          <p:nvSpPr>
            <p:cNvPr id="29713" name="Freeform 2067">
              <a:extLst>
                <a:ext uri="{FF2B5EF4-FFF2-40B4-BE49-F238E27FC236}">
                  <a16:creationId xmlns:a16="http://schemas.microsoft.com/office/drawing/2014/main" id="{4A4A4166-0BAB-4E88-A2D3-D3C6883FDA24}"/>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4" name="Freeform 2068">
              <a:extLst>
                <a:ext uri="{FF2B5EF4-FFF2-40B4-BE49-F238E27FC236}">
                  <a16:creationId xmlns:a16="http://schemas.microsoft.com/office/drawing/2014/main" id="{45DDA58B-24D8-43A3-9EED-25F30F3CCC55}"/>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5" name="Freeform 2069">
              <a:extLst>
                <a:ext uri="{FF2B5EF4-FFF2-40B4-BE49-F238E27FC236}">
                  <a16:creationId xmlns:a16="http://schemas.microsoft.com/office/drawing/2014/main" id="{17FC2C5E-56EB-4E3E-BFE8-EB4853299366}"/>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6" name="Freeform 2070">
              <a:extLst>
                <a:ext uri="{FF2B5EF4-FFF2-40B4-BE49-F238E27FC236}">
                  <a16:creationId xmlns:a16="http://schemas.microsoft.com/office/drawing/2014/main" id="{250F3711-304B-4B9C-902B-BFB2045D4FE3}"/>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17" name="Rectangle 2071">
              <a:extLst>
                <a:ext uri="{FF2B5EF4-FFF2-40B4-BE49-F238E27FC236}">
                  <a16:creationId xmlns:a16="http://schemas.microsoft.com/office/drawing/2014/main" id="{A14A1091-5963-4DD3-96AF-EC82945B939F}"/>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18" name="Rectangle 2072">
              <a:extLst>
                <a:ext uri="{FF2B5EF4-FFF2-40B4-BE49-F238E27FC236}">
                  <a16:creationId xmlns:a16="http://schemas.microsoft.com/office/drawing/2014/main" id="{25D71C17-7C04-4DA7-97A7-CCB713DA99CD}"/>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19" name="Rectangle 2073">
              <a:extLst>
                <a:ext uri="{FF2B5EF4-FFF2-40B4-BE49-F238E27FC236}">
                  <a16:creationId xmlns:a16="http://schemas.microsoft.com/office/drawing/2014/main" id="{27EBDF89-E639-4D87-BE78-3BD9C7EAC64A}"/>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0" name="Rectangle 2074">
              <a:extLst>
                <a:ext uri="{FF2B5EF4-FFF2-40B4-BE49-F238E27FC236}">
                  <a16:creationId xmlns:a16="http://schemas.microsoft.com/office/drawing/2014/main" id="{B9A7689E-CD49-4812-B608-9DB2A21F1187}"/>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1" name="Rectangle 2075">
              <a:extLst>
                <a:ext uri="{FF2B5EF4-FFF2-40B4-BE49-F238E27FC236}">
                  <a16:creationId xmlns:a16="http://schemas.microsoft.com/office/drawing/2014/main" id="{7FCA9598-B4D5-494B-A796-5C65372E2E7A}"/>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2" name="Rectangle 2076">
              <a:extLst>
                <a:ext uri="{FF2B5EF4-FFF2-40B4-BE49-F238E27FC236}">
                  <a16:creationId xmlns:a16="http://schemas.microsoft.com/office/drawing/2014/main" id="{82F80DA5-D5C1-458B-97F6-DDF83920225E}"/>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3" name="Rectangle 2077">
              <a:extLst>
                <a:ext uri="{FF2B5EF4-FFF2-40B4-BE49-F238E27FC236}">
                  <a16:creationId xmlns:a16="http://schemas.microsoft.com/office/drawing/2014/main" id="{AB39B966-FB91-4790-AB8E-E87CAF384FDD}"/>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4" name="Rectangle 2078">
              <a:extLst>
                <a:ext uri="{FF2B5EF4-FFF2-40B4-BE49-F238E27FC236}">
                  <a16:creationId xmlns:a16="http://schemas.microsoft.com/office/drawing/2014/main" id="{660FF2EC-7A70-4162-921F-8C2213141F5E}"/>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5" name="Rectangle 2079">
              <a:extLst>
                <a:ext uri="{FF2B5EF4-FFF2-40B4-BE49-F238E27FC236}">
                  <a16:creationId xmlns:a16="http://schemas.microsoft.com/office/drawing/2014/main" id="{C3BEFE35-2EE6-4B41-9084-57DB9BE3E91D}"/>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6" name="Rectangle 2080">
              <a:extLst>
                <a:ext uri="{FF2B5EF4-FFF2-40B4-BE49-F238E27FC236}">
                  <a16:creationId xmlns:a16="http://schemas.microsoft.com/office/drawing/2014/main" id="{5A5CC970-A9B2-4DDE-823E-C90428FF6FEE}"/>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7" name="Rectangle 2081">
              <a:extLst>
                <a:ext uri="{FF2B5EF4-FFF2-40B4-BE49-F238E27FC236}">
                  <a16:creationId xmlns:a16="http://schemas.microsoft.com/office/drawing/2014/main" id="{D14742CA-4A3C-4F53-AD69-5C2861BD7A30}"/>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8" name="Rectangle 2082">
              <a:extLst>
                <a:ext uri="{FF2B5EF4-FFF2-40B4-BE49-F238E27FC236}">
                  <a16:creationId xmlns:a16="http://schemas.microsoft.com/office/drawing/2014/main" id="{82151A1F-84F4-40C0-B86A-16E493AF9B65}"/>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29" name="Rectangle 2083">
              <a:extLst>
                <a:ext uri="{FF2B5EF4-FFF2-40B4-BE49-F238E27FC236}">
                  <a16:creationId xmlns:a16="http://schemas.microsoft.com/office/drawing/2014/main" id="{B2F55151-9187-4852-B4F6-E3C016F584FF}"/>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0" name="Rectangle 2084">
              <a:extLst>
                <a:ext uri="{FF2B5EF4-FFF2-40B4-BE49-F238E27FC236}">
                  <a16:creationId xmlns:a16="http://schemas.microsoft.com/office/drawing/2014/main" id="{91BCF53A-4043-426C-84E1-94523CF0E451}"/>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1" name="Rectangle 2085">
              <a:extLst>
                <a:ext uri="{FF2B5EF4-FFF2-40B4-BE49-F238E27FC236}">
                  <a16:creationId xmlns:a16="http://schemas.microsoft.com/office/drawing/2014/main" id="{5EEA43BB-6425-4CB4-A0AA-2A6F0E78CD30}"/>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2" name="Rectangle 2086">
              <a:extLst>
                <a:ext uri="{FF2B5EF4-FFF2-40B4-BE49-F238E27FC236}">
                  <a16:creationId xmlns:a16="http://schemas.microsoft.com/office/drawing/2014/main" id="{D7580838-47DC-4762-8234-660FF4BA493E}"/>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3" name="Rectangle 2087">
              <a:extLst>
                <a:ext uri="{FF2B5EF4-FFF2-40B4-BE49-F238E27FC236}">
                  <a16:creationId xmlns:a16="http://schemas.microsoft.com/office/drawing/2014/main" id="{E2DB9209-AA6A-4633-A88D-4F07E0C0E04D}"/>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4" name="Rectangle 2088">
              <a:extLst>
                <a:ext uri="{FF2B5EF4-FFF2-40B4-BE49-F238E27FC236}">
                  <a16:creationId xmlns:a16="http://schemas.microsoft.com/office/drawing/2014/main" id="{F04E7601-5941-41AD-AD43-F228E747F89E}"/>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5" name="Rectangle 2089">
              <a:extLst>
                <a:ext uri="{FF2B5EF4-FFF2-40B4-BE49-F238E27FC236}">
                  <a16:creationId xmlns:a16="http://schemas.microsoft.com/office/drawing/2014/main" id="{2C53FA33-A59E-408B-A79F-2E3215347EA1}"/>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6" name="Rectangle 2090">
              <a:extLst>
                <a:ext uri="{FF2B5EF4-FFF2-40B4-BE49-F238E27FC236}">
                  <a16:creationId xmlns:a16="http://schemas.microsoft.com/office/drawing/2014/main" id="{11B6F711-AB95-4C23-867C-55279769DF54}"/>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29737" name="Line 2091">
              <a:extLst>
                <a:ext uri="{FF2B5EF4-FFF2-40B4-BE49-F238E27FC236}">
                  <a16:creationId xmlns:a16="http://schemas.microsoft.com/office/drawing/2014/main" id="{B8216508-786B-4C1F-8478-D1F63AF7FEB8}"/>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endParaRPr lang="cs-CZ"/>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499"/>
                                          </p:stCondLst>
                                        </p:cTn>
                                        <p:tgtEl>
                                          <p:spTgt spid="685066"/>
                                        </p:tgtEl>
                                        <p:attrNameLst>
                                          <p:attrName>style.visibility</p:attrName>
                                        </p:attrNameLst>
                                      </p:cBhvr>
                                      <p:to>
                                        <p:strVal val="visible"/>
                                      </p:to>
                                    </p:set>
                                  </p:childTnLst>
                                </p:cTn>
                              </p:par>
                            </p:childTnLst>
                          </p:cTn>
                        </p:par>
                        <p:par>
                          <p:cTn id="7" fill="hold" nodeType="afterGroup">
                            <p:stCondLst>
                              <p:cond delay="2500"/>
                            </p:stCondLst>
                            <p:childTnLst>
                              <p:par>
                                <p:cTn id="8" presetID="1" presetClass="entr" presetSubtype="0" fill="hold" nodeType="afterEffect">
                                  <p:stCondLst>
                                    <p:cond delay="5000"/>
                                  </p:stCondLst>
                                  <p:childTnLst>
                                    <p:set>
                                      <p:cBhvr>
                                        <p:cTn id="9" dur="1" fill="hold">
                                          <p:stCondLst>
                                            <p:cond delay="499"/>
                                          </p:stCondLst>
                                        </p:cTn>
                                        <p:tgtEl>
                                          <p:spTgt spid="685063"/>
                                        </p:tgtEl>
                                        <p:attrNameLst>
                                          <p:attrName>style.visibility</p:attrName>
                                        </p:attrNameLst>
                                      </p:cBhvr>
                                      <p:to>
                                        <p:strVal val="visible"/>
                                      </p:to>
                                    </p:set>
                                  </p:childTnLst>
                                </p:cTn>
                              </p:par>
                            </p:childTnLst>
                          </p:cTn>
                        </p:par>
                        <p:par>
                          <p:cTn id="10" fill="hold" nodeType="afterGroup">
                            <p:stCondLst>
                              <p:cond delay="8000"/>
                            </p:stCondLst>
                            <p:childTnLst>
                              <p:par>
                                <p:cTn id="11" presetID="1" presetClass="entr" presetSubtype="0" fill="hold" nodeType="afterEffect">
                                  <p:stCondLst>
                                    <p:cond delay="5000"/>
                                  </p:stCondLst>
                                  <p:childTnLst>
                                    <p:set>
                                      <p:cBhvr>
                                        <p:cTn id="12" dur="1" fill="hold">
                                          <p:stCondLst>
                                            <p:cond delay="499"/>
                                          </p:stCondLst>
                                        </p:cTn>
                                        <p:tgtEl>
                                          <p:spTgt spid="685064"/>
                                        </p:tgtEl>
                                        <p:attrNameLst>
                                          <p:attrName>style.visibility</p:attrName>
                                        </p:attrNameLst>
                                      </p:cBhvr>
                                      <p:to>
                                        <p:strVal val="visible"/>
                                      </p:to>
                                    </p:set>
                                  </p:childTnLst>
                                </p:cTn>
                              </p:par>
                            </p:childTnLst>
                          </p:cTn>
                        </p:par>
                        <p:par>
                          <p:cTn id="13" fill="hold" nodeType="afterGroup">
                            <p:stCondLst>
                              <p:cond delay="13500"/>
                            </p:stCondLst>
                            <p:childTnLst>
                              <p:par>
                                <p:cTn id="14" presetID="1" presetClass="entr" presetSubtype="0" fill="hold" nodeType="afterEffect">
                                  <p:stCondLst>
                                    <p:cond delay="6000"/>
                                  </p:stCondLst>
                                  <p:childTnLst>
                                    <p:set>
                                      <p:cBhvr>
                                        <p:cTn id="15" dur="1" fill="hold">
                                          <p:stCondLst>
                                            <p:cond delay="499"/>
                                          </p:stCondLst>
                                        </p:cTn>
                                        <p:tgtEl>
                                          <p:spTgt spid="685067"/>
                                        </p:tgtEl>
                                        <p:attrNameLst>
                                          <p:attrName>style.visibility</p:attrName>
                                        </p:attrNameLst>
                                      </p:cBhvr>
                                      <p:to>
                                        <p:strVal val="visible"/>
                                      </p:to>
                                    </p:set>
                                  </p:childTnLst>
                                </p:cTn>
                              </p:par>
                            </p:childTnLst>
                          </p:cTn>
                        </p:par>
                        <p:par>
                          <p:cTn id="16" fill="hold" nodeType="afterGroup">
                            <p:stCondLst>
                              <p:cond delay="20000"/>
                            </p:stCondLst>
                            <p:childTnLst>
                              <p:par>
                                <p:cTn id="17" presetID="1" presetClass="entr" presetSubtype="0" fill="hold" nodeType="afterEffect">
                                  <p:stCondLst>
                                    <p:cond delay="6000"/>
                                  </p:stCondLst>
                                  <p:childTnLst>
                                    <p:set>
                                      <p:cBhvr>
                                        <p:cTn id="18" dur="1" fill="hold">
                                          <p:stCondLst>
                                            <p:cond delay="499"/>
                                          </p:stCondLst>
                                        </p:cTn>
                                        <p:tgtEl>
                                          <p:spTgt spid="685062"/>
                                        </p:tgtEl>
                                        <p:attrNameLst>
                                          <p:attrName>style.visibility</p:attrName>
                                        </p:attrNameLst>
                                      </p:cBhvr>
                                      <p:to>
                                        <p:strVal val="visible"/>
                                      </p:to>
                                    </p:set>
                                  </p:childTnLst>
                                </p:cTn>
                              </p:par>
                            </p:childTnLst>
                          </p:cTn>
                        </p:par>
                        <p:par>
                          <p:cTn id="19" fill="hold" nodeType="afterGroup">
                            <p:stCondLst>
                              <p:cond delay="26500"/>
                            </p:stCondLst>
                            <p:childTnLst>
                              <p:par>
                                <p:cTn id="20" presetID="1" presetClass="entr" presetSubtype="0" fill="hold" nodeType="afterEffect">
                                  <p:stCondLst>
                                    <p:cond delay="6000"/>
                                  </p:stCondLst>
                                  <p:childTnLst>
                                    <p:set>
                                      <p:cBhvr>
                                        <p:cTn id="21" dur="1" fill="hold">
                                          <p:stCondLst>
                                            <p:cond delay="499"/>
                                          </p:stCondLst>
                                        </p:cTn>
                                        <p:tgtEl>
                                          <p:spTgt spid="685065"/>
                                        </p:tgtEl>
                                        <p:attrNameLst>
                                          <p:attrName>style.visibility</p:attrName>
                                        </p:attrNameLst>
                                      </p:cBhvr>
                                      <p:to>
                                        <p:strVal val="visible"/>
                                      </p:to>
                                    </p:set>
                                  </p:childTnLst>
                                </p:cTn>
                              </p:par>
                            </p:childTnLst>
                          </p:cTn>
                        </p:par>
                        <p:par>
                          <p:cTn id="22" fill="hold" nodeType="afterGroup">
                            <p:stCondLst>
                              <p:cond delay="33000"/>
                            </p:stCondLst>
                            <p:childTnLst>
                              <p:par>
                                <p:cTn id="23" presetID="22" presetClass="entr" presetSubtype="8" fill="hold" nodeType="afterEffect">
                                  <p:stCondLst>
                                    <p:cond delay="0"/>
                                  </p:stCondLst>
                                  <p:childTnLst>
                                    <p:set>
                                      <p:cBhvr>
                                        <p:cTn id="24" dur="1" fill="hold">
                                          <p:stCondLst>
                                            <p:cond delay="0"/>
                                          </p:stCondLst>
                                        </p:cTn>
                                        <p:tgtEl>
                                          <p:spTgt spid="685070"/>
                                        </p:tgtEl>
                                        <p:attrNameLst>
                                          <p:attrName>style.visibility</p:attrName>
                                        </p:attrNameLst>
                                      </p:cBhvr>
                                      <p:to>
                                        <p:strVal val="visible"/>
                                      </p:to>
                                    </p:set>
                                    <p:animEffect transition="in" filter="wipe(left)">
                                      <p:cBhvr>
                                        <p:cTn id="25" dur="500"/>
                                        <p:tgtEl>
                                          <p:spTgt spid="685070"/>
                                        </p:tgtEl>
                                      </p:cBhvr>
                                    </p:animEffect>
                                  </p:childTnLst>
                                </p:cTn>
                              </p:par>
                            </p:childTnLst>
                          </p:cTn>
                        </p:par>
                        <p:par>
                          <p:cTn id="26" fill="hold" nodeType="afterGroup">
                            <p:stCondLst>
                              <p:cond delay="33500"/>
                            </p:stCondLst>
                            <p:childTnLst>
                              <p:par>
                                <p:cTn id="27" presetID="22" presetClass="entr" presetSubtype="1" fill="hold" nodeType="afterEffect">
                                  <p:stCondLst>
                                    <p:cond delay="0"/>
                                  </p:stCondLst>
                                  <p:childTnLst>
                                    <p:set>
                                      <p:cBhvr>
                                        <p:cTn id="28" dur="1" fill="hold">
                                          <p:stCondLst>
                                            <p:cond delay="0"/>
                                          </p:stCondLst>
                                        </p:cTn>
                                        <p:tgtEl>
                                          <p:spTgt spid="685071"/>
                                        </p:tgtEl>
                                        <p:attrNameLst>
                                          <p:attrName>style.visibility</p:attrName>
                                        </p:attrNameLst>
                                      </p:cBhvr>
                                      <p:to>
                                        <p:strVal val="visible"/>
                                      </p:to>
                                    </p:set>
                                    <p:animEffect transition="in" filter="wipe(up)">
                                      <p:cBhvr>
                                        <p:cTn id="29" dur="500"/>
                                        <p:tgtEl>
                                          <p:spTgt spid="685071"/>
                                        </p:tgtEl>
                                      </p:cBhvr>
                                    </p:animEffect>
                                  </p:childTnLst>
                                </p:cTn>
                              </p:par>
                            </p:childTnLst>
                          </p:cTn>
                        </p:par>
                        <p:par>
                          <p:cTn id="30" fill="hold" nodeType="afterGroup">
                            <p:stCondLst>
                              <p:cond delay="34000"/>
                            </p:stCondLst>
                            <p:childTnLst>
                              <p:par>
                                <p:cTn id="31" presetID="22" presetClass="entr" presetSubtype="4" fill="hold" nodeType="afterEffect">
                                  <p:stCondLst>
                                    <p:cond delay="0"/>
                                  </p:stCondLst>
                                  <p:childTnLst>
                                    <p:set>
                                      <p:cBhvr>
                                        <p:cTn id="32" dur="1" fill="hold">
                                          <p:stCondLst>
                                            <p:cond delay="0"/>
                                          </p:stCondLst>
                                        </p:cTn>
                                        <p:tgtEl>
                                          <p:spTgt spid="685072"/>
                                        </p:tgtEl>
                                        <p:attrNameLst>
                                          <p:attrName>style.visibility</p:attrName>
                                        </p:attrNameLst>
                                      </p:cBhvr>
                                      <p:to>
                                        <p:strVal val="visible"/>
                                      </p:to>
                                    </p:set>
                                    <p:animEffect transition="in" filter="wipe(down)">
                                      <p:cBhvr>
                                        <p:cTn id="33" dur="500"/>
                                        <p:tgtEl>
                                          <p:spTgt spid="685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7921004" cy="3740150"/>
          </a:xfrm>
        </p:spPr>
        <p:txBody>
          <a:bodyPr>
            <a:normAutofit lnSpcReduction="10000"/>
          </a:bodyPr>
          <a:lstStyle/>
          <a:p>
            <a:pPr>
              <a:defRPr/>
            </a:pPr>
            <a:r>
              <a:rPr lang="cs-CZ" sz="2000" dirty="0"/>
              <a:t>Na krystalu se jednotlivé elementy aktivují ve skupinách</a:t>
            </a:r>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r>
              <a:rPr lang="cs-CZ" sz="2000" dirty="0"/>
              <a:t>Vytvoření vysílacího fokusu – vysoká amplitudy pulzu v místě fokusu</a:t>
            </a:r>
          </a:p>
          <a:p>
            <a:pPr lvl="1">
              <a:defRPr/>
            </a:pPr>
            <a:r>
              <a:rPr lang="cs-CZ" sz="1600" dirty="0"/>
              <a:t>Odlišné časování aktivace elementů</a:t>
            </a:r>
          </a:p>
          <a:p>
            <a:pPr>
              <a:defRPr/>
            </a:pPr>
            <a:endParaRPr lang="en-US" sz="2000" dirty="0"/>
          </a:p>
        </p:txBody>
      </p:sp>
      <p:pic>
        <p:nvPicPr>
          <p:cNvPr id="3" name="Obrázek 2">
            <a:extLst>
              <a:ext uri="{FF2B5EF4-FFF2-40B4-BE49-F238E27FC236}">
                <a16:creationId xmlns:a16="http://schemas.microsoft.com/office/drawing/2014/main" id="{B2272819-9418-44BA-87DF-069B9A55E20B}"/>
              </a:ext>
            </a:extLst>
          </p:cNvPr>
          <p:cNvPicPr>
            <a:picLocks noChangeAspect="1"/>
          </p:cNvPicPr>
          <p:nvPr/>
        </p:nvPicPr>
        <p:blipFill rotWithShape="1">
          <a:blip r:embed="rId2"/>
          <a:srcRect b="31814"/>
          <a:stretch/>
        </p:blipFill>
        <p:spPr>
          <a:xfrm>
            <a:off x="2339752" y="1323193"/>
            <a:ext cx="3947345" cy="2325093"/>
          </a:xfrm>
          <a:prstGeom prst="rect">
            <a:avLst/>
          </a:prstGeom>
        </p:spPr>
      </p:pic>
      <p:pic>
        <p:nvPicPr>
          <p:cNvPr id="5" name="Obrázek 4">
            <a:extLst>
              <a:ext uri="{FF2B5EF4-FFF2-40B4-BE49-F238E27FC236}">
                <a16:creationId xmlns:a16="http://schemas.microsoft.com/office/drawing/2014/main" id="{EABF7C95-2F26-4B65-89DD-702B50B20F05}"/>
              </a:ext>
            </a:extLst>
          </p:cNvPr>
          <p:cNvPicPr>
            <a:picLocks noChangeAspect="1"/>
          </p:cNvPicPr>
          <p:nvPr/>
        </p:nvPicPr>
        <p:blipFill rotWithShape="1">
          <a:blip r:embed="rId3"/>
          <a:srcRect b="29403"/>
          <a:stretch/>
        </p:blipFill>
        <p:spPr>
          <a:xfrm>
            <a:off x="2555776" y="4437112"/>
            <a:ext cx="3024336" cy="2325094"/>
          </a:xfrm>
          <a:prstGeom prst="rect">
            <a:avLst/>
          </a:prstGeom>
        </p:spPr>
      </p:pic>
    </p:spTree>
    <p:extLst>
      <p:ext uri="{BB962C8B-B14F-4D97-AF65-F5344CB8AC3E}">
        <p14:creationId xmlns:p14="http://schemas.microsoft.com/office/powerpoint/2010/main" val="322975636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050">
            <a:extLst>
              <a:ext uri="{FF2B5EF4-FFF2-40B4-BE49-F238E27FC236}">
                <a16:creationId xmlns:a16="http://schemas.microsoft.com/office/drawing/2014/main" id="{93CCBB9E-D0EA-4111-BE39-5F8439068ACF}"/>
              </a:ext>
            </a:extLst>
          </p:cNvPr>
          <p:cNvSpPr>
            <a:spLocks noGrp="1" noChangeArrowheads="1"/>
          </p:cNvSpPr>
          <p:nvPr>
            <p:ph type="title"/>
          </p:nvPr>
        </p:nvSpPr>
        <p:spPr>
          <a:xfrm>
            <a:off x="395288" y="0"/>
            <a:ext cx="8229600" cy="1143000"/>
          </a:xfrm>
        </p:spPr>
        <p:txBody>
          <a:bodyPr/>
          <a:lstStyle/>
          <a:p>
            <a:pPr>
              <a:defRPr/>
            </a:pPr>
            <a:r>
              <a:rPr lang="cs-CZ" dirty="0"/>
              <a:t>vznik 2D obrazu</a:t>
            </a:r>
            <a:endParaRPr lang="en-US" dirty="0"/>
          </a:p>
        </p:txBody>
      </p:sp>
      <p:sp>
        <p:nvSpPr>
          <p:cNvPr id="685068" name="Rectangle 2060">
            <a:extLst>
              <a:ext uri="{FF2B5EF4-FFF2-40B4-BE49-F238E27FC236}">
                <a16:creationId xmlns:a16="http://schemas.microsoft.com/office/drawing/2014/main" id="{A54EE8C7-A98D-4C75-ACAC-ED31E7C67A15}"/>
              </a:ext>
            </a:extLst>
          </p:cNvPr>
          <p:cNvSpPr>
            <a:spLocks noGrp="1" noChangeArrowheads="1"/>
          </p:cNvSpPr>
          <p:nvPr>
            <p:ph idx="1"/>
          </p:nvPr>
        </p:nvSpPr>
        <p:spPr>
          <a:xfrm>
            <a:off x="179388" y="908050"/>
            <a:ext cx="8229600" cy="3817094"/>
          </a:xfrm>
        </p:spPr>
        <p:txBody>
          <a:bodyPr>
            <a:normAutofit fontScale="92500" lnSpcReduction="10000"/>
          </a:bodyPr>
          <a:lstStyle/>
          <a:p>
            <a:pPr>
              <a:defRPr/>
            </a:pPr>
            <a:r>
              <a:rPr lang="cs-CZ" sz="2000" dirty="0"/>
              <a:t>Tvorba fokusu na příjmu – zpoždění signálu centrálních elementů</a:t>
            </a:r>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endParaRPr lang="cs-CZ" sz="2000" dirty="0"/>
          </a:p>
          <a:p>
            <a:pPr>
              <a:defRPr/>
            </a:pPr>
            <a:r>
              <a:rPr lang="cs-CZ" sz="2000" dirty="0" err="1"/>
              <a:t>Apodizace</a:t>
            </a:r>
            <a:r>
              <a:rPr lang="cs-CZ" sz="2000" dirty="0"/>
              <a:t> – menší intenzita vnějších elementů omezí artefakty postranních svazků za cenu širšího fokusu</a:t>
            </a:r>
          </a:p>
          <a:p>
            <a:pPr>
              <a:defRPr/>
            </a:pPr>
            <a:endParaRPr lang="en-US" sz="2000" dirty="0"/>
          </a:p>
        </p:txBody>
      </p:sp>
      <p:pic>
        <p:nvPicPr>
          <p:cNvPr id="4" name="Obrázek 3">
            <a:extLst>
              <a:ext uri="{FF2B5EF4-FFF2-40B4-BE49-F238E27FC236}">
                <a16:creationId xmlns:a16="http://schemas.microsoft.com/office/drawing/2014/main" id="{8248A9E6-715D-4A0E-B917-6F9C98333DBB}"/>
              </a:ext>
            </a:extLst>
          </p:cNvPr>
          <p:cNvPicPr>
            <a:picLocks noChangeAspect="1"/>
          </p:cNvPicPr>
          <p:nvPr/>
        </p:nvPicPr>
        <p:blipFill rotWithShape="1">
          <a:blip r:embed="rId2"/>
          <a:srcRect r="30404"/>
          <a:stretch/>
        </p:blipFill>
        <p:spPr>
          <a:xfrm>
            <a:off x="251520" y="1260475"/>
            <a:ext cx="5760640" cy="2743200"/>
          </a:xfrm>
          <a:prstGeom prst="rect">
            <a:avLst/>
          </a:prstGeom>
        </p:spPr>
      </p:pic>
      <p:pic>
        <p:nvPicPr>
          <p:cNvPr id="7" name="Obrázek 6">
            <a:extLst>
              <a:ext uri="{FF2B5EF4-FFF2-40B4-BE49-F238E27FC236}">
                <a16:creationId xmlns:a16="http://schemas.microsoft.com/office/drawing/2014/main" id="{69EA773C-36C5-4223-8126-FEE65FEAC715}"/>
              </a:ext>
            </a:extLst>
          </p:cNvPr>
          <p:cNvPicPr>
            <a:picLocks noChangeAspect="1"/>
          </p:cNvPicPr>
          <p:nvPr/>
        </p:nvPicPr>
        <p:blipFill rotWithShape="1">
          <a:blip r:embed="rId3"/>
          <a:srcRect b="27101"/>
          <a:stretch/>
        </p:blipFill>
        <p:spPr>
          <a:xfrm>
            <a:off x="3635896" y="4439472"/>
            <a:ext cx="2747763" cy="2387444"/>
          </a:xfrm>
          <a:prstGeom prst="rect">
            <a:avLst/>
          </a:prstGeom>
        </p:spPr>
      </p:pic>
    </p:spTree>
    <p:extLst>
      <p:ext uri="{BB962C8B-B14F-4D97-AF65-F5344CB8AC3E}">
        <p14:creationId xmlns:p14="http://schemas.microsoft.com/office/powerpoint/2010/main" val="284938763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Rozlišení 2D obrazu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normAutofit/>
          </a:bodyPr>
          <a:lstStyle/>
          <a:p>
            <a:pPr>
              <a:defRPr/>
            </a:pPr>
            <a:r>
              <a:rPr lang="cs-CZ" sz="2400" dirty="0">
                <a:cs typeface="Arial" pitchFamily="34" charset="0"/>
              </a:rPr>
              <a:t>Schopnost přístroje odlišit 2 struktury uložené blízko sebe</a:t>
            </a:r>
          </a:p>
          <a:p>
            <a:pPr>
              <a:defRPr/>
            </a:pPr>
            <a:r>
              <a:rPr lang="cs-CZ" sz="2400" dirty="0">
                <a:cs typeface="Arial" pitchFamily="34" charset="0"/>
              </a:rPr>
              <a:t>2 druhy rozlišení</a:t>
            </a:r>
          </a:p>
          <a:p>
            <a:pPr>
              <a:defRPr/>
            </a:pPr>
            <a:r>
              <a:rPr lang="cs-CZ" sz="2400" dirty="0">
                <a:solidFill>
                  <a:srgbClr val="FFFF00"/>
                </a:solidFill>
                <a:cs typeface="Arial" pitchFamily="34" charset="0"/>
              </a:rPr>
              <a:t>1) Axiální rozlišení </a:t>
            </a:r>
            <a:r>
              <a:rPr lang="cs-CZ" sz="2400" dirty="0">
                <a:cs typeface="Arial" pitchFamily="34" charset="0"/>
              </a:rPr>
              <a:t>– podél UZ svazku</a:t>
            </a: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r>
              <a:rPr lang="cs-CZ" sz="2000" dirty="0">
                <a:cs typeface="Arial" pitchFamily="34" charset="0"/>
              </a:rPr>
              <a:t>= ½ délky pulzu </a:t>
            </a:r>
          </a:p>
          <a:p>
            <a:pPr lvl="1">
              <a:defRPr/>
            </a:pPr>
            <a:r>
              <a:rPr lang="cs-CZ" sz="2000" dirty="0">
                <a:cs typeface="Arial" pitchFamily="34" charset="0"/>
              </a:rPr>
              <a:t>délka pulzu = vln. délka x počet cyklů v pulzu</a:t>
            </a:r>
          </a:p>
          <a:p>
            <a:pPr lvl="2">
              <a:defRPr/>
            </a:pPr>
            <a:endParaRPr lang="cs-CZ" sz="1600" dirty="0">
              <a:cs typeface="Arial" pitchFamily="34" charset="0"/>
            </a:endParaRPr>
          </a:p>
          <a:p>
            <a:pPr lvl="2">
              <a:defRPr/>
            </a:pPr>
            <a:endParaRPr lang="cs-CZ" sz="1600" dirty="0">
              <a:cs typeface="Arial" pitchFamily="34" charset="0"/>
            </a:endParaRPr>
          </a:p>
          <a:p>
            <a:pPr lvl="2">
              <a:defRPr/>
            </a:pPr>
            <a:endParaRPr lang="cs-CZ" sz="1600" dirty="0">
              <a:cs typeface="Arial" pitchFamily="34" charset="0"/>
            </a:endParaRPr>
          </a:p>
          <a:p>
            <a:pPr lvl="2">
              <a:defRPr/>
            </a:pPr>
            <a:endParaRPr lang="cs-CZ" sz="1600" dirty="0">
              <a:cs typeface="Arial" pitchFamily="34" charset="0"/>
            </a:endParaRPr>
          </a:p>
          <a:p>
            <a:pPr lvl="1">
              <a:defRPr/>
            </a:pPr>
            <a:endParaRPr lang="cs-CZ" sz="2800" dirty="0">
              <a:cs typeface="Arial" pitchFamily="34" charset="0"/>
            </a:endParaRPr>
          </a:p>
          <a:p>
            <a:pPr lvl="1">
              <a:defRPr/>
            </a:pPr>
            <a:r>
              <a:rPr lang="cs-CZ" sz="2000" dirty="0">
                <a:cs typeface="Arial" pitchFamily="34" charset="0"/>
              </a:rPr>
              <a:t>Závisí tedy na </a:t>
            </a:r>
            <a:r>
              <a:rPr lang="cs-CZ" sz="2000" dirty="0">
                <a:solidFill>
                  <a:srgbClr val="FFFF00"/>
                </a:solidFill>
                <a:cs typeface="Arial" pitchFamily="34" charset="0"/>
              </a:rPr>
              <a:t>frekvenci</a:t>
            </a:r>
          </a:p>
        </p:txBody>
      </p:sp>
      <p:sp>
        <p:nvSpPr>
          <p:cNvPr id="30728" name="Text Box 4">
            <a:extLst>
              <a:ext uri="{FF2B5EF4-FFF2-40B4-BE49-F238E27FC236}">
                <a16:creationId xmlns:a16="http://schemas.microsoft.com/office/drawing/2014/main" id="{F05AD388-8E14-40E9-AE50-DB42B53495D7}"/>
              </a:ext>
            </a:extLst>
          </p:cNvPr>
          <p:cNvSpPr txBox="1">
            <a:spLocks noChangeArrowheads="1"/>
          </p:cNvSpPr>
          <p:nvPr/>
        </p:nvSpPr>
        <p:spPr bwMode="auto">
          <a:xfrm>
            <a:off x="270459" y="6317551"/>
            <a:ext cx="86940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100" i="1" dirty="0">
                <a:solidFill>
                  <a:schemeClr val="accent4"/>
                </a:solidFill>
                <a:latin typeface="+mj-lt"/>
              </a:rPr>
              <a:t>Image Resolution</a:t>
            </a:r>
            <a:r>
              <a:rPr lang="cs-CZ" altLang="cs-CZ" sz="1100" i="1" dirty="0">
                <a:solidFill>
                  <a:schemeClr val="accent4"/>
                </a:solidFill>
                <a:latin typeface="+mj-lt"/>
              </a:rPr>
              <a:t>.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Guided</a:t>
            </a:r>
            <a:r>
              <a:rPr lang="cs-CZ" altLang="cs-CZ" sz="1100" i="1" dirty="0">
                <a:solidFill>
                  <a:schemeClr val="accent4"/>
                </a:solidFill>
                <a:latin typeface="+mj-lt"/>
              </a:rPr>
              <a:t> </a:t>
            </a:r>
            <a:r>
              <a:rPr lang="cs-CZ" altLang="cs-CZ" sz="1100" i="1" dirty="0" err="1">
                <a:solidFill>
                  <a:schemeClr val="accent4"/>
                </a:solidFill>
                <a:latin typeface="+mj-lt"/>
              </a:rPr>
              <a:t>Regional</a:t>
            </a:r>
            <a:r>
              <a:rPr lang="cs-CZ" altLang="cs-CZ" sz="1100" i="1" dirty="0">
                <a:solidFill>
                  <a:schemeClr val="accent4"/>
                </a:solidFill>
                <a:latin typeface="+mj-lt"/>
              </a:rPr>
              <a:t> </a:t>
            </a:r>
            <a:r>
              <a:rPr lang="cs-CZ" altLang="cs-CZ" sz="1100" i="1" dirty="0" err="1">
                <a:solidFill>
                  <a:schemeClr val="accent4"/>
                </a:solidFill>
                <a:latin typeface="+mj-lt"/>
              </a:rPr>
              <a:t>Anesthesia</a:t>
            </a:r>
            <a:r>
              <a:rPr lang="cs-CZ" altLang="cs-CZ" sz="1100" i="1" dirty="0">
                <a:solidFill>
                  <a:schemeClr val="accent4"/>
                </a:solidFill>
                <a:latin typeface="+mj-lt"/>
              </a:rPr>
              <a:t>. </a:t>
            </a:r>
            <a:r>
              <a:rPr lang="cs-CZ" altLang="cs-CZ" sz="1100" i="1" dirty="0">
                <a:solidFill>
                  <a:schemeClr val="accent4"/>
                </a:solidFill>
                <a:latin typeface="+mj-lt"/>
                <a:hlinkClick r:id="rId3">
                  <a:extLst>
                    <a:ext uri="{A12FA001-AC4F-418D-AE19-62706E023703}">
                      <ahyp:hlinkClr xmlns:ahyp="http://schemas.microsoft.com/office/drawing/2018/hyperlinkcolor" val="tx"/>
                    </a:ext>
                  </a:extLst>
                </a:hlinkClick>
              </a:rPr>
              <a:t>http://usra.ca/imageresolution.php</a:t>
            </a:r>
            <a:endParaRPr lang="cs-CZ" altLang="cs-CZ" sz="1100" i="1" dirty="0">
              <a:solidFill>
                <a:schemeClr val="accent4"/>
              </a:solidFill>
              <a:latin typeface="+mj-lt"/>
            </a:endParaRPr>
          </a:p>
          <a:p>
            <a:pPr eaLnBrk="1" hangingPunct="1"/>
            <a:r>
              <a:rPr lang="cs-CZ" altLang="cs-CZ" sz="1100" i="1" dirty="0">
                <a:solidFill>
                  <a:schemeClr val="accent4"/>
                </a:solidFill>
                <a:latin typeface="+mj-lt"/>
              </a:rPr>
              <a:t>Basic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Physics</a:t>
            </a:r>
            <a:r>
              <a:rPr lang="cs-CZ" altLang="cs-CZ" sz="1100" i="1" dirty="0">
                <a:solidFill>
                  <a:schemeClr val="accent4"/>
                </a:solidFill>
                <a:latin typeface="+mj-lt"/>
              </a:rPr>
              <a:t>. </a:t>
            </a:r>
            <a:r>
              <a:rPr lang="cs-CZ" altLang="cs-CZ" sz="1100" i="1" dirty="0" err="1">
                <a:solidFill>
                  <a:schemeClr val="accent4"/>
                </a:solidFill>
                <a:latin typeface="+mj-lt"/>
              </a:rPr>
              <a:t>Chapter</a:t>
            </a:r>
            <a:r>
              <a:rPr lang="cs-CZ" altLang="cs-CZ" sz="1100" i="1" dirty="0">
                <a:solidFill>
                  <a:schemeClr val="accent4"/>
                </a:solidFill>
                <a:latin typeface="+mj-lt"/>
              </a:rPr>
              <a:t> 1. </a:t>
            </a:r>
            <a:r>
              <a:rPr lang="cs-CZ" altLang="cs-CZ" sz="1100" i="1" dirty="0" err="1">
                <a:solidFill>
                  <a:schemeClr val="accent4"/>
                </a:solidFill>
                <a:latin typeface="+mj-lt"/>
              </a:rPr>
              <a:t>Edelman</a:t>
            </a:r>
            <a:r>
              <a:rPr lang="cs-CZ" altLang="cs-CZ" sz="1100" i="1" dirty="0">
                <a:solidFill>
                  <a:schemeClr val="accent4"/>
                </a:solidFill>
                <a:latin typeface="+mj-lt"/>
              </a:rPr>
              <a:t> S. </a:t>
            </a:r>
            <a:r>
              <a:rPr lang="cs-CZ" sz="1100" i="1" dirty="0">
                <a:solidFill>
                  <a:schemeClr val="accent4"/>
                </a:solidFill>
                <a:latin typeface="+mj-lt"/>
                <a:hlinkClick r:id="rId4">
                  <a:extLst>
                    <a:ext uri="{A12FA001-AC4F-418D-AE19-62706E023703}">
                      <ahyp:hlinkClr xmlns:ahyp="http://schemas.microsoft.com/office/drawing/2018/hyperlinkcolor" val="tx"/>
                    </a:ext>
                  </a:extLst>
                </a:hlinkClick>
              </a:rPr>
              <a:t>https://asecho.org/wp-content/uploads/2017/05/025_Edelman_Basic-Ultrasound-Physics.pdf</a:t>
            </a:r>
            <a:r>
              <a:rPr lang="cs-CZ" altLang="cs-CZ" sz="1100" i="1" dirty="0">
                <a:solidFill>
                  <a:schemeClr val="accent4"/>
                </a:solidFill>
                <a:latin typeface="+mj-lt"/>
              </a:rPr>
              <a:t> </a:t>
            </a:r>
            <a:endParaRPr lang="en-US" altLang="cs-CZ" sz="1100" i="1" dirty="0">
              <a:solidFill>
                <a:schemeClr val="accent4"/>
              </a:solidFill>
              <a:latin typeface="+mj-lt"/>
            </a:endParaRPr>
          </a:p>
        </p:txBody>
      </p:sp>
      <p:pic>
        <p:nvPicPr>
          <p:cNvPr id="5" name="Obrázek 4">
            <a:extLst>
              <a:ext uri="{FF2B5EF4-FFF2-40B4-BE49-F238E27FC236}">
                <a16:creationId xmlns:a16="http://schemas.microsoft.com/office/drawing/2014/main" id="{C4761EEC-2A67-429D-9B30-5CAA09D04C16}"/>
              </a:ext>
            </a:extLst>
          </p:cNvPr>
          <p:cNvPicPr>
            <a:picLocks noChangeAspect="1"/>
          </p:cNvPicPr>
          <p:nvPr/>
        </p:nvPicPr>
        <p:blipFill rotWithShape="1">
          <a:blip r:embed="rId5"/>
          <a:srcRect r="25785"/>
          <a:stretch/>
        </p:blipFill>
        <p:spPr>
          <a:xfrm>
            <a:off x="6444208" y="3424125"/>
            <a:ext cx="1656184" cy="788297"/>
          </a:xfrm>
          <a:prstGeom prst="rect">
            <a:avLst/>
          </a:prstGeom>
        </p:spPr>
      </p:pic>
      <p:grpSp>
        <p:nvGrpSpPr>
          <p:cNvPr id="8" name="Skupina 7">
            <a:extLst>
              <a:ext uri="{FF2B5EF4-FFF2-40B4-BE49-F238E27FC236}">
                <a16:creationId xmlns:a16="http://schemas.microsoft.com/office/drawing/2014/main" id="{70C1C729-33E4-4BA3-955B-D3810475F901}"/>
              </a:ext>
            </a:extLst>
          </p:cNvPr>
          <p:cNvGrpSpPr/>
          <p:nvPr/>
        </p:nvGrpSpPr>
        <p:grpSpPr>
          <a:xfrm>
            <a:off x="1455618" y="4411670"/>
            <a:ext cx="4644723" cy="1246188"/>
            <a:chOff x="1012867" y="2988021"/>
            <a:chExt cx="4644723" cy="1246188"/>
          </a:xfrm>
        </p:grpSpPr>
        <p:pic>
          <p:nvPicPr>
            <p:cNvPr id="30724" name="Picture 2" descr="http://usra.ca/images/ir_fig1a_preview.jpg">
              <a:extLst>
                <a:ext uri="{FF2B5EF4-FFF2-40B4-BE49-F238E27FC236}">
                  <a16:creationId xmlns:a16="http://schemas.microsoft.com/office/drawing/2014/main" id="{45452710-827A-48C1-91FB-1762E9EDC9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54" y="2988021"/>
              <a:ext cx="30972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http://usra.ca/images/ir_fig1b_0.jpg">
              <a:extLst>
                <a:ext uri="{FF2B5EF4-FFF2-40B4-BE49-F238E27FC236}">
                  <a16:creationId xmlns:a16="http://schemas.microsoft.com/office/drawing/2014/main" id="{595E7B14-BF8D-42AA-8F5D-C400A05C4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2867" y="3637309"/>
              <a:ext cx="30972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a:extLst>
                <a:ext uri="{FF2B5EF4-FFF2-40B4-BE49-F238E27FC236}">
                  <a16:creationId xmlns:a16="http://schemas.microsoft.com/office/drawing/2014/main" id="{8209474C-52B7-489B-98AE-22646CEE8E05}"/>
                </a:ext>
              </a:extLst>
            </p:cNvPr>
            <p:cNvSpPr txBox="1"/>
            <p:nvPr/>
          </p:nvSpPr>
          <p:spPr>
            <a:xfrm>
              <a:off x="4145422" y="3078722"/>
              <a:ext cx="1512168" cy="415498"/>
            </a:xfrm>
            <a:prstGeom prst="rect">
              <a:avLst/>
            </a:prstGeom>
            <a:noFill/>
          </p:spPr>
          <p:txBody>
            <a:bodyPr wrap="square" rtlCol="0">
              <a:spAutoFit/>
            </a:bodyPr>
            <a:lstStyle/>
            <a:p>
              <a:r>
                <a:rPr lang="cs-CZ" sz="1050" dirty="0">
                  <a:latin typeface="+mj-lt"/>
                </a:rPr>
                <a:t>2 body od sebe 0,7mm rozlišení 0,45mm</a:t>
              </a:r>
            </a:p>
          </p:txBody>
        </p:sp>
        <p:sp>
          <p:nvSpPr>
            <p:cNvPr id="12" name="TextovéPole 11">
              <a:extLst>
                <a:ext uri="{FF2B5EF4-FFF2-40B4-BE49-F238E27FC236}">
                  <a16:creationId xmlns:a16="http://schemas.microsoft.com/office/drawing/2014/main" id="{D08B59D9-740A-4AB0-8855-B02B70006DD6}"/>
                </a:ext>
              </a:extLst>
            </p:cNvPr>
            <p:cNvSpPr txBox="1"/>
            <p:nvPr/>
          </p:nvSpPr>
          <p:spPr>
            <a:xfrm>
              <a:off x="4145422" y="3710260"/>
              <a:ext cx="1512168" cy="415498"/>
            </a:xfrm>
            <a:prstGeom prst="rect">
              <a:avLst/>
            </a:prstGeom>
            <a:noFill/>
          </p:spPr>
          <p:txBody>
            <a:bodyPr wrap="square" rtlCol="0">
              <a:spAutoFit/>
            </a:bodyPr>
            <a:lstStyle/>
            <a:p>
              <a:r>
                <a:rPr lang="cs-CZ" sz="1050" dirty="0">
                  <a:latin typeface="+mj-lt"/>
                </a:rPr>
                <a:t>2 body od sebe 0,7mm rozlišení 0,9mm</a:t>
              </a:r>
            </a:p>
          </p:txBody>
        </p:sp>
      </p:grpSp>
      <p:pic>
        <p:nvPicPr>
          <p:cNvPr id="9" name="Obrázek 8">
            <a:extLst>
              <a:ext uri="{FF2B5EF4-FFF2-40B4-BE49-F238E27FC236}">
                <a16:creationId xmlns:a16="http://schemas.microsoft.com/office/drawing/2014/main" id="{EF0730CF-D973-458C-AB09-13D741496015}"/>
              </a:ext>
            </a:extLst>
          </p:cNvPr>
          <p:cNvPicPr>
            <a:picLocks noChangeAspect="1"/>
          </p:cNvPicPr>
          <p:nvPr/>
        </p:nvPicPr>
        <p:blipFill>
          <a:blip r:embed="rId8"/>
          <a:stretch>
            <a:fillRect/>
          </a:stretch>
        </p:blipFill>
        <p:spPr>
          <a:xfrm>
            <a:off x="1468792" y="2227228"/>
            <a:ext cx="2972826" cy="1162264"/>
          </a:xfrm>
          <a:prstGeom prst="rect">
            <a:avLst/>
          </a:prstGeom>
        </p:spPr>
      </p:pic>
      <p:graphicFrame>
        <p:nvGraphicFramePr>
          <p:cNvPr id="15" name="Objekt 3">
            <a:extLst>
              <a:ext uri="{FF2B5EF4-FFF2-40B4-BE49-F238E27FC236}">
                <a16:creationId xmlns:a16="http://schemas.microsoft.com/office/drawing/2014/main" id="{1435C1DD-071B-491B-AEB5-516D00640B85}"/>
              </a:ext>
            </a:extLst>
          </p:cNvPr>
          <p:cNvGraphicFramePr>
            <a:graphicFrameLocks noChangeAspect="1"/>
          </p:cNvGraphicFramePr>
          <p:nvPr>
            <p:extLst>
              <p:ext uri="{D42A27DB-BD31-4B8C-83A1-F6EECF244321}">
                <p14:modId xmlns:p14="http://schemas.microsoft.com/office/powerpoint/2010/main" val="4182511088"/>
              </p:ext>
            </p:extLst>
          </p:nvPr>
        </p:nvGraphicFramePr>
        <p:xfrm>
          <a:off x="3851920" y="5814848"/>
          <a:ext cx="433387" cy="431800"/>
        </p:xfrm>
        <a:graphic>
          <a:graphicData uri="http://schemas.openxmlformats.org/presentationml/2006/ole">
            <mc:AlternateContent xmlns:mc="http://schemas.openxmlformats.org/markup-compatibility/2006">
              <mc:Choice xmlns:v="urn:schemas-microsoft-com:vml" Requires="v">
                <p:oleObj name="Rovnice" r:id="rId9" imgW="419100" imgH="419100" progId="Equation.3">
                  <p:embed/>
                </p:oleObj>
              </mc:Choice>
              <mc:Fallback>
                <p:oleObj name="Rovnice" r:id="rId9" imgW="419100" imgH="419100" progId="Equation.3">
                  <p:embed/>
                  <p:pic>
                    <p:nvPicPr>
                      <p:cNvPr id="15" name="Objekt 3">
                        <a:extLst>
                          <a:ext uri="{FF2B5EF4-FFF2-40B4-BE49-F238E27FC236}">
                            <a16:creationId xmlns:a16="http://schemas.microsoft.com/office/drawing/2014/main" id="{1435C1DD-071B-491B-AEB5-516D00640B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1920" y="5814848"/>
                        <a:ext cx="433387" cy="431800"/>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6238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a:extLst>
              <a:ext uri="{FF2B5EF4-FFF2-40B4-BE49-F238E27FC236}">
                <a16:creationId xmlns:a16="http://schemas.microsoft.com/office/drawing/2014/main" id="{4EA9B5E9-0745-4FFC-A920-FC343500B09F}"/>
              </a:ext>
            </a:extLst>
          </p:cNvPr>
          <p:cNvSpPr>
            <a:spLocks noGrp="1" noChangeArrowheads="1"/>
          </p:cNvSpPr>
          <p:nvPr>
            <p:ph type="body" sz="half" idx="4294967295"/>
          </p:nvPr>
        </p:nvSpPr>
        <p:spPr>
          <a:xfrm>
            <a:off x="323528" y="981074"/>
            <a:ext cx="8172772" cy="5760294"/>
          </a:xfrm>
        </p:spPr>
        <p:txBody>
          <a:bodyPr>
            <a:normAutofit/>
          </a:bodyPr>
          <a:lstStyle/>
          <a:p>
            <a:pPr>
              <a:lnSpc>
                <a:spcPct val="80000"/>
              </a:lnSpc>
              <a:defRPr/>
            </a:pPr>
            <a:r>
              <a:rPr lang="cs-CZ" sz="2400" b="1" dirty="0">
                <a:cs typeface="Arial" pitchFamily="34" charset="0"/>
              </a:rPr>
              <a:t>Ultrazvuk</a:t>
            </a:r>
            <a:r>
              <a:rPr lang="cs-CZ" sz="2400" dirty="0">
                <a:cs typeface="Arial" pitchFamily="34" charset="0"/>
              </a:rPr>
              <a:t> (zvuk) = </a:t>
            </a:r>
            <a:r>
              <a:rPr lang="cs-CZ" sz="2400" dirty="0">
                <a:solidFill>
                  <a:srgbClr val="FFFF00"/>
                </a:solidFill>
                <a:cs typeface="Arial" pitchFamily="34" charset="0"/>
              </a:rPr>
              <a:t>mechanické vlnění</a:t>
            </a:r>
            <a:endParaRPr lang="cs-CZ" sz="2000" dirty="0">
              <a:cs typeface="Arial" pitchFamily="34" charset="0"/>
            </a:endParaRPr>
          </a:p>
          <a:p>
            <a:pPr lvl="1">
              <a:lnSpc>
                <a:spcPct val="80000"/>
              </a:lnSpc>
              <a:defRPr/>
            </a:pPr>
            <a:r>
              <a:rPr lang="cs-CZ" sz="2000" dirty="0">
                <a:cs typeface="Arial" pitchFamily="34" charset="0"/>
              </a:rPr>
              <a:t>šíření kmitů pružným prostředím stlačováním a zřeďováním částic</a:t>
            </a:r>
          </a:p>
          <a:p>
            <a:pPr lvl="1">
              <a:lnSpc>
                <a:spcPct val="80000"/>
              </a:lnSpc>
              <a:defRPr/>
            </a:pPr>
            <a:r>
              <a:rPr lang="cs-CZ" sz="2000" dirty="0">
                <a:cs typeface="Arial" pitchFamily="34" charset="0"/>
              </a:rPr>
              <a:t>nepřenáší se částice</a:t>
            </a:r>
          </a:p>
          <a:p>
            <a:pPr lvl="1">
              <a:lnSpc>
                <a:spcPct val="80000"/>
              </a:lnSpc>
              <a:defRPr/>
            </a:pPr>
            <a:endParaRPr lang="cs-CZ" sz="2000" dirty="0">
              <a:cs typeface="Arial" pitchFamily="34" charset="0"/>
            </a:endParaRPr>
          </a:p>
          <a:p>
            <a:pPr lvl="1">
              <a:lnSpc>
                <a:spcPct val="80000"/>
              </a:lnSpc>
              <a:defRPr/>
            </a:pPr>
            <a:r>
              <a:rPr lang="cs-CZ" sz="2000" dirty="0">
                <a:cs typeface="Arial" pitchFamily="34" charset="0"/>
              </a:rPr>
              <a:t>vzdálenost 2 bodů kmitajících se stejnou fází = vlnová délka</a:t>
            </a: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a:lnSpc>
                <a:spcPct val="80000"/>
              </a:lnSpc>
              <a:defRPr/>
            </a:pPr>
            <a:r>
              <a:rPr lang="cs-CZ" sz="2400" dirty="0">
                <a:cs typeface="Arial" pitchFamily="34" charset="0"/>
              </a:rPr>
              <a:t>Frekvence ultrazvuku &gt; 20 kHz</a:t>
            </a: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r>
              <a:rPr lang="cs-CZ" sz="2000" dirty="0">
                <a:cs typeface="Arial" pitchFamily="34" charset="0"/>
              </a:rPr>
              <a:t>Diagnostika 1-20MHz</a:t>
            </a:r>
          </a:p>
          <a:p>
            <a:pPr lvl="1">
              <a:lnSpc>
                <a:spcPct val="80000"/>
              </a:lnSpc>
              <a:defRPr/>
            </a:pPr>
            <a:endParaRPr lang="cs-CZ" sz="1900" dirty="0">
              <a:cs typeface="Arial" pitchFamily="34" charset="0"/>
            </a:endParaRPr>
          </a:p>
        </p:txBody>
      </p:sp>
      <p:sp>
        <p:nvSpPr>
          <p:cNvPr id="33797" name="Rectangle 5">
            <a:extLst>
              <a:ext uri="{FF2B5EF4-FFF2-40B4-BE49-F238E27FC236}">
                <a16:creationId xmlns:a16="http://schemas.microsoft.com/office/drawing/2014/main" id="{0180741A-3BB4-477A-89E6-9724D1B5754A}"/>
              </a:ext>
            </a:extLst>
          </p:cNvPr>
          <p:cNvSpPr>
            <a:spLocks noGrp="1" noChangeArrowheads="1"/>
          </p:cNvSpPr>
          <p:nvPr>
            <p:ph type="title" idx="4294967295"/>
          </p:nvPr>
        </p:nvSpPr>
        <p:spPr>
          <a:xfrm>
            <a:off x="0" y="0"/>
            <a:ext cx="7429500" cy="857250"/>
          </a:xfrm>
        </p:spPr>
        <p:txBody>
          <a:bodyPr/>
          <a:lstStyle/>
          <a:p>
            <a:pPr>
              <a:defRPr/>
            </a:pPr>
            <a:r>
              <a:rPr lang="cs-CZ" dirty="0"/>
              <a:t>Fyzik. vlastnosti</a:t>
            </a:r>
          </a:p>
        </p:txBody>
      </p:sp>
      <p:pic>
        <p:nvPicPr>
          <p:cNvPr id="13316" name="Picture 2">
            <a:extLst>
              <a:ext uri="{FF2B5EF4-FFF2-40B4-BE49-F238E27FC236}">
                <a16:creationId xmlns:a16="http://schemas.microsoft.com/office/drawing/2014/main" id="{41F2B8A7-ECA4-456B-837F-466FED64E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109" y="2661311"/>
            <a:ext cx="2952328" cy="215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5" name="Rectangle 6">
            <a:extLst>
              <a:ext uri="{FF2B5EF4-FFF2-40B4-BE49-F238E27FC236}">
                <a16:creationId xmlns:a16="http://schemas.microsoft.com/office/drawing/2014/main" id="{D70B9CEE-54A6-42A2-BA90-B90298D9E72D}"/>
              </a:ext>
            </a:extLst>
          </p:cNvPr>
          <p:cNvSpPr>
            <a:spLocks noChangeArrowheads="1"/>
          </p:cNvSpPr>
          <p:nvPr/>
        </p:nvSpPr>
        <p:spPr bwMode="auto">
          <a:xfrm>
            <a:off x="2411760" y="3072495"/>
            <a:ext cx="252028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r>
              <a:rPr lang="el-GR" altLang="cs-CZ" sz="1600" i="1" dirty="0">
                <a:latin typeface="Arial" panose="020B0604020202020204" pitchFamily="34" charset="0"/>
                <a:cs typeface="Arial" panose="020B0604020202020204" pitchFamily="34" charset="0"/>
              </a:rPr>
              <a:t>λ</a:t>
            </a:r>
            <a:r>
              <a:rPr lang="cs-CZ" altLang="cs-CZ" sz="1600" i="1" dirty="0">
                <a:latin typeface="Arial" panose="020B0604020202020204" pitchFamily="34" charset="0"/>
                <a:cs typeface="Arial" panose="020B0604020202020204" pitchFamily="34" charset="0"/>
              </a:rPr>
              <a:t> ... v</a:t>
            </a:r>
            <a:r>
              <a:rPr lang="cs-CZ" altLang="cs-CZ" sz="1600" dirty="0">
                <a:latin typeface="Arial" panose="020B0604020202020204" pitchFamily="34" charset="0"/>
                <a:cs typeface="Arial" panose="020B0604020202020204" pitchFamily="34" charset="0"/>
              </a:rPr>
              <a:t>lnová délka </a:t>
            </a:r>
            <a:r>
              <a:rPr lang="cs-CZ" altLang="cs-CZ" sz="1600" dirty="0">
                <a:latin typeface="Arial" panose="020B0604020202020204" pitchFamily="34" charset="0"/>
                <a:cs typeface="Arial" panose="020B0604020202020204" pitchFamily="34" charset="0"/>
                <a:sym typeface="Symbol" panose="05050102010706020507" pitchFamily="18" charset="2"/>
              </a:rPr>
              <a:t></a:t>
            </a:r>
            <a:r>
              <a:rPr lang="cs-CZ" altLang="cs-CZ" sz="1600" dirty="0">
                <a:latin typeface="Arial" panose="020B0604020202020204" pitchFamily="34" charset="0"/>
                <a:cs typeface="Arial" panose="020B0604020202020204" pitchFamily="34" charset="0"/>
              </a:rPr>
              <a:t>m</a:t>
            </a:r>
            <a:r>
              <a:rPr lang="cs-CZ" altLang="cs-CZ" sz="1600" dirty="0">
                <a:latin typeface="Arial" panose="020B0604020202020204" pitchFamily="34" charset="0"/>
                <a:cs typeface="Arial" panose="020B0604020202020204" pitchFamily="34" charset="0"/>
                <a:sym typeface="Symbol" panose="05050102010706020507" pitchFamily="18" charset="2"/>
              </a:rPr>
              <a:t></a:t>
            </a:r>
            <a:endParaRPr lang="cs-CZ" altLang="cs-CZ" sz="1600" dirty="0">
              <a:latin typeface="Arial" panose="020B0604020202020204" pitchFamily="34" charset="0"/>
              <a:cs typeface="Arial" panose="020B0604020202020204" pitchFamily="34" charset="0"/>
            </a:endParaRPr>
          </a:p>
          <a:p>
            <a:pPr algn="just"/>
            <a:r>
              <a:rPr lang="cs-CZ" altLang="cs-CZ" sz="1600" i="1" dirty="0">
                <a:latin typeface="Arial" panose="020B0604020202020204" pitchFamily="34" charset="0"/>
                <a:cs typeface="Arial" panose="020B0604020202020204" pitchFamily="34" charset="0"/>
                <a:sym typeface="Symbol" panose="05050102010706020507" pitchFamily="18" charset="2"/>
              </a:rPr>
              <a:t>c</a:t>
            </a:r>
            <a:r>
              <a:rPr lang="cs-CZ" altLang="cs-CZ" sz="1600" dirty="0">
                <a:latin typeface="Arial" panose="020B0604020202020204" pitchFamily="34" charset="0"/>
                <a:cs typeface="Arial" panose="020B0604020202020204" pitchFamily="34" charset="0"/>
                <a:sym typeface="Symbol" panose="05050102010706020507" pitchFamily="18" charset="2"/>
              </a:rPr>
              <a:t> ... rychlost šíření </a:t>
            </a:r>
            <a:r>
              <a:rPr lang="cs-CZ" altLang="cs-CZ" sz="1600" dirty="0" err="1">
                <a:latin typeface="Arial" panose="020B0604020202020204" pitchFamily="34" charset="0"/>
                <a:cs typeface="Arial" panose="020B0604020202020204" pitchFamily="34" charset="0"/>
              </a:rPr>
              <a:t>m.s</a:t>
            </a:r>
            <a:r>
              <a:rPr lang="cs-CZ" altLang="cs-CZ" sz="1600" baseline="30000" dirty="0">
                <a:latin typeface="Arial" panose="020B0604020202020204" pitchFamily="34" charset="0"/>
                <a:cs typeface="Arial" panose="020B0604020202020204" pitchFamily="34" charset="0"/>
                <a:sym typeface="Symbol" panose="05050102010706020507" pitchFamily="18" charset="2"/>
              </a:rPr>
              <a:t>–1</a:t>
            </a:r>
            <a:r>
              <a:rPr lang="cs-CZ" altLang="cs-CZ" sz="1600" dirty="0">
                <a:latin typeface="Arial" panose="020B0604020202020204" pitchFamily="34" charset="0"/>
                <a:cs typeface="Arial" panose="020B0604020202020204" pitchFamily="34" charset="0"/>
                <a:sym typeface="Symbol" panose="05050102010706020507" pitchFamily="18" charset="2"/>
              </a:rPr>
              <a:t></a:t>
            </a:r>
            <a:endParaRPr lang="cs-CZ" altLang="cs-CZ" sz="1600" dirty="0">
              <a:latin typeface="Arial" panose="020B0604020202020204" pitchFamily="34" charset="0"/>
              <a:cs typeface="Arial" panose="020B0604020202020204" pitchFamily="34" charset="0"/>
            </a:endParaRPr>
          </a:p>
          <a:p>
            <a:r>
              <a:rPr lang="cs-CZ" altLang="cs-CZ" sz="1600" i="1" dirty="0">
                <a:latin typeface="Arial" panose="020B0604020202020204" pitchFamily="34" charset="0"/>
                <a:cs typeface="Arial" panose="020B0604020202020204" pitchFamily="34" charset="0"/>
                <a:sym typeface="Symbol" panose="05050102010706020507" pitchFamily="18" charset="2"/>
              </a:rPr>
              <a:t>f</a:t>
            </a:r>
            <a:r>
              <a:rPr lang="cs-CZ" altLang="cs-CZ" sz="1600" dirty="0">
                <a:latin typeface="Arial" panose="020B0604020202020204" pitchFamily="34" charset="0"/>
                <a:cs typeface="Arial" panose="020B0604020202020204" pitchFamily="34" charset="0"/>
                <a:sym typeface="Symbol" panose="05050102010706020507" pitchFamily="18" charset="2"/>
              </a:rPr>
              <a:t> ... frekvence Hz</a:t>
            </a:r>
            <a:r>
              <a:rPr lang="cs-CZ" altLang="cs-CZ" sz="1600" dirty="0">
                <a:latin typeface="Arial" panose="020B0604020202020204" pitchFamily="34" charset="0"/>
                <a:cs typeface="Arial" panose="020B0604020202020204" pitchFamily="34" charset="0"/>
              </a:rPr>
              <a:t> </a:t>
            </a:r>
            <a:endParaRPr lang="cs-CZ" altLang="cs-CZ" sz="1600" dirty="0">
              <a:latin typeface="Arial" panose="020B0604020202020204" pitchFamily="34" charset="0"/>
              <a:cs typeface="Arial" panose="020B0604020202020204" pitchFamily="34" charset="0"/>
              <a:sym typeface="Symbol" panose="05050102010706020507" pitchFamily="18" charset="2"/>
            </a:endParaRPr>
          </a:p>
        </p:txBody>
      </p:sp>
      <p:grpSp>
        <p:nvGrpSpPr>
          <p:cNvPr id="60" name="Skupina 59">
            <a:extLst>
              <a:ext uri="{FF2B5EF4-FFF2-40B4-BE49-F238E27FC236}">
                <a16:creationId xmlns:a16="http://schemas.microsoft.com/office/drawing/2014/main" id="{97AD7BFF-4053-4201-A85B-B7FB9A9DBDDB}"/>
              </a:ext>
            </a:extLst>
          </p:cNvPr>
          <p:cNvGrpSpPr/>
          <p:nvPr/>
        </p:nvGrpSpPr>
        <p:grpSpPr>
          <a:xfrm>
            <a:off x="1547664" y="5177867"/>
            <a:ext cx="6166067" cy="1006787"/>
            <a:chOff x="1547664" y="5150040"/>
            <a:chExt cx="6166067" cy="1006787"/>
          </a:xfrm>
        </p:grpSpPr>
        <p:sp>
          <p:nvSpPr>
            <p:cNvPr id="32" name="Obdélník 31">
              <a:extLst>
                <a:ext uri="{FF2B5EF4-FFF2-40B4-BE49-F238E27FC236}">
                  <a16:creationId xmlns:a16="http://schemas.microsoft.com/office/drawing/2014/main" id="{A00F174C-1788-4FDA-9647-185E9F653595}"/>
                </a:ext>
              </a:extLst>
            </p:cNvPr>
            <p:cNvSpPr/>
            <p:nvPr/>
          </p:nvSpPr>
          <p:spPr bwMode="auto">
            <a:xfrm>
              <a:off x="1547664" y="5150040"/>
              <a:ext cx="6166067" cy="1006787"/>
            </a:xfrm>
            <a:prstGeom prst="rect">
              <a:avLst/>
            </a:prstGeom>
            <a:solidFill>
              <a:srgbClr val="E5E5FF"/>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dirty="0">
                <a:ln>
                  <a:noFill/>
                </a:ln>
                <a:solidFill>
                  <a:srgbClr val="FFFFFF"/>
                </a:solidFill>
                <a:effectLst/>
                <a:uLnTx/>
                <a:uFillTx/>
                <a:latin typeface="Times New Roman"/>
                <a:ea typeface="+mn-ea"/>
                <a:cs typeface="+mn-cs"/>
              </a:endParaRPr>
            </a:p>
          </p:txBody>
        </p:sp>
        <p:cxnSp>
          <p:nvCxnSpPr>
            <p:cNvPr id="58" name="Přímá spojovací šipka 9">
              <a:extLst>
                <a:ext uri="{FF2B5EF4-FFF2-40B4-BE49-F238E27FC236}">
                  <a16:creationId xmlns:a16="http://schemas.microsoft.com/office/drawing/2014/main" id="{4AE1CC1C-E614-4919-80E2-D6582564B3FD}"/>
                </a:ext>
              </a:extLst>
            </p:cNvPr>
            <p:cNvCxnSpPr>
              <a:cxnSpLocks/>
            </p:cNvCxnSpPr>
            <p:nvPr/>
          </p:nvCxnSpPr>
          <p:spPr bwMode="auto">
            <a:xfrm flipH="1">
              <a:off x="4179312" y="5626460"/>
              <a:ext cx="1544814" cy="0"/>
            </a:xfrm>
            <a:prstGeom prst="straightConnector1">
              <a:avLst/>
            </a:prstGeom>
            <a:solidFill>
              <a:srgbClr val="E5E5FF"/>
            </a:solidFill>
            <a:ln w="57150" cap="flat" cmpd="sng" algn="ctr">
              <a:solidFill>
                <a:srgbClr val="FF0000"/>
              </a:solidFill>
              <a:prstDash val="solid"/>
              <a:headEnd type="none" w="med" len="med"/>
              <a:tailEnd type="none" w="med" len="med"/>
            </a:ln>
            <a:effectLst/>
          </p:spPr>
        </p:cxnSp>
        <p:cxnSp>
          <p:nvCxnSpPr>
            <p:cNvPr id="33" name="Přímá spojovací šipka 6">
              <a:extLst>
                <a:ext uri="{FF2B5EF4-FFF2-40B4-BE49-F238E27FC236}">
                  <a16:creationId xmlns:a16="http://schemas.microsoft.com/office/drawing/2014/main" id="{513F1701-0220-4B39-A5C2-745AC47208F2}"/>
                </a:ext>
              </a:extLst>
            </p:cNvPr>
            <p:cNvCxnSpPr/>
            <p:nvPr/>
          </p:nvCxnSpPr>
          <p:spPr bwMode="auto">
            <a:xfrm flipH="1">
              <a:off x="1880062" y="5627375"/>
              <a:ext cx="1150470" cy="0"/>
            </a:xfrm>
            <a:prstGeom prst="straightConnector1">
              <a:avLst/>
            </a:prstGeom>
            <a:solidFill>
              <a:srgbClr val="E5E5FF"/>
            </a:solidFill>
            <a:ln w="57150" cap="flat" cmpd="sng" algn="ctr">
              <a:solidFill>
                <a:srgbClr val="00B050"/>
              </a:solidFill>
              <a:prstDash val="solid"/>
              <a:headEnd type="none" w="med" len="med"/>
              <a:tailEnd type="none" w="med" len="med"/>
            </a:ln>
            <a:effectLst/>
          </p:spPr>
        </p:cxnSp>
        <p:cxnSp>
          <p:nvCxnSpPr>
            <p:cNvPr id="34" name="Přímá spojovací šipka 8">
              <a:extLst>
                <a:ext uri="{FF2B5EF4-FFF2-40B4-BE49-F238E27FC236}">
                  <a16:creationId xmlns:a16="http://schemas.microsoft.com/office/drawing/2014/main" id="{97FBD2F6-21E7-431E-BCD3-20ACA0C94C42}"/>
                </a:ext>
              </a:extLst>
            </p:cNvPr>
            <p:cNvCxnSpPr/>
            <p:nvPr/>
          </p:nvCxnSpPr>
          <p:spPr bwMode="auto">
            <a:xfrm flipH="1">
              <a:off x="3030532" y="5627375"/>
              <a:ext cx="1148780" cy="0"/>
            </a:xfrm>
            <a:prstGeom prst="straightConnector1">
              <a:avLst/>
            </a:prstGeom>
            <a:solidFill>
              <a:srgbClr val="E5E5FF"/>
            </a:solidFill>
            <a:ln w="57150" cap="flat" cmpd="sng" algn="ctr">
              <a:solidFill>
                <a:srgbClr val="E5E5FF">
                  <a:lumMod val="50000"/>
                </a:srgbClr>
              </a:solidFill>
              <a:prstDash val="solid"/>
              <a:headEnd type="none" w="med" len="med"/>
              <a:tailEnd type="none" w="med" len="med"/>
            </a:ln>
            <a:effectLst/>
          </p:spPr>
        </p:cxnSp>
        <p:cxnSp>
          <p:nvCxnSpPr>
            <p:cNvPr id="35" name="Přímá spojovací šipka 9">
              <a:extLst>
                <a:ext uri="{FF2B5EF4-FFF2-40B4-BE49-F238E27FC236}">
                  <a16:creationId xmlns:a16="http://schemas.microsoft.com/office/drawing/2014/main" id="{3EEDA163-5E8C-4EEA-A65F-02274DEA12FB}"/>
                </a:ext>
              </a:extLst>
            </p:cNvPr>
            <p:cNvCxnSpPr>
              <a:cxnSpLocks/>
            </p:cNvCxnSpPr>
            <p:nvPr/>
          </p:nvCxnSpPr>
          <p:spPr bwMode="auto">
            <a:xfrm flipV="1">
              <a:off x="5724128" y="5626460"/>
              <a:ext cx="0" cy="915"/>
            </a:xfrm>
            <a:prstGeom prst="straightConnector1">
              <a:avLst/>
            </a:prstGeom>
            <a:solidFill>
              <a:srgbClr val="E5E5FF"/>
            </a:solidFill>
            <a:ln w="57150" cap="flat" cmpd="sng" algn="ctr">
              <a:solidFill>
                <a:srgbClr val="FF0000"/>
              </a:solidFill>
              <a:prstDash val="solid"/>
              <a:headEnd type="none" w="med" len="med"/>
              <a:tailEnd type="none" w="med" len="med"/>
            </a:ln>
            <a:effectLst/>
          </p:spPr>
        </p:cxnSp>
        <p:cxnSp>
          <p:nvCxnSpPr>
            <p:cNvPr id="36" name="Přímá spojovací šipka 15">
              <a:extLst>
                <a:ext uri="{FF2B5EF4-FFF2-40B4-BE49-F238E27FC236}">
                  <a16:creationId xmlns:a16="http://schemas.microsoft.com/office/drawing/2014/main" id="{E988E4A3-9B52-4474-B747-04584BCA22AA}"/>
                </a:ext>
              </a:extLst>
            </p:cNvPr>
            <p:cNvCxnSpPr>
              <a:cxnSpLocks/>
            </p:cNvCxnSpPr>
            <p:nvPr/>
          </p:nvCxnSpPr>
          <p:spPr bwMode="auto">
            <a:xfrm flipH="1">
              <a:off x="4179312" y="5627375"/>
              <a:ext cx="77714"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cxnSp>
          <p:nvCxnSpPr>
            <p:cNvPr id="37" name="Přímá spojovací šipka 20">
              <a:extLst>
                <a:ext uri="{FF2B5EF4-FFF2-40B4-BE49-F238E27FC236}">
                  <a16:creationId xmlns:a16="http://schemas.microsoft.com/office/drawing/2014/main" id="{39FD12F4-A206-4460-A2F7-FF9C3BA9BBE1}"/>
                </a:ext>
              </a:extLst>
            </p:cNvPr>
            <p:cNvCxnSpPr>
              <a:cxnSpLocks/>
            </p:cNvCxnSpPr>
            <p:nvPr/>
          </p:nvCxnSpPr>
          <p:spPr bwMode="auto">
            <a:xfrm flipH="1">
              <a:off x="3030532" y="5627375"/>
              <a:ext cx="76021"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cxnSp>
          <p:nvCxnSpPr>
            <p:cNvPr id="38" name="Přímá spojovací šipka 22">
              <a:extLst>
                <a:ext uri="{FF2B5EF4-FFF2-40B4-BE49-F238E27FC236}">
                  <a16:creationId xmlns:a16="http://schemas.microsoft.com/office/drawing/2014/main" id="{12CB273C-A1FB-4141-9CFB-7C2A01BB47F3}"/>
                </a:ext>
              </a:extLst>
            </p:cNvPr>
            <p:cNvCxnSpPr>
              <a:cxnSpLocks/>
            </p:cNvCxnSpPr>
            <p:nvPr/>
          </p:nvCxnSpPr>
          <p:spPr bwMode="auto">
            <a:xfrm flipH="1">
              <a:off x="5724126" y="5626460"/>
              <a:ext cx="1512170" cy="915"/>
            </a:xfrm>
            <a:prstGeom prst="straightConnector1">
              <a:avLst/>
            </a:prstGeom>
            <a:solidFill>
              <a:srgbClr val="E5E5FF"/>
            </a:solidFill>
            <a:ln w="57150" cap="flat" cmpd="sng" algn="ctr">
              <a:solidFill>
                <a:srgbClr val="FFC000"/>
              </a:solidFill>
              <a:prstDash val="solid"/>
              <a:headEnd type="triangle" w="med" len="med"/>
              <a:tailEnd type="none" w="med" len="med"/>
            </a:ln>
            <a:effectLst/>
          </p:spPr>
        </p:cxnSp>
        <p:cxnSp>
          <p:nvCxnSpPr>
            <p:cNvPr id="39" name="Přímá spojovací šipka 23">
              <a:extLst>
                <a:ext uri="{FF2B5EF4-FFF2-40B4-BE49-F238E27FC236}">
                  <a16:creationId xmlns:a16="http://schemas.microsoft.com/office/drawing/2014/main" id="{F6638B28-3A4D-48F4-B6DA-30B56ACB70BB}"/>
                </a:ext>
              </a:extLst>
            </p:cNvPr>
            <p:cNvCxnSpPr/>
            <p:nvPr/>
          </p:nvCxnSpPr>
          <p:spPr bwMode="auto">
            <a:xfrm flipH="1">
              <a:off x="1728019" y="5627375"/>
              <a:ext cx="76022" cy="0"/>
            </a:xfrm>
            <a:prstGeom prst="straightConnector1">
              <a:avLst/>
            </a:prstGeom>
            <a:solidFill>
              <a:srgbClr val="E5E5FF"/>
            </a:solidFill>
            <a:ln w="57150" cap="flat" cmpd="sng" algn="ctr">
              <a:solidFill>
                <a:srgbClr val="00B050"/>
              </a:solidFill>
              <a:prstDash val="solid"/>
              <a:headEnd type="none" w="med" len="med"/>
              <a:tailEnd type="triangle" w="med" len="med"/>
            </a:ln>
            <a:effectLst/>
          </p:spPr>
        </p:cxnSp>
        <p:sp>
          <p:nvSpPr>
            <p:cNvPr id="40" name="TextovéPole 39">
              <a:extLst>
                <a:ext uri="{FF2B5EF4-FFF2-40B4-BE49-F238E27FC236}">
                  <a16:creationId xmlns:a16="http://schemas.microsoft.com/office/drawing/2014/main" id="{2D1A7B9B-B5A9-4AD1-BF04-C56B5227FB5F}"/>
                </a:ext>
              </a:extLst>
            </p:cNvPr>
            <p:cNvSpPr txBox="1"/>
            <p:nvPr/>
          </p:nvSpPr>
          <p:spPr bwMode="auto">
            <a:xfrm>
              <a:off x="1880061" y="5794893"/>
              <a:ext cx="5284223" cy="338554"/>
            </a:xfrm>
            <a:prstGeom prst="rect">
              <a:avLst/>
            </a:prstGeom>
            <a:solidFill>
              <a:srgbClr val="E5E5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600" b="0" i="0" u="none" strike="noStrike" kern="0" cap="none" spc="0" normalizeH="0" baseline="0" noProof="0" dirty="0">
                  <a:ln>
                    <a:noFill/>
                  </a:ln>
                  <a:solidFill>
                    <a:srgbClr val="00B050"/>
                  </a:solidFill>
                  <a:effectLst/>
                  <a:uLnTx/>
                  <a:uFillTx/>
                </a:rPr>
                <a:t>infrazvuk</a:t>
              </a:r>
              <a:r>
                <a:rPr kumimoji="0" lang="cs-CZ" sz="1600" b="0" i="0" u="none" strike="noStrike" kern="0" cap="none" spc="0" normalizeH="0" baseline="0" noProof="0" dirty="0">
                  <a:ln>
                    <a:noFill/>
                  </a:ln>
                  <a:solidFill>
                    <a:srgbClr val="FFFFFF"/>
                  </a:solidFill>
                  <a:effectLst/>
                  <a:uLnTx/>
                  <a:uFillTx/>
                </a:rPr>
                <a:t>         </a:t>
              </a:r>
              <a:r>
                <a:rPr kumimoji="0" lang="cs-CZ" sz="1600" b="0" i="0" u="none" strike="noStrike" kern="0" cap="none" spc="0" normalizeH="0" baseline="0" noProof="0" dirty="0">
                  <a:ln>
                    <a:noFill/>
                  </a:ln>
                  <a:solidFill>
                    <a:srgbClr val="E5E5FF">
                      <a:lumMod val="50000"/>
                    </a:srgbClr>
                  </a:solidFill>
                  <a:effectLst/>
                  <a:uLnTx/>
                  <a:uFillTx/>
                </a:rPr>
                <a:t>zvuk</a:t>
              </a:r>
              <a:r>
                <a:rPr lang="cs-CZ" sz="1600" kern="0" dirty="0">
                  <a:solidFill>
                    <a:srgbClr val="FFFFFF"/>
                  </a:solidFill>
                </a:rPr>
                <a:t>	             </a:t>
              </a:r>
              <a:r>
                <a:rPr kumimoji="0" lang="cs-CZ" sz="1600" b="0" i="0" u="none" strike="noStrike" kern="0" cap="none" spc="0" normalizeH="0" baseline="0" noProof="0" dirty="0">
                  <a:ln>
                    <a:noFill/>
                  </a:ln>
                  <a:solidFill>
                    <a:srgbClr val="FF0000"/>
                  </a:solidFill>
                  <a:effectLst/>
                  <a:uLnTx/>
                  <a:uFillTx/>
                </a:rPr>
                <a:t>ultrazvuk          </a:t>
              </a:r>
              <a:r>
                <a:rPr kumimoji="0" lang="cs-CZ" sz="1600" b="0" i="0" u="none" strike="noStrike" kern="0" cap="none" spc="0" normalizeH="0" baseline="0" noProof="0" dirty="0" err="1">
                  <a:ln>
                    <a:noFill/>
                  </a:ln>
                  <a:solidFill>
                    <a:schemeClr val="accent4"/>
                  </a:solidFill>
                  <a:effectLst/>
                  <a:uLnTx/>
                  <a:uFillTx/>
                </a:rPr>
                <a:t>hyperzvuk</a:t>
              </a:r>
              <a:endParaRPr kumimoji="0" lang="cs-CZ" sz="1600" b="0" i="0" u="none" strike="noStrike" kern="0" cap="none" spc="0" normalizeH="0" baseline="0" noProof="0" dirty="0">
                <a:ln>
                  <a:noFill/>
                </a:ln>
                <a:solidFill>
                  <a:schemeClr val="accent4"/>
                </a:solidFill>
                <a:effectLst/>
                <a:uLnTx/>
                <a:uFillTx/>
              </a:endParaRPr>
            </a:p>
          </p:txBody>
        </p:sp>
        <p:sp>
          <p:nvSpPr>
            <p:cNvPr id="41" name="TextovéPole 25">
              <a:extLst>
                <a:ext uri="{FF2B5EF4-FFF2-40B4-BE49-F238E27FC236}">
                  <a16:creationId xmlns:a16="http://schemas.microsoft.com/office/drawing/2014/main" id="{77486CEB-99F5-4659-8536-0C0E01C3C1E2}"/>
                </a:ext>
              </a:extLst>
            </p:cNvPr>
            <p:cNvSpPr txBox="1">
              <a:spLocks noChangeArrowheads="1"/>
            </p:cNvSpPr>
            <p:nvPr/>
          </p:nvSpPr>
          <p:spPr bwMode="auto">
            <a:xfrm>
              <a:off x="2723864" y="5210235"/>
              <a:ext cx="4291762" cy="307777"/>
            </a:xfrm>
            <a:prstGeom prst="rect">
              <a:avLst/>
            </a:prstGeom>
            <a:solidFill>
              <a:srgbClr val="E5E5FF"/>
            </a:solidFill>
            <a:ln w="9525">
              <a:noFill/>
              <a:miter lim="800000"/>
              <a:headEnd/>
              <a:tailEnd/>
            </a:ln>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cs-CZ" sz="1400" b="0" i="0" u="none" strike="noStrike" kern="0" cap="none" spc="0" normalizeH="0" baseline="0" noProof="0" dirty="0">
                  <a:ln>
                    <a:noFill/>
                  </a:ln>
                  <a:solidFill>
                    <a:srgbClr val="000514"/>
                  </a:solidFill>
                  <a:effectLst/>
                  <a:uLnTx/>
                  <a:uFillTx/>
                </a:rPr>
                <a:t>16Hz 	  20kHz                     1Ghz</a:t>
              </a:r>
            </a:p>
          </p:txBody>
        </p:sp>
        <p:cxnSp>
          <p:nvCxnSpPr>
            <p:cNvPr id="59" name="Přímá spojovací šipka 15">
              <a:extLst>
                <a:ext uri="{FF2B5EF4-FFF2-40B4-BE49-F238E27FC236}">
                  <a16:creationId xmlns:a16="http://schemas.microsoft.com/office/drawing/2014/main" id="{E1CE35C0-8C30-4A91-BA83-AF259F6D859D}"/>
                </a:ext>
              </a:extLst>
            </p:cNvPr>
            <p:cNvCxnSpPr>
              <a:cxnSpLocks/>
            </p:cNvCxnSpPr>
            <p:nvPr/>
          </p:nvCxnSpPr>
          <p:spPr bwMode="auto">
            <a:xfrm flipH="1">
              <a:off x="5724126" y="5626460"/>
              <a:ext cx="77714" cy="0"/>
            </a:xfrm>
            <a:prstGeom prst="straightConnector1">
              <a:avLst/>
            </a:prstGeom>
            <a:solidFill>
              <a:srgbClr val="E5E5FF"/>
            </a:solidFill>
            <a:ln w="57150" cap="flat" cmpd="sng" algn="ctr">
              <a:solidFill>
                <a:srgbClr val="000514"/>
              </a:solidFill>
              <a:prstDash val="solid"/>
              <a:headEnd type="none" w="med" len="med"/>
              <a:tailEnd type="diamond" w="med" len="med"/>
            </a:ln>
            <a:effectLst/>
          </p:spPr>
        </p:cxnSp>
      </p:grpSp>
      <mc:AlternateContent xmlns:mc="http://schemas.openxmlformats.org/markup-compatibility/2006" xmlns:a14="http://schemas.microsoft.com/office/drawing/2010/main">
        <mc:Choice Requires="a14">
          <p:sp>
            <p:nvSpPr>
              <p:cNvPr id="65" name="TextovéPole 64">
                <a:extLst>
                  <a:ext uri="{FF2B5EF4-FFF2-40B4-BE49-F238E27FC236}">
                    <a16:creationId xmlns:a16="http://schemas.microsoft.com/office/drawing/2014/main" id="{13211317-7554-41B3-9ABA-64A638FC07A6}"/>
                  </a:ext>
                </a:extLst>
              </p:cNvPr>
              <p:cNvSpPr txBox="1"/>
              <p:nvPr/>
            </p:nvSpPr>
            <p:spPr>
              <a:xfrm>
                <a:off x="496210" y="3154825"/>
                <a:ext cx="1784870" cy="697114"/>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ea typeface="Cambria Math" panose="02040503050406030204" pitchFamily="18" charset="0"/>
                        </a:rPr>
                        <m:t>𝜆</m:t>
                      </m:r>
                      <m:r>
                        <a:rPr lang="cs-CZ" sz="2400" b="0" i="1" smtClean="0">
                          <a:latin typeface="Cambria Math" panose="02040503050406030204" pitchFamily="18" charset="0"/>
                        </a:rPr>
                        <m:t>= </m:t>
                      </m: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𝑐</m:t>
                          </m:r>
                        </m:num>
                        <m:den>
                          <m:r>
                            <a:rPr lang="cs-CZ" sz="2400" b="0" i="1" smtClean="0">
                              <a:latin typeface="Cambria Math" panose="02040503050406030204" pitchFamily="18" charset="0"/>
                            </a:rPr>
                            <m:t>𝑓</m:t>
                          </m:r>
                        </m:den>
                      </m:f>
                    </m:oMath>
                  </m:oMathPara>
                </a14:m>
                <a:endParaRPr lang="cs-CZ" sz="2400" dirty="0"/>
              </a:p>
            </p:txBody>
          </p:sp>
        </mc:Choice>
        <mc:Fallback xmlns="">
          <p:sp>
            <p:nvSpPr>
              <p:cNvPr id="65" name="TextovéPole 64">
                <a:extLst>
                  <a:ext uri="{FF2B5EF4-FFF2-40B4-BE49-F238E27FC236}">
                    <a16:creationId xmlns:a16="http://schemas.microsoft.com/office/drawing/2014/main" id="{13211317-7554-41B3-9ABA-64A638FC07A6}"/>
                  </a:ext>
                </a:extLst>
              </p:cNvPr>
              <p:cNvSpPr txBox="1">
                <a:spLocks noRot="1" noChangeAspect="1" noMove="1" noResize="1" noEditPoints="1" noAdjustHandles="1" noChangeArrowheads="1" noChangeShapeType="1" noTextEdit="1"/>
              </p:cNvSpPr>
              <p:nvPr/>
            </p:nvSpPr>
            <p:spPr>
              <a:xfrm>
                <a:off x="496210" y="3154825"/>
                <a:ext cx="1784870" cy="697114"/>
              </a:xfrm>
              <a:prstGeom prst="rect">
                <a:avLst/>
              </a:prstGeom>
              <a:blipFill>
                <a:blip r:embed="rId3"/>
                <a:stretch>
                  <a:fillRect/>
                </a:stretch>
              </a:blipFill>
            </p:spPr>
            <p:txBody>
              <a:bodyPr/>
              <a:lstStyle/>
              <a:p>
                <a:r>
                  <a:rPr lang="cs-CZ">
                    <a:noFill/>
                  </a:rPr>
                  <a:t> </a:t>
                </a:r>
              </a:p>
            </p:txBody>
          </p:sp>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Rozlišení 2D obrazu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lstStyle/>
          <a:p>
            <a:pPr>
              <a:defRPr/>
            </a:pPr>
            <a:r>
              <a:rPr lang="cs-CZ" sz="2400" dirty="0">
                <a:solidFill>
                  <a:srgbClr val="FFFF00"/>
                </a:solidFill>
                <a:cs typeface="Arial" pitchFamily="34" charset="0"/>
              </a:rPr>
              <a:t>2) Laterální rozlišení</a:t>
            </a:r>
            <a:r>
              <a:rPr lang="cs-CZ" sz="2400" dirty="0">
                <a:cs typeface="Arial" pitchFamily="34" charset="0"/>
              </a:rPr>
              <a:t> – kolmo ke svazku</a:t>
            </a:r>
          </a:p>
          <a:p>
            <a:pPr lvl="1">
              <a:defRPr/>
            </a:pPr>
            <a:endParaRPr lang="cs-CZ" sz="2000" dirty="0">
              <a:cs typeface="Arial" pitchFamily="34" charset="0"/>
            </a:endParaRPr>
          </a:p>
          <a:p>
            <a:pPr lvl="1">
              <a:defRPr/>
            </a:pPr>
            <a:endParaRPr lang="cs-CZ" sz="2000" dirty="0">
              <a:cs typeface="Arial" pitchFamily="34" charset="0"/>
            </a:endParaRPr>
          </a:p>
          <a:p>
            <a:pPr lvl="1">
              <a:defRPr/>
            </a:pPr>
            <a:endParaRPr lang="cs-CZ" sz="2000" dirty="0">
              <a:cs typeface="Arial" pitchFamily="34" charset="0"/>
            </a:endParaRPr>
          </a:p>
          <a:p>
            <a:pPr lvl="1">
              <a:defRPr/>
            </a:pPr>
            <a:r>
              <a:rPr lang="cs-CZ" sz="2000" dirty="0">
                <a:cs typeface="Arial" pitchFamily="34" charset="0"/>
              </a:rPr>
              <a:t>Dáno šíří UZ svazku</a:t>
            </a:r>
          </a:p>
          <a:p>
            <a:pPr lvl="1">
              <a:defRPr/>
            </a:pPr>
            <a:r>
              <a:rPr lang="cs-CZ" sz="2000" dirty="0">
                <a:cs typeface="Arial" pitchFamily="34" charset="0"/>
              </a:rPr>
              <a:t>Šíře svazku nepřímo úměrná </a:t>
            </a:r>
            <a:r>
              <a:rPr lang="cs-CZ" sz="2000" dirty="0">
                <a:solidFill>
                  <a:srgbClr val="FFFF00"/>
                </a:solidFill>
                <a:cs typeface="Arial" pitchFamily="34" charset="0"/>
              </a:rPr>
              <a:t>frekvenci</a:t>
            </a:r>
            <a:endParaRPr lang="cs-CZ" sz="2000" dirty="0">
              <a:cs typeface="Arial" pitchFamily="34" charset="0"/>
            </a:endParaRPr>
          </a:p>
          <a:p>
            <a:pPr lvl="1">
              <a:defRPr/>
            </a:pPr>
            <a:r>
              <a:rPr lang="cs-CZ" sz="2000" dirty="0">
                <a:cs typeface="Arial" pitchFamily="34" charset="0"/>
              </a:rPr>
              <a:t>Svazek má nejmenší šíři v místě fokusu, ten můžeme upravit nastavením </a:t>
            </a:r>
            <a:r>
              <a:rPr lang="cs-CZ" sz="2000" dirty="0">
                <a:solidFill>
                  <a:srgbClr val="FFFF00"/>
                </a:solidFill>
                <a:cs typeface="Arial" pitchFamily="34" charset="0"/>
              </a:rPr>
              <a:t>fokusace</a:t>
            </a: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lvl="1">
              <a:defRPr/>
            </a:pPr>
            <a:endParaRPr lang="cs-CZ" sz="2000" dirty="0">
              <a:solidFill>
                <a:srgbClr val="FFFF00"/>
              </a:solidFill>
              <a:cs typeface="Arial" pitchFamily="34" charset="0"/>
            </a:endParaRPr>
          </a:p>
          <a:p>
            <a:pPr>
              <a:defRPr/>
            </a:pPr>
            <a:r>
              <a:rPr lang="cs-CZ" sz="2400" dirty="0">
                <a:cs typeface="Arial" pitchFamily="34" charset="0"/>
              </a:rPr>
              <a:t>Zvýšením frekvence sondy</a:t>
            </a:r>
          </a:p>
          <a:p>
            <a:pPr lvl="1">
              <a:defRPr/>
            </a:pPr>
            <a:r>
              <a:rPr lang="cs-CZ" sz="2000" dirty="0">
                <a:cs typeface="Arial" pitchFamily="34" charset="0"/>
              </a:rPr>
              <a:t>Zvýšíme axiální i laterální rozlišení!</a:t>
            </a:r>
          </a:p>
          <a:p>
            <a:pPr lvl="1">
              <a:defRPr/>
            </a:pPr>
            <a:endParaRPr lang="cs-CZ" sz="2000" dirty="0">
              <a:solidFill>
                <a:srgbClr val="FFFF00"/>
              </a:solidFill>
              <a:cs typeface="Arial" pitchFamily="34" charset="0"/>
            </a:endParaRPr>
          </a:p>
        </p:txBody>
      </p:sp>
      <p:pic>
        <p:nvPicPr>
          <p:cNvPr id="30726" name="Picture 6" descr="http://usra.ca/images/f4.jpg">
            <a:extLst>
              <a:ext uri="{FF2B5EF4-FFF2-40B4-BE49-F238E27FC236}">
                <a16:creationId xmlns:a16="http://schemas.microsoft.com/office/drawing/2014/main" id="{2A485233-7FD6-4A12-A458-FC27CDF4A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725163"/>
            <a:ext cx="3084333" cy="12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55ACE1C7-D075-41FC-9F5A-0509FEA5F935}"/>
              </a:ext>
            </a:extLst>
          </p:cNvPr>
          <p:cNvPicPr>
            <a:picLocks noChangeAspect="1"/>
          </p:cNvPicPr>
          <p:nvPr/>
        </p:nvPicPr>
        <p:blipFill>
          <a:blip r:embed="rId4"/>
          <a:stretch>
            <a:fillRect/>
          </a:stretch>
        </p:blipFill>
        <p:spPr>
          <a:xfrm>
            <a:off x="1763688" y="1340768"/>
            <a:ext cx="3658950" cy="826200"/>
          </a:xfrm>
          <a:prstGeom prst="rect">
            <a:avLst/>
          </a:prstGeom>
        </p:spPr>
      </p:pic>
      <p:sp>
        <p:nvSpPr>
          <p:cNvPr id="16" name="Text Box 4">
            <a:extLst>
              <a:ext uri="{FF2B5EF4-FFF2-40B4-BE49-F238E27FC236}">
                <a16:creationId xmlns:a16="http://schemas.microsoft.com/office/drawing/2014/main" id="{9B96D702-12E1-49EE-B319-64F88A74F20B}"/>
              </a:ext>
            </a:extLst>
          </p:cNvPr>
          <p:cNvSpPr txBox="1">
            <a:spLocks noChangeArrowheads="1"/>
          </p:cNvSpPr>
          <p:nvPr/>
        </p:nvSpPr>
        <p:spPr bwMode="auto">
          <a:xfrm>
            <a:off x="270459" y="6317551"/>
            <a:ext cx="86940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100" i="1" dirty="0">
                <a:solidFill>
                  <a:schemeClr val="accent4"/>
                </a:solidFill>
                <a:latin typeface="+mj-lt"/>
              </a:rPr>
              <a:t>Image Resolution</a:t>
            </a:r>
            <a:r>
              <a:rPr lang="cs-CZ" altLang="cs-CZ" sz="1100" i="1" dirty="0">
                <a:solidFill>
                  <a:schemeClr val="accent4"/>
                </a:solidFill>
                <a:latin typeface="+mj-lt"/>
              </a:rPr>
              <a:t>.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Guided</a:t>
            </a:r>
            <a:r>
              <a:rPr lang="cs-CZ" altLang="cs-CZ" sz="1100" i="1" dirty="0">
                <a:solidFill>
                  <a:schemeClr val="accent4"/>
                </a:solidFill>
                <a:latin typeface="+mj-lt"/>
              </a:rPr>
              <a:t> </a:t>
            </a:r>
            <a:r>
              <a:rPr lang="cs-CZ" altLang="cs-CZ" sz="1100" i="1" dirty="0" err="1">
                <a:solidFill>
                  <a:schemeClr val="accent4"/>
                </a:solidFill>
                <a:latin typeface="+mj-lt"/>
              </a:rPr>
              <a:t>Regional</a:t>
            </a:r>
            <a:r>
              <a:rPr lang="cs-CZ" altLang="cs-CZ" sz="1100" i="1" dirty="0">
                <a:solidFill>
                  <a:schemeClr val="accent4"/>
                </a:solidFill>
                <a:latin typeface="+mj-lt"/>
              </a:rPr>
              <a:t> </a:t>
            </a:r>
            <a:r>
              <a:rPr lang="cs-CZ" altLang="cs-CZ" sz="1100" i="1" dirty="0" err="1">
                <a:solidFill>
                  <a:schemeClr val="accent4"/>
                </a:solidFill>
                <a:latin typeface="+mj-lt"/>
              </a:rPr>
              <a:t>Anesthesia</a:t>
            </a:r>
            <a:r>
              <a:rPr lang="cs-CZ" altLang="cs-CZ" sz="1100" i="1" dirty="0">
                <a:solidFill>
                  <a:schemeClr val="accent4"/>
                </a:solidFill>
                <a:latin typeface="+mj-lt"/>
              </a:rPr>
              <a:t>. </a:t>
            </a:r>
            <a:r>
              <a:rPr lang="cs-CZ" altLang="cs-CZ" sz="1100" i="1" dirty="0">
                <a:solidFill>
                  <a:schemeClr val="accent4"/>
                </a:solidFill>
                <a:latin typeface="+mj-lt"/>
                <a:hlinkClick r:id="rId5">
                  <a:extLst>
                    <a:ext uri="{A12FA001-AC4F-418D-AE19-62706E023703}">
                      <ahyp:hlinkClr xmlns:ahyp="http://schemas.microsoft.com/office/drawing/2018/hyperlinkcolor" val="tx"/>
                    </a:ext>
                  </a:extLst>
                </a:hlinkClick>
              </a:rPr>
              <a:t>http://usra.ca/imageresolution.php</a:t>
            </a:r>
            <a:endParaRPr lang="cs-CZ" altLang="cs-CZ" sz="1100" i="1" dirty="0">
              <a:solidFill>
                <a:schemeClr val="accent4"/>
              </a:solidFill>
              <a:latin typeface="+mj-lt"/>
            </a:endParaRPr>
          </a:p>
          <a:p>
            <a:pPr eaLnBrk="1" hangingPunct="1"/>
            <a:r>
              <a:rPr lang="cs-CZ" altLang="cs-CZ" sz="1100" i="1" dirty="0">
                <a:solidFill>
                  <a:schemeClr val="accent4"/>
                </a:solidFill>
                <a:latin typeface="+mj-lt"/>
              </a:rPr>
              <a:t>Basic </a:t>
            </a:r>
            <a:r>
              <a:rPr lang="cs-CZ" altLang="cs-CZ" sz="1100" i="1" dirty="0" err="1">
                <a:solidFill>
                  <a:schemeClr val="accent4"/>
                </a:solidFill>
                <a:latin typeface="+mj-lt"/>
              </a:rPr>
              <a:t>Ultrasound</a:t>
            </a:r>
            <a:r>
              <a:rPr lang="cs-CZ" altLang="cs-CZ" sz="1100" i="1" dirty="0">
                <a:solidFill>
                  <a:schemeClr val="accent4"/>
                </a:solidFill>
                <a:latin typeface="+mj-lt"/>
              </a:rPr>
              <a:t> </a:t>
            </a:r>
            <a:r>
              <a:rPr lang="cs-CZ" altLang="cs-CZ" sz="1100" i="1" dirty="0" err="1">
                <a:solidFill>
                  <a:schemeClr val="accent4"/>
                </a:solidFill>
                <a:latin typeface="+mj-lt"/>
              </a:rPr>
              <a:t>Physics</a:t>
            </a:r>
            <a:r>
              <a:rPr lang="cs-CZ" altLang="cs-CZ" sz="1100" i="1" dirty="0">
                <a:solidFill>
                  <a:schemeClr val="accent4"/>
                </a:solidFill>
                <a:latin typeface="+mj-lt"/>
              </a:rPr>
              <a:t>. </a:t>
            </a:r>
            <a:r>
              <a:rPr lang="cs-CZ" altLang="cs-CZ" sz="1100" i="1" dirty="0" err="1">
                <a:solidFill>
                  <a:schemeClr val="accent4"/>
                </a:solidFill>
                <a:latin typeface="+mj-lt"/>
              </a:rPr>
              <a:t>Chapter</a:t>
            </a:r>
            <a:r>
              <a:rPr lang="cs-CZ" altLang="cs-CZ" sz="1100" i="1" dirty="0">
                <a:solidFill>
                  <a:schemeClr val="accent4"/>
                </a:solidFill>
                <a:latin typeface="+mj-lt"/>
              </a:rPr>
              <a:t> 1. </a:t>
            </a:r>
            <a:r>
              <a:rPr lang="cs-CZ" altLang="cs-CZ" sz="1100" i="1" dirty="0" err="1">
                <a:solidFill>
                  <a:schemeClr val="accent4"/>
                </a:solidFill>
                <a:latin typeface="+mj-lt"/>
              </a:rPr>
              <a:t>Edelman</a:t>
            </a:r>
            <a:r>
              <a:rPr lang="cs-CZ" altLang="cs-CZ" sz="1100" i="1" dirty="0">
                <a:solidFill>
                  <a:schemeClr val="accent4"/>
                </a:solidFill>
                <a:latin typeface="+mj-lt"/>
              </a:rPr>
              <a:t> S. </a:t>
            </a:r>
            <a:r>
              <a:rPr lang="cs-CZ" sz="1100" i="1" dirty="0">
                <a:solidFill>
                  <a:schemeClr val="accent4"/>
                </a:solidFill>
                <a:latin typeface="+mj-lt"/>
                <a:hlinkClick r:id="rId6">
                  <a:extLst>
                    <a:ext uri="{A12FA001-AC4F-418D-AE19-62706E023703}">
                      <ahyp:hlinkClr xmlns:ahyp="http://schemas.microsoft.com/office/drawing/2018/hyperlinkcolor" val="tx"/>
                    </a:ext>
                  </a:extLst>
                </a:hlinkClick>
              </a:rPr>
              <a:t>https://asecho.org/wp-content/uploads/2017/05/025_Edelman_Basic-Ultrasound-Physics.pdf</a:t>
            </a:r>
            <a:r>
              <a:rPr lang="cs-CZ" altLang="cs-CZ" sz="1100" i="1" dirty="0">
                <a:solidFill>
                  <a:schemeClr val="accent4"/>
                </a:solidFill>
                <a:latin typeface="+mj-lt"/>
              </a:rPr>
              <a:t> </a:t>
            </a:r>
            <a:endParaRPr lang="en-US" altLang="cs-CZ" sz="1100" i="1" dirty="0">
              <a:solidFill>
                <a:schemeClr val="accent4"/>
              </a:solidFill>
              <a:latin typeface="+mj-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FB97AF-1917-4016-B521-05039BC6EA73}"/>
              </a:ext>
            </a:extLst>
          </p:cNvPr>
          <p:cNvSpPr>
            <a:spLocks noGrp="1"/>
          </p:cNvSpPr>
          <p:nvPr>
            <p:ph type="title"/>
          </p:nvPr>
        </p:nvSpPr>
        <p:spPr>
          <a:xfrm>
            <a:off x="395288" y="0"/>
            <a:ext cx="8229600" cy="836613"/>
          </a:xfrm>
        </p:spPr>
        <p:txBody>
          <a:bodyPr/>
          <a:lstStyle/>
          <a:p>
            <a:pPr>
              <a:defRPr/>
            </a:pPr>
            <a:r>
              <a:rPr lang="cs-CZ" dirty="0"/>
              <a:t>Tloušťka řezu</a:t>
            </a:r>
            <a:endParaRPr lang="cs-CZ" dirty="0">
              <a:cs typeface="Arial" pitchFamily="34" charset="0"/>
            </a:endParaRPr>
          </a:p>
        </p:txBody>
      </p:sp>
      <p:sp>
        <p:nvSpPr>
          <p:cNvPr id="3" name="Zástupný symbol pro obsah 2">
            <a:extLst>
              <a:ext uri="{FF2B5EF4-FFF2-40B4-BE49-F238E27FC236}">
                <a16:creationId xmlns:a16="http://schemas.microsoft.com/office/drawing/2014/main" id="{9DB9BDEA-8C0B-474A-AE69-0137A22C8302}"/>
              </a:ext>
            </a:extLst>
          </p:cNvPr>
          <p:cNvSpPr>
            <a:spLocks noGrp="1"/>
          </p:cNvSpPr>
          <p:nvPr>
            <p:ph idx="1"/>
          </p:nvPr>
        </p:nvSpPr>
        <p:spPr>
          <a:xfrm>
            <a:off x="395288" y="908050"/>
            <a:ext cx="8064500" cy="5689600"/>
          </a:xfrm>
        </p:spPr>
        <p:txBody>
          <a:bodyPr>
            <a:normAutofit/>
          </a:bodyPr>
          <a:lstStyle/>
          <a:p>
            <a:pPr>
              <a:defRPr/>
            </a:pPr>
            <a:r>
              <a:rPr lang="cs-CZ" sz="2400" dirty="0">
                <a:cs typeface="Arial" pitchFamily="34" charset="0"/>
              </a:rPr>
              <a:t>Šíře UZ pulzu v rovině elevace určuje šíři řezu, tedy i množství šumu v obraze a do určité míry citlivost přístroje</a:t>
            </a:r>
          </a:p>
          <a:p>
            <a:pPr>
              <a:defRPr/>
            </a:pPr>
            <a:r>
              <a:rPr lang="cs-CZ" sz="2400" dirty="0">
                <a:cs typeface="Arial" pitchFamily="34" charset="0"/>
              </a:rPr>
              <a:t>Fokusaci v této rovině zajišťuje akustická čočka</a:t>
            </a:r>
          </a:p>
        </p:txBody>
      </p:sp>
      <p:pic>
        <p:nvPicPr>
          <p:cNvPr id="7" name="Obrázek 6">
            <a:extLst>
              <a:ext uri="{FF2B5EF4-FFF2-40B4-BE49-F238E27FC236}">
                <a16:creationId xmlns:a16="http://schemas.microsoft.com/office/drawing/2014/main" id="{6D047A45-92B5-43B2-9A3A-39122F14DDB3}"/>
              </a:ext>
            </a:extLst>
          </p:cNvPr>
          <p:cNvPicPr>
            <a:picLocks noChangeAspect="1"/>
          </p:cNvPicPr>
          <p:nvPr/>
        </p:nvPicPr>
        <p:blipFill rotWithShape="1">
          <a:blip r:embed="rId3"/>
          <a:srcRect b="34083"/>
          <a:stretch/>
        </p:blipFill>
        <p:spPr>
          <a:xfrm>
            <a:off x="187077" y="2628134"/>
            <a:ext cx="4875609" cy="2808312"/>
          </a:xfrm>
          <a:prstGeom prst="rect">
            <a:avLst/>
          </a:prstGeom>
        </p:spPr>
      </p:pic>
      <p:pic>
        <p:nvPicPr>
          <p:cNvPr id="11" name="Obrázek 10">
            <a:extLst>
              <a:ext uri="{FF2B5EF4-FFF2-40B4-BE49-F238E27FC236}">
                <a16:creationId xmlns:a16="http://schemas.microsoft.com/office/drawing/2014/main" id="{C2ECA2A3-5490-42FB-A0D5-5B7AF19728F9}"/>
              </a:ext>
            </a:extLst>
          </p:cNvPr>
          <p:cNvPicPr>
            <a:picLocks noChangeAspect="1"/>
          </p:cNvPicPr>
          <p:nvPr/>
        </p:nvPicPr>
        <p:blipFill rotWithShape="1">
          <a:blip r:embed="rId4"/>
          <a:srcRect b="16268"/>
          <a:stretch/>
        </p:blipFill>
        <p:spPr>
          <a:xfrm>
            <a:off x="5653012" y="2852936"/>
            <a:ext cx="3303911" cy="2480019"/>
          </a:xfrm>
          <a:prstGeom prst="rect">
            <a:avLst/>
          </a:prstGeom>
        </p:spPr>
      </p:pic>
    </p:spTree>
    <p:extLst>
      <p:ext uri="{BB962C8B-B14F-4D97-AF65-F5344CB8AC3E}">
        <p14:creationId xmlns:p14="http://schemas.microsoft.com/office/powerpoint/2010/main" val="2598243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11111170-89F2-4FFA-B8DA-3E10851722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8"/>
          <a:stretch/>
        </p:blipFill>
        <p:spPr bwMode="auto">
          <a:xfrm>
            <a:off x="5578475" y="1595438"/>
            <a:ext cx="3565525"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5843" name="Picture 12">
            <a:extLst>
              <a:ext uri="{FF2B5EF4-FFF2-40B4-BE49-F238E27FC236}">
                <a16:creationId xmlns:a16="http://schemas.microsoft.com/office/drawing/2014/main" id="{A4E25FEE-B3E8-49D4-AEE7-F5D873EA0B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588" t="16592" r="6616"/>
          <a:stretch>
            <a:fillRect/>
          </a:stretch>
        </p:blipFill>
        <p:spPr bwMode="auto">
          <a:xfrm>
            <a:off x="0" y="1595438"/>
            <a:ext cx="5307013"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AE9F870E-D56B-4CA5-BFBD-2E08509EB13E}"/>
              </a:ext>
            </a:extLst>
          </p:cNvPr>
          <p:cNvSpPr>
            <a:spLocks noChangeArrowheads="1"/>
          </p:cNvSpPr>
          <p:nvPr/>
        </p:nvSpPr>
        <p:spPr bwMode="auto">
          <a:xfrm>
            <a:off x="4716463" y="188913"/>
            <a:ext cx="4427537" cy="1152525"/>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vyšší frekvence</a:t>
            </a:r>
            <a:r>
              <a:rPr lang="cs-CZ" dirty="0">
                <a:effectLst>
                  <a:outerShdw blurRad="38100" dist="38100" dir="2700000" algn="tl">
                    <a:srgbClr val="808080"/>
                  </a:outerShdw>
                </a:effectLst>
                <a:latin typeface="Arial" pitchFamily="34" charset="0"/>
                <a:cs typeface="Arial" pitchFamily="34" charset="0"/>
              </a:rPr>
              <a:t> = </a:t>
            </a:r>
            <a:r>
              <a:rPr lang="cs-CZ" dirty="0">
                <a:solidFill>
                  <a:schemeClr val="bg1"/>
                </a:solidFill>
                <a:effectLst>
                  <a:outerShdw blurRad="38100" dist="38100" dir="2700000" algn="tl">
                    <a:srgbClr val="808080"/>
                  </a:outerShdw>
                </a:effectLst>
                <a:latin typeface="Arial" pitchFamily="34" charset="0"/>
                <a:cs typeface="Arial" pitchFamily="34" charset="0"/>
              </a:rPr>
              <a:t>vyšší rozlišení</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Arial" pitchFamily="34" charset="0"/>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Arial" pitchFamily="34" charset="0"/>
              <a:cs typeface="Arial" pitchFamily="34" charset="0"/>
            </a:endParaRPr>
          </a:p>
        </p:txBody>
      </p:sp>
      <p:sp>
        <p:nvSpPr>
          <p:cNvPr id="16" name="TextovéPole 15">
            <a:extLst>
              <a:ext uri="{FF2B5EF4-FFF2-40B4-BE49-F238E27FC236}">
                <a16:creationId xmlns:a16="http://schemas.microsoft.com/office/drawing/2014/main" id="{5FB66780-65BA-44F5-9255-4796A21B266B}"/>
              </a:ext>
            </a:extLst>
          </p:cNvPr>
          <p:cNvSpPr txBox="1"/>
          <p:nvPr/>
        </p:nvSpPr>
        <p:spPr>
          <a:xfrm>
            <a:off x="250825" y="188913"/>
            <a:ext cx="3997325" cy="81280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Arial" pitchFamily="34" charset="0"/>
                <a:cs typeface="Arial" pitchFamily="34" charset="0"/>
              </a:rPr>
              <a:t>nižší frekvence</a:t>
            </a:r>
            <a:r>
              <a:rPr lang="cs-CZ" sz="1600" dirty="0">
                <a:effectLst>
                  <a:outerShdw blurRad="38100" dist="38100" dir="2700000" algn="tl">
                    <a:srgbClr val="808080"/>
                  </a:outerShdw>
                </a:effectLst>
                <a:latin typeface="Arial" pitchFamily="34" charset="0"/>
                <a:cs typeface="Arial" pitchFamily="34" charset="0"/>
              </a:rPr>
              <a:t> = </a:t>
            </a:r>
            <a:r>
              <a:rPr lang="cs-CZ" sz="1600" dirty="0">
                <a:solidFill>
                  <a:schemeClr val="bg1"/>
                </a:solidFill>
                <a:effectLst>
                  <a:outerShdw blurRad="38100" dist="38100" dir="2700000" algn="tl">
                    <a:srgbClr val="808080"/>
                  </a:outerShdw>
                </a:effectLst>
                <a:latin typeface="Arial" pitchFamily="34" charset="0"/>
                <a:cs typeface="Arial" pitchFamily="34" charset="0"/>
              </a:rPr>
              <a:t>horší rozlišení</a:t>
            </a:r>
            <a:endParaRPr lang="en-US" sz="1600" i="1" dirty="0">
              <a:solidFill>
                <a:schemeClr val="bg1"/>
              </a:solidFill>
              <a:effectLst>
                <a:outerShdw blurRad="38100" dist="38100" dir="2700000" algn="tl">
                  <a:srgbClr val="808080"/>
                </a:outerShdw>
              </a:effectLst>
              <a:latin typeface="Arial" pitchFamily="34" charset="0"/>
              <a:cs typeface="Arial" pitchFamily="34" charset="0"/>
            </a:endParaRPr>
          </a:p>
        </p:txBody>
      </p:sp>
      <p:sp>
        <p:nvSpPr>
          <p:cNvPr id="7" name="Rectangle 5">
            <a:extLst>
              <a:ext uri="{FF2B5EF4-FFF2-40B4-BE49-F238E27FC236}">
                <a16:creationId xmlns:a16="http://schemas.microsoft.com/office/drawing/2014/main" id="{F065CFF6-AFC9-488E-B413-D15A90354B89}"/>
              </a:ext>
            </a:extLst>
          </p:cNvPr>
          <p:cNvSpPr txBox="1">
            <a:spLocks noChangeArrowheads="1"/>
          </p:cNvSpPr>
          <p:nvPr/>
        </p:nvSpPr>
        <p:spPr bwMode="auto">
          <a:xfrm>
            <a:off x="1286008" y="1211272"/>
            <a:ext cx="2269207" cy="419123"/>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effectLst>
                  <a:outerShdw blurRad="38100" dist="38100" dir="2700000" algn="tl">
                    <a:srgbClr val="000000"/>
                  </a:outerShdw>
                </a:effectLst>
                <a:latin typeface="+mj-lt"/>
                <a:ea typeface="+mj-ea"/>
                <a:cs typeface="+mj-cs"/>
              </a:rPr>
              <a:t>Sonda C5-1 </a:t>
            </a:r>
            <a:r>
              <a:rPr lang="cs-CZ" b="1" kern="0" dirty="0">
                <a:solidFill>
                  <a:srgbClr val="FFFF00"/>
                </a:solidFill>
                <a:effectLst>
                  <a:outerShdw blurRad="38100" dist="38100" dir="2700000" algn="tl">
                    <a:srgbClr val="000000"/>
                  </a:outerShdw>
                </a:effectLst>
                <a:latin typeface="+mj-lt"/>
                <a:ea typeface="+mj-ea"/>
                <a:cs typeface="+mj-cs"/>
              </a:rPr>
              <a:t>5 MHz</a:t>
            </a:r>
          </a:p>
        </p:txBody>
      </p:sp>
      <p:sp>
        <p:nvSpPr>
          <p:cNvPr id="8" name="Rectangle 5">
            <a:extLst>
              <a:ext uri="{FF2B5EF4-FFF2-40B4-BE49-F238E27FC236}">
                <a16:creationId xmlns:a16="http://schemas.microsoft.com/office/drawing/2014/main" id="{623ADE33-96D1-48BF-AB61-1391C3BAEE73}"/>
              </a:ext>
            </a:extLst>
          </p:cNvPr>
          <p:cNvSpPr txBox="1">
            <a:spLocks noChangeArrowheads="1"/>
          </p:cNvSpPr>
          <p:nvPr/>
        </p:nvSpPr>
        <p:spPr bwMode="auto">
          <a:xfrm>
            <a:off x="6156176" y="1211273"/>
            <a:ext cx="2269207" cy="384166"/>
          </a:xfrm>
          <a:prstGeom prst="rect">
            <a:avLst/>
          </a:prstGeom>
          <a:solidFill>
            <a:srgbClr val="000000"/>
          </a:solidFill>
          <a:ln w="9525">
            <a:noFill/>
            <a:miter lim="800000"/>
            <a:headEnd/>
            <a:tailEnd/>
          </a:ln>
          <a:effectLst/>
        </p:spPr>
        <p:txBody>
          <a:bodyPr anchor="ctr"/>
          <a:lstStyle/>
          <a:p>
            <a:pPr algn="ctr" eaLnBrk="0" hangingPunct="0">
              <a:buFont typeface="Wingdings" pitchFamily="2" charset="2"/>
              <a:buNone/>
              <a:defRPr/>
            </a:pPr>
            <a:r>
              <a:rPr lang="cs-CZ" b="1" kern="0" dirty="0">
                <a:effectLst>
                  <a:outerShdw blurRad="38100" dist="38100" dir="2700000" algn="tl">
                    <a:srgbClr val="000000"/>
                  </a:outerShdw>
                </a:effectLst>
                <a:latin typeface="+mj-lt"/>
                <a:ea typeface="+mj-ea"/>
                <a:cs typeface="+mj-cs"/>
              </a:rPr>
              <a:t>Sonda L12-5 </a:t>
            </a:r>
            <a:r>
              <a:rPr lang="cs-CZ" b="1" kern="0" dirty="0">
                <a:solidFill>
                  <a:srgbClr val="FFFF00"/>
                </a:solidFill>
                <a:effectLst>
                  <a:outerShdw blurRad="38100" dist="38100" dir="2700000" algn="tl">
                    <a:srgbClr val="000000"/>
                  </a:outerShdw>
                </a:effectLst>
                <a:latin typeface="+mj-lt"/>
                <a:ea typeface="+mj-ea"/>
                <a:cs typeface="+mj-cs"/>
              </a:rPr>
              <a:t>12 MHz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1026">
            <a:extLst>
              <a:ext uri="{FF2B5EF4-FFF2-40B4-BE49-F238E27FC236}">
                <a16:creationId xmlns:a16="http://schemas.microsoft.com/office/drawing/2014/main" id="{8A15ABC9-F812-4050-ABA3-6258C49146A1}"/>
              </a:ext>
            </a:extLst>
          </p:cNvPr>
          <p:cNvSpPr>
            <a:spLocks noGrp="1" noChangeArrowheads="1"/>
          </p:cNvSpPr>
          <p:nvPr>
            <p:ph type="title"/>
          </p:nvPr>
        </p:nvSpPr>
        <p:spPr>
          <a:xfrm>
            <a:off x="395288" y="0"/>
            <a:ext cx="8229600" cy="1143000"/>
          </a:xfrm>
        </p:spPr>
        <p:txBody>
          <a:bodyPr/>
          <a:lstStyle/>
          <a:p>
            <a:pPr>
              <a:defRPr/>
            </a:pPr>
            <a:r>
              <a:rPr lang="cs-CZ" dirty="0"/>
              <a:t>Typy ultrazvukových sond</a:t>
            </a:r>
          </a:p>
        </p:txBody>
      </p:sp>
      <p:sp>
        <p:nvSpPr>
          <p:cNvPr id="27651" name="Text Box 1028">
            <a:extLst>
              <a:ext uri="{FF2B5EF4-FFF2-40B4-BE49-F238E27FC236}">
                <a16:creationId xmlns:a16="http://schemas.microsoft.com/office/drawing/2014/main" id="{5D644664-F536-46A0-9AF9-6BD77A58E689}"/>
              </a:ext>
            </a:extLst>
          </p:cNvPr>
          <p:cNvSpPr txBox="1">
            <a:spLocks noChangeArrowheads="1"/>
          </p:cNvSpPr>
          <p:nvPr/>
        </p:nvSpPr>
        <p:spPr bwMode="auto">
          <a:xfrm>
            <a:off x="609600" y="3463925"/>
            <a:ext cx="19050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cs-CZ" altLang="cs-CZ" sz="1600" b="1" dirty="0">
                <a:latin typeface="+mn-lt"/>
                <a:cs typeface="Arial" panose="020B0604020202020204" pitchFamily="34" charset="0"/>
              </a:rPr>
              <a:t>Mechanická sonda</a:t>
            </a:r>
            <a:r>
              <a:rPr lang="cs-CZ" altLang="cs-CZ" sz="1600" dirty="0">
                <a:latin typeface="+mn-lt"/>
                <a:cs typeface="Arial" panose="020B0604020202020204" pitchFamily="34" charset="0"/>
              </a:rPr>
              <a:t>:</a:t>
            </a:r>
            <a:br>
              <a:rPr lang="cs-CZ" altLang="cs-CZ" sz="1400" dirty="0">
                <a:latin typeface="+mn-lt"/>
                <a:cs typeface="Arial" panose="020B0604020202020204" pitchFamily="34" charset="0"/>
              </a:rPr>
            </a:br>
            <a:endParaRPr lang="cs-CZ" altLang="cs-CZ" sz="1400" dirty="0">
              <a:latin typeface="+mn-lt"/>
              <a:cs typeface="Arial" panose="020B0604020202020204" pitchFamily="34" charset="0"/>
            </a:endParaRPr>
          </a:p>
          <a:p>
            <a:pPr>
              <a:spcBef>
                <a:spcPct val="50000"/>
              </a:spcBef>
              <a:buFontTx/>
              <a:buChar char="•"/>
            </a:pPr>
            <a:r>
              <a:rPr lang="cs-CZ" altLang="cs-CZ" sz="1400" dirty="0">
                <a:latin typeface="+mn-lt"/>
                <a:cs typeface="Arial" panose="020B0604020202020204" pitchFamily="34" charset="0"/>
              </a:rPr>
              <a:t>B zobrazení v reálném čase </a:t>
            </a:r>
          </a:p>
          <a:p>
            <a:pPr>
              <a:spcBef>
                <a:spcPct val="50000"/>
              </a:spcBef>
              <a:buFontTx/>
              <a:buChar char="•"/>
            </a:pPr>
            <a:r>
              <a:rPr lang="cs-CZ" altLang="cs-CZ" sz="1400" dirty="0">
                <a:latin typeface="+mn-lt"/>
                <a:cs typeface="Arial" panose="020B0604020202020204" pitchFamily="34" charset="0"/>
              </a:rPr>
              <a:t>mechanické vychylování svazku</a:t>
            </a:r>
          </a:p>
          <a:p>
            <a:pPr>
              <a:spcBef>
                <a:spcPct val="50000"/>
              </a:spcBef>
              <a:buFontTx/>
              <a:buChar char="•"/>
            </a:pPr>
            <a:r>
              <a:rPr lang="cs-CZ" altLang="cs-CZ" sz="1400" dirty="0">
                <a:latin typeface="+mn-lt"/>
                <a:cs typeface="Arial" panose="020B0604020202020204" pitchFamily="34" charset="0"/>
              </a:rPr>
              <a:t>generace </a:t>
            </a:r>
            <a:r>
              <a:rPr lang="cs-CZ" altLang="cs-CZ" sz="1400" u="sng" dirty="0">
                <a:latin typeface="+mn-lt"/>
                <a:cs typeface="Arial" panose="020B0604020202020204" pitchFamily="34" charset="0"/>
              </a:rPr>
              <a:t>jedním měničem </a:t>
            </a:r>
            <a:r>
              <a:rPr lang="cs-CZ" altLang="cs-CZ" sz="1400" dirty="0">
                <a:latin typeface="+mn-lt"/>
                <a:cs typeface="Arial" panose="020B0604020202020204" pitchFamily="34" charset="0"/>
              </a:rPr>
              <a:t>umístěným na </a:t>
            </a:r>
            <a:r>
              <a:rPr lang="cs-CZ" altLang="cs-CZ" sz="1400" u="sng" dirty="0">
                <a:latin typeface="+mn-lt"/>
                <a:cs typeface="Arial" panose="020B0604020202020204" pitchFamily="34" charset="0"/>
              </a:rPr>
              <a:t>otočné hlavici</a:t>
            </a:r>
            <a:r>
              <a:rPr lang="cs-CZ" altLang="cs-CZ" sz="1400" dirty="0">
                <a:latin typeface="+mn-lt"/>
                <a:cs typeface="Arial" panose="020B0604020202020204" pitchFamily="34" charset="0"/>
              </a:rPr>
              <a:t> </a:t>
            </a:r>
          </a:p>
        </p:txBody>
      </p:sp>
      <p:sp>
        <p:nvSpPr>
          <p:cNvPr id="27652" name="Text Box 1029">
            <a:extLst>
              <a:ext uri="{FF2B5EF4-FFF2-40B4-BE49-F238E27FC236}">
                <a16:creationId xmlns:a16="http://schemas.microsoft.com/office/drawing/2014/main" id="{96B849F4-BF04-4128-A28C-14A7D66E2C40}"/>
              </a:ext>
            </a:extLst>
          </p:cNvPr>
          <p:cNvSpPr txBox="1">
            <a:spLocks noChangeArrowheads="1"/>
          </p:cNvSpPr>
          <p:nvPr/>
        </p:nvSpPr>
        <p:spPr bwMode="auto">
          <a:xfrm>
            <a:off x="2914650" y="3463925"/>
            <a:ext cx="21336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Sektorová sonda</a:t>
            </a:r>
            <a:r>
              <a:rPr lang="cs-CZ" altLang="cs-CZ" sz="1600" dirty="0">
                <a:latin typeface="+mn-lt"/>
                <a:cs typeface="Arial" panose="020B0604020202020204" pitchFamily="34" charset="0"/>
              </a:rPr>
              <a:t>:</a:t>
            </a:r>
            <a:br>
              <a:rPr lang="cs-CZ" altLang="cs-CZ" sz="1600" dirty="0">
                <a:latin typeface="+mn-lt"/>
                <a:cs typeface="Arial" panose="020B0604020202020204" pitchFamily="34" charset="0"/>
              </a:rPr>
            </a:br>
            <a:r>
              <a:rPr lang="cs-CZ" altLang="cs-CZ" sz="1400" dirty="0">
                <a:latin typeface="+mn-lt"/>
                <a:cs typeface="Arial" panose="020B0604020202020204" pitchFamily="34" charset="0"/>
              </a:rPr>
              <a:t>2-3 MHz </a:t>
            </a:r>
          </a:p>
          <a:p>
            <a:pPr>
              <a:spcBef>
                <a:spcPct val="50000"/>
              </a:spcBef>
              <a:buFontTx/>
              <a:buChar char="•"/>
            </a:pPr>
            <a:r>
              <a:rPr lang="cs-CZ" altLang="cs-CZ" sz="1400" dirty="0">
                <a:latin typeface="+mn-lt"/>
                <a:cs typeface="Arial" panose="020B0604020202020204" pitchFamily="34" charset="0"/>
              </a:rPr>
              <a:t>měniče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do krátké lineární řady </a:t>
            </a:r>
          </a:p>
          <a:p>
            <a:pPr>
              <a:spcBef>
                <a:spcPct val="50000"/>
              </a:spcBef>
              <a:buFontTx/>
              <a:buChar char="•"/>
            </a:pPr>
            <a:r>
              <a:rPr lang="cs-CZ" altLang="cs-CZ" sz="1400" u="sng" dirty="0">
                <a:latin typeface="+mn-lt"/>
                <a:cs typeface="Arial" panose="020B0604020202020204" pitchFamily="34" charset="0"/>
              </a:rPr>
              <a:t>buzeny současně</a:t>
            </a:r>
            <a:endParaRPr lang="cs-CZ" altLang="cs-CZ" sz="1400" dirty="0">
              <a:latin typeface="+mn-lt"/>
              <a:cs typeface="Arial" panose="020B0604020202020204" pitchFamily="34" charset="0"/>
            </a:endParaRPr>
          </a:p>
          <a:p>
            <a:pPr>
              <a:spcBef>
                <a:spcPct val="50000"/>
              </a:spcBef>
              <a:buFontTx/>
              <a:buChar char="•"/>
            </a:pPr>
            <a:r>
              <a:rPr lang="cs-CZ" altLang="cs-CZ" sz="1400" dirty="0">
                <a:latin typeface="+mn-lt"/>
                <a:cs typeface="Arial" panose="020B0604020202020204" pitchFamily="34" charset="0"/>
              </a:rPr>
              <a:t>s </a:t>
            </a:r>
            <a:r>
              <a:rPr lang="cs-CZ" altLang="cs-CZ" sz="1400" u="sng" dirty="0">
                <a:latin typeface="+mn-lt"/>
                <a:cs typeface="Arial" panose="020B0604020202020204" pitchFamily="34" charset="0"/>
              </a:rPr>
              <a:t>různou fází</a:t>
            </a:r>
            <a:endParaRPr lang="cs-CZ" altLang="cs-CZ" sz="1400" dirty="0">
              <a:latin typeface="+mn-lt"/>
              <a:cs typeface="Arial" panose="020B0604020202020204" pitchFamily="34" charset="0"/>
            </a:endParaRPr>
          </a:p>
          <a:p>
            <a:pPr>
              <a:spcBef>
                <a:spcPct val="50000"/>
              </a:spcBef>
              <a:buFontTx/>
              <a:buChar char="•"/>
            </a:pPr>
            <a:r>
              <a:rPr lang="cs-CZ" altLang="cs-CZ" sz="1400" u="sng" dirty="0">
                <a:latin typeface="+mn-lt"/>
                <a:cs typeface="Arial" panose="020B0604020202020204" pitchFamily="34" charset="0"/>
              </a:rPr>
              <a:t>elektronické vychylování svazku </a:t>
            </a:r>
            <a:r>
              <a:rPr lang="cs-CZ" altLang="cs-CZ" sz="1400" dirty="0">
                <a:latin typeface="+mn-lt"/>
                <a:cs typeface="Arial" panose="020B0604020202020204" pitchFamily="34" charset="0"/>
              </a:rPr>
              <a:t>v sondě s úzkou základnou.</a:t>
            </a:r>
          </a:p>
        </p:txBody>
      </p:sp>
      <p:sp>
        <p:nvSpPr>
          <p:cNvPr id="27653" name="Text Box 1030">
            <a:extLst>
              <a:ext uri="{FF2B5EF4-FFF2-40B4-BE49-F238E27FC236}">
                <a16:creationId xmlns:a16="http://schemas.microsoft.com/office/drawing/2014/main" id="{93DE60DC-CD09-43AA-8175-8DF63EFDA494}"/>
              </a:ext>
            </a:extLst>
          </p:cNvPr>
          <p:cNvSpPr txBox="1">
            <a:spLocks noChangeArrowheads="1"/>
          </p:cNvSpPr>
          <p:nvPr/>
        </p:nvSpPr>
        <p:spPr bwMode="auto">
          <a:xfrm>
            <a:off x="5146675" y="3463925"/>
            <a:ext cx="1676400" cy="152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Konvexní sonda</a:t>
            </a:r>
            <a:r>
              <a:rPr lang="cs-CZ" altLang="cs-CZ" sz="1600" dirty="0">
                <a:latin typeface="+mn-lt"/>
                <a:cs typeface="Arial" panose="020B0604020202020204" pitchFamily="34" charset="0"/>
              </a:rPr>
              <a:t>:</a:t>
            </a:r>
            <a:br>
              <a:rPr lang="cs-CZ" altLang="cs-CZ" sz="1600" dirty="0">
                <a:latin typeface="+mn-lt"/>
                <a:cs typeface="Arial" panose="020B0604020202020204" pitchFamily="34" charset="0"/>
              </a:rPr>
            </a:br>
            <a:r>
              <a:rPr lang="cs-CZ" altLang="cs-CZ" sz="1400" dirty="0">
                <a:latin typeface="+mn-lt"/>
                <a:cs typeface="Arial" panose="020B0604020202020204" pitchFamily="34" charset="0"/>
              </a:rPr>
              <a:t>1-6 MHz </a:t>
            </a:r>
          </a:p>
          <a:p>
            <a:pPr>
              <a:spcBef>
                <a:spcPct val="50000"/>
              </a:spcBef>
              <a:buFontTx/>
              <a:buChar char="•"/>
            </a:pPr>
            <a:r>
              <a:rPr lang="cs-CZ" altLang="cs-CZ" sz="1400" dirty="0">
                <a:latin typeface="+mn-lt"/>
                <a:cs typeface="Arial" panose="020B0604020202020204" pitchFamily="34" charset="0"/>
              </a:rPr>
              <a:t>měniče jsou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do konvexně vyklenuté řady</a:t>
            </a:r>
          </a:p>
        </p:txBody>
      </p:sp>
      <p:sp>
        <p:nvSpPr>
          <p:cNvPr id="27654" name="Text Box 1031">
            <a:extLst>
              <a:ext uri="{FF2B5EF4-FFF2-40B4-BE49-F238E27FC236}">
                <a16:creationId xmlns:a16="http://schemas.microsoft.com/office/drawing/2014/main" id="{04410914-47C6-48D7-97BB-9992938F1E33}"/>
              </a:ext>
            </a:extLst>
          </p:cNvPr>
          <p:cNvSpPr txBox="1">
            <a:spLocks noChangeArrowheads="1"/>
          </p:cNvSpPr>
          <p:nvPr/>
        </p:nvSpPr>
        <p:spPr bwMode="auto">
          <a:xfrm>
            <a:off x="6873875" y="3463925"/>
            <a:ext cx="18129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50000"/>
              </a:spcBef>
            </a:pPr>
            <a:r>
              <a:rPr lang="cs-CZ" altLang="cs-CZ" sz="1600" b="1" dirty="0">
                <a:latin typeface="+mn-lt"/>
                <a:cs typeface="Arial" panose="020B0604020202020204" pitchFamily="34" charset="0"/>
              </a:rPr>
              <a:t>Lineární sonda</a:t>
            </a:r>
            <a:r>
              <a:rPr lang="cs-CZ" altLang="cs-CZ" sz="1600" dirty="0">
                <a:latin typeface="+mn-lt"/>
                <a:cs typeface="Arial" panose="020B0604020202020204" pitchFamily="34" charset="0"/>
              </a:rPr>
              <a:t>:</a:t>
            </a:r>
            <a:r>
              <a:rPr lang="cs-CZ" altLang="cs-CZ" sz="1400" dirty="0">
                <a:latin typeface="+mn-lt"/>
                <a:cs typeface="Arial" panose="020B0604020202020204" pitchFamily="34" charset="0"/>
              </a:rPr>
              <a:t>      5-20 MHz</a:t>
            </a:r>
          </a:p>
          <a:p>
            <a:pPr>
              <a:spcBef>
                <a:spcPct val="50000"/>
              </a:spcBef>
              <a:buFontTx/>
              <a:buChar char="•"/>
            </a:pPr>
            <a:r>
              <a:rPr lang="cs-CZ" altLang="cs-CZ" sz="1400" dirty="0">
                <a:latin typeface="+mn-lt"/>
                <a:cs typeface="Arial" panose="020B0604020202020204" pitchFamily="34" charset="0"/>
              </a:rPr>
              <a:t>měniče jsou </a:t>
            </a:r>
            <a:r>
              <a:rPr lang="cs-CZ" altLang="cs-CZ" sz="1400" dirty="0" err="1">
                <a:latin typeface="+mn-lt"/>
                <a:cs typeface="Arial" panose="020B0604020202020204" pitchFamily="34" charset="0"/>
              </a:rPr>
              <a:t>uspořádáné</a:t>
            </a:r>
            <a:r>
              <a:rPr lang="cs-CZ" altLang="cs-CZ" sz="1400" dirty="0">
                <a:latin typeface="+mn-lt"/>
                <a:cs typeface="Arial" panose="020B0604020202020204" pitchFamily="34" charset="0"/>
              </a:rPr>
              <a:t> v jedné řadě </a:t>
            </a:r>
          </a:p>
          <a:p>
            <a:pPr>
              <a:spcBef>
                <a:spcPct val="50000"/>
              </a:spcBef>
              <a:buFontTx/>
              <a:buChar char="•"/>
            </a:pPr>
            <a:r>
              <a:rPr lang="cs-CZ" altLang="cs-CZ" sz="1400" dirty="0">
                <a:latin typeface="+mn-lt"/>
                <a:cs typeface="Arial" panose="020B0604020202020204" pitchFamily="34" charset="0"/>
              </a:rPr>
              <a:t>počet vertikálních obrazových řádků je úměrný počtu měničů</a:t>
            </a:r>
          </a:p>
        </p:txBody>
      </p:sp>
      <p:grpSp>
        <p:nvGrpSpPr>
          <p:cNvPr id="27656" name="Group 1038">
            <a:extLst>
              <a:ext uri="{FF2B5EF4-FFF2-40B4-BE49-F238E27FC236}">
                <a16:creationId xmlns:a16="http://schemas.microsoft.com/office/drawing/2014/main" id="{8CB56C66-D10A-4709-BB75-C95CADDE5A81}"/>
              </a:ext>
            </a:extLst>
          </p:cNvPr>
          <p:cNvGrpSpPr>
            <a:grpSpLocks/>
          </p:cNvGrpSpPr>
          <p:nvPr/>
        </p:nvGrpSpPr>
        <p:grpSpPr bwMode="auto">
          <a:xfrm>
            <a:off x="609600" y="1447800"/>
            <a:ext cx="7704138" cy="1984375"/>
            <a:chOff x="384" y="912"/>
            <a:chExt cx="4853" cy="1250"/>
          </a:xfrm>
        </p:grpSpPr>
        <p:pic>
          <p:nvPicPr>
            <p:cNvPr id="27657" name="Picture 1033" descr="Obrázek4">
              <a:extLst>
                <a:ext uri="{FF2B5EF4-FFF2-40B4-BE49-F238E27FC236}">
                  <a16:creationId xmlns:a16="http://schemas.microsoft.com/office/drawing/2014/main" id="{D1040F98-2351-44B2-9935-84EEC70E2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912"/>
              <a:ext cx="4853"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AutoShape 1037">
              <a:extLst>
                <a:ext uri="{FF2B5EF4-FFF2-40B4-BE49-F238E27FC236}">
                  <a16:creationId xmlns:a16="http://schemas.microsoft.com/office/drawing/2014/main" id="{A81233F2-0E0D-4458-81AC-9823A45978F9}"/>
                </a:ext>
              </a:extLst>
            </p:cNvPr>
            <p:cNvSpPr>
              <a:spLocks noChangeArrowheads="1"/>
            </p:cNvSpPr>
            <p:nvPr/>
          </p:nvSpPr>
          <p:spPr bwMode="auto">
            <a:xfrm>
              <a:off x="672" y="1248"/>
              <a:ext cx="384" cy="432"/>
            </a:xfrm>
            <a:prstGeom prst="curvedRightArrow">
              <a:avLst>
                <a:gd name="adj1" fmla="val 17578"/>
                <a:gd name="adj2" fmla="val 30703"/>
                <a:gd name="adj3" fmla="val 37500"/>
              </a:avLst>
            </a:prstGeom>
            <a:solidFill>
              <a:srgbClr val="FF3300"/>
            </a:solidFill>
            <a:ln w="9525">
              <a:solidFill>
                <a:schemeClr val="bg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cs-CZ" altLang="cs-CZ">
                <a:solidFill>
                  <a:srgbClr val="DDDDDD"/>
                </a:solidFill>
              </a:endParaRPr>
            </a:p>
          </p:txBody>
        </p:sp>
      </p:grpSp>
    </p:spTree>
    <p:extLst>
      <p:ext uri="{BB962C8B-B14F-4D97-AF65-F5344CB8AC3E}">
        <p14:creationId xmlns:p14="http://schemas.microsoft.com/office/powerpoint/2010/main" val="157856880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1026">
            <a:extLst>
              <a:ext uri="{FF2B5EF4-FFF2-40B4-BE49-F238E27FC236}">
                <a16:creationId xmlns:a16="http://schemas.microsoft.com/office/drawing/2014/main" id="{8A15ABC9-F812-4050-ABA3-6258C49146A1}"/>
              </a:ext>
            </a:extLst>
          </p:cNvPr>
          <p:cNvSpPr>
            <a:spLocks noGrp="1" noChangeArrowheads="1"/>
          </p:cNvSpPr>
          <p:nvPr>
            <p:ph type="title"/>
          </p:nvPr>
        </p:nvSpPr>
        <p:spPr>
          <a:xfrm>
            <a:off x="628650" y="26293"/>
            <a:ext cx="7886700" cy="1026444"/>
          </a:xfrm>
        </p:spPr>
        <p:txBody>
          <a:bodyPr/>
          <a:lstStyle/>
          <a:p>
            <a:pPr>
              <a:defRPr/>
            </a:pPr>
            <a:r>
              <a:rPr lang="cs-CZ" dirty="0"/>
              <a:t>Další typy ultrazvukových sond</a:t>
            </a:r>
          </a:p>
        </p:txBody>
      </p:sp>
      <p:sp>
        <p:nvSpPr>
          <p:cNvPr id="2" name="Zástupný obsah 1">
            <a:extLst>
              <a:ext uri="{FF2B5EF4-FFF2-40B4-BE49-F238E27FC236}">
                <a16:creationId xmlns:a16="http://schemas.microsoft.com/office/drawing/2014/main" id="{D0876BAF-CE4F-4806-8C00-9413E8F6B914}"/>
              </a:ext>
            </a:extLst>
          </p:cNvPr>
          <p:cNvSpPr>
            <a:spLocks noGrp="1"/>
          </p:cNvSpPr>
          <p:nvPr>
            <p:ph idx="1"/>
          </p:nvPr>
        </p:nvSpPr>
        <p:spPr>
          <a:xfrm>
            <a:off x="628650" y="1124744"/>
            <a:ext cx="7886700" cy="5052219"/>
          </a:xfrm>
        </p:spPr>
        <p:txBody>
          <a:bodyPr/>
          <a:lstStyle/>
          <a:p>
            <a:r>
              <a:rPr lang="cs-CZ" dirty="0" err="1"/>
              <a:t>endokavitální</a:t>
            </a:r>
            <a:r>
              <a:rPr lang="cs-CZ" dirty="0"/>
              <a:t> (</a:t>
            </a:r>
            <a:r>
              <a:rPr lang="cs-CZ" dirty="0" err="1"/>
              <a:t>mikrokonvexní</a:t>
            </a:r>
            <a:r>
              <a:rPr lang="cs-CZ" dirty="0"/>
              <a:t>, lineární, radiální)</a:t>
            </a:r>
          </a:p>
          <a:p>
            <a:r>
              <a:rPr lang="cs-CZ" dirty="0"/>
              <a:t>intravaskulární</a:t>
            </a:r>
          </a:p>
          <a:p>
            <a:endParaRPr lang="cs-CZ" dirty="0"/>
          </a:p>
        </p:txBody>
      </p:sp>
      <p:pic>
        <p:nvPicPr>
          <p:cNvPr id="12" name="Picture 2" descr="F:\_Čejkovice 2019 - Prostata\obrázky\sonda endfire.jpg">
            <a:extLst>
              <a:ext uri="{FF2B5EF4-FFF2-40B4-BE49-F238E27FC236}">
                <a16:creationId xmlns:a16="http://schemas.microsoft.com/office/drawing/2014/main" id="{C6207E45-DC1A-4CE4-A290-AAC6426D6D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75776" y="2096393"/>
            <a:ext cx="1736556" cy="241188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_Čejkovice 2019 - Prostata\obrázky\sonda triplane.png">
            <a:extLst>
              <a:ext uri="{FF2B5EF4-FFF2-40B4-BE49-F238E27FC236}">
                <a16:creationId xmlns:a16="http://schemas.microsoft.com/office/drawing/2014/main" id="{C4CC8661-3FEE-44F1-8675-B6A4472B2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26369" y="3006441"/>
            <a:ext cx="3473111" cy="1736556"/>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ADFD98B5-DB19-4340-8386-AFB38E48EE6D}"/>
              </a:ext>
            </a:extLst>
          </p:cNvPr>
          <p:cNvPicPr>
            <a:picLocks noChangeAspect="1"/>
          </p:cNvPicPr>
          <p:nvPr/>
        </p:nvPicPr>
        <p:blipFill>
          <a:blip r:embed="rId5"/>
          <a:stretch>
            <a:fillRect/>
          </a:stretch>
        </p:blipFill>
        <p:spPr>
          <a:xfrm>
            <a:off x="5193159" y="4605990"/>
            <a:ext cx="3843337" cy="2100262"/>
          </a:xfrm>
          <a:prstGeom prst="rect">
            <a:avLst/>
          </a:prstGeom>
        </p:spPr>
      </p:pic>
      <p:pic>
        <p:nvPicPr>
          <p:cNvPr id="13316" name="Picture 4" descr="Picture 1 of 7">
            <a:extLst>
              <a:ext uri="{FF2B5EF4-FFF2-40B4-BE49-F238E27FC236}">
                <a16:creationId xmlns:a16="http://schemas.microsoft.com/office/drawing/2014/main" id="{18648239-5FCC-466B-85C2-14E27B7A1C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314" y="4634031"/>
            <a:ext cx="3148013" cy="209047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8547B277-59F1-4FC7-8411-C7EB1100F27D}"/>
              </a:ext>
            </a:extLst>
          </p:cNvPr>
          <p:cNvPicPr>
            <a:picLocks noChangeAspect="1"/>
          </p:cNvPicPr>
          <p:nvPr/>
        </p:nvPicPr>
        <p:blipFill>
          <a:blip r:embed="rId7"/>
          <a:stretch>
            <a:fillRect/>
          </a:stretch>
        </p:blipFill>
        <p:spPr>
          <a:xfrm>
            <a:off x="5438155" y="2422663"/>
            <a:ext cx="3598341" cy="1197301"/>
          </a:xfrm>
          <a:prstGeom prst="rect">
            <a:avLst/>
          </a:prstGeom>
        </p:spPr>
      </p:pic>
    </p:spTree>
    <p:extLst>
      <p:ext uri="{BB962C8B-B14F-4D97-AF65-F5344CB8AC3E}">
        <p14:creationId xmlns:p14="http://schemas.microsoft.com/office/powerpoint/2010/main" val="19604814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31D684D3-EB28-4CBF-867E-DFD085A5D2E2}"/>
              </a:ext>
            </a:extLst>
          </p:cNvPr>
          <p:cNvSpPr>
            <a:spLocks noGrp="1" noChangeArrowheads="1"/>
          </p:cNvSpPr>
          <p:nvPr>
            <p:ph type="title"/>
          </p:nvPr>
        </p:nvSpPr>
        <p:spPr/>
        <p:txBody>
          <a:bodyPr/>
          <a:lstStyle/>
          <a:p>
            <a:pPr eaLnBrk="1" hangingPunct="1">
              <a:defRPr/>
            </a:pPr>
            <a:r>
              <a:rPr lang="cs-CZ" sz="6600" dirty="0"/>
              <a:t>Nastavení přístroje</a:t>
            </a:r>
            <a:br>
              <a:rPr lang="cs-CZ" sz="6600" dirty="0"/>
            </a:br>
            <a:r>
              <a:rPr lang="cs-CZ" sz="6600" dirty="0"/>
              <a:t>parametry</a:t>
            </a:r>
          </a:p>
        </p:txBody>
      </p:sp>
      <p:sp>
        <p:nvSpPr>
          <p:cNvPr id="4" name="Zástupný symbol pro text 3">
            <a:extLst>
              <a:ext uri="{FF2B5EF4-FFF2-40B4-BE49-F238E27FC236}">
                <a16:creationId xmlns:a16="http://schemas.microsoft.com/office/drawing/2014/main" id="{A973E26B-B48A-463C-B68E-1D89B0721ACF}"/>
              </a:ext>
            </a:extLst>
          </p:cNvPr>
          <p:cNvSpPr>
            <a:spLocks noGrp="1"/>
          </p:cNvSpPr>
          <p:nvPr>
            <p:ph type="body" idx="1"/>
          </p:nvPr>
        </p:nvSpPr>
        <p:spPr/>
        <p:txBody>
          <a:bodyPr/>
          <a:lstStyle/>
          <a:p>
            <a:endParaRPr lang="cs-CZ"/>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0FFD5C85-35B7-4EAC-942F-EFA59CC8F99B}"/>
              </a:ext>
            </a:extLst>
          </p:cNvPr>
          <p:cNvSpPr>
            <a:spLocks noGrp="1" noChangeArrowheads="1"/>
          </p:cNvSpPr>
          <p:nvPr>
            <p:ph type="title"/>
          </p:nvPr>
        </p:nvSpPr>
        <p:spPr>
          <a:xfrm>
            <a:off x="457200" y="0"/>
            <a:ext cx="8229600" cy="1417638"/>
          </a:xfrm>
        </p:spPr>
        <p:txBody>
          <a:bodyPr/>
          <a:lstStyle/>
          <a:p>
            <a:pPr eaLnBrk="1" hangingPunct="1">
              <a:defRPr/>
            </a:pPr>
            <a:r>
              <a:rPr lang="cs-CZ" dirty="0"/>
              <a:t>2D </a:t>
            </a:r>
            <a:r>
              <a:rPr lang="cs-CZ" dirty="0" err="1"/>
              <a:t>Gain</a:t>
            </a:r>
            <a:r>
              <a:rPr lang="cs-CZ" dirty="0"/>
              <a:t> a TGC tahové ovladače</a:t>
            </a:r>
          </a:p>
        </p:txBody>
      </p:sp>
      <p:pic>
        <p:nvPicPr>
          <p:cNvPr id="32771" name="Picture 3">
            <a:extLst>
              <a:ext uri="{FF2B5EF4-FFF2-40B4-BE49-F238E27FC236}">
                <a16:creationId xmlns:a16="http://schemas.microsoft.com/office/drawing/2014/main" id="{F047BDDC-37C2-4F09-A5CA-639BA43A3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4724400"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32772" name="Picture 4">
            <a:extLst>
              <a:ext uri="{FF2B5EF4-FFF2-40B4-BE49-F238E27FC236}">
                <a16:creationId xmlns:a16="http://schemas.microsoft.com/office/drawing/2014/main" id="{1512874C-B6F2-47C1-8B24-544F4FC3F8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89407"/>
            <a:ext cx="480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B9201E07-6A47-48E3-B440-E36550FB32AD}"/>
              </a:ext>
            </a:extLst>
          </p:cNvPr>
          <p:cNvGrpSpPr/>
          <p:nvPr/>
        </p:nvGrpSpPr>
        <p:grpSpPr>
          <a:xfrm>
            <a:off x="76200" y="4495800"/>
            <a:ext cx="2438400" cy="2286000"/>
            <a:chOff x="76200" y="4495800"/>
            <a:chExt cx="2438400" cy="2286000"/>
          </a:xfrm>
        </p:grpSpPr>
        <p:pic>
          <p:nvPicPr>
            <p:cNvPr id="32775" name="Picture 6">
              <a:extLst>
                <a:ext uri="{FF2B5EF4-FFF2-40B4-BE49-F238E27FC236}">
                  <a16:creationId xmlns:a16="http://schemas.microsoft.com/office/drawing/2014/main" id="{AB479BE2-B5DD-4E92-979C-692CA53F8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560536"/>
              <a:ext cx="2245895" cy="2221264"/>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2776" name="Line 7">
              <a:extLst>
                <a:ext uri="{FF2B5EF4-FFF2-40B4-BE49-F238E27FC236}">
                  <a16:creationId xmlns:a16="http://schemas.microsoft.com/office/drawing/2014/main" id="{4B87AB8C-C634-4283-A069-6D36FD0524B9}"/>
                </a:ext>
              </a:extLst>
            </p:cNvPr>
            <p:cNvSpPr>
              <a:spLocks noChangeShapeType="1"/>
            </p:cNvSpPr>
            <p:nvPr/>
          </p:nvSpPr>
          <p:spPr bwMode="auto">
            <a:xfrm flipH="1">
              <a:off x="2001253" y="5337372"/>
              <a:ext cx="513347" cy="258945"/>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8">
              <a:extLst>
                <a:ext uri="{FF2B5EF4-FFF2-40B4-BE49-F238E27FC236}">
                  <a16:creationId xmlns:a16="http://schemas.microsoft.com/office/drawing/2014/main" id="{EB409DBF-B543-4FB8-8FA8-63A49655FB2E}"/>
                </a:ext>
              </a:extLst>
            </p:cNvPr>
            <p:cNvSpPr>
              <a:spLocks noChangeShapeType="1"/>
            </p:cNvSpPr>
            <p:nvPr/>
          </p:nvSpPr>
          <p:spPr bwMode="auto">
            <a:xfrm flipH="1">
              <a:off x="397042" y="4495800"/>
              <a:ext cx="513347" cy="258945"/>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2774" name="Text Box 9">
            <a:extLst>
              <a:ext uri="{FF2B5EF4-FFF2-40B4-BE49-F238E27FC236}">
                <a16:creationId xmlns:a16="http://schemas.microsoft.com/office/drawing/2014/main" id="{FBA4ADE6-96AC-4C52-9739-6B19A8E18AE7}"/>
              </a:ext>
            </a:extLst>
          </p:cNvPr>
          <p:cNvSpPr txBox="1">
            <a:spLocks noChangeArrowheads="1"/>
          </p:cNvSpPr>
          <p:nvPr/>
        </p:nvSpPr>
        <p:spPr bwMode="auto">
          <a:xfrm>
            <a:off x="4953000" y="1196975"/>
            <a:ext cx="4056888"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Time </a:t>
            </a:r>
            <a:r>
              <a:rPr lang="cs-CZ" altLang="cs-CZ" sz="2000" dirty="0" err="1">
                <a:latin typeface="+mn-lt"/>
              </a:rPr>
              <a:t>Gain</a:t>
            </a:r>
            <a:r>
              <a:rPr lang="cs-CZ" altLang="cs-CZ" sz="2000" dirty="0">
                <a:latin typeface="+mn-lt"/>
              </a:rPr>
              <a:t> </a:t>
            </a:r>
            <a:r>
              <a:rPr lang="cs-CZ" altLang="cs-CZ" sz="2000" dirty="0" err="1">
                <a:latin typeface="+mn-lt"/>
              </a:rPr>
              <a:t>Compensation</a:t>
            </a:r>
            <a:endParaRPr lang="cs-CZ" altLang="cs-CZ" sz="2000" dirty="0">
              <a:latin typeface="+mn-lt"/>
            </a:endParaRPr>
          </a:p>
          <a:p>
            <a:pPr eaLnBrk="1" hangingPunct="1">
              <a:spcBef>
                <a:spcPct val="50000"/>
              </a:spcBef>
              <a:buFontTx/>
              <a:buChar char="•"/>
            </a:pPr>
            <a:r>
              <a:rPr lang="cs-CZ" altLang="cs-CZ" sz="2000" dirty="0">
                <a:latin typeface="+mn-lt"/>
              </a:rPr>
              <a:t> potenciometry - zesílení ech</a:t>
            </a:r>
          </a:p>
          <a:p>
            <a:pPr eaLnBrk="1" hangingPunct="1">
              <a:spcBef>
                <a:spcPct val="50000"/>
              </a:spcBef>
              <a:buFontTx/>
              <a:buChar char="•"/>
            </a:pPr>
            <a:r>
              <a:rPr lang="cs-CZ" altLang="cs-CZ" sz="2000" dirty="0">
                <a:latin typeface="+mn-lt"/>
              </a:rPr>
              <a:t> lze i automaticky (AGC) jednorázově nebo kontinuálně</a:t>
            </a:r>
          </a:p>
          <a:p>
            <a:pPr eaLnBrk="1" hangingPunct="1">
              <a:spcBef>
                <a:spcPct val="50000"/>
              </a:spcBef>
              <a:buFontTx/>
              <a:buChar char="•"/>
            </a:pPr>
            <a:endParaRPr lang="cs-CZ" altLang="cs-CZ" sz="2000" dirty="0">
              <a:latin typeface="+mn-lt"/>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956EEF1-AE70-471E-940D-5B323A7A9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38200"/>
            <a:ext cx="5481638"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660483" name="Rectangle 3">
            <a:extLst>
              <a:ext uri="{FF2B5EF4-FFF2-40B4-BE49-F238E27FC236}">
                <a16:creationId xmlns:a16="http://schemas.microsoft.com/office/drawing/2014/main" id="{CA1F011D-6643-4AFD-A800-AFEF67288695}"/>
              </a:ext>
            </a:extLst>
          </p:cNvPr>
          <p:cNvSpPr>
            <a:spLocks noGrp="1" noChangeArrowheads="1"/>
          </p:cNvSpPr>
          <p:nvPr>
            <p:ph type="title"/>
          </p:nvPr>
        </p:nvSpPr>
        <p:spPr>
          <a:xfrm>
            <a:off x="539750" y="0"/>
            <a:ext cx="8229600" cy="908050"/>
          </a:xfrm>
        </p:spPr>
        <p:txBody>
          <a:bodyPr/>
          <a:lstStyle/>
          <a:p>
            <a:pPr eaLnBrk="1" hangingPunct="1">
              <a:defRPr/>
            </a:pPr>
            <a:r>
              <a:rPr lang="cs-CZ" dirty="0"/>
              <a:t>Zoom</a:t>
            </a:r>
          </a:p>
        </p:txBody>
      </p:sp>
      <p:pic>
        <p:nvPicPr>
          <p:cNvPr id="33796" name="Picture 4">
            <a:extLst>
              <a:ext uri="{FF2B5EF4-FFF2-40B4-BE49-F238E27FC236}">
                <a16:creationId xmlns:a16="http://schemas.microsoft.com/office/drawing/2014/main" id="{FEEADFB7-4804-4BA0-8BB3-461DE4C6F7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828925"/>
            <a:ext cx="4953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DF88CC92-4C69-4724-9089-2A3DD38018B1}"/>
              </a:ext>
            </a:extLst>
          </p:cNvPr>
          <p:cNvGrpSpPr/>
          <p:nvPr/>
        </p:nvGrpSpPr>
        <p:grpSpPr>
          <a:xfrm>
            <a:off x="76200" y="4876800"/>
            <a:ext cx="2286000" cy="1905000"/>
            <a:chOff x="76200" y="4876800"/>
            <a:chExt cx="2286000" cy="1905000"/>
          </a:xfrm>
        </p:grpSpPr>
        <p:pic>
          <p:nvPicPr>
            <p:cNvPr id="33799" name="Picture 6">
              <a:extLst>
                <a:ext uri="{FF2B5EF4-FFF2-40B4-BE49-F238E27FC236}">
                  <a16:creationId xmlns:a16="http://schemas.microsoft.com/office/drawing/2014/main" id="{A0EC10BA-FA70-4CBF-B9CD-E0B8F37CB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3800" name="Line 7">
              <a:extLst>
                <a:ext uri="{FF2B5EF4-FFF2-40B4-BE49-F238E27FC236}">
                  <a16:creationId xmlns:a16="http://schemas.microsoft.com/office/drawing/2014/main" id="{1B244CA9-9473-4783-A001-4735E8DBE79E}"/>
                </a:ext>
              </a:extLst>
            </p:cNvPr>
            <p:cNvSpPr>
              <a:spLocks noChangeShapeType="1"/>
            </p:cNvSpPr>
            <p:nvPr/>
          </p:nvSpPr>
          <p:spPr bwMode="auto">
            <a:xfrm flipH="1">
              <a:off x="1752600" y="55626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3798" name="Text Box 8">
            <a:extLst>
              <a:ext uri="{FF2B5EF4-FFF2-40B4-BE49-F238E27FC236}">
                <a16:creationId xmlns:a16="http://schemas.microsoft.com/office/drawing/2014/main" id="{A5390B4A-473A-4A8B-A09F-7B9A148C26E1}"/>
              </a:ext>
            </a:extLst>
          </p:cNvPr>
          <p:cNvSpPr txBox="1">
            <a:spLocks noChangeArrowheads="1"/>
          </p:cNvSpPr>
          <p:nvPr/>
        </p:nvSpPr>
        <p:spPr bwMode="auto">
          <a:xfrm>
            <a:off x="5867400" y="1125538"/>
            <a:ext cx="2971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lupa</a:t>
            </a:r>
          </a:p>
          <a:p>
            <a:pPr eaLnBrk="1" hangingPunct="1">
              <a:spcBef>
                <a:spcPct val="50000"/>
              </a:spcBef>
              <a:buFontTx/>
              <a:buChar char="•"/>
            </a:pPr>
            <a:r>
              <a:rPr lang="cs-CZ" altLang="cs-CZ" sz="2000" dirty="0">
                <a:latin typeface="+mn-lt"/>
              </a:rPr>
              <a:t> pouze zvětšení pixelu</a:t>
            </a:r>
          </a:p>
          <a:p>
            <a:pPr eaLnBrk="1" hangingPunct="1">
              <a:spcBef>
                <a:spcPct val="50000"/>
              </a:spcBef>
              <a:buFontTx/>
              <a:buChar char="•"/>
            </a:pPr>
            <a:r>
              <a:rPr lang="cs-CZ" altLang="cs-CZ" sz="2000" dirty="0">
                <a:latin typeface="+mn-lt"/>
              </a:rPr>
              <a:t> není více informací</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1" name="Rectangle 3">
            <a:extLst>
              <a:ext uri="{FF2B5EF4-FFF2-40B4-BE49-F238E27FC236}">
                <a16:creationId xmlns:a16="http://schemas.microsoft.com/office/drawing/2014/main" id="{E5BC46FC-A284-4DC2-891D-134FC6CEBA56}"/>
              </a:ext>
            </a:extLst>
          </p:cNvPr>
          <p:cNvSpPr>
            <a:spLocks noGrp="1" noChangeArrowheads="1"/>
          </p:cNvSpPr>
          <p:nvPr>
            <p:ph type="title"/>
          </p:nvPr>
        </p:nvSpPr>
        <p:spPr>
          <a:xfrm>
            <a:off x="395288" y="0"/>
            <a:ext cx="8229600" cy="981075"/>
          </a:xfrm>
        </p:spPr>
        <p:txBody>
          <a:bodyPr/>
          <a:lstStyle/>
          <a:p>
            <a:pPr eaLnBrk="1" hangingPunct="1">
              <a:defRPr/>
            </a:pPr>
            <a:r>
              <a:rPr lang="cs-CZ" dirty="0"/>
              <a:t>HD - zoom</a:t>
            </a:r>
          </a:p>
        </p:txBody>
      </p:sp>
      <p:pic>
        <p:nvPicPr>
          <p:cNvPr id="34819" name="Picture 4">
            <a:extLst>
              <a:ext uri="{FF2B5EF4-FFF2-40B4-BE49-F238E27FC236}">
                <a16:creationId xmlns:a16="http://schemas.microsoft.com/office/drawing/2014/main" id="{81C6FDAC-C54C-49B0-A81F-1FF05C8CD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2705100"/>
            <a:ext cx="4800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3" name="Skupina 2">
            <a:extLst>
              <a:ext uri="{FF2B5EF4-FFF2-40B4-BE49-F238E27FC236}">
                <a16:creationId xmlns:a16="http://schemas.microsoft.com/office/drawing/2014/main" id="{35F17586-B3EF-4A40-AB93-11B15E543ADA}"/>
              </a:ext>
            </a:extLst>
          </p:cNvPr>
          <p:cNvGrpSpPr/>
          <p:nvPr/>
        </p:nvGrpSpPr>
        <p:grpSpPr>
          <a:xfrm>
            <a:off x="76200" y="4876800"/>
            <a:ext cx="2286000" cy="1905000"/>
            <a:chOff x="76200" y="4876800"/>
            <a:chExt cx="2286000" cy="1905000"/>
          </a:xfrm>
        </p:grpSpPr>
        <p:pic>
          <p:nvPicPr>
            <p:cNvPr id="34825" name="Picture 6">
              <a:extLst>
                <a:ext uri="{FF2B5EF4-FFF2-40B4-BE49-F238E27FC236}">
                  <a16:creationId xmlns:a16="http://schemas.microsoft.com/office/drawing/2014/main" id="{53576DD3-7124-4ED0-AEAF-DD9D34DA9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4826" name="Line 7">
              <a:extLst>
                <a:ext uri="{FF2B5EF4-FFF2-40B4-BE49-F238E27FC236}">
                  <a16:creationId xmlns:a16="http://schemas.microsoft.com/office/drawing/2014/main" id="{5761FA68-1100-4B38-9627-89391877AC49}"/>
                </a:ext>
              </a:extLst>
            </p:cNvPr>
            <p:cNvSpPr>
              <a:spLocks noChangeShapeType="1"/>
            </p:cNvSpPr>
            <p:nvPr/>
          </p:nvSpPr>
          <p:spPr bwMode="auto">
            <a:xfrm flipH="1">
              <a:off x="1752600" y="6096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4821" name="Group 10">
            <a:extLst>
              <a:ext uri="{FF2B5EF4-FFF2-40B4-BE49-F238E27FC236}">
                <a16:creationId xmlns:a16="http://schemas.microsoft.com/office/drawing/2014/main" id="{9D62E648-26E0-490F-AEAF-50BBAB142558}"/>
              </a:ext>
            </a:extLst>
          </p:cNvPr>
          <p:cNvGrpSpPr>
            <a:grpSpLocks/>
          </p:cNvGrpSpPr>
          <p:nvPr/>
        </p:nvGrpSpPr>
        <p:grpSpPr bwMode="auto">
          <a:xfrm>
            <a:off x="0" y="831850"/>
            <a:ext cx="5676900" cy="4654550"/>
            <a:chOff x="0" y="380"/>
            <a:chExt cx="3576" cy="2932"/>
          </a:xfrm>
        </p:grpSpPr>
        <p:pic>
          <p:nvPicPr>
            <p:cNvPr id="34823" name="Picture 2">
              <a:extLst>
                <a:ext uri="{FF2B5EF4-FFF2-40B4-BE49-F238E27FC236}">
                  <a16:creationId xmlns:a16="http://schemas.microsoft.com/office/drawing/2014/main" id="{1EC6B234-9663-4056-AAD5-0328F71D23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0"/>
              <a:ext cx="3576" cy="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4824" name="Line 8">
              <a:extLst>
                <a:ext uri="{FF2B5EF4-FFF2-40B4-BE49-F238E27FC236}">
                  <a16:creationId xmlns:a16="http://schemas.microsoft.com/office/drawing/2014/main" id="{78C36789-5506-440A-AF3E-F7B579B09804}"/>
                </a:ext>
              </a:extLst>
            </p:cNvPr>
            <p:cNvSpPr>
              <a:spLocks noChangeShapeType="1"/>
            </p:cNvSpPr>
            <p:nvPr/>
          </p:nvSpPr>
          <p:spPr bwMode="auto">
            <a:xfrm flipH="1">
              <a:off x="2160" y="1200"/>
              <a:ext cx="384" cy="192"/>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4822" name="Text Box 9">
            <a:extLst>
              <a:ext uri="{FF2B5EF4-FFF2-40B4-BE49-F238E27FC236}">
                <a16:creationId xmlns:a16="http://schemas.microsoft.com/office/drawing/2014/main" id="{23EA55E6-8867-4531-8095-4AB53811048C}"/>
              </a:ext>
            </a:extLst>
          </p:cNvPr>
          <p:cNvSpPr txBox="1">
            <a:spLocks noChangeArrowheads="1"/>
          </p:cNvSpPr>
          <p:nvPr/>
        </p:nvSpPr>
        <p:spPr bwMode="auto">
          <a:xfrm>
            <a:off x="5791200" y="973138"/>
            <a:ext cx="32448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sz="2000" dirty="0">
                <a:latin typeface="+mn-lt"/>
              </a:rPr>
              <a:t> </a:t>
            </a:r>
            <a:r>
              <a:rPr lang="cs-CZ" altLang="cs-CZ" sz="2000" dirty="0" err="1">
                <a:latin typeface="+mn-lt"/>
              </a:rPr>
              <a:t>High</a:t>
            </a:r>
            <a:r>
              <a:rPr lang="cs-CZ" altLang="cs-CZ" sz="2000" dirty="0">
                <a:latin typeface="+mn-lt"/>
              </a:rPr>
              <a:t> </a:t>
            </a:r>
            <a:r>
              <a:rPr lang="cs-CZ" altLang="cs-CZ" sz="2000" dirty="0" err="1">
                <a:latin typeface="+mn-lt"/>
              </a:rPr>
              <a:t>Definition</a:t>
            </a:r>
            <a:endParaRPr lang="cs-CZ" altLang="cs-CZ" sz="2000" dirty="0">
              <a:latin typeface="+mn-lt"/>
            </a:endParaRPr>
          </a:p>
          <a:p>
            <a:pPr eaLnBrk="1" hangingPunct="1">
              <a:spcBef>
                <a:spcPct val="50000"/>
              </a:spcBef>
              <a:buFontTx/>
              <a:buChar char="•"/>
            </a:pPr>
            <a:r>
              <a:rPr lang="cs-CZ" altLang="cs-CZ" sz="2000" dirty="0">
                <a:latin typeface="+mn-lt"/>
              </a:rPr>
              <a:t> výkon výpočetní jednotky přístroje je soustředěn pouze na zvolenou výseč obrazu</a:t>
            </a:r>
          </a:p>
          <a:p>
            <a:pPr eaLnBrk="1" hangingPunct="1">
              <a:spcBef>
                <a:spcPct val="50000"/>
              </a:spcBef>
            </a:pPr>
            <a:endParaRPr lang="cs-CZ" altLang="cs-CZ" sz="2000" dirty="0">
              <a:latin typeface="+mn-lt"/>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83" name="Rectangle 7">
            <a:extLst>
              <a:ext uri="{FF2B5EF4-FFF2-40B4-BE49-F238E27FC236}">
                <a16:creationId xmlns:a16="http://schemas.microsoft.com/office/drawing/2014/main" id="{6D66D57E-503B-4D4D-91A3-BBFACF8705D7}"/>
              </a:ext>
            </a:extLst>
          </p:cNvPr>
          <p:cNvSpPr>
            <a:spLocks noGrp="1" noChangeArrowheads="1"/>
          </p:cNvSpPr>
          <p:nvPr>
            <p:ph type="title"/>
          </p:nvPr>
        </p:nvSpPr>
        <p:spPr>
          <a:xfrm>
            <a:off x="395288" y="0"/>
            <a:ext cx="8229600" cy="1143000"/>
          </a:xfrm>
        </p:spPr>
        <p:txBody>
          <a:bodyPr/>
          <a:lstStyle/>
          <a:p>
            <a:pPr eaLnBrk="1" hangingPunct="1">
              <a:defRPr/>
            </a:pPr>
            <a:r>
              <a:rPr lang="cs-CZ" dirty="0" err="1"/>
              <a:t>Depth</a:t>
            </a:r>
            <a:r>
              <a:rPr lang="cs-CZ" dirty="0"/>
              <a:t> – hloubka zobrazení</a:t>
            </a:r>
          </a:p>
        </p:txBody>
      </p:sp>
      <p:sp>
        <p:nvSpPr>
          <p:cNvPr id="52226" name="Rectangle 2">
            <a:extLst>
              <a:ext uri="{FF2B5EF4-FFF2-40B4-BE49-F238E27FC236}">
                <a16:creationId xmlns:a16="http://schemas.microsoft.com/office/drawing/2014/main" id="{42450514-E5FF-4280-A5DD-61594B2B9099}"/>
              </a:ext>
            </a:extLst>
          </p:cNvPr>
          <p:cNvSpPr>
            <a:spLocks noGrp="1" noChangeArrowheads="1"/>
          </p:cNvSpPr>
          <p:nvPr>
            <p:ph idx="1"/>
          </p:nvPr>
        </p:nvSpPr>
        <p:spPr/>
        <p:txBody>
          <a:bodyPr/>
          <a:lstStyle/>
          <a:p>
            <a:pPr eaLnBrk="1" hangingPunct="1">
              <a:defRPr/>
            </a:pPr>
            <a:r>
              <a:rPr lang="cs-CZ">
                <a:latin typeface="Arial Narrow" pitchFamily="34" charset="0"/>
              </a:rPr>
              <a:t>Doplnit</a:t>
            </a:r>
          </a:p>
        </p:txBody>
      </p:sp>
      <p:grpSp>
        <p:nvGrpSpPr>
          <p:cNvPr id="3" name="Skupina 2">
            <a:extLst>
              <a:ext uri="{FF2B5EF4-FFF2-40B4-BE49-F238E27FC236}">
                <a16:creationId xmlns:a16="http://schemas.microsoft.com/office/drawing/2014/main" id="{73591176-1511-41FC-86E4-ABD5D7613441}"/>
              </a:ext>
            </a:extLst>
          </p:cNvPr>
          <p:cNvGrpSpPr/>
          <p:nvPr/>
        </p:nvGrpSpPr>
        <p:grpSpPr>
          <a:xfrm>
            <a:off x="76200" y="4876800"/>
            <a:ext cx="2133600" cy="1905000"/>
            <a:chOff x="76200" y="4876800"/>
            <a:chExt cx="2133600" cy="1905000"/>
          </a:xfrm>
        </p:grpSpPr>
        <p:pic>
          <p:nvPicPr>
            <p:cNvPr id="35848" name="Picture 3">
              <a:extLst>
                <a:ext uri="{FF2B5EF4-FFF2-40B4-BE49-F238E27FC236}">
                  <a16:creationId xmlns:a16="http://schemas.microsoft.com/office/drawing/2014/main" id="{F263974A-6C49-47A8-AA5C-8F3A6FFC4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5849" name="Line 4">
              <a:extLst>
                <a:ext uri="{FF2B5EF4-FFF2-40B4-BE49-F238E27FC236}">
                  <a16:creationId xmlns:a16="http://schemas.microsoft.com/office/drawing/2014/main" id="{A239BF62-1567-4283-8EBF-ACFB6A26F919}"/>
                </a:ext>
              </a:extLst>
            </p:cNvPr>
            <p:cNvSpPr>
              <a:spLocks noChangeShapeType="1"/>
            </p:cNvSpPr>
            <p:nvPr/>
          </p:nvSpPr>
          <p:spPr bwMode="auto">
            <a:xfrm flipH="1">
              <a:off x="1600200" y="4953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35844" name="Picture 5">
            <a:extLst>
              <a:ext uri="{FF2B5EF4-FFF2-40B4-BE49-F238E27FC236}">
                <a16:creationId xmlns:a16="http://schemas.microsoft.com/office/drawing/2014/main" id="{88AEF65B-A994-4AEB-A5F9-E5D9EB961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124200"/>
            <a:ext cx="4876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35845" name="Picture 6">
            <a:extLst>
              <a:ext uri="{FF2B5EF4-FFF2-40B4-BE49-F238E27FC236}">
                <a16:creationId xmlns:a16="http://schemas.microsoft.com/office/drawing/2014/main" id="{F86C40E0-7FFE-4F39-90F5-0131DFE1DA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184275"/>
            <a:ext cx="4953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35847" name="Text Box 8">
            <a:extLst>
              <a:ext uri="{FF2B5EF4-FFF2-40B4-BE49-F238E27FC236}">
                <a16:creationId xmlns:a16="http://schemas.microsoft.com/office/drawing/2014/main" id="{9545CECA-FAB8-4B7F-9572-3C85C9F4F92F}"/>
              </a:ext>
            </a:extLst>
          </p:cNvPr>
          <p:cNvSpPr txBox="1">
            <a:spLocks noChangeArrowheads="1"/>
          </p:cNvSpPr>
          <p:nvPr/>
        </p:nvSpPr>
        <p:spPr bwMode="auto">
          <a:xfrm>
            <a:off x="5219700" y="1125538"/>
            <a:ext cx="36734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dirty="0">
                <a:latin typeface="+mn-lt"/>
              </a:rPr>
              <a:t>Ovlivní </a:t>
            </a:r>
          </a:p>
          <a:p>
            <a:pPr eaLnBrk="1" hangingPunct="1">
              <a:spcBef>
                <a:spcPct val="50000"/>
              </a:spcBef>
              <a:buFontTx/>
              <a:buChar char="•"/>
            </a:pPr>
            <a:r>
              <a:rPr lang="cs-CZ" altLang="cs-CZ" dirty="0">
                <a:latin typeface="+mn-lt"/>
              </a:rPr>
              <a:t> mechanický index</a:t>
            </a:r>
          </a:p>
          <a:p>
            <a:pPr eaLnBrk="1" hangingPunct="1">
              <a:spcBef>
                <a:spcPct val="50000"/>
              </a:spcBef>
              <a:buFontTx/>
              <a:buChar char="•"/>
            </a:pPr>
            <a:r>
              <a:rPr lang="cs-CZ" altLang="cs-CZ" dirty="0">
                <a:latin typeface="+mn-lt"/>
              </a:rPr>
              <a:t> někdy použitou frekvenci sondy</a:t>
            </a:r>
          </a:p>
          <a:p>
            <a:pPr eaLnBrk="1" hangingPunct="1">
              <a:spcBef>
                <a:spcPct val="50000"/>
              </a:spcBef>
              <a:buFontTx/>
              <a:buChar char="•"/>
            </a:pPr>
            <a:r>
              <a:rPr lang="cs-CZ" altLang="cs-CZ" dirty="0">
                <a:latin typeface="+mn-lt"/>
              </a:rPr>
              <a:t> snímkovací kmitočet - FR</a:t>
            </a:r>
          </a:p>
          <a:p>
            <a:pPr eaLnBrk="1" hangingPunct="1">
              <a:spcBef>
                <a:spcPct val="50000"/>
              </a:spcBef>
              <a:buFontTx/>
              <a:buChar char="•"/>
            </a:pPr>
            <a:r>
              <a:rPr lang="cs-CZ" altLang="cs-CZ" dirty="0">
                <a:latin typeface="+mn-lt"/>
              </a:rPr>
              <a:t> hloubka fokusace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E629157E-BB72-42F2-888F-E8AF028733CE}"/>
              </a:ext>
            </a:extLst>
          </p:cNvPr>
          <p:cNvSpPr>
            <a:spLocks noGrp="1" noChangeArrowheads="1"/>
          </p:cNvSpPr>
          <p:nvPr>
            <p:ph type="title" idx="4294967295"/>
          </p:nvPr>
        </p:nvSpPr>
        <p:spPr>
          <a:xfrm>
            <a:off x="0" y="0"/>
            <a:ext cx="7429500" cy="857250"/>
          </a:xfrm>
        </p:spPr>
        <p:txBody>
          <a:bodyPr/>
          <a:lstStyle/>
          <a:p>
            <a:pPr>
              <a:defRPr/>
            </a:pPr>
            <a:r>
              <a:rPr lang="cs-CZ" dirty="0"/>
              <a:t>Fyzik. vlastnosti</a:t>
            </a:r>
          </a:p>
        </p:txBody>
      </p:sp>
      <p:sp>
        <p:nvSpPr>
          <p:cNvPr id="33798" name="Rectangle 6">
            <a:extLst>
              <a:ext uri="{FF2B5EF4-FFF2-40B4-BE49-F238E27FC236}">
                <a16:creationId xmlns:a16="http://schemas.microsoft.com/office/drawing/2014/main" id="{DB77FFBD-8DB8-4EBE-B172-67BC3CB06AFF}"/>
              </a:ext>
            </a:extLst>
          </p:cNvPr>
          <p:cNvSpPr>
            <a:spLocks noGrp="1" noChangeArrowheads="1"/>
          </p:cNvSpPr>
          <p:nvPr>
            <p:ph type="body" sz="half" idx="4294967295"/>
          </p:nvPr>
        </p:nvSpPr>
        <p:spPr>
          <a:xfrm>
            <a:off x="323528" y="857250"/>
            <a:ext cx="8172772" cy="5308054"/>
          </a:xfrm>
        </p:spPr>
        <p:txBody>
          <a:bodyPr>
            <a:normAutofit/>
          </a:bodyPr>
          <a:lstStyle/>
          <a:p>
            <a:pPr>
              <a:lnSpc>
                <a:spcPct val="80000"/>
              </a:lnSpc>
              <a:defRPr/>
            </a:pPr>
            <a:r>
              <a:rPr lang="cs-CZ" sz="2300" dirty="0">
                <a:cs typeface="Arial" pitchFamily="34" charset="0"/>
              </a:rPr>
              <a:t>Vlnění se v tkáních šíří 2 způsoby</a:t>
            </a:r>
          </a:p>
          <a:p>
            <a:pPr lvl="1">
              <a:lnSpc>
                <a:spcPct val="80000"/>
              </a:lnSpc>
              <a:defRPr/>
            </a:pPr>
            <a:r>
              <a:rPr lang="cs-CZ" b="1" dirty="0">
                <a:solidFill>
                  <a:schemeClr val="bg1"/>
                </a:solidFill>
                <a:cs typeface="Arial" pitchFamily="34" charset="0"/>
              </a:rPr>
              <a:t>Podélné vlnění </a:t>
            </a:r>
            <a:r>
              <a:rPr lang="cs-CZ" dirty="0">
                <a:cs typeface="Arial" pitchFamily="34" charset="0"/>
              </a:rPr>
              <a:t>– částice se pohybují ve směru šíření vlny</a:t>
            </a:r>
          </a:p>
          <a:p>
            <a:pPr lvl="2">
              <a:lnSpc>
                <a:spcPct val="80000"/>
              </a:lnSpc>
              <a:defRPr/>
            </a:pPr>
            <a:r>
              <a:rPr lang="cs-CZ" dirty="0">
                <a:cs typeface="Arial" pitchFamily="34" charset="0"/>
              </a:rPr>
              <a:t>Takto se ultrazvuk může šířit všemi typy tkání (pevné, kapaliny, plyn)</a:t>
            </a:r>
            <a:endParaRPr lang="cs-CZ" sz="1200" dirty="0">
              <a:cs typeface="Arial" pitchFamily="34" charset="0"/>
            </a:endParaRPr>
          </a:p>
          <a:p>
            <a:pPr lvl="2">
              <a:lnSpc>
                <a:spcPct val="80000"/>
              </a:lnSpc>
              <a:defRPr/>
            </a:pPr>
            <a:endParaRPr lang="cs-CZ" sz="1600" dirty="0">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endParaRPr lang="cs-CZ" dirty="0">
              <a:solidFill>
                <a:schemeClr val="bg1"/>
              </a:solidFill>
              <a:cs typeface="Arial" pitchFamily="34" charset="0"/>
            </a:endParaRPr>
          </a:p>
          <a:p>
            <a:pPr lvl="1">
              <a:lnSpc>
                <a:spcPct val="80000"/>
              </a:lnSpc>
              <a:defRPr/>
            </a:pPr>
            <a:r>
              <a:rPr lang="cs-CZ" dirty="0">
                <a:solidFill>
                  <a:schemeClr val="bg1"/>
                </a:solidFill>
                <a:cs typeface="Arial" pitchFamily="34" charset="0"/>
              </a:rPr>
              <a:t>Příčné vlnění</a:t>
            </a:r>
            <a:r>
              <a:rPr lang="cs-CZ" dirty="0">
                <a:cs typeface="Arial" pitchFamily="34" charset="0"/>
              </a:rPr>
              <a:t> – oscilace ve směru kolmém k šíření vlny</a:t>
            </a:r>
          </a:p>
          <a:p>
            <a:pPr lvl="2">
              <a:lnSpc>
                <a:spcPct val="80000"/>
              </a:lnSpc>
              <a:defRPr/>
            </a:pPr>
            <a:r>
              <a:rPr lang="cs-CZ" dirty="0">
                <a:cs typeface="Arial" pitchFamily="34" charset="0"/>
              </a:rPr>
              <a:t>Pouze pevné látky (kosti)</a:t>
            </a:r>
          </a:p>
          <a:p>
            <a:pPr lvl="2">
              <a:lnSpc>
                <a:spcPct val="80000"/>
              </a:lnSpc>
              <a:defRPr/>
            </a:pPr>
            <a:r>
              <a:rPr lang="cs-CZ" dirty="0">
                <a:cs typeface="Arial" pitchFamily="34" charset="0"/>
              </a:rPr>
              <a:t>Příčné vlny také vznikají v měkkých tkáních </a:t>
            </a:r>
            <a:r>
              <a:rPr lang="cs-CZ" dirty="0"/>
              <a:t>jako odezva elastického odporu tkáně na mechanické vibrace s nízkou frekvencí. Měření rychlosti jejich šíření využívá SWE (</a:t>
            </a:r>
            <a:r>
              <a:rPr lang="cs-CZ" dirty="0" err="1"/>
              <a:t>Shear-Wave</a:t>
            </a:r>
            <a:r>
              <a:rPr lang="cs-CZ" dirty="0"/>
              <a:t> </a:t>
            </a:r>
            <a:r>
              <a:rPr lang="cs-CZ" dirty="0" err="1"/>
              <a:t>Elastografie</a:t>
            </a:r>
            <a:r>
              <a:rPr lang="cs-CZ" dirty="0"/>
              <a:t>)</a:t>
            </a:r>
            <a:endParaRPr lang="cs-CZ" sz="24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a:p>
            <a:pPr lvl="1">
              <a:lnSpc>
                <a:spcPct val="80000"/>
              </a:lnSpc>
              <a:defRPr/>
            </a:pPr>
            <a:endParaRPr lang="cs-CZ" sz="2000" dirty="0">
              <a:cs typeface="Arial" pitchFamily="34" charset="0"/>
            </a:endParaRPr>
          </a:p>
        </p:txBody>
      </p:sp>
      <p:pic>
        <p:nvPicPr>
          <p:cNvPr id="2" name="Obrázek 1">
            <a:extLst>
              <a:ext uri="{FF2B5EF4-FFF2-40B4-BE49-F238E27FC236}">
                <a16:creationId xmlns:a16="http://schemas.microsoft.com/office/drawing/2014/main" id="{5310D7A1-4E68-4A92-982F-63ECE437C970}"/>
              </a:ext>
            </a:extLst>
          </p:cNvPr>
          <p:cNvPicPr>
            <a:picLocks noChangeAspect="1"/>
          </p:cNvPicPr>
          <p:nvPr/>
        </p:nvPicPr>
        <p:blipFill>
          <a:blip r:embed="rId3"/>
          <a:stretch>
            <a:fillRect/>
          </a:stretch>
        </p:blipFill>
        <p:spPr>
          <a:xfrm>
            <a:off x="2428875" y="2174574"/>
            <a:ext cx="4286250" cy="1228725"/>
          </a:xfrm>
          <a:prstGeom prst="rect">
            <a:avLst/>
          </a:prstGeom>
        </p:spPr>
      </p:pic>
      <p:pic>
        <p:nvPicPr>
          <p:cNvPr id="3" name="Obrázek 2">
            <a:extLst>
              <a:ext uri="{FF2B5EF4-FFF2-40B4-BE49-F238E27FC236}">
                <a16:creationId xmlns:a16="http://schemas.microsoft.com/office/drawing/2014/main" id="{93D6311A-BD48-40C7-B52D-3874F8196BEF}"/>
              </a:ext>
            </a:extLst>
          </p:cNvPr>
          <p:cNvPicPr>
            <a:picLocks noChangeAspect="1"/>
          </p:cNvPicPr>
          <p:nvPr/>
        </p:nvPicPr>
        <p:blipFill>
          <a:blip r:embed="rId4"/>
          <a:stretch>
            <a:fillRect/>
          </a:stretch>
        </p:blipFill>
        <p:spPr>
          <a:xfrm>
            <a:off x="2396903" y="5569991"/>
            <a:ext cx="4286250" cy="1190625"/>
          </a:xfrm>
          <a:prstGeom prst="rect">
            <a:avLst/>
          </a:prstGeom>
        </p:spPr>
      </p:pic>
    </p:spTree>
    <p:extLst>
      <p:ext uri="{BB962C8B-B14F-4D97-AF65-F5344CB8AC3E}">
        <p14:creationId xmlns:p14="http://schemas.microsoft.com/office/powerpoint/2010/main" val="3928868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4" descr="Beam Width and Pulse Diameter Characteristics of Both Unfocused and Focused Transducers">
            <a:extLst>
              <a:ext uri="{FF2B5EF4-FFF2-40B4-BE49-F238E27FC236}">
                <a16:creationId xmlns:a16="http://schemas.microsoft.com/office/drawing/2014/main" id="{D1D0734D-E317-41B2-83FA-FBA7D4D84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138" y="2463800"/>
            <a:ext cx="460692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626" name="Rectangle 2">
            <a:extLst>
              <a:ext uri="{FF2B5EF4-FFF2-40B4-BE49-F238E27FC236}">
                <a16:creationId xmlns:a16="http://schemas.microsoft.com/office/drawing/2014/main" id="{2279E858-A948-484C-B7F0-11AFC31C28EA}"/>
              </a:ext>
            </a:extLst>
          </p:cNvPr>
          <p:cNvSpPr>
            <a:spLocks noGrp="1" noChangeArrowheads="1"/>
          </p:cNvSpPr>
          <p:nvPr>
            <p:ph type="title"/>
          </p:nvPr>
        </p:nvSpPr>
        <p:spPr>
          <a:xfrm>
            <a:off x="468313" y="0"/>
            <a:ext cx="8229600" cy="1143000"/>
          </a:xfrm>
        </p:spPr>
        <p:txBody>
          <a:bodyPr/>
          <a:lstStyle/>
          <a:p>
            <a:pPr eaLnBrk="1" hangingPunct="1">
              <a:defRPr/>
            </a:pPr>
            <a:r>
              <a:rPr lang="cs-CZ" dirty="0"/>
              <a:t>Fokus</a:t>
            </a:r>
          </a:p>
        </p:txBody>
      </p:sp>
      <p:grpSp>
        <p:nvGrpSpPr>
          <p:cNvPr id="2" name="Group 12">
            <a:extLst>
              <a:ext uri="{FF2B5EF4-FFF2-40B4-BE49-F238E27FC236}">
                <a16:creationId xmlns:a16="http://schemas.microsoft.com/office/drawing/2014/main" id="{B3F25811-B0C1-4344-A01B-243EDDC1FB86}"/>
              </a:ext>
            </a:extLst>
          </p:cNvPr>
          <p:cNvGrpSpPr>
            <a:grpSpLocks/>
          </p:cNvGrpSpPr>
          <p:nvPr/>
        </p:nvGrpSpPr>
        <p:grpSpPr bwMode="auto">
          <a:xfrm>
            <a:off x="3276600" y="1219200"/>
            <a:ext cx="5867400" cy="4343400"/>
            <a:chOff x="2064" y="768"/>
            <a:chExt cx="3696" cy="2805"/>
          </a:xfrm>
        </p:grpSpPr>
        <p:pic>
          <p:nvPicPr>
            <p:cNvPr id="36877" name="Picture 3">
              <a:extLst>
                <a:ext uri="{FF2B5EF4-FFF2-40B4-BE49-F238E27FC236}">
                  <a16:creationId xmlns:a16="http://schemas.microsoft.com/office/drawing/2014/main" id="{9E8EACF5-70D5-4A41-8A9C-2C91ECB684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 y="768"/>
              <a:ext cx="3696" cy="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Line 5">
              <a:extLst>
                <a:ext uri="{FF2B5EF4-FFF2-40B4-BE49-F238E27FC236}">
                  <a16:creationId xmlns:a16="http://schemas.microsoft.com/office/drawing/2014/main" id="{B58AE5B6-35F2-4F89-B80E-060AEBEEB9D7}"/>
                </a:ext>
              </a:extLst>
            </p:cNvPr>
            <p:cNvSpPr>
              <a:spLocks noChangeShapeType="1"/>
            </p:cNvSpPr>
            <p:nvPr/>
          </p:nvSpPr>
          <p:spPr bwMode="auto">
            <a:xfrm flipH="1">
              <a:off x="5377" y="2496"/>
              <a:ext cx="383"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Group 11">
            <a:extLst>
              <a:ext uri="{FF2B5EF4-FFF2-40B4-BE49-F238E27FC236}">
                <a16:creationId xmlns:a16="http://schemas.microsoft.com/office/drawing/2014/main" id="{A7594813-CB14-4474-B7D1-4319846AB692}"/>
              </a:ext>
            </a:extLst>
          </p:cNvPr>
          <p:cNvGrpSpPr>
            <a:grpSpLocks/>
          </p:cNvGrpSpPr>
          <p:nvPr/>
        </p:nvGrpSpPr>
        <p:grpSpPr bwMode="auto">
          <a:xfrm>
            <a:off x="0" y="1219200"/>
            <a:ext cx="4875213" cy="4337050"/>
            <a:chOff x="0" y="768"/>
            <a:chExt cx="3071" cy="2732"/>
          </a:xfrm>
        </p:grpSpPr>
        <p:pic>
          <p:nvPicPr>
            <p:cNvPr id="36875" name="Picture 4">
              <a:extLst>
                <a:ext uri="{FF2B5EF4-FFF2-40B4-BE49-F238E27FC236}">
                  <a16:creationId xmlns:a16="http://schemas.microsoft.com/office/drawing/2014/main" id="{D20F6A3E-3E7D-4381-8019-84536F367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000"/>
            <a:stretch>
              <a:fillRect/>
            </a:stretch>
          </p:blipFill>
          <p:spPr bwMode="auto">
            <a:xfrm>
              <a:off x="0" y="768"/>
              <a:ext cx="3024" cy="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Line 6">
              <a:extLst>
                <a:ext uri="{FF2B5EF4-FFF2-40B4-BE49-F238E27FC236}">
                  <a16:creationId xmlns:a16="http://schemas.microsoft.com/office/drawing/2014/main" id="{AA0E2C32-5ED1-4C5B-A6A6-A674504845CA}"/>
                </a:ext>
              </a:extLst>
            </p:cNvPr>
            <p:cNvSpPr>
              <a:spLocks noChangeShapeType="1"/>
            </p:cNvSpPr>
            <p:nvPr/>
          </p:nvSpPr>
          <p:spPr bwMode="auto">
            <a:xfrm flipH="1">
              <a:off x="2688" y="1296"/>
              <a:ext cx="383"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5" name="Skupina 4">
            <a:extLst>
              <a:ext uri="{FF2B5EF4-FFF2-40B4-BE49-F238E27FC236}">
                <a16:creationId xmlns:a16="http://schemas.microsoft.com/office/drawing/2014/main" id="{062A3717-1457-4900-8C67-90A0D66E29E2}"/>
              </a:ext>
            </a:extLst>
          </p:cNvPr>
          <p:cNvGrpSpPr/>
          <p:nvPr/>
        </p:nvGrpSpPr>
        <p:grpSpPr>
          <a:xfrm>
            <a:off x="76200" y="4876800"/>
            <a:ext cx="1885950" cy="1905000"/>
            <a:chOff x="76200" y="4876800"/>
            <a:chExt cx="1885950" cy="1905000"/>
          </a:xfrm>
        </p:grpSpPr>
        <p:pic>
          <p:nvPicPr>
            <p:cNvPr id="36873" name="Picture 7">
              <a:extLst>
                <a:ext uri="{FF2B5EF4-FFF2-40B4-BE49-F238E27FC236}">
                  <a16:creationId xmlns:a16="http://schemas.microsoft.com/office/drawing/2014/main" id="{A39A0C9D-331E-4982-A8AA-2AB97E0B6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76800"/>
              <a:ext cx="1885950"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6874" name="Line 8">
              <a:extLst>
                <a:ext uri="{FF2B5EF4-FFF2-40B4-BE49-F238E27FC236}">
                  <a16:creationId xmlns:a16="http://schemas.microsoft.com/office/drawing/2014/main" id="{BCBA76FB-5124-47B2-B4ED-A67748D9AB1D}"/>
                </a:ext>
              </a:extLst>
            </p:cNvPr>
            <p:cNvSpPr>
              <a:spLocks noChangeShapeType="1"/>
            </p:cNvSpPr>
            <p:nvPr/>
          </p:nvSpPr>
          <p:spPr bwMode="auto">
            <a:xfrm flipH="1">
              <a:off x="990600" y="49530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36871" name="Text Box 9">
            <a:extLst>
              <a:ext uri="{FF2B5EF4-FFF2-40B4-BE49-F238E27FC236}">
                <a16:creationId xmlns:a16="http://schemas.microsoft.com/office/drawing/2014/main" id="{65313F77-A079-4FE3-9D86-3C629FCDF999}"/>
              </a:ext>
            </a:extLst>
          </p:cNvPr>
          <p:cNvSpPr txBox="1">
            <a:spLocks noChangeArrowheads="1"/>
          </p:cNvSpPr>
          <p:nvPr/>
        </p:nvSpPr>
        <p:spPr bwMode="auto">
          <a:xfrm>
            <a:off x="250825" y="836613"/>
            <a:ext cx="4608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buFontTx/>
              <a:buChar char="•"/>
            </a:pPr>
            <a:r>
              <a:rPr lang="cs-CZ" altLang="cs-CZ" dirty="0">
                <a:latin typeface="+mn-lt"/>
              </a:rPr>
              <a:t> optimální „zaostření“ </a:t>
            </a:r>
            <a:r>
              <a:rPr lang="cs-CZ" altLang="cs-CZ" dirty="0" err="1">
                <a:latin typeface="+mn-lt"/>
              </a:rPr>
              <a:t>uz</a:t>
            </a:r>
            <a:r>
              <a:rPr lang="cs-CZ" altLang="cs-CZ" dirty="0">
                <a:latin typeface="+mn-lt"/>
              </a:rPr>
              <a:t> svazku</a:t>
            </a:r>
          </a:p>
        </p:txBody>
      </p:sp>
      <p:sp>
        <p:nvSpPr>
          <p:cNvPr id="36872" name="Text Box 4">
            <a:extLst>
              <a:ext uri="{FF2B5EF4-FFF2-40B4-BE49-F238E27FC236}">
                <a16:creationId xmlns:a16="http://schemas.microsoft.com/office/drawing/2014/main" id="{B2034694-9BF9-46E1-9E88-C0CDF96915F2}"/>
              </a:ext>
            </a:extLst>
          </p:cNvPr>
          <p:cNvSpPr txBox="1">
            <a:spLocks noChangeArrowheads="1"/>
          </p:cNvSpPr>
          <p:nvPr/>
        </p:nvSpPr>
        <p:spPr bwMode="auto">
          <a:xfrm>
            <a:off x="2411413" y="6519863"/>
            <a:ext cx="5761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600" b="1" i="1" dirty="0">
                <a:solidFill>
                  <a:schemeClr val="accent4"/>
                </a:solidFill>
                <a:latin typeface="+mj-lt"/>
              </a:rPr>
              <a:t>Sprawls </a:t>
            </a:r>
            <a:r>
              <a:rPr lang="cs-CZ" altLang="cs-CZ" sz="1600" b="1" i="1" dirty="0">
                <a:solidFill>
                  <a:schemeClr val="accent4"/>
                </a:solidFill>
                <a:latin typeface="+mj-lt"/>
              </a:rPr>
              <a:t> P. </a:t>
            </a:r>
            <a:r>
              <a:rPr lang="en-US" altLang="cs-CZ" sz="1600" b="1" i="1" dirty="0">
                <a:solidFill>
                  <a:schemeClr val="accent4"/>
                </a:solidFill>
                <a:latin typeface="+mj-lt"/>
              </a:rPr>
              <a:t>The </a:t>
            </a:r>
            <a:r>
              <a:rPr lang="cs-CZ" altLang="cs-CZ" sz="1600" b="1" i="1" dirty="0">
                <a:solidFill>
                  <a:schemeClr val="accent4"/>
                </a:solidFill>
                <a:latin typeface="+mj-lt"/>
              </a:rPr>
              <a:t> P</a:t>
            </a:r>
            <a:r>
              <a:rPr lang="en-US" altLang="cs-CZ" sz="1600" b="1" i="1" dirty="0" err="1">
                <a:solidFill>
                  <a:schemeClr val="accent4"/>
                </a:solidFill>
                <a:latin typeface="+mj-lt"/>
              </a:rPr>
              <a:t>hysical</a:t>
            </a:r>
            <a:r>
              <a:rPr lang="en-US" altLang="cs-CZ" sz="1600" b="1" i="1" dirty="0">
                <a:solidFill>
                  <a:schemeClr val="accent4"/>
                </a:solidFill>
                <a:latin typeface="+mj-lt"/>
              </a:rPr>
              <a:t> Principles of Medical Imaging, 2nd Edition</a:t>
            </a:r>
            <a:endParaRPr lang="en-US" altLang="cs-CZ" sz="1600" i="1" dirty="0">
              <a:solidFill>
                <a:schemeClr val="accent4"/>
              </a:solidFill>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4" name="Group 29">
            <a:extLst>
              <a:ext uri="{FF2B5EF4-FFF2-40B4-BE49-F238E27FC236}">
                <a16:creationId xmlns:a16="http://schemas.microsoft.com/office/drawing/2014/main" id="{08C60DA0-72A0-42C2-AB65-D9CF08721513}"/>
              </a:ext>
            </a:extLst>
          </p:cNvPr>
          <p:cNvGrpSpPr>
            <a:grpSpLocks/>
          </p:cNvGrpSpPr>
          <p:nvPr/>
        </p:nvGrpSpPr>
        <p:grpSpPr bwMode="auto">
          <a:xfrm>
            <a:off x="4232275" y="241300"/>
            <a:ext cx="5029200" cy="3086100"/>
            <a:chOff x="2712" y="144"/>
            <a:chExt cx="3168" cy="1944"/>
          </a:xfrm>
        </p:grpSpPr>
        <p:pic>
          <p:nvPicPr>
            <p:cNvPr id="37904" name="Picture 2">
              <a:extLst>
                <a:ext uri="{FF2B5EF4-FFF2-40B4-BE49-F238E27FC236}">
                  <a16:creationId xmlns:a16="http://schemas.microsoft.com/office/drawing/2014/main" id="{BDEEDA8D-A288-4EAE-BE46-90B11E182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 y="144"/>
              <a:ext cx="3048" cy="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5" name="Line 18">
              <a:extLst>
                <a:ext uri="{FF2B5EF4-FFF2-40B4-BE49-F238E27FC236}">
                  <a16:creationId xmlns:a16="http://schemas.microsoft.com/office/drawing/2014/main" id="{F93C4F15-2153-4D5D-9051-F050DF6128A5}"/>
                </a:ext>
              </a:extLst>
            </p:cNvPr>
            <p:cNvSpPr>
              <a:spLocks noChangeShapeType="1"/>
            </p:cNvSpPr>
            <p:nvPr/>
          </p:nvSpPr>
          <p:spPr bwMode="auto">
            <a:xfrm flipH="1">
              <a:off x="5640" y="76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6" name="Line 19">
              <a:extLst>
                <a:ext uri="{FF2B5EF4-FFF2-40B4-BE49-F238E27FC236}">
                  <a16:creationId xmlns:a16="http://schemas.microsoft.com/office/drawing/2014/main" id="{3482EF74-AA41-48FA-812F-83A5064BE29C}"/>
                </a:ext>
              </a:extLst>
            </p:cNvPr>
            <p:cNvSpPr>
              <a:spLocks noChangeShapeType="1"/>
            </p:cNvSpPr>
            <p:nvPr/>
          </p:nvSpPr>
          <p:spPr bwMode="auto">
            <a:xfrm flipH="1">
              <a:off x="5640" y="96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7" name="Line 20">
              <a:extLst>
                <a:ext uri="{FF2B5EF4-FFF2-40B4-BE49-F238E27FC236}">
                  <a16:creationId xmlns:a16="http://schemas.microsoft.com/office/drawing/2014/main" id="{27C2E1BA-D3D4-46DF-B714-2C7F0E56DFB2}"/>
                </a:ext>
              </a:extLst>
            </p:cNvPr>
            <p:cNvSpPr>
              <a:spLocks noChangeShapeType="1"/>
            </p:cNvSpPr>
            <p:nvPr/>
          </p:nvSpPr>
          <p:spPr bwMode="auto">
            <a:xfrm flipH="1">
              <a:off x="5640" y="120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5" name="Group 28">
            <a:extLst>
              <a:ext uri="{FF2B5EF4-FFF2-40B4-BE49-F238E27FC236}">
                <a16:creationId xmlns:a16="http://schemas.microsoft.com/office/drawing/2014/main" id="{5DE35D79-FEEB-409E-B06A-2ACDFB1777CE}"/>
              </a:ext>
            </a:extLst>
          </p:cNvPr>
          <p:cNvGrpSpPr>
            <a:grpSpLocks/>
          </p:cNvGrpSpPr>
          <p:nvPr/>
        </p:nvGrpSpPr>
        <p:grpSpPr bwMode="auto">
          <a:xfrm>
            <a:off x="1524000" y="0"/>
            <a:ext cx="5334000" cy="3346450"/>
            <a:chOff x="960" y="0"/>
            <a:chExt cx="3360" cy="2108"/>
          </a:xfrm>
        </p:grpSpPr>
        <p:pic>
          <p:nvPicPr>
            <p:cNvPr id="37901" name="Picture 4">
              <a:extLst>
                <a:ext uri="{FF2B5EF4-FFF2-40B4-BE49-F238E27FC236}">
                  <a16:creationId xmlns:a16="http://schemas.microsoft.com/office/drawing/2014/main" id="{1E67ED91-75E4-493D-B3B1-186D7AD17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0"/>
              <a:ext cx="3264" cy="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Line 16">
              <a:extLst>
                <a:ext uri="{FF2B5EF4-FFF2-40B4-BE49-F238E27FC236}">
                  <a16:creationId xmlns:a16="http://schemas.microsoft.com/office/drawing/2014/main" id="{1127872D-B2E8-4909-AAA1-EC21FABD6B34}"/>
                </a:ext>
              </a:extLst>
            </p:cNvPr>
            <p:cNvSpPr>
              <a:spLocks noChangeShapeType="1"/>
            </p:cNvSpPr>
            <p:nvPr/>
          </p:nvSpPr>
          <p:spPr bwMode="auto">
            <a:xfrm flipH="1">
              <a:off x="4080" y="105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03" name="Line 17">
              <a:extLst>
                <a:ext uri="{FF2B5EF4-FFF2-40B4-BE49-F238E27FC236}">
                  <a16:creationId xmlns:a16="http://schemas.microsoft.com/office/drawing/2014/main" id="{8F126CE1-6E28-4117-9DAC-3E0AC5592D71}"/>
                </a:ext>
              </a:extLst>
            </p:cNvPr>
            <p:cNvSpPr>
              <a:spLocks noChangeShapeType="1"/>
            </p:cNvSpPr>
            <p:nvPr/>
          </p:nvSpPr>
          <p:spPr bwMode="auto">
            <a:xfrm flipH="1">
              <a:off x="4080" y="81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6" name="Group 27">
            <a:extLst>
              <a:ext uri="{FF2B5EF4-FFF2-40B4-BE49-F238E27FC236}">
                <a16:creationId xmlns:a16="http://schemas.microsoft.com/office/drawing/2014/main" id="{83D678EE-7848-4801-B9F3-9D5717F0579C}"/>
              </a:ext>
            </a:extLst>
          </p:cNvPr>
          <p:cNvGrpSpPr>
            <a:grpSpLocks/>
          </p:cNvGrpSpPr>
          <p:nvPr/>
        </p:nvGrpSpPr>
        <p:grpSpPr bwMode="auto">
          <a:xfrm>
            <a:off x="0" y="-9525"/>
            <a:ext cx="3811588" cy="3286125"/>
            <a:chOff x="68" y="0"/>
            <a:chExt cx="2401" cy="2070"/>
          </a:xfrm>
        </p:grpSpPr>
        <p:pic>
          <p:nvPicPr>
            <p:cNvPr id="37899" name="Picture 7">
              <a:extLst>
                <a:ext uri="{FF2B5EF4-FFF2-40B4-BE49-F238E27FC236}">
                  <a16:creationId xmlns:a16="http://schemas.microsoft.com/office/drawing/2014/main" id="{AAE8ABAD-85AF-45D2-B65B-3BB21CA82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451"/>
            <a:stretch>
              <a:fillRect/>
            </a:stretch>
          </p:blipFill>
          <p:spPr bwMode="auto">
            <a:xfrm>
              <a:off x="68" y="0"/>
              <a:ext cx="2401"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0" name="Line 11">
              <a:extLst>
                <a:ext uri="{FF2B5EF4-FFF2-40B4-BE49-F238E27FC236}">
                  <a16:creationId xmlns:a16="http://schemas.microsoft.com/office/drawing/2014/main" id="{E1350778-ECEF-4D8D-B0B9-DE6A8071F31A}"/>
                </a:ext>
              </a:extLst>
            </p:cNvPr>
            <p:cNvSpPr>
              <a:spLocks noChangeShapeType="1"/>
            </p:cNvSpPr>
            <p:nvPr/>
          </p:nvSpPr>
          <p:spPr bwMode="auto">
            <a:xfrm flipH="1">
              <a:off x="2208" y="912"/>
              <a:ext cx="24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44450">
                  <a:solidFill>
                    <a:srgbClr val="000000"/>
                  </a:solidFill>
                  <a:round/>
                  <a:headEnd/>
                  <a:tailEnd type="triangle" w="med" len="med"/>
                </a14:hiddenLine>
              </a:ext>
            </a:extLst>
          </p:spPr>
          <p:txBody>
            <a:bodyPr/>
            <a:lstStyle/>
            <a:p>
              <a:endParaRPr lang="cs-CZ"/>
            </a:p>
          </p:txBody>
        </p:sp>
      </p:grpSp>
      <p:grpSp>
        <p:nvGrpSpPr>
          <p:cNvPr id="37890" name="Group 32">
            <a:extLst>
              <a:ext uri="{FF2B5EF4-FFF2-40B4-BE49-F238E27FC236}">
                <a16:creationId xmlns:a16="http://schemas.microsoft.com/office/drawing/2014/main" id="{9BCD3017-C139-4390-999D-B452147407B8}"/>
              </a:ext>
            </a:extLst>
          </p:cNvPr>
          <p:cNvGrpSpPr>
            <a:grpSpLocks/>
          </p:cNvGrpSpPr>
          <p:nvPr/>
        </p:nvGrpSpPr>
        <p:grpSpPr bwMode="auto">
          <a:xfrm>
            <a:off x="3867150" y="3457575"/>
            <a:ext cx="5276850" cy="3400425"/>
            <a:chOff x="2436" y="2178"/>
            <a:chExt cx="3324" cy="2142"/>
          </a:xfrm>
        </p:grpSpPr>
        <p:pic>
          <p:nvPicPr>
            <p:cNvPr id="37916" name="Picture 3">
              <a:extLst>
                <a:ext uri="{FF2B5EF4-FFF2-40B4-BE49-F238E27FC236}">
                  <a16:creationId xmlns:a16="http://schemas.microsoft.com/office/drawing/2014/main" id="{39013535-B1BB-44C4-A2E8-E9405479F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6" y="2178"/>
              <a:ext cx="332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7" name="Line 10">
              <a:extLst>
                <a:ext uri="{FF2B5EF4-FFF2-40B4-BE49-F238E27FC236}">
                  <a16:creationId xmlns:a16="http://schemas.microsoft.com/office/drawing/2014/main" id="{F5247351-A68C-4EED-89BB-96DE432E6954}"/>
                </a:ext>
              </a:extLst>
            </p:cNvPr>
            <p:cNvSpPr>
              <a:spLocks noChangeShapeType="1"/>
            </p:cNvSpPr>
            <p:nvPr/>
          </p:nvSpPr>
          <p:spPr bwMode="auto">
            <a:xfrm flipH="1">
              <a:off x="5520" y="268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8" name="Line 12">
              <a:extLst>
                <a:ext uri="{FF2B5EF4-FFF2-40B4-BE49-F238E27FC236}">
                  <a16:creationId xmlns:a16="http://schemas.microsoft.com/office/drawing/2014/main" id="{C1EB80F8-7E25-41F7-A74D-E09220247F30}"/>
                </a:ext>
              </a:extLst>
            </p:cNvPr>
            <p:cNvSpPr>
              <a:spLocks noChangeShapeType="1"/>
            </p:cNvSpPr>
            <p:nvPr/>
          </p:nvSpPr>
          <p:spPr bwMode="auto">
            <a:xfrm flipH="1">
              <a:off x="5520" y="288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9" name="Line 13">
              <a:extLst>
                <a:ext uri="{FF2B5EF4-FFF2-40B4-BE49-F238E27FC236}">
                  <a16:creationId xmlns:a16="http://schemas.microsoft.com/office/drawing/2014/main" id="{3E227C55-F93F-4AB0-9495-7A8AEF11AEE5}"/>
                </a:ext>
              </a:extLst>
            </p:cNvPr>
            <p:cNvSpPr>
              <a:spLocks noChangeShapeType="1"/>
            </p:cNvSpPr>
            <p:nvPr/>
          </p:nvSpPr>
          <p:spPr bwMode="auto">
            <a:xfrm flipH="1">
              <a:off x="5520" y="312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20" name="Line 14">
              <a:extLst>
                <a:ext uri="{FF2B5EF4-FFF2-40B4-BE49-F238E27FC236}">
                  <a16:creationId xmlns:a16="http://schemas.microsoft.com/office/drawing/2014/main" id="{BB819804-57D5-46A5-B620-79138954D1A1}"/>
                </a:ext>
              </a:extLst>
            </p:cNvPr>
            <p:cNvSpPr>
              <a:spLocks noChangeShapeType="1"/>
            </p:cNvSpPr>
            <p:nvPr/>
          </p:nvSpPr>
          <p:spPr bwMode="auto">
            <a:xfrm flipH="1">
              <a:off x="5520" y="3360"/>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21" name="Line 15">
              <a:extLst>
                <a:ext uri="{FF2B5EF4-FFF2-40B4-BE49-F238E27FC236}">
                  <a16:creationId xmlns:a16="http://schemas.microsoft.com/office/drawing/2014/main" id="{842328B3-162A-41FC-9E7B-A6F0EAC2B497}"/>
                </a:ext>
              </a:extLst>
            </p:cNvPr>
            <p:cNvSpPr>
              <a:spLocks noChangeShapeType="1"/>
            </p:cNvSpPr>
            <p:nvPr/>
          </p:nvSpPr>
          <p:spPr bwMode="auto">
            <a:xfrm flipH="1">
              <a:off x="5520" y="364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7891" name="Group 31">
            <a:extLst>
              <a:ext uri="{FF2B5EF4-FFF2-40B4-BE49-F238E27FC236}">
                <a16:creationId xmlns:a16="http://schemas.microsoft.com/office/drawing/2014/main" id="{90DCF0CA-3FAF-41D8-B5AF-E9367B66798F}"/>
              </a:ext>
            </a:extLst>
          </p:cNvPr>
          <p:cNvGrpSpPr>
            <a:grpSpLocks/>
          </p:cNvGrpSpPr>
          <p:nvPr/>
        </p:nvGrpSpPr>
        <p:grpSpPr bwMode="auto">
          <a:xfrm>
            <a:off x="152400" y="1425575"/>
            <a:ext cx="5562600" cy="5432425"/>
            <a:chOff x="96" y="898"/>
            <a:chExt cx="3504" cy="3422"/>
          </a:xfrm>
        </p:grpSpPr>
        <p:pic>
          <p:nvPicPr>
            <p:cNvPr id="37910" name="Picture 6">
              <a:extLst>
                <a:ext uri="{FF2B5EF4-FFF2-40B4-BE49-F238E27FC236}">
                  <a16:creationId xmlns:a16="http://schemas.microsoft.com/office/drawing/2014/main" id="{C7C37BB0-2015-4792-97BD-A7DFA0E7A1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 y="2118"/>
              <a:ext cx="3498" cy="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1" name="Line 21">
              <a:extLst>
                <a:ext uri="{FF2B5EF4-FFF2-40B4-BE49-F238E27FC236}">
                  <a16:creationId xmlns:a16="http://schemas.microsoft.com/office/drawing/2014/main" id="{A2928988-B4BD-468A-9E52-CAF6E75EC317}"/>
                </a:ext>
              </a:extLst>
            </p:cNvPr>
            <p:cNvSpPr>
              <a:spLocks noChangeShapeType="1"/>
            </p:cNvSpPr>
            <p:nvPr/>
          </p:nvSpPr>
          <p:spPr bwMode="auto">
            <a:xfrm flipH="1">
              <a:off x="2161" y="898"/>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2" name="Line 22">
              <a:extLst>
                <a:ext uri="{FF2B5EF4-FFF2-40B4-BE49-F238E27FC236}">
                  <a16:creationId xmlns:a16="http://schemas.microsoft.com/office/drawing/2014/main" id="{C52E17E4-8E8E-42F1-80E0-54CF22267CC6}"/>
                </a:ext>
              </a:extLst>
            </p:cNvPr>
            <p:cNvSpPr>
              <a:spLocks noChangeShapeType="1"/>
            </p:cNvSpPr>
            <p:nvPr/>
          </p:nvSpPr>
          <p:spPr bwMode="auto">
            <a:xfrm flipH="1">
              <a:off x="3360" y="297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3" name="Line 23">
              <a:extLst>
                <a:ext uri="{FF2B5EF4-FFF2-40B4-BE49-F238E27FC236}">
                  <a16:creationId xmlns:a16="http://schemas.microsoft.com/office/drawing/2014/main" id="{87D7A73C-43B5-49F9-B352-157AEC00725F}"/>
                </a:ext>
              </a:extLst>
            </p:cNvPr>
            <p:cNvSpPr>
              <a:spLocks noChangeShapeType="1"/>
            </p:cNvSpPr>
            <p:nvPr/>
          </p:nvSpPr>
          <p:spPr bwMode="auto">
            <a:xfrm flipH="1">
              <a:off x="3360" y="321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7914" name="Line 24">
              <a:extLst>
                <a:ext uri="{FF2B5EF4-FFF2-40B4-BE49-F238E27FC236}">
                  <a16:creationId xmlns:a16="http://schemas.microsoft.com/office/drawing/2014/main" id="{036F2827-1F09-44AC-BFC8-9A8CB86BEF4F}"/>
                </a:ext>
              </a:extLst>
            </p:cNvPr>
            <p:cNvSpPr>
              <a:spLocks noChangeShapeType="1"/>
            </p:cNvSpPr>
            <p:nvPr/>
          </p:nvSpPr>
          <p:spPr bwMode="auto">
            <a:xfrm flipH="1">
              <a:off x="3360" y="3456"/>
              <a:ext cx="240" cy="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7915" name="Picture 25">
              <a:extLst>
                <a:ext uri="{FF2B5EF4-FFF2-40B4-BE49-F238E27FC236}">
                  <a16:creationId xmlns:a16="http://schemas.microsoft.com/office/drawing/2014/main" id="{363E640E-57E5-4CB7-B5F2-8E0C836410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 y="2112"/>
              <a:ext cx="51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grpSp>
        <p:nvGrpSpPr>
          <p:cNvPr id="37892" name="Group 30">
            <a:extLst>
              <a:ext uri="{FF2B5EF4-FFF2-40B4-BE49-F238E27FC236}">
                <a16:creationId xmlns:a16="http://schemas.microsoft.com/office/drawing/2014/main" id="{09D29146-D2DE-40A9-93EA-3087F53779B5}"/>
              </a:ext>
            </a:extLst>
          </p:cNvPr>
          <p:cNvGrpSpPr>
            <a:grpSpLocks/>
          </p:cNvGrpSpPr>
          <p:nvPr/>
        </p:nvGrpSpPr>
        <p:grpSpPr bwMode="auto">
          <a:xfrm>
            <a:off x="0" y="4876800"/>
            <a:ext cx="1885950" cy="1905000"/>
            <a:chOff x="0" y="3072"/>
            <a:chExt cx="1188" cy="1200"/>
          </a:xfrm>
        </p:grpSpPr>
        <p:pic>
          <p:nvPicPr>
            <p:cNvPr id="37908" name="Picture 8">
              <a:extLst>
                <a:ext uri="{FF2B5EF4-FFF2-40B4-BE49-F238E27FC236}">
                  <a16:creationId xmlns:a16="http://schemas.microsoft.com/office/drawing/2014/main" id="{FD08A924-7E71-4D02-B79B-A0614D16AF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072"/>
              <a:ext cx="1188" cy="1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7909" name="Line 9">
              <a:extLst>
                <a:ext uri="{FF2B5EF4-FFF2-40B4-BE49-F238E27FC236}">
                  <a16:creationId xmlns:a16="http://schemas.microsoft.com/office/drawing/2014/main" id="{F30EE98D-61E1-46EE-85E9-74547FD48095}"/>
                </a:ext>
              </a:extLst>
            </p:cNvPr>
            <p:cNvSpPr>
              <a:spLocks noChangeShapeType="1"/>
            </p:cNvSpPr>
            <p:nvPr/>
          </p:nvSpPr>
          <p:spPr bwMode="auto">
            <a:xfrm flipH="1">
              <a:off x="192" y="3072"/>
              <a:ext cx="384" cy="192"/>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669722" name="Text Box 26">
            <a:extLst>
              <a:ext uri="{FF2B5EF4-FFF2-40B4-BE49-F238E27FC236}">
                <a16:creationId xmlns:a16="http://schemas.microsoft.com/office/drawing/2014/main" id="{4E66D063-B1A2-48DD-9C55-3CEACC46547B}"/>
              </a:ext>
            </a:extLst>
          </p:cNvPr>
          <p:cNvSpPr txBox="1">
            <a:spLocks noChangeArrowheads="1"/>
          </p:cNvSpPr>
          <p:nvPr/>
        </p:nvSpPr>
        <p:spPr bwMode="auto">
          <a:xfrm>
            <a:off x="0" y="3597275"/>
            <a:ext cx="2200275" cy="461665"/>
          </a:xfrm>
          <a:prstGeom prst="rect">
            <a:avLst/>
          </a:prstGeom>
          <a:noFill/>
          <a:ln w="25400">
            <a:noFill/>
            <a:miter lim="800000"/>
            <a:headEnd/>
            <a:tailEnd/>
          </a:ln>
          <a:effectLst/>
        </p:spPr>
        <p:txBody>
          <a:bodyPr>
            <a:spAutoFit/>
          </a:bodyPr>
          <a:lstStyle/>
          <a:p>
            <a:pPr>
              <a:spcBef>
                <a:spcPct val="50000"/>
              </a:spcBef>
              <a:buFontTx/>
              <a:buChar char="•"/>
              <a:defRPr/>
            </a:pPr>
            <a:r>
              <a:rPr lang="cs-CZ" sz="2400" dirty="0">
                <a:solidFill>
                  <a:schemeClr val="bg1"/>
                </a:solidFill>
                <a:effectLst>
                  <a:outerShdw blurRad="38100" dist="38100" dir="2700000" algn="tl">
                    <a:srgbClr val="000000"/>
                  </a:outerShdw>
                </a:effectLst>
                <a:latin typeface="+mn-lt"/>
                <a:cs typeface="Arial" panose="020B0604020202020204" pitchFamily="34" charset="0"/>
              </a:rPr>
              <a:t>    </a:t>
            </a:r>
            <a:r>
              <a:rPr lang="cs-CZ" sz="2400" dirty="0" err="1">
                <a:solidFill>
                  <a:schemeClr val="bg1"/>
                </a:solidFill>
                <a:effectLst>
                  <a:outerShdw blurRad="38100" dist="38100" dir="2700000" algn="tl">
                    <a:srgbClr val="000000"/>
                  </a:outerShdw>
                </a:effectLst>
                <a:latin typeface="+mn-lt"/>
                <a:cs typeface="Arial" panose="020B0604020202020204" pitchFamily="34" charset="0"/>
              </a:rPr>
              <a:t>frame</a:t>
            </a:r>
            <a:r>
              <a:rPr lang="cs-CZ" sz="2400" dirty="0">
                <a:solidFill>
                  <a:schemeClr val="bg1"/>
                </a:solidFill>
                <a:effectLst>
                  <a:outerShdw blurRad="38100" dist="38100" dir="2700000" algn="tl">
                    <a:srgbClr val="000000"/>
                  </a:outerShdw>
                </a:effectLst>
                <a:latin typeface="+mn-lt"/>
                <a:cs typeface="Arial" panose="020B0604020202020204" pitchFamily="34" charset="0"/>
              </a:rPr>
              <a:t> </a:t>
            </a:r>
            <a:r>
              <a:rPr lang="cs-CZ" sz="2400" dirty="0" err="1">
                <a:solidFill>
                  <a:schemeClr val="bg1"/>
                </a:solidFill>
                <a:effectLst>
                  <a:outerShdw blurRad="38100" dist="38100" dir="2700000" algn="tl">
                    <a:srgbClr val="000000"/>
                  </a:outerShdw>
                </a:effectLst>
                <a:latin typeface="+mn-lt"/>
                <a:cs typeface="Arial" panose="020B0604020202020204" pitchFamily="34" charset="0"/>
              </a:rPr>
              <a:t>rate</a:t>
            </a:r>
            <a:endParaRPr lang="cs-CZ" sz="2400" dirty="0">
              <a:solidFill>
                <a:schemeClr val="bg1"/>
              </a:solidFill>
              <a:effectLst>
                <a:outerShdw blurRad="38100" dist="38100" dir="2700000" algn="tl">
                  <a:srgbClr val="000000"/>
                </a:outerShdw>
              </a:effectLst>
              <a:latin typeface="+mn-lt"/>
              <a:cs typeface="Arial" panose="020B0604020202020204" pitchFamily="34" charset="0"/>
            </a:endParaRPr>
          </a:p>
        </p:txBody>
      </p:sp>
      <p:cxnSp>
        <p:nvCxnSpPr>
          <p:cNvPr id="36" name="Přímá spojovací šipka 35">
            <a:extLst>
              <a:ext uri="{FF2B5EF4-FFF2-40B4-BE49-F238E27FC236}">
                <a16:creationId xmlns:a16="http://schemas.microsoft.com/office/drawing/2014/main" id="{08767C34-6373-425B-B43E-24F0E5126B90}"/>
              </a:ext>
            </a:extLst>
          </p:cNvPr>
          <p:cNvCxnSpPr/>
          <p:nvPr/>
        </p:nvCxnSpPr>
        <p:spPr>
          <a:xfrm>
            <a:off x="395288" y="3714750"/>
            <a:ext cx="0" cy="28733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Nadpis 3">
            <a:extLst>
              <a:ext uri="{FF2B5EF4-FFF2-40B4-BE49-F238E27FC236}">
                <a16:creationId xmlns:a16="http://schemas.microsoft.com/office/drawing/2014/main" id="{11E8BB14-FC19-4732-8CEB-DEB58BC1D356}"/>
              </a:ext>
            </a:extLst>
          </p:cNvPr>
          <p:cNvSpPr>
            <a:spLocks noGrp="1"/>
          </p:cNvSpPr>
          <p:nvPr>
            <p:ph type="title"/>
          </p:nvPr>
        </p:nvSpPr>
        <p:spPr>
          <a:xfrm>
            <a:off x="2555776" y="11113"/>
            <a:ext cx="1311374" cy="825600"/>
          </a:xfrm>
          <a:gradFill flip="none" rotWithShape="1">
            <a:gsLst>
              <a:gs pos="0">
                <a:srgbClr val="002B82">
                  <a:shade val="30000"/>
                  <a:satMod val="115000"/>
                </a:srgbClr>
              </a:gs>
              <a:gs pos="50000">
                <a:srgbClr val="002B82">
                  <a:shade val="67500"/>
                  <a:satMod val="115000"/>
                </a:srgbClr>
              </a:gs>
              <a:gs pos="100000">
                <a:srgbClr val="002B82">
                  <a:shade val="100000"/>
                  <a:satMod val="115000"/>
                </a:srgbClr>
              </a:gs>
            </a:gsLst>
            <a:lin ang="2700000" scaled="1"/>
            <a:tileRect/>
          </a:gradFill>
        </p:spPr>
        <p:txBody>
          <a:bodyPr/>
          <a:lstStyle/>
          <a:p>
            <a:r>
              <a:rPr lang="cs-CZ" dirty="0"/>
              <a:t>Zóny</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eaLnBrk="1" hangingPunct="1">
              <a:defRPr/>
            </a:pPr>
            <a:r>
              <a:rPr lang="cs-CZ" dirty="0"/>
              <a:t>Komprese</a:t>
            </a:r>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Určuje jak velký rozsah intenzit přijatého signálu se má zobrazit</a:t>
            </a:r>
          </a:p>
        </p:txBody>
      </p:sp>
      <p:grpSp>
        <p:nvGrpSpPr>
          <p:cNvPr id="12" name="Group 48662">
            <a:extLst>
              <a:ext uri="{FF2B5EF4-FFF2-40B4-BE49-F238E27FC236}">
                <a16:creationId xmlns:a16="http://schemas.microsoft.com/office/drawing/2014/main" id="{770533B5-57F8-4801-99E3-8BFFD8620EDB}"/>
              </a:ext>
            </a:extLst>
          </p:cNvPr>
          <p:cNvGrpSpPr/>
          <p:nvPr/>
        </p:nvGrpSpPr>
        <p:grpSpPr>
          <a:xfrm>
            <a:off x="1253279" y="1888103"/>
            <a:ext cx="5987643" cy="4066540"/>
            <a:chOff x="0" y="0"/>
            <a:chExt cx="5987643" cy="4066540"/>
          </a:xfrm>
        </p:grpSpPr>
        <p:sp>
          <p:nvSpPr>
            <p:cNvPr id="13" name="Shape 7335">
              <a:extLst>
                <a:ext uri="{FF2B5EF4-FFF2-40B4-BE49-F238E27FC236}">
                  <a16:creationId xmlns:a16="http://schemas.microsoft.com/office/drawing/2014/main" id="{8E83CF88-6592-49C8-A51D-D0F9FDBDE99E}"/>
                </a:ext>
              </a:extLst>
            </p:cNvPr>
            <p:cNvSpPr/>
            <p:nvPr/>
          </p:nvSpPr>
          <p:spPr>
            <a:xfrm>
              <a:off x="3477260" y="84709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solidFill>
              <a:schemeClr val="tx1"/>
            </a:solidFill>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4" name="Shape 7336">
              <a:extLst>
                <a:ext uri="{FF2B5EF4-FFF2-40B4-BE49-F238E27FC236}">
                  <a16:creationId xmlns:a16="http://schemas.microsoft.com/office/drawing/2014/main" id="{40B855B9-5751-422A-B9A6-47B27210860B}"/>
                </a:ext>
              </a:extLst>
            </p:cNvPr>
            <p:cNvSpPr/>
            <p:nvPr/>
          </p:nvSpPr>
          <p:spPr>
            <a:xfrm>
              <a:off x="3477260" y="99695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F7F7F7"/>
            </a:fillRef>
            <a:effectRef idx="0">
              <a:scrgbClr r="0" g="0" b="0"/>
            </a:effectRef>
            <a:fontRef idx="none"/>
          </p:style>
          <p:txBody>
            <a:bodyPr/>
            <a:lstStyle/>
            <a:p>
              <a:endParaRPr lang="cs-CZ"/>
            </a:p>
          </p:txBody>
        </p:sp>
        <p:sp>
          <p:nvSpPr>
            <p:cNvPr id="15" name="Shape 7337">
              <a:extLst>
                <a:ext uri="{FF2B5EF4-FFF2-40B4-BE49-F238E27FC236}">
                  <a16:creationId xmlns:a16="http://schemas.microsoft.com/office/drawing/2014/main" id="{4D142179-A7E4-484D-82F8-C4E077C80EC9}"/>
                </a:ext>
              </a:extLst>
            </p:cNvPr>
            <p:cNvSpPr/>
            <p:nvPr/>
          </p:nvSpPr>
          <p:spPr>
            <a:xfrm>
              <a:off x="3477260" y="99695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6" name="Shape 7338">
              <a:extLst>
                <a:ext uri="{FF2B5EF4-FFF2-40B4-BE49-F238E27FC236}">
                  <a16:creationId xmlns:a16="http://schemas.microsoft.com/office/drawing/2014/main" id="{4B9B53F4-FFC6-466D-B79C-5059E523EDDF}"/>
                </a:ext>
              </a:extLst>
            </p:cNvPr>
            <p:cNvSpPr/>
            <p:nvPr/>
          </p:nvSpPr>
          <p:spPr>
            <a:xfrm>
              <a:off x="3477260" y="114554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EFEFEF"/>
            </a:fillRef>
            <a:effectRef idx="0">
              <a:scrgbClr r="0" g="0" b="0"/>
            </a:effectRef>
            <a:fontRef idx="none"/>
          </p:style>
          <p:txBody>
            <a:bodyPr/>
            <a:lstStyle/>
            <a:p>
              <a:endParaRPr lang="cs-CZ"/>
            </a:p>
          </p:txBody>
        </p:sp>
        <p:sp>
          <p:nvSpPr>
            <p:cNvPr id="17" name="Shape 7339">
              <a:extLst>
                <a:ext uri="{FF2B5EF4-FFF2-40B4-BE49-F238E27FC236}">
                  <a16:creationId xmlns:a16="http://schemas.microsoft.com/office/drawing/2014/main" id="{E16AEE4F-8144-4F7D-8679-BC084D1033C3}"/>
                </a:ext>
              </a:extLst>
            </p:cNvPr>
            <p:cNvSpPr/>
            <p:nvPr/>
          </p:nvSpPr>
          <p:spPr>
            <a:xfrm>
              <a:off x="3477260" y="114554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18" name="Shape 7340">
              <a:extLst>
                <a:ext uri="{FF2B5EF4-FFF2-40B4-BE49-F238E27FC236}">
                  <a16:creationId xmlns:a16="http://schemas.microsoft.com/office/drawing/2014/main" id="{5F7546A8-C6C9-4843-AAC0-F5DD40AF0293}"/>
                </a:ext>
              </a:extLst>
            </p:cNvPr>
            <p:cNvSpPr/>
            <p:nvPr/>
          </p:nvSpPr>
          <p:spPr>
            <a:xfrm>
              <a:off x="3477260" y="128651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E1E1E1"/>
            </a:fillRef>
            <a:effectRef idx="0">
              <a:scrgbClr r="0" g="0" b="0"/>
            </a:effectRef>
            <a:fontRef idx="none"/>
          </p:style>
          <p:txBody>
            <a:bodyPr/>
            <a:lstStyle/>
            <a:p>
              <a:endParaRPr lang="cs-CZ"/>
            </a:p>
          </p:txBody>
        </p:sp>
        <p:sp>
          <p:nvSpPr>
            <p:cNvPr id="19" name="Shape 7341">
              <a:extLst>
                <a:ext uri="{FF2B5EF4-FFF2-40B4-BE49-F238E27FC236}">
                  <a16:creationId xmlns:a16="http://schemas.microsoft.com/office/drawing/2014/main" id="{6E6B9079-338B-4D51-8F41-45CCD85E4E2C}"/>
                </a:ext>
              </a:extLst>
            </p:cNvPr>
            <p:cNvSpPr/>
            <p:nvPr/>
          </p:nvSpPr>
          <p:spPr>
            <a:xfrm>
              <a:off x="3477260" y="128651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0" name="Shape 7342">
              <a:extLst>
                <a:ext uri="{FF2B5EF4-FFF2-40B4-BE49-F238E27FC236}">
                  <a16:creationId xmlns:a16="http://schemas.microsoft.com/office/drawing/2014/main" id="{7927F5F9-CFC3-485B-A7B0-29E288D92AE3}"/>
                </a:ext>
              </a:extLst>
            </p:cNvPr>
            <p:cNvSpPr/>
            <p:nvPr/>
          </p:nvSpPr>
          <p:spPr>
            <a:xfrm>
              <a:off x="3477260" y="143637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D2D2D2"/>
            </a:fillRef>
            <a:effectRef idx="0">
              <a:scrgbClr r="0" g="0" b="0"/>
            </a:effectRef>
            <a:fontRef idx="none"/>
          </p:style>
          <p:txBody>
            <a:bodyPr/>
            <a:lstStyle/>
            <a:p>
              <a:endParaRPr lang="cs-CZ"/>
            </a:p>
          </p:txBody>
        </p:sp>
        <p:sp>
          <p:nvSpPr>
            <p:cNvPr id="21" name="Shape 7343">
              <a:extLst>
                <a:ext uri="{FF2B5EF4-FFF2-40B4-BE49-F238E27FC236}">
                  <a16:creationId xmlns:a16="http://schemas.microsoft.com/office/drawing/2014/main" id="{68E6A722-B3E1-4194-9B29-93D96C339D64}"/>
                </a:ext>
              </a:extLst>
            </p:cNvPr>
            <p:cNvSpPr/>
            <p:nvPr/>
          </p:nvSpPr>
          <p:spPr>
            <a:xfrm>
              <a:off x="3477260" y="143637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2" name="Shape 7344">
              <a:extLst>
                <a:ext uri="{FF2B5EF4-FFF2-40B4-BE49-F238E27FC236}">
                  <a16:creationId xmlns:a16="http://schemas.microsoft.com/office/drawing/2014/main" id="{3A2004AE-02DE-47D3-AD97-55DD5D70D5DB}"/>
                </a:ext>
              </a:extLst>
            </p:cNvPr>
            <p:cNvSpPr/>
            <p:nvPr/>
          </p:nvSpPr>
          <p:spPr>
            <a:xfrm>
              <a:off x="3477260" y="1584960"/>
              <a:ext cx="194310" cy="149860"/>
            </a:xfrm>
            <a:custGeom>
              <a:avLst/>
              <a:gdLst/>
              <a:ahLst/>
              <a:cxnLst/>
              <a:rect l="0" t="0" r="0" b="0"/>
              <a:pathLst>
                <a:path w="194310" h="149860">
                  <a:moveTo>
                    <a:pt x="0" y="0"/>
                  </a:moveTo>
                  <a:lnTo>
                    <a:pt x="194310" y="0"/>
                  </a:lnTo>
                  <a:lnTo>
                    <a:pt x="194310" y="149860"/>
                  </a:lnTo>
                  <a:lnTo>
                    <a:pt x="97790" y="149860"/>
                  </a:lnTo>
                  <a:lnTo>
                    <a:pt x="0" y="149860"/>
                  </a:lnTo>
                  <a:lnTo>
                    <a:pt x="0" y="0"/>
                  </a:lnTo>
                  <a:close/>
                </a:path>
              </a:pathLst>
            </a:custGeom>
            <a:ln w="0" cap="flat">
              <a:miter lim="127000"/>
            </a:ln>
          </p:spPr>
          <p:style>
            <a:lnRef idx="0">
              <a:srgbClr val="000000">
                <a:alpha val="0"/>
              </a:srgbClr>
            </a:lnRef>
            <a:fillRef idx="1">
              <a:srgbClr val="C0C0C0"/>
            </a:fillRef>
            <a:effectRef idx="0">
              <a:scrgbClr r="0" g="0" b="0"/>
            </a:effectRef>
            <a:fontRef idx="none"/>
          </p:style>
          <p:txBody>
            <a:bodyPr/>
            <a:lstStyle/>
            <a:p>
              <a:endParaRPr lang="cs-CZ"/>
            </a:p>
          </p:txBody>
        </p:sp>
        <p:sp>
          <p:nvSpPr>
            <p:cNvPr id="23" name="Shape 7345">
              <a:extLst>
                <a:ext uri="{FF2B5EF4-FFF2-40B4-BE49-F238E27FC236}">
                  <a16:creationId xmlns:a16="http://schemas.microsoft.com/office/drawing/2014/main" id="{591364DD-5AFF-4B0C-9828-1FBF9A890D93}"/>
                </a:ext>
              </a:extLst>
            </p:cNvPr>
            <p:cNvSpPr/>
            <p:nvPr/>
          </p:nvSpPr>
          <p:spPr>
            <a:xfrm>
              <a:off x="3477260" y="1584960"/>
              <a:ext cx="194310" cy="149860"/>
            </a:xfrm>
            <a:custGeom>
              <a:avLst/>
              <a:gdLst/>
              <a:ahLst/>
              <a:cxnLst/>
              <a:rect l="0" t="0" r="0" b="0"/>
              <a:pathLst>
                <a:path w="194310" h="149860">
                  <a:moveTo>
                    <a:pt x="97790" y="149860"/>
                  </a:moveTo>
                  <a:lnTo>
                    <a:pt x="0" y="149860"/>
                  </a:lnTo>
                  <a:lnTo>
                    <a:pt x="0" y="0"/>
                  </a:lnTo>
                  <a:lnTo>
                    <a:pt x="194310" y="0"/>
                  </a:lnTo>
                  <a:lnTo>
                    <a:pt x="194310" y="149860"/>
                  </a:lnTo>
                  <a:lnTo>
                    <a:pt x="97790" y="14986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4" name="Shape 7346">
              <a:extLst>
                <a:ext uri="{FF2B5EF4-FFF2-40B4-BE49-F238E27FC236}">
                  <a16:creationId xmlns:a16="http://schemas.microsoft.com/office/drawing/2014/main" id="{94F97E15-9F90-4609-99E2-9B917964B786}"/>
                </a:ext>
              </a:extLst>
            </p:cNvPr>
            <p:cNvSpPr/>
            <p:nvPr/>
          </p:nvSpPr>
          <p:spPr>
            <a:xfrm>
              <a:off x="3477260" y="173482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endParaRPr lang="cs-CZ"/>
            </a:p>
          </p:txBody>
        </p:sp>
        <p:sp>
          <p:nvSpPr>
            <p:cNvPr id="25" name="Shape 7347">
              <a:extLst>
                <a:ext uri="{FF2B5EF4-FFF2-40B4-BE49-F238E27FC236}">
                  <a16:creationId xmlns:a16="http://schemas.microsoft.com/office/drawing/2014/main" id="{E45E8416-5AB3-4E5D-A85D-DA5317764263}"/>
                </a:ext>
              </a:extLst>
            </p:cNvPr>
            <p:cNvSpPr/>
            <p:nvPr/>
          </p:nvSpPr>
          <p:spPr>
            <a:xfrm>
              <a:off x="3477260" y="173482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6" name="Shape 7348">
              <a:extLst>
                <a:ext uri="{FF2B5EF4-FFF2-40B4-BE49-F238E27FC236}">
                  <a16:creationId xmlns:a16="http://schemas.microsoft.com/office/drawing/2014/main" id="{E1FA0ACA-6748-41A3-9141-3B6322AC3888}"/>
                </a:ext>
              </a:extLst>
            </p:cNvPr>
            <p:cNvSpPr/>
            <p:nvPr/>
          </p:nvSpPr>
          <p:spPr>
            <a:xfrm>
              <a:off x="3477260" y="1883410"/>
              <a:ext cx="194310" cy="149860"/>
            </a:xfrm>
            <a:custGeom>
              <a:avLst/>
              <a:gdLst/>
              <a:ahLst/>
              <a:cxnLst/>
              <a:rect l="0" t="0" r="0" b="0"/>
              <a:pathLst>
                <a:path w="194310" h="149860">
                  <a:moveTo>
                    <a:pt x="0" y="0"/>
                  </a:moveTo>
                  <a:lnTo>
                    <a:pt x="194310" y="0"/>
                  </a:lnTo>
                  <a:lnTo>
                    <a:pt x="194310" y="149860"/>
                  </a:lnTo>
                  <a:lnTo>
                    <a:pt x="97790" y="149860"/>
                  </a:lnTo>
                  <a:lnTo>
                    <a:pt x="0" y="149860"/>
                  </a:lnTo>
                  <a:lnTo>
                    <a:pt x="0" y="0"/>
                  </a:lnTo>
                  <a:close/>
                </a:path>
              </a:pathLst>
            </a:custGeom>
            <a:ln w="0" cap="flat">
              <a:miter lim="127000"/>
            </a:ln>
          </p:spPr>
          <p:style>
            <a:lnRef idx="0">
              <a:srgbClr val="000000">
                <a:alpha val="0"/>
              </a:srgbClr>
            </a:lnRef>
            <a:fillRef idx="1">
              <a:srgbClr val="A2A2A2"/>
            </a:fillRef>
            <a:effectRef idx="0">
              <a:scrgbClr r="0" g="0" b="0"/>
            </a:effectRef>
            <a:fontRef idx="none"/>
          </p:style>
          <p:txBody>
            <a:bodyPr/>
            <a:lstStyle/>
            <a:p>
              <a:endParaRPr lang="cs-CZ"/>
            </a:p>
          </p:txBody>
        </p:sp>
        <p:sp>
          <p:nvSpPr>
            <p:cNvPr id="27" name="Shape 7349">
              <a:extLst>
                <a:ext uri="{FF2B5EF4-FFF2-40B4-BE49-F238E27FC236}">
                  <a16:creationId xmlns:a16="http://schemas.microsoft.com/office/drawing/2014/main" id="{2903838E-F31B-4EDD-A0E3-C54695718F83}"/>
                </a:ext>
              </a:extLst>
            </p:cNvPr>
            <p:cNvSpPr/>
            <p:nvPr/>
          </p:nvSpPr>
          <p:spPr>
            <a:xfrm>
              <a:off x="3477260" y="1883410"/>
              <a:ext cx="194310" cy="149860"/>
            </a:xfrm>
            <a:custGeom>
              <a:avLst/>
              <a:gdLst/>
              <a:ahLst/>
              <a:cxnLst/>
              <a:rect l="0" t="0" r="0" b="0"/>
              <a:pathLst>
                <a:path w="194310" h="149860">
                  <a:moveTo>
                    <a:pt x="97790" y="149860"/>
                  </a:moveTo>
                  <a:lnTo>
                    <a:pt x="0" y="149860"/>
                  </a:lnTo>
                  <a:lnTo>
                    <a:pt x="0" y="0"/>
                  </a:lnTo>
                  <a:lnTo>
                    <a:pt x="194310" y="0"/>
                  </a:lnTo>
                  <a:lnTo>
                    <a:pt x="194310" y="149860"/>
                  </a:lnTo>
                  <a:lnTo>
                    <a:pt x="97790" y="14986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28" name="Shape 7350">
              <a:extLst>
                <a:ext uri="{FF2B5EF4-FFF2-40B4-BE49-F238E27FC236}">
                  <a16:creationId xmlns:a16="http://schemas.microsoft.com/office/drawing/2014/main" id="{578F37D4-9FAF-4B15-BE37-E5618F08A918}"/>
                </a:ext>
              </a:extLst>
            </p:cNvPr>
            <p:cNvSpPr/>
            <p:nvPr/>
          </p:nvSpPr>
          <p:spPr>
            <a:xfrm>
              <a:off x="3477260" y="202692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8F8F8F"/>
            </a:fillRef>
            <a:effectRef idx="0">
              <a:scrgbClr r="0" g="0" b="0"/>
            </a:effectRef>
            <a:fontRef idx="none"/>
          </p:style>
          <p:txBody>
            <a:bodyPr/>
            <a:lstStyle/>
            <a:p>
              <a:endParaRPr lang="cs-CZ"/>
            </a:p>
          </p:txBody>
        </p:sp>
        <p:sp>
          <p:nvSpPr>
            <p:cNvPr id="29" name="Shape 7351">
              <a:extLst>
                <a:ext uri="{FF2B5EF4-FFF2-40B4-BE49-F238E27FC236}">
                  <a16:creationId xmlns:a16="http://schemas.microsoft.com/office/drawing/2014/main" id="{0A63B741-1E8E-476D-A97E-C22CC6917D9E}"/>
                </a:ext>
              </a:extLst>
            </p:cNvPr>
            <p:cNvSpPr/>
            <p:nvPr/>
          </p:nvSpPr>
          <p:spPr>
            <a:xfrm>
              <a:off x="3477260" y="202692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0" name="Shape 7352">
              <a:extLst>
                <a:ext uri="{FF2B5EF4-FFF2-40B4-BE49-F238E27FC236}">
                  <a16:creationId xmlns:a16="http://schemas.microsoft.com/office/drawing/2014/main" id="{E5AE8CAA-532A-4FDD-9106-121C3C9F57A6}"/>
                </a:ext>
              </a:extLst>
            </p:cNvPr>
            <p:cNvSpPr/>
            <p:nvPr/>
          </p:nvSpPr>
          <p:spPr>
            <a:xfrm>
              <a:off x="3477260" y="217551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808080"/>
            </a:fillRef>
            <a:effectRef idx="0">
              <a:scrgbClr r="0" g="0" b="0"/>
            </a:effectRef>
            <a:fontRef idx="none"/>
          </p:style>
          <p:txBody>
            <a:bodyPr/>
            <a:lstStyle/>
            <a:p>
              <a:endParaRPr lang="cs-CZ"/>
            </a:p>
          </p:txBody>
        </p:sp>
        <p:sp>
          <p:nvSpPr>
            <p:cNvPr id="31" name="Shape 7353">
              <a:extLst>
                <a:ext uri="{FF2B5EF4-FFF2-40B4-BE49-F238E27FC236}">
                  <a16:creationId xmlns:a16="http://schemas.microsoft.com/office/drawing/2014/main" id="{86419C42-CED7-451B-B606-8B6DB409ABD1}"/>
                </a:ext>
              </a:extLst>
            </p:cNvPr>
            <p:cNvSpPr/>
            <p:nvPr/>
          </p:nvSpPr>
          <p:spPr>
            <a:xfrm>
              <a:off x="3477260" y="217551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2" name="Shape 7354">
              <a:extLst>
                <a:ext uri="{FF2B5EF4-FFF2-40B4-BE49-F238E27FC236}">
                  <a16:creationId xmlns:a16="http://schemas.microsoft.com/office/drawing/2014/main" id="{5BDD35E2-3D52-4F6B-8656-6E8D28958E81}"/>
                </a:ext>
              </a:extLst>
            </p:cNvPr>
            <p:cNvSpPr/>
            <p:nvPr/>
          </p:nvSpPr>
          <p:spPr>
            <a:xfrm>
              <a:off x="3477260" y="232537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727272"/>
            </a:fillRef>
            <a:effectRef idx="0">
              <a:scrgbClr r="0" g="0" b="0"/>
            </a:effectRef>
            <a:fontRef idx="none"/>
          </p:style>
          <p:txBody>
            <a:bodyPr/>
            <a:lstStyle/>
            <a:p>
              <a:endParaRPr lang="cs-CZ"/>
            </a:p>
          </p:txBody>
        </p:sp>
        <p:sp>
          <p:nvSpPr>
            <p:cNvPr id="33" name="Shape 7355">
              <a:extLst>
                <a:ext uri="{FF2B5EF4-FFF2-40B4-BE49-F238E27FC236}">
                  <a16:creationId xmlns:a16="http://schemas.microsoft.com/office/drawing/2014/main" id="{EEEBAA75-2810-48EC-BB3A-C49E3D5BA4B6}"/>
                </a:ext>
              </a:extLst>
            </p:cNvPr>
            <p:cNvSpPr/>
            <p:nvPr/>
          </p:nvSpPr>
          <p:spPr>
            <a:xfrm>
              <a:off x="3477260" y="232537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4" name="Shape 7356">
              <a:extLst>
                <a:ext uri="{FF2B5EF4-FFF2-40B4-BE49-F238E27FC236}">
                  <a16:creationId xmlns:a16="http://schemas.microsoft.com/office/drawing/2014/main" id="{43601019-76E2-4EED-9642-F2467F670572}"/>
                </a:ext>
              </a:extLst>
            </p:cNvPr>
            <p:cNvSpPr/>
            <p:nvPr/>
          </p:nvSpPr>
          <p:spPr>
            <a:xfrm>
              <a:off x="3477260" y="247650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5F5F5F"/>
            </a:fillRef>
            <a:effectRef idx="0">
              <a:scrgbClr r="0" g="0" b="0"/>
            </a:effectRef>
            <a:fontRef idx="none"/>
          </p:style>
          <p:txBody>
            <a:bodyPr/>
            <a:lstStyle/>
            <a:p>
              <a:endParaRPr lang="cs-CZ"/>
            </a:p>
          </p:txBody>
        </p:sp>
        <p:sp>
          <p:nvSpPr>
            <p:cNvPr id="35" name="Shape 7357">
              <a:extLst>
                <a:ext uri="{FF2B5EF4-FFF2-40B4-BE49-F238E27FC236}">
                  <a16:creationId xmlns:a16="http://schemas.microsoft.com/office/drawing/2014/main" id="{194D35E0-2159-4B91-A1B2-C74871E41F9D}"/>
                </a:ext>
              </a:extLst>
            </p:cNvPr>
            <p:cNvSpPr/>
            <p:nvPr/>
          </p:nvSpPr>
          <p:spPr>
            <a:xfrm>
              <a:off x="3477260" y="247650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6" name="Shape 7358">
              <a:extLst>
                <a:ext uri="{FF2B5EF4-FFF2-40B4-BE49-F238E27FC236}">
                  <a16:creationId xmlns:a16="http://schemas.microsoft.com/office/drawing/2014/main" id="{D50E6D6D-9042-48B5-AC4E-1AA649D41494}"/>
                </a:ext>
              </a:extLst>
            </p:cNvPr>
            <p:cNvSpPr/>
            <p:nvPr/>
          </p:nvSpPr>
          <p:spPr>
            <a:xfrm>
              <a:off x="3477260" y="2623820"/>
              <a:ext cx="194310" cy="148590"/>
            </a:xfrm>
            <a:custGeom>
              <a:avLst/>
              <a:gdLst/>
              <a:ahLst/>
              <a:cxnLst/>
              <a:rect l="0" t="0" r="0" b="0"/>
              <a:pathLst>
                <a:path w="194310" h="148590">
                  <a:moveTo>
                    <a:pt x="0" y="0"/>
                  </a:moveTo>
                  <a:lnTo>
                    <a:pt x="194310" y="0"/>
                  </a:lnTo>
                  <a:lnTo>
                    <a:pt x="194310" y="148590"/>
                  </a:lnTo>
                  <a:lnTo>
                    <a:pt x="97790" y="148590"/>
                  </a:lnTo>
                  <a:lnTo>
                    <a:pt x="0" y="148590"/>
                  </a:lnTo>
                  <a:lnTo>
                    <a:pt x="0" y="0"/>
                  </a:lnTo>
                  <a:close/>
                </a:path>
              </a:pathLst>
            </a:custGeom>
            <a:ln w="0" cap="flat">
              <a:miter lim="127000"/>
            </a:ln>
          </p:spPr>
          <p:style>
            <a:lnRef idx="0">
              <a:srgbClr val="000000">
                <a:alpha val="0"/>
              </a:srgbClr>
            </a:lnRef>
            <a:fillRef idx="1">
              <a:srgbClr val="4F4F4F"/>
            </a:fillRef>
            <a:effectRef idx="0">
              <a:scrgbClr r="0" g="0" b="0"/>
            </a:effectRef>
            <a:fontRef idx="none"/>
          </p:style>
          <p:txBody>
            <a:bodyPr/>
            <a:lstStyle/>
            <a:p>
              <a:endParaRPr lang="cs-CZ"/>
            </a:p>
          </p:txBody>
        </p:sp>
        <p:sp>
          <p:nvSpPr>
            <p:cNvPr id="37" name="Shape 7359">
              <a:extLst>
                <a:ext uri="{FF2B5EF4-FFF2-40B4-BE49-F238E27FC236}">
                  <a16:creationId xmlns:a16="http://schemas.microsoft.com/office/drawing/2014/main" id="{08B99E77-7328-4AC1-B0DE-9BA49C929E66}"/>
                </a:ext>
              </a:extLst>
            </p:cNvPr>
            <p:cNvSpPr/>
            <p:nvPr/>
          </p:nvSpPr>
          <p:spPr>
            <a:xfrm>
              <a:off x="3477260" y="2623820"/>
              <a:ext cx="194310" cy="148590"/>
            </a:xfrm>
            <a:custGeom>
              <a:avLst/>
              <a:gdLst/>
              <a:ahLst/>
              <a:cxnLst/>
              <a:rect l="0" t="0" r="0" b="0"/>
              <a:pathLst>
                <a:path w="194310" h="148590">
                  <a:moveTo>
                    <a:pt x="97790" y="148590"/>
                  </a:moveTo>
                  <a:lnTo>
                    <a:pt x="0" y="148590"/>
                  </a:lnTo>
                  <a:lnTo>
                    <a:pt x="0" y="0"/>
                  </a:lnTo>
                  <a:lnTo>
                    <a:pt x="194310" y="0"/>
                  </a:lnTo>
                  <a:lnTo>
                    <a:pt x="194310" y="148590"/>
                  </a:lnTo>
                  <a:lnTo>
                    <a:pt x="97790" y="14859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38" name="Shape 7360">
              <a:extLst>
                <a:ext uri="{FF2B5EF4-FFF2-40B4-BE49-F238E27FC236}">
                  <a16:creationId xmlns:a16="http://schemas.microsoft.com/office/drawing/2014/main" id="{E436F91C-CD03-4257-9883-A9CB0C1A984B}"/>
                </a:ext>
              </a:extLst>
            </p:cNvPr>
            <p:cNvSpPr/>
            <p:nvPr/>
          </p:nvSpPr>
          <p:spPr>
            <a:xfrm>
              <a:off x="3477260" y="276606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404040"/>
            </a:fillRef>
            <a:effectRef idx="0">
              <a:scrgbClr r="0" g="0" b="0"/>
            </a:effectRef>
            <a:fontRef idx="none"/>
          </p:style>
          <p:txBody>
            <a:bodyPr/>
            <a:lstStyle/>
            <a:p>
              <a:endParaRPr lang="cs-CZ"/>
            </a:p>
          </p:txBody>
        </p:sp>
        <p:sp>
          <p:nvSpPr>
            <p:cNvPr id="39" name="Shape 7361">
              <a:extLst>
                <a:ext uri="{FF2B5EF4-FFF2-40B4-BE49-F238E27FC236}">
                  <a16:creationId xmlns:a16="http://schemas.microsoft.com/office/drawing/2014/main" id="{B43FE97F-A7BE-49B6-A463-CBFA8262C009}"/>
                </a:ext>
              </a:extLst>
            </p:cNvPr>
            <p:cNvSpPr/>
            <p:nvPr/>
          </p:nvSpPr>
          <p:spPr>
            <a:xfrm>
              <a:off x="3477260" y="276606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0" name="Shape 7362">
              <a:extLst>
                <a:ext uri="{FF2B5EF4-FFF2-40B4-BE49-F238E27FC236}">
                  <a16:creationId xmlns:a16="http://schemas.microsoft.com/office/drawing/2014/main" id="{2A1EF00E-9C91-488D-88C2-956180D5D726}"/>
                </a:ext>
              </a:extLst>
            </p:cNvPr>
            <p:cNvSpPr/>
            <p:nvPr/>
          </p:nvSpPr>
          <p:spPr>
            <a:xfrm>
              <a:off x="3477260" y="291592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2F2F2F"/>
            </a:fillRef>
            <a:effectRef idx="0">
              <a:scrgbClr r="0" g="0" b="0"/>
            </a:effectRef>
            <a:fontRef idx="none"/>
          </p:style>
          <p:txBody>
            <a:bodyPr/>
            <a:lstStyle/>
            <a:p>
              <a:endParaRPr lang="cs-CZ"/>
            </a:p>
          </p:txBody>
        </p:sp>
        <p:sp>
          <p:nvSpPr>
            <p:cNvPr id="41" name="Shape 7363">
              <a:extLst>
                <a:ext uri="{FF2B5EF4-FFF2-40B4-BE49-F238E27FC236}">
                  <a16:creationId xmlns:a16="http://schemas.microsoft.com/office/drawing/2014/main" id="{01A68675-DB86-4255-9AD6-B8A32C7D9F38}"/>
                </a:ext>
              </a:extLst>
            </p:cNvPr>
            <p:cNvSpPr/>
            <p:nvPr/>
          </p:nvSpPr>
          <p:spPr>
            <a:xfrm>
              <a:off x="3477260" y="291592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2" name="Shape 7364">
              <a:extLst>
                <a:ext uri="{FF2B5EF4-FFF2-40B4-BE49-F238E27FC236}">
                  <a16:creationId xmlns:a16="http://schemas.microsoft.com/office/drawing/2014/main" id="{72AD2797-A237-4AFE-90E0-3C4D479410F8}"/>
                </a:ext>
              </a:extLst>
            </p:cNvPr>
            <p:cNvSpPr/>
            <p:nvPr/>
          </p:nvSpPr>
          <p:spPr>
            <a:xfrm>
              <a:off x="3477260" y="3065780"/>
              <a:ext cx="194310" cy="147320"/>
            </a:xfrm>
            <a:custGeom>
              <a:avLst/>
              <a:gdLst/>
              <a:ahLst/>
              <a:cxnLst/>
              <a:rect l="0" t="0" r="0" b="0"/>
              <a:pathLst>
                <a:path w="194310" h="147320">
                  <a:moveTo>
                    <a:pt x="0" y="0"/>
                  </a:moveTo>
                  <a:lnTo>
                    <a:pt x="194310" y="0"/>
                  </a:lnTo>
                  <a:lnTo>
                    <a:pt x="194310" y="147320"/>
                  </a:lnTo>
                  <a:lnTo>
                    <a:pt x="97790" y="147320"/>
                  </a:lnTo>
                  <a:lnTo>
                    <a:pt x="0" y="14732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43" name="Shape 7365">
              <a:extLst>
                <a:ext uri="{FF2B5EF4-FFF2-40B4-BE49-F238E27FC236}">
                  <a16:creationId xmlns:a16="http://schemas.microsoft.com/office/drawing/2014/main" id="{F42145B6-DD55-45D8-91BD-76133AD9FAAD}"/>
                </a:ext>
              </a:extLst>
            </p:cNvPr>
            <p:cNvSpPr/>
            <p:nvPr/>
          </p:nvSpPr>
          <p:spPr>
            <a:xfrm>
              <a:off x="3477260" y="3065780"/>
              <a:ext cx="194310" cy="147320"/>
            </a:xfrm>
            <a:custGeom>
              <a:avLst/>
              <a:gdLst/>
              <a:ahLst/>
              <a:cxnLst/>
              <a:rect l="0" t="0" r="0" b="0"/>
              <a:pathLst>
                <a:path w="194310" h="147320">
                  <a:moveTo>
                    <a:pt x="97790" y="147320"/>
                  </a:moveTo>
                  <a:lnTo>
                    <a:pt x="0" y="147320"/>
                  </a:lnTo>
                  <a:lnTo>
                    <a:pt x="0" y="0"/>
                  </a:lnTo>
                  <a:lnTo>
                    <a:pt x="194310" y="0"/>
                  </a:lnTo>
                  <a:lnTo>
                    <a:pt x="194310" y="147320"/>
                  </a:lnTo>
                  <a:lnTo>
                    <a:pt x="97790" y="14732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4" name="Shape 7367">
              <a:extLst>
                <a:ext uri="{FF2B5EF4-FFF2-40B4-BE49-F238E27FC236}">
                  <a16:creationId xmlns:a16="http://schemas.microsoft.com/office/drawing/2014/main" id="{1763042F-B5B0-4083-888B-DFBD72FAA65D}"/>
                </a:ext>
              </a:extLst>
            </p:cNvPr>
            <p:cNvSpPr/>
            <p:nvPr/>
          </p:nvSpPr>
          <p:spPr>
            <a:xfrm>
              <a:off x="1774190" y="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solidFill>
              <a:schemeClr val="tx1"/>
            </a:solidFill>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5" name="Shape 7368">
              <a:extLst>
                <a:ext uri="{FF2B5EF4-FFF2-40B4-BE49-F238E27FC236}">
                  <a16:creationId xmlns:a16="http://schemas.microsoft.com/office/drawing/2014/main" id="{25EBF3F2-5A75-40AA-B3CB-6B9132FAA6AC}"/>
                </a:ext>
              </a:extLst>
            </p:cNvPr>
            <p:cNvSpPr/>
            <p:nvPr/>
          </p:nvSpPr>
          <p:spPr>
            <a:xfrm>
              <a:off x="1774190" y="25654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F7F7F7"/>
            </a:fillRef>
            <a:effectRef idx="0">
              <a:scrgbClr r="0" g="0" b="0"/>
            </a:effectRef>
            <a:fontRef idx="none"/>
          </p:style>
          <p:txBody>
            <a:bodyPr/>
            <a:lstStyle/>
            <a:p>
              <a:endParaRPr lang="cs-CZ"/>
            </a:p>
          </p:txBody>
        </p:sp>
        <p:sp>
          <p:nvSpPr>
            <p:cNvPr id="46" name="Shape 7369">
              <a:extLst>
                <a:ext uri="{FF2B5EF4-FFF2-40B4-BE49-F238E27FC236}">
                  <a16:creationId xmlns:a16="http://schemas.microsoft.com/office/drawing/2014/main" id="{36BEB591-4B73-4B9B-9696-69015A7FF3A9}"/>
                </a:ext>
              </a:extLst>
            </p:cNvPr>
            <p:cNvSpPr/>
            <p:nvPr/>
          </p:nvSpPr>
          <p:spPr>
            <a:xfrm>
              <a:off x="1774190" y="25654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7" name="Shape 7370">
              <a:extLst>
                <a:ext uri="{FF2B5EF4-FFF2-40B4-BE49-F238E27FC236}">
                  <a16:creationId xmlns:a16="http://schemas.microsoft.com/office/drawing/2014/main" id="{C25B90D2-58F0-43C0-BE51-4DBC11303BE1}"/>
                </a:ext>
              </a:extLst>
            </p:cNvPr>
            <p:cNvSpPr/>
            <p:nvPr/>
          </p:nvSpPr>
          <p:spPr>
            <a:xfrm>
              <a:off x="1774190" y="51308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EFEFEF"/>
            </a:fillRef>
            <a:effectRef idx="0">
              <a:scrgbClr r="0" g="0" b="0"/>
            </a:effectRef>
            <a:fontRef idx="none"/>
          </p:style>
          <p:txBody>
            <a:bodyPr/>
            <a:lstStyle/>
            <a:p>
              <a:endParaRPr lang="cs-CZ"/>
            </a:p>
          </p:txBody>
        </p:sp>
        <p:sp>
          <p:nvSpPr>
            <p:cNvPr id="48" name="Shape 7371">
              <a:extLst>
                <a:ext uri="{FF2B5EF4-FFF2-40B4-BE49-F238E27FC236}">
                  <a16:creationId xmlns:a16="http://schemas.microsoft.com/office/drawing/2014/main" id="{F8C65589-4CD0-4C2D-910E-A675E0A86B73}"/>
                </a:ext>
              </a:extLst>
            </p:cNvPr>
            <p:cNvSpPr/>
            <p:nvPr/>
          </p:nvSpPr>
          <p:spPr>
            <a:xfrm>
              <a:off x="1774190" y="51308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49" name="Shape 7372">
              <a:extLst>
                <a:ext uri="{FF2B5EF4-FFF2-40B4-BE49-F238E27FC236}">
                  <a16:creationId xmlns:a16="http://schemas.microsoft.com/office/drawing/2014/main" id="{E6919316-FC21-4FCF-B15E-D7EB6DFBC94F}"/>
                </a:ext>
              </a:extLst>
            </p:cNvPr>
            <p:cNvSpPr/>
            <p:nvPr/>
          </p:nvSpPr>
          <p:spPr>
            <a:xfrm>
              <a:off x="1774190" y="75692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E1E1E1"/>
            </a:fillRef>
            <a:effectRef idx="0">
              <a:scrgbClr r="0" g="0" b="0"/>
            </a:effectRef>
            <a:fontRef idx="none"/>
          </p:style>
          <p:txBody>
            <a:bodyPr/>
            <a:lstStyle/>
            <a:p>
              <a:endParaRPr lang="cs-CZ"/>
            </a:p>
          </p:txBody>
        </p:sp>
        <p:sp>
          <p:nvSpPr>
            <p:cNvPr id="50" name="Shape 7373">
              <a:extLst>
                <a:ext uri="{FF2B5EF4-FFF2-40B4-BE49-F238E27FC236}">
                  <a16:creationId xmlns:a16="http://schemas.microsoft.com/office/drawing/2014/main" id="{6B8874E4-E3E1-4712-9B0A-738616C3970E}"/>
                </a:ext>
              </a:extLst>
            </p:cNvPr>
            <p:cNvSpPr/>
            <p:nvPr/>
          </p:nvSpPr>
          <p:spPr>
            <a:xfrm>
              <a:off x="1774190" y="75692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1" name="Shape 7374">
              <a:extLst>
                <a:ext uri="{FF2B5EF4-FFF2-40B4-BE49-F238E27FC236}">
                  <a16:creationId xmlns:a16="http://schemas.microsoft.com/office/drawing/2014/main" id="{145D50FE-FD0A-4DB1-AA57-26833E8CDF68}"/>
                </a:ext>
              </a:extLst>
            </p:cNvPr>
            <p:cNvSpPr/>
            <p:nvPr/>
          </p:nvSpPr>
          <p:spPr>
            <a:xfrm>
              <a:off x="1774190" y="101346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D2D2D2"/>
            </a:fillRef>
            <a:effectRef idx="0">
              <a:scrgbClr r="0" g="0" b="0"/>
            </a:effectRef>
            <a:fontRef idx="none"/>
          </p:style>
          <p:txBody>
            <a:bodyPr/>
            <a:lstStyle/>
            <a:p>
              <a:endParaRPr lang="cs-CZ"/>
            </a:p>
          </p:txBody>
        </p:sp>
        <p:sp>
          <p:nvSpPr>
            <p:cNvPr id="52" name="Shape 7375">
              <a:extLst>
                <a:ext uri="{FF2B5EF4-FFF2-40B4-BE49-F238E27FC236}">
                  <a16:creationId xmlns:a16="http://schemas.microsoft.com/office/drawing/2014/main" id="{012FC5BB-C5F1-4865-8CEC-E2937DA3A847}"/>
                </a:ext>
              </a:extLst>
            </p:cNvPr>
            <p:cNvSpPr/>
            <p:nvPr/>
          </p:nvSpPr>
          <p:spPr>
            <a:xfrm>
              <a:off x="1774190" y="101346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3" name="Shape 7376">
              <a:extLst>
                <a:ext uri="{FF2B5EF4-FFF2-40B4-BE49-F238E27FC236}">
                  <a16:creationId xmlns:a16="http://schemas.microsoft.com/office/drawing/2014/main" id="{AEDD05B7-1CA1-4441-BFB4-6371688DDA1C}"/>
                </a:ext>
              </a:extLst>
            </p:cNvPr>
            <p:cNvSpPr/>
            <p:nvPr/>
          </p:nvSpPr>
          <p:spPr>
            <a:xfrm>
              <a:off x="1774190" y="127000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C0C0C0"/>
            </a:fillRef>
            <a:effectRef idx="0">
              <a:scrgbClr r="0" g="0" b="0"/>
            </a:effectRef>
            <a:fontRef idx="none"/>
          </p:style>
          <p:txBody>
            <a:bodyPr/>
            <a:lstStyle/>
            <a:p>
              <a:endParaRPr lang="cs-CZ"/>
            </a:p>
          </p:txBody>
        </p:sp>
        <p:sp>
          <p:nvSpPr>
            <p:cNvPr id="54" name="Shape 7377">
              <a:extLst>
                <a:ext uri="{FF2B5EF4-FFF2-40B4-BE49-F238E27FC236}">
                  <a16:creationId xmlns:a16="http://schemas.microsoft.com/office/drawing/2014/main" id="{24C9B8C4-13A6-4CE9-989E-9970CBDE7EAD}"/>
                </a:ext>
              </a:extLst>
            </p:cNvPr>
            <p:cNvSpPr/>
            <p:nvPr/>
          </p:nvSpPr>
          <p:spPr>
            <a:xfrm>
              <a:off x="1774190" y="127000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5" name="Shape 7378">
              <a:extLst>
                <a:ext uri="{FF2B5EF4-FFF2-40B4-BE49-F238E27FC236}">
                  <a16:creationId xmlns:a16="http://schemas.microsoft.com/office/drawing/2014/main" id="{7F430054-8C5D-4873-8A81-AB2643353C48}"/>
                </a:ext>
              </a:extLst>
            </p:cNvPr>
            <p:cNvSpPr/>
            <p:nvPr/>
          </p:nvSpPr>
          <p:spPr>
            <a:xfrm>
              <a:off x="1774190" y="152654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B2B2B2"/>
            </a:fillRef>
            <a:effectRef idx="0">
              <a:scrgbClr r="0" g="0" b="0"/>
            </a:effectRef>
            <a:fontRef idx="none"/>
          </p:style>
          <p:txBody>
            <a:bodyPr/>
            <a:lstStyle/>
            <a:p>
              <a:endParaRPr lang="cs-CZ"/>
            </a:p>
          </p:txBody>
        </p:sp>
        <p:sp>
          <p:nvSpPr>
            <p:cNvPr id="56" name="Shape 7379">
              <a:extLst>
                <a:ext uri="{FF2B5EF4-FFF2-40B4-BE49-F238E27FC236}">
                  <a16:creationId xmlns:a16="http://schemas.microsoft.com/office/drawing/2014/main" id="{0D020008-1F21-4989-B8B6-DD117CA70BB4}"/>
                </a:ext>
              </a:extLst>
            </p:cNvPr>
            <p:cNvSpPr/>
            <p:nvPr/>
          </p:nvSpPr>
          <p:spPr>
            <a:xfrm>
              <a:off x="1774190" y="152654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7" name="Shape 7380">
              <a:extLst>
                <a:ext uri="{FF2B5EF4-FFF2-40B4-BE49-F238E27FC236}">
                  <a16:creationId xmlns:a16="http://schemas.microsoft.com/office/drawing/2014/main" id="{AB906966-D3CA-412C-9A85-FBFA6523F1E2}"/>
                </a:ext>
              </a:extLst>
            </p:cNvPr>
            <p:cNvSpPr/>
            <p:nvPr/>
          </p:nvSpPr>
          <p:spPr>
            <a:xfrm>
              <a:off x="1774190" y="178435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A2A2A2"/>
            </a:fillRef>
            <a:effectRef idx="0">
              <a:scrgbClr r="0" g="0" b="0"/>
            </a:effectRef>
            <a:fontRef idx="none"/>
          </p:style>
          <p:txBody>
            <a:bodyPr/>
            <a:lstStyle/>
            <a:p>
              <a:endParaRPr lang="cs-CZ"/>
            </a:p>
          </p:txBody>
        </p:sp>
        <p:sp>
          <p:nvSpPr>
            <p:cNvPr id="58" name="Shape 7381">
              <a:extLst>
                <a:ext uri="{FF2B5EF4-FFF2-40B4-BE49-F238E27FC236}">
                  <a16:creationId xmlns:a16="http://schemas.microsoft.com/office/drawing/2014/main" id="{7DD38737-4605-491C-96B2-B1B5953654C8}"/>
                </a:ext>
              </a:extLst>
            </p:cNvPr>
            <p:cNvSpPr/>
            <p:nvPr/>
          </p:nvSpPr>
          <p:spPr>
            <a:xfrm>
              <a:off x="1774190" y="178435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59" name="Shape 7382">
              <a:extLst>
                <a:ext uri="{FF2B5EF4-FFF2-40B4-BE49-F238E27FC236}">
                  <a16:creationId xmlns:a16="http://schemas.microsoft.com/office/drawing/2014/main" id="{EF9DBAF3-F808-4044-80D2-056AE983C52B}"/>
                </a:ext>
              </a:extLst>
            </p:cNvPr>
            <p:cNvSpPr/>
            <p:nvPr/>
          </p:nvSpPr>
          <p:spPr>
            <a:xfrm>
              <a:off x="1774190" y="202819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8F8F8F"/>
            </a:fillRef>
            <a:effectRef idx="0">
              <a:scrgbClr r="0" g="0" b="0"/>
            </a:effectRef>
            <a:fontRef idx="none"/>
          </p:style>
          <p:txBody>
            <a:bodyPr/>
            <a:lstStyle/>
            <a:p>
              <a:endParaRPr lang="cs-CZ"/>
            </a:p>
          </p:txBody>
        </p:sp>
        <p:sp>
          <p:nvSpPr>
            <p:cNvPr id="60" name="Shape 7383">
              <a:extLst>
                <a:ext uri="{FF2B5EF4-FFF2-40B4-BE49-F238E27FC236}">
                  <a16:creationId xmlns:a16="http://schemas.microsoft.com/office/drawing/2014/main" id="{86CE7868-D8FE-40CD-BADF-FF0B9F88CE9F}"/>
                </a:ext>
              </a:extLst>
            </p:cNvPr>
            <p:cNvSpPr/>
            <p:nvPr/>
          </p:nvSpPr>
          <p:spPr>
            <a:xfrm>
              <a:off x="1774190" y="202819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1" name="Shape 7384">
              <a:extLst>
                <a:ext uri="{FF2B5EF4-FFF2-40B4-BE49-F238E27FC236}">
                  <a16:creationId xmlns:a16="http://schemas.microsoft.com/office/drawing/2014/main" id="{1B3EA934-9646-4120-B4A9-D408DF569794}"/>
                </a:ext>
              </a:extLst>
            </p:cNvPr>
            <p:cNvSpPr/>
            <p:nvPr/>
          </p:nvSpPr>
          <p:spPr>
            <a:xfrm>
              <a:off x="1774190" y="228346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808080"/>
            </a:fillRef>
            <a:effectRef idx="0">
              <a:scrgbClr r="0" g="0" b="0"/>
            </a:effectRef>
            <a:fontRef idx="none"/>
          </p:style>
          <p:txBody>
            <a:bodyPr/>
            <a:lstStyle/>
            <a:p>
              <a:endParaRPr lang="cs-CZ"/>
            </a:p>
          </p:txBody>
        </p:sp>
        <p:sp>
          <p:nvSpPr>
            <p:cNvPr id="62" name="Shape 7385">
              <a:extLst>
                <a:ext uri="{FF2B5EF4-FFF2-40B4-BE49-F238E27FC236}">
                  <a16:creationId xmlns:a16="http://schemas.microsoft.com/office/drawing/2014/main" id="{3C5D5F82-4E20-4142-83B4-B55399D2F6D4}"/>
                </a:ext>
              </a:extLst>
            </p:cNvPr>
            <p:cNvSpPr/>
            <p:nvPr/>
          </p:nvSpPr>
          <p:spPr>
            <a:xfrm>
              <a:off x="1774190" y="228346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3" name="Shape 7386">
              <a:extLst>
                <a:ext uri="{FF2B5EF4-FFF2-40B4-BE49-F238E27FC236}">
                  <a16:creationId xmlns:a16="http://schemas.microsoft.com/office/drawing/2014/main" id="{85B538AE-017B-4330-823B-F5630DF58231}"/>
                </a:ext>
              </a:extLst>
            </p:cNvPr>
            <p:cNvSpPr/>
            <p:nvPr/>
          </p:nvSpPr>
          <p:spPr>
            <a:xfrm>
              <a:off x="1774190" y="254254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727272"/>
            </a:fillRef>
            <a:effectRef idx="0">
              <a:scrgbClr r="0" g="0" b="0"/>
            </a:effectRef>
            <a:fontRef idx="none"/>
          </p:style>
          <p:txBody>
            <a:bodyPr/>
            <a:lstStyle/>
            <a:p>
              <a:endParaRPr lang="cs-CZ"/>
            </a:p>
          </p:txBody>
        </p:sp>
        <p:sp>
          <p:nvSpPr>
            <p:cNvPr id="64" name="Shape 7387">
              <a:extLst>
                <a:ext uri="{FF2B5EF4-FFF2-40B4-BE49-F238E27FC236}">
                  <a16:creationId xmlns:a16="http://schemas.microsoft.com/office/drawing/2014/main" id="{784E954B-56D0-46A8-99AD-210DD7485427}"/>
                </a:ext>
              </a:extLst>
            </p:cNvPr>
            <p:cNvSpPr/>
            <p:nvPr/>
          </p:nvSpPr>
          <p:spPr>
            <a:xfrm>
              <a:off x="1774190" y="254254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5" name="Shape 7388">
              <a:extLst>
                <a:ext uri="{FF2B5EF4-FFF2-40B4-BE49-F238E27FC236}">
                  <a16:creationId xmlns:a16="http://schemas.microsoft.com/office/drawing/2014/main" id="{BF6D37D0-E258-4DAB-B7D8-59253DB4BE55}"/>
                </a:ext>
              </a:extLst>
            </p:cNvPr>
            <p:cNvSpPr/>
            <p:nvPr/>
          </p:nvSpPr>
          <p:spPr>
            <a:xfrm>
              <a:off x="1774190" y="2800350"/>
              <a:ext cx="193040" cy="252730"/>
            </a:xfrm>
            <a:custGeom>
              <a:avLst/>
              <a:gdLst/>
              <a:ahLst/>
              <a:cxnLst/>
              <a:rect l="0" t="0" r="0" b="0"/>
              <a:pathLst>
                <a:path w="193040" h="252730">
                  <a:moveTo>
                    <a:pt x="0" y="0"/>
                  </a:moveTo>
                  <a:lnTo>
                    <a:pt x="193040" y="0"/>
                  </a:lnTo>
                  <a:lnTo>
                    <a:pt x="193040" y="252730"/>
                  </a:lnTo>
                  <a:lnTo>
                    <a:pt x="96520" y="252730"/>
                  </a:lnTo>
                  <a:lnTo>
                    <a:pt x="0" y="252730"/>
                  </a:lnTo>
                  <a:lnTo>
                    <a:pt x="0" y="0"/>
                  </a:lnTo>
                  <a:close/>
                </a:path>
              </a:pathLst>
            </a:custGeom>
            <a:ln w="0" cap="flat">
              <a:miter lim="127000"/>
            </a:ln>
          </p:spPr>
          <p:style>
            <a:lnRef idx="0">
              <a:srgbClr val="000000">
                <a:alpha val="0"/>
              </a:srgbClr>
            </a:lnRef>
            <a:fillRef idx="1">
              <a:srgbClr val="5F5F5F"/>
            </a:fillRef>
            <a:effectRef idx="0">
              <a:scrgbClr r="0" g="0" b="0"/>
            </a:effectRef>
            <a:fontRef idx="none"/>
          </p:style>
          <p:txBody>
            <a:bodyPr/>
            <a:lstStyle/>
            <a:p>
              <a:endParaRPr lang="cs-CZ"/>
            </a:p>
          </p:txBody>
        </p:sp>
        <p:sp>
          <p:nvSpPr>
            <p:cNvPr id="66" name="Shape 7389">
              <a:extLst>
                <a:ext uri="{FF2B5EF4-FFF2-40B4-BE49-F238E27FC236}">
                  <a16:creationId xmlns:a16="http://schemas.microsoft.com/office/drawing/2014/main" id="{BA595CCB-F649-477B-8900-C474B76EC6DE}"/>
                </a:ext>
              </a:extLst>
            </p:cNvPr>
            <p:cNvSpPr/>
            <p:nvPr/>
          </p:nvSpPr>
          <p:spPr>
            <a:xfrm>
              <a:off x="1774190" y="2800350"/>
              <a:ext cx="193040" cy="252730"/>
            </a:xfrm>
            <a:custGeom>
              <a:avLst/>
              <a:gdLst/>
              <a:ahLst/>
              <a:cxnLst/>
              <a:rect l="0" t="0" r="0" b="0"/>
              <a:pathLst>
                <a:path w="193040" h="252730">
                  <a:moveTo>
                    <a:pt x="96520" y="252730"/>
                  </a:moveTo>
                  <a:lnTo>
                    <a:pt x="0" y="252730"/>
                  </a:lnTo>
                  <a:lnTo>
                    <a:pt x="0" y="0"/>
                  </a:lnTo>
                  <a:lnTo>
                    <a:pt x="193040" y="0"/>
                  </a:lnTo>
                  <a:lnTo>
                    <a:pt x="193040" y="252730"/>
                  </a:lnTo>
                  <a:lnTo>
                    <a:pt x="96520" y="25273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7" name="Shape 7390">
              <a:extLst>
                <a:ext uri="{FF2B5EF4-FFF2-40B4-BE49-F238E27FC236}">
                  <a16:creationId xmlns:a16="http://schemas.microsoft.com/office/drawing/2014/main" id="{72514444-AF06-4F16-B515-E07C32764FE1}"/>
                </a:ext>
              </a:extLst>
            </p:cNvPr>
            <p:cNvSpPr/>
            <p:nvPr/>
          </p:nvSpPr>
          <p:spPr>
            <a:xfrm>
              <a:off x="1774190" y="3055620"/>
              <a:ext cx="193040" cy="255270"/>
            </a:xfrm>
            <a:custGeom>
              <a:avLst/>
              <a:gdLst/>
              <a:ahLst/>
              <a:cxnLst/>
              <a:rect l="0" t="0" r="0" b="0"/>
              <a:pathLst>
                <a:path w="193040" h="255270">
                  <a:moveTo>
                    <a:pt x="0" y="0"/>
                  </a:moveTo>
                  <a:lnTo>
                    <a:pt x="193040" y="0"/>
                  </a:lnTo>
                  <a:lnTo>
                    <a:pt x="193040" y="255270"/>
                  </a:lnTo>
                  <a:lnTo>
                    <a:pt x="96520" y="255270"/>
                  </a:lnTo>
                  <a:lnTo>
                    <a:pt x="0" y="255270"/>
                  </a:lnTo>
                  <a:lnTo>
                    <a:pt x="0" y="0"/>
                  </a:lnTo>
                  <a:close/>
                </a:path>
              </a:pathLst>
            </a:custGeom>
            <a:ln w="0" cap="flat">
              <a:miter lim="127000"/>
            </a:ln>
          </p:spPr>
          <p:style>
            <a:lnRef idx="0">
              <a:srgbClr val="000000">
                <a:alpha val="0"/>
              </a:srgbClr>
            </a:lnRef>
            <a:fillRef idx="1">
              <a:srgbClr val="4F4F4F"/>
            </a:fillRef>
            <a:effectRef idx="0">
              <a:scrgbClr r="0" g="0" b="0"/>
            </a:effectRef>
            <a:fontRef idx="none"/>
          </p:style>
          <p:txBody>
            <a:bodyPr/>
            <a:lstStyle/>
            <a:p>
              <a:endParaRPr lang="cs-CZ"/>
            </a:p>
          </p:txBody>
        </p:sp>
        <p:sp>
          <p:nvSpPr>
            <p:cNvPr id="68" name="Shape 7391">
              <a:extLst>
                <a:ext uri="{FF2B5EF4-FFF2-40B4-BE49-F238E27FC236}">
                  <a16:creationId xmlns:a16="http://schemas.microsoft.com/office/drawing/2014/main" id="{A46D7073-BDC7-4705-B9A6-F88AA15D70BC}"/>
                </a:ext>
              </a:extLst>
            </p:cNvPr>
            <p:cNvSpPr/>
            <p:nvPr/>
          </p:nvSpPr>
          <p:spPr>
            <a:xfrm>
              <a:off x="1774190" y="3055620"/>
              <a:ext cx="193040" cy="255270"/>
            </a:xfrm>
            <a:custGeom>
              <a:avLst/>
              <a:gdLst/>
              <a:ahLst/>
              <a:cxnLst/>
              <a:rect l="0" t="0" r="0" b="0"/>
              <a:pathLst>
                <a:path w="193040" h="255270">
                  <a:moveTo>
                    <a:pt x="96520" y="255270"/>
                  </a:moveTo>
                  <a:lnTo>
                    <a:pt x="0" y="255270"/>
                  </a:lnTo>
                  <a:lnTo>
                    <a:pt x="0" y="0"/>
                  </a:lnTo>
                  <a:lnTo>
                    <a:pt x="193040" y="0"/>
                  </a:lnTo>
                  <a:lnTo>
                    <a:pt x="193040" y="255270"/>
                  </a:lnTo>
                  <a:lnTo>
                    <a:pt x="96520" y="25527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69" name="Shape 7392">
              <a:extLst>
                <a:ext uri="{FF2B5EF4-FFF2-40B4-BE49-F238E27FC236}">
                  <a16:creationId xmlns:a16="http://schemas.microsoft.com/office/drawing/2014/main" id="{3309936A-DCD3-43F5-90CF-5E2618CE015C}"/>
                </a:ext>
              </a:extLst>
            </p:cNvPr>
            <p:cNvSpPr/>
            <p:nvPr/>
          </p:nvSpPr>
          <p:spPr>
            <a:xfrm>
              <a:off x="1774190" y="329946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404040"/>
            </a:fillRef>
            <a:effectRef idx="0">
              <a:scrgbClr r="0" g="0" b="0"/>
            </a:effectRef>
            <a:fontRef idx="none"/>
          </p:style>
          <p:txBody>
            <a:bodyPr/>
            <a:lstStyle/>
            <a:p>
              <a:endParaRPr lang="cs-CZ"/>
            </a:p>
          </p:txBody>
        </p:sp>
        <p:sp>
          <p:nvSpPr>
            <p:cNvPr id="70" name="Shape 7393">
              <a:extLst>
                <a:ext uri="{FF2B5EF4-FFF2-40B4-BE49-F238E27FC236}">
                  <a16:creationId xmlns:a16="http://schemas.microsoft.com/office/drawing/2014/main" id="{3A579FE4-7FFF-43BB-B4B3-3BE2768083C3}"/>
                </a:ext>
              </a:extLst>
            </p:cNvPr>
            <p:cNvSpPr/>
            <p:nvPr/>
          </p:nvSpPr>
          <p:spPr>
            <a:xfrm>
              <a:off x="1774190" y="329946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1" name="Shape 7394">
              <a:extLst>
                <a:ext uri="{FF2B5EF4-FFF2-40B4-BE49-F238E27FC236}">
                  <a16:creationId xmlns:a16="http://schemas.microsoft.com/office/drawing/2014/main" id="{DF79CCC3-C7F7-4AFD-A554-CC86FE79DB17}"/>
                </a:ext>
              </a:extLst>
            </p:cNvPr>
            <p:cNvSpPr/>
            <p:nvPr/>
          </p:nvSpPr>
          <p:spPr>
            <a:xfrm>
              <a:off x="1774190" y="355727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2F2F2F"/>
            </a:fillRef>
            <a:effectRef idx="0">
              <a:scrgbClr r="0" g="0" b="0"/>
            </a:effectRef>
            <a:fontRef idx="none"/>
          </p:style>
          <p:txBody>
            <a:bodyPr/>
            <a:lstStyle/>
            <a:p>
              <a:endParaRPr lang="cs-CZ"/>
            </a:p>
          </p:txBody>
        </p:sp>
        <p:sp>
          <p:nvSpPr>
            <p:cNvPr id="72" name="Shape 7395">
              <a:extLst>
                <a:ext uri="{FF2B5EF4-FFF2-40B4-BE49-F238E27FC236}">
                  <a16:creationId xmlns:a16="http://schemas.microsoft.com/office/drawing/2014/main" id="{707CAB67-903A-4FFA-B86C-8D554536C5A5}"/>
                </a:ext>
              </a:extLst>
            </p:cNvPr>
            <p:cNvSpPr/>
            <p:nvPr/>
          </p:nvSpPr>
          <p:spPr>
            <a:xfrm>
              <a:off x="1774190" y="355727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3" name="Shape 7396">
              <a:extLst>
                <a:ext uri="{FF2B5EF4-FFF2-40B4-BE49-F238E27FC236}">
                  <a16:creationId xmlns:a16="http://schemas.microsoft.com/office/drawing/2014/main" id="{87356E1C-7202-4E9B-97F6-65A01E2518B8}"/>
                </a:ext>
              </a:extLst>
            </p:cNvPr>
            <p:cNvSpPr/>
            <p:nvPr/>
          </p:nvSpPr>
          <p:spPr>
            <a:xfrm>
              <a:off x="1774190" y="3812540"/>
              <a:ext cx="193040" cy="254000"/>
            </a:xfrm>
            <a:custGeom>
              <a:avLst/>
              <a:gdLst/>
              <a:ahLst/>
              <a:cxnLst/>
              <a:rect l="0" t="0" r="0" b="0"/>
              <a:pathLst>
                <a:path w="193040" h="254000">
                  <a:moveTo>
                    <a:pt x="0" y="0"/>
                  </a:moveTo>
                  <a:lnTo>
                    <a:pt x="193040" y="0"/>
                  </a:lnTo>
                  <a:lnTo>
                    <a:pt x="193040" y="254000"/>
                  </a:lnTo>
                  <a:lnTo>
                    <a:pt x="96520" y="254000"/>
                  </a:lnTo>
                  <a:lnTo>
                    <a:pt x="0" y="25400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74" name="Shape 7397">
              <a:extLst>
                <a:ext uri="{FF2B5EF4-FFF2-40B4-BE49-F238E27FC236}">
                  <a16:creationId xmlns:a16="http://schemas.microsoft.com/office/drawing/2014/main" id="{3DA2EBDF-9F2E-410D-A238-AC1E7A153F41}"/>
                </a:ext>
              </a:extLst>
            </p:cNvPr>
            <p:cNvSpPr/>
            <p:nvPr/>
          </p:nvSpPr>
          <p:spPr>
            <a:xfrm>
              <a:off x="1774190" y="3812540"/>
              <a:ext cx="193040" cy="254000"/>
            </a:xfrm>
            <a:custGeom>
              <a:avLst/>
              <a:gdLst/>
              <a:ahLst/>
              <a:cxnLst/>
              <a:rect l="0" t="0" r="0" b="0"/>
              <a:pathLst>
                <a:path w="193040" h="254000">
                  <a:moveTo>
                    <a:pt x="96520" y="254000"/>
                  </a:moveTo>
                  <a:lnTo>
                    <a:pt x="0" y="254000"/>
                  </a:lnTo>
                  <a:lnTo>
                    <a:pt x="0" y="0"/>
                  </a:lnTo>
                  <a:lnTo>
                    <a:pt x="193040" y="0"/>
                  </a:lnTo>
                  <a:lnTo>
                    <a:pt x="193040" y="254000"/>
                  </a:lnTo>
                  <a:lnTo>
                    <a:pt x="96520" y="254000"/>
                  </a:lnTo>
                  <a:close/>
                </a:path>
              </a:pathLst>
            </a:custGeom>
            <a:ln w="7907" cap="flat">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5" name="Shape 7398">
              <a:extLst>
                <a:ext uri="{FF2B5EF4-FFF2-40B4-BE49-F238E27FC236}">
                  <a16:creationId xmlns:a16="http://schemas.microsoft.com/office/drawing/2014/main" id="{370B4D79-088B-4008-88C0-183BA950F845}"/>
                </a:ext>
              </a:extLst>
            </p:cNvPr>
            <p:cNvSpPr/>
            <p:nvPr/>
          </p:nvSpPr>
          <p:spPr>
            <a:xfrm>
              <a:off x="1963420" y="3810"/>
              <a:ext cx="1513840" cy="838200"/>
            </a:xfrm>
            <a:custGeom>
              <a:avLst/>
              <a:gdLst/>
              <a:ahLst/>
              <a:cxnLst/>
              <a:rect l="0" t="0" r="0" b="0"/>
              <a:pathLst>
                <a:path w="1513840" h="838200">
                  <a:moveTo>
                    <a:pt x="0" y="0"/>
                  </a:moveTo>
                  <a:lnTo>
                    <a:pt x="1513840" y="83820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6" name="Shape 7399">
              <a:extLst>
                <a:ext uri="{FF2B5EF4-FFF2-40B4-BE49-F238E27FC236}">
                  <a16:creationId xmlns:a16="http://schemas.microsoft.com/office/drawing/2014/main" id="{F9BFE98B-7CC5-41F9-AA00-BCBEA161D11C}"/>
                </a:ext>
              </a:extLst>
            </p:cNvPr>
            <p:cNvSpPr/>
            <p:nvPr/>
          </p:nvSpPr>
          <p:spPr>
            <a:xfrm>
              <a:off x="1963420" y="3196590"/>
              <a:ext cx="1513840" cy="863600"/>
            </a:xfrm>
            <a:custGeom>
              <a:avLst/>
              <a:gdLst/>
              <a:ahLst/>
              <a:cxnLst/>
              <a:rect l="0" t="0" r="0" b="0"/>
              <a:pathLst>
                <a:path w="1513840" h="863600">
                  <a:moveTo>
                    <a:pt x="0" y="863600"/>
                  </a:moveTo>
                  <a:lnTo>
                    <a:pt x="151384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7" name="Shape 7400">
              <a:extLst>
                <a:ext uri="{FF2B5EF4-FFF2-40B4-BE49-F238E27FC236}">
                  <a16:creationId xmlns:a16="http://schemas.microsoft.com/office/drawing/2014/main" id="{2CD527C2-0F6D-4A29-B31C-7C40DDDB3F04}"/>
                </a:ext>
              </a:extLst>
            </p:cNvPr>
            <p:cNvSpPr/>
            <p:nvPr/>
          </p:nvSpPr>
          <p:spPr>
            <a:xfrm>
              <a:off x="1963420" y="1143000"/>
              <a:ext cx="1513840" cy="378460"/>
            </a:xfrm>
            <a:custGeom>
              <a:avLst/>
              <a:gdLst/>
              <a:ahLst/>
              <a:cxnLst/>
              <a:rect l="0" t="0" r="0" b="0"/>
              <a:pathLst>
                <a:path w="1513840" h="378460">
                  <a:moveTo>
                    <a:pt x="0" y="378460"/>
                  </a:moveTo>
                  <a:lnTo>
                    <a:pt x="151384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8" name="Shape 7401">
              <a:extLst>
                <a:ext uri="{FF2B5EF4-FFF2-40B4-BE49-F238E27FC236}">
                  <a16:creationId xmlns:a16="http://schemas.microsoft.com/office/drawing/2014/main" id="{202B0A30-D278-4105-AEEA-6D69BBDD62D3}"/>
                </a:ext>
              </a:extLst>
            </p:cNvPr>
            <p:cNvSpPr/>
            <p:nvPr/>
          </p:nvSpPr>
          <p:spPr>
            <a:xfrm>
              <a:off x="1963420" y="2280920"/>
              <a:ext cx="1513840" cy="641350"/>
            </a:xfrm>
            <a:custGeom>
              <a:avLst/>
              <a:gdLst/>
              <a:ahLst/>
              <a:cxnLst/>
              <a:rect l="0" t="0" r="0" b="0"/>
              <a:pathLst>
                <a:path w="1513840" h="641350">
                  <a:moveTo>
                    <a:pt x="0" y="0"/>
                  </a:moveTo>
                  <a:lnTo>
                    <a:pt x="1513840" y="64135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79" name="Rectangle 7404">
              <a:extLst>
                <a:ext uri="{FF2B5EF4-FFF2-40B4-BE49-F238E27FC236}">
                  <a16:creationId xmlns:a16="http://schemas.microsoft.com/office/drawing/2014/main" id="{D37CEC7B-0092-4E1A-A774-121433776965}"/>
                </a:ext>
              </a:extLst>
            </p:cNvPr>
            <p:cNvSpPr/>
            <p:nvPr/>
          </p:nvSpPr>
          <p:spPr>
            <a:xfrm>
              <a:off x="2042160" y="775747"/>
              <a:ext cx="1562130"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Compress</a:t>
              </a:r>
              <a:endParaRPr lang="cs-CZ" sz="1050" dirty="0">
                <a:effectLst/>
                <a:latin typeface="Calibri" panose="020F0502020204030204" pitchFamily="34" charset="0"/>
                <a:ea typeface="Calibri" panose="020F0502020204030204" pitchFamily="34" charset="0"/>
              </a:endParaRPr>
            </a:p>
          </p:txBody>
        </p:sp>
        <p:sp>
          <p:nvSpPr>
            <p:cNvPr id="80" name="Rectangle 7405">
              <a:extLst>
                <a:ext uri="{FF2B5EF4-FFF2-40B4-BE49-F238E27FC236}">
                  <a16:creationId xmlns:a16="http://schemas.microsoft.com/office/drawing/2014/main" id="{6A49C21C-99F8-4403-9B8F-3A27DD612B87}"/>
                </a:ext>
              </a:extLst>
            </p:cNvPr>
            <p:cNvSpPr/>
            <p:nvPr/>
          </p:nvSpPr>
          <p:spPr>
            <a:xfrm>
              <a:off x="2042160" y="2833147"/>
              <a:ext cx="1562130"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Compress</a:t>
              </a:r>
              <a:endParaRPr lang="cs-CZ" sz="1050" dirty="0">
                <a:effectLst/>
                <a:latin typeface="Calibri" panose="020F0502020204030204" pitchFamily="34" charset="0"/>
                <a:ea typeface="Calibri" panose="020F0502020204030204" pitchFamily="34" charset="0"/>
              </a:endParaRPr>
            </a:p>
          </p:txBody>
        </p:sp>
        <p:sp>
          <p:nvSpPr>
            <p:cNvPr id="81" name="Rectangle 7406">
              <a:extLst>
                <a:ext uri="{FF2B5EF4-FFF2-40B4-BE49-F238E27FC236}">
                  <a16:creationId xmlns:a16="http://schemas.microsoft.com/office/drawing/2014/main" id="{9FD10312-B1A3-4729-B4DA-6D582BE967DC}"/>
                </a:ext>
              </a:extLst>
            </p:cNvPr>
            <p:cNvSpPr/>
            <p:nvPr/>
          </p:nvSpPr>
          <p:spPr>
            <a:xfrm>
              <a:off x="2194560" y="1766347"/>
              <a:ext cx="1152270" cy="445781"/>
            </a:xfrm>
            <a:prstGeom prst="rect">
              <a:avLst/>
            </a:prstGeom>
            <a:ln>
              <a:noFill/>
            </a:ln>
          </p:spPr>
          <p:txBody>
            <a:bodyPr vert="horz" lIns="0" tIns="0" rIns="0" bIns="0" rtlCol="0">
              <a:noAutofit/>
            </a:bodyPr>
            <a:lstStyle/>
            <a:p>
              <a:pPr>
                <a:lnSpc>
                  <a:spcPct val="107000"/>
                </a:lnSpc>
                <a:spcAft>
                  <a:spcPts val="800"/>
                </a:spcAft>
              </a:pPr>
              <a:r>
                <a:rPr lang="cs-CZ" sz="2300" b="1">
                  <a:solidFill>
                    <a:srgbClr val="000000"/>
                  </a:solidFill>
                  <a:effectLst/>
                  <a:latin typeface="Arial" panose="020B0604020202020204" pitchFamily="34" charset="0"/>
                  <a:ea typeface="Arial" panose="020B0604020202020204" pitchFamily="34" charset="0"/>
                </a:rPr>
                <a:t>Expand</a:t>
              </a:r>
              <a:endParaRPr lang="cs-CZ" sz="1100">
                <a:solidFill>
                  <a:srgbClr val="000000"/>
                </a:solidFill>
                <a:effectLst/>
                <a:latin typeface="Calibri" panose="020F0502020204030204" pitchFamily="34" charset="0"/>
                <a:ea typeface="Calibri" panose="020F0502020204030204" pitchFamily="34" charset="0"/>
              </a:endParaRPr>
            </a:p>
          </p:txBody>
        </p:sp>
        <p:sp>
          <p:nvSpPr>
            <p:cNvPr id="82" name="Rectangle 7407">
              <a:extLst>
                <a:ext uri="{FF2B5EF4-FFF2-40B4-BE49-F238E27FC236}">
                  <a16:creationId xmlns:a16="http://schemas.microsoft.com/office/drawing/2014/main" id="{47664288-DAB8-4EA8-91AA-1F5DBF1C15DA}"/>
                </a:ext>
              </a:extLst>
            </p:cNvPr>
            <p:cNvSpPr/>
            <p:nvPr/>
          </p:nvSpPr>
          <p:spPr>
            <a:xfrm>
              <a:off x="289560" y="1842547"/>
              <a:ext cx="1719470" cy="445781"/>
            </a:xfrm>
            <a:prstGeom prst="rect">
              <a:avLst/>
            </a:prstGeom>
            <a:ln>
              <a:noFill/>
            </a:ln>
          </p:spPr>
          <p:txBody>
            <a:bodyPr vert="horz" lIns="0" tIns="0" rIns="0" bIns="0" rtlCol="0">
              <a:noAutofit/>
            </a:bodyPr>
            <a:lstStyle/>
            <a:p>
              <a:pPr>
                <a:lnSpc>
                  <a:spcPct val="107000"/>
                </a:lnSpc>
                <a:spcAft>
                  <a:spcPts val="800"/>
                </a:spcAft>
              </a:pPr>
              <a:r>
                <a:rPr lang="cs-CZ" sz="2000" b="1" dirty="0">
                  <a:solidFill>
                    <a:srgbClr val="FF6600"/>
                  </a:solidFill>
                  <a:effectLst/>
                  <a:latin typeface="Arial" panose="020B0604020202020204" pitchFamily="34" charset="0"/>
                  <a:ea typeface="Arial" panose="020B0604020202020204" pitchFamily="34" charset="0"/>
                </a:rPr>
                <a:t>Soft </a:t>
              </a:r>
              <a:r>
                <a:rPr lang="cs-CZ" sz="2000" b="1" dirty="0" err="1">
                  <a:solidFill>
                    <a:srgbClr val="FF6600"/>
                  </a:solidFill>
                  <a:effectLst/>
                  <a:latin typeface="Arial" panose="020B0604020202020204" pitchFamily="34" charset="0"/>
                  <a:ea typeface="Arial" panose="020B0604020202020204" pitchFamily="34" charset="0"/>
                </a:rPr>
                <a:t>Tissue</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83" name="Rectangle 7408">
              <a:extLst>
                <a:ext uri="{FF2B5EF4-FFF2-40B4-BE49-F238E27FC236}">
                  <a16:creationId xmlns:a16="http://schemas.microsoft.com/office/drawing/2014/main" id="{1590465C-250B-4AE9-B476-5F816F077E95}"/>
                </a:ext>
              </a:extLst>
            </p:cNvPr>
            <p:cNvSpPr/>
            <p:nvPr/>
          </p:nvSpPr>
          <p:spPr>
            <a:xfrm>
              <a:off x="2540" y="288067"/>
              <a:ext cx="1025622"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Strong</a:t>
              </a:r>
              <a:endParaRPr lang="cs-CZ" sz="1050" dirty="0">
                <a:effectLst/>
                <a:latin typeface="Calibri" panose="020F0502020204030204" pitchFamily="34" charset="0"/>
                <a:ea typeface="Calibri" panose="020F0502020204030204" pitchFamily="34" charset="0"/>
              </a:endParaRPr>
            </a:p>
          </p:txBody>
        </p:sp>
        <p:sp>
          <p:nvSpPr>
            <p:cNvPr id="84" name="Rectangle 7409">
              <a:extLst>
                <a:ext uri="{FF2B5EF4-FFF2-40B4-BE49-F238E27FC236}">
                  <a16:creationId xmlns:a16="http://schemas.microsoft.com/office/drawing/2014/main" id="{17D71A03-70E3-4D22-B165-A32840F6A002}"/>
                </a:ext>
              </a:extLst>
            </p:cNvPr>
            <p:cNvSpPr/>
            <p:nvPr/>
          </p:nvSpPr>
          <p:spPr>
            <a:xfrm>
              <a:off x="1270" y="658907"/>
              <a:ext cx="1437424" cy="445781"/>
            </a:xfrm>
            <a:prstGeom prst="rect">
              <a:avLst/>
            </a:prstGeom>
            <a:ln>
              <a:noFill/>
            </a:ln>
          </p:spPr>
          <p:txBody>
            <a:bodyPr vert="horz" lIns="0" tIns="0" rIns="0" bIns="0" rtlCol="0">
              <a:noAutofit/>
            </a:bodyPr>
            <a:lstStyle/>
            <a:p>
              <a:pPr>
                <a:lnSpc>
                  <a:spcPct val="107000"/>
                </a:lnSpc>
                <a:spcAft>
                  <a:spcPts val="800"/>
                </a:spcAft>
              </a:pPr>
              <a:r>
                <a:rPr lang="cs-CZ" sz="2000" b="1" dirty="0" err="1">
                  <a:effectLst/>
                  <a:latin typeface="Arial" panose="020B0604020202020204" pitchFamily="34" charset="0"/>
                  <a:ea typeface="Arial" panose="020B0604020202020204" pitchFamily="34" charset="0"/>
                </a:rPr>
                <a:t>reflection</a:t>
              </a:r>
              <a:endParaRPr lang="cs-CZ" sz="1050" dirty="0">
                <a:effectLst/>
                <a:latin typeface="Calibri" panose="020F0502020204030204" pitchFamily="34" charset="0"/>
                <a:ea typeface="Calibri" panose="020F0502020204030204" pitchFamily="34" charset="0"/>
              </a:endParaRPr>
            </a:p>
          </p:txBody>
        </p:sp>
        <p:sp>
          <p:nvSpPr>
            <p:cNvPr id="85" name="Rectangle 7410">
              <a:extLst>
                <a:ext uri="{FF2B5EF4-FFF2-40B4-BE49-F238E27FC236}">
                  <a16:creationId xmlns:a16="http://schemas.microsoft.com/office/drawing/2014/main" id="{340ED934-13F4-4E85-AC30-986BDAF5DB08}"/>
                </a:ext>
              </a:extLst>
            </p:cNvPr>
            <p:cNvSpPr/>
            <p:nvPr/>
          </p:nvSpPr>
          <p:spPr>
            <a:xfrm>
              <a:off x="0" y="2775997"/>
              <a:ext cx="836037" cy="445781"/>
            </a:xfrm>
            <a:prstGeom prst="rect">
              <a:avLst/>
            </a:prstGeom>
            <a:ln>
              <a:noFill/>
            </a:ln>
          </p:spPr>
          <p:txBody>
            <a:bodyPr vert="horz" lIns="0" tIns="0" rIns="0" bIns="0" rtlCol="0">
              <a:noAutofit/>
            </a:bodyPr>
            <a:lstStyle/>
            <a:p>
              <a:pPr>
                <a:lnSpc>
                  <a:spcPct val="107000"/>
                </a:lnSpc>
                <a:spcAft>
                  <a:spcPts val="800"/>
                </a:spcAft>
              </a:pPr>
              <a:r>
                <a:rPr lang="cs-CZ" sz="2000" b="1" dirty="0" err="1">
                  <a:solidFill>
                    <a:schemeClr val="tx1">
                      <a:lumMod val="75000"/>
                    </a:schemeClr>
                  </a:solidFill>
                  <a:effectLst/>
                  <a:latin typeface="Arial" panose="020B0604020202020204" pitchFamily="34" charset="0"/>
                  <a:ea typeface="Arial" panose="020B0604020202020204" pitchFamily="34" charset="0"/>
                </a:rPr>
                <a:t>Weak</a:t>
              </a:r>
              <a:endParaRPr lang="cs-CZ" sz="1050" dirty="0">
                <a:solidFill>
                  <a:schemeClr val="tx1">
                    <a:lumMod val="75000"/>
                  </a:schemeClr>
                </a:solidFill>
                <a:effectLst/>
                <a:latin typeface="Calibri" panose="020F0502020204030204" pitchFamily="34" charset="0"/>
                <a:ea typeface="Calibri" panose="020F0502020204030204" pitchFamily="34" charset="0"/>
              </a:endParaRPr>
            </a:p>
          </p:txBody>
        </p:sp>
        <p:sp>
          <p:nvSpPr>
            <p:cNvPr id="86" name="Rectangle 7411">
              <a:extLst>
                <a:ext uri="{FF2B5EF4-FFF2-40B4-BE49-F238E27FC236}">
                  <a16:creationId xmlns:a16="http://schemas.microsoft.com/office/drawing/2014/main" id="{427B16B1-AB55-4496-BC36-F861A180EE38}"/>
                </a:ext>
              </a:extLst>
            </p:cNvPr>
            <p:cNvSpPr/>
            <p:nvPr/>
          </p:nvSpPr>
          <p:spPr>
            <a:xfrm>
              <a:off x="1270" y="3148107"/>
              <a:ext cx="1437424" cy="445781"/>
            </a:xfrm>
            <a:prstGeom prst="rect">
              <a:avLst/>
            </a:prstGeom>
            <a:ln>
              <a:noFill/>
            </a:ln>
          </p:spPr>
          <p:txBody>
            <a:bodyPr vert="horz" lIns="0" tIns="0" rIns="0" bIns="0" rtlCol="0">
              <a:noAutofit/>
            </a:bodyPr>
            <a:lstStyle/>
            <a:p>
              <a:pPr>
                <a:lnSpc>
                  <a:spcPct val="107000"/>
                </a:lnSpc>
                <a:spcAft>
                  <a:spcPts val="800"/>
                </a:spcAft>
              </a:pPr>
              <a:r>
                <a:rPr lang="cs-CZ" sz="2000" b="1">
                  <a:solidFill>
                    <a:schemeClr val="tx1">
                      <a:lumMod val="75000"/>
                    </a:schemeClr>
                  </a:solidFill>
                  <a:effectLst/>
                  <a:latin typeface="Arial" panose="020B0604020202020204" pitchFamily="34" charset="0"/>
                  <a:ea typeface="Arial" panose="020B0604020202020204" pitchFamily="34" charset="0"/>
                </a:rPr>
                <a:t>reflection</a:t>
              </a:r>
              <a:endParaRPr lang="cs-CZ" sz="1050">
                <a:solidFill>
                  <a:schemeClr val="tx1">
                    <a:lumMod val="75000"/>
                  </a:schemeClr>
                </a:solidFill>
                <a:effectLst/>
                <a:latin typeface="Calibri" panose="020F0502020204030204" pitchFamily="34" charset="0"/>
                <a:ea typeface="Calibri" panose="020F0502020204030204" pitchFamily="34" charset="0"/>
              </a:endParaRPr>
            </a:p>
          </p:txBody>
        </p:sp>
        <p:sp>
          <p:nvSpPr>
            <p:cNvPr id="87" name="Shape 7412">
              <a:extLst>
                <a:ext uri="{FF2B5EF4-FFF2-40B4-BE49-F238E27FC236}">
                  <a16:creationId xmlns:a16="http://schemas.microsoft.com/office/drawing/2014/main" id="{6B7D7B51-D35E-41FF-9C4C-48FFA44E0E0C}"/>
                </a:ext>
              </a:extLst>
            </p:cNvPr>
            <p:cNvSpPr/>
            <p:nvPr/>
          </p:nvSpPr>
          <p:spPr>
            <a:xfrm>
              <a:off x="1297940" y="161290"/>
              <a:ext cx="1270" cy="1202690"/>
            </a:xfrm>
            <a:custGeom>
              <a:avLst/>
              <a:gdLst/>
              <a:ahLst/>
              <a:cxnLst/>
              <a:rect l="0" t="0" r="0" b="0"/>
              <a:pathLst>
                <a:path w="1270" h="1202690">
                  <a:moveTo>
                    <a:pt x="0" y="1202690"/>
                  </a:moveTo>
                  <a:lnTo>
                    <a:pt x="1270" y="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88" name="Shape 7413">
              <a:extLst>
                <a:ext uri="{FF2B5EF4-FFF2-40B4-BE49-F238E27FC236}">
                  <a16:creationId xmlns:a16="http://schemas.microsoft.com/office/drawing/2014/main" id="{1AEFD31B-2ACE-4E00-8364-05A06C7F5B93}"/>
                </a:ext>
              </a:extLst>
            </p:cNvPr>
            <p:cNvSpPr/>
            <p:nvPr/>
          </p:nvSpPr>
          <p:spPr>
            <a:xfrm>
              <a:off x="1256030" y="143510"/>
              <a:ext cx="82550" cy="166370"/>
            </a:xfrm>
            <a:custGeom>
              <a:avLst/>
              <a:gdLst/>
              <a:ahLst/>
              <a:cxnLst/>
              <a:rect l="0" t="0" r="0" b="0"/>
              <a:pathLst>
                <a:path w="82550" h="166370">
                  <a:moveTo>
                    <a:pt x="41910" y="0"/>
                  </a:moveTo>
                  <a:lnTo>
                    <a:pt x="82550" y="166370"/>
                  </a:lnTo>
                  <a:lnTo>
                    <a:pt x="0" y="166370"/>
                  </a:lnTo>
                  <a:lnTo>
                    <a:pt x="4191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89" name="Shape 7414">
              <a:extLst>
                <a:ext uri="{FF2B5EF4-FFF2-40B4-BE49-F238E27FC236}">
                  <a16:creationId xmlns:a16="http://schemas.microsoft.com/office/drawing/2014/main" id="{3CE931CE-8DE8-4A2C-9D73-711FF5B12C43}"/>
                </a:ext>
              </a:extLst>
            </p:cNvPr>
            <p:cNvSpPr/>
            <p:nvPr/>
          </p:nvSpPr>
          <p:spPr>
            <a:xfrm>
              <a:off x="1256030" y="143510"/>
              <a:ext cx="82550" cy="166370"/>
            </a:xfrm>
            <a:custGeom>
              <a:avLst/>
              <a:gdLst/>
              <a:ahLst/>
              <a:cxnLst/>
              <a:rect l="0" t="0" r="0" b="0"/>
              <a:pathLst>
                <a:path w="82550" h="166370">
                  <a:moveTo>
                    <a:pt x="0" y="166370"/>
                  </a:moveTo>
                  <a:lnTo>
                    <a:pt x="41910" y="0"/>
                  </a:lnTo>
                  <a:lnTo>
                    <a:pt x="82550" y="166370"/>
                  </a:lnTo>
                  <a:lnTo>
                    <a:pt x="0" y="166370"/>
                  </a:lnTo>
                  <a:lnTo>
                    <a:pt x="0" y="166370"/>
                  </a:lnTo>
                  <a:close/>
                </a:path>
              </a:pathLst>
            </a:custGeom>
            <a:solidFill>
              <a:schemeClr val="tx1">
                <a:lumMod val="85000"/>
              </a:schemeClr>
            </a:solidFill>
            <a:ln w="7907" cap="flat">
              <a:solidFill>
                <a:schemeClr val="tx1">
                  <a:lumMod val="85000"/>
                </a:schemeClr>
              </a:solidFill>
              <a:round/>
            </a:ln>
          </p:spPr>
          <p:style>
            <a:lnRef idx="1">
              <a:srgbClr val="000000"/>
            </a:lnRef>
            <a:fillRef idx="0">
              <a:srgbClr val="000000">
                <a:alpha val="0"/>
              </a:srgbClr>
            </a:fillRef>
            <a:effectRef idx="0">
              <a:scrgbClr r="0" g="0" b="0"/>
            </a:effectRef>
            <a:fontRef idx="none"/>
          </p:style>
          <p:txBody>
            <a:bodyPr/>
            <a:lstStyle/>
            <a:p>
              <a:endParaRPr lang="cs-CZ"/>
            </a:p>
          </p:txBody>
        </p:sp>
        <p:sp>
          <p:nvSpPr>
            <p:cNvPr id="90" name="Shape 7415">
              <a:extLst>
                <a:ext uri="{FF2B5EF4-FFF2-40B4-BE49-F238E27FC236}">
                  <a16:creationId xmlns:a16="http://schemas.microsoft.com/office/drawing/2014/main" id="{2210A444-8B66-4A70-B30C-DF5E50DD778B}"/>
                </a:ext>
              </a:extLst>
            </p:cNvPr>
            <p:cNvSpPr/>
            <p:nvPr/>
          </p:nvSpPr>
          <p:spPr>
            <a:xfrm>
              <a:off x="1264920" y="2635250"/>
              <a:ext cx="1270" cy="1168400"/>
            </a:xfrm>
            <a:custGeom>
              <a:avLst/>
              <a:gdLst/>
              <a:ahLst/>
              <a:cxnLst/>
              <a:rect l="0" t="0" r="0" b="0"/>
              <a:pathLst>
                <a:path w="1270" h="1168400">
                  <a:moveTo>
                    <a:pt x="0" y="0"/>
                  </a:moveTo>
                  <a:lnTo>
                    <a:pt x="1270" y="1168400"/>
                  </a:lnTo>
                </a:path>
              </a:pathLst>
            </a:custGeom>
            <a:solidFill>
              <a:schemeClr val="tx1">
                <a:lumMod val="85000"/>
              </a:schemeClr>
            </a:solidFill>
            <a:ln w="7907" cap="flat">
              <a:solidFill>
                <a:schemeClr val="tx1">
                  <a:lumMod val="85000"/>
                </a:schemeClr>
              </a:solidFill>
              <a:miter lim="100000"/>
            </a:ln>
          </p:spPr>
          <p:style>
            <a:lnRef idx="1">
              <a:srgbClr val="000000"/>
            </a:lnRef>
            <a:fillRef idx="0">
              <a:srgbClr val="000000">
                <a:alpha val="0"/>
              </a:srgbClr>
            </a:fillRef>
            <a:effectRef idx="0">
              <a:scrgbClr r="0" g="0" b="0"/>
            </a:effectRef>
            <a:fontRef idx="none"/>
          </p:style>
          <p:txBody>
            <a:bodyPr/>
            <a:lstStyle/>
            <a:p>
              <a:endParaRPr lang="cs-CZ"/>
            </a:p>
          </p:txBody>
        </p:sp>
        <p:sp>
          <p:nvSpPr>
            <p:cNvPr id="91" name="Shape 7416">
              <a:extLst>
                <a:ext uri="{FF2B5EF4-FFF2-40B4-BE49-F238E27FC236}">
                  <a16:creationId xmlns:a16="http://schemas.microsoft.com/office/drawing/2014/main" id="{986A0612-1BE0-4184-9454-D161F6947D76}"/>
                </a:ext>
              </a:extLst>
            </p:cNvPr>
            <p:cNvSpPr/>
            <p:nvPr/>
          </p:nvSpPr>
          <p:spPr>
            <a:xfrm>
              <a:off x="1221740" y="3655060"/>
              <a:ext cx="83820" cy="166370"/>
            </a:xfrm>
            <a:custGeom>
              <a:avLst/>
              <a:gdLst/>
              <a:ahLst/>
              <a:cxnLst/>
              <a:rect l="0" t="0" r="0" b="0"/>
              <a:pathLst>
                <a:path w="83820" h="166370">
                  <a:moveTo>
                    <a:pt x="0" y="0"/>
                  </a:moveTo>
                  <a:lnTo>
                    <a:pt x="83820" y="0"/>
                  </a:lnTo>
                  <a:lnTo>
                    <a:pt x="41910" y="166370"/>
                  </a:lnTo>
                  <a:lnTo>
                    <a:pt x="0" y="0"/>
                  </a:lnTo>
                  <a:close/>
                </a:path>
              </a:pathLst>
            </a:custGeom>
            <a:ln w="0" cap="flat">
              <a:miter lim="127000"/>
            </a:ln>
          </p:spPr>
          <p:style>
            <a:lnRef idx="0">
              <a:srgbClr val="000000">
                <a:alpha val="0"/>
              </a:srgbClr>
            </a:lnRef>
            <a:fillRef idx="1">
              <a:srgbClr val="000000"/>
            </a:fillRef>
            <a:effectRef idx="0">
              <a:scrgbClr r="0" g="0" b="0"/>
            </a:effectRef>
            <a:fontRef idx="none"/>
          </p:style>
          <p:txBody>
            <a:bodyPr/>
            <a:lstStyle/>
            <a:p>
              <a:endParaRPr lang="cs-CZ"/>
            </a:p>
          </p:txBody>
        </p:sp>
        <p:sp>
          <p:nvSpPr>
            <p:cNvPr id="92" name="Shape 7417">
              <a:extLst>
                <a:ext uri="{FF2B5EF4-FFF2-40B4-BE49-F238E27FC236}">
                  <a16:creationId xmlns:a16="http://schemas.microsoft.com/office/drawing/2014/main" id="{F62198F3-2E79-437E-BD24-E8CC6C5C12E8}"/>
                </a:ext>
              </a:extLst>
            </p:cNvPr>
            <p:cNvSpPr/>
            <p:nvPr/>
          </p:nvSpPr>
          <p:spPr>
            <a:xfrm>
              <a:off x="1221740" y="3655060"/>
              <a:ext cx="83820" cy="166370"/>
            </a:xfrm>
            <a:custGeom>
              <a:avLst/>
              <a:gdLst/>
              <a:ahLst/>
              <a:cxnLst/>
              <a:rect l="0" t="0" r="0" b="0"/>
              <a:pathLst>
                <a:path w="83820" h="166370">
                  <a:moveTo>
                    <a:pt x="83820" y="0"/>
                  </a:moveTo>
                  <a:lnTo>
                    <a:pt x="41910" y="166370"/>
                  </a:lnTo>
                  <a:lnTo>
                    <a:pt x="0" y="0"/>
                  </a:lnTo>
                  <a:lnTo>
                    <a:pt x="83820" y="0"/>
                  </a:lnTo>
                  <a:lnTo>
                    <a:pt x="83820" y="0"/>
                  </a:lnTo>
                  <a:close/>
                </a:path>
              </a:pathLst>
            </a:custGeom>
            <a:solidFill>
              <a:schemeClr val="tx1">
                <a:lumMod val="85000"/>
              </a:schemeClr>
            </a:solidFill>
            <a:ln w="7907" cap="flat">
              <a:solidFill>
                <a:schemeClr val="tx1">
                  <a:lumMod val="85000"/>
                </a:schemeClr>
              </a:solidFill>
              <a:round/>
            </a:ln>
          </p:spPr>
          <p:style>
            <a:lnRef idx="1">
              <a:srgbClr val="000000"/>
            </a:lnRef>
            <a:fillRef idx="0">
              <a:srgbClr val="000000">
                <a:alpha val="0"/>
              </a:srgbClr>
            </a:fillRef>
            <a:effectRef idx="0">
              <a:scrgbClr r="0" g="0" b="0"/>
            </a:effectRef>
            <a:fontRef idx="none"/>
          </p:style>
          <p:txBody>
            <a:bodyPr/>
            <a:lstStyle/>
            <a:p>
              <a:endParaRPr lang="cs-CZ"/>
            </a:p>
          </p:txBody>
        </p:sp>
        <p:sp>
          <p:nvSpPr>
            <p:cNvPr id="93" name="Rectangle 7419">
              <a:extLst>
                <a:ext uri="{FF2B5EF4-FFF2-40B4-BE49-F238E27FC236}">
                  <a16:creationId xmlns:a16="http://schemas.microsoft.com/office/drawing/2014/main" id="{9263621E-6F02-48C9-AA84-8835FEFD2E7C}"/>
                </a:ext>
              </a:extLst>
            </p:cNvPr>
            <p:cNvSpPr/>
            <p:nvPr/>
          </p:nvSpPr>
          <p:spPr>
            <a:xfrm>
              <a:off x="4282936" y="3351773"/>
              <a:ext cx="1704707" cy="445781"/>
            </a:xfrm>
            <a:prstGeom prst="rect">
              <a:avLst/>
            </a:prstGeom>
            <a:ln>
              <a:noFill/>
            </a:ln>
          </p:spPr>
          <p:txBody>
            <a:bodyPr vert="horz" lIns="0" tIns="0" rIns="0" bIns="0" rtlCol="0">
              <a:noAutofit/>
            </a:bodyPr>
            <a:lstStyle/>
            <a:p>
              <a:pPr>
                <a:lnSpc>
                  <a:spcPct val="107000"/>
                </a:lnSpc>
                <a:spcAft>
                  <a:spcPts val="800"/>
                </a:spcAft>
              </a:pPr>
              <a:r>
                <a:rPr lang="cs-CZ" sz="2000" b="1" dirty="0" err="1">
                  <a:solidFill>
                    <a:srgbClr val="CC0000"/>
                  </a:solidFill>
                  <a:effectLst/>
                  <a:latin typeface="Arial" panose="020B0604020202020204" pitchFamily="34" charset="0"/>
                  <a:ea typeface="Arial" panose="020B0604020202020204" pitchFamily="34" charset="0"/>
                </a:rPr>
                <a:t>Visual</a:t>
              </a:r>
              <a:r>
                <a:rPr lang="cs-CZ" sz="2000" b="1" dirty="0">
                  <a:solidFill>
                    <a:srgbClr val="CC0000"/>
                  </a:solidFill>
                  <a:effectLst/>
                  <a:latin typeface="Arial" panose="020B0604020202020204" pitchFamily="34" charset="0"/>
                  <a:ea typeface="Arial" panose="020B0604020202020204" pitchFamily="34" charset="0"/>
                </a:rPr>
                <a:t> </a:t>
              </a:r>
              <a:r>
                <a:rPr lang="cs-CZ" sz="2000" b="1" dirty="0" err="1">
                  <a:solidFill>
                    <a:srgbClr val="CC0000"/>
                  </a:solidFill>
                  <a:effectLst/>
                  <a:latin typeface="Arial" panose="020B0604020202020204" pitchFamily="34" charset="0"/>
                  <a:ea typeface="Arial" panose="020B0604020202020204" pitchFamily="34" charset="0"/>
                </a:rPr>
                <a:t>light</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94" name="Shape 61080">
              <a:extLst>
                <a:ext uri="{FF2B5EF4-FFF2-40B4-BE49-F238E27FC236}">
                  <a16:creationId xmlns:a16="http://schemas.microsoft.com/office/drawing/2014/main" id="{573B4BEF-0592-4CCF-8157-696EBA040431}"/>
                </a:ext>
              </a:extLst>
            </p:cNvPr>
            <p:cNvSpPr/>
            <p:nvPr/>
          </p:nvSpPr>
          <p:spPr>
            <a:xfrm>
              <a:off x="2157730" y="1520190"/>
              <a:ext cx="1294130" cy="825500"/>
            </a:xfrm>
            <a:custGeom>
              <a:avLst/>
              <a:gdLst/>
              <a:ahLst/>
              <a:cxnLst/>
              <a:rect l="0" t="0" r="0" b="0"/>
              <a:pathLst>
                <a:path w="1294130" h="825500">
                  <a:moveTo>
                    <a:pt x="0" y="0"/>
                  </a:moveTo>
                  <a:lnTo>
                    <a:pt x="1294130" y="0"/>
                  </a:lnTo>
                  <a:lnTo>
                    <a:pt x="1294130" y="825500"/>
                  </a:lnTo>
                  <a:lnTo>
                    <a:pt x="0" y="825500"/>
                  </a:lnTo>
                  <a:lnTo>
                    <a:pt x="0" y="0"/>
                  </a:lnTo>
                </a:path>
              </a:pathLst>
            </a:custGeom>
            <a:ln w="0" cap="flat">
              <a:miter lim="127000"/>
            </a:ln>
          </p:spPr>
          <p:style>
            <a:lnRef idx="0">
              <a:srgbClr val="000000">
                <a:alpha val="0"/>
              </a:srgbClr>
            </a:lnRef>
            <a:fillRef idx="1">
              <a:srgbClr val="FFFF00"/>
            </a:fillRef>
            <a:effectRef idx="0">
              <a:scrgbClr r="0" g="0" b="0"/>
            </a:effectRef>
            <a:fontRef idx="none"/>
          </p:style>
          <p:txBody>
            <a:bodyPr/>
            <a:lstStyle/>
            <a:p>
              <a:endParaRPr lang="cs-CZ"/>
            </a:p>
          </p:txBody>
        </p:sp>
        <p:sp>
          <p:nvSpPr>
            <p:cNvPr id="95" name="Rectangle 7423">
              <a:extLst>
                <a:ext uri="{FF2B5EF4-FFF2-40B4-BE49-F238E27FC236}">
                  <a16:creationId xmlns:a16="http://schemas.microsoft.com/office/drawing/2014/main" id="{4899D7A0-1CF8-42A9-BC4D-80AABFD28B40}"/>
                </a:ext>
              </a:extLst>
            </p:cNvPr>
            <p:cNvSpPr/>
            <p:nvPr/>
          </p:nvSpPr>
          <p:spPr>
            <a:xfrm>
              <a:off x="2247900" y="1586825"/>
              <a:ext cx="1383981" cy="465162"/>
            </a:xfrm>
            <a:prstGeom prst="rect">
              <a:avLst/>
            </a:prstGeom>
            <a:ln>
              <a:noFill/>
            </a:ln>
          </p:spPr>
          <p:txBody>
            <a:bodyPr vert="horz" lIns="0" tIns="0" rIns="0" bIns="0" rtlCol="0">
              <a:noAutofit/>
            </a:bodyPr>
            <a:lstStyle/>
            <a:p>
              <a:pPr>
                <a:lnSpc>
                  <a:spcPct val="107000"/>
                </a:lnSpc>
                <a:spcAft>
                  <a:spcPts val="800"/>
                </a:spcAft>
              </a:pPr>
              <a:r>
                <a:rPr lang="cs-CZ" sz="2000" b="1" dirty="0" err="1">
                  <a:solidFill>
                    <a:srgbClr val="CC0000"/>
                  </a:solidFill>
                  <a:effectLst/>
                  <a:latin typeface="Arial" panose="020B0604020202020204" pitchFamily="34" charset="0"/>
                  <a:ea typeface="Arial" panose="020B0604020202020204" pitchFamily="34" charset="0"/>
                </a:rPr>
                <a:t>Dynamic</a:t>
              </a:r>
              <a:endParaRPr lang="cs-CZ" sz="1050" dirty="0">
                <a:solidFill>
                  <a:srgbClr val="000000"/>
                </a:solidFill>
                <a:effectLst/>
                <a:latin typeface="Calibri" panose="020F0502020204030204" pitchFamily="34" charset="0"/>
                <a:ea typeface="Calibri" panose="020F0502020204030204" pitchFamily="34" charset="0"/>
              </a:endParaRPr>
            </a:p>
          </p:txBody>
        </p:sp>
        <p:sp>
          <p:nvSpPr>
            <p:cNvPr id="96" name="Rectangle 7424">
              <a:extLst>
                <a:ext uri="{FF2B5EF4-FFF2-40B4-BE49-F238E27FC236}">
                  <a16:creationId xmlns:a16="http://schemas.microsoft.com/office/drawing/2014/main" id="{35CD3303-D66F-445E-BE37-8630F528C952}"/>
                </a:ext>
              </a:extLst>
            </p:cNvPr>
            <p:cNvSpPr/>
            <p:nvPr/>
          </p:nvSpPr>
          <p:spPr>
            <a:xfrm>
              <a:off x="2247900" y="1952586"/>
              <a:ext cx="465381" cy="465162"/>
            </a:xfrm>
            <a:prstGeom prst="rect">
              <a:avLst/>
            </a:prstGeom>
            <a:ln>
              <a:noFill/>
            </a:ln>
          </p:spPr>
          <p:txBody>
            <a:bodyPr vert="horz" lIns="0" tIns="0" rIns="0" bIns="0" rtlCol="0">
              <a:noAutofit/>
            </a:bodyPr>
            <a:lstStyle/>
            <a:p>
              <a:pPr>
                <a:lnSpc>
                  <a:spcPct val="107000"/>
                </a:lnSpc>
                <a:spcAft>
                  <a:spcPts val="800"/>
                </a:spcAft>
              </a:pPr>
              <a:r>
                <a:rPr lang="cs-CZ" sz="2400" b="1">
                  <a:solidFill>
                    <a:srgbClr val="CC0000"/>
                  </a:solidFill>
                  <a:effectLst/>
                  <a:latin typeface="Arial" panose="020B0604020202020204" pitchFamily="34" charset="0"/>
                  <a:ea typeface="Arial" panose="020B0604020202020204" pitchFamily="34" charset="0"/>
                </a:rPr>
                <a:t>     </a:t>
              </a:r>
              <a:endParaRPr lang="cs-CZ" sz="1100">
                <a:solidFill>
                  <a:srgbClr val="000000"/>
                </a:solidFill>
                <a:effectLst/>
                <a:latin typeface="Calibri" panose="020F0502020204030204" pitchFamily="34" charset="0"/>
                <a:ea typeface="Calibri" panose="020F0502020204030204" pitchFamily="34" charset="0"/>
              </a:endParaRPr>
            </a:p>
          </p:txBody>
        </p:sp>
        <p:sp>
          <p:nvSpPr>
            <p:cNvPr id="97" name="Rectangle 7425">
              <a:extLst>
                <a:ext uri="{FF2B5EF4-FFF2-40B4-BE49-F238E27FC236}">
                  <a16:creationId xmlns:a16="http://schemas.microsoft.com/office/drawing/2014/main" id="{A8DC45A3-1E11-4A11-AE4B-4153C818A434}"/>
                </a:ext>
              </a:extLst>
            </p:cNvPr>
            <p:cNvSpPr/>
            <p:nvPr/>
          </p:nvSpPr>
          <p:spPr>
            <a:xfrm>
              <a:off x="2598420" y="1952586"/>
              <a:ext cx="1014271" cy="465162"/>
            </a:xfrm>
            <a:prstGeom prst="rect">
              <a:avLst/>
            </a:prstGeom>
            <a:ln>
              <a:noFill/>
            </a:ln>
          </p:spPr>
          <p:txBody>
            <a:bodyPr vert="horz" lIns="0" tIns="0" rIns="0" bIns="0" rtlCol="0">
              <a:noAutofit/>
            </a:bodyPr>
            <a:lstStyle/>
            <a:p>
              <a:pPr>
                <a:lnSpc>
                  <a:spcPct val="107000"/>
                </a:lnSpc>
                <a:spcAft>
                  <a:spcPts val="800"/>
                </a:spcAft>
              </a:pPr>
              <a:r>
                <a:rPr lang="cs-CZ" sz="2000" b="1">
                  <a:solidFill>
                    <a:srgbClr val="CC0000"/>
                  </a:solidFill>
                  <a:effectLst/>
                  <a:latin typeface="Arial" panose="020B0604020202020204" pitchFamily="34" charset="0"/>
                  <a:ea typeface="Arial" panose="020B0604020202020204" pitchFamily="34" charset="0"/>
                </a:rPr>
                <a:t>Range</a:t>
              </a:r>
              <a:endParaRPr lang="cs-CZ" sz="1050">
                <a:solidFill>
                  <a:srgbClr val="000000"/>
                </a:solidFill>
                <a:effectLst/>
                <a:latin typeface="Calibri" panose="020F0502020204030204" pitchFamily="34" charset="0"/>
                <a:ea typeface="Calibri" panose="020F0502020204030204" pitchFamily="34" charset="0"/>
              </a:endParaRPr>
            </a:p>
          </p:txBody>
        </p:sp>
      </p:grpSp>
      <p:pic>
        <p:nvPicPr>
          <p:cNvPr id="98" name="Picture 17" descr="D:\radiol\přednášky\Základy radiologie - UZ - 2015\KOMPRESE\De-ID20150123130921310.jpg">
            <a:extLst>
              <a:ext uri="{FF2B5EF4-FFF2-40B4-BE49-F238E27FC236}">
                <a16:creationId xmlns:a16="http://schemas.microsoft.com/office/drawing/2014/main" id="{6E38D712-742F-4254-A22D-AEF9B97915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65" t="9338" r="11823"/>
          <a:stretch/>
        </p:blipFill>
        <p:spPr bwMode="auto">
          <a:xfrm>
            <a:off x="5364088" y="2846635"/>
            <a:ext cx="2626082" cy="22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a:defRPr/>
            </a:pPr>
            <a:r>
              <a:rPr lang="cs-CZ" dirty="0"/>
              <a:t>Komprese , dyn. rozsah</a:t>
            </a:r>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Malý DR – méně stupňů šedi (více </a:t>
            </a:r>
            <a:r>
              <a:rPr lang="cs-CZ" sz="2400" dirty="0" err="1">
                <a:solidFill>
                  <a:srgbClr val="FFFFFF"/>
                </a:solidFill>
                <a:cs typeface="Arial" pitchFamily="34" charset="0"/>
              </a:rPr>
              <a:t>čenobílý</a:t>
            </a:r>
            <a:r>
              <a:rPr lang="cs-CZ" sz="2400" dirty="0">
                <a:solidFill>
                  <a:srgbClr val="FFFFFF"/>
                </a:solidFill>
                <a:cs typeface="Arial" pitchFamily="34" charset="0"/>
              </a:rPr>
              <a:t>), obraz je více </a:t>
            </a:r>
            <a:r>
              <a:rPr lang="cs-CZ" sz="2400" dirty="0">
                <a:solidFill>
                  <a:srgbClr val="FFFF00"/>
                </a:solidFill>
                <a:cs typeface="Arial" pitchFamily="34" charset="0"/>
              </a:rPr>
              <a:t>kontrastní</a:t>
            </a:r>
            <a:endParaRPr lang="cs-CZ" sz="2400" dirty="0">
              <a:solidFill>
                <a:srgbClr val="FFFFFF"/>
              </a:solidFill>
              <a:cs typeface="Arial" pitchFamily="34" charset="0"/>
            </a:endParaRPr>
          </a:p>
          <a:p>
            <a:pPr>
              <a:defRPr/>
            </a:pPr>
            <a:r>
              <a:rPr lang="cs-CZ" sz="2400" dirty="0">
                <a:solidFill>
                  <a:srgbClr val="FFFFFF"/>
                </a:solidFill>
                <a:cs typeface="Arial" pitchFamily="34" charset="0"/>
              </a:rPr>
              <a:t>Vysoký DR –více stupňů šedi, </a:t>
            </a:r>
            <a:r>
              <a:rPr lang="cs-CZ" sz="2400" dirty="0">
                <a:solidFill>
                  <a:schemeClr val="bg1"/>
                </a:solidFill>
                <a:cs typeface="Arial" pitchFamily="34" charset="0"/>
              </a:rPr>
              <a:t>hladší</a:t>
            </a:r>
            <a:r>
              <a:rPr lang="cs-CZ" sz="2400" dirty="0">
                <a:solidFill>
                  <a:srgbClr val="FFFFFF"/>
                </a:solidFill>
                <a:cs typeface="Arial" pitchFamily="34" charset="0"/>
              </a:rPr>
              <a:t> obraz</a:t>
            </a:r>
          </a:p>
        </p:txBody>
      </p:sp>
      <p:pic>
        <p:nvPicPr>
          <p:cNvPr id="38916" name="Picture 4">
            <a:extLst>
              <a:ext uri="{FF2B5EF4-FFF2-40B4-BE49-F238E27FC236}">
                <a16:creationId xmlns:a16="http://schemas.microsoft.com/office/drawing/2014/main" id="{F759EA8A-0B12-4540-B77C-7AFDD53D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200"/>
            <a:ext cx="2559689" cy="15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Line 5">
            <a:extLst>
              <a:ext uri="{FF2B5EF4-FFF2-40B4-BE49-F238E27FC236}">
                <a16:creationId xmlns:a16="http://schemas.microsoft.com/office/drawing/2014/main" id="{6692085C-16D7-4E8E-AD56-6960378E7160}"/>
              </a:ext>
            </a:extLst>
          </p:cNvPr>
          <p:cNvSpPr>
            <a:spLocks noChangeShapeType="1"/>
          </p:cNvSpPr>
          <p:nvPr/>
        </p:nvSpPr>
        <p:spPr bwMode="auto">
          <a:xfrm flipH="1">
            <a:off x="2195736" y="629285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38918" name="Picture 16" descr="D:\radiol\přednášky\Základy radiologie - UZ - 2015\KOMPRESE\De-ID20150123130921234.jpg">
            <a:extLst>
              <a:ext uri="{FF2B5EF4-FFF2-40B4-BE49-F238E27FC236}">
                <a16:creationId xmlns:a16="http://schemas.microsoft.com/office/drawing/2014/main" id="{C3CF5457-9F55-4A60-B556-12A830D6F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7677"/>
          <a:stretch>
            <a:fillRect/>
          </a:stretch>
        </p:blipFill>
        <p:spPr bwMode="auto">
          <a:xfrm>
            <a:off x="0" y="2565400"/>
            <a:ext cx="31019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7" descr="D:\radiol\přednášky\Základy radiologie - UZ - 2015\KOMPRESE\De-ID20150123130921310.jpg">
            <a:extLst>
              <a:ext uri="{FF2B5EF4-FFF2-40B4-BE49-F238E27FC236}">
                <a16:creationId xmlns:a16="http://schemas.microsoft.com/office/drawing/2014/main" id="{A337586E-69F4-460A-A2D9-B8EED7F120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0001"/>
          <a:stretch>
            <a:fillRect/>
          </a:stretch>
        </p:blipFill>
        <p:spPr bwMode="auto">
          <a:xfrm>
            <a:off x="3059113" y="2565400"/>
            <a:ext cx="30257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8" descr="D:\radiol\přednášky\Základy radiologie - UZ - 2015\KOMPRESE\De-ID20150123130921367.jpg">
            <a:extLst>
              <a:ext uri="{FF2B5EF4-FFF2-40B4-BE49-F238E27FC236}">
                <a16:creationId xmlns:a16="http://schemas.microsoft.com/office/drawing/2014/main" id="{6896EAE4-B4DD-4A9C-9028-965F3E152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9541"/>
          <a:stretch>
            <a:fillRect/>
          </a:stretch>
        </p:blipFill>
        <p:spPr bwMode="auto">
          <a:xfrm>
            <a:off x="6103938" y="2565400"/>
            <a:ext cx="30400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Line 5">
            <a:extLst>
              <a:ext uri="{FF2B5EF4-FFF2-40B4-BE49-F238E27FC236}">
                <a16:creationId xmlns:a16="http://schemas.microsoft.com/office/drawing/2014/main" id="{6B7564D5-88EC-4E0D-AAE9-360752B91D1E}"/>
              </a:ext>
            </a:extLst>
          </p:cNvPr>
          <p:cNvSpPr>
            <a:spLocks noChangeShapeType="1"/>
          </p:cNvSpPr>
          <p:nvPr/>
        </p:nvSpPr>
        <p:spPr bwMode="auto">
          <a:xfrm flipH="1">
            <a:off x="303213" y="2816225"/>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8922" name="Line 5">
            <a:extLst>
              <a:ext uri="{FF2B5EF4-FFF2-40B4-BE49-F238E27FC236}">
                <a16:creationId xmlns:a16="http://schemas.microsoft.com/office/drawing/2014/main" id="{CA457BC3-FD03-4C36-850A-D5425075260B}"/>
              </a:ext>
            </a:extLst>
          </p:cNvPr>
          <p:cNvSpPr>
            <a:spLocks noChangeShapeType="1"/>
          </p:cNvSpPr>
          <p:nvPr/>
        </p:nvSpPr>
        <p:spPr bwMode="auto">
          <a:xfrm flipH="1">
            <a:off x="3362325" y="281305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8923" name="Line 5">
            <a:extLst>
              <a:ext uri="{FF2B5EF4-FFF2-40B4-BE49-F238E27FC236}">
                <a16:creationId xmlns:a16="http://schemas.microsoft.com/office/drawing/2014/main" id="{936807E1-DF1C-46D7-BB9E-24C0EB53B703}"/>
              </a:ext>
            </a:extLst>
          </p:cNvPr>
          <p:cNvSpPr>
            <a:spLocks noChangeShapeType="1"/>
          </p:cNvSpPr>
          <p:nvPr/>
        </p:nvSpPr>
        <p:spPr bwMode="auto">
          <a:xfrm flipH="1">
            <a:off x="6415088" y="28321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175555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0BD6F7-C71E-41A7-8797-361469D5DF87}"/>
              </a:ext>
            </a:extLst>
          </p:cNvPr>
          <p:cNvSpPr>
            <a:spLocks noGrp="1"/>
          </p:cNvSpPr>
          <p:nvPr>
            <p:ph type="title"/>
          </p:nvPr>
        </p:nvSpPr>
        <p:spPr>
          <a:xfrm>
            <a:off x="395288" y="0"/>
            <a:ext cx="8229600" cy="836613"/>
          </a:xfrm>
        </p:spPr>
        <p:txBody>
          <a:bodyPr/>
          <a:lstStyle/>
          <a:p>
            <a:pPr eaLnBrk="1" hangingPunct="1">
              <a:defRPr/>
            </a:pPr>
            <a:r>
              <a:rPr lang="cs-CZ" dirty="0" err="1"/>
              <a:t>Gray</a:t>
            </a:r>
            <a:r>
              <a:rPr lang="cs-CZ" dirty="0"/>
              <a:t> </a:t>
            </a:r>
            <a:r>
              <a:rPr lang="cs-CZ" dirty="0" err="1"/>
              <a:t>maps</a:t>
            </a:r>
            <a:endParaRPr lang="cs-CZ" dirty="0"/>
          </a:p>
        </p:txBody>
      </p:sp>
      <p:sp>
        <p:nvSpPr>
          <p:cNvPr id="3" name="Zástupný symbol pro obsah 2">
            <a:extLst>
              <a:ext uri="{FF2B5EF4-FFF2-40B4-BE49-F238E27FC236}">
                <a16:creationId xmlns:a16="http://schemas.microsoft.com/office/drawing/2014/main" id="{146BD629-EA05-4D4F-9888-09C7BC985C41}"/>
              </a:ext>
            </a:extLst>
          </p:cNvPr>
          <p:cNvSpPr>
            <a:spLocks noGrp="1"/>
          </p:cNvSpPr>
          <p:nvPr>
            <p:ph idx="1"/>
          </p:nvPr>
        </p:nvSpPr>
        <p:spPr>
          <a:xfrm>
            <a:off x="395288" y="908050"/>
            <a:ext cx="8064500" cy="5689600"/>
          </a:xfrm>
        </p:spPr>
        <p:txBody>
          <a:bodyPr>
            <a:normAutofit/>
          </a:bodyPr>
          <a:lstStyle/>
          <a:p>
            <a:pPr>
              <a:defRPr/>
            </a:pPr>
            <a:r>
              <a:rPr lang="cs-CZ" sz="2400" dirty="0">
                <a:solidFill>
                  <a:srgbClr val="FFFFFF"/>
                </a:solidFill>
                <a:cs typeface="Arial" pitchFamily="34" charset="0"/>
              </a:rPr>
              <a:t>Podobný vliv na obraz jako DR</a:t>
            </a:r>
          </a:p>
          <a:p>
            <a:pPr>
              <a:defRPr/>
            </a:pPr>
            <a:r>
              <a:rPr lang="cs-CZ" sz="2400" dirty="0">
                <a:solidFill>
                  <a:srgbClr val="FFFFFF"/>
                </a:solidFill>
                <a:cs typeface="Arial" pitchFamily="34" charset="0"/>
              </a:rPr>
              <a:t>Neovlivňuje celkový počet stupňů šedi</a:t>
            </a:r>
          </a:p>
          <a:p>
            <a:pPr>
              <a:defRPr/>
            </a:pPr>
            <a:r>
              <a:rPr lang="cs-CZ" sz="2400" dirty="0">
                <a:solidFill>
                  <a:srgbClr val="FFFFFF"/>
                </a:solidFill>
                <a:cs typeface="Arial" pitchFamily="34" charset="0"/>
              </a:rPr>
              <a:t>Přiřazuje danou intenzitu signálu konkrétnímu stupni šedi (křivky)</a:t>
            </a:r>
            <a:endParaRPr lang="cs-CZ" sz="2000" dirty="0">
              <a:solidFill>
                <a:srgbClr val="FFFFFF"/>
              </a:solidFill>
              <a:cs typeface="Arial" pitchFamily="34" charset="0"/>
            </a:endParaRPr>
          </a:p>
        </p:txBody>
      </p:sp>
      <p:pic>
        <p:nvPicPr>
          <p:cNvPr id="38916" name="Picture 4">
            <a:extLst>
              <a:ext uri="{FF2B5EF4-FFF2-40B4-BE49-F238E27FC236}">
                <a16:creationId xmlns:a16="http://schemas.microsoft.com/office/drawing/2014/main" id="{F759EA8A-0B12-4540-B77C-7AFDD53DE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9200"/>
            <a:ext cx="2559689" cy="15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8917" name="Line 5">
            <a:extLst>
              <a:ext uri="{FF2B5EF4-FFF2-40B4-BE49-F238E27FC236}">
                <a16:creationId xmlns:a16="http://schemas.microsoft.com/office/drawing/2014/main" id="{6692085C-16D7-4E8E-AD56-6960378E7160}"/>
              </a:ext>
            </a:extLst>
          </p:cNvPr>
          <p:cNvSpPr>
            <a:spLocks noChangeShapeType="1"/>
          </p:cNvSpPr>
          <p:nvPr/>
        </p:nvSpPr>
        <p:spPr bwMode="auto">
          <a:xfrm flipH="1">
            <a:off x="1279844" y="6212669"/>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5" name="Obrázek 4">
            <a:extLst>
              <a:ext uri="{FF2B5EF4-FFF2-40B4-BE49-F238E27FC236}">
                <a16:creationId xmlns:a16="http://schemas.microsoft.com/office/drawing/2014/main" id="{1CF2174D-DB1D-4417-BE79-0316D9E47181}"/>
              </a:ext>
            </a:extLst>
          </p:cNvPr>
          <p:cNvPicPr>
            <a:picLocks noChangeAspect="1"/>
          </p:cNvPicPr>
          <p:nvPr/>
        </p:nvPicPr>
        <p:blipFill>
          <a:blip r:embed="rId4"/>
          <a:stretch>
            <a:fillRect/>
          </a:stretch>
        </p:blipFill>
        <p:spPr>
          <a:xfrm>
            <a:off x="230188" y="2523046"/>
            <a:ext cx="3701915" cy="2582568"/>
          </a:xfrm>
          <a:prstGeom prst="rect">
            <a:avLst/>
          </a:prstGeom>
        </p:spPr>
      </p:pic>
      <p:pic>
        <p:nvPicPr>
          <p:cNvPr id="7" name="Obrázek 6">
            <a:extLst>
              <a:ext uri="{FF2B5EF4-FFF2-40B4-BE49-F238E27FC236}">
                <a16:creationId xmlns:a16="http://schemas.microsoft.com/office/drawing/2014/main" id="{3E10C63B-F06F-4540-847F-ADD28B91C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2489979"/>
            <a:ext cx="4905176" cy="3875090"/>
          </a:xfrm>
          <a:prstGeom prst="rect">
            <a:avLst/>
          </a:prstGeom>
        </p:spPr>
      </p:pic>
    </p:spTree>
    <p:extLst>
      <p:ext uri="{BB962C8B-B14F-4D97-AF65-F5344CB8AC3E}">
        <p14:creationId xmlns:p14="http://schemas.microsoft.com/office/powerpoint/2010/main" val="2863414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19BCBE80-3E18-4CCC-AD95-1F16633E6E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624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a:extLst>
              <a:ext uri="{FF2B5EF4-FFF2-40B4-BE49-F238E27FC236}">
                <a16:creationId xmlns:a16="http://schemas.microsoft.com/office/drawing/2014/main" id="{0E072861-1A34-4305-A4AD-5F3DF519F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10344"/>
            <a:ext cx="4443412"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a:extLst>
              <a:ext uri="{FF2B5EF4-FFF2-40B4-BE49-F238E27FC236}">
                <a16:creationId xmlns:a16="http://schemas.microsoft.com/office/drawing/2014/main" id="{701E1D9F-35C0-4ACF-8891-7483BF909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57625"/>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a:extLst>
              <a:ext uri="{FF2B5EF4-FFF2-40B4-BE49-F238E27FC236}">
                <a16:creationId xmlns:a16="http://schemas.microsoft.com/office/drawing/2014/main" id="{A141669C-43DD-4AED-8801-5F95A9C23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33813"/>
            <a:ext cx="38100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8">
            <a:extLst>
              <a:ext uri="{FF2B5EF4-FFF2-40B4-BE49-F238E27FC236}">
                <a16:creationId xmlns:a16="http://schemas.microsoft.com/office/drawing/2014/main" id="{475B3A6B-AB89-494D-9751-BF3A578EB3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 y="2895600"/>
            <a:ext cx="1330325" cy="1905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39948" name="Line 9">
            <a:extLst>
              <a:ext uri="{FF2B5EF4-FFF2-40B4-BE49-F238E27FC236}">
                <a16:creationId xmlns:a16="http://schemas.microsoft.com/office/drawing/2014/main" id="{F4363DC3-AEDB-46D1-ADFF-74A01F637427}"/>
              </a:ext>
            </a:extLst>
          </p:cNvPr>
          <p:cNvSpPr>
            <a:spLocks noChangeShapeType="1"/>
          </p:cNvSpPr>
          <p:nvPr/>
        </p:nvSpPr>
        <p:spPr bwMode="auto">
          <a:xfrm flipH="1">
            <a:off x="228600" y="28194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9949" name="Line 10">
            <a:extLst>
              <a:ext uri="{FF2B5EF4-FFF2-40B4-BE49-F238E27FC236}">
                <a16:creationId xmlns:a16="http://schemas.microsoft.com/office/drawing/2014/main" id="{38C448A4-B7A4-4F08-A3F6-B09515AB2E1A}"/>
              </a:ext>
            </a:extLst>
          </p:cNvPr>
          <p:cNvSpPr>
            <a:spLocks noChangeShapeType="1"/>
          </p:cNvSpPr>
          <p:nvPr/>
        </p:nvSpPr>
        <p:spPr bwMode="auto">
          <a:xfrm flipH="1">
            <a:off x="685800" y="41148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73803" name="Text Box 11">
            <a:extLst>
              <a:ext uri="{FF2B5EF4-FFF2-40B4-BE49-F238E27FC236}">
                <a16:creationId xmlns:a16="http://schemas.microsoft.com/office/drawing/2014/main" id="{787FF108-E4BC-4ADF-B79A-6CF6616F21F0}"/>
              </a:ext>
            </a:extLst>
          </p:cNvPr>
          <p:cNvSpPr txBox="1">
            <a:spLocks noChangeArrowheads="1"/>
          </p:cNvSpPr>
          <p:nvPr/>
        </p:nvSpPr>
        <p:spPr bwMode="auto">
          <a:xfrm>
            <a:off x="6553200" y="5208588"/>
            <a:ext cx="2590800" cy="1192212"/>
          </a:xfrm>
          <a:prstGeom prst="rect">
            <a:avLst/>
          </a:prstGeom>
          <a:noFill/>
          <a:ln w="25400">
            <a:noFill/>
            <a:miter lim="800000"/>
            <a:headEnd/>
            <a:tailEnd/>
          </a:ln>
          <a:effectLst/>
        </p:spPr>
        <p:txBody>
          <a:bodyPr>
            <a:spAutoFit/>
          </a:bodyPr>
          <a:lstStyle/>
          <a:p>
            <a:pPr>
              <a:spcBef>
                <a:spcPct val="50000"/>
              </a:spcBef>
              <a:defRPr/>
            </a:pPr>
            <a:r>
              <a:rPr lang="cs-CZ" b="1" u="sng" dirty="0">
                <a:effectLst>
                  <a:outerShdw blurRad="38100" dist="38100" dir="2700000" algn="tl">
                    <a:srgbClr val="808080"/>
                  </a:outerShdw>
                </a:effectLst>
                <a:latin typeface="+mn-lt"/>
              </a:rPr>
              <a:t>fotopické vidění</a:t>
            </a:r>
          </a:p>
          <a:p>
            <a:pPr>
              <a:spcBef>
                <a:spcPct val="50000"/>
              </a:spcBef>
              <a:buFontTx/>
              <a:buChar char="•"/>
              <a:defRPr/>
            </a:pPr>
            <a:r>
              <a:rPr lang="cs-CZ" dirty="0">
                <a:effectLst>
                  <a:outerShdw blurRad="38100" dist="38100" dir="2700000" algn="tl">
                    <a:srgbClr val="808080"/>
                  </a:outerShdw>
                </a:effectLst>
                <a:latin typeface="+mn-lt"/>
              </a:rPr>
              <a:t> čípky, mil. barev</a:t>
            </a:r>
          </a:p>
          <a:p>
            <a:pPr>
              <a:spcBef>
                <a:spcPct val="50000"/>
              </a:spcBef>
              <a:buFontTx/>
              <a:buChar char="•"/>
              <a:defRPr/>
            </a:pPr>
            <a:r>
              <a:rPr lang="cs-CZ" dirty="0">
                <a:effectLst>
                  <a:outerShdw blurRad="38100" dist="38100" dir="2700000" algn="tl">
                    <a:srgbClr val="808080"/>
                  </a:outerShdw>
                </a:effectLst>
                <a:latin typeface="+mn-lt"/>
              </a:rPr>
              <a:t> lepší rozlišení detailů</a:t>
            </a:r>
          </a:p>
        </p:txBody>
      </p:sp>
      <p:sp>
        <p:nvSpPr>
          <p:cNvPr id="673804" name="Text Box 12">
            <a:extLst>
              <a:ext uri="{FF2B5EF4-FFF2-40B4-BE49-F238E27FC236}">
                <a16:creationId xmlns:a16="http://schemas.microsoft.com/office/drawing/2014/main" id="{E00786A5-D3EE-4E1F-ACB9-4A606D93D192}"/>
              </a:ext>
            </a:extLst>
          </p:cNvPr>
          <p:cNvSpPr txBox="1">
            <a:spLocks noChangeArrowheads="1"/>
          </p:cNvSpPr>
          <p:nvPr/>
        </p:nvSpPr>
        <p:spPr bwMode="auto">
          <a:xfrm>
            <a:off x="304800" y="5105400"/>
            <a:ext cx="3124200" cy="1465263"/>
          </a:xfrm>
          <a:prstGeom prst="rect">
            <a:avLst/>
          </a:prstGeom>
          <a:noFill/>
          <a:ln w="25400">
            <a:noFill/>
            <a:miter lim="800000"/>
            <a:headEnd/>
            <a:tailEnd/>
          </a:ln>
          <a:effectLst/>
        </p:spPr>
        <p:txBody>
          <a:bodyPr>
            <a:spAutoFit/>
          </a:bodyPr>
          <a:lstStyle/>
          <a:p>
            <a:pPr>
              <a:defRPr/>
            </a:pPr>
            <a:r>
              <a:rPr lang="cs-CZ" b="1" u="sng" dirty="0">
                <a:effectLst>
                  <a:outerShdw blurRad="38100" dist="38100" dir="2700000" algn="tl">
                    <a:srgbClr val="808080"/>
                  </a:outerShdw>
                </a:effectLst>
                <a:latin typeface="+mn-lt"/>
              </a:rPr>
              <a:t>skotopické vidění</a:t>
            </a:r>
          </a:p>
          <a:p>
            <a:pPr>
              <a:buFontTx/>
              <a:buChar char="•"/>
              <a:defRPr/>
            </a:pPr>
            <a:r>
              <a:rPr lang="cs-CZ" dirty="0">
                <a:effectLst>
                  <a:outerShdw blurRad="38100" dist="38100" dir="2700000" algn="tl">
                    <a:srgbClr val="808080"/>
                  </a:outerShdw>
                </a:effectLst>
                <a:latin typeface="+mn-lt"/>
              </a:rPr>
              <a:t> tyčinky</a:t>
            </a:r>
          </a:p>
          <a:p>
            <a:pPr>
              <a:buFontTx/>
              <a:buChar char="•"/>
              <a:defRPr/>
            </a:pPr>
            <a:r>
              <a:rPr lang="cs-CZ" dirty="0">
                <a:effectLst>
                  <a:outerShdw blurRad="38100" dist="38100" dir="2700000" algn="tl">
                    <a:srgbClr val="808080"/>
                  </a:outerShdw>
                </a:effectLst>
                <a:latin typeface="+mn-lt"/>
              </a:rPr>
              <a:t> adaptace !</a:t>
            </a:r>
          </a:p>
          <a:p>
            <a:pPr>
              <a:buFontTx/>
              <a:buChar char="•"/>
              <a:defRPr/>
            </a:pPr>
            <a:r>
              <a:rPr lang="cs-CZ" dirty="0">
                <a:effectLst>
                  <a:outerShdw blurRad="38100" dist="38100" dir="2700000" algn="tl">
                    <a:srgbClr val="808080"/>
                  </a:outerShdw>
                </a:effectLst>
                <a:latin typeface="+mn-lt"/>
              </a:rPr>
              <a:t> asi 25 stupňů šedi</a:t>
            </a:r>
          </a:p>
          <a:p>
            <a:pPr>
              <a:buFontTx/>
              <a:buChar char="•"/>
              <a:defRPr/>
            </a:pPr>
            <a:r>
              <a:rPr lang="cs-CZ" dirty="0">
                <a:effectLst>
                  <a:outerShdw blurRad="38100" dist="38100" dir="2700000" algn="tl">
                    <a:srgbClr val="808080"/>
                  </a:outerShdw>
                </a:effectLst>
                <a:latin typeface="+mn-lt"/>
              </a:rPr>
              <a:t> horší rozlišovací schopnost</a:t>
            </a:r>
          </a:p>
        </p:txBody>
      </p:sp>
      <p:pic>
        <p:nvPicPr>
          <p:cNvPr id="39945" name="Picture 13">
            <a:extLst>
              <a:ext uri="{FF2B5EF4-FFF2-40B4-BE49-F238E27FC236}">
                <a16:creationId xmlns:a16="http://schemas.microsoft.com/office/drawing/2014/main" id="{BB283907-AED1-441B-B4C9-A16E4F052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2362200"/>
            <a:ext cx="39624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Nadpis 3">
            <a:extLst>
              <a:ext uri="{FF2B5EF4-FFF2-40B4-BE49-F238E27FC236}">
                <a16:creationId xmlns:a16="http://schemas.microsoft.com/office/drawing/2014/main" id="{CB30607F-C114-432C-ACE0-CD65D90CEAF4}"/>
              </a:ext>
            </a:extLst>
          </p:cNvPr>
          <p:cNvSpPr>
            <a:spLocks noGrp="1"/>
          </p:cNvSpPr>
          <p:nvPr>
            <p:ph type="title"/>
          </p:nvPr>
        </p:nvSpPr>
        <p:spPr>
          <a:xfrm>
            <a:off x="2843808" y="0"/>
            <a:ext cx="5472608" cy="1260475"/>
          </a:xfrm>
        </p:spPr>
        <p:txBody>
          <a:bodyPr>
            <a:normAutofit fontScale="90000"/>
          </a:bodyPr>
          <a:lstStyle/>
          <a:p>
            <a:r>
              <a:rPr lang="cs-CZ" dirty="0"/>
              <a:t>Chroma </a:t>
            </a:r>
            <a:r>
              <a:rPr lang="cs-CZ" dirty="0" err="1"/>
              <a:t>maps</a:t>
            </a:r>
            <a:br>
              <a:rPr lang="cs-CZ" dirty="0"/>
            </a:br>
            <a:endParaRPr lang="cs-CZ" dirty="0"/>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D5788CE3-9913-4187-9B1E-7B34599910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92"/>
          <a:stretch/>
        </p:blipFill>
        <p:spPr bwMode="auto">
          <a:xfrm>
            <a:off x="20080" y="5933728"/>
            <a:ext cx="2886075" cy="92427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0963" name="Line 5">
            <a:extLst>
              <a:ext uri="{FF2B5EF4-FFF2-40B4-BE49-F238E27FC236}">
                <a16:creationId xmlns:a16="http://schemas.microsoft.com/office/drawing/2014/main" id="{A4B57912-FCAB-43F1-8574-049415161082}"/>
              </a:ext>
            </a:extLst>
          </p:cNvPr>
          <p:cNvSpPr>
            <a:spLocks noChangeShapeType="1"/>
          </p:cNvSpPr>
          <p:nvPr/>
        </p:nvSpPr>
        <p:spPr bwMode="auto">
          <a:xfrm flipH="1">
            <a:off x="352805" y="5877272"/>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 name="Nadpis 3">
            <a:extLst>
              <a:ext uri="{FF2B5EF4-FFF2-40B4-BE49-F238E27FC236}">
                <a16:creationId xmlns:a16="http://schemas.microsoft.com/office/drawing/2014/main" id="{3E76B261-6B49-4263-8D8A-E493F44AE610}"/>
              </a:ext>
            </a:extLst>
          </p:cNvPr>
          <p:cNvSpPr>
            <a:spLocks noGrp="1"/>
          </p:cNvSpPr>
          <p:nvPr>
            <p:ph type="title"/>
          </p:nvPr>
        </p:nvSpPr>
        <p:spPr>
          <a:xfrm>
            <a:off x="657605" y="-6694"/>
            <a:ext cx="7886700" cy="1325563"/>
          </a:xfrm>
        </p:spPr>
        <p:txBody>
          <a:bodyPr/>
          <a:lstStyle/>
          <a:p>
            <a:pPr algn="ctr"/>
            <a:r>
              <a:rPr lang="cs-CZ" dirty="0"/>
              <a:t>Duální zobrazení</a:t>
            </a:r>
            <a:br>
              <a:rPr lang="cs-CZ" dirty="0"/>
            </a:br>
            <a:endParaRPr lang="cs-CZ" dirty="0"/>
          </a:p>
        </p:txBody>
      </p:sp>
      <p:pic>
        <p:nvPicPr>
          <p:cNvPr id="5" name="Obrázek 4">
            <a:extLst>
              <a:ext uri="{FF2B5EF4-FFF2-40B4-BE49-F238E27FC236}">
                <a16:creationId xmlns:a16="http://schemas.microsoft.com/office/drawing/2014/main" id="{CB3D85EE-7A25-4A98-8C3C-EDE5F4F3578F}"/>
              </a:ext>
            </a:extLst>
          </p:cNvPr>
          <p:cNvPicPr>
            <a:picLocks noChangeAspect="1"/>
          </p:cNvPicPr>
          <p:nvPr/>
        </p:nvPicPr>
        <p:blipFill>
          <a:blip r:embed="rId4"/>
          <a:stretch>
            <a:fillRect/>
          </a:stretch>
        </p:blipFill>
        <p:spPr>
          <a:xfrm>
            <a:off x="467544" y="692696"/>
            <a:ext cx="7236296" cy="5048260"/>
          </a:xfrm>
          <a:prstGeom prst="rect">
            <a:avLst/>
          </a:prstGeom>
        </p:spPr>
      </p:pic>
      <p:sp>
        <p:nvSpPr>
          <p:cNvPr id="6" name="Zástupný symbol pro obsah 2">
            <a:extLst>
              <a:ext uri="{FF2B5EF4-FFF2-40B4-BE49-F238E27FC236}">
                <a16:creationId xmlns:a16="http://schemas.microsoft.com/office/drawing/2014/main" id="{146BD629-EA05-4D4F-9888-09C7BC985C41}"/>
              </a:ext>
            </a:extLst>
          </p:cNvPr>
          <p:cNvSpPr txBox="1">
            <a:spLocks/>
          </p:cNvSpPr>
          <p:nvPr/>
        </p:nvSpPr>
        <p:spPr>
          <a:xfrm>
            <a:off x="3851920" y="5740956"/>
            <a:ext cx="4968800" cy="936774"/>
          </a:xfrm>
          <a:prstGeom prst="rect">
            <a:avLst/>
          </a:prstGeom>
        </p:spPr>
        <p:txBody>
          <a:bodyPr>
            <a:normAutofit/>
          </a:bodyPr>
          <a:lstStyle>
            <a:lvl1pPr marL="228600" indent="-228600" algn="l" defTabSz="914400" rtl="0" eaLnBrk="1" latinLnBrk="0" hangingPunct="1">
              <a:lnSpc>
                <a:spcPct val="90000"/>
              </a:lnSpc>
              <a:spcBef>
                <a:spcPts val="1000"/>
              </a:spcBef>
              <a:buClr>
                <a:srgbClr val="F5E90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5E90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5E90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5E90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sz="2400" dirty="0">
                <a:solidFill>
                  <a:srgbClr val="FFFFFF"/>
                </a:solidFill>
                <a:cs typeface="Arial" pitchFamily="34" charset="0"/>
              </a:rPr>
              <a:t>Srovnání párových struktur</a:t>
            </a:r>
          </a:p>
          <a:p>
            <a:pPr>
              <a:defRPr/>
            </a:pPr>
            <a:r>
              <a:rPr lang="cs-CZ" sz="2400" dirty="0">
                <a:solidFill>
                  <a:srgbClr val="FFFFFF"/>
                </a:solidFill>
                <a:cs typeface="Arial" pitchFamily="34" charset="0"/>
              </a:rPr>
              <a:t>Výpočet objemu</a:t>
            </a:r>
            <a:endParaRPr lang="cs-CZ" sz="2000" dirty="0">
              <a:solidFill>
                <a:srgbClr val="FFFFFF"/>
              </a:solidFill>
              <a:cs typeface="Arial"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050">
            <a:extLst>
              <a:ext uri="{FF2B5EF4-FFF2-40B4-BE49-F238E27FC236}">
                <a16:creationId xmlns:a16="http://schemas.microsoft.com/office/drawing/2014/main" id="{F3C1D5D6-44CD-4FFF-8C81-0E210654C9DD}"/>
              </a:ext>
            </a:extLst>
          </p:cNvPr>
          <p:cNvSpPr>
            <a:spLocks noGrp="1" noChangeArrowheads="1"/>
          </p:cNvSpPr>
          <p:nvPr>
            <p:ph type="title"/>
          </p:nvPr>
        </p:nvSpPr>
        <p:spPr>
          <a:xfrm>
            <a:off x="0" y="0"/>
            <a:ext cx="8893175" cy="1143000"/>
          </a:xfrm>
        </p:spPr>
        <p:txBody>
          <a:bodyPr/>
          <a:lstStyle/>
          <a:p>
            <a:pPr algn="ctr">
              <a:defRPr/>
            </a:pPr>
            <a:r>
              <a:rPr lang="cs-CZ" dirty="0" err="1"/>
              <a:t>Spatial</a:t>
            </a:r>
            <a:r>
              <a:rPr lang="cs-CZ" dirty="0"/>
              <a:t> </a:t>
            </a:r>
            <a:r>
              <a:rPr lang="cs-CZ" dirty="0" err="1"/>
              <a:t>Compound</a:t>
            </a:r>
            <a:r>
              <a:rPr lang="cs-CZ" dirty="0"/>
              <a:t> </a:t>
            </a:r>
            <a:r>
              <a:rPr lang="cs-CZ" dirty="0" err="1"/>
              <a:t>Imaging</a:t>
            </a:r>
            <a:br>
              <a:rPr lang="cs-CZ" sz="2000" dirty="0"/>
            </a:br>
            <a:r>
              <a:rPr lang="cs-CZ" sz="2000" dirty="0" err="1">
                <a:solidFill>
                  <a:schemeClr val="tx1"/>
                </a:solidFill>
              </a:rPr>
              <a:t>SonoCT</a:t>
            </a:r>
            <a:r>
              <a:rPr lang="cs-CZ" sz="2000" dirty="0">
                <a:solidFill>
                  <a:schemeClr val="tx1"/>
                </a:solidFill>
              </a:rPr>
              <a:t>, </a:t>
            </a:r>
            <a:r>
              <a:rPr lang="cs-CZ" sz="2000" dirty="0" err="1">
                <a:solidFill>
                  <a:schemeClr val="tx1"/>
                </a:solidFill>
              </a:rPr>
              <a:t>CrossXBeam</a:t>
            </a:r>
            <a:r>
              <a:rPr lang="cs-CZ" sz="2000" dirty="0">
                <a:solidFill>
                  <a:schemeClr val="tx1"/>
                </a:solidFill>
              </a:rPr>
              <a:t>, CRI, </a:t>
            </a:r>
            <a:r>
              <a:rPr lang="cs-CZ" sz="2000" dirty="0" err="1">
                <a:solidFill>
                  <a:schemeClr val="tx1"/>
                </a:solidFill>
              </a:rPr>
              <a:t>SieClear</a:t>
            </a:r>
            <a:r>
              <a:rPr lang="cs-CZ" sz="2000" dirty="0">
                <a:solidFill>
                  <a:schemeClr val="tx1"/>
                </a:solidFill>
              </a:rPr>
              <a:t>, </a:t>
            </a:r>
            <a:r>
              <a:rPr lang="cs-CZ" sz="2000" dirty="0" err="1">
                <a:solidFill>
                  <a:schemeClr val="tx1"/>
                </a:solidFill>
              </a:rPr>
              <a:t>ApliPure</a:t>
            </a:r>
            <a:r>
              <a:rPr lang="cs-CZ" sz="2000" dirty="0">
                <a:solidFill>
                  <a:schemeClr val="tx1"/>
                </a:solidFill>
              </a:rPr>
              <a:t>, …</a:t>
            </a:r>
          </a:p>
        </p:txBody>
      </p:sp>
      <p:pic>
        <p:nvPicPr>
          <p:cNvPr id="41987" name="Picture 2051" descr="sono_ct_transducer_graphic">
            <a:extLst>
              <a:ext uri="{FF2B5EF4-FFF2-40B4-BE49-F238E27FC236}">
                <a16:creationId xmlns:a16="http://schemas.microsoft.com/office/drawing/2014/main" id="{A0242E5E-A45D-4B65-9A65-160DCFD458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28115" y="1176338"/>
            <a:ext cx="2097087" cy="2744787"/>
          </a:xfrm>
          <a:noFill/>
          <a:extLst>
            <a:ext uri="{909E8E84-426E-40DD-AFC4-6F175D3DCCD1}">
              <a14:hiddenFill xmlns:a14="http://schemas.microsoft.com/office/drawing/2010/main">
                <a:solidFill>
                  <a:srgbClr val="FFFFFF"/>
                </a:solidFill>
              </a14:hiddenFill>
            </a:ext>
          </a:extLst>
        </p:spPr>
      </p:pic>
      <p:pic>
        <p:nvPicPr>
          <p:cNvPr id="41990" name="Picture 2057" descr="sono_ct_build">
            <a:extLst>
              <a:ext uri="{FF2B5EF4-FFF2-40B4-BE49-F238E27FC236}">
                <a16:creationId xmlns:a16="http://schemas.microsoft.com/office/drawing/2014/main" id="{C552F11A-1E7B-45F5-B623-B556C4B9078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582470" y="4028151"/>
            <a:ext cx="3560617" cy="2699010"/>
          </a:xfrm>
          <a:noFill/>
          <a:extLst>
            <a:ext uri="{909E8E84-426E-40DD-AFC4-6F175D3DCCD1}">
              <a14:hiddenFill xmlns:a14="http://schemas.microsoft.com/office/drawing/2010/main">
                <a:solidFill>
                  <a:srgbClr val="FFFFFF"/>
                </a:solidFill>
              </a14:hiddenFill>
            </a:ext>
          </a:extLst>
        </p:spPr>
      </p:pic>
      <p:pic>
        <p:nvPicPr>
          <p:cNvPr id="41988" name="Picture 2053">
            <a:extLst>
              <a:ext uri="{FF2B5EF4-FFF2-40B4-BE49-F238E27FC236}">
                <a16:creationId xmlns:a16="http://schemas.microsoft.com/office/drawing/2014/main" id="{337C4345-149F-4CBE-A7EF-72DA690F90EC}"/>
              </a:ext>
            </a:extLst>
          </p:cNvPr>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0" y="4437063"/>
            <a:ext cx="2143125" cy="230505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1989" name="Line 2054">
            <a:extLst>
              <a:ext uri="{FF2B5EF4-FFF2-40B4-BE49-F238E27FC236}">
                <a16:creationId xmlns:a16="http://schemas.microsoft.com/office/drawing/2014/main" id="{76ED0162-8C8C-40D8-BF78-E35E1C906709}"/>
              </a:ext>
            </a:extLst>
          </p:cNvPr>
          <p:cNvSpPr>
            <a:spLocks noChangeShapeType="1"/>
          </p:cNvSpPr>
          <p:nvPr/>
        </p:nvSpPr>
        <p:spPr bwMode="auto">
          <a:xfrm flipH="1">
            <a:off x="609600" y="5827713"/>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991" name="AutoShape 2064" descr="SonoCT- Clarity and accuracy with advanced technologies">
            <a:extLst>
              <a:ext uri="{FF2B5EF4-FFF2-40B4-BE49-F238E27FC236}">
                <a16:creationId xmlns:a16="http://schemas.microsoft.com/office/drawing/2014/main" id="{B7F5491F-4893-4C38-AC8E-7647304506AB}"/>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pic>
        <p:nvPicPr>
          <p:cNvPr id="41992" name="Picture 2066">
            <a:extLst>
              <a:ext uri="{FF2B5EF4-FFF2-40B4-BE49-F238E27FC236}">
                <a16:creationId xmlns:a16="http://schemas.microsoft.com/office/drawing/2014/main" id="{4494DFF3-876A-4EAD-9D0D-44163598D7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3335225"/>
            <a:ext cx="3386734" cy="27862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Zástupný symbol pro obsah 2">
            <a:extLst>
              <a:ext uri="{FF2B5EF4-FFF2-40B4-BE49-F238E27FC236}">
                <a16:creationId xmlns:a16="http://schemas.microsoft.com/office/drawing/2014/main" id="{F8A485DC-E87C-4941-9D87-93DD8FA81138}"/>
              </a:ext>
            </a:extLst>
          </p:cNvPr>
          <p:cNvSpPr txBox="1">
            <a:spLocks/>
          </p:cNvSpPr>
          <p:nvPr/>
        </p:nvSpPr>
        <p:spPr bwMode="auto">
          <a:xfrm>
            <a:off x="467544" y="1168399"/>
            <a:ext cx="6263927" cy="2844800"/>
          </a:xfrm>
          <a:prstGeom prst="rect">
            <a:avLst/>
          </a:prstGeom>
          <a:noFill/>
          <a:ln w="9525">
            <a:noFill/>
            <a:miter lim="800000"/>
            <a:headEnd/>
            <a:tailEnd/>
          </a:ln>
          <a:effectLst/>
        </p:spPr>
        <p:txBody>
          <a:bodyPr/>
          <a:lstStyle/>
          <a:p>
            <a:pPr marL="342900" indent="-342900" eaLnBrk="0" hangingPunct="0">
              <a:spcBef>
                <a:spcPct val="20000"/>
              </a:spcBef>
              <a:buClr>
                <a:schemeClr val="hlink"/>
              </a:buClr>
              <a:buSzPct val="70000"/>
              <a:buFont typeface="Wingdings" pitchFamily="2" charset="2"/>
              <a:buChar char="n"/>
              <a:defRPr/>
            </a:pPr>
            <a:r>
              <a:rPr lang="cs-CZ" sz="2400" kern="0" dirty="0">
                <a:solidFill>
                  <a:srgbClr val="FFFFFF"/>
                </a:solidFill>
                <a:effectLst>
                  <a:outerShdw blurRad="38100" dist="38100" dir="2700000" algn="tl">
                    <a:srgbClr val="000000"/>
                  </a:outerShdw>
                </a:effectLst>
                <a:latin typeface="+mn-lt"/>
                <a:cs typeface="Arial" pitchFamily="34" charset="0"/>
              </a:rPr>
              <a:t>UZ sonda vysílá svazek pod více úhly (3, 5, 7)</a:t>
            </a:r>
          </a:p>
          <a:p>
            <a:pPr marL="342900" indent="-342900" eaLnBrk="0" hangingPunct="0">
              <a:spcBef>
                <a:spcPct val="20000"/>
              </a:spcBef>
              <a:buClr>
                <a:schemeClr val="hlink"/>
              </a:buClr>
              <a:buSzPct val="70000"/>
              <a:defRPr/>
            </a:pPr>
            <a:r>
              <a:rPr lang="cs-CZ" sz="2400" kern="0" dirty="0">
                <a:solidFill>
                  <a:srgbClr val="FFFFFF"/>
                </a:solidFill>
                <a:effectLst>
                  <a:outerShdw blurRad="38100" dist="38100" dir="2700000" algn="tl">
                    <a:srgbClr val="000000"/>
                  </a:outerShdw>
                </a:effectLst>
                <a:latin typeface="+mn-lt"/>
                <a:cs typeface="Arial" pitchFamily="34" charset="0"/>
              </a:rPr>
              <a:t>	přijaté obrazy se složí do jednoho</a:t>
            </a:r>
          </a:p>
          <a:p>
            <a:pPr marL="742950" lvl="1" indent="-285750" eaLnBrk="0" hangingPunct="0">
              <a:spcBef>
                <a:spcPct val="20000"/>
              </a:spcBef>
              <a:buClr>
                <a:schemeClr val="accent2"/>
              </a:buClr>
              <a:buSzPct val="70000"/>
              <a:buFont typeface="Wingdings" pitchFamily="2" charset="2"/>
              <a:buChar char="n"/>
              <a:defRPr/>
            </a:pPr>
            <a:r>
              <a:rPr lang="cs-CZ" sz="2000" kern="0" dirty="0">
                <a:solidFill>
                  <a:srgbClr val="FFFFFF"/>
                </a:solidFill>
                <a:effectLst>
                  <a:outerShdw blurRad="38100" dist="38100" dir="2700000" algn="tl">
                    <a:srgbClr val="000000"/>
                  </a:outerShdw>
                </a:effectLst>
                <a:latin typeface="+mn-lt"/>
                <a:cs typeface="Arial" pitchFamily="34" charset="0"/>
              </a:rPr>
              <a:t>Omezuje artefakty – např. dorsální stínění</a:t>
            </a:r>
          </a:p>
          <a:p>
            <a:pPr marL="742950" lvl="1" indent="-285750" eaLnBrk="0" hangingPunct="0">
              <a:spcBef>
                <a:spcPct val="20000"/>
              </a:spcBef>
              <a:buClr>
                <a:schemeClr val="accent2"/>
              </a:buClr>
              <a:buSzPct val="70000"/>
              <a:buFont typeface="Wingdings" pitchFamily="2" charset="2"/>
              <a:buChar char="n"/>
              <a:defRPr/>
            </a:pPr>
            <a:r>
              <a:rPr lang="cs-CZ" sz="2000" kern="0" dirty="0">
                <a:solidFill>
                  <a:srgbClr val="FFFFFF"/>
                </a:solidFill>
                <a:effectLst>
                  <a:outerShdw blurRad="38100" dist="38100" dir="2700000" algn="tl">
                    <a:srgbClr val="000000"/>
                  </a:outerShdw>
                </a:effectLst>
                <a:latin typeface="+mn-lt"/>
                <a:cs typeface="Arial" pitchFamily="34" charset="0"/>
              </a:rPr>
              <a:t>Neúčinné u velmi povrchových struktur</a:t>
            </a:r>
          </a:p>
          <a:p>
            <a:pPr marL="742950" lvl="1" indent="-285750" eaLnBrk="0" hangingPunct="0">
              <a:spcBef>
                <a:spcPct val="20000"/>
              </a:spcBef>
              <a:buClr>
                <a:schemeClr val="accent2"/>
              </a:buClr>
              <a:buSzPct val="70000"/>
              <a:buFont typeface="Wingdings" pitchFamily="2" charset="2"/>
              <a:buChar char="n"/>
              <a:defRPr/>
            </a:pPr>
            <a:endParaRPr lang="cs-CZ" sz="2000" kern="0" dirty="0">
              <a:solidFill>
                <a:srgbClr val="FFFFFF"/>
              </a:solidFill>
              <a:effectLst>
                <a:outerShdw blurRad="38100" dist="38100" dir="2700000" algn="tl">
                  <a:srgbClr val="000000"/>
                </a:outerShdw>
              </a:effectLst>
              <a:latin typeface="+mn-lt"/>
              <a:cs typeface="Arial" pitchFamily="34" charset="0"/>
            </a:endParaRPr>
          </a:p>
        </p:txBody>
      </p:sp>
    </p:spTree>
  </p:cSld>
  <p:clrMapOvr>
    <a:masterClrMapping/>
  </p:clrMapOvr>
  <p:transition advTm="7432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1705954-B67F-4C19-8F3C-AA3036F84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15888"/>
            <a:ext cx="4973637"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4035" name="Picture 3">
            <a:extLst>
              <a:ext uri="{FF2B5EF4-FFF2-40B4-BE49-F238E27FC236}">
                <a16:creationId xmlns:a16="http://schemas.microsoft.com/office/drawing/2014/main" id="{EC094750-3F2E-48C1-981D-8D3F659AB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3625850"/>
            <a:ext cx="4968875"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Rectangle 5">
            <a:extLst>
              <a:ext uri="{FF2B5EF4-FFF2-40B4-BE49-F238E27FC236}">
                <a16:creationId xmlns:a16="http://schemas.microsoft.com/office/drawing/2014/main" id="{BE76844B-BF09-42E1-B973-AE73115FE5ED}"/>
              </a:ext>
            </a:extLst>
          </p:cNvPr>
          <p:cNvSpPr txBox="1">
            <a:spLocks noChangeArrowheads="1"/>
          </p:cNvSpPr>
          <p:nvPr/>
        </p:nvSpPr>
        <p:spPr bwMode="auto">
          <a:xfrm>
            <a:off x="1476375" y="115888"/>
            <a:ext cx="1367433"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a:t>
            </a:r>
            <a:r>
              <a:rPr lang="cs-CZ" b="1" kern="0" dirty="0" err="1">
                <a:solidFill>
                  <a:schemeClr val="bg1"/>
                </a:solidFill>
                <a:effectLst>
                  <a:outerShdw blurRad="38100" dist="38100" dir="2700000" algn="tl">
                    <a:srgbClr val="000000"/>
                  </a:outerShdw>
                </a:effectLst>
                <a:latin typeface="+mj-lt"/>
                <a:ea typeface="+mj-ea"/>
                <a:cs typeface="+mj-cs"/>
              </a:rPr>
              <a:t>SonoCT</a:t>
            </a:r>
            <a:endParaRPr lang="cs-CZ" b="1" kern="0" dirty="0">
              <a:solidFill>
                <a:schemeClr val="bg1"/>
              </a:solidFill>
              <a:effectLst>
                <a:outerShdw blurRad="38100" dist="38100" dir="2700000" algn="tl">
                  <a:srgbClr val="000000"/>
                </a:outerShdw>
              </a:effectLst>
              <a:latin typeface="+mj-lt"/>
              <a:ea typeface="+mj-ea"/>
              <a:cs typeface="+mj-cs"/>
            </a:endParaRPr>
          </a:p>
        </p:txBody>
      </p:sp>
      <p:sp>
        <p:nvSpPr>
          <p:cNvPr id="5" name="Rectangle 5">
            <a:extLst>
              <a:ext uri="{FF2B5EF4-FFF2-40B4-BE49-F238E27FC236}">
                <a16:creationId xmlns:a16="http://schemas.microsoft.com/office/drawing/2014/main" id="{F8EFE65C-7042-4E79-AEDA-ACF5B9C30AB7}"/>
              </a:ext>
            </a:extLst>
          </p:cNvPr>
          <p:cNvSpPr txBox="1">
            <a:spLocks noChangeArrowheads="1"/>
          </p:cNvSpPr>
          <p:nvPr/>
        </p:nvSpPr>
        <p:spPr bwMode="auto">
          <a:xfrm>
            <a:off x="1547813" y="3644900"/>
            <a:ext cx="1367433"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Sono</a:t>
            </a:r>
            <a:r>
              <a:rPr lang="cs-CZ" b="1" kern="0" dirty="0">
                <a:solidFill>
                  <a:schemeClr val="bg1"/>
                </a:solidFill>
                <a:effectLst>
                  <a:outerShdw blurRad="38100" dist="38100" dir="2700000" algn="tl">
                    <a:srgbClr val="000000"/>
                  </a:outerShdw>
                </a:effectLst>
                <a:latin typeface="+mj-lt"/>
                <a:ea typeface="+mj-ea"/>
                <a:cs typeface="+mj-cs"/>
              </a:rPr>
              <a:t> CT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F:\UZ obrazky videa\lithiasa\Lang 40\4 bez SonoCT.jpg">
            <a:extLst>
              <a:ext uri="{FF2B5EF4-FFF2-40B4-BE49-F238E27FC236}">
                <a16:creationId xmlns:a16="http://schemas.microsoft.com/office/drawing/2014/main" id="{6D0F3572-002C-4384-A789-4DB451758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27" t="14810" r="21877" b="4034"/>
          <a:stretch>
            <a:fillRect/>
          </a:stretch>
        </p:blipFill>
        <p:spPr bwMode="auto">
          <a:xfrm>
            <a:off x="6516688" y="188913"/>
            <a:ext cx="2519362" cy="343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F:\UZ obrazky videa\lithiasa\Lang 40\3 SonoCT HARM.jpg">
            <a:extLst>
              <a:ext uri="{FF2B5EF4-FFF2-40B4-BE49-F238E27FC236}">
                <a16:creationId xmlns:a16="http://schemas.microsoft.com/office/drawing/2014/main" id="{908C5E36-8709-401B-ACA4-71D37ACAE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307" t="15276" r="19330"/>
          <a:stretch>
            <a:fillRect/>
          </a:stretch>
        </p:blipFill>
        <p:spPr bwMode="auto">
          <a:xfrm>
            <a:off x="6516688" y="3716338"/>
            <a:ext cx="24923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C66718EC-B97D-4F9A-9767-347CCA0C01E6}"/>
              </a:ext>
            </a:extLst>
          </p:cNvPr>
          <p:cNvSpPr txBox="1">
            <a:spLocks noChangeArrowheads="1"/>
          </p:cNvSpPr>
          <p:nvPr/>
        </p:nvSpPr>
        <p:spPr bwMode="auto">
          <a:xfrm>
            <a:off x="4932363" y="1484313"/>
            <a:ext cx="1584325"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a:t>
            </a:r>
            <a:r>
              <a:rPr lang="cs-CZ" b="1" kern="0" dirty="0" err="1">
                <a:solidFill>
                  <a:schemeClr val="bg1"/>
                </a:solidFill>
                <a:effectLst>
                  <a:outerShdw blurRad="38100" dist="38100" dir="2700000" algn="tl">
                    <a:srgbClr val="000000"/>
                  </a:outerShdw>
                </a:effectLst>
                <a:latin typeface="+mj-lt"/>
                <a:ea typeface="+mj-ea"/>
                <a:cs typeface="+mj-cs"/>
              </a:rPr>
              <a:t>SonoCT</a:t>
            </a:r>
            <a:endParaRPr lang="cs-CZ" b="1" kern="0" dirty="0">
              <a:solidFill>
                <a:schemeClr val="bg1"/>
              </a:solidFill>
              <a:effectLst>
                <a:outerShdw blurRad="38100" dist="38100" dir="2700000" algn="tl">
                  <a:srgbClr val="000000"/>
                </a:outerShdw>
              </a:effectLst>
              <a:latin typeface="+mj-lt"/>
              <a:ea typeface="+mj-ea"/>
              <a:cs typeface="+mj-cs"/>
            </a:endParaRPr>
          </a:p>
        </p:txBody>
      </p:sp>
      <p:sp>
        <p:nvSpPr>
          <p:cNvPr id="5" name="Rectangle 5">
            <a:extLst>
              <a:ext uri="{FF2B5EF4-FFF2-40B4-BE49-F238E27FC236}">
                <a16:creationId xmlns:a16="http://schemas.microsoft.com/office/drawing/2014/main" id="{EA5201AE-7F1E-4E01-ACAA-C1D61313E6C2}"/>
              </a:ext>
            </a:extLst>
          </p:cNvPr>
          <p:cNvSpPr txBox="1">
            <a:spLocks noChangeArrowheads="1"/>
          </p:cNvSpPr>
          <p:nvPr/>
        </p:nvSpPr>
        <p:spPr bwMode="auto">
          <a:xfrm>
            <a:off x="4932363" y="458152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Sono</a:t>
            </a:r>
            <a:r>
              <a:rPr lang="cs-CZ" b="1" kern="0" dirty="0">
                <a:solidFill>
                  <a:schemeClr val="bg1"/>
                </a:solidFill>
                <a:effectLst>
                  <a:outerShdw blurRad="38100" dist="38100" dir="2700000" algn="tl">
                    <a:srgbClr val="000000"/>
                  </a:outerShdw>
                </a:effectLst>
                <a:latin typeface="+mj-lt"/>
                <a:ea typeface="+mj-ea"/>
                <a:cs typeface="+mj-cs"/>
              </a:rPr>
              <a:t> CT</a:t>
            </a:r>
          </a:p>
        </p:txBody>
      </p:sp>
      <p:pic>
        <p:nvPicPr>
          <p:cNvPr id="8" name="Picture 2" descr="F:\UZ obrazky videa\lithiasa\Kaminek nefrolithiasa\NL 2 Harmon bez SonoCT.jpg"/>
          <p:cNvPicPr>
            <a:picLocks noChangeAspect="1" noChangeArrowheads="1"/>
          </p:cNvPicPr>
          <p:nvPr/>
        </p:nvPicPr>
        <p:blipFill>
          <a:blip r:embed="rId5">
            <a:extLst>
              <a:ext uri="{28A0092B-C50C-407E-A947-70E740481C1C}">
                <a14:useLocalDpi xmlns:a14="http://schemas.microsoft.com/office/drawing/2010/main" val="0"/>
              </a:ext>
            </a:extLst>
          </a:blip>
          <a:srcRect l="21638" t="33658" r="7449" b="1773"/>
          <a:stretch>
            <a:fillRect/>
          </a:stretch>
        </p:blipFill>
        <p:spPr bwMode="auto">
          <a:xfrm>
            <a:off x="179388" y="301625"/>
            <a:ext cx="4749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UZ obrazky videa\lithiasa\Kaminek nefrolithiasa\NL 1 SonoCT Harmon.jpg"/>
          <p:cNvPicPr>
            <a:picLocks noChangeAspect="1" noChangeArrowheads="1"/>
          </p:cNvPicPr>
          <p:nvPr/>
        </p:nvPicPr>
        <p:blipFill>
          <a:blip r:embed="rId6">
            <a:lum bright="10000"/>
            <a:extLst>
              <a:ext uri="{28A0092B-C50C-407E-A947-70E740481C1C}">
                <a14:useLocalDpi xmlns:a14="http://schemas.microsoft.com/office/drawing/2010/main" val="0"/>
              </a:ext>
            </a:extLst>
          </a:blip>
          <a:srcRect l="21271" t="34796" r="8733" b="4129"/>
          <a:stretch>
            <a:fillRect/>
          </a:stretch>
        </p:blipFill>
        <p:spPr bwMode="auto">
          <a:xfrm>
            <a:off x="209550" y="3656013"/>
            <a:ext cx="47196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7B3954E0-D32B-4993-A071-B7F4629B5D89}"/>
              </a:ext>
            </a:extLst>
          </p:cNvPr>
          <p:cNvSpPr>
            <a:spLocks noGrp="1" noChangeArrowheads="1"/>
          </p:cNvSpPr>
          <p:nvPr>
            <p:ph type="title" idx="4294967295"/>
          </p:nvPr>
        </p:nvSpPr>
        <p:spPr>
          <a:xfrm>
            <a:off x="0" y="0"/>
            <a:ext cx="7429500" cy="857250"/>
          </a:xfrm>
        </p:spPr>
        <p:txBody>
          <a:bodyPr/>
          <a:lstStyle/>
          <a:p>
            <a:pPr>
              <a:defRPr/>
            </a:pPr>
            <a:r>
              <a:rPr lang="cs-CZ" dirty="0"/>
              <a:t>Vznik/příjem UZ vlnění</a:t>
            </a:r>
          </a:p>
        </p:txBody>
      </p:sp>
      <p:sp>
        <p:nvSpPr>
          <p:cNvPr id="33798" name="Rectangle 6">
            <a:extLst>
              <a:ext uri="{FF2B5EF4-FFF2-40B4-BE49-F238E27FC236}">
                <a16:creationId xmlns:a16="http://schemas.microsoft.com/office/drawing/2014/main" id="{4B89ABE4-692E-4454-97AB-820770F6B28A}"/>
              </a:ext>
            </a:extLst>
          </p:cNvPr>
          <p:cNvSpPr>
            <a:spLocks noGrp="1" noChangeArrowheads="1"/>
          </p:cNvSpPr>
          <p:nvPr>
            <p:ph type="body" sz="half" idx="4294967295"/>
          </p:nvPr>
        </p:nvSpPr>
        <p:spPr>
          <a:xfrm>
            <a:off x="179512" y="981075"/>
            <a:ext cx="8461251" cy="5040313"/>
          </a:xfrm>
        </p:spPr>
        <p:txBody>
          <a:bodyPr>
            <a:normAutofit/>
          </a:bodyPr>
          <a:lstStyle/>
          <a:p>
            <a:pPr>
              <a:lnSpc>
                <a:spcPct val="80000"/>
              </a:lnSpc>
              <a:buFont typeface="Wingdings" panose="05000000000000000000" pitchFamily="2" charset="2"/>
              <a:buNone/>
              <a:defRPr/>
            </a:pPr>
            <a:r>
              <a:rPr lang="cs-CZ" sz="2400" dirty="0">
                <a:solidFill>
                  <a:srgbClr val="FFFF00"/>
                </a:solidFill>
                <a:cs typeface="Arial" pitchFamily="34" charset="0"/>
              </a:rPr>
              <a:t>Piezoelektrický jev</a:t>
            </a:r>
          </a:p>
          <a:p>
            <a:pPr lvl="1">
              <a:lnSpc>
                <a:spcPct val="80000"/>
              </a:lnSpc>
              <a:defRPr/>
            </a:pPr>
            <a:r>
              <a:rPr lang="cs-CZ" sz="2000" dirty="0">
                <a:cs typeface="Arial" pitchFamily="34" charset="0"/>
              </a:rPr>
              <a:t>Schopnost krystalu generovat elektrické napětí při své deformaci</a:t>
            </a:r>
          </a:p>
          <a:p>
            <a:pPr lvl="1">
              <a:lnSpc>
                <a:spcPct val="80000"/>
              </a:lnSpc>
              <a:defRPr/>
            </a:pPr>
            <a:endParaRPr lang="cs-CZ" sz="2000" dirty="0">
              <a:cs typeface="Arial" pitchFamily="34" charset="0"/>
            </a:endParaRPr>
          </a:p>
          <a:p>
            <a:pPr>
              <a:lnSpc>
                <a:spcPct val="80000"/>
              </a:lnSpc>
              <a:buFont typeface="Wingdings" panose="05000000000000000000" pitchFamily="2" charset="2"/>
              <a:buNone/>
              <a:defRPr/>
            </a:pPr>
            <a:r>
              <a:rPr lang="cs-CZ" sz="2400" dirty="0">
                <a:solidFill>
                  <a:srgbClr val="FFFF00"/>
                </a:solidFill>
                <a:cs typeface="Arial" pitchFamily="34" charset="0"/>
              </a:rPr>
              <a:t>Nepřímý piezoelektrický jev</a:t>
            </a:r>
            <a:r>
              <a:rPr lang="cs-CZ" sz="2400" dirty="0">
                <a:cs typeface="Arial" pitchFamily="34" charset="0"/>
              </a:rPr>
              <a:t> (elektrostrikce)</a:t>
            </a:r>
          </a:p>
          <a:p>
            <a:pPr lvl="1">
              <a:lnSpc>
                <a:spcPct val="80000"/>
              </a:lnSpc>
              <a:buClr>
                <a:srgbClr val="A886E0"/>
              </a:buClr>
              <a:defRPr/>
            </a:pPr>
            <a:r>
              <a:rPr lang="cs-CZ" sz="2000" dirty="0">
                <a:cs typeface="Arial" pitchFamily="34" charset="0"/>
              </a:rPr>
              <a:t>Vnější napětí působí deformaci krystalu</a:t>
            </a:r>
          </a:p>
          <a:p>
            <a:pPr lvl="1">
              <a:lnSpc>
                <a:spcPct val="80000"/>
              </a:lnSpc>
              <a:buClr>
                <a:srgbClr val="A886E0"/>
              </a:buClr>
              <a:defRPr/>
            </a:pPr>
            <a:endParaRPr lang="cs-CZ" sz="2000" dirty="0">
              <a:cs typeface="Arial" pitchFamily="34" charset="0"/>
            </a:endParaRPr>
          </a:p>
          <a:p>
            <a:pPr>
              <a:defRPr/>
            </a:pPr>
            <a:r>
              <a:rPr lang="cs-CZ" sz="2800" b="1" dirty="0">
                <a:effectLst>
                  <a:outerShdw blurRad="38100" dist="38100" dir="2700000" algn="tl">
                    <a:srgbClr val="000000">
                      <a:alpha val="43137"/>
                    </a:srgbClr>
                  </a:outerShdw>
                </a:effectLst>
                <a:cs typeface="Arial" pitchFamily="34" charset="0"/>
              </a:rPr>
              <a:t>Polykrystalický měnič</a:t>
            </a:r>
            <a:r>
              <a:rPr lang="cs-CZ" sz="2800" dirty="0">
                <a:effectLst>
                  <a:outerShdw blurRad="38100" dist="38100" dir="2700000" algn="tl">
                    <a:srgbClr val="000000">
                      <a:alpha val="43137"/>
                    </a:srgbClr>
                  </a:outerShdw>
                </a:effectLst>
                <a:cs typeface="Arial" pitchFamily="34" charset="0"/>
              </a:rPr>
              <a:t> (v sondě)</a:t>
            </a:r>
          </a:p>
          <a:p>
            <a:pPr lvl="1">
              <a:defRPr/>
            </a:pPr>
            <a:r>
              <a:rPr lang="cs-CZ" sz="2000" dirty="0">
                <a:effectLst>
                  <a:outerShdw blurRad="38100" dist="38100" dir="2700000" algn="tl">
                    <a:srgbClr val="000000">
                      <a:alpha val="43137"/>
                    </a:srgbClr>
                  </a:outerShdw>
                </a:effectLst>
                <a:cs typeface="Arial" pitchFamily="34" charset="0"/>
              </a:rPr>
              <a:t>Rozkmitání měniče pomocí vysokofrekvenčního napětí -&gt; vznik UZ vln</a:t>
            </a:r>
          </a:p>
          <a:p>
            <a:pPr lvl="1">
              <a:defRPr/>
            </a:pPr>
            <a:r>
              <a:rPr lang="cs-CZ" sz="2000" dirty="0">
                <a:effectLst>
                  <a:outerShdw blurRad="38100" dist="38100" dir="2700000" algn="tl">
                    <a:srgbClr val="000000">
                      <a:alpha val="43137"/>
                    </a:srgbClr>
                  </a:outerShdw>
                </a:effectLst>
                <a:cs typeface="Arial" pitchFamily="34" charset="0"/>
              </a:rPr>
              <a:t>Odražené UZ vlny se vrací zpět</a:t>
            </a:r>
          </a:p>
          <a:p>
            <a:pPr lvl="1">
              <a:defRPr/>
            </a:pPr>
            <a:r>
              <a:rPr lang="cs-CZ" sz="2000" dirty="0">
                <a:effectLst>
                  <a:outerShdw blurRad="38100" dist="38100" dir="2700000" algn="tl">
                    <a:srgbClr val="000000">
                      <a:alpha val="43137"/>
                    </a:srgbClr>
                  </a:outerShdw>
                </a:effectLst>
                <a:cs typeface="Arial" pitchFamily="34" charset="0"/>
              </a:rPr>
              <a:t>Dochází ke kontrakci a roztažení PZT desky. Generované napětí na elektrodách je přímo úměrné změnám tlaku</a:t>
            </a:r>
          </a:p>
          <a:p>
            <a:pPr lvl="1">
              <a:defRPr/>
            </a:pPr>
            <a:r>
              <a:rPr lang="cs-CZ" sz="2000" dirty="0">
                <a:effectLst>
                  <a:outerShdw blurRad="38100" dist="38100" dir="2700000" algn="tl">
                    <a:srgbClr val="000000">
                      <a:alpha val="43137"/>
                    </a:srgbClr>
                  </a:outerShdw>
                </a:effectLst>
                <a:cs typeface="Arial" pitchFamily="34" charset="0"/>
              </a:rPr>
              <a:t>Výsledný elektrický signál odpovídá UZ vlně</a:t>
            </a:r>
            <a:endParaRPr lang="cs-CZ" sz="2300" dirty="0">
              <a:cs typeface="Arial" pitchFamily="34" charset="0"/>
            </a:endParaRPr>
          </a:p>
        </p:txBody>
      </p:sp>
      <p:grpSp>
        <p:nvGrpSpPr>
          <p:cNvPr id="15364" name="Skupina 21">
            <a:extLst>
              <a:ext uri="{FF2B5EF4-FFF2-40B4-BE49-F238E27FC236}">
                <a16:creationId xmlns:a16="http://schemas.microsoft.com/office/drawing/2014/main" id="{3B1F8915-C86A-497A-AD27-88EE9EC89C8B}"/>
              </a:ext>
            </a:extLst>
          </p:cNvPr>
          <p:cNvGrpSpPr>
            <a:grpSpLocks/>
          </p:cNvGrpSpPr>
          <p:nvPr/>
        </p:nvGrpSpPr>
        <p:grpSpPr bwMode="auto">
          <a:xfrm>
            <a:off x="5508625" y="4508500"/>
            <a:ext cx="3635375" cy="2349500"/>
            <a:chOff x="5508104" y="4184005"/>
            <a:chExt cx="3635896" cy="2673995"/>
          </a:xfrm>
        </p:grpSpPr>
        <p:pic>
          <p:nvPicPr>
            <p:cNvPr id="15366" name="Picture 5">
              <a:extLst>
                <a:ext uri="{FF2B5EF4-FFF2-40B4-BE49-F238E27FC236}">
                  <a16:creationId xmlns:a16="http://schemas.microsoft.com/office/drawing/2014/main" id="{E69E4357-B594-4B22-9F73-84B8BD4A6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465" y="4184005"/>
              <a:ext cx="3610535" cy="267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Oval 6">
              <a:extLst>
                <a:ext uri="{FF2B5EF4-FFF2-40B4-BE49-F238E27FC236}">
                  <a16:creationId xmlns:a16="http://schemas.microsoft.com/office/drawing/2014/main" id="{701A5D60-7D2E-4DE1-92B2-C69F6A178DFF}"/>
                </a:ext>
              </a:extLst>
            </p:cNvPr>
            <p:cNvSpPr>
              <a:spLocks noChangeArrowheads="1"/>
            </p:cNvSpPr>
            <p:nvPr/>
          </p:nvSpPr>
          <p:spPr bwMode="auto">
            <a:xfrm>
              <a:off x="5508104" y="5445224"/>
              <a:ext cx="765871" cy="600336"/>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p:pic>
        <p:nvPicPr>
          <p:cNvPr id="15365" name="Picture 13" descr="http://www.whalemedical.com/p/qz4.jpg">
            <a:extLst>
              <a:ext uri="{FF2B5EF4-FFF2-40B4-BE49-F238E27FC236}">
                <a16:creationId xmlns:a16="http://schemas.microsoft.com/office/drawing/2014/main" id="{C478D9DB-6037-4B0D-A3E4-322E8372DF5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631113" y="836613"/>
            <a:ext cx="151288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EA5201AE-7F1E-4E01-ACAA-C1D61313E6C2}"/>
              </a:ext>
            </a:extLst>
          </p:cNvPr>
          <p:cNvSpPr txBox="1">
            <a:spLocks noChangeArrowheads="1"/>
          </p:cNvSpPr>
          <p:nvPr/>
        </p:nvSpPr>
        <p:spPr bwMode="auto">
          <a:xfrm>
            <a:off x="1907704" y="0"/>
            <a:ext cx="5328741" cy="513484"/>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err="1">
                <a:solidFill>
                  <a:schemeClr val="bg1"/>
                </a:solidFill>
                <a:effectLst>
                  <a:outerShdw blurRad="38100" dist="38100" dir="2700000" algn="tl">
                    <a:srgbClr val="000000"/>
                  </a:outerShdw>
                </a:effectLst>
                <a:latin typeface="+mj-lt"/>
                <a:ea typeface="+mj-ea"/>
                <a:cs typeface="+mj-cs"/>
              </a:rPr>
              <a:t>ApliPure</a:t>
            </a:r>
            <a:r>
              <a:rPr lang="cs-CZ" b="1" kern="0" dirty="0">
                <a:solidFill>
                  <a:schemeClr val="bg1"/>
                </a:solidFill>
                <a:effectLst>
                  <a:outerShdw blurRad="38100" dist="38100" dir="2700000" algn="tl">
                    <a:srgbClr val="000000"/>
                  </a:outerShdw>
                </a:effectLst>
                <a:latin typeface="+mj-lt"/>
                <a:ea typeface="+mj-ea"/>
                <a:cs typeface="+mj-cs"/>
              </a:rPr>
              <a:t> – různá intenzita nastavení</a:t>
            </a:r>
          </a:p>
        </p:txBody>
      </p:sp>
      <p:pic>
        <p:nvPicPr>
          <p:cNvPr id="3" name="Obrázek 2">
            <a:extLst>
              <a:ext uri="{FF2B5EF4-FFF2-40B4-BE49-F238E27FC236}">
                <a16:creationId xmlns:a16="http://schemas.microsoft.com/office/drawing/2014/main" id="{3396868D-BE12-49AD-A4BD-DF66A236EBE4}"/>
              </a:ext>
            </a:extLst>
          </p:cNvPr>
          <p:cNvPicPr>
            <a:picLocks noChangeAspect="1"/>
          </p:cNvPicPr>
          <p:nvPr/>
        </p:nvPicPr>
        <p:blipFill rotWithShape="1">
          <a:blip r:embed="rId3">
            <a:extLst>
              <a:ext uri="{28A0092B-C50C-407E-A947-70E740481C1C}">
                <a14:useLocalDpi xmlns:a14="http://schemas.microsoft.com/office/drawing/2010/main" val="0"/>
              </a:ext>
            </a:extLst>
          </a:blip>
          <a:srcRect l="20363" t="11058" b="13652"/>
          <a:stretch/>
        </p:blipFill>
        <p:spPr>
          <a:xfrm>
            <a:off x="0" y="546228"/>
            <a:ext cx="4292110" cy="3043412"/>
          </a:xfrm>
          <a:prstGeom prst="rect">
            <a:avLst/>
          </a:prstGeom>
        </p:spPr>
      </p:pic>
      <p:pic>
        <p:nvPicPr>
          <p:cNvPr id="7" name="Obrázek 6">
            <a:extLst>
              <a:ext uri="{FF2B5EF4-FFF2-40B4-BE49-F238E27FC236}">
                <a16:creationId xmlns:a16="http://schemas.microsoft.com/office/drawing/2014/main" id="{9D745A32-15CF-4A7D-B7BA-5871D8B09B4A}"/>
              </a:ext>
            </a:extLst>
          </p:cNvPr>
          <p:cNvPicPr>
            <a:picLocks noChangeAspect="1"/>
          </p:cNvPicPr>
          <p:nvPr/>
        </p:nvPicPr>
        <p:blipFill rotWithShape="1">
          <a:blip r:embed="rId4">
            <a:extLst>
              <a:ext uri="{28A0092B-C50C-407E-A947-70E740481C1C}">
                <a14:useLocalDpi xmlns:a14="http://schemas.microsoft.com/office/drawing/2010/main" val="0"/>
              </a:ext>
            </a:extLst>
          </a:blip>
          <a:srcRect l="18184" t="11021" r="815" b="14040"/>
          <a:stretch/>
        </p:blipFill>
        <p:spPr>
          <a:xfrm>
            <a:off x="4506131" y="3723832"/>
            <a:ext cx="4403896" cy="3055764"/>
          </a:xfrm>
          <a:prstGeom prst="rect">
            <a:avLst/>
          </a:prstGeom>
        </p:spPr>
      </p:pic>
      <p:pic>
        <p:nvPicPr>
          <p:cNvPr id="9" name="Obrázek 8">
            <a:extLst>
              <a:ext uri="{FF2B5EF4-FFF2-40B4-BE49-F238E27FC236}">
                <a16:creationId xmlns:a16="http://schemas.microsoft.com/office/drawing/2014/main" id="{27859FE2-12A9-4AA4-9A09-D9DBB9BBCE7D}"/>
              </a:ext>
            </a:extLst>
          </p:cNvPr>
          <p:cNvPicPr>
            <a:picLocks noChangeAspect="1"/>
          </p:cNvPicPr>
          <p:nvPr/>
        </p:nvPicPr>
        <p:blipFill rotWithShape="1">
          <a:blip r:embed="rId5">
            <a:extLst>
              <a:ext uri="{28A0092B-C50C-407E-A947-70E740481C1C}">
                <a14:useLocalDpi xmlns:a14="http://schemas.microsoft.com/office/drawing/2010/main" val="0"/>
              </a:ext>
            </a:extLst>
          </a:blip>
          <a:srcRect l="18778" t="15693" b="13690"/>
          <a:stretch/>
        </p:blipFill>
        <p:spPr>
          <a:xfrm>
            <a:off x="4476811" y="513484"/>
            <a:ext cx="4667189" cy="3043412"/>
          </a:xfrm>
          <a:prstGeom prst="rect">
            <a:avLst/>
          </a:prstGeom>
        </p:spPr>
      </p:pic>
      <p:pic>
        <p:nvPicPr>
          <p:cNvPr id="11" name="Obrázek 10">
            <a:extLst>
              <a:ext uri="{FF2B5EF4-FFF2-40B4-BE49-F238E27FC236}">
                <a16:creationId xmlns:a16="http://schemas.microsoft.com/office/drawing/2014/main" id="{ADD4AAEF-FB7A-4B2E-81C2-532DE4C884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61" t="11187" r="450" b="14485"/>
          <a:stretch/>
        </p:blipFill>
        <p:spPr>
          <a:xfrm>
            <a:off x="0" y="3758896"/>
            <a:ext cx="4335686" cy="2810764"/>
          </a:xfrm>
          <a:prstGeom prst="rect">
            <a:avLst/>
          </a:prstGeom>
        </p:spPr>
      </p:pic>
    </p:spTree>
    <p:extLst>
      <p:ext uri="{BB962C8B-B14F-4D97-AF65-F5344CB8AC3E}">
        <p14:creationId xmlns:p14="http://schemas.microsoft.com/office/powerpoint/2010/main" val="24560080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2">
            <a:extLst>
              <a:ext uri="{FF2B5EF4-FFF2-40B4-BE49-F238E27FC236}">
                <a16:creationId xmlns:a16="http://schemas.microsoft.com/office/drawing/2014/main" id="{789F7903-18BC-4972-9BBE-53FD70358A2C}"/>
              </a:ext>
            </a:extLst>
          </p:cNvPr>
          <p:cNvSpPr>
            <a:spLocks noGrp="1" noChangeArrowheads="1"/>
          </p:cNvSpPr>
          <p:nvPr>
            <p:ph type="title"/>
          </p:nvPr>
        </p:nvSpPr>
        <p:spPr>
          <a:xfrm>
            <a:off x="539552" y="318"/>
            <a:ext cx="7886700" cy="1325563"/>
          </a:xfrm>
        </p:spPr>
        <p:txBody>
          <a:bodyPr/>
          <a:lstStyle/>
          <a:p>
            <a:pPr>
              <a:defRPr/>
            </a:pPr>
            <a:r>
              <a:rPr lang="cs-CZ" sz="4000" dirty="0"/>
              <a:t>Harmonické zobrazení - přirozené</a:t>
            </a:r>
          </a:p>
        </p:txBody>
      </p:sp>
      <p:grpSp>
        <p:nvGrpSpPr>
          <p:cNvPr id="46083" name="Group 4">
            <a:extLst>
              <a:ext uri="{FF2B5EF4-FFF2-40B4-BE49-F238E27FC236}">
                <a16:creationId xmlns:a16="http://schemas.microsoft.com/office/drawing/2014/main" id="{562BF989-E15C-48A0-A033-D032CC7EFBB1}"/>
              </a:ext>
            </a:extLst>
          </p:cNvPr>
          <p:cNvGrpSpPr>
            <a:grpSpLocks/>
          </p:cNvGrpSpPr>
          <p:nvPr/>
        </p:nvGrpSpPr>
        <p:grpSpPr bwMode="auto">
          <a:xfrm>
            <a:off x="8113" y="5402202"/>
            <a:ext cx="2133600" cy="1425575"/>
            <a:chOff x="48" y="3374"/>
            <a:chExt cx="1344" cy="898"/>
          </a:xfrm>
        </p:grpSpPr>
        <p:pic>
          <p:nvPicPr>
            <p:cNvPr id="46088" name="Picture 5">
              <a:extLst>
                <a:ext uri="{FF2B5EF4-FFF2-40B4-BE49-F238E27FC236}">
                  <a16:creationId xmlns:a16="http://schemas.microsoft.com/office/drawing/2014/main" id="{6D20BE1B-5050-490C-BDAF-9FFF0A4F9C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87"/>
            <a:stretch/>
          </p:blipFill>
          <p:spPr bwMode="auto">
            <a:xfrm>
              <a:off x="48" y="3374"/>
              <a:ext cx="1344" cy="89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6089" name="Line 6">
              <a:extLst>
                <a:ext uri="{FF2B5EF4-FFF2-40B4-BE49-F238E27FC236}">
                  <a16:creationId xmlns:a16="http://schemas.microsoft.com/office/drawing/2014/main" id="{81DFC2B1-21F6-42A5-B35D-2E80E08464D6}"/>
                </a:ext>
              </a:extLst>
            </p:cNvPr>
            <p:cNvSpPr>
              <a:spLocks noChangeShapeType="1"/>
            </p:cNvSpPr>
            <p:nvPr/>
          </p:nvSpPr>
          <p:spPr bwMode="auto">
            <a:xfrm flipH="1">
              <a:off x="768" y="3500"/>
              <a:ext cx="384" cy="192"/>
            </a:xfrm>
            <a:prstGeom prst="line">
              <a:avLst/>
            </a:prstGeom>
            <a:noFill/>
            <a:ln w="44450">
              <a:no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pic>
        <p:nvPicPr>
          <p:cNvPr id="46084" name="Picture 1034">
            <a:extLst>
              <a:ext uri="{FF2B5EF4-FFF2-40B4-BE49-F238E27FC236}">
                <a16:creationId xmlns:a16="http://schemas.microsoft.com/office/drawing/2014/main" id="{C5AB689D-D46B-47C6-9065-085D738E6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30" y="5402442"/>
            <a:ext cx="5791200" cy="1420812"/>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46085" name="Picture 6">
            <a:extLst>
              <a:ext uri="{FF2B5EF4-FFF2-40B4-BE49-F238E27FC236}">
                <a16:creationId xmlns:a16="http://schemas.microsoft.com/office/drawing/2014/main" id="{D01FEB78-9A3C-4650-B8F3-E6B767BAF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8408"/>
            <a:ext cx="466248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6086" name="Picture 7">
            <a:extLst>
              <a:ext uri="{FF2B5EF4-FFF2-40B4-BE49-F238E27FC236}">
                <a16:creationId xmlns:a16="http://schemas.microsoft.com/office/drawing/2014/main" id="{F90D6E35-8211-4485-B4C3-059522E0AD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3913" y="1148408"/>
            <a:ext cx="451008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6087" name="Obdélník 14">
            <a:extLst>
              <a:ext uri="{FF2B5EF4-FFF2-40B4-BE49-F238E27FC236}">
                <a16:creationId xmlns:a16="http://schemas.microsoft.com/office/drawing/2014/main" id="{88962A9A-0CD8-486E-AAF7-3D684F3A5959}"/>
              </a:ext>
            </a:extLst>
          </p:cNvPr>
          <p:cNvSpPr>
            <a:spLocks noChangeArrowheads="1"/>
          </p:cNvSpPr>
          <p:nvPr/>
        </p:nvSpPr>
        <p:spPr bwMode="auto">
          <a:xfrm>
            <a:off x="2411413" y="4149725"/>
            <a:ext cx="59055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pt-BR" altLang="cs-CZ"/>
              <a:t>• detekce druhého harmonického kmitočtu a potlačení</a:t>
            </a:r>
          </a:p>
          <a:p>
            <a:pPr eaLnBrk="1" hangingPunct="1"/>
            <a:r>
              <a:rPr lang="cs-CZ" altLang="cs-CZ"/>
              <a:t>základního kmitočtu vysílaného sondou</a:t>
            </a:r>
          </a:p>
          <a:p>
            <a:pPr eaLnBrk="1" hangingPunct="1"/>
            <a:r>
              <a:rPr lang="cs-CZ" altLang="cs-CZ"/>
              <a:t>• výrazné zlepšení poměru signál-šum</a:t>
            </a:r>
          </a:p>
        </p:txBody>
      </p:sp>
      <p:sp>
        <p:nvSpPr>
          <p:cNvPr id="11" name="Line 2054">
            <a:extLst>
              <a:ext uri="{FF2B5EF4-FFF2-40B4-BE49-F238E27FC236}">
                <a16:creationId xmlns:a16="http://schemas.microsoft.com/office/drawing/2014/main" id="{309E9121-BDFF-4CB6-9BEA-8AFEA15554A2}"/>
              </a:ext>
            </a:extLst>
          </p:cNvPr>
          <p:cNvSpPr>
            <a:spLocks noChangeShapeType="1"/>
          </p:cNvSpPr>
          <p:nvPr/>
        </p:nvSpPr>
        <p:spPr bwMode="auto">
          <a:xfrm flipH="1">
            <a:off x="1417813" y="5727385"/>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898F0613-C6BC-4021-9D8F-A37FFBFDB77F}"/>
              </a:ext>
            </a:extLst>
          </p:cNvPr>
          <p:cNvSpPr txBox="1">
            <a:spLocks noChangeArrowheads="1"/>
          </p:cNvSpPr>
          <p:nvPr/>
        </p:nvSpPr>
        <p:spPr bwMode="auto">
          <a:xfrm>
            <a:off x="539750" y="349567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HARM</a:t>
            </a:r>
          </a:p>
        </p:txBody>
      </p:sp>
      <p:sp>
        <p:nvSpPr>
          <p:cNvPr id="5" name="Rectangle 5">
            <a:extLst>
              <a:ext uri="{FF2B5EF4-FFF2-40B4-BE49-F238E27FC236}">
                <a16:creationId xmlns:a16="http://schemas.microsoft.com/office/drawing/2014/main" id="{BF6E6BD3-55F2-49C6-93FD-11702945C700}"/>
              </a:ext>
            </a:extLst>
          </p:cNvPr>
          <p:cNvSpPr txBox="1">
            <a:spLocks noChangeArrowheads="1"/>
          </p:cNvSpPr>
          <p:nvPr/>
        </p:nvSpPr>
        <p:spPr bwMode="auto">
          <a:xfrm>
            <a:off x="508000" y="0"/>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HARM</a:t>
            </a:r>
          </a:p>
        </p:txBody>
      </p:sp>
      <p:pic>
        <p:nvPicPr>
          <p:cNvPr id="47108" name="Picture 6" descr="F:\UZ obrazky videa\lithiasa\Lang 40\4 bez SonoCT.jpg">
            <a:extLst>
              <a:ext uri="{FF2B5EF4-FFF2-40B4-BE49-F238E27FC236}">
                <a16:creationId xmlns:a16="http://schemas.microsoft.com/office/drawing/2014/main" id="{8AB8F015-8DC3-4A34-8C10-1538396A9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703" b="6821"/>
          <a:stretch>
            <a:fillRect/>
          </a:stretch>
        </p:blipFill>
        <p:spPr bwMode="auto">
          <a:xfrm>
            <a:off x="2252663" y="3460750"/>
            <a:ext cx="60198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8" descr="F:\UZ obrazky videa\lithiasa\Lang 40\6 Bez SONOCT bez HARM.jpg">
            <a:extLst>
              <a:ext uri="{FF2B5EF4-FFF2-40B4-BE49-F238E27FC236}">
                <a16:creationId xmlns:a16="http://schemas.microsoft.com/office/drawing/2014/main" id="{E527E1A9-B572-4D52-9C4C-7F782A11B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924" b="7204"/>
          <a:stretch>
            <a:fillRect/>
          </a:stretch>
        </p:blipFill>
        <p:spPr bwMode="auto">
          <a:xfrm>
            <a:off x="2268538" y="0"/>
            <a:ext cx="60039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a:extLst>
              <a:ext uri="{FF2B5EF4-FFF2-40B4-BE49-F238E27FC236}">
                <a16:creationId xmlns:a16="http://schemas.microsoft.com/office/drawing/2014/main" id="{5EFB3BC5-3AB6-4AAB-839A-7E04F53C831D}"/>
              </a:ext>
            </a:extLst>
          </p:cNvPr>
          <p:cNvSpPr/>
          <p:nvPr/>
        </p:nvSpPr>
        <p:spPr>
          <a:xfrm>
            <a:off x="11766" y="4783958"/>
            <a:ext cx="2240898" cy="707886"/>
          </a:xfrm>
          <a:prstGeom prst="rect">
            <a:avLst/>
          </a:prstGeom>
        </p:spPr>
        <p:txBody>
          <a:bodyPr wrap="square">
            <a:spAutoFit/>
          </a:bodyPr>
          <a:lstStyle/>
          <a:p>
            <a:pPr>
              <a:defRPr/>
            </a:pPr>
            <a:r>
              <a:rPr lang="cs-CZ" sz="2000" kern="0" dirty="0">
                <a:latin typeface="+mn-lt"/>
              </a:rPr>
              <a:t>Zvýrazní dorsální akustický stín</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1D739F43-7308-4D06-9A11-7468DC38C13D}"/>
              </a:ext>
            </a:extLst>
          </p:cNvPr>
          <p:cNvSpPr txBox="1">
            <a:spLocks noChangeArrowheads="1"/>
          </p:cNvSpPr>
          <p:nvPr/>
        </p:nvSpPr>
        <p:spPr bwMode="auto">
          <a:xfrm>
            <a:off x="5867400" y="5013325"/>
            <a:ext cx="1584325" cy="287338"/>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HARM</a:t>
            </a:r>
          </a:p>
        </p:txBody>
      </p:sp>
      <p:pic>
        <p:nvPicPr>
          <p:cNvPr id="48131" name="Picture 2">
            <a:extLst>
              <a:ext uri="{FF2B5EF4-FFF2-40B4-BE49-F238E27FC236}">
                <a16:creationId xmlns:a16="http://schemas.microsoft.com/office/drawing/2014/main" id="{F33DEEF5-4C6C-4D8D-9C95-2AB0F631F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0"/>
            <a:ext cx="4392613" cy="352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Rectangle 5">
            <a:extLst>
              <a:ext uri="{FF2B5EF4-FFF2-40B4-BE49-F238E27FC236}">
                <a16:creationId xmlns:a16="http://schemas.microsoft.com/office/drawing/2014/main" id="{B9348194-FEF3-4E16-AA9D-F9E8CA332910}"/>
              </a:ext>
            </a:extLst>
          </p:cNvPr>
          <p:cNvSpPr txBox="1">
            <a:spLocks noChangeArrowheads="1"/>
          </p:cNvSpPr>
          <p:nvPr/>
        </p:nvSpPr>
        <p:spPr bwMode="auto">
          <a:xfrm>
            <a:off x="5795963" y="1700213"/>
            <a:ext cx="1584325" cy="287337"/>
          </a:xfrm>
          <a:prstGeom prst="rect">
            <a:avLst/>
          </a:prstGeom>
          <a:noFill/>
          <a:ln w="9525">
            <a:noFill/>
            <a:miter lim="800000"/>
            <a:headEnd/>
            <a:tailEnd/>
          </a:ln>
          <a:effectLst/>
        </p:spPr>
        <p:txBody>
          <a:bodyPr anchor="ctr"/>
          <a:lstStyle/>
          <a:p>
            <a:pPr algn="ctr" eaLnBrk="0" hangingPunct="0">
              <a:buFont typeface="Wingdings" pitchFamily="2" charset="2"/>
              <a:buNone/>
              <a:defRPr/>
            </a:pPr>
            <a:r>
              <a:rPr lang="cs-CZ" b="1" kern="0" dirty="0">
                <a:solidFill>
                  <a:schemeClr val="bg1"/>
                </a:solidFill>
                <a:effectLst>
                  <a:outerShdw blurRad="38100" dist="38100" dir="2700000" algn="tl">
                    <a:srgbClr val="000000"/>
                  </a:outerShdw>
                </a:effectLst>
                <a:latin typeface="+mj-lt"/>
                <a:ea typeface="+mj-ea"/>
                <a:cs typeface="+mj-cs"/>
              </a:rPr>
              <a:t>bez HARM</a:t>
            </a:r>
          </a:p>
        </p:txBody>
      </p:sp>
      <p:pic>
        <p:nvPicPr>
          <p:cNvPr id="48133" name="Picture 3">
            <a:extLst>
              <a:ext uri="{FF2B5EF4-FFF2-40B4-BE49-F238E27FC236}">
                <a16:creationId xmlns:a16="http://schemas.microsoft.com/office/drawing/2014/main" id="{E586581C-09CE-45B8-8274-E15B8FD02A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3617913"/>
            <a:ext cx="439261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Obdélník 1">
            <a:extLst>
              <a:ext uri="{FF2B5EF4-FFF2-40B4-BE49-F238E27FC236}">
                <a16:creationId xmlns:a16="http://schemas.microsoft.com/office/drawing/2014/main" id="{CB82A3E6-BAAA-47C2-B284-97490E46EF0B}"/>
              </a:ext>
            </a:extLst>
          </p:cNvPr>
          <p:cNvSpPr/>
          <p:nvPr/>
        </p:nvSpPr>
        <p:spPr>
          <a:xfrm>
            <a:off x="5865440" y="5877272"/>
            <a:ext cx="2771799" cy="830997"/>
          </a:xfrm>
          <a:prstGeom prst="rect">
            <a:avLst/>
          </a:prstGeom>
        </p:spPr>
        <p:txBody>
          <a:bodyPr wrap="square">
            <a:spAutoFit/>
          </a:bodyPr>
          <a:lstStyle/>
          <a:p>
            <a:pPr>
              <a:defRPr/>
            </a:pPr>
            <a:r>
              <a:rPr lang="cs-CZ" sz="2400" kern="0" dirty="0">
                <a:latin typeface="+mn-lt"/>
              </a:rPr>
              <a:t>Lepší odlišení cyst (zde ledvina)</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599FC51-02D8-4E08-8663-69F135917D58}"/>
              </a:ext>
            </a:extLst>
          </p:cNvPr>
          <p:cNvSpPr txBox="1"/>
          <p:nvPr/>
        </p:nvSpPr>
        <p:spPr>
          <a:xfrm>
            <a:off x="3776354" y="1202467"/>
            <a:ext cx="5367646" cy="600164"/>
          </a:xfrm>
          <a:prstGeom prst="rect">
            <a:avLst/>
          </a:prstGeom>
          <a:noFill/>
        </p:spPr>
        <p:txBody>
          <a:bodyPr wrap="square" rtlCol="0">
            <a:spAutoFit/>
          </a:bodyPr>
          <a:lstStyle/>
          <a:p>
            <a:r>
              <a:rPr lang="en-US" sz="1100" dirty="0">
                <a:solidFill>
                  <a:schemeClr val="accent4">
                    <a:lumMod val="75000"/>
                  </a:schemeClr>
                </a:solidFill>
              </a:rPr>
              <a:t>Yen CL, </a:t>
            </a:r>
            <a:r>
              <a:rPr lang="en-US" sz="1100" dirty="0" err="1">
                <a:solidFill>
                  <a:schemeClr val="accent4">
                    <a:lumMod val="75000"/>
                  </a:schemeClr>
                </a:solidFill>
              </a:rPr>
              <a:t>Jeng</a:t>
            </a:r>
            <a:r>
              <a:rPr lang="en-US" sz="1100" dirty="0">
                <a:solidFill>
                  <a:schemeClr val="accent4">
                    <a:lumMod val="75000"/>
                  </a:schemeClr>
                </a:solidFill>
              </a:rPr>
              <a:t> CM, Yang SS. The benefits of comparing conventional </a:t>
            </a:r>
            <a:r>
              <a:rPr lang="en-US" sz="1100" dirty="0" err="1">
                <a:solidFill>
                  <a:schemeClr val="accent4">
                    <a:lumMod val="75000"/>
                  </a:schemeClr>
                </a:solidFill>
              </a:rPr>
              <a:t>sonography</a:t>
            </a:r>
            <a:r>
              <a:rPr lang="en-US" sz="1100" dirty="0">
                <a:solidFill>
                  <a:schemeClr val="accent4">
                    <a:lumMod val="75000"/>
                  </a:schemeClr>
                </a:solidFill>
              </a:rPr>
              <a:t>, real-time spatial compound </a:t>
            </a:r>
            <a:r>
              <a:rPr lang="en-US" sz="1100" dirty="0" err="1">
                <a:solidFill>
                  <a:schemeClr val="accent4">
                    <a:lumMod val="75000"/>
                  </a:schemeClr>
                </a:solidFill>
              </a:rPr>
              <a:t>sonography</a:t>
            </a:r>
            <a:r>
              <a:rPr lang="en-US" sz="1100" dirty="0">
                <a:solidFill>
                  <a:schemeClr val="accent4">
                    <a:lumMod val="75000"/>
                  </a:schemeClr>
                </a:solidFill>
              </a:rPr>
              <a:t>, tissue harmonic </a:t>
            </a:r>
            <a:r>
              <a:rPr lang="en-US" sz="1100" dirty="0" err="1">
                <a:solidFill>
                  <a:schemeClr val="accent4">
                    <a:lumMod val="75000"/>
                  </a:schemeClr>
                </a:solidFill>
              </a:rPr>
              <a:t>sonography</a:t>
            </a:r>
            <a:r>
              <a:rPr lang="en-US" sz="1100" dirty="0">
                <a:solidFill>
                  <a:schemeClr val="accent4">
                    <a:lumMod val="75000"/>
                  </a:schemeClr>
                </a:solidFill>
              </a:rPr>
              <a:t>, and tissue harmonic compound </a:t>
            </a:r>
            <a:r>
              <a:rPr lang="en-US" sz="1100" dirty="0" err="1">
                <a:solidFill>
                  <a:schemeClr val="accent4">
                    <a:lumMod val="75000"/>
                  </a:schemeClr>
                </a:solidFill>
              </a:rPr>
              <a:t>sonography</a:t>
            </a:r>
            <a:r>
              <a:rPr lang="en-US" sz="1100" dirty="0">
                <a:solidFill>
                  <a:schemeClr val="accent4">
                    <a:lumMod val="75000"/>
                  </a:schemeClr>
                </a:solidFill>
              </a:rPr>
              <a:t> of hepatic lesions. </a:t>
            </a:r>
            <a:r>
              <a:rPr lang="en-US" sz="1100" dirty="0" err="1">
                <a:solidFill>
                  <a:schemeClr val="accent4">
                    <a:lumMod val="75000"/>
                  </a:schemeClr>
                </a:solidFill>
              </a:rPr>
              <a:t>Clin</a:t>
            </a:r>
            <a:r>
              <a:rPr lang="en-US" sz="1100" dirty="0">
                <a:solidFill>
                  <a:schemeClr val="accent4">
                    <a:lumMod val="75000"/>
                  </a:schemeClr>
                </a:solidFill>
              </a:rPr>
              <a:t> Imaging. 2008 Jan-Feb;32(1):11-5.</a:t>
            </a:r>
            <a:endParaRPr lang="cs-CZ" sz="1100" dirty="0">
              <a:solidFill>
                <a:schemeClr val="accent4">
                  <a:lumMod val="75000"/>
                </a:schemeClr>
              </a:solidFill>
            </a:endParaRPr>
          </a:p>
        </p:txBody>
      </p:sp>
      <p:sp>
        <p:nvSpPr>
          <p:cNvPr id="8" name="Zástupný symbol pro obsah 2"/>
          <p:cNvSpPr>
            <a:spLocks noGrp="1"/>
          </p:cNvSpPr>
          <p:nvPr>
            <p:ph idx="1"/>
          </p:nvPr>
        </p:nvSpPr>
        <p:spPr>
          <a:xfrm>
            <a:off x="308096" y="361216"/>
            <a:ext cx="7466874" cy="864780"/>
          </a:xfrm>
        </p:spPr>
        <p:txBody>
          <a:bodyPr>
            <a:normAutofit fontScale="92500" lnSpcReduction="10000"/>
          </a:bodyPr>
          <a:lstStyle/>
          <a:p>
            <a:pPr>
              <a:lnSpc>
                <a:spcPct val="100000"/>
              </a:lnSpc>
            </a:pPr>
            <a:r>
              <a:rPr lang="cs-CZ" b="1" dirty="0" err="1"/>
              <a:t>Spatial</a:t>
            </a:r>
            <a:r>
              <a:rPr lang="cs-CZ" b="1" dirty="0"/>
              <a:t> </a:t>
            </a:r>
            <a:r>
              <a:rPr lang="cs-CZ" b="1" dirty="0" err="1"/>
              <a:t>Compound</a:t>
            </a:r>
            <a:r>
              <a:rPr lang="cs-CZ" b="1" dirty="0"/>
              <a:t> </a:t>
            </a:r>
            <a:r>
              <a:rPr lang="cs-CZ" b="1" dirty="0" err="1"/>
              <a:t>Imaging</a:t>
            </a:r>
            <a:r>
              <a:rPr lang="cs-CZ" b="1" dirty="0"/>
              <a:t> + </a:t>
            </a:r>
            <a:r>
              <a:rPr lang="cs-CZ" b="1" dirty="0" err="1"/>
              <a:t>Tissue</a:t>
            </a:r>
            <a:r>
              <a:rPr lang="cs-CZ" b="1" dirty="0"/>
              <a:t> </a:t>
            </a:r>
            <a:r>
              <a:rPr lang="cs-CZ" b="1" dirty="0" err="1"/>
              <a:t>Harmonic</a:t>
            </a:r>
            <a:r>
              <a:rPr lang="cs-CZ" b="1" dirty="0"/>
              <a:t> </a:t>
            </a:r>
            <a:r>
              <a:rPr lang="cs-CZ" b="1" dirty="0" err="1"/>
              <a:t>Imaging</a:t>
            </a:r>
            <a:r>
              <a:rPr lang="cs-CZ" dirty="0"/>
              <a:t> – zlepší kvalitu obrazu a hodnocení ložisek</a:t>
            </a:r>
          </a:p>
          <a:p>
            <a:pPr>
              <a:lnSpc>
                <a:spcPct val="100000"/>
              </a:lnSpc>
            </a:pPr>
            <a:endParaRPr lang="cs-CZ" dirty="0"/>
          </a:p>
          <a:p>
            <a:pPr>
              <a:lnSpc>
                <a:spcPct val="100000"/>
              </a:lnSpc>
            </a:pPr>
            <a:endParaRPr lang="cs-CZ" dirty="0"/>
          </a:p>
        </p:txBody>
      </p:sp>
      <p:pic>
        <p:nvPicPr>
          <p:cNvPr id="1026" name="Picture 2" descr="F:\UZ obrazky videa\JATRA HARMONIC\Jatra 3 HARM SonoCT.jpg"/>
          <p:cNvPicPr>
            <a:picLocks noChangeAspect="1" noChangeArrowheads="1"/>
          </p:cNvPicPr>
          <p:nvPr/>
        </p:nvPicPr>
        <p:blipFill rotWithShape="1">
          <a:blip r:embed="rId3">
            <a:extLst>
              <a:ext uri="{28A0092B-C50C-407E-A947-70E740481C1C}">
                <a14:useLocalDpi xmlns:a14="http://schemas.microsoft.com/office/drawing/2010/main" val="0"/>
              </a:ext>
            </a:extLst>
          </a:blip>
          <a:srcRect l="7799" t="9354" r="13346" b="5111"/>
          <a:stretch/>
        </p:blipFill>
        <p:spPr bwMode="auto">
          <a:xfrm>
            <a:off x="4583098" y="2706890"/>
            <a:ext cx="4470644" cy="36370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UZ obrazky videa\JATRA HARMONIC\Jatra 5 bez HARM bez SonoCT.jpg"/>
          <p:cNvPicPr>
            <a:picLocks noChangeAspect="1" noChangeArrowheads="1"/>
          </p:cNvPicPr>
          <p:nvPr/>
        </p:nvPicPr>
        <p:blipFill rotWithShape="1">
          <a:blip r:embed="rId4">
            <a:extLst>
              <a:ext uri="{28A0092B-C50C-407E-A947-70E740481C1C}">
                <a14:useLocalDpi xmlns:a14="http://schemas.microsoft.com/office/drawing/2010/main" val="0"/>
              </a:ext>
            </a:extLst>
          </a:blip>
          <a:srcRect l="8105" t="9354" r="11964" b="4844"/>
          <a:stretch/>
        </p:blipFill>
        <p:spPr bwMode="auto">
          <a:xfrm>
            <a:off x="28398" y="2706890"/>
            <a:ext cx="4531576" cy="364837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16">
            <a:extLst>
              <a:ext uri="{FF2B5EF4-FFF2-40B4-BE49-F238E27FC236}">
                <a16:creationId xmlns:a16="http://schemas.microsoft.com/office/drawing/2014/main" id="{271DC311-6FDF-47AD-80CE-08454D3148F4}"/>
              </a:ext>
            </a:extLst>
          </p:cNvPr>
          <p:cNvSpPr txBox="1">
            <a:spLocks noChangeArrowheads="1"/>
          </p:cNvSpPr>
          <p:nvPr/>
        </p:nvSpPr>
        <p:spPr bwMode="auto">
          <a:xfrm>
            <a:off x="7767871" y="2707701"/>
            <a:ext cx="1285871" cy="646331"/>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err="1">
                <a:solidFill>
                  <a:srgbClr val="FFFF00"/>
                </a:solidFill>
              </a:rPr>
              <a:t>Harmonic</a:t>
            </a:r>
            <a:r>
              <a:rPr lang="cs-CZ" altLang="cs-CZ" dirty="0">
                <a:solidFill>
                  <a:srgbClr val="FFFF00"/>
                </a:solidFill>
              </a:rPr>
              <a:t> + </a:t>
            </a:r>
            <a:r>
              <a:rPr lang="cs-CZ" altLang="cs-CZ" dirty="0" err="1">
                <a:solidFill>
                  <a:srgbClr val="FFFF00"/>
                </a:solidFill>
              </a:rPr>
              <a:t>SonoCT</a:t>
            </a:r>
            <a:endParaRPr lang="cs-CZ" altLang="cs-CZ" dirty="0">
              <a:solidFill>
                <a:srgbClr val="FFFF00"/>
              </a:solidFill>
            </a:endParaRPr>
          </a:p>
        </p:txBody>
      </p:sp>
    </p:spTree>
    <p:extLst>
      <p:ext uri="{BB962C8B-B14F-4D97-AF65-F5344CB8AC3E}">
        <p14:creationId xmlns:p14="http://schemas.microsoft.com/office/powerpoint/2010/main" val="63073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050">
            <a:extLst>
              <a:ext uri="{FF2B5EF4-FFF2-40B4-BE49-F238E27FC236}">
                <a16:creationId xmlns:a16="http://schemas.microsoft.com/office/drawing/2014/main" id="{C7C44C95-D76B-42B6-AFB2-659CCA36B43B}"/>
              </a:ext>
            </a:extLst>
          </p:cNvPr>
          <p:cNvSpPr>
            <a:spLocks noGrp="1" noChangeArrowheads="1"/>
          </p:cNvSpPr>
          <p:nvPr>
            <p:ph type="title"/>
          </p:nvPr>
        </p:nvSpPr>
        <p:spPr>
          <a:xfrm>
            <a:off x="395288" y="0"/>
            <a:ext cx="8424862" cy="1143000"/>
          </a:xfrm>
        </p:spPr>
        <p:txBody>
          <a:bodyPr/>
          <a:lstStyle/>
          <a:p>
            <a:pPr algn="ctr">
              <a:defRPr/>
            </a:pPr>
            <a:r>
              <a:rPr lang="cs-CZ" dirty="0" err="1"/>
              <a:t>Speckle</a:t>
            </a:r>
            <a:r>
              <a:rPr lang="cs-CZ" dirty="0"/>
              <a:t> </a:t>
            </a:r>
            <a:r>
              <a:rPr lang="cs-CZ" dirty="0" err="1"/>
              <a:t>reduction</a:t>
            </a:r>
            <a:br>
              <a:rPr lang="cs-CZ" dirty="0"/>
            </a:br>
            <a:r>
              <a:rPr lang="cs-CZ" sz="1800" dirty="0">
                <a:solidFill>
                  <a:schemeClr val="tx1"/>
                </a:solidFill>
              </a:rPr>
              <a:t>X-res, SRI, </a:t>
            </a:r>
            <a:r>
              <a:rPr lang="cs-CZ" sz="1800" dirty="0" err="1">
                <a:solidFill>
                  <a:schemeClr val="tx1"/>
                </a:solidFill>
              </a:rPr>
              <a:t>iClear</a:t>
            </a:r>
            <a:r>
              <a:rPr lang="cs-CZ" sz="1800" dirty="0">
                <a:solidFill>
                  <a:schemeClr val="tx1"/>
                </a:solidFill>
              </a:rPr>
              <a:t>, </a:t>
            </a:r>
            <a:r>
              <a:rPr lang="cs-CZ" sz="1800" dirty="0" err="1">
                <a:solidFill>
                  <a:schemeClr val="tx1"/>
                </a:solidFill>
              </a:rPr>
              <a:t>Adaptive</a:t>
            </a:r>
            <a:r>
              <a:rPr lang="cs-CZ" sz="1800" dirty="0">
                <a:solidFill>
                  <a:schemeClr val="tx1"/>
                </a:solidFill>
              </a:rPr>
              <a:t> </a:t>
            </a:r>
            <a:r>
              <a:rPr lang="cs-CZ" sz="1800" dirty="0" err="1">
                <a:solidFill>
                  <a:schemeClr val="tx1"/>
                </a:solidFill>
              </a:rPr>
              <a:t>Speckle</a:t>
            </a:r>
            <a:r>
              <a:rPr lang="cs-CZ" sz="1800" dirty="0">
                <a:solidFill>
                  <a:schemeClr val="tx1"/>
                </a:solidFill>
              </a:rPr>
              <a:t> </a:t>
            </a:r>
            <a:r>
              <a:rPr lang="cs-CZ" sz="1800" dirty="0" err="1">
                <a:solidFill>
                  <a:schemeClr val="tx1"/>
                </a:solidFill>
              </a:rPr>
              <a:t>Reduction</a:t>
            </a:r>
            <a:r>
              <a:rPr lang="cs-CZ" sz="1800" dirty="0">
                <a:solidFill>
                  <a:schemeClr val="tx1"/>
                </a:solidFill>
              </a:rPr>
              <a:t>, </a:t>
            </a:r>
            <a:r>
              <a:rPr lang="cs-CZ" sz="1800" dirty="0" err="1">
                <a:solidFill>
                  <a:schemeClr val="tx1"/>
                </a:solidFill>
              </a:rPr>
              <a:t>SonoHD</a:t>
            </a:r>
            <a:r>
              <a:rPr lang="cs-CZ" sz="1800" dirty="0">
                <a:solidFill>
                  <a:schemeClr val="tx1"/>
                </a:solidFill>
              </a:rPr>
              <a:t>, </a:t>
            </a:r>
            <a:r>
              <a:rPr lang="cs-CZ" sz="1800" dirty="0" err="1">
                <a:solidFill>
                  <a:schemeClr val="tx1"/>
                </a:solidFill>
              </a:rPr>
              <a:t>ApliPure</a:t>
            </a:r>
            <a:r>
              <a:rPr lang="cs-CZ" sz="1800" dirty="0">
                <a:solidFill>
                  <a:schemeClr val="tx1"/>
                </a:solidFill>
              </a:rPr>
              <a:t>+</a:t>
            </a:r>
            <a:endParaRPr lang="cs-CZ" sz="2000" baseline="30000" dirty="0">
              <a:solidFill>
                <a:schemeClr val="tx1"/>
              </a:solidFill>
            </a:endParaRPr>
          </a:p>
        </p:txBody>
      </p:sp>
      <p:sp>
        <p:nvSpPr>
          <p:cNvPr id="9" name="Zástupný symbol pro obsah 2">
            <a:extLst>
              <a:ext uri="{FF2B5EF4-FFF2-40B4-BE49-F238E27FC236}">
                <a16:creationId xmlns:a16="http://schemas.microsoft.com/office/drawing/2014/main" id="{2E45C0A9-D4C3-4D84-9D88-D9924C3925AC}"/>
              </a:ext>
            </a:extLst>
          </p:cNvPr>
          <p:cNvSpPr>
            <a:spLocks noGrp="1"/>
          </p:cNvSpPr>
          <p:nvPr>
            <p:ph idx="1"/>
          </p:nvPr>
        </p:nvSpPr>
        <p:spPr>
          <a:xfrm>
            <a:off x="468313" y="1168400"/>
            <a:ext cx="8064500" cy="4781550"/>
          </a:xfrm>
        </p:spPr>
        <p:txBody>
          <a:bodyPr/>
          <a:lstStyle/>
          <a:p>
            <a:pPr>
              <a:defRPr/>
            </a:pPr>
            <a:r>
              <a:rPr lang="cs-CZ" sz="2400" dirty="0" err="1">
                <a:solidFill>
                  <a:srgbClr val="FFFFFF"/>
                </a:solidFill>
                <a:cs typeface="Arial" pitchFamily="34" charset="0"/>
              </a:rPr>
              <a:t>Speckle</a:t>
            </a:r>
            <a:r>
              <a:rPr lang="cs-CZ" sz="2400" dirty="0">
                <a:solidFill>
                  <a:srgbClr val="FFFFFF"/>
                </a:solidFill>
                <a:cs typeface="Arial" pitchFamily="34" charset="0"/>
              </a:rPr>
              <a:t> v UZ obraze představují specifický šum, jsou výsledkem interference vln vznikajících při </a:t>
            </a:r>
            <a:r>
              <a:rPr lang="cs-CZ" sz="2400" dirty="0" err="1">
                <a:solidFill>
                  <a:srgbClr val="FFFFFF"/>
                </a:solidFill>
                <a:cs typeface="Arial" pitchFamily="34" charset="0"/>
              </a:rPr>
              <a:t>Rayleighově</a:t>
            </a:r>
            <a:r>
              <a:rPr lang="cs-CZ" sz="2400" dirty="0">
                <a:solidFill>
                  <a:srgbClr val="FFFFFF"/>
                </a:solidFill>
                <a:cs typeface="Arial" pitchFamily="34" charset="0"/>
              </a:rPr>
              <a:t> rozptylu</a:t>
            </a:r>
          </a:p>
          <a:p>
            <a:pPr lvl="1">
              <a:defRPr/>
            </a:pPr>
            <a:r>
              <a:rPr lang="cs-CZ" sz="2000" dirty="0">
                <a:solidFill>
                  <a:srgbClr val="FFFFFF"/>
                </a:solidFill>
                <a:cs typeface="Arial" pitchFamily="34" charset="0"/>
              </a:rPr>
              <a:t>Jde o obrazový artefakt, ale nese informaci o prostředí</a:t>
            </a:r>
          </a:p>
          <a:p>
            <a:pPr>
              <a:defRPr/>
            </a:pPr>
            <a:r>
              <a:rPr lang="cs-CZ" sz="2400" dirty="0" err="1">
                <a:solidFill>
                  <a:srgbClr val="FFFFFF"/>
                </a:solidFill>
                <a:cs typeface="Arial" pitchFamily="34" charset="0"/>
              </a:rPr>
              <a:t>Postprocessing</a:t>
            </a:r>
            <a:endParaRPr lang="cs-CZ" sz="2400" dirty="0">
              <a:solidFill>
                <a:srgbClr val="FFFFFF"/>
              </a:solidFill>
              <a:cs typeface="Arial" pitchFamily="34" charset="0"/>
            </a:endParaRPr>
          </a:p>
          <a:p>
            <a:pPr>
              <a:defRPr/>
            </a:pPr>
            <a:r>
              <a:rPr lang="cs-CZ" sz="2400" dirty="0">
                <a:solidFill>
                  <a:srgbClr val="FFFFFF"/>
                </a:solidFill>
                <a:cs typeface="Arial" pitchFamily="34" charset="0"/>
              </a:rPr>
              <a:t>Čistší obraz, bez artefaktů</a:t>
            </a:r>
          </a:p>
        </p:txBody>
      </p:sp>
      <p:pic>
        <p:nvPicPr>
          <p:cNvPr id="45059" name="Picture 2051">
            <a:extLst>
              <a:ext uri="{FF2B5EF4-FFF2-40B4-BE49-F238E27FC236}">
                <a16:creationId xmlns:a16="http://schemas.microsoft.com/office/drawing/2014/main" id="{1CFE2CED-E4EF-4F8C-A2F5-6E9CBBA94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37" r="9810"/>
          <a:stretch>
            <a:fillRect/>
          </a:stretch>
        </p:blipFill>
        <p:spPr bwMode="auto">
          <a:xfrm>
            <a:off x="3995936" y="2829569"/>
            <a:ext cx="5049838" cy="374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45060" name="Group 2052">
            <a:extLst>
              <a:ext uri="{FF2B5EF4-FFF2-40B4-BE49-F238E27FC236}">
                <a16:creationId xmlns:a16="http://schemas.microsoft.com/office/drawing/2014/main" id="{62B15271-A13A-4387-AC5A-2DAFBAB5DC97}"/>
              </a:ext>
            </a:extLst>
          </p:cNvPr>
          <p:cNvGrpSpPr>
            <a:grpSpLocks/>
          </p:cNvGrpSpPr>
          <p:nvPr/>
        </p:nvGrpSpPr>
        <p:grpSpPr bwMode="auto">
          <a:xfrm>
            <a:off x="76200" y="4267200"/>
            <a:ext cx="2143125" cy="2305050"/>
            <a:chOff x="48" y="2820"/>
            <a:chExt cx="1350" cy="1452"/>
          </a:xfrm>
        </p:grpSpPr>
        <p:pic>
          <p:nvPicPr>
            <p:cNvPr id="45062" name="Picture 2053">
              <a:extLst>
                <a:ext uri="{FF2B5EF4-FFF2-40B4-BE49-F238E27FC236}">
                  <a16:creationId xmlns:a16="http://schemas.microsoft.com/office/drawing/2014/main" id="{695AD992-74D3-49DE-A02A-BBE8CA261FB6}"/>
                </a:ext>
              </a:extLst>
            </p:cNvPr>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a:stretch>
              <a:fillRect/>
            </a:stretch>
          </p:blipFill>
          <p:spPr bwMode="auto">
            <a:xfrm>
              <a:off x="48" y="2820"/>
              <a:ext cx="1350" cy="1452"/>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45063" name="Line 2054">
              <a:extLst>
                <a:ext uri="{FF2B5EF4-FFF2-40B4-BE49-F238E27FC236}">
                  <a16:creationId xmlns:a16="http://schemas.microsoft.com/office/drawing/2014/main" id="{793348A4-0A3C-44B4-9B39-8BAFBE2B2A43}"/>
                </a:ext>
              </a:extLst>
            </p:cNvPr>
            <p:cNvSpPr>
              <a:spLocks noChangeShapeType="1"/>
            </p:cNvSpPr>
            <p:nvPr/>
          </p:nvSpPr>
          <p:spPr bwMode="auto">
            <a:xfrm flipH="1">
              <a:off x="816" y="3792"/>
              <a:ext cx="384" cy="192"/>
            </a:xfrm>
            <a:prstGeom prst="line">
              <a:avLst/>
            </a:prstGeom>
            <a:noFill/>
            <a:ln w="44450">
              <a:no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8" name="Line 2054">
            <a:extLst>
              <a:ext uri="{FF2B5EF4-FFF2-40B4-BE49-F238E27FC236}">
                <a16:creationId xmlns:a16="http://schemas.microsoft.com/office/drawing/2014/main" id="{77B2A3F8-D10C-444B-8B90-405E9F9C3F24}"/>
              </a:ext>
            </a:extLst>
          </p:cNvPr>
          <p:cNvSpPr>
            <a:spLocks noChangeShapeType="1"/>
          </p:cNvSpPr>
          <p:nvPr/>
        </p:nvSpPr>
        <p:spPr bwMode="auto">
          <a:xfrm flipH="1">
            <a:off x="1462088" y="5727700"/>
            <a:ext cx="609600" cy="304800"/>
          </a:xfrm>
          <a:prstGeom prst="line">
            <a:avLst/>
          </a:prstGeom>
          <a:noFill/>
          <a:ln w="444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advTm="2696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a:extLst>
              <a:ext uri="{FF2B5EF4-FFF2-40B4-BE49-F238E27FC236}">
                <a16:creationId xmlns:a16="http://schemas.microsoft.com/office/drawing/2014/main" id="{F867F544-C98F-46FD-8F01-1CB6E0213D38}"/>
              </a:ext>
            </a:extLst>
          </p:cNvPr>
          <p:cNvSpPr>
            <a:spLocks noGrp="1" noChangeArrowheads="1"/>
          </p:cNvSpPr>
          <p:nvPr>
            <p:ph type="title"/>
          </p:nvPr>
        </p:nvSpPr>
        <p:spPr/>
        <p:txBody>
          <a:bodyPr>
            <a:normAutofit/>
          </a:bodyPr>
          <a:lstStyle/>
          <a:p>
            <a:pPr eaLnBrk="1" hangingPunct="1">
              <a:defRPr/>
            </a:pPr>
            <a:r>
              <a:rPr lang="cs-CZ" sz="6600" dirty="0"/>
              <a:t>Artefakty B modu a způsob jejich eliminace</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60FFE0CD-CD38-4B32-A81A-B281FACBAC7E}"/>
              </a:ext>
            </a:extLst>
          </p:cNvPr>
          <p:cNvPicPr>
            <a:picLocks noChangeAspect="1" noChangeArrowheads="1"/>
          </p:cNvPicPr>
          <p:nvPr/>
        </p:nvPicPr>
        <p:blipFill>
          <a:blip r:embed="rId3">
            <a:lum bright="-26000"/>
            <a:extLst>
              <a:ext uri="{28A0092B-C50C-407E-A947-70E740481C1C}">
                <a14:useLocalDpi xmlns:a14="http://schemas.microsoft.com/office/drawing/2010/main" val="0"/>
              </a:ext>
            </a:extLst>
          </a:blip>
          <a:srcRect/>
          <a:stretch>
            <a:fillRect/>
          </a:stretch>
        </p:blipFill>
        <p:spPr bwMode="auto">
          <a:xfrm>
            <a:off x="4067944" y="2636912"/>
            <a:ext cx="4868863"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2515" name="Rectangle 3">
            <a:extLst>
              <a:ext uri="{FF2B5EF4-FFF2-40B4-BE49-F238E27FC236}">
                <a16:creationId xmlns:a16="http://schemas.microsoft.com/office/drawing/2014/main" id="{8F048A86-647E-478D-A102-DF7AC0A49CF9}"/>
              </a:ext>
            </a:extLst>
          </p:cNvPr>
          <p:cNvSpPr>
            <a:spLocks noGrp="1" noChangeArrowheads="1"/>
          </p:cNvSpPr>
          <p:nvPr>
            <p:ph type="title"/>
          </p:nvPr>
        </p:nvSpPr>
        <p:spPr/>
        <p:txBody>
          <a:bodyPr/>
          <a:lstStyle/>
          <a:p>
            <a:pPr eaLnBrk="1" hangingPunct="1">
              <a:defRPr/>
            </a:pPr>
            <a:r>
              <a:rPr lang="cs-CZ"/>
              <a:t>dorzální akustické zesílení</a:t>
            </a:r>
          </a:p>
        </p:txBody>
      </p:sp>
      <p:sp>
        <p:nvSpPr>
          <p:cNvPr id="41988" name="Rectangle 4">
            <a:extLst>
              <a:ext uri="{FF2B5EF4-FFF2-40B4-BE49-F238E27FC236}">
                <a16:creationId xmlns:a16="http://schemas.microsoft.com/office/drawing/2014/main" id="{0717E5B9-C7CA-4CB1-98E9-77CA29255427}"/>
              </a:ext>
            </a:extLst>
          </p:cNvPr>
          <p:cNvSpPr>
            <a:spLocks noGrp="1" noChangeArrowheads="1"/>
          </p:cNvSpPr>
          <p:nvPr>
            <p:ph type="body" sz="half" idx="2"/>
          </p:nvPr>
        </p:nvSpPr>
        <p:spPr>
          <a:xfrm>
            <a:off x="214312" y="1268413"/>
            <a:ext cx="6949976" cy="2133600"/>
          </a:xfrm>
        </p:spPr>
        <p:txBody>
          <a:bodyPr/>
          <a:lstStyle/>
          <a:p>
            <a:pPr eaLnBrk="1" hangingPunct="1">
              <a:defRPr/>
            </a:pPr>
            <a:r>
              <a:rPr lang="cs-CZ" sz="2400" dirty="0"/>
              <a:t>za strukturami s malým útlumem (např. cysty)</a:t>
            </a:r>
          </a:p>
          <a:p>
            <a:pPr eaLnBrk="1" hangingPunct="1">
              <a:defRPr/>
            </a:pPr>
            <a:r>
              <a:rPr lang="cs-CZ" sz="2400" dirty="0"/>
              <a:t>větší energie prošlého signálu</a:t>
            </a:r>
          </a:p>
          <a:p>
            <a:pPr eaLnBrk="1" hangingPunct="1">
              <a:defRPr/>
            </a:pPr>
            <a:r>
              <a:rPr lang="cs-CZ" sz="2400" dirty="0"/>
              <a:t>odrazy za cystou jsou silnější</a:t>
            </a:r>
          </a:p>
        </p:txBody>
      </p:sp>
      <p:pic>
        <p:nvPicPr>
          <p:cNvPr id="53253" name="Picture 5">
            <a:extLst>
              <a:ext uri="{FF2B5EF4-FFF2-40B4-BE49-F238E27FC236}">
                <a16:creationId xmlns:a16="http://schemas.microsoft.com/office/drawing/2014/main" id="{040A80B8-435D-4BDB-8D50-344B1DEFA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313" y="3870325"/>
            <a:ext cx="4286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53254" name="Picture 6">
            <a:extLst>
              <a:ext uri="{FF2B5EF4-FFF2-40B4-BE49-F238E27FC236}">
                <a16:creationId xmlns:a16="http://schemas.microsoft.com/office/drawing/2014/main" id="{666526A7-39EC-45FA-89AF-530601B6F3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3860800"/>
            <a:ext cx="10763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2" name="Rectangle 2">
            <a:extLst>
              <a:ext uri="{FF2B5EF4-FFF2-40B4-BE49-F238E27FC236}">
                <a16:creationId xmlns:a16="http://schemas.microsoft.com/office/drawing/2014/main" id="{42797790-24CC-4007-8411-AE4C8A5AD3BD}"/>
              </a:ext>
            </a:extLst>
          </p:cNvPr>
          <p:cNvSpPr>
            <a:spLocks noGrp="1" noChangeArrowheads="1"/>
          </p:cNvSpPr>
          <p:nvPr>
            <p:ph type="title"/>
          </p:nvPr>
        </p:nvSpPr>
        <p:spPr>
          <a:xfrm>
            <a:off x="467544" y="0"/>
            <a:ext cx="7886700" cy="1325563"/>
          </a:xfrm>
        </p:spPr>
        <p:txBody>
          <a:bodyPr/>
          <a:lstStyle/>
          <a:p>
            <a:pPr eaLnBrk="1" hangingPunct="1">
              <a:defRPr/>
            </a:pPr>
            <a:r>
              <a:rPr lang="cs-CZ" dirty="0"/>
              <a:t>akustický stín</a:t>
            </a:r>
          </a:p>
        </p:txBody>
      </p:sp>
      <p:sp>
        <p:nvSpPr>
          <p:cNvPr id="43014" name="Rectangle 3">
            <a:extLst>
              <a:ext uri="{FF2B5EF4-FFF2-40B4-BE49-F238E27FC236}">
                <a16:creationId xmlns:a16="http://schemas.microsoft.com/office/drawing/2014/main" id="{4A426C73-C1DD-4AA0-8C7E-2FA0D51EEEEE}"/>
              </a:ext>
            </a:extLst>
          </p:cNvPr>
          <p:cNvSpPr>
            <a:spLocks noGrp="1" noChangeArrowheads="1"/>
          </p:cNvSpPr>
          <p:nvPr>
            <p:ph idx="1"/>
          </p:nvPr>
        </p:nvSpPr>
        <p:spPr>
          <a:xfrm>
            <a:off x="467544" y="1297571"/>
            <a:ext cx="7886700" cy="4351338"/>
          </a:xfrm>
        </p:spPr>
        <p:txBody>
          <a:bodyPr/>
          <a:lstStyle/>
          <a:p>
            <a:pPr eaLnBrk="1" hangingPunct="1">
              <a:defRPr/>
            </a:pPr>
            <a:r>
              <a:rPr lang="cs-CZ" sz="2800" dirty="0">
                <a:solidFill>
                  <a:srgbClr val="FFFF00"/>
                </a:solidFill>
              </a:rPr>
              <a:t>odraz</a:t>
            </a:r>
            <a:r>
              <a:rPr lang="cs-CZ" sz="2800" dirty="0"/>
              <a:t> signálu zpět nebo </a:t>
            </a:r>
            <a:r>
              <a:rPr lang="cs-CZ" sz="2800" dirty="0">
                <a:solidFill>
                  <a:srgbClr val="FFFF00"/>
                </a:solidFill>
              </a:rPr>
              <a:t>absorpce</a:t>
            </a:r>
          </a:p>
          <a:p>
            <a:pPr eaLnBrk="1" hangingPunct="1">
              <a:defRPr/>
            </a:pPr>
            <a:r>
              <a:rPr lang="cs-CZ" sz="2800" dirty="0"/>
              <a:t>oblast v akustickém stínu nelze posoudit</a:t>
            </a:r>
          </a:p>
          <a:p>
            <a:pPr eaLnBrk="1" hangingPunct="1">
              <a:defRPr/>
            </a:pPr>
            <a:r>
              <a:rPr lang="cs-CZ" sz="2800" dirty="0">
                <a:solidFill>
                  <a:srgbClr val="FFFF00"/>
                </a:solidFill>
              </a:rPr>
              <a:t>konkrement/kalcifikace/kost, plyn</a:t>
            </a:r>
          </a:p>
          <a:p>
            <a:pPr eaLnBrk="1" hangingPunct="1">
              <a:defRPr/>
            </a:pPr>
            <a:r>
              <a:rPr lang="cs-CZ" sz="2800" dirty="0">
                <a:solidFill>
                  <a:srgbClr val="FF0000"/>
                </a:solidFill>
              </a:rPr>
              <a:t>fokusace</a:t>
            </a:r>
          </a:p>
          <a:p>
            <a:pPr eaLnBrk="1" hangingPunct="1">
              <a:defRPr/>
            </a:pPr>
            <a:endParaRPr lang="cs-CZ" sz="2800" dirty="0"/>
          </a:p>
          <a:p>
            <a:pPr eaLnBrk="1" hangingPunct="1">
              <a:defRPr/>
            </a:pPr>
            <a:endParaRPr lang="cs-CZ" sz="2800" dirty="0"/>
          </a:p>
          <a:p>
            <a:pPr eaLnBrk="1" hangingPunct="1">
              <a:defRPr/>
            </a:pPr>
            <a:endParaRPr lang="cs-CZ" sz="2800" dirty="0"/>
          </a:p>
        </p:txBody>
      </p:sp>
      <p:pic>
        <p:nvPicPr>
          <p:cNvPr id="54275" name="Picture 4">
            <a:extLst>
              <a:ext uri="{FF2B5EF4-FFF2-40B4-BE49-F238E27FC236}">
                <a16:creationId xmlns:a16="http://schemas.microsoft.com/office/drawing/2014/main" id="{C7A54249-EA46-4E3F-9DBB-A3184BCB97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43840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54276" name="Picture 5">
            <a:extLst>
              <a:ext uri="{FF2B5EF4-FFF2-40B4-BE49-F238E27FC236}">
                <a16:creationId xmlns:a16="http://schemas.microsoft.com/office/drawing/2014/main" id="{9B28BE55-B5F7-4445-AA1F-24C7FE7CD9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975" y="3886200"/>
            <a:ext cx="2374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pic>
        <p:nvPicPr>
          <p:cNvPr id="7" name="Picture 4">
            <a:extLst>
              <a:ext uri="{FF2B5EF4-FFF2-40B4-BE49-F238E27FC236}">
                <a16:creationId xmlns:a16="http://schemas.microsoft.com/office/drawing/2014/main" id="{8D888A02-09D7-4F18-A3B1-7022773DF0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r="-1194"/>
          <a:stretch/>
        </p:blipFill>
        <p:spPr bwMode="auto">
          <a:xfrm>
            <a:off x="1619672" y="3284984"/>
            <a:ext cx="4359672"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36100389-0363-4735-B43C-89478F500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895600"/>
            <a:ext cx="34956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8659" name="Rectangle 3">
            <a:extLst>
              <a:ext uri="{FF2B5EF4-FFF2-40B4-BE49-F238E27FC236}">
                <a16:creationId xmlns:a16="http://schemas.microsoft.com/office/drawing/2014/main" id="{192CEF9C-4603-4551-9BD9-187256F58C57}"/>
              </a:ext>
            </a:extLst>
          </p:cNvPr>
          <p:cNvSpPr>
            <a:spLocks noGrp="1" noChangeArrowheads="1"/>
          </p:cNvSpPr>
          <p:nvPr>
            <p:ph type="title"/>
          </p:nvPr>
        </p:nvSpPr>
        <p:spPr>
          <a:xfrm>
            <a:off x="539750" y="0"/>
            <a:ext cx="8229600" cy="1143000"/>
          </a:xfrm>
        </p:spPr>
        <p:txBody>
          <a:bodyPr/>
          <a:lstStyle/>
          <a:p>
            <a:pPr eaLnBrk="1" hangingPunct="1">
              <a:defRPr/>
            </a:pPr>
            <a:r>
              <a:rPr lang="cs-CZ" dirty="0"/>
              <a:t>fenomén okrajového stínu</a:t>
            </a:r>
          </a:p>
        </p:txBody>
      </p:sp>
      <p:sp>
        <p:nvSpPr>
          <p:cNvPr id="44036" name="Rectangle 4">
            <a:extLst>
              <a:ext uri="{FF2B5EF4-FFF2-40B4-BE49-F238E27FC236}">
                <a16:creationId xmlns:a16="http://schemas.microsoft.com/office/drawing/2014/main" id="{44BCD087-A0F0-45BE-98EF-B041EDF9B135}"/>
              </a:ext>
            </a:extLst>
          </p:cNvPr>
          <p:cNvSpPr>
            <a:spLocks noGrp="1" noChangeArrowheads="1"/>
          </p:cNvSpPr>
          <p:nvPr>
            <p:ph idx="1"/>
          </p:nvPr>
        </p:nvSpPr>
        <p:spPr>
          <a:xfrm>
            <a:off x="457200" y="1125538"/>
            <a:ext cx="8229600" cy="5000625"/>
          </a:xfrm>
        </p:spPr>
        <p:txBody>
          <a:bodyPr/>
          <a:lstStyle/>
          <a:p>
            <a:pPr eaLnBrk="1" hangingPunct="1">
              <a:defRPr/>
            </a:pPr>
            <a:r>
              <a:rPr lang="cs-CZ" sz="2800" dirty="0"/>
              <a:t>za oválnými dutinami, např. žlučníkem</a:t>
            </a:r>
          </a:p>
          <a:p>
            <a:pPr eaLnBrk="1" hangingPunct="1">
              <a:defRPr/>
            </a:pPr>
            <a:r>
              <a:rPr lang="cs-CZ" sz="2800" dirty="0"/>
              <a:t>tangenciální dopad vlnění</a:t>
            </a:r>
          </a:p>
          <a:p>
            <a:pPr eaLnBrk="1" hangingPunct="1">
              <a:defRPr/>
            </a:pPr>
            <a:r>
              <a:rPr lang="cs-CZ" sz="2800" dirty="0">
                <a:solidFill>
                  <a:srgbClr val="FFFF00"/>
                </a:solidFill>
              </a:rPr>
              <a:t>rozptyl</a:t>
            </a:r>
            <a:r>
              <a:rPr lang="cs-CZ" sz="2800" dirty="0"/>
              <a:t> a </a:t>
            </a:r>
            <a:r>
              <a:rPr lang="cs-CZ" sz="2800" dirty="0">
                <a:solidFill>
                  <a:srgbClr val="FFFF00"/>
                </a:solidFill>
              </a:rPr>
              <a:t>lom</a:t>
            </a:r>
            <a:r>
              <a:rPr lang="cs-CZ" sz="2800" dirty="0"/>
              <a:t> vlnění</a:t>
            </a:r>
          </a:p>
          <a:p>
            <a:pPr eaLnBrk="1" hangingPunct="1">
              <a:defRPr/>
            </a:pPr>
            <a:endParaRPr lang="cs-CZ" sz="2800" dirty="0"/>
          </a:p>
          <a:p>
            <a:pPr eaLnBrk="1" hangingPunct="1">
              <a:defRPr/>
            </a:pPr>
            <a:endParaRPr lang="cs-CZ" sz="2800" dirty="0"/>
          </a:p>
        </p:txBody>
      </p:sp>
      <p:pic>
        <p:nvPicPr>
          <p:cNvPr id="55301" name="Picture 6">
            <a:extLst>
              <a:ext uri="{FF2B5EF4-FFF2-40B4-BE49-F238E27FC236}">
                <a16:creationId xmlns:a16="http://schemas.microsoft.com/office/drawing/2014/main" id="{E13C1AB9-248B-4758-8A78-600AA325C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438400"/>
            <a:ext cx="265747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55302" name="Text Box 7">
            <a:extLst>
              <a:ext uri="{FF2B5EF4-FFF2-40B4-BE49-F238E27FC236}">
                <a16:creationId xmlns:a16="http://schemas.microsoft.com/office/drawing/2014/main" id="{3251F6C0-8D94-4C03-BE77-526E84F14E02}"/>
              </a:ext>
            </a:extLst>
          </p:cNvPr>
          <p:cNvSpPr txBox="1">
            <a:spLocks noChangeArrowheads="1"/>
          </p:cNvSpPr>
          <p:nvPr/>
        </p:nvSpPr>
        <p:spPr bwMode="auto">
          <a:xfrm>
            <a:off x="6553200" y="3352800"/>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400">
                <a:solidFill>
                  <a:schemeClr val="bg1"/>
                </a:solidFill>
              </a:rPr>
              <a:t>žlučník</a:t>
            </a:r>
          </a:p>
        </p:txBody>
      </p:sp>
      <p:sp>
        <p:nvSpPr>
          <p:cNvPr id="8" name="Text Box 5">
            <a:extLst>
              <a:ext uri="{FF2B5EF4-FFF2-40B4-BE49-F238E27FC236}">
                <a16:creationId xmlns:a16="http://schemas.microsoft.com/office/drawing/2014/main" id="{C45D78D7-1195-4DFA-82DA-DAC49E43A80F}"/>
              </a:ext>
            </a:extLst>
          </p:cNvPr>
          <p:cNvSpPr txBox="1">
            <a:spLocks noChangeArrowheads="1"/>
          </p:cNvSpPr>
          <p:nvPr/>
        </p:nvSpPr>
        <p:spPr bwMode="auto">
          <a:xfrm>
            <a:off x="4284663" y="6381750"/>
            <a:ext cx="4643437" cy="307777"/>
          </a:xfrm>
          <a:prstGeom prst="rect">
            <a:avLst/>
          </a:prstGeom>
          <a:noFill/>
          <a:ln w="9525">
            <a:noFill/>
            <a:miter lim="800000"/>
            <a:headEnd/>
            <a:tailEnd/>
          </a:ln>
          <a:effectLst/>
        </p:spPr>
        <p:txBody>
          <a:bodyPr>
            <a:spAutoFit/>
          </a:bodyPr>
          <a:lstStyle/>
          <a:p>
            <a:pPr>
              <a:spcBef>
                <a:spcPct val="20000"/>
              </a:spcBef>
              <a:defRPr/>
            </a:pPr>
            <a:r>
              <a:rPr lang="cs-CZ" sz="1400" i="1" dirty="0" err="1">
                <a:solidFill>
                  <a:schemeClr val="accent4"/>
                </a:solidFill>
                <a:latin typeface="+mj-lt"/>
              </a:rPr>
              <a:t>Matthias</a:t>
            </a:r>
            <a:r>
              <a:rPr lang="cs-CZ" sz="1400" i="1" dirty="0">
                <a:solidFill>
                  <a:schemeClr val="accent4"/>
                </a:solidFill>
                <a:latin typeface="+mj-lt"/>
              </a:rPr>
              <a:t> </a:t>
            </a:r>
            <a:r>
              <a:rPr lang="cs-CZ" sz="1400" i="1" dirty="0" err="1">
                <a:solidFill>
                  <a:schemeClr val="accent4"/>
                </a:solidFill>
                <a:latin typeface="+mj-lt"/>
              </a:rPr>
              <a:t>Hofer</a:t>
            </a:r>
            <a:r>
              <a:rPr lang="cs-CZ" sz="1400" i="1" dirty="0">
                <a:solidFill>
                  <a:schemeClr val="accent4"/>
                </a:solidFill>
                <a:latin typeface="+mj-lt"/>
              </a:rPr>
              <a:t>: Kurz sonografie, 2005, ISBN 80-247-0956-2</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2">
            <a:extLst>
              <a:ext uri="{FF2B5EF4-FFF2-40B4-BE49-F238E27FC236}">
                <a16:creationId xmlns:a16="http://schemas.microsoft.com/office/drawing/2014/main" id="{CAD29A68-95BC-4947-9AC6-E440B15B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09" t="16592"/>
          <a:stretch>
            <a:fillRect/>
          </a:stretch>
        </p:blipFill>
        <p:spPr bwMode="auto">
          <a:xfrm>
            <a:off x="0" y="1930400"/>
            <a:ext cx="574357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387" name="Picture 13">
            <a:extLst>
              <a:ext uri="{FF2B5EF4-FFF2-40B4-BE49-F238E27FC236}">
                <a16:creationId xmlns:a16="http://schemas.microsoft.com/office/drawing/2014/main" id="{70EE97D0-0D2D-4AF1-8469-35C1A9FD6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982" t="16640" r="5565"/>
          <a:stretch>
            <a:fillRect/>
          </a:stretch>
        </p:blipFill>
        <p:spPr bwMode="auto">
          <a:xfrm>
            <a:off x="5294313" y="1957388"/>
            <a:ext cx="3852862"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60485" name="Rectangle 5">
            <a:extLst>
              <a:ext uri="{FF2B5EF4-FFF2-40B4-BE49-F238E27FC236}">
                <a16:creationId xmlns:a16="http://schemas.microsoft.com/office/drawing/2014/main" id="{41F0ECD3-1C28-49F4-8670-9ADAEC887424}"/>
              </a:ext>
            </a:extLst>
          </p:cNvPr>
          <p:cNvSpPr>
            <a:spLocks noChangeArrowheads="1"/>
          </p:cNvSpPr>
          <p:nvPr/>
        </p:nvSpPr>
        <p:spPr bwMode="auto">
          <a:xfrm>
            <a:off x="4175125" y="1052513"/>
            <a:ext cx="4968875" cy="1152525"/>
          </a:xfrm>
          <a:prstGeom prst="rect">
            <a:avLst/>
          </a:prstGeom>
          <a:noFill/>
          <a:ln w="9525">
            <a:noFill/>
            <a:miter lim="800000"/>
            <a:headEnd/>
            <a:tailEnd/>
          </a:ln>
          <a:effectLst/>
        </p:spPr>
        <p:txBody>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mn-lt"/>
                <a:cs typeface="Arial" pitchFamily="34" charset="0"/>
              </a:rPr>
              <a:t>vyšší frekvence</a:t>
            </a:r>
            <a:r>
              <a:rPr lang="cs-CZ" dirty="0">
                <a:effectLst>
                  <a:outerShdw blurRad="38100" dist="38100" dir="2700000" algn="tl">
                    <a:srgbClr val="808080"/>
                  </a:outerShdw>
                </a:effectLst>
                <a:latin typeface="+mn-lt"/>
                <a:cs typeface="Arial" pitchFamily="34" charset="0"/>
              </a:rPr>
              <a:t> = vyšší rozlišení, horší penetrace</a:t>
            </a: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cs-CZ" sz="2000" dirty="0">
              <a:effectLst>
                <a:outerShdw blurRad="38100" dist="38100" dir="2700000" algn="tl">
                  <a:srgbClr val="808080"/>
                </a:outerShdw>
              </a:effectLst>
              <a:latin typeface="+mn-lt"/>
              <a:cs typeface="Arial" pitchFamily="34" charset="0"/>
            </a:endParaRPr>
          </a:p>
          <a:p>
            <a:pPr marL="342900" indent="-342900">
              <a:lnSpc>
                <a:spcPct val="90000"/>
              </a:lnSpc>
              <a:spcBef>
                <a:spcPct val="20000"/>
              </a:spcBef>
              <a:buClr>
                <a:srgbClr val="19477A"/>
              </a:buClr>
              <a:buFontTx/>
              <a:buChar char="•"/>
              <a:defRPr/>
            </a:pPr>
            <a:endParaRPr lang="en-US" sz="2000" i="1" dirty="0">
              <a:effectLst>
                <a:outerShdw blurRad="38100" dist="38100" dir="2700000" algn="tl">
                  <a:srgbClr val="808080"/>
                </a:outerShdw>
              </a:effectLst>
              <a:latin typeface="+mn-lt"/>
              <a:cs typeface="Arial" pitchFamily="34" charset="0"/>
            </a:endParaRPr>
          </a:p>
        </p:txBody>
      </p:sp>
      <p:sp>
        <p:nvSpPr>
          <p:cNvPr id="16" name="TextovéPole 15">
            <a:extLst>
              <a:ext uri="{FF2B5EF4-FFF2-40B4-BE49-F238E27FC236}">
                <a16:creationId xmlns:a16="http://schemas.microsoft.com/office/drawing/2014/main" id="{E520D17D-C224-4BC0-8B58-E9FF9A605DAA}"/>
              </a:ext>
            </a:extLst>
          </p:cNvPr>
          <p:cNvSpPr txBox="1"/>
          <p:nvPr/>
        </p:nvSpPr>
        <p:spPr>
          <a:xfrm>
            <a:off x="0" y="3141663"/>
            <a:ext cx="5219700" cy="812530"/>
          </a:xfrm>
          <a:prstGeom prst="rect">
            <a:avLst/>
          </a:prstGeom>
          <a:noFill/>
        </p:spPr>
        <p:txBody>
          <a:bodyPr>
            <a:spAutoFit/>
          </a:bodyPr>
          <a:lstStyle/>
          <a:p>
            <a:pPr marL="342900" indent="-342900">
              <a:lnSpc>
                <a:spcPct val="90000"/>
              </a:lnSpc>
              <a:spcBef>
                <a:spcPct val="20000"/>
              </a:spcBef>
              <a:buClr>
                <a:srgbClr val="19477A"/>
              </a:buClr>
              <a:buFontTx/>
              <a:buChar char="•"/>
              <a:defRPr/>
            </a:pPr>
            <a:r>
              <a:rPr lang="cs-CZ" sz="3600" dirty="0">
                <a:effectLst>
                  <a:outerShdw blurRad="38100" dist="38100" dir="2700000" algn="tl">
                    <a:srgbClr val="808080"/>
                  </a:outerShdw>
                </a:effectLst>
                <a:latin typeface="+mn-lt"/>
                <a:cs typeface="Arial" pitchFamily="34" charset="0"/>
              </a:rPr>
              <a:t>nižší frekvence</a:t>
            </a:r>
            <a:r>
              <a:rPr lang="cs-CZ" sz="1600" dirty="0">
                <a:effectLst>
                  <a:outerShdw blurRad="38100" dist="38100" dir="2700000" algn="tl">
                    <a:srgbClr val="808080"/>
                  </a:outerShdw>
                </a:effectLst>
                <a:latin typeface="+mn-lt"/>
                <a:cs typeface="Arial" pitchFamily="34" charset="0"/>
              </a:rPr>
              <a:t> = nižší rozlišení, vyšší penetrace</a:t>
            </a:r>
            <a:endParaRPr lang="en-US" sz="1600" i="1" dirty="0">
              <a:effectLst>
                <a:outerShdw blurRad="38100" dist="38100" dir="2700000" algn="tl">
                  <a:srgbClr val="808080"/>
                </a:outerShdw>
              </a:effectLst>
              <a:latin typeface="+mn-lt"/>
              <a:cs typeface="Arial" pitchFamily="34" charset="0"/>
            </a:endParaRPr>
          </a:p>
        </p:txBody>
      </p:sp>
      <p:sp>
        <p:nvSpPr>
          <p:cNvPr id="2" name="Nadpis 1">
            <a:extLst>
              <a:ext uri="{FF2B5EF4-FFF2-40B4-BE49-F238E27FC236}">
                <a16:creationId xmlns:a16="http://schemas.microsoft.com/office/drawing/2014/main" id="{6FE8B192-5DFD-4B28-8802-F3C573336A4A}"/>
              </a:ext>
            </a:extLst>
          </p:cNvPr>
          <p:cNvSpPr>
            <a:spLocks noGrp="1"/>
          </p:cNvSpPr>
          <p:nvPr>
            <p:ph type="title"/>
          </p:nvPr>
        </p:nvSpPr>
        <p:spPr>
          <a:xfrm>
            <a:off x="628650" y="-31238"/>
            <a:ext cx="7886700" cy="1325563"/>
          </a:xfrm>
        </p:spPr>
        <p:txBody>
          <a:bodyPr/>
          <a:lstStyle/>
          <a:p>
            <a:r>
              <a:rPr lang="cs-CZ" dirty="0"/>
              <a:t>Frekvence</a:t>
            </a:r>
          </a:p>
        </p:txBody>
      </p:sp>
      <p:sp>
        <p:nvSpPr>
          <p:cNvPr id="9" name="Rectangle 5">
            <a:extLst>
              <a:ext uri="{FF2B5EF4-FFF2-40B4-BE49-F238E27FC236}">
                <a16:creationId xmlns:a16="http://schemas.microsoft.com/office/drawing/2014/main" id="{D2182352-9F14-4BA0-BDA5-B4B485B29F5B}"/>
              </a:ext>
            </a:extLst>
          </p:cNvPr>
          <p:cNvSpPr txBox="1">
            <a:spLocks noChangeArrowheads="1"/>
          </p:cNvSpPr>
          <p:nvPr/>
        </p:nvSpPr>
        <p:spPr bwMode="auto">
          <a:xfrm>
            <a:off x="1547813" y="1916113"/>
            <a:ext cx="1584325" cy="287337"/>
          </a:xfrm>
          <a:prstGeom prst="rect">
            <a:avLst/>
          </a:prstGeom>
          <a:solidFill>
            <a:srgbClr val="000514"/>
          </a:solidFill>
          <a:ln w="9525">
            <a:noFill/>
            <a:miter lim="800000"/>
            <a:headEnd/>
            <a:tailEn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Wingdings" pitchFamily="2" charset="2"/>
              <a:buNone/>
              <a:tabLst/>
              <a:defRPr/>
            </a:pPr>
            <a:r>
              <a:rPr kumimoji="0" lang="cs-CZ" sz="1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rPr>
              <a:t>5 MHz</a:t>
            </a:r>
          </a:p>
        </p:txBody>
      </p:sp>
      <p:sp>
        <p:nvSpPr>
          <p:cNvPr id="10" name="Rectangle 5">
            <a:extLst>
              <a:ext uri="{FF2B5EF4-FFF2-40B4-BE49-F238E27FC236}">
                <a16:creationId xmlns:a16="http://schemas.microsoft.com/office/drawing/2014/main" id="{6A20CE13-9277-48C3-9F3B-BD670D74E300}"/>
              </a:ext>
            </a:extLst>
          </p:cNvPr>
          <p:cNvSpPr txBox="1">
            <a:spLocks noChangeArrowheads="1"/>
          </p:cNvSpPr>
          <p:nvPr/>
        </p:nvSpPr>
        <p:spPr bwMode="auto">
          <a:xfrm>
            <a:off x="7812088" y="1989138"/>
            <a:ext cx="1331912" cy="287337"/>
          </a:xfrm>
          <a:prstGeom prst="rect">
            <a:avLst/>
          </a:prstGeom>
          <a:solidFill>
            <a:srgbClr val="000514"/>
          </a:solidFill>
          <a:ln w="9525">
            <a:noFill/>
            <a:miter lim="800000"/>
            <a:headEnd/>
            <a:tailEnd/>
          </a:ln>
          <a:effectLst/>
        </p:spPr>
        <p:txBody>
          <a:bodyPr anchor="ctr"/>
          <a:lstStyle/>
          <a:p>
            <a:pPr marL="0" marR="0" lvl="0" indent="0" algn="ctr" defTabSz="914400" eaLnBrk="0" fontAlgn="auto" latinLnBrk="0" hangingPunct="0">
              <a:lnSpc>
                <a:spcPct val="100000"/>
              </a:lnSpc>
              <a:spcBef>
                <a:spcPts val="0"/>
              </a:spcBef>
              <a:spcAft>
                <a:spcPts val="0"/>
              </a:spcAft>
              <a:buClrTx/>
              <a:buSzTx/>
              <a:buFont typeface="Wingdings" pitchFamily="2" charset="2"/>
              <a:buNone/>
              <a:tabLst/>
              <a:defRPr/>
            </a:pPr>
            <a:r>
              <a:rPr kumimoji="0" lang="cs-CZ" sz="18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a:rPr>
              <a:t>12 MHz</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0485"/>
                                        </p:tgtEl>
                                        <p:attrNameLst>
                                          <p:attrName>style.visibility</p:attrName>
                                        </p:attrNameLst>
                                      </p:cBhvr>
                                      <p:to>
                                        <p:strVal val="visible"/>
                                      </p:to>
                                    </p:set>
                                    <p:anim calcmode="lin" valueType="num">
                                      <p:cBhvr additive="base">
                                        <p:cTn id="7" dur="500" fill="hold"/>
                                        <p:tgtEl>
                                          <p:spTgt spid="660485"/>
                                        </p:tgtEl>
                                        <p:attrNameLst>
                                          <p:attrName>ppt_x</p:attrName>
                                        </p:attrNameLst>
                                      </p:cBhvr>
                                      <p:tavLst>
                                        <p:tav tm="0">
                                          <p:val>
                                            <p:strVal val="#ppt_x"/>
                                          </p:val>
                                        </p:tav>
                                        <p:tav tm="100000">
                                          <p:val>
                                            <p:strVal val="#ppt_x"/>
                                          </p:val>
                                        </p:tav>
                                      </p:tavLst>
                                    </p:anim>
                                    <p:anim calcmode="lin" valueType="num">
                                      <p:cBhvr additive="base">
                                        <p:cTn id="8" dur="500" fill="hold"/>
                                        <p:tgtEl>
                                          <p:spTgt spid="66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2E151967-49B8-491D-AC18-25B55B2AF0B5}"/>
              </a:ext>
            </a:extLst>
          </p:cNvPr>
          <p:cNvPicPr>
            <a:picLocks noChangeAspect="1" noChangeArrowheads="1"/>
          </p:cNvPicPr>
          <p:nvPr/>
        </p:nvPicPr>
        <p:blipFill>
          <a:blip r:embed="rId3">
            <a:lum bright="-6000" contrast="-6000"/>
            <a:grayscl/>
            <a:extLst>
              <a:ext uri="{28A0092B-C50C-407E-A947-70E740481C1C}">
                <a14:useLocalDpi xmlns:a14="http://schemas.microsoft.com/office/drawing/2010/main" val="0"/>
              </a:ext>
            </a:extLst>
          </a:blip>
          <a:srcRect l="11742" t="10583" r="3368" b="3625"/>
          <a:stretch>
            <a:fillRect/>
          </a:stretch>
        </p:blipFill>
        <p:spPr bwMode="auto">
          <a:xfrm>
            <a:off x="41910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err="1"/>
              <a:t>reverberace</a:t>
            </a:r>
            <a:r>
              <a:rPr lang="cs-CZ" dirty="0"/>
              <a:t> (opakovaní)</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573213"/>
            <a:ext cx="8075612" cy="4125912"/>
          </a:xfrm>
        </p:spPr>
        <p:txBody>
          <a:bodyPr/>
          <a:lstStyle/>
          <a:p>
            <a:pPr eaLnBrk="1" hangingPunct="1">
              <a:defRPr/>
            </a:pPr>
            <a:r>
              <a:rPr lang="cs-CZ" sz="2400" u="sng" dirty="0"/>
              <a:t>opakované odrazy</a:t>
            </a:r>
            <a:r>
              <a:rPr lang="cs-CZ" sz="2400" dirty="0"/>
              <a:t> na paralelních odrazových plochách</a:t>
            </a:r>
          </a:p>
          <a:p>
            <a:pPr eaLnBrk="1" hangingPunct="1">
              <a:defRPr/>
            </a:pPr>
            <a:r>
              <a:rPr lang="cs-CZ" sz="2400" dirty="0"/>
              <a:t>komplex stejně vzdálených ech</a:t>
            </a:r>
          </a:p>
          <a:p>
            <a:pPr eaLnBrk="1" hangingPunct="1">
              <a:defRPr/>
            </a:pPr>
            <a:r>
              <a:rPr lang="cs-CZ" sz="2400" dirty="0"/>
              <a:t>intenzita s hloubkou klesá</a:t>
            </a:r>
          </a:p>
          <a:p>
            <a:pPr eaLnBrk="1" hangingPunct="1">
              <a:defRPr/>
            </a:pPr>
            <a:r>
              <a:rPr lang="cs-CZ" sz="2400" dirty="0"/>
              <a:t>dojem vnitřní struktury </a:t>
            </a:r>
          </a:p>
          <a:p>
            <a:pPr eaLnBrk="1" hangingPunct="1">
              <a:buFontTx/>
              <a:buNone/>
              <a:defRPr/>
            </a:pPr>
            <a:r>
              <a:rPr lang="cs-CZ" sz="2400" dirty="0"/>
              <a:t>	(u cystických útvarů)</a:t>
            </a:r>
          </a:p>
          <a:p>
            <a:pPr eaLnBrk="1" hangingPunct="1">
              <a:defRPr/>
            </a:pPr>
            <a:r>
              <a:rPr lang="cs-CZ" sz="2400" dirty="0"/>
              <a:t>např.: „ohony komet“</a:t>
            </a:r>
          </a:p>
        </p:txBody>
      </p:sp>
      <p:pic>
        <p:nvPicPr>
          <p:cNvPr id="51205" name="Picture 6">
            <a:extLst>
              <a:ext uri="{FF2B5EF4-FFF2-40B4-BE49-F238E27FC236}">
                <a16:creationId xmlns:a16="http://schemas.microsoft.com/office/drawing/2014/main" id="{3C3C4CC7-056B-40B9-8675-29298DB9FB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4088"/>
            <a:ext cx="48768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827397" name="Text Box 5">
            <a:extLst>
              <a:ext uri="{FF2B5EF4-FFF2-40B4-BE49-F238E27FC236}">
                <a16:creationId xmlns:a16="http://schemas.microsoft.com/office/drawing/2014/main" id="{76DC8724-BC91-493E-B0E4-0E9497958705}"/>
              </a:ext>
            </a:extLst>
          </p:cNvPr>
          <p:cNvSpPr txBox="1">
            <a:spLocks noChangeArrowheads="1"/>
          </p:cNvSpPr>
          <p:nvPr/>
        </p:nvSpPr>
        <p:spPr bwMode="auto">
          <a:xfrm>
            <a:off x="1504" y="6519446"/>
            <a:ext cx="4875296" cy="338554"/>
          </a:xfrm>
          <a:prstGeom prst="rect">
            <a:avLst/>
          </a:prstGeom>
          <a:solidFill>
            <a:schemeClr val="bg2">
              <a:lumMod val="50000"/>
            </a:schemeClr>
          </a:solidFill>
          <a:ln w="9525">
            <a:noFill/>
            <a:miter lim="800000"/>
            <a:headEnd/>
            <a:tailEnd/>
          </a:ln>
          <a:effectLst/>
        </p:spPr>
        <p:txBody>
          <a:bodyPr wrap="square">
            <a:spAutoFit/>
          </a:bodyPr>
          <a:lstStyle/>
          <a:p>
            <a:pPr>
              <a:spcBef>
                <a:spcPct val="50000"/>
              </a:spcBef>
              <a:defRPr/>
            </a:pPr>
            <a:r>
              <a:rPr lang="cs-CZ" sz="1600" i="1" dirty="0" err="1">
                <a:solidFill>
                  <a:schemeClr val="accent4"/>
                </a:solidFill>
                <a:latin typeface="+mn-lt"/>
              </a:rPr>
              <a:t>Hrazdira</a:t>
            </a:r>
            <a:r>
              <a:rPr lang="cs-CZ" sz="1600" i="1" dirty="0">
                <a:solidFill>
                  <a:schemeClr val="accent4"/>
                </a:solidFill>
                <a:latin typeface="+mn-lt"/>
              </a:rPr>
              <a:t> Ivo: Stručné repetitorium ultrasonografie. 2003.</a:t>
            </a:r>
            <a:r>
              <a:rPr lang="cs-CZ" sz="1600" dirty="0">
                <a:solidFill>
                  <a:schemeClr val="accent4"/>
                </a:solidFill>
                <a:latin typeface="+mn-lt"/>
              </a:rPr>
              <a:t> </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ohon komety</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573213"/>
            <a:ext cx="8075612" cy="4125912"/>
          </a:xfrm>
        </p:spPr>
        <p:txBody>
          <a:bodyPr/>
          <a:lstStyle/>
          <a:p>
            <a:r>
              <a:rPr lang="cs-CZ" dirty="0"/>
              <a:t>jedná se o zvýrazněnou </a:t>
            </a:r>
            <a:r>
              <a:rPr lang="cs-CZ" dirty="0" err="1"/>
              <a:t>reverbaci</a:t>
            </a:r>
            <a:r>
              <a:rPr lang="cs-CZ" dirty="0"/>
              <a:t> dvou přilehlých rozhraní</a:t>
            </a:r>
          </a:p>
          <a:p>
            <a:r>
              <a:rPr lang="cs-CZ" dirty="0"/>
              <a:t>drobné kameny, svorky</a:t>
            </a:r>
          </a:p>
          <a:p>
            <a:r>
              <a:rPr lang="cs-CZ" dirty="0"/>
              <a:t>výsledkem je slábnoucí </a:t>
            </a:r>
            <a:r>
              <a:rPr lang="cs-CZ" dirty="0" err="1"/>
              <a:t>hyperecho</a:t>
            </a:r>
            <a:r>
              <a:rPr lang="cs-CZ" dirty="0"/>
              <a:t> distálně</a:t>
            </a:r>
            <a:endParaRPr lang="cs-CZ" sz="2400" dirty="0"/>
          </a:p>
        </p:txBody>
      </p:sp>
      <p:pic>
        <p:nvPicPr>
          <p:cNvPr id="4" name="Obrázek 3">
            <a:extLst>
              <a:ext uri="{FF2B5EF4-FFF2-40B4-BE49-F238E27FC236}">
                <a16:creationId xmlns:a16="http://schemas.microsoft.com/office/drawing/2014/main" id="{C007D14A-9300-4EA3-965E-981B32F454A0}"/>
              </a:ext>
            </a:extLst>
          </p:cNvPr>
          <p:cNvPicPr>
            <a:picLocks noChangeAspect="1"/>
          </p:cNvPicPr>
          <p:nvPr/>
        </p:nvPicPr>
        <p:blipFill>
          <a:blip r:embed="rId3"/>
          <a:stretch>
            <a:fillRect/>
          </a:stretch>
        </p:blipFill>
        <p:spPr>
          <a:xfrm>
            <a:off x="1259632" y="3652913"/>
            <a:ext cx="2520280" cy="3066366"/>
          </a:xfrm>
          <a:prstGeom prst="rect">
            <a:avLst/>
          </a:prstGeom>
        </p:spPr>
      </p:pic>
      <p:pic>
        <p:nvPicPr>
          <p:cNvPr id="104450" name="Picture 2">
            <a:extLst>
              <a:ext uri="{FF2B5EF4-FFF2-40B4-BE49-F238E27FC236}">
                <a16:creationId xmlns:a16="http://schemas.microsoft.com/office/drawing/2014/main" id="{A1A4179C-3B0C-4280-9CCC-C1BE21D68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993" y="3620137"/>
            <a:ext cx="3000375" cy="30003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DA06D86D-9604-477E-93C7-4E5F264C176E}"/>
              </a:ext>
            </a:extLst>
          </p:cNvPr>
          <p:cNvSpPr txBox="1">
            <a:spLocks noChangeArrowheads="1"/>
          </p:cNvSpPr>
          <p:nvPr/>
        </p:nvSpPr>
        <p:spPr bwMode="auto">
          <a:xfrm>
            <a:off x="4883992" y="6389679"/>
            <a:ext cx="3000375" cy="461665"/>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200" b="1" i="1" dirty="0">
                <a:solidFill>
                  <a:schemeClr val="accent4"/>
                </a:solidFill>
                <a:latin typeface="+mj-lt"/>
              </a:rPr>
              <a:t>Case courtesy of Assoc Prof Frank Gaillard,</a:t>
            </a:r>
            <a:r>
              <a:rPr lang="cs-CZ" altLang="cs-CZ" sz="1200" b="1" i="1" dirty="0">
                <a:solidFill>
                  <a:schemeClr val="accent4"/>
                </a:solidFill>
                <a:latin typeface="+mj-lt"/>
              </a:rPr>
              <a:t> </a:t>
            </a:r>
            <a:r>
              <a:rPr lang="en-US" altLang="cs-CZ" sz="1200" b="1" i="1" dirty="0">
                <a:solidFill>
                  <a:schemeClr val="accent4"/>
                </a:solidFill>
                <a:latin typeface="+mj-lt"/>
              </a:rPr>
              <a:t>https://radiopaedia.org/cases/7922</a:t>
            </a:r>
            <a:endParaRPr lang="en-US" altLang="cs-CZ" sz="1200" i="1" dirty="0">
              <a:solidFill>
                <a:schemeClr val="accent4"/>
              </a:solidFill>
              <a:latin typeface="+mj-lt"/>
            </a:endParaRPr>
          </a:p>
        </p:txBody>
      </p:sp>
    </p:spTree>
    <p:extLst>
      <p:ext uri="{BB962C8B-B14F-4D97-AF65-F5344CB8AC3E}">
        <p14:creationId xmlns:p14="http://schemas.microsoft.com/office/powerpoint/2010/main" val="237256001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ring-</a:t>
            </a:r>
            <a:r>
              <a:rPr lang="cs-CZ" dirty="0" err="1"/>
              <a:t>down</a:t>
            </a:r>
            <a:r>
              <a:rPr lang="cs-CZ" dirty="0"/>
              <a:t> artefakt</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196753"/>
            <a:ext cx="8075612" cy="2423384"/>
          </a:xfrm>
        </p:spPr>
        <p:txBody>
          <a:bodyPr>
            <a:normAutofit fontScale="70000" lnSpcReduction="20000"/>
          </a:bodyPr>
          <a:lstStyle/>
          <a:p>
            <a:r>
              <a:rPr lang="cs-CZ" dirty="0"/>
              <a:t>podobný ohonu komety, ale mechanismus je jiný</a:t>
            </a:r>
          </a:p>
          <a:p>
            <a:r>
              <a:rPr lang="cs-CZ" dirty="0"/>
              <a:t>speciální typ rezonančního artefaktu</a:t>
            </a:r>
          </a:p>
          <a:p>
            <a:r>
              <a:rPr lang="cs-CZ" dirty="0"/>
              <a:t>spojen pouze s plynovými bublinami</a:t>
            </a:r>
          </a:p>
          <a:p>
            <a:r>
              <a:rPr lang="cs-CZ" dirty="0"/>
              <a:t>UZ puls se potká s tekutinou obklopenou plynovými bublinami uspořádanými do tvaru obráceného čtyřstěnu. Tekutina rezonuje a vysílá signál zpět k UZ sondě ve formě jedné nebo více rezonančních frekvencí, </a:t>
            </a:r>
          </a:p>
          <a:p>
            <a:r>
              <a:rPr lang="cs-CZ" dirty="0"/>
              <a:t>nejsou zde žádné </a:t>
            </a:r>
            <a:r>
              <a:rPr lang="cs-CZ" dirty="0" err="1"/>
              <a:t>reverberace</a:t>
            </a:r>
            <a:r>
              <a:rPr lang="cs-CZ" dirty="0"/>
              <a:t> (zpětné odrazy)</a:t>
            </a:r>
            <a:endParaRPr lang="cs-CZ" sz="2400" dirty="0"/>
          </a:p>
        </p:txBody>
      </p:sp>
      <p:pic>
        <p:nvPicPr>
          <p:cNvPr id="105477" name="Picture 5">
            <a:extLst>
              <a:ext uri="{FF2B5EF4-FFF2-40B4-BE49-F238E27FC236}">
                <a16:creationId xmlns:a16="http://schemas.microsoft.com/office/drawing/2014/main" id="{86936007-0EEA-421D-9779-DD9A39BE9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863" y="3306262"/>
            <a:ext cx="5040559" cy="346438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DA06D86D-9604-477E-93C7-4E5F264C176E}"/>
              </a:ext>
            </a:extLst>
          </p:cNvPr>
          <p:cNvSpPr txBox="1">
            <a:spLocks noChangeArrowheads="1"/>
          </p:cNvSpPr>
          <p:nvPr/>
        </p:nvSpPr>
        <p:spPr bwMode="auto">
          <a:xfrm>
            <a:off x="2204914" y="6489800"/>
            <a:ext cx="5040559" cy="276999"/>
          </a:xfrm>
          <a:prstGeom prst="rect">
            <a:avLst/>
          </a:prstGeom>
          <a:solidFill>
            <a:srgbClr val="000000"/>
          </a:solidFill>
          <a:ln>
            <a:noFill/>
          </a:ln>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cs-CZ" sz="1200" b="1" i="1" dirty="0">
                <a:solidFill>
                  <a:schemeClr val="accent4"/>
                </a:solidFill>
                <a:latin typeface="+mj-lt"/>
              </a:rPr>
              <a:t>Case courtesy of Dr Balint </a:t>
            </a:r>
            <a:r>
              <a:rPr lang="en-US" altLang="cs-CZ" sz="1200" b="1" i="1" dirty="0" err="1">
                <a:solidFill>
                  <a:schemeClr val="accent4"/>
                </a:solidFill>
                <a:latin typeface="+mj-lt"/>
              </a:rPr>
              <a:t>Botz</a:t>
            </a:r>
            <a:r>
              <a:rPr lang="en-US" altLang="cs-CZ" sz="1200" b="1" i="1" dirty="0">
                <a:solidFill>
                  <a:schemeClr val="accent4"/>
                </a:solidFill>
                <a:latin typeface="+mj-lt"/>
              </a:rPr>
              <a:t> , </a:t>
            </a:r>
            <a:r>
              <a:rPr lang="en-US" altLang="cs-CZ" sz="1200" b="1" i="1" dirty="0">
                <a:solidFill>
                  <a:schemeClr val="accent4"/>
                </a:solidFill>
                <a:latin typeface="+mj-lt"/>
                <a:hlinkClick r:id="rId4">
                  <a:extLst>
                    <a:ext uri="{A12FA001-AC4F-418D-AE19-62706E023703}">
                      <ahyp:hlinkClr xmlns:ahyp="http://schemas.microsoft.com/office/drawing/2018/hyperlinkcolor" val="tx"/>
                    </a:ext>
                  </a:extLst>
                </a:hlinkClick>
              </a:rPr>
              <a:t>https://radiopaedia.org/cases/65567</a:t>
            </a:r>
            <a:endParaRPr lang="cs-CZ" altLang="cs-CZ" sz="1200" b="1" i="1" dirty="0">
              <a:solidFill>
                <a:schemeClr val="accent4"/>
              </a:solidFill>
              <a:latin typeface="+mj-lt"/>
            </a:endParaRPr>
          </a:p>
        </p:txBody>
      </p:sp>
    </p:spTree>
    <p:extLst>
      <p:ext uri="{BB962C8B-B14F-4D97-AF65-F5344CB8AC3E}">
        <p14:creationId xmlns:p14="http://schemas.microsoft.com/office/powerpoint/2010/main" val="223066361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0466" name="Rectangle 2">
            <a:extLst>
              <a:ext uri="{FF2B5EF4-FFF2-40B4-BE49-F238E27FC236}">
                <a16:creationId xmlns:a16="http://schemas.microsoft.com/office/drawing/2014/main" id="{27FC46B5-6373-4523-A4C4-5DB4903D4679}"/>
              </a:ext>
            </a:extLst>
          </p:cNvPr>
          <p:cNvSpPr>
            <a:spLocks noGrp="1" noChangeArrowheads="1"/>
          </p:cNvSpPr>
          <p:nvPr>
            <p:ph type="title"/>
          </p:nvPr>
        </p:nvSpPr>
        <p:spPr/>
        <p:txBody>
          <a:bodyPr/>
          <a:lstStyle/>
          <a:p>
            <a:pPr eaLnBrk="1" hangingPunct="1">
              <a:defRPr/>
            </a:pPr>
            <a:r>
              <a:rPr lang="cs-CZ" dirty="0"/>
              <a:t>artefakt zadní stěny</a:t>
            </a:r>
          </a:p>
        </p:txBody>
      </p:sp>
      <p:sp>
        <p:nvSpPr>
          <p:cNvPr id="40966" name="Rectangle 6">
            <a:extLst>
              <a:ext uri="{FF2B5EF4-FFF2-40B4-BE49-F238E27FC236}">
                <a16:creationId xmlns:a16="http://schemas.microsoft.com/office/drawing/2014/main" id="{4822A9CD-75E2-4E0D-AD0D-0DC81B993F16}"/>
              </a:ext>
            </a:extLst>
          </p:cNvPr>
          <p:cNvSpPr>
            <a:spLocks noGrp="1" noChangeArrowheads="1"/>
          </p:cNvSpPr>
          <p:nvPr>
            <p:ph type="body" sz="half" idx="1"/>
          </p:nvPr>
        </p:nvSpPr>
        <p:spPr>
          <a:xfrm>
            <a:off x="251520" y="1079500"/>
            <a:ext cx="5946080" cy="4830763"/>
          </a:xfrm>
        </p:spPr>
        <p:txBody>
          <a:bodyPr/>
          <a:lstStyle/>
          <a:p>
            <a:pPr eaLnBrk="1" hangingPunct="1">
              <a:defRPr/>
            </a:pPr>
            <a:r>
              <a:rPr lang="cs-CZ" sz="2400" dirty="0"/>
              <a:t>šikmý průchod UZ vlnění stěnou, např. žlučníku, cysty</a:t>
            </a:r>
          </a:p>
          <a:p>
            <a:pPr eaLnBrk="1" hangingPunct="1">
              <a:defRPr/>
            </a:pPr>
            <a:r>
              <a:rPr lang="cs-CZ" sz="2400" dirty="0"/>
              <a:t>neostré zobrazení</a:t>
            </a:r>
          </a:p>
          <a:p>
            <a:pPr eaLnBrk="1" hangingPunct="1">
              <a:defRPr/>
            </a:pPr>
            <a:r>
              <a:rPr lang="cs-CZ" sz="2400" dirty="0"/>
              <a:t>rozlišení např. od sedimentujícího materiálu (drobných konkrementů, drtě, krevního koagula)</a:t>
            </a:r>
          </a:p>
          <a:p>
            <a:pPr eaLnBrk="1" hangingPunct="1">
              <a:defRPr/>
            </a:pPr>
            <a:r>
              <a:rPr lang="cs-CZ" sz="2400" dirty="0"/>
              <a:t>vyšetřit ve 2 rovinách, změna polohy pacienta</a:t>
            </a:r>
          </a:p>
          <a:p>
            <a:pPr eaLnBrk="1" hangingPunct="1">
              <a:defRPr/>
            </a:pPr>
            <a:endParaRPr lang="cs-CZ" sz="2400" dirty="0"/>
          </a:p>
        </p:txBody>
      </p:sp>
      <p:pic>
        <p:nvPicPr>
          <p:cNvPr id="52227" name="Picture 3">
            <a:extLst>
              <a:ext uri="{FF2B5EF4-FFF2-40B4-BE49-F238E27FC236}">
                <a16:creationId xmlns:a16="http://schemas.microsoft.com/office/drawing/2014/main" id="{5C4EFA8C-590E-48DA-82E8-3530C026E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64253"/>
            <a:ext cx="4355976" cy="2693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a:extLst>
              <a:ext uri="{FF2B5EF4-FFF2-40B4-BE49-F238E27FC236}">
                <a16:creationId xmlns:a16="http://schemas.microsoft.com/office/drawing/2014/main" id="{0D2929E8-EB99-4057-9128-C1DBA4ACF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981075"/>
            <a:ext cx="2946400" cy="5029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830469" name="Text Box 5">
            <a:extLst>
              <a:ext uri="{FF2B5EF4-FFF2-40B4-BE49-F238E27FC236}">
                <a16:creationId xmlns:a16="http://schemas.microsoft.com/office/drawing/2014/main" id="{4DAD65C8-283F-4872-88AD-D37439C528BE}"/>
              </a:ext>
            </a:extLst>
          </p:cNvPr>
          <p:cNvSpPr txBox="1">
            <a:spLocks noChangeArrowheads="1"/>
          </p:cNvSpPr>
          <p:nvPr/>
        </p:nvSpPr>
        <p:spPr bwMode="auto">
          <a:xfrm>
            <a:off x="4500563" y="6324600"/>
            <a:ext cx="4643437" cy="307777"/>
          </a:xfrm>
          <a:prstGeom prst="rect">
            <a:avLst/>
          </a:prstGeom>
          <a:noFill/>
          <a:ln w="9525">
            <a:noFill/>
            <a:miter lim="800000"/>
            <a:headEnd/>
            <a:tailEnd/>
          </a:ln>
          <a:effectLst/>
        </p:spPr>
        <p:txBody>
          <a:bodyPr>
            <a:spAutoFit/>
          </a:bodyPr>
          <a:lstStyle/>
          <a:p>
            <a:pPr>
              <a:spcBef>
                <a:spcPct val="20000"/>
              </a:spcBef>
              <a:defRPr/>
            </a:pPr>
            <a:r>
              <a:rPr lang="cs-CZ" sz="1400" i="1" dirty="0" err="1">
                <a:solidFill>
                  <a:schemeClr val="accent4"/>
                </a:solidFill>
                <a:effectLst>
                  <a:outerShdw blurRad="38100" dist="38100" dir="2700000" algn="tl">
                    <a:srgbClr val="000000">
                      <a:alpha val="43137"/>
                    </a:srgbClr>
                  </a:outerShdw>
                </a:effectLst>
                <a:latin typeface="+mj-lt"/>
              </a:rPr>
              <a:t>Matthias</a:t>
            </a:r>
            <a:r>
              <a:rPr lang="cs-CZ" sz="1400" i="1" dirty="0">
                <a:solidFill>
                  <a:schemeClr val="accent4"/>
                </a:solidFill>
                <a:effectLst>
                  <a:outerShdw blurRad="38100" dist="38100" dir="2700000" algn="tl">
                    <a:srgbClr val="000000">
                      <a:alpha val="43137"/>
                    </a:srgbClr>
                  </a:outerShdw>
                </a:effectLst>
                <a:latin typeface="+mj-lt"/>
              </a:rPr>
              <a:t> </a:t>
            </a:r>
            <a:r>
              <a:rPr lang="cs-CZ" sz="1400" i="1" dirty="0" err="1">
                <a:solidFill>
                  <a:schemeClr val="accent4"/>
                </a:solidFill>
                <a:effectLst>
                  <a:outerShdw blurRad="38100" dist="38100" dir="2700000" algn="tl">
                    <a:srgbClr val="000000">
                      <a:alpha val="43137"/>
                    </a:srgbClr>
                  </a:outerShdw>
                </a:effectLst>
                <a:latin typeface="+mj-lt"/>
              </a:rPr>
              <a:t>Hofer</a:t>
            </a:r>
            <a:r>
              <a:rPr lang="cs-CZ" sz="1400" i="1" dirty="0">
                <a:solidFill>
                  <a:schemeClr val="accent4"/>
                </a:solidFill>
                <a:effectLst>
                  <a:outerShdw blurRad="38100" dist="38100" dir="2700000" algn="tl">
                    <a:srgbClr val="000000">
                      <a:alpha val="43137"/>
                    </a:srgbClr>
                  </a:outerShdw>
                </a:effectLst>
                <a:latin typeface="+mj-lt"/>
              </a:rPr>
              <a:t>: Kurz sonografie, 2005, ISBN 80-247-0956-2</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2754" name="Rectangle 2">
            <a:extLst>
              <a:ext uri="{FF2B5EF4-FFF2-40B4-BE49-F238E27FC236}">
                <a16:creationId xmlns:a16="http://schemas.microsoft.com/office/drawing/2014/main" id="{4F8B52E8-5874-4963-8DBE-CDF9C6E12C65}"/>
              </a:ext>
            </a:extLst>
          </p:cNvPr>
          <p:cNvSpPr>
            <a:spLocks noGrp="1" noChangeArrowheads="1"/>
          </p:cNvSpPr>
          <p:nvPr>
            <p:ph type="title"/>
          </p:nvPr>
        </p:nvSpPr>
        <p:spPr/>
        <p:txBody>
          <a:bodyPr/>
          <a:lstStyle/>
          <a:p>
            <a:pPr eaLnBrk="1" hangingPunct="1">
              <a:defRPr/>
            </a:pPr>
            <a:r>
              <a:rPr lang="cs-CZ" dirty="0"/>
              <a:t>skvrnové artefakty - </a:t>
            </a:r>
            <a:r>
              <a:rPr lang="cs-CZ" dirty="0" err="1"/>
              <a:t>speckle</a:t>
            </a:r>
            <a:endParaRPr lang="cs-CZ" dirty="0"/>
          </a:p>
        </p:txBody>
      </p:sp>
      <p:sp>
        <p:nvSpPr>
          <p:cNvPr id="45059" name="Rectangle 3">
            <a:extLst>
              <a:ext uri="{FF2B5EF4-FFF2-40B4-BE49-F238E27FC236}">
                <a16:creationId xmlns:a16="http://schemas.microsoft.com/office/drawing/2014/main" id="{7EA81DBD-1280-4A92-A0A8-EE78D119937A}"/>
              </a:ext>
            </a:extLst>
          </p:cNvPr>
          <p:cNvSpPr>
            <a:spLocks noGrp="1" noChangeArrowheads="1"/>
          </p:cNvSpPr>
          <p:nvPr>
            <p:ph idx="1"/>
          </p:nvPr>
        </p:nvSpPr>
        <p:spPr/>
        <p:txBody>
          <a:bodyPr/>
          <a:lstStyle/>
          <a:p>
            <a:pPr eaLnBrk="1" hangingPunct="1">
              <a:defRPr/>
            </a:pPr>
            <a:r>
              <a:rPr lang="cs-CZ" dirty="0">
                <a:latin typeface="Arial Narrow" pitchFamily="34" charset="0"/>
              </a:rPr>
              <a:t>interference UZ vln</a:t>
            </a:r>
          </a:p>
          <a:p>
            <a:pPr lvl="1" eaLnBrk="1" hangingPunct="1">
              <a:defRPr/>
            </a:pPr>
            <a:r>
              <a:rPr lang="cs-CZ" dirty="0">
                <a:latin typeface="Arial Narrow" pitchFamily="34" charset="0"/>
              </a:rPr>
              <a:t>rozptyl</a:t>
            </a:r>
          </a:p>
          <a:p>
            <a:pPr eaLnBrk="1" hangingPunct="1">
              <a:defRPr/>
            </a:pPr>
            <a:r>
              <a:rPr lang="cs-CZ" u="sng" dirty="0">
                <a:latin typeface="Arial Narrow" pitchFamily="34" charset="0"/>
              </a:rPr>
              <a:t>struktury s menší velikostí než vlnová délka ultrazvuku</a:t>
            </a:r>
          </a:p>
          <a:p>
            <a:pPr eaLnBrk="1" hangingPunct="1">
              <a:defRPr/>
            </a:pPr>
            <a:r>
              <a:rPr lang="cs-CZ" dirty="0">
                <a:latin typeface="Arial Narrow" pitchFamily="34" charset="0"/>
              </a:rPr>
              <a:t>sumace odrazů buněk</a:t>
            </a:r>
          </a:p>
          <a:p>
            <a:pPr eaLnBrk="1" hangingPunct="1">
              <a:defRPr/>
            </a:pPr>
            <a:r>
              <a:rPr lang="cs-CZ" dirty="0">
                <a:latin typeface="Arial Narrow" pitchFamily="34" charset="0"/>
              </a:rPr>
              <a:t>obraz větších celků – </a:t>
            </a:r>
            <a:r>
              <a:rPr lang="cs-CZ" u="sng" dirty="0">
                <a:latin typeface="Arial Narrow" pitchFamily="34" charset="0"/>
              </a:rPr>
              <a:t>skvrny</a:t>
            </a:r>
          </a:p>
          <a:p>
            <a:pPr eaLnBrk="1" hangingPunct="1">
              <a:defRPr/>
            </a:pPr>
            <a:r>
              <a:rPr lang="cs-CZ" dirty="0">
                <a:latin typeface="Arial Narrow" pitchFamily="34" charset="0"/>
              </a:rPr>
              <a:t>parenchymové orgány, např. játra</a:t>
            </a:r>
          </a:p>
          <a:p>
            <a:pPr eaLnBrk="1" hangingPunct="1">
              <a:defRPr/>
            </a:pPr>
            <a:endParaRPr lang="cs-CZ" dirty="0">
              <a:latin typeface="Arial Narrow" pitchFamily="34" charset="0"/>
            </a:endParaRPr>
          </a:p>
        </p:txBody>
      </p:sp>
      <p:sp>
        <p:nvSpPr>
          <p:cNvPr id="56324" name="Text Box 4">
            <a:extLst>
              <a:ext uri="{FF2B5EF4-FFF2-40B4-BE49-F238E27FC236}">
                <a16:creationId xmlns:a16="http://schemas.microsoft.com/office/drawing/2014/main" id="{A9F7493B-EBA0-4164-AEBD-BEA5BCAD5A24}"/>
              </a:ext>
            </a:extLst>
          </p:cNvPr>
          <p:cNvSpPr txBox="1">
            <a:spLocks noChangeArrowheads="1"/>
          </p:cNvSpPr>
          <p:nvPr/>
        </p:nvSpPr>
        <p:spPr bwMode="auto">
          <a:xfrm>
            <a:off x="76200" y="63246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i="1"/>
              <a:t>Hrazdira Ivo: Stručné repetitorium ultrasonografie. 2003.</a:t>
            </a:r>
            <a:r>
              <a:rPr lang="cs-CZ" altLang="cs-CZ"/>
              <a:t> </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a:extLst>
              <a:ext uri="{FF2B5EF4-FFF2-40B4-BE49-F238E27FC236}">
                <a16:creationId xmlns:a16="http://schemas.microsoft.com/office/drawing/2014/main" id="{D1B540AB-47CC-444C-9764-6996E462472F}"/>
              </a:ext>
            </a:extLst>
          </p:cNvPr>
          <p:cNvSpPr>
            <a:spLocks noGrp="1" noChangeArrowheads="1"/>
          </p:cNvSpPr>
          <p:nvPr>
            <p:ph type="title"/>
          </p:nvPr>
        </p:nvSpPr>
        <p:spPr>
          <a:xfrm>
            <a:off x="468313" y="0"/>
            <a:ext cx="8229600" cy="1143000"/>
          </a:xfrm>
        </p:spPr>
        <p:txBody>
          <a:bodyPr/>
          <a:lstStyle/>
          <a:p>
            <a:pPr algn="ctr">
              <a:defRPr/>
            </a:pPr>
            <a:r>
              <a:rPr lang="cs-CZ" dirty="0"/>
              <a:t>Artefakt zrcadlení</a:t>
            </a:r>
          </a:p>
        </p:txBody>
      </p:sp>
      <p:sp>
        <p:nvSpPr>
          <p:cNvPr id="734211" name="Rectangle 3">
            <a:extLst>
              <a:ext uri="{FF2B5EF4-FFF2-40B4-BE49-F238E27FC236}">
                <a16:creationId xmlns:a16="http://schemas.microsoft.com/office/drawing/2014/main" id="{0FC16B58-13F4-413E-9F1A-AC947DDE211C}"/>
              </a:ext>
            </a:extLst>
          </p:cNvPr>
          <p:cNvSpPr>
            <a:spLocks noGrp="1" noChangeArrowheads="1"/>
          </p:cNvSpPr>
          <p:nvPr>
            <p:ph idx="1"/>
          </p:nvPr>
        </p:nvSpPr>
        <p:spPr>
          <a:xfrm>
            <a:off x="457200" y="1052513"/>
            <a:ext cx="8229600" cy="5073650"/>
          </a:xfrm>
        </p:spPr>
        <p:txBody>
          <a:bodyPr/>
          <a:lstStyle/>
          <a:p>
            <a:pPr>
              <a:defRPr/>
            </a:pPr>
            <a:r>
              <a:rPr lang="cs-CZ" dirty="0"/>
              <a:t>zrcadlové artefakty</a:t>
            </a:r>
          </a:p>
          <a:p>
            <a:pPr>
              <a:defRPr/>
            </a:pPr>
            <a:r>
              <a:rPr lang="cs-CZ" dirty="0"/>
              <a:t>zdvojení obrazů</a:t>
            </a:r>
          </a:p>
        </p:txBody>
      </p:sp>
      <p:sp>
        <p:nvSpPr>
          <p:cNvPr id="97284" name="Text Box 4">
            <a:extLst>
              <a:ext uri="{FF2B5EF4-FFF2-40B4-BE49-F238E27FC236}">
                <a16:creationId xmlns:a16="http://schemas.microsoft.com/office/drawing/2014/main" id="{5112344B-A600-493B-9B28-39AA789D142E}"/>
              </a:ext>
            </a:extLst>
          </p:cNvPr>
          <p:cNvSpPr txBox="1">
            <a:spLocks noChangeArrowheads="1"/>
          </p:cNvSpPr>
          <p:nvPr/>
        </p:nvSpPr>
        <p:spPr bwMode="auto">
          <a:xfrm>
            <a:off x="457200" y="6477000"/>
            <a:ext cx="487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400" i="1" dirty="0" err="1">
                <a:solidFill>
                  <a:schemeClr val="accent4"/>
                </a:solidFill>
                <a:latin typeface="+mj-lt"/>
              </a:rPr>
              <a:t>Hrazdira</a:t>
            </a:r>
            <a:r>
              <a:rPr lang="cs-CZ" altLang="cs-CZ" sz="1400" i="1" dirty="0">
                <a:solidFill>
                  <a:schemeClr val="accent4"/>
                </a:solidFill>
                <a:latin typeface="+mj-lt"/>
              </a:rPr>
              <a:t> Ivo: Stručné repetitorium ultrasonografie. 2003. </a:t>
            </a:r>
          </a:p>
        </p:txBody>
      </p:sp>
      <p:pic>
        <p:nvPicPr>
          <p:cNvPr id="97285" name="Picture 5">
            <a:extLst>
              <a:ext uri="{FF2B5EF4-FFF2-40B4-BE49-F238E27FC236}">
                <a16:creationId xmlns:a16="http://schemas.microsoft.com/office/drawing/2014/main" id="{C13821D8-F670-4B21-AFDA-8E832F669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500313"/>
            <a:ext cx="4625975" cy="3398837"/>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grpSp>
        <p:nvGrpSpPr>
          <p:cNvPr id="97286" name="Group 6">
            <a:extLst>
              <a:ext uri="{FF2B5EF4-FFF2-40B4-BE49-F238E27FC236}">
                <a16:creationId xmlns:a16="http://schemas.microsoft.com/office/drawing/2014/main" id="{E9DAF435-C145-4D4C-8A18-5430D65BCDA9}"/>
              </a:ext>
            </a:extLst>
          </p:cNvPr>
          <p:cNvGrpSpPr>
            <a:grpSpLocks/>
          </p:cNvGrpSpPr>
          <p:nvPr/>
        </p:nvGrpSpPr>
        <p:grpSpPr bwMode="auto">
          <a:xfrm>
            <a:off x="533400" y="2514600"/>
            <a:ext cx="2895600" cy="3371850"/>
            <a:chOff x="336" y="1776"/>
            <a:chExt cx="1728" cy="1932"/>
          </a:xfrm>
        </p:grpSpPr>
        <p:pic>
          <p:nvPicPr>
            <p:cNvPr id="97287" name="Picture 7">
              <a:extLst>
                <a:ext uri="{FF2B5EF4-FFF2-40B4-BE49-F238E27FC236}">
                  <a16:creationId xmlns:a16="http://schemas.microsoft.com/office/drawing/2014/main" id="{1BA62E7E-59CE-4871-A32C-0099EE788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1776"/>
              <a:ext cx="1680"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pic>
        <p:sp>
          <p:nvSpPr>
            <p:cNvPr id="97288" name="Text Box 8">
              <a:extLst>
                <a:ext uri="{FF2B5EF4-FFF2-40B4-BE49-F238E27FC236}">
                  <a16:creationId xmlns:a16="http://schemas.microsoft.com/office/drawing/2014/main" id="{802FDCE0-D64A-4BC9-A432-6ED5AE83CA55}"/>
                </a:ext>
              </a:extLst>
            </p:cNvPr>
            <p:cNvSpPr txBox="1">
              <a:spLocks noChangeArrowheads="1"/>
            </p:cNvSpPr>
            <p:nvPr/>
          </p:nvSpPr>
          <p:spPr bwMode="auto">
            <a:xfrm>
              <a:off x="336" y="3024"/>
              <a:ext cx="62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sz="1400"/>
                <a:t>zrcadlový obraz</a:t>
              </a:r>
            </a:p>
          </p:txBody>
        </p:sp>
        <p:grpSp>
          <p:nvGrpSpPr>
            <p:cNvPr id="97289" name="Group 9">
              <a:extLst>
                <a:ext uri="{FF2B5EF4-FFF2-40B4-BE49-F238E27FC236}">
                  <a16:creationId xmlns:a16="http://schemas.microsoft.com/office/drawing/2014/main" id="{2F8733FF-0E95-4C36-86E0-64BFBD2670BA}"/>
                </a:ext>
              </a:extLst>
            </p:cNvPr>
            <p:cNvGrpSpPr>
              <a:grpSpLocks/>
            </p:cNvGrpSpPr>
            <p:nvPr/>
          </p:nvGrpSpPr>
          <p:grpSpPr bwMode="auto">
            <a:xfrm>
              <a:off x="480" y="1872"/>
              <a:ext cx="672" cy="252"/>
              <a:chOff x="816" y="3552"/>
              <a:chExt cx="672" cy="252"/>
            </a:xfrm>
          </p:grpSpPr>
          <p:sp>
            <p:nvSpPr>
              <p:cNvPr id="97293" name="Rectangle 10">
                <a:extLst>
                  <a:ext uri="{FF2B5EF4-FFF2-40B4-BE49-F238E27FC236}">
                    <a16:creationId xmlns:a16="http://schemas.microsoft.com/office/drawing/2014/main" id="{3D184185-CE53-490E-BB25-0C193E2E8861}"/>
                  </a:ext>
                </a:extLst>
              </p:cNvPr>
              <p:cNvSpPr>
                <a:spLocks noChangeArrowheads="1"/>
              </p:cNvSpPr>
              <p:nvPr/>
            </p:nvSpPr>
            <p:spPr bwMode="auto">
              <a:xfrm>
                <a:off x="816" y="3552"/>
                <a:ext cx="672" cy="252"/>
              </a:xfrm>
              <a:prstGeom prst="rect">
                <a:avLst/>
              </a:prstGeom>
              <a:solidFill>
                <a:srgbClr val="FFFFFF"/>
              </a:solidFill>
              <a:ln w="11113">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97294" name="Rectangle 11">
                <a:extLst>
                  <a:ext uri="{FF2B5EF4-FFF2-40B4-BE49-F238E27FC236}">
                    <a16:creationId xmlns:a16="http://schemas.microsoft.com/office/drawing/2014/main" id="{99DCB57D-24AF-4989-A4E1-0D04E73D8CC8}"/>
                  </a:ext>
                </a:extLst>
              </p:cNvPr>
              <p:cNvSpPr>
                <a:spLocks noChangeArrowheads="1"/>
              </p:cNvSpPr>
              <p:nvPr/>
            </p:nvSpPr>
            <p:spPr bwMode="auto">
              <a:xfrm>
                <a:off x="938" y="3620"/>
                <a:ext cx="387"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kumimoji="1" lang="cs-CZ" altLang="zh-TW" sz="1200"/>
                  <a:t>prostředí 1</a:t>
                </a:r>
                <a:endParaRPr kumimoji="1" lang="en-US" altLang="zh-TW" sz="2400"/>
              </a:p>
            </p:txBody>
          </p:sp>
        </p:grpSp>
        <p:grpSp>
          <p:nvGrpSpPr>
            <p:cNvPr id="97290" name="Group 12">
              <a:extLst>
                <a:ext uri="{FF2B5EF4-FFF2-40B4-BE49-F238E27FC236}">
                  <a16:creationId xmlns:a16="http://schemas.microsoft.com/office/drawing/2014/main" id="{5430E5C2-D174-4D90-BDC0-CCEF82C6AFEB}"/>
                </a:ext>
              </a:extLst>
            </p:cNvPr>
            <p:cNvGrpSpPr>
              <a:grpSpLocks/>
            </p:cNvGrpSpPr>
            <p:nvPr/>
          </p:nvGrpSpPr>
          <p:grpSpPr bwMode="auto">
            <a:xfrm>
              <a:off x="1008" y="3456"/>
              <a:ext cx="624" cy="252"/>
              <a:chOff x="1536" y="3024"/>
              <a:chExt cx="624" cy="252"/>
            </a:xfrm>
          </p:grpSpPr>
          <p:sp>
            <p:nvSpPr>
              <p:cNvPr id="97291" name="Rectangle 13">
                <a:extLst>
                  <a:ext uri="{FF2B5EF4-FFF2-40B4-BE49-F238E27FC236}">
                    <a16:creationId xmlns:a16="http://schemas.microsoft.com/office/drawing/2014/main" id="{26FCD6C5-80FF-4927-9DC2-9A32845CDDA8}"/>
                  </a:ext>
                </a:extLst>
              </p:cNvPr>
              <p:cNvSpPr>
                <a:spLocks noChangeArrowheads="1"/>
              </p:cNvSpPr>
              <p:nvPr/>
            </p:nvSpPr>
            <p:spPr bwMode="auto">
              <a:xfrm>
                <a:off x="1536" y="3024"/>
                <a:ext cx="624" cy="252"/>
              </a:xfrm>
              <a:prstGeom prst="rect">
                <a:avLst/>
              </a:prstGeom>
              <a:solidFill>
                <a:srgbClr val="FFFFFF"/>
              </a:solidFill>
              <a:ln w="11113">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97292" name="Rectangle 14">
                <a:extLst>
                  <a:ext uri="{FF2B5EF4-FFF2-40B4-BE49-F238E27FC236}">
                    <a16:creationId xmlns:a16="http://schemas.microsoft.com/office/drawing/2014/main" id="{EE854E2C-DCAD-42D5-8D43-F1471EC1875C}"/>
                  </a:ext>
                </a:extLst>
              </p:cNvPr>
              <p:cNvSpPr>
                <a:spLocks noChangeArrowheads="1"/>
              </p:cNvSpPr>
              <p:nvPr/>
            </p:nvSpPr>
            <p:spPr bwMode="auto">
              <a:xfrm>
                <a:off x="1599" y="3090"/>
                <a:ext cx="387"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kumimoji="1" lang="cs-CZ" altLang="zh-TW" sz="1200"/>
                  <a:t>prostředí 2</a:t>
                </a:r>
                <a:endParaRPr kumimoji="1" lang="en-US" altLang="zh-TW" sz="2400"/>
              </a:p>
            </p:txBody>
          </p:sp>
        </p:grpSp>
      </p:grpSp>
    </p:spTree>
    <p:extLst>
      <p:ext uri="{BB962C8B-B14F-4D97-AF65-F5344CB8AC3E}">
        <p14:creationId xmlns:p14="http://schemas.microsoft.com/office/powerpoint/2010/main" val="170375480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4">
            <a:extLst>
              <a:ext uri="{FF2B5EF4-FFF2-40B4-BE49-F238E27FC236}">
                <a16:creationId xmlns:a16="http://schemas.microsoft.com/office/drawing/2014/main" id="{F0E30BE3-E88B-4CDC-84D4-217AB9A04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3424238"/>
            <a:ext cx="1381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a:extLst>
              <a:ext uri="{FF2B5EF4-FFF2-40B4-BE49-F238E27FC236}">
                <a16:creationId xmlns:a16="http://schemas.microsoft.com/office/drawing/2014/main" id="{124550A9-7873-4F33-B9CC-42C687439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438" y="3424238"/>
            <a:ext cx="13811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a:extLst>
              <a:ext uri="{FF2B5EF4-FFF2-40B4-BE49-F238E27FC236}">
                <a16:creationId xmlns:a16="http://schemas.microsoft.com/office/drawing/2014/main" id="{00854798-072A-4B02-B4E0-F4ABF811B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5600"/>
            <a:ext cx="34512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Nadpis 2">
            <a:extLst>
              <a:ext uri="{FF2B5EF4-FFF2-40B4-BE49-F238E27FC236}">
                <a16:creationId xmlns:a16="http://schemas.microsoft.com/office/drawing/2014/main" id="{DC4692D9-A0EF-41AC-BDC2-2662549AB898}"/>
              </a:ext>
            </a:extLst>
          </p:cNvPr>
          <p:cNvSpPr>
            <a:spLocks noGrp="1"/>
          </p:cNvSpPr>
          <p:nvPr>
            <p:ph type="title"/>
          </p:nvPr>
        </p:nvSpPr>
        <p:spPr>
          <a:xfrm>
            <a:off x="395536" y="116632"/>
            <a:ext cx="8208912" cy="1440160"/>
          </a:xfrm>
        </p:spPr>
        <p:txBody>
          <a:bodyPr>
            <a:normAutofit/>
          </a:bodyPr>
          <a:lstStyle/>
          <a:p>
            <a:r>
              <a:rPr lang="cs-CZ" dirty="0"/>
              <a:t>Artefakt postranních paprsků</a:t>
            </a:r>
            <a:br>
              <a:rPr lang="cs-CZ" dirty="0"/>
            </a:br>
            <a:r>
              <a:rPr lang="cs-CZ" sz="3600" dirty="0" err="1"/>
              <a:t>Side</a:t>
            </a:r>
            <a:r>
              <a:rPr lang="cs-CZ" sz="3600" dirty="0"/>
              <a:t> lobe </a:t>
            </a:r>
            <a:r>
              <a:rPr lang="cs-CZ" sz="3600" dirty="0" err="1"/>
              <a:t>artifact</a:t>
            </a:r>
            <a:endParaRPr lang="cs-CZ" dirty="0"/>
          </a:p>
        </p:txBody>
      </p:sp>
      <p:sp>
        <p:nvSpPr>
          <p:cNvPr id="47110" name="Rectangle 7">
            <a:extLst>
              <a:ext uri="{FF2B5EF4-FFF2-40B4-BE49-F238E27FC236}">
                <a16:creationId xmlns:a16="http://schemas.microsoft.com/office/drawing/2014/main" id="{EB32BCAC-F468-4291-B168-CA569EDEC4E5}"/>
              </a:ext>
            </a:extLst>
          </p:cNvPr>
          <p:cNvSpPr>
            <a:spLocks noGrp="1" noChangeArrowheads="1"/>
          </p:cNvSpPr>
          <p:nvPr>
            <p:ph idx="1"/>
          </p:nvPr>
        </p:nvSpPr>
        <p:spPr>
          <a:xfrm>
            <a:off x="628650" y="1556793"/>
            <a:ext cx="7886700" cy="1224136"/>
          </a:xfrm>
        </p:spPr>
        <p:txBody>
          <a:bodyPr/>
          <a:lstStyle/>
          <a:p>
            <a:pPr>
              <a:spcBef>
                <a:spcPct val="0"/>
              </a:spcBef>
              <a:defRPr/>
            </a:pPr>
            <a:r>
              <a:rPr lang="cs-CZ" sz="2400" dirty="0"/>
              <a:t>způsobené postranními UZ paprsky, které jsou sice slabší, ale mohou se od výrazně odrazivého rozhraní vrátit zpět a zobrazit jej přímo v ose obrazu</a:t>
            </a:r>
          </a:p>
        </p:txBody>
      </p:sp>
      <p:pic>
        <p:nvPicPr>
          <p:cNvPr id="58375" name="Picture 8">
            <a:extLst>
              <a:ext uri="{FF2B5EF4-FFF2-40B4-BE49-F238E27FC236}">
                <a16:creationId xmlns:a16="http://schemas.microsoft.com/office/drawing/2014/main" id="{A735626C-DF53-4C1A-A8BB-E2881E114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9375"/>
          <a:stretch>
            <a:fillRect/>
          </a:stretch>
        </p:blipFill>
        <p:spPr bwMode="auto">
          <a:xfrm>
            <a:off x="3711575" y="2882900"/>
            <a:ext cx="5170488"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a:extLst>
              <a:ext uri="{FF2B5EF4-FFF2-40B4-BE49-F238E27FC236}">
                <a16:creationId xmlns:a16="http://schemas.microsoft.com/office/drawing/2014/main" id="{7294CDBF-842D-45C5-BD92-031232FC3F27}"/>
              </a:ext>
            </a:extLst>
          </p:cNvPr>
          <p:cNvSpPr>
            <a:spLocks noGrp="1" noChangeArrowheads="1"/>
          </p:cNvSpPr>
          <p:nvPr>
            <p:ph type="title"/>
          </p:nvPr>
        </p:nvSpPr>
        <p:spPr/>
        <p:txBody>
          <a:bodyPr/>
          <a:lstStyle/>
          <a:p>
            <a:pPr eaLnBrk="1" hangingPunct="1">
              <a:defRPr/>
            </a:pPr>
            <a:r>
              <a:rPr lang="cs-CZ" sz="4000" dirty="0"/>
              <a:t>Elektronický šum</a:t>
            </a:r>
          </a:p>
        </p:txBody>
      </p:sp>
      <p:sp>
        <p:nvSpPr>
          <p:cNvPr id="46084" name="Rectangle 4">
            <a:extLst>
              <a:ext uri="{FF2B5EF4-FFF2-40B4-BE49-F238E27FC236}">
                <a16:creationId xmlns:a16="http://schemas.microsoft.com/office/drawing/2014/main" id="{AD83DAA7-9F0C-470C-9BF5-71A243B24550}"/>
              </a:ext>
            </a:extLst>
          </p:cNvPr>
          <p:cNvSpPr>
            <a:spLocks noGrp="1" noChangeArrowheads="1"/>
          </p:cNvSpPr>
          <p:nvPr>
            <p:ph idx="1"/>
          </p:nvPr>
        </p:nvSpPr>
        <p:spPr>
          <a:xfrm>
            <a:off x="457200" y="1412875"/>
            <a:ext cx="8229600" cy="4713288"/>
          </a:xfrm>
        </p:spPr>
        <p:txBody>
          <a:bodyPr/>
          <a:lstStyle/>
          <a:p>
            <a:pPr>
              <a:spcBef>
                <a:spcPct val="0"/>
              </a:spcBef>
              <a:defRPr/>
            </a:pPr>
            <a:r>
              <a:rPr lang="cs-CZ" dirty="0"/>
              <a:t>interferencí jiných částí přístroje, (mobilní telefon)</a:t>
            </a:r>
          </a:p>
          <a:p>
            <a:pPr>
              <a:spcBef>
                <a:spcPct val="0"/>
              </a:spcBef>
              <a:defRPr/>
            </a:pPr>
            <a:r>
              <a:rPr lang="cs-CZ" dirty="0"/>
              <a:t>také špatným nastavením přístroje</a:t>
            </a:r>
          </a:p>
          <a:p>
            <a:pPr>
              <a:spcBef>
                <a:spcPct val="0"/>
              </a:spcBef>
              <a:defRPr/>
            </a:pPr>
            <a:r>
              <a:rPr lang="cs-CZ" dirty="0"/>
              <a:t>akustický výkon</a:t>
            </a:r>
          </a:p>
          <a:p>
            <a:pPr eaLnBrk="1" hangingPunct="1">
              <a:defRPr/>
            </a:pPr>
            <a:endParaRPr lang="cs-CZ" dirty="0"/>
          </a:p>
        </p:txBody>
      </p:sp>
      <p:pic>
        <p:nvPicPr>
          <p:cNvPr id="57347" name="Picture 3">
            <a:extLst>
              <a:ext uri="{FF2B5EF4-FFF2-40B4-BE49-F238E27FC236}">
                <a16:creationId xmlns:a16="http://schemas.microsoft.com/office/drawing/2014/main" id="{8CABEE7D-42D1-4036-B6EC-80CEB59F6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802" y="3217864"/>
            <a:ext cx="4082397" cy="339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65360C3E-92DC-430A-971E-64E331344721}"/>
              </a:ext>
            </a:extLst>
          </p:cNvPr>
          <p:cNvPicPr>
            <a:picLocks noChangeAspect="1"/>
          </p:cNvPicPr>
          <p:nvPr/>
        </p:nvPicPr>
        <p:blipFill rotWithShape="1">
          <a:blip r:embed="rId4">
            <a:extLst>
              <a:ext uri="{28A0092B-C50C-407E-A947-70E740481C1C}">
                <a14:useLocalDpi xmlns:a14="http://schemas.microsoft.com/office/drawing/2010/main" val="0"/>
              </a:ext>
            </a:extLst>
          </a:blip>
          <a:srcRect l="8562" t="17451" r="17713" b="10671"/>
          <a:stretch/>
        </p:blipFill>
        <p:spPr>
          <a:xfrm>
            <a:off x="0" y="3217864"/>
            <a:ext cx="4646061" cy="3397249"/>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15F52-2C21-4068-91C0-CBD652FCF7E8}"/>
              </a:ext>
            </a:extLst>
          </p:cNvPr>
          <p:cNvSpPr>
            <a:spLocks noGrp="1"/>
          </p:cNvSpPr>
          <p:nvPr>
            <p:ph type="title"/>
          </p:nvPr>
        </p:nvSpPr>
        <p:spPr>
          <a:xfrm>
            <a:off x="623888" y="1709739"/>
            <a:ext cx="7404496" cy="2852737"/>
          </a:xfrm>
        </p:spPr>
        <p:txBody>
          <a:bodyPr/>
          <a:lstStyle/>
          <a:p>
            <a:pPr>
              <a:defRPr/>
            </a:pPr>
            <a:r>
              <a:rPr lang="cs-CZ" dirty="0"/>
              <a:t>Dopplerovské modality</a:t>
            </a:r>
          </a:p>
        </p:txBody>
      </p:sp>
      <p:sp>
        <p:nvSpPr>
          <p:cNvPr id="3" name="Zástupný symbol pro text 2">
            <a:extLst>
              <a:ext uri="{FF2B5EF4-FFF2-40B4-BE49-F238E27FC236}">
                <a16:creationId xmlns:a16="http://schemas.microsoft.com/office/drawing/2014/main" id="{79E8F319-EBB6-44A5-A46F-F1498E59FB76}"/>
              </a:ext>
            </a:extLst>
          </p:cNvPr>
          <p:cNvSpPr>
            <a:spLocks noGrp="1"/>
          </p:cNvSpPr>
          <p:nvPr>
            <p:ph type="body" idx="1"/>
          </p:nvPr>
        </p:nvSpPr>
        <p:spPr/>
        <p:txBody>
          <a:bodyPr/>
          <a:lstStyle/>
          <a:p>
            <a:pPr>
              <a:defRPr/>
            </a:pP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a:extLst>
              <a:ext uri="{FF2B5EF4-FFF2-40B4-BE49-F238E27FC236}">
                <a16:creationId xmlns:a16="http://schemas.microsoft.com/office/drawing/2014/main" id="{D73F0A53-CD6F-4BD0-A2E9-74AA840FBB24}"/>
              </a:ext>
            </a:extLst>
          </p:cNvPr>
          <p:cNvSpPr>
            <a:spLocks noChangeArrowheads="1"/>
          </p:cNvSpPr>
          <p:nvPr/>
        </p:nvSpPr>
        <p:spPr bwMode="auto">
          <a:xfrm>
            <a:off x="250825" y="1052513"/>
            <a:ext cx="6553200"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hlink"/>
              </a:buClr>
              <a:buSzPct val="70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imes New Roman" panose="02020603050405020304"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imes New Roman" panose="02020603050405020304"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imes New Roman" panose="02020603050405020304" pitchFamily="18" charset="0"/>
              </a:defRPr>
            </a:lvl9pPr>
          </a:lstStyle>
          <a:p>
            <a:pPr>
              <a:buClrTx/>
              <a:buSzTx/>
              <a:buFontTx/>
              <a:buChar char="•"/>
              <a:defRPr/>
            </a:pPr>
            <a:r>
              <a:rPr lang="cs-CZ" altLang="cs-CZ" sz="2400" dirty="0">
                <a:latin typeface="+mn-lt"/>
              </a:rPr>
              <a:t>Johann Christian Doppler (1803-1853)</a:t>
            </a: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a:p>
            <a:pPr>
              <a:buClrTx/>
              <a:buSzTx/>
              <a:buFontTx/>
              <a:buChar char="•"/>
              <a:defRPr/>
            </a:pPr>
            <a:r>
              <a:rPr lang="cs-CZ" altLang="cs-CZ" sz="2400" dirty="0">
                <a:latin typeface="+mn-lt"/>
              </a:rPr>
              <a:t>fyzik a matematik</a:t>
            </a:r>
          </a:p>
          <a:p>
            <a:pPr>
              <a:buClrTx/>
              <a:buSzTx/>
              <a:buFontTx/>
              <a:buChar char="•"/>
              <a:defRPr/>
            </a:pPr>
            <a:r>
              <a:rPr lang="cs-CZ" altLang="cs-CZ" sz="2400" dirty="0">
                <a:latin typeface="+mn-lt"/>
              </a:rPr>
              <a:t>princip formulován v roce 1842, Praha</a:t>
            </a:r>
          </a:p>
          <a:p>
            <a:pPr>
              <a:buClrTx/>
              <a:buSzTx/>
              <a:buFontTx/>
              <a:buChar char="•"/>
              <a:defRPr/>
            </a:pPr>
            <a:r>
              <a:rPr lang="cs-CZ" altLang="cs-CZ" sz="2400" dirty="0">
                <a:latin typeface="+mn-lt"/>
              </a:rPr>
              <a:t>platí pro všechny druhy vlnění</a:t>
            </a:r>
          </a:p>
          <a:p>
            <a:pPr>
              <a:buClrTx/>
              <a:buSzTx/>
              <a:buFontTx/>
              <a:buChar char="•"/>
              <a:defRPr/>
            </a:pPr>
            <a:endParaRPr lang="cs-CZ" altLang="cs-CZ" sz="2400" dirty="0">
              <a:latin typeface="+mn-lt"/>
            </a:endParaRPr>
          </a:p>
          <a:p>
            <a:pPr>
              <a:buClrTx/>
              <a:buSzTx/>
              <a:buFontTx/>
              <a:buChar char="•"/>
              <a:defRPr/>
            </a:pPr>
            <a:endParaRPr lang="cs-CZ" altLang="cs-CZ" sz="2400" dirty="0">
              <a:latin typeface="+mn-lt"/>
            </a:endParaRPr>
          </a:p>
        </p:txBody>
      </p:sp>
      <p:pic>
        <p:nvPicPr>
          <p:cNvPr id="60420" name="Picture 6">
            <a:extLst>
              <a:ext uri="{FF2B5EF4-FFF2-40B4-BE49-F238E27FC236}">
                <a16:creationId xmlns:a16="http://schemas.microsoft.com/office/drawing/2014/main" id="{B1F0DF7C-CFAE-421C-98D2-75A45319B3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628775"/>
            <a:ext cx="4319588"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0421" name="Picture 7">
            <a:extLst>
              <a:ext uri="{FF2B5EF4-FFF2-40B4-BE49-F238E27FC236}">
                <a16:creationId xmlns:a16="http://schemas.microsoft.com/office/drawing/2014/main" id="{396C7ECB-7CC2-4F4B-A51D-64E3F639D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1781175"/>
            <a:ext cx="1954212"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Nadpis 13">
            <a:extLst>
              <a:ext uri="{FF2B5EF4-FFF2-40B4-BE49-F238E27FC236}">
                <a16:creationId xmlns:a16="http://schemas.microsoft.com/office/drawing/2014/main" id="{B790C2AB-C75C-4FB0-9C25-CAE0EA631224}"/>
              </a:ext>
            </a:extLst>
          </p:cNvPr>
          <p:cNvSpPr>
            <a:spLocks noGrp="1"/>
          </p:cNvSpPr>
          <p:nvPr>
            <p:ph type="title"/>
          </p:nvPr>
        </p:nvSpPr>
        <p:spPr>
          <a:xfrm>
            <a:off x="606338" y="15081"/>
            <a:ext cx="7886700" cy="821631"/>
          </a:xfrm>
        </p:spPr>
        <p:txBody>
          <a:bodyPr/>
          <a:lstStyle/>
          <a:p>
            <a:pPr algn="ctr"/>
            <a:r>
              <a:rPr lang="cs-CZ" dirty="0"/>
              <a:t>Dopplerův princip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a:extLst>
              <a:ext uri="{FF2B5EF4-FFF2-40B4-BE49-F238E27FC236}">
                <a16:creationId xmlns:a16="http://schemas.microsoft.com/office/drawing/2014/main" id="{D63FFE91-4B59-4D78-9894-BD4E4C7182B8}"/>
              </a:ext>
            </a:extLst>
          </p:cNvPr>
          <p:cNvSpPr>
            <a:spLocks noGrp="1" noChangeArrowheads="1"/>
          </p:cNvSpPr>
          <p:nvPr>
            <p:ph type="title"/>
          </p:nvPr>
        </p:nvSpPr>
        <p:spPr/>
        <p:txBody>
          <a:bodyPr/>
          <a:lstStyle/>
          <a:p>
            <a:pPr>
              <a:defRPr/>
            </a:pPr>
            <a:r>
              <a:rPr lang="cs-CZ" dirty="0"/>
              <a:t>Amplituda</a:t>
            </a:r>
            <a:endParaRPr lang="en-US" dirty="0"/>
          </a:p>
        </p:txBody>
      </p:sp>
      <p:grpSp>
        <p:nvGrpSpPr>
          <p:cNvPr id="17411" name="Group 3">
            <a:extLst>
              <a:ext uri="{FF2B5EF4-FFF2-40B4-BE49-F238E27FC236}">
                <a16:creationId xmlns:a16="http://schemas.microsoft.com/office/drawing/2014/main" id="{BD0D73C9-C5A3-4160-A09A-06AC073AADF3}"/>
              </a:ext>
            </a:extLst>
          </p:cNvPr>
          <p:cNvGrpSpPr>
            <a:grpSpLocks/>
          </p:cNvGrpSpPr>
          <p:nvPr/>
        </p:nvGrpSpPr>
        <p:grpSpPr bwMode="auto">
          <a:xfrm>
            <a:off x="381000" y="990600"/>
            <a:ext cx="4495800" cy="3276600"/>
            <a:chOff x="240" y="624"/>
            <a:chExt cx="2832" cy="2064"/>
          </a:xfrm>
        </p:grpSpPr>
        <p:pic>
          <p:nvPicPr>
            <p:cNvPr id="17417" name="Picture 4">
              <a:extLst>
                <a:ext uri="{FF2B5EF4-FFF2-40B4-BE49-F238E27FC236}">
                  <a16:creationId xmlns:a16="http://schemas.microsoft.com/office/drawing/2014/main" id="{14F70F2A-5461-4316-A7C0-C83151C6C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624"/>
              <a:ext cx="283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Rectangle 5">
              <a:extLst>
                <a:ext uri="{FF2B5EF4-FFF2-40B4-BE49-F238E27FC236}">
                  <a16:creationId xmlns:a16="http://schemas.microsoft.com/office/drawing/2014/main" id="{E078F2E3-5962-4852-A88D-9447A0F2ABAD}"/>
                </a:ext>
              </a:extLst>
            </p:cNvPr>
            <p:cNvSpPr>
              <a:spLocks noChangeArrowheads="1"/>
            </p:cNvSpPr>
            <p:nvPr/>
          </p:nvSpPr>
          <p:spPr bwMode="auto">
            <a:xfrm>
              <a:off x="2304" y="1344"/>
              <a:ext cx="70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cs-CZ">
                  <a:solidFill>
                    <a:srgbClr val="DDDDDD"/>
                  </a:solidFill>
                </a:rPr>
                <a:t>2 MHz</a:t>
              </a:r>
            </a:p>
          </p:txBody>
        </p:sp>
      </p:grpSp>
      <p:grpSp>
        <p:nvGrpSpPr>
          <p:cNvPr id="17412" name="Group 6">
            <a:extLst>
              <a:ext uri="{FF2B5EF4-FFF2-40B4-BE49-F238E27FC236}">
                <a16:creationId xmlns:a16="http://schemas.microsoft.com/office/drawing/2014/main" id="{911870A5-ECF5-4F6F-AC8E-BCB409FC0F54}"/>
              </a:ext>
            </a:extLst>
          </p:cNvPr>
          <p:cNvGrpSpPr>
            <a:grpSpLocks/>
          </p:cNvGrpSpPr>
          <p:nvPr/>
        </p:nvGrpSpPr>
        <p:grpSpPr bwMode="auto">
          <a:xfrm>
            <a:off x="4953000" y="990600"/>
            <a:ext cx="3810000" cy="3276600"/>
            <a:chOff x="3120" y="624"/>
            <a:chExt cx="2400" cy="2064"/>
          </a:xfrm>
        </p:grpSpPr>
        <p:pic>
          <p:nvPicPr>
            <p:cNvPr id="17415" name="Picture 7">
              <a:extLst>
                <a:ext uri="{FF2B5EF4-FFF2-40B4-BE49-F238E27FC236}">
                  <a16:creationId xmlns:a16="http://schemas.microsoft.com/office/drawing/2014/main" id="{21F55B3B-2D28-4677-AC5B-64BCAC90046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624"/>
              <a:ext cx="2400"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Rectangle 8">
              <a:extLst>
                <a:ext uri="{FF2B5EF4-FFF2-40B4-BE49-F238E27FC236}">
                  <a16:creationId xmlns:a16="http://schemas.microsoft.com/office/drawing/2014/main" id="{2EC38004-F311-4CEE-878A-CF7847A69733}"/>
                </a:ext>
              </a:extLst>
            </p:cNvPr>
            <p:cNvSpPr>
              <a:spLocks noChangeArrowheads="1"/>
            </p:cNvSpPr>
            <p:nvPr/>
          </p:nvSpPr>
          <p:spPr bwMode="auto">
            <a:xfrm>
              <a:off x="4800" y="1488"/>
              <a:ext cx="6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cs-CZ" sz="1600">
                  <a:solidFill>
                    <a:srgbClr val="DDDDDD"/>
                  </a:solidFill>
                </a:rPr>
                <a:t>2 MHz</a:t>
              </a:r>
            </a:p>
          </p:txBody>
        </p:sp>
      </p:grpSp>
      <p:sp>
        <p:nvSpPr>
          <p:cNvPr id="676873" name="Rectangle 9">
            <a:extLst>
              <a:ext uri="{FF2B5EF4-FFF2-40B4-BE49-F238E27FC236}">
                <a16:creationId xmlns:a16="http://schemas.microsoft.com/office/drawing/2014/main" id="{6395FA9A-B6B2-4EF5-AFB2-D2F1C668ABA8}"/>
              </a:ext>
            </a:extLst>
          </p:cNvPr>
          <p:cNvSpPr>
            <a:spLocks noChangeArrowheads="1"/>
          </p:cNvSpPr>
          <p:nvPr/>
        </p:nvSpPr>
        <p:spPr bwMode="auto">
          <a:xfrm>
            <a:off x="304800" y="4191000"/>
            <a:ext cx="8153400" cy="19812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latin typeface="+mn-lt"/>
                <a:cs typeface="Arial" pitchFamily="34" charset="0"/>
              </a:rPr>
              <a:t>počáteční velikost amplitudy signálu je určena zdrojem</a:t>
            </a:r>
            <a:endParaRPr lang="en-US" sz="2400" dirty="0">
              <a:latin typeface="+mn-lt"/>
              <a:cs typeface="Arial" pitchFamily="34" charset="0"/>
            </a:endParaRPr>
          </a:p>
          <a:p>
            <a:pPr marL="342900" indent="-342900">
              <a:spcBef>
                <a:spcPct val="20000"/>
              </a:spcBef>
              <a:buFontTx/>
              <a:buChar char="•"/>
              <a:defRPr/>
            </a:pPr>
            <a:r>
              <a:rPr lang="cs-CZ" sz="2400" dirty="0">
                <a:latin typeface="+mn-lt"/>
                <a:cs typeface="Arial" pitchFamily="34" charset="0"/>
              </a:rPr>
              <a:t>je snižována průchodem prostředím (tlumení)</a:t>
            </a:r>
          </a:p>
          <a:p>
            <a:pPr marL="342900" indent="-342900">
              <a:spcBef>
                <a:spcPct val="20000"/>
              </a:spcBef>
              <a:buFontTx/>
              <a:buChar char="•"/>
              <a:defRPr/>
            </a:pPr>
            <a:r>
              <a:rPr lang="cs-CZ" sz="2400" dirty="0">
                <a:latin typeface="+mn-lt"/>
                <a:cs typeface="Arial" pitchFamily="34" charset="0"/>
              </a:rPr>
              <a:t>amplituda na příjmu je ovlivněna vlastností prostředí signál odrazit, propustit či absorbovat. </a:t>
            </a:r>
            <a:endParaRPr lang="en-US" sz="2400" dirty="0">
              <a:effectLst>
                <a:outerShdw blurRad="38100" dist="38100" dir="2700000" algn="tl">
                  <a:srgbClr val="FFFFFF"/>
                </a:outerShdw>
              </a:effectLst>
              <a:latin typeface="+mn-lt"/>
              <a:cs typeface="Arial" pitchFamily="34" charset="0"/>
            </a:endParaRPr>
          </a:p>
        </p:txBody>
      </p:sp>
      <p:sp>
        <p:nvSpPr>
          <p:cNvPr id="676875" name="Rectangle 11">
            <a:extLst>
              <a:ext uri="{FF2B5EF4-FFF2-40B4-BE49-F238E27FC236}">
                <a16:creationId xmlns:a16="http://schemas.microsoft.com/office/drawing/2014/main" id="{82138FF8-3DF8-4577-A479-6851F204F226}"/>
              </a:ext>
            </a:extLst>
          </p:cNvPr>
          <p:cNvSpPr>
            <a:spLocks noChangeArrowheads="1"/>
          </p:cNvSpPr>
          <p:nvPr/>
        </p:nvSpPr>
        <p:spPr bwMode="auto">
          <a:xfrm>
            <a:off x="228600" y="6034088"/>
            <a:ext cx="8520113" cy="519112"/>
          </a:xfrm>
          <a:prstGeom prst="rect">
            <a:avLst/>
          </a:prstGeom>
          <a:noFill/>
          <a:ln w="9525">
            <a:noFill/>
            <a:miter lim="800000"/>
            <a:headEnd/>
            <a:tailEnd/>
          </a:ln>
          <a:effectLst/>
        </p:spPr>
        <p:txBody>
          <a:bodyPr>
            <a:spAutoFit/>
          </a:bodyPr>
          <a:lstStyle/>
          <a:p>
            <a:pPr>
              <a:defRPr/>
            </a:pPr>
            <a:r>
              <a:rPr lang="cs-CZ" sz="2800" i="1" dirty="0">
                <a:solidFill>
                  <a:srgbClr val="FFFF00"/>
                </a:solidFill>
                <a:effectLst>
                  <a:outerShdw blurRad="38100" dist="38100" dir="2700000" algn="tl">
                    <a:srgbClr val="000000">
                      <a:alpha val="43137"/>
                    </a:srgbClr>
                  </a:outerShdw>
                </a:effectLst>
                <a:latin typeface="+mn-lt"/>
                <a:cs typeface="Arial" pitchFamily="34" charset="0"/>
              </a:rPr>
              <a:t>frekvenci a amplitudu můžeme ovlivnit jako uživatelé</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6875"/>
                                        </p:tgtEl>
                                        <p:attrNameLst>
                                          <p:attrName>style.visibility</p:attrName>
                                        </p:attrNameLst>
                                      </p:cBhvr>
                                      <p:to>
                                        <p:strVal val="visible"/>
                                      </p:to>
                                    </p:set>
                                    <p:anim calcmode="lin" valueType="num">
                                      <p:cBhvr additive="base">
                                        <p:cTn id="7" dur="500" fill="hold"/>
                                        <p:tgtEl>
                                          <p:spTgt spid="676875"/>
                                        </p:tgtEl>
                                        <p:attrNameLst>
                                          <p:attrName>ppt_x</p:attrName>
                                        </p:attrNameLst>
                                      </p:cBhvr>
                                      <p:tavLst>
                                        <p:tav tm="0">
                                          <p:val>
                                            <p:strVal val="#ppt_x"/>
                                          </p:val>
                                        </p:tav>
                                        <p:tav tm="100000">
                                          <p:val>
                                            <p:strVal val="#ppt_x"/>
                                          </p:val>
                                        </p:tav>
                                      </p:tavLst>
                                    </p:anim>
                                    <p:anim calcmode="lin" valueType="num">
                                      <p:cBhvr additive="base">
                                        <p:cTn id="8" dur="500" fill="hold"/>
                                        <p:tgtEl>
                                          <p:spTgt spid="676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7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6">
            <a:extLst>
              <a:ext uri="{FF2B5EF4-FFF2-40B4-BE49-F238E27FC236}">
                <a16:creationId xmlns:a16="http://schemas.microsoft.com/office/drawing/2014/main" id="{80424301-9E30-4D31-B557-F61F43D0FF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514600"/>
            <a:ext cx="565785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3" name="Object 2">
            <a:extLst>
              <a:ext uri="{FF2B5EF4-FFF2-40B4-BE49-F238E27FC236}">
                <a16:creationId xmlns:a16="http://schemas.microsoft.com/office/drawing/2014/main" id="{EFE5DBD9-1E04-4EF4-94DF-29F1C2B6B68C}"/>
              </a:ext>
            </a:extLst>
          </p:cNvPr>
          <p:cNvGraphicFramePr>
            <a:graphicFrameLocks noChangeAspect="1"/>
          </p:cNvGraphicFramePr>
          <p:nvPr/>
        </p:nvGraphicFramePr>
        <p:xfrm>
          <a:off x="6096000" y="5029200"/>
          <a:ext cx="2330450" cy="1077913"/>
        </p:xfrm>
        <a:graphic>
          <a:graphicData uri="http://schemas.openxmlformats.org/presentationml/2006/ole">
            <mc:AlternateContent xmlns:mc="http://schemas.openxmlformats.org/markup-compatibility/2006">
              <mc:Choice xmlns:v="urn:schemas-microsoft-com:vml" Requires="v">
                <p:oleObj name="Rovnice" r:id="rId3" imgW="850531" imgH="393529" progId="Equation.3">
                  <p:embed/>
                </p:oleObj>
              </mc:Choice>
              <mc:Fallback>
                <p:oleObj name="Rovnice" r:id="rId3" imgW="850531" imgH="393529" progId="Equation.3">
                  <p:embed/>
                  <p:pic>
                    <p:nvPicPr>
                      <p:cNvPr id="61443" name="Object 2">
                        <a:extLst>
                          <a:ext uri="{FF2B5EF4-FFF2-40B4-BE49-F238E27FC236}">
                            <a16:creationId xmlns:a16="http://schemas.microsoft.com/office/drawing/2014/main" id="{EFE5DBD9-1E04-4EF4-94DF-29F1C2B6B6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029200"/>
                        <a:ext cx="2330450" cy="1077913"/>
                      </a:xfrm>
                      <a:prstGeom prst="rect">
                        <a:avLst/>
                      </a:prstGeom>
                      <a:solidFill>
                        <a:srgbClr val="EAEAEA"/>
                      </a:solidFill>
                      <a:ln>
                        <a:noFill/>
                      </a:ln>
                      <a:effectLst/>
                      <a:extLs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0315" name="Rectangle 27">
            <a:extLst>
              <a:ext uri="{FF2B5EF4-FFF2-40B4-BE49-F238E27FC236}">
                <a16:creationId xmlns:a16="http://schemas.microsoft.com/office/drawing/2014/main" id="{797A3845-9E29-4046-9E84-80B2A9A565C9}"/>
              </a:ext>
            </a:extLst>
          </p:cNvPr>
          <p:cNvSpPr>
            <a:spLocks noGrp="1" noChangeArrowheads="1"/>
          </p:cNvSpPr>
          <p:nvPr>
            <p:ph idx="1"/>
          </p:nvPr>
        </p:nvSpPr>
        <p:spPr>
          <a:xfrm>
            <a:off x="228600" y="4876800"/>
            <a:ext cx="8305800" cy="1600200"/>
          </a:xfrm>
        </p:spPr>
        <p:txBody>
          <a:bodyPr/>
          <a:lstStyle/>
          <a:p>
            <a:pPr>
              <a:buFontTx/>
              <a:buNone/>
              <a:defRPr/>
            </a:pPr>
            <a:r>
              <a:rPr lang="cs-CZ" sz="2000" i="1" dirty="0">
                <a:latin typeface="Arial" panose="020B0604020202020204" pitchFamily="34" charset="0"/>
                <a:cs typeface="Arial" panose="020B0604020202020204" pitchFamily="34" charset="0"/>
              </a:rPr>
              <a:t>f</a:t>
            </a:r>
            <a:r>
              <a:rPr lang="cs-CZ" sz="2000" i="1" baseline="-25000" dirty="0">
                <a:latin typeface="Arial" panose="020B0604020202020204" pitchFamily="34" charset="0"/>
                <a:cs typeface="Arial" panose="020B0604020202020204" pitchFamily="34" charset="0"/>
              </a:rPr>
              <a:t>p</a:t>
            </a:r>
            <a:r>
              <a:rPr lang="cs-CZ" sz="2000" dirty="0">
                <a:latin typeface="Arial" panose="020B0604020202020204" pitchFamily="34" charset="0"/>
                <a:cs typeface="Arial" panose="020B0604020202020204" pitchFamily="34" charset="0"/>
              </a:rPr>
              <a:t>  - pozorovatelem přijímaná frekvence vlnění</a:t>
            </a:r>
          </a:p>
          <a:p>
            <a:pPr>
              <a:buFontTx/>
              <a:buNone/>
              <a:defRPr/>
            </a:pPr>
            <a:r>
              <a:rPr lang="cs-CZ" sz="2000" i="1" dirty="0">
                <a:latin typeface="Arial" panose="020B0604020202020204" pitchFamily="34" charset="0"/>
                <a:cs typeface="Arial" panose="020B0604020202020204" pitchFamily="34" charset="0"/>
              </a:rPr>
              <a:t>c</a:t>
            </a:r>
            <a:r>
              <a:rPr lang="cs-CZ" sz="2000" dirty="0">
                <a:latin typeface="Arial" panose="020B0604020202020204" pitchFamily="34" charset="0"/>
                <a:cs typeface="Arial" panose="020B0604020202020204" pitchFamily="34" charset="0"/>
              </a:rPr>
              <a:t>  - rychlost šíření vlnění v daném prostředí</a:t>
            </a:r>
          </a:p>
          <a:p>
            <a:pPr>
              <a:buFontTx/>
              <a:buNone/>
              <a:defRPr/>
            </a:pPr>
            <a:r>
              <a:rPr lang="cs-CZ" sz="2000" i="1" dirty="0">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  - rychlost pohybu zdroje směrem k pozorovateli</a:t>
            </a:r>
          </a:p>
          <a:p>
            <a:pPr>
              <a:buFontTx/>
              <a:buNone/>
              <a:defRPr/>
            </a:pPr>
            <a:r>
              <a:rPr lang="cs-CZ" sz="2000" i="1" dirty="0" err="1">
                <a:latin typeface="Arial" panose="020B0604020202020204" pitchFamily="34" charset="0"/>
                <a:cs typeface="Arial" panose="020B0604020202020204" pitchFamily="34" charset="0"/>
              </a:rPr>
              <a:t>f</a:t>
            </a:r>
            <a:r>
              <a:rPr lang="cs-CZ" sz="2000" i="1" baseline="-25000" dirty="0" err="1">
                <a:latin typeface="Arial" panose="020B0604020202020204" pitchFamily="34" charset="0"/>
                <a:cs typeface="Arial" panose="020B0604020202020204" pitchFamily="34" charset="0"/>
              </a:rPr>
              <a:t>v</a:t>
            </a:r>
            <a:r>
              <a:rPr lang="cs-CZ" sz="2000" dirty="0">
                <a:latin typeface="Arial" panose="020B0604020202020204" pitchFamily="34" charset="0"/>
                <a:cs typeface="Arial" panose="020B0604020202020204" pitchFamily="34" charset="0"/>
              </a:rPr>
              <a:t>  - zdrojem vyslaná frekvence vlnění</a:t>
            </a:r>
          </a:p>
        </p:txBody>
      </p:sp>
      <p:sp>
        <p:nvSpPr>
          <p:cNvPr id="61445" name="Rectangle 28">
            <a:extLst>
              <a:ext uri="{FF2B5EF4-FFF2-40B4-BE49-F238E27FC236}">
                <a16:creationId xmlns:a16="http://schemas.microsoft.com/office/drawing/2014/main" id="{036C3841-7C80-4391-A634-BE1126A14B86}"/>
              </a:ext>
            </a:extLst>
          </p:cNvPr>
          <p:cNvSpPr>
            <a:spLocks noChangeArrowheads="1"/>
          </p:cNvSpPr>
          <p:nvPr/>
        </p:nvSpPr>
        <p:spPr bwMode="auto">
          <a:xfrm>
            <a:off x="381000" y="1143000"/>
            <a:ext cx="8007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u="sng" dirty="0">
                <a:solidFill>
                  <a:srgbClr val="DDDDDD"/>
                </a:solidFill>
                <a:latin typeface="+mn-lt"/>
                <a:cs typeface="Arial" panose="020B0604020202020204" pitchFamily="34" charset="0"/>
              </a:rPr>
              <a:t>přibližuje-li</a:t>
            </a:r>
            <a:r>
              <a:rPr lang="cs-CZ" altLang="cs-CZ" sz="2400" dirty="0">
                <a:solidFill>
                  <a:srgbClr val="DDDDDD"/>
                </a:solidFill>
                <a:latin typeface="+mn-lt"/>
                <a:cs typeface="Arial" panose="020B0604020202020204" pitchFamily="34" charset="0"/>
              </a:rPr>
              <a:t> se zdroj zvuku o konstantní výšce (frekvenci) tónu směrem k pozorovateli, vnímá pozorovatel výšku tónu </a:t>
            </a:r>
            <a:r>
              <a:rPr lang="cs-CZ" altLang="cs-CZ" sz="2400" u="sng" dirty="0">
                <a:solidFill>
                  <a:srgbClr val="DDDDDD"/>
                </a:solidFill>
                <a:latin typeface="+mn-lt"/>
                <a:cs typeface="Arial" panose="020B0604020202020204" pitchFamily="34" charset="0"/>
              </a:rPr>
              <a:t>vyšší</a:t>
            </a:r>
            <a:r>
              <a:rPr lang="cs-CZ" altLang="cs-CZ" sz="2400" dirty="0">
                <a:solidFill>
                  <a:srgbClr val="DDDDDD"/>
                </a:solidFill>
                <a:latin typeface="+mn-lt"/>
                <a:cs typeface="Arial" panose="020B0604020202020204" pitchFamily="34" charset="0"/>
              </a:rPr>
              <a:t>, rozdíl mezi frekvencemi záleží na rychlosti pohybu</a:t>
            </a:r>
          </a:p>
        </p:txBody>
      </p:sp>
      <p:sp>
        <p:nvSpPr>
          <p:cNvPr id="8" name="Nadpis 13">
            <a:extLst>
              <a:ext uri="{FF2B5EF4-FFF2-40B4-BE49-F238E27FC236}">
                <a16:creationId xmlns:a16="http://schemas.microsoft.com/office/drawing/2014/main" id="{2F29B40C-1CC4-4A6B-9C59-6224E2C92421}"/>
              </a:ext>
            </a:extLst>
          </p:cNvPr>
          <p:cNvSpPr>
            <a:spLocks noGrp="1"/>
          </p:cNvSpPr>
          <p:nvPr>
            <p:ph type="title"/>
          </p:nvPr>
        </p:nvSpPr>
        <p:spPr>
          <a:xfrm>
            <a:off x="606338" y="15081"/>
            <a:ext cx="7886700" cy="821631"/>
          </a:xfrm>
        </p:spPr>
        <p:txBody>
          <a:bodyPr/>
          <a:lstStyle/>
          <a:p>
            <a:pPr algn="ctr"/>
            <a:r>
              <a:rPr lang="cs-CZ" dirty="0"/>
              <a:t>Dopplerův princip</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a:extLst>
              <a:ext uri="{FF2B5EF4-FFF2-40B4-BE49-F238E27FC236}">
                <a16:creationId xmlns:a16="http://schemas.microsoft.com/office/drawing/2014/main" id="{F2599263-1CFE-401D-91F1-32A71ACA1ADB}"/>
              </a:ext>
            </a:extLst>
          </p:cNvPr>
          <p:cNvSpPr>
            <a:spLocks noGrp="1" noChangeArrowheads="1"/>
          </p:cNvSpPr>
          <p:nvPr>
            <p:ph type="title"/>
          </p:nvPr>
        </p:nvSpPr>
        <p:spPr>
          <a:xfrm>
            <a:off x="0" y="0"/>
            <a:ext cx="9144000" cy="1143000"/>
          </a:xfrm>
        </p:spPr>
        <p:txBody>
          <a:bodyPr/>
          <a:lstStyle/>
          <a:p>
            <a:pPr algn="ctr">
              <a:defRPr/>
            </a:pPr>
            <a:r>
              <a:rPr lang="cs-CZ" sz="4000" dirty="0"/>
              <a:t>Dopplerův efekt - frekvenční posun</a:t>
            </a:r>
          </a:p>
        </p:txBody>
      </p:sp>
      <p:sp>
        <p:nvSpPr>
          <p:cNvPr id="782339" name="Rectangle 3">
            <a:extLst>
              <a:ext uri="{FF2B5EF4-FFF2-40B4-BE49-F238E27FC236}">
                <a16:creationId xmlns:a16="http://schemas.microsoft.com/office/drawing/2014/main" id="{19F2C62D-3F9D-4162-A176-86B26F2087BB}"/>
              </a:ext>
            </a:extLst>
          </p:cNvPr>
          <p:cNvSpPr>
            <a:spLocks noGrp="1" noChangeArrowheads="1"/>
          </p:cNvSpPr>
          <p:nvPr>
            <p:ph idx="1"/>
          </p:nvPr>
        </p:nvSpPr>
        <p:spPr>
          <a:xfrm>
            <a:off x="457200" y="1066800"/>
            <a:ext cx="8305800" cy="1981200"/>
          </a:xfrm>
        </p:spPr>
        <p:txBody>
          <a:bodyPr/>
          <a:lstStyle/>
          <a:p>
            <a:pPr>
              <a:defRPr/>
            </a:pPr>
            <a:r>
              <a:rPr lang="cs-CZ" sz="2000" dirty="0"/>
              <a:t>rozdíl frekvence vyslané a přijaté (</a:t>
            </a:r>
            <a:r>
              <a:rPr lang="cs-CZ" sz="2000" i="1" dirty="0">
                <a:sym typeface="Symbol" pitchFamily="18" charset="2"/>
              </a:rPr>
              <a:t></a:t>
            </a:r>
            <a:r>
              <a:rPr lang="cs-CZ" sz="2000" i="1" dirty="0"/>
              <a:t>f = f</a:t>
            </a:r>
            <a:r>
              <a:rPr lang="cs-CZ" sz="2000" i="1" baseline="-25000" dirty="0"/>
              <a:t>0</a:t>
            </a:r>
            <a:r>
              <a:rPr lang="cs-CZ" sz="2000" i="1" dirty="0"/>
              <a:t> – f</a:t>
            </a:r>
            <a:r>
              <a:rPr lang="cs-CZ" sz="2000" i="1" baseline="-25000" dirty="0"/>
              <a:t>1</a:t>
            </a:r>
            <a:r>
              <a:rPr lang="cs-CZ" sz="2000" dirty="0"/>
              <a:t>)</a:t>
            </a:r>
          </a:p>
          <a:p>
            <a:pPr>
              <a:defRPr/>
            </a:pPr>
            <a:r>
              <a:rPr lang="cs-CZ" sz="2000" dirty="0"/>
              <a:t>velikost frekvenčního posuvu je přímo úměrná </a:t>
            </a:r>
            <a:r>
              <a:rPr lang="cs-CZ" sz="2000" dirty="0">
                <a:solidFill>
                  <a:srgbClr val="FFFF00"/>
                </a:solidFill>
              </a:rPr>
              <a:t>frekvenci</a:t>
            </a:r>
            <a:r>
              <a:rPr lang="cs-CZ" sz="2000" dirty="0"/>
              <a:t>, </a:t>
            </a:r>
            <a:r>
              <a:rPr lang="cs-CZ" sz="2000" dirty="0">
                <a:solidFill>
                  <a:srgbClr val="FFFF00"/>
                </a:solidFill>
              </a:rPr>
              <a:t>rychlosti krevního toku</a:t>
            </a:r>
            <a:r>
              <a:rPr lang="cs-CZ" sz="2000" dirty="0"/>
              <a:t> a </a:t>
            </a:r>
            <a:r>
              <a:rPr lang="cs-CZ" sz="2000" dirty="0">
                <a:solidFill>
                  <a:srgbClr val="FFFF00"/>
                </a:solidFill>
              </a:rPr>
              <a:t>kosinu úhlu</a:t>
            </a:r>
            <a:r>
              <a:rPr lang="cs-CZ" sz="2000" dirty="0"/>
              <a:t>, který svírá směr UZ vln a tok krve </a:t>
            </a:r>
          </a:p>
          <a:p>
            <a:pPr lvl="1">
              <a:defRPr/>
            </a:pPr>
            <a:r>
              <a:rPr lang="cs-CZ" sz="3000" dirty="0"/>
              <a:t>kritická mez nad 60°</a:t>
            </a:r>
          </a:p>
          <a:p>
            <a:pPr>
              <a:defRPr/>
            </a:pPr>
            <a:r>
              <a:rPr lang="cs-CZ" sz="2000" dirty="0"/>
              <a:t>výpočet rychlosti pohybujících se elementů</a:t>
            </a:r>
          </a:p>
          <a:p>
            <a:pPr>
              <a:defRPr/>
            </a:pPr>
            <a:endParaRPr lang="cs-CZ" sz="2000" dirty="0"/>
          </a:p>
        </p:txBody>
      </p:sp>
      <p:graphicFrame>
        <p:nvGraphicFramePr>
          <p:cNvPr id="62468" name="Object 2">
            <a:extLst>
              <a:ext uri="{FF2B5EF4-FFF2-40B4-BE49-F238E27FC236}">
                <a16:creationId xmlns:a16="http://schemas.microsoft.com/office/drawing/2014/main" id="{5120E84A-EE79-4E3F-921A-258DF6EEB5A7}"/>
              </a:ext>
            </a:extLst>
          </p:cNvPr>
          <p:cNvGraphicFramePr>
            <a:graphicFrameLocks noChangeAspect="1"/>
          </p:cNvGraphicFramePr>
          <p:nvPr/>
        </p:nvGraphicFramePr>
        <p:xfrm>
          <a:off x="5791200" y="3048000"/>
          <a:ext cx="2895600" cy="1219200"/>
        </p:xfrm>
        <a:graphic>
          <a:graphicData uri="http://schemas.openxmlformats.org/presentationml/2006/ole">
            <mc:AlternateContent xmlns:mc="http://schemas.openxmlformats.org/markup-compatibility/2006">
              <mc:Choice xmlns:v="urn:schemas-microsoft-com:vml" Requires="v">
                <p:oleObj name="Rovnice" r:id="rId2" imgW="1040948" imgH="393529" progId="Equation.3">
                  <p:embed/>
                </p:oleObj>
              </mc:Choice>
              <mc:Fallback>
                <p:oleObj name="Rovnice" r:id="rId2" imgW="1040948" imgH="393529" progId="Equation.3">
                  <p:embed/>
                  <p:pic>
                    <p:nvPicPr>
                      <p:cNvPr id="62468" name="Object 2">
                        <a:extLst>
                          <a:ext uri="{FF2B5EF4-FFF2-40B4-BE49-F238E27FC236}">
                            <a16:creationId xmlns:a16="http://schemas.microsoft.com/office/drawing/2014/main" id="{5120E84A-EE79-4E3F-921A-258DF6EEB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048000"/>
                        <a:ext cx="2895600" cy="1219200"/>
                      </a:xfrm>
                      <a:prstGeom prst="rect">
                        <a:avLst/>
                      </a:prstGeom>
                      <a:solidFill>
                        <a:srgbClr val="DDDDDD"/>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2469" name="Text Box 6">
            <a:extLst>
              <a:ext uri="{FF2B5EF4-FFF2-40B4-BE49-F238E27FC236}">
                <a16:creationId xmlns:a16="http://schemas.microsoft.com/office/drawing/2014/main" id="{B15C77DE-120A-43AD-9F74-751F28F1B554}"/>
              </a:ext>
            </a:extLst>
          </p:cNvPr>
          <p:cNvSpPr txBox="1">
            <a:spLocks noChangeArrowheads="1"/>
          </p:cNvSpPr>
          <p:nvPr/>
        </p:nvSpPr>
        <p:spPr bwMode="auto">
          <a:xfrm>
            <a:off x="5795963" y="4403725"/>
            <a:ext cx="32718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cs-CZ" altLang="cs-CZ" i="1" dirty="0">
                <a:latin typeface="Arial" panose="020B0604020202020204" pitchFamily="34" charset="0"/>
                <a:cs typeface="Arial" panose="020B0604020202020204" pitchFamily="34" charset="0"/>
                <a:sym typeface="Symbol" panose="05050102010706020507" pitchFamily="18" charset="2"/>
              </a:rPr>
              <a:t></a:t>
            </a:r>
            <a:r>
              <a:rPr lang="cs-CZ" altLang="cs-CZ" i="1" dirty="0">
                <a:latin typeface="Arial" panose="020B0604020202020204" pitchFamily="34" charset="0"/>
                <a:cs typeface="Arial" panose="020B0604020202020204" pitchFamily="34" charset="0"/>
              </a:rPr>
              <a:t>f – frekvenční posuv</a:t>
            </a:r>
          </a:p>
          <a:p>
            <a:pPr eaLnBrk="1" hangingPunct="1">
              <a:spcBef>
                <a:spcPct val="50000"/>
              </a:spcBef>
            </a:pPr>
            <a:r>
              <a:rPr lang="cs-CZ" altLang="cs-CZ" i="1" dirty="0">
                <a:latin typeface="Arial" panose="020B0604020202020204" pitchFamily="34" charset="0"/>
                <a:cs typeface="Arial" panose="020B0604020202020204" pitchFamily="34" charset="0"/>
              </a:rPr>
              <a:t>c – rychlost šíření </a:t>
            </a:r>
            <a:r>
              <a:rPr lang="cs-CZ" altLang="cs-CZ" i="1" dirty="0" err="1">
                <a:latin typeface="Arial" panose="020B0604020202020204" pitchFamily="34" charset="0"/>
                <a:cs typeface="Arial" panose="020B0604020202020204" pitchFamily="34" charset="0"/>
              </a:rPr>
              <a:t>uz</a:t>
            </a:r>
            <a:r>
              <a:rPr lang="cs-CZ" altLang="cs-CZ" i="1" dirty="0">
                <a:latin typeface="Arial" panose="020B0604020202020204" pitchFamily="34" charset="0"/>
                <a:cs typeface="Arial" panose="020B0604020202020204" pitchFamily="34" charset="0"/>
              </a:rPr>
              <a:t> vlnění</a:t>
            </a:r>
          </a:p>
          <a:p>
            <a:pPr eaLnBrk="1" hangingPunct="1">
              <a:spcBef>
                <a:spcPct val="50000"/>
              </a:spcBef>
            </a:pPr>
            <a:r>
              <a:rPr lang="cs-CZ" altLang="cs-CZ" i="1" dirty="0">
                <a:latin typeface="Arial" panose="020B0604020202020204" pitchFamily="34" charset="0"/>
                <a:cs typeface="Arial" panose="020B0604020202020204" pitchFamily="34" charset="0"/>
              </a:rPr>
              <a:t>f</a:t>
            </a:r>
            <a:r>
              <a:rPr lang="cs-CZ" altLang="cs-CZ" i="1" baseline="-25000" dirty="0">
                <a:latin typeface="Arial" panose="020B0604020202020204" pitchFamily="34" charset="0"/>
                <a:cs typeface="Arial" panose="020B0604020202020204" pitchFamily="34" charset="0"/>
              </a:rPr>
              <a:t>0</a:t>
            </a:r>
            <a:r>
              <a:rPr lang="cs-CZ" altLang="cs-CZ" i="1" dirty="0">
                <a:latin typeface="Arial" panose="020B0604020202020204" pitchFamily="34" charset="0"/>
                <a:cs typeface="Arial" panose="020B0604020202020204" pitchFamily="34" charset="0"/>
              </a:rPr>
              <a:t> – frekvence sondy</a:t>
            </a:r>
          </a:p>
          <a:p>
            <a:pPr eaLnBrk="1" hangingPunct="1">
              <a:spcBef>
                <a:spcPct val="50000"/>
              </a:spcBef>
            </a:pPr>
            <a:r>
              <a:rPr lang="cs-CZ" altLang="cs-CZ" i="1" dirty="0">
                <a:latin typeface="Arial" panose="020B0604020202020204" pitchFamily="34" charset="0"/>
                <a:cs typeface="Arial" panose="020B0604020202020204" pitchFamily="34" charset="0"/>
                <a:sym typeface="Symbol" panose="05050102010706020507" pitchFamily="18" charset="2"/>
              </a:rPr>
              <a:t></a:t>
            </a:r>
            <a:r>
              <a:rPr lang="cs-CZ" altLang="cs-CZ" i="1" dirty="0">
                <a:latin typeface="Arial" panose="020B0604020202020204" pitchFamily="34" charset="0"/>
                <a:cs typeface="Arial" panose="020B0604020202020204" pitchFamily="34" charset="0"/>
              </a:rPr>
              <a:t> – úhel </a:t>
            </a:r>
            <a:r>
              <a:rPr lang="cs-CZ" altLang="cs-CZ" i="1" dirty="0" err="1">
                <a:latin typeface="Arial" panose="020B0604020202020204" pitchFamily="34" charset="0"/>
                <a:cs typeface="Arial" panose="020B0604020202020204" pitchFamily="34" charset="0"/>
              </a:rPr>
              <a:t>insonace</a:t>
            </a:r>
            <a:endParaRPr lang="cs-CZ" altLang="cs-CZ" i="1" dirty="0">
              <a:latin typeface="Arial" panose="020B0604020202020204" pitchFamily="34" charset="0"/>
              <a:cs typeface="Arial" panose="020B0604020202020204" pitchFamily="34" charset="0"/>
            </a:endParaRPr>
          </a:p>
          <a:p>
            <a:pPr eaLnBrk="1" hangingPunct="1">
              <a:spcBef>
                <a:spcPct val="50000"/>
              </a:spcBef>
            </a:pPr>
            <a:r>
              <a:rPr lang="cs-CZ" altLang="cs-CZ" i="1" dirty="0">
                <a:latin typeface="Arial" panose="020B0604020202020204" pitchFamily="34" charset="0"/>
                <a:cs typeface="Arial" panose="020B0604020202020204" pitchFamily="34" charset="0"/>
              </a:rPr>
              <a:t>v – rychlost toku</a:t>
            </a:r>
          </a:p>
        </p:txBody>
      </p:sp>
      <p:pic>
        <p:nvPicPr>
          <p:cNvPr id="62470" name="Picture 10">
            <a:extLst>
              <a:ext uri="{FF2B5EF4-FFF2-40B4-BE49-F238E27FC236}">
                <a16:creationId xmlns:a16="http://schemas.microsoft.com/office/drawing/2014/main" id="{5569D3C2-C803-4448-B4BD-74679EE76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252788"/>
            <a:ext cx="35052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19AC7445-DF77-4CCC-8F79-E9876ED223A3}"/>
              </a:ext>
            </a:extLst>
          </p:cNvPr>
          <p:cNvSpPr>
            <a:spLocks noGrp="1" noChangeArrowheads="1"/>
          </p:cNvSpPr>
          <p:nvPr>
            <p:ph type="title"/>
          </p:nvPr>
        </p:nvSpPr>
        <p:spPr>
          <a:xfrm>
            <a:off x="323850" y="0"/>
            <a:ext cx="8229600" cy="1143000"/>
          </a:xfrm>
        </p:spPr>
        <p:txBody>
          <a:bodyPr/>
          <a:lstStyle/>
          <a:p>
            <a:pPr algn="ctr">
              <a:defRPr/>
            </a:pPr>
            <a:r>
              <a:rPr lang="cs-CZ" dirty="0"/>
              <a:t>Dopplerovské zobrazení</a:t>
            </a:r>
          </a:p>
        </p:txBody>
      </p:sp>
      <p:sp>
        <p:nvSpPr>
          <p:cNvPr id="783363" name="Rectangle 3">
            <a:extLst>
              <a:ext uri="{FF2B5EF4-FFF2-40B4-BE49-F238E27FC236}">
                <a16:creationId xmlns:a16="http://schemas.microsoft.com/office/drawing/2014/main" id="{077C3507-212E-4E3B-9953-C8B61D8F0335}"/>
              </a:ext>
            </a:extLst>
          </p:cNvPr>
          <p:cNvSpPr>
            <a:spLocks noGrp="1" noChangeArrowheads="1"/>
          </p:cNvSpPr>
          <p:nvPr>
            <p:ph idx="1"/>
          </p:nvPr>
        </p:nvSpPr>
        <p:spPr>
          <a:xfrm>
            <a:off x="0" y="981075"/>
            <a:ext cx="9251950" cy="4200525"/>
          </a:xfrm>
        </p:spPr>
        <p:txBody>
          <a:bodyPr>
            <a:normAutofit/>
          </a:bodyPr>
          <a:lstStyle/>
          <a:p>
            <a:pPr>
              <a:buClr>
                <a:srgbClr val="FFC000"/>
              </a:buClr>
              <a:defRPr/>
            </a:pPr>
            <a:endParaRPr lang="en-US" sz="800" dirty="0">
              <a:solidFill>
                <a:srgbClr val="DDDDDD"/>
              </a:solidFill>
              <a:cs typeface="Arial" pitchFamily="34" charset="0"/>
            </a:endParaRPr>
          </a:p>
          <a:p>
            <a:pPr>
              <a:buClr>
                <a:srgbClr val="FFC000"/>
              </a:buClr>
              <a:defRPr/>
            </a:pPr>
            <a:endParaRPr lang="cs-CZ" dirty="0">
              <a:solidFill>
                <a:srgbClr val="FF3300"/>
              </a:solidFill>
              <a:effectLst/>
              <a:cs typeface="Arial" pitchFamily="34" charset="0"/>
            </a:endParaRPr>
          </a:p>
          <a:p>
            <a:pPr>
              <a:buClr>
                <a:srgbClr val="FFC000"/>
              </a:buClr>
              <a:defRPr/>
            </a:pPr>
            <a:endParaRPr lang="cs-CZ" dirty="0">
              <a:solidFill>
                <a:srgbClr val="FF3300"/>
              </a:solidFill>
              <a:effectLst/>
              <a:cs typeface="Arial" pitchFamily="34" charset="0"/>
            </a:endParaRPr>
          </a:p>
          <a:p>
            <a:pPr>
              <a:buClr>
                <a:srgbClr val="FFC000"/>
              </a:buClr>
              <a:defRPr/>
            </a:pPr>
            <a:r>
              <a:rPr lang="cs-CZ" dirty="0">
                <a:effectLst/>
                <a:cs typeface="Arial" pitchFamily="34" charset="0"/>
              </a:rPr>
              <a:t>změna </a:t>
            </a:r>
            <a:r>
              <a:rPr lang="cs-CZ" dirty="0">
                <a:solidFill>
                  <a:srgbClr val="FF0000"/>
                </a:solidFill>
                <a:effectLst/>
                <a:cs typeface="Arial" pitchFamily="34" charset="0"/>
              </a:rPr>
              <a:t>frekvence</a:t>
            </a:r>
            <a:r>
              <a:rPr lang="cs-CZ" dirty="0">
                <a:effectLst/>
                <a:cs typeface="Arial" pitchFamily="34" charset="0"/>
              </a:rPr>
              <a:t> je determinována </a:t>
            </a:r>
            <a:r>
              <a:rPr lang="cs-CZ" u="sng" dirty="0">
                <a:solidFill>
                  <a:srgbClr val="FF0000"/>
                </a:solidFill>
                <a:effectLst/>
                <a:cs typeface="Arial" pitchFamily="34" charset="0"/>
              </a:rPr>
              <a:t>rychlostí </a:t>
            </a:r>
            <a:r>
              <a:rPr lang="cs-CZ" dirty="0">
                <a:effectLst/>
                <a:cs typeface="Arial" pitchFamily="34" charset="0"/>
              </a:rPr>
              <a:t>(budeme tedy měřit rychlost)</a:t>
            </a:r>
          </a:p>
          <a:p>
            <a:pPr>
              <a:buClr>
                <a:srgbClr val="FFC000"/>
              </a:buClr>
              <a:defRPr/>
            </a:pPr>
            <a:endParaRPr lang="cs-CZ" dirty="0">
              <a:solidFill>
                <a:srgbClr val="FF0000"/>
              </a:solidFill>
              <a:effectLst/>
              <a:cs typeface="Arial" pitchFamily="34" charset="0"/>
            </a:endParaRPr>
          </a:p>
          <a:p>
            <a:pPr>
              <a:buClr>
                <a:srgbClr val="FFC000"/>
              </a:buClr>
              <a:defRPr/>
            </a:pPr>
            <a:r>
              <a:rPr lang="cs-CZ" dirty="0">
                <a:solidFill>
                  <a:srgbClr val="FF0000"/>
                </a:solidFill>
                <a:effectLst/>
                <a:cs typeface="Arial" pitchFamily="34" charset="0"/>
              </a:rPr>
              <a:t>intenzita</a:t>
            </a:r>
            <a:r>
              <a:rPr lang="cs-CZ" dirty="0">
                <a:effectLst/>
                <a:cs typeface="Arial" pitchFamily="34" charset="0"/>
              </a:rPr>
              <a:t> přijatého signálu je determinována množstvím pohybujících se </a:t>
            </a:r>
            <a:r>
              <a:rPr lang="cs-CZ" u="sng" dirty="0">
                <a:solidFill>
                  <a:srgbClr val="FF0000"/>
                </a:solidFill>
                <a:effectLst/>
                <a:cs typeface="Arial" pitchFamily="34" charset="0"/>
              </a:rPr>
              <a:t>elementů</a:t>
            </a:r>
            <a:r>
              <a:rPr lang="cs-CZ" dirty="0">
                <a:effectLst/>
                <a:cs typeface="Arial" pitchFamily="34" charset="0"/>
              </a:rPr>
              <a:t>  (např. krvinek)</a:t>
            </a:r>
          </a:p>
          <a:p>
            <a:pPr>
              <a:buClr>
                <a:srgbClr val="FFC000"/>
              </a:buClr>
              <a:defRPr/>
            </a:pPr>
            <a:endParaRPr lang="en-US" i="1" dirty="0">
              <a:solidFill>
                <a:srgbClr val="FF3300"/>
              </a:solidFill>
              <a:effectLst/>
              <a:cs typeface="Arial"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7698" name="Rectangle 2">
            <a:extLst>
              <a:ext uri="{FF2B5EF4-FFF2-40B4-BE49-F238E27FC236}">
                <a16:creationId xmlns:a16="http://schemas.microsoft.com/office/drawing/2014/main" id="{010AD239-1D86-4C7B-861E-54A229CAE9AF}"/>
              </a:ext>
            </a:extLst>
          </p:cNvPr>
          <p:cNvSpPr>
            <a:spLocks noGrp="1" noChangeArrowheads="1"/>
          </p:cNvSpPr>
          <p:nvPr>
            <p:ph type="title"/>
          </p:nvPr>
        </p:nvSpPr>
        <p:spPr>
          <a:xfrm>
            <a:off x="0" y="0"/>
            <a:ext cx="9144000" cy="1143000"/>
          </a:xfrm>
        </p:spPr>
        <p:txBody>
          <a:bodyPr/>
          <a:lstStyle/>
          <a:p>
            <a:pPr algn="ctr">
              <a:defRPr/>
            </a:pPr>
            <a:r>
              <a:rPr lang="cs-CZ" sz="4000" dirty="0"/>
              <a:t>Dopplerův efekt - frekvenční posuv</a:t>
            </a:r>
          </a:p>
        </p:txBody>
      </p:sp>
      <p:sp>
        <p:nvSpPr>
          <p:cNvPr id="797699" name="Rectangle 3">
            <a:extLst>
              <a:ext uri="{FF2B5EF4-FFF2-40B4-BE49-F238E27FC236}">
                <a16:creationId xmlns:a16="http://schemas.microsoft.com/office/drawing/2014/main" id="{345D1180-72FC-4276-B564-D9600E1665D0}"/>
              </a:ext>
            </a:extLst>
          </p:cNvPr>
          <p:cNvSpPr>
            <a:spLocks noGrp="1" noChangeArrowheads="1"/>
          </p:cNvSpPr>
          <p:nvPr>
            <p:ph idx="1"/>
          </p:nvPr>
        </p:nvSpPr>
        <p:spPr>
          <a:xfrm>
            <a:off x="1533525" y="5029200"/>
            <a:ext cx="5029200" cy="914400"/>
          </a:xfrm>
        </p:spPr>
        <p:txBody>
          <a:bodyPr>
            <a:normAutofit lnSpcReduction="10000"/>
          </a:bodyPr>
          <a:lstStyle/>
          <a:p>
            <a:pPr>
              <a:buFontTx/>
              <a:buNone/>
              <a:defRPr/>
            </a:pPr>
            <a:r>
              <a:rPr lang="cs-CZ" sz="2800" u="sng" dirty="0">
                <a:solidFill>
                  <a:srgbClr val="DDDDDD"/>
                </a:solidFill>
                <a:latin typeface="Arial" panose="020B0604020202020204" pitchFamily="34" charset="0"/>
                <a:cs typeface="Arial" panose="020B0604020202020204" pitchFamily="34" charset="0"/>
              </a:rPr>
              <a:t>2 • 5000000 s</a:t>
            </a:r>
            <a:r>
              <a:rPr lang="cs-CZ" sz="2800" u="sng" baseline="30000" dirty="0">
                <a:solidFill>
                  <a:srgbClr val="DDDDDD"/>
                </a:solidFill>
                <a:latin typeface="Arial" panose="020B0604020202020204" pitchFamily="34" charset="0"/>
                <a:cs typeface="Arial" panose="020B0604020202020204" pitchFamily="34" charset="0"/>
              </a:rPr>
              <a:t>-1</a:t>
            </a:r>
            <a:r>
              <a:rPr lang="cs-CZ" sz="2800" u="sng" dirty="0">
                <a:solidFill>
                  <a:srgbClr val="DDDDDD"/>
                </a:solidFill>
                <a:latin typeface="Arial" panose="020B0604020202020204" pitchFamily="34" charset="0"/>
                <a:cs typeface="Arial" panose="020B0604020202020204" pitchFamily="34" charset="0"/>
              </a:rPr>
              <a:t> • 0,3 </a:t>
            </a:r>
            <a:r>
              <a:rPr lang="cs-CZ" sz="2800" u="sng" dirty="0" err="1">
                <a:solidFill>
                  <a:srgbClr val="DDDDDD"/>
                </a:solidFill>
                <a:latin typeface="Arial" panose="020B0604020202020204" pitchFamily="34" charset="0"/>
                <a:cs typeface="Arial" panose="020B0604020202020204" pitchFamily="34" charset="0"/>
              </a:rPr>
              <a:t>ms</a:t>
            </a:r>
            <a:r>
              <a:rPr lang="cs-CZ" sz="2800" u="sng" baseline="30000" dirty="0">
                <a:solidFill>
                  <a:srgbClr val="DDDDDD"/>
                </a:solidFill>
                <a:latin typeface="Arial" panose="020B0604020202020204" pitchFamily="34" charset="0"/>
                <a:cs typeface="Arial" panose="020B0604020202020204" pitchFamily="34" charset="0"/>
              </a:rPr>
              <a:t>-1</a:t>
            </a:r>
            <a:r>
              <a:rPr lang="cs-CZ" sz="2800" u="sng" dirty="0">
                <a:solidFill>
                  <a:srgbClr val="DDDDDD"/>
                </a:solidFill>
                <a:latin typeface="Arial" panose="020B0604020202020204" pitchFamily="34" charset="0"/>
                <a:cs typeface="Arial" panose="020B0604020202020204" pitchFamily="34" charset="0"/>
              </a:rPr>
              <a:t> • 0,5    </a:t>
            </a:r>
            <a:r>
              <a:rPr lang="cs-CZ" sz="2800" dirty="0">
                <a:solidFill>
                  <a:srgbClr val="DDDDDD"/>
                </a:solidFill>
                <a:latin typeface="Arial" panose="020B0604020202020204" pitchFamily="34" charset="0"/>
                <a:cs typeface="Arial" panose="020B0604020202020204" pitchFamily="34" charset="0"/>
              </a:rPr>
              <a:t> </a:t>
            </a:r>
          </a:p>
          <a:p>
            <a:pPr>
              <a:buFontTx/>
              <a:buNone/>
              <a:defRPr/>
            </a:pPr>
            <a:r>
              <a:rPr lang="cs-CZ" sz="2800" dirty="0">
                <a:solidFill>
                  <a:srgbClr val="DDDDDD"/>
                </a:solidFill>
                <a:latin typeface="Arial" panose="020B0604020202020204" pitchFamily="34" charset="0"/>
                <a:cs typeface="Arial" panose="020B0604020202020204" pitchFamily="34" charset="0"/>
              </a:rPr>
              <a:t>                  1580 </a:t>
            </a:r>
            <a:r>
              <a:rPr lang="cs-CZ" sz="2800" dirty="0" err="1">
                <a:solidFill>
                  <a:srgbClr val="DDDDDD"/>
                </a:solidFill>
                <a:latin typeface="Arial" panose="020B0604020202020204" pitchFamily="34" charset="0"/>
                <a:cs typeface="Arial" panose="020B0604020202020204" pitchFamily="34" charset="0"/>
              </a:rPr>
              <a:t>ms</a:t>
            </a:r>
            <a:r>
              <a:rPr lang="cs-CZ" sz="2800" baseline="30000" dirty="0">
                <a:solidFill>
                  <a:srgbClr val="DDDDDD"/>
                </a:solidFill>
                <a:latin typeface="Arial" panose="020B0604020202020204" pitchFamily="34" charset="0"/>
                <a:cs typeface="Arial" panose="020B0604020202020204" pitchFamily="34" charset="0"/>
              </a:rPr>
              <a:t>-1</a:t>
            </a:r>
            <a:r>
              <a:rPr lang="cs-CZ" sz="2800" dirty="0">
                <a:solidFill>
                  <a:srgbClr val="DDDDDD"/>
                </a:solidFill>
                <a:latin typeface="Arial" panose="020B0604020202020204" pitchFamily="34" charset="0"/>
                <a:cs typeface="Arial" panose="020B0604020202020204" pitchFamily="34" charset="0"/>
              </a:rPr>
              <a:t> </a:t>
            </a:r>
          </a:p>
        </p:txBody>
      </p:sp>
      <p:graphicFrame>
        <p:nvGraphicFramePr>
          <p:cNvPr id="63492" name="Object 2">
            <a:extLst>
              <a:ext uri="{FF2B5EF4-FFF2-40B4-BE49-F238E27FC236}">
                <a16:creationId xmlns:a16="http://schemas.microsoft.com/office/drawing/2014/main" id="{AD1E6ACC-54E1-45E5-81FE-A5F01DEA6FFC}"/>
              </a:ext>
            </a:extLst>
          </p:cNvPr>
          <p:cNvGraphicFramePr>
            <a:graphicFrameLocks noChangeAspect="1"/>
          </p:cNvGraphicFramePr>
          <p:nvPr/>
        </p:nvGraphicFramePr>
        <p:xfrm>
          <a:off x="457200" y="1143000"/>
          <a:ext cx="2895600" cy="1219200"/>
        </p:xfrm>
        <a:graphic>
          <a:graphicData uri="http://schemas.openxmlformats.org/presentationml/2006/ole">
            <mc:AlternateContent xmlns:mc="http://schemas.openxmlformats.org/markup-compatibility/2006">
              <mc:Choice xmlns:v="urn:schemas-microsoft-com:vml" Requires="v">
                <p:oleObj name="Rovnice" r:id="rId2" imgW="1040948" imgH="393529" progId="Equation.3">
                  <p:embed/>
                </p:oleObj>
              </mc:Choice>
              <mc:Fallback>
                <p:oleObj name="Rovnice" r:id="rId2" imgW="1040948" imgH="393529" progId="Equation.3">
                  <p:embed/>
                  <p:pic>
                    <p:nvPicPr>
                      <p:cNvPr id="63492" name="Object 2">
                        <a:extLst>
                          <a:ext uri="{FF2B5EF4-FFF2-40B4-BE49-F238E27FC236}">
                            <a16:creationId xmlns:a16="http://schemas.microsoft.com/office/drawing/2014/main" id="{AD1E6ACC-54E1-45E5-81FE-A5F01DEA6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2895600" cy="1219200"/>
                      </a:xfrm>
                      <a:prstGeom prst="rect">
                        <a:avLst/>
                      </a:prstGeom>
                      <a:solidFill>
                        <a:srgbClr val="DDDDDD"/>
                      </a:solidFill>
                      <a:ln>
                        <a:noFill/>
                      </a:ln>
                      <a:effectLst/>
                      <a:extLs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97704" name="Rectangle 8">
            <a:extLst>
              <a:ext uri="{FF2B5EF4-FFF2-40B4-BE49-F238E27FC236}">
                <a16:creationId xmlns:a16="http://schemas.microsoft.com/office/drawing/2014/main" id="{D6388BDF-B49C-4930-BFF9-3B1AA8EC53F4}"/>
              </a:ext>
            </a:extLst>
          </p:cNvPr>
          <p:cNvSpPr>
            <a:spLocks noChangeArrowheads="1"/>
          </p:cNvSpPr>
          <p:nvPr/>
        </p:nvSpPr>
        <p:spPr bwMode="auto">
          <a:xfrm>
            <a:off x="6727317" y="51625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dirty="0">
                <a:solidFill>
                  <a:srgbClr val="DDDDDD"/>
                </a:solidFill>
                <a:latin typeface="Arial" panose="020B0604020202020204" pitchFamily="34" charset="0"/>
              </a:rPr>
              <a:t>949 s</a:t>
            </a:r>
            <a:r>
              <a:rPr lang="cs-CZ" altLang="cs-CZ" sz="2400" baseline="30000" dirty="0">
                <a:solidFill>
                  <a:srgbClr val="DDDDDD"/>
                </a:solidFill>
                <a:latin typeface="Arial" panose="020B0604020202020204" pitchFamily="34" charset="0"/>
              </a:rPr>
              <a:t>-1 </a:t>
            </a:r>
            <a:r>
              <a:rPr lang="cs-CZ" altLang="cs-CZ" sz="2400" dirty="0">
                <a:solidFill>
                  <a:srgbClr val="DDDDDD"/>
                </a:solidFill>
                <a:latin typeface="Arial" panose="020B0604020202020204" pitchFamily="34" charset="0"/>
              </a:rPr>
              <a:t>(Hz)</a:t>
            </a:r>
          </a:p>
        </p:txBody>
      </p:sp>
      <p:sp>
        <p:nvSpPr>
          <p:cNvPr id="63494" name="Rectangle 9">
            <a:extLst>
              <a:ext uri="{FF2B5EF4-FFF2-40B4-BE49-F238E27FC236}">
                <a16:creationId xmlns:a16="http://schemas.microsoft.com/office/drawing/2014/main" id="{3FD0ADFE-3A98-48C8-8F1F-2ACE152DF4F6}"/>
              </a:ext>
            </a:extLst>
          </p:cNvPr>
          <p:cNvSpPr>
            <a:spLocks noChangeArrowheads="1"/>
          </p:cNvSpPr>
          <p:nvPr/>
        </p:nvSpPr>
        <p:spPr bwMode="auto">
          <a:xfrm>
            <a:off x="695325" y="5181600"/>
            <a:ext cx="733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dirty="0" err="1">
                <a:solidFill>
                  <a:srgbClr val="DDDDDD"/>
                </a:solidFill>
                <a:latin typeface="Arial" panose="020B0604020202020204" pitchFamily="34" charset="0"/>
                <a:cs typeface="Arial" panose="020B0604020202020204" pitchFamily="34" charset="0"/>
              </a:rPr>
              <a:t>Δ</a:t>
            </a:r>
            <a:r>
              <a:rPr lang="cs-CZ" altLang="cs-CZ" sz="2400" dirty="0" err="1">
                <a:solidFill>
                  <a:srgbClr val="DDDDDD"/>
                </a:solidFill>
                <a:latin typeface="Arial" panose="020B0604020202020204" pitchFamily="34" charset="0"/>
              </a:rPr>
              <a:t>f</a:t>
            </a:r>
            <a:r>
              <a:rPr lang="cs-CZ" altLang="cs-CZ" sz="2400" dirty="0">
                <a:solidFill>
                  <a:srgbClr val="DDDDDD"/>
                </a:solidFill>
                <a:latin typeface="Arial" panose="020B0604020202020204" pitchFamily="34" charset="0"/>
              </a:rPr>
              <a:t> =</a:t>
            </a:r>
          </a:p>
        </p:txBody>
      </p:sp>
      <p:grpSp>
        <p:nvGrpSpPr>
          <p:cNvPr id="2" name="Group 59">
            <a:extLst>
              <a:ext uri="{FF2B5EF4-FFF2-40B4-BE49-F238E27FC236}">
                <a16:creationId xmlns:a16="http://schemas.microsoft.com/office/drawing/2014/main" id="{A5D077F4-7F5A-49E5-8198-464FD2228F4A}"/>
              </a:ext>
            </a:extLst>
          </p:cNvPr>
          <p:cNvGrpSpPr>
            <a:grpSpLocks/>
          </p:cNvGrpSpPr>
          <p:nvPr/>
        </p:nvGrpSpPr>
        <p:grpSpPr bwMode="auto">
          <a:xfrm>
            <a:off x="179388" y="3635375"/>
            <a:ext cx="2133600" cy="1371600"/>
            <a:chOff x="48" y="2400"/>
            <a:chExt cx="1344" cy="864"/>
          </a:xfrm>
        </p:grpSpPr>
        <p:sp>
          <p:nvSpPr>
            <p:cNvPr id="63524" name="Rectangle 5">
              <a:extLst>
                <a:ext uri="{FF2B5EF4-FFF2-40B4-BE49-F238E27FC236}">
                  <a16:creationId xmlns:a16="http://schemas.microsoft.com/office/drawing/2014/main" id="{294F79C3-3C74-4BCA-8A92-558409F91693}"/>
                </a:ext>
              </a:extLst>
            </p:cNvPr>
            <p:cNvSpPr>
              <a:spLocks noChangeArrowheads="1"/>
            </p:cNvSpPr>
            <p:nvPr/>
          </p:nvSpPr>
          <p:spPr bwMode="auto">
            <a:xfrm>
              <a:off x="48" y="2400"/>
              <a:ext cx="106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000" i="1" dirty="0">
                  <a:solidFill>
                    <a:srgbClr val="DDDDDD"/>
                  </a:solidFill>
                  <a:latin typeface="Arial" panose="020B0604020202020204" pitchFamily="34" charset="0"/>
                </a:rPr>
                <a:t>sonda 5 MHz</a:t>
              </a:r>
            </a:p>
          </p:txBody>
        </p:sp>
        <p:sp>
          <p:nvSpPr>
            <p:cNvPr id="63525" name="Line 13">
              <a:extLst>
                <a:ext uri="{FF2B5EF4-FFF2-40B4-BE49-F238E27FC236}">
                  <a16:creationId xmlns:a16="http://schemas.microsoft.com/office/drawing/2014/main" id="{AFF96F93-FC6F-4B6E-816E-1677A123CD0F}"/>
                </a:ext>
              </a:extLst>
            </p:cNvPr>
            <p:cNvSpPr>
              <a:spLocks noChangeShapeType="1"/>
            </p:cNvSpPr>
            <p:nvPr/>
          </p:nvSpPr>
          <p:spPr bwMode="auto">
            <a:xfrm>
              <a:off x="1008" y="2688"/>
              <a:ext cx="384" cy="57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3" name="Group 61">
            <a:extLst>
              <a:ext uri="{FF2B5EF4-FFF2-40B4-BE49-F238E27FC236}">
                <a16:creationId xmlns:a16="http://schemas.microsoft.com/office/drawing/2014/main" id="{710F34A3-639E-4CBC-AABA-CFE0A17982B6}"/>
              </a:ext>
            </a:extLst>
          </p:cNvPr>
          <p:cNvGrpSpPr>
            <a:grpSpLocks/>
          </p:cNvGrpSpPr>
          <p:nvPr/>
        </p:nvGrpSpPr>
        <p:grpSpPr bwMode="auto">
          <a:xfrm>
            <a:off x="6219825" y="4231386"/>
            <a:ext cx="2525713" cy="762000"/>
            <a:chOff x="3696" y="2784"/>
            <a:chExt cx="1591" cy="480"/>
          </a:xfrm>
        </p:grpSpPr>
        <p:sp>
          <p:nvSpPr>
            <p:cNvPr id="63522" name="Rectangle 11">
              <a:extLst>
                <a:ext uri="{FF2B5EF4-FFF2-40B4-BE49-F238E27FC236}">
                  <a16:creationId xmlns:a16="http://schemas.microsoft.com/office/drawing/2014/main" id="{5F9D78F9-5750-4931-97CA-D1AC656DDACE}"/>
                </a:ext>
              </a:extLst>
            </p:cNvPr>
            <p:cNvSpPr>
              <a:spLocks noChangeArrowheads="1"/>
            </p:cNvSpPr>
            <p:nvPr/>
          </p:nvSpPr>
          <p:spPr bwMode="auto">
            <a:xfrm>
              <a:off x="4224" y="2784"/>
              <a:ext cx="1063"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a:solidFill>
                    <a:srgbClr val="DDDDDD"/>
                  </a:solidFill>
                  <a:latin typeface="Arial" panose="020B0604020202020204" pitchFamily="34" charset="0"/>
                </a:rPr>
                <a:t>cos 60° = 0,5</a:t>
              </a:r>
            </a:p>
          </p:txBody>
        </p:sp>
        <p:sp>
          <p:nvSpPr>
            <p:cNvPr id="63523" name="Line 15">
              <a:extLst>
                <a:ext uri="{FF2B5EF4-FFF2-40B4-BE49-F238E27FC236}">
                  <a16:creationId xmlns:a16="http://schemas.microsoft.com/office/drawing/2014/main" id="{DDDE9BAB-CEE9-4C29-878A-AD63BD213571}"/>
                </a:ext>
              </a:extLst>
            </p:cNvPr>
            <p:cNvSpPr>
              <a:spLocks noChangeShapeType="1"/>
            </p:cNvSpPr>
            <p:nvPr/>
          </p:nvSpPr>
          <p:spPr bwMode="auto">
            <a:xfrm flipH="1">
              <a:off x="3696" y="3024"/>
              <a:ext cx="528" cy="2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4" name="Group 62">
            <a:extLst>
              <a:ext uri="{FF2B5EF4-FFF2-40B4-BE49-F238E27FC236}">
                <a16:creationId xmlns:a16="http://schemas.microsoft.com/office/drawing/2014/main" id="{BC080FFD-88C9-4B2C-8086-3794A5DEE110}"/>
              </a:ext>
            </a:extLst>
          </p:cNvPr>
          <p:cNvGrpSpPr>
            <a:grpSpLocks/>
          </p:cNvGrpSpPr>
          <p:nvPr/>
        </p:nvGrpSpPr>
        <p:grpSpPr bwMode="auto">
          <a:xfrm>
            <a:off x="3276600" y="5949950"/>
            <a:ext cx="4695825" cy="552450"/>
            <a:chOff x="2016" y="3792"/>
            <a:chExt cx="2958" cy="348"/>
          </a:xfrm>
        </p:grpSpPr>
        <p:sp>
          <p:nvSpPr>
            <p:cNvPr id="63520" name="Rectangle 12">
              <a:extLst>
                <a:ext uri="{FF2B5EF4-FFF2-40B4-BE49-F238E27FC236}">
                  <a16:creationId xmlns:a16="http://schemas.microsoft.com/office/drawing/2014/main" id="{B6068BEF-3DE7-45DB-B224-062BA0B65B8E}"/>
                </a:ext>
              </a:extLst>
            </p:cNvPr>
            <p:cNvSpPr>
              <a:spLocks noChangeArrowheads="1"/>
            </p:cNvSpPr>
            <p:nvPr/>
          </p:nvSpPr>
          <p:spPr bwMode="auto">
            <a:xfrm>
              <a:off x="2016" y="3888"/>
              <a:ext cx="29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000" i="1" dirty="0">
                  <a:solidFill>
                    <a:srgbClr val="DDDDDD"/>
                  </a:solidFill>
                  <a:latin typeface="Arial" panose="020B0604020202020204" pitchFamily="34" charset="0"/>
                </a:rPr>
                <a:t>rychlost šíření zvuku v měkkých tkáních</a:t>
              </a:r>
            </a:p>
          </p:txBody>
        </p:sp>
        <p:sp>
          <p:nvSpPr>
            <p:cNvPr id="63521" name="Line 16">
              <a:extLst>
                <a:ext uri="{FF2B5EF4-FFF2-40B4-BE49-F238E27FC236}">
                  <a16:creationId xmlns:a16="http://schemas.microsoft.com/office/drawing/2014/main" id="{F6171E88-59F7-43CC-A105-A9D4581A9B39}"/>
                </a:ext>
              </a:extLst>
            </p:cNvPr>
            <p:cNvSpPr>
              <a:spLocks noChangeShapeType="1"/>
            </p:cNvSpPr>
            <p:nvPr/>
          </p:nvSpPr>
          <p:spPr bwMode="auto">
            <a:xfrm flipH="1" flipV="1">
              <a:off x="2832" y="3792"/>
              <a:ext cx="288" cy="144"/>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63498" name="Rectangle 35">
            <a:extLst>
              <a:ext uri="{FF2B5EF4-FFF2-40B4-BE49-F238E27FC236}">
                <a16:creationId xmlns:a16="http://schemas.microsoft.com/office/drawing/2014/main" id="{868CD701-7BE7-48F4-8E1B-7A6581851B33}"/>
              </a:ext>
            </a:extLst>
          </p:cNvPr>
          <p:cNvSpPr>
            <a:spLocks noChangeArrowheads="1"/>
          </p:cNvSpPr>
          <p:nvPr/>
        </p:nvSpPr>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err="1">
                <a:solidFill>
                  <a:schemeClr val="accent4"/>
                </a:solidFill>
                <a:latin typeface="Arial" panose="020B0604020202020204" pitchFamily="34" charset="0"/>
              </a:rPr>
              <a:t>Silbernagl</a:t>
            </a:r>
            <a:r>
              <a:rPr lang="cs-CZ" altLang="cs-CZ" sz="1000" i="1" dirty="0">
                <a:solidFill>
                  <a:schemeClr val="accent4"/>
                </a:solidFill>
                <a:latin typeface="Arial" panose="020B0604020202020204" pitchFamily="34" charset="0"/>
              </a:rPr>
              <a:t> S., </a:t>
            </a:r>
            <a:r>
              <a:rPr lang="cs-CZ" altLang="cs-CZ" sz="1000" i="1" dirty="0" err="1">
                <a:solidFill>
                  <a:schemeClr val="accent4"/>
                </a:solidFill>
                <a:latin typeface="Arial" panose="020B0604020202020204" pitchFamily="34" charset="0"/>
              </a:rPr>
              <a:t>Despopoulos</a:t>
            </a:r>
            <a:r>
              <a:rPr lang="cs-CZ" altLang="cs-CZ" sz="1000" i="1" dirty="0">
                <a:solidFill>
                  <a:schemeClr val="accent4"/>
                </a:solidFill>
                <a:latin typeface="Arial" panose="020B0604020202020204" pitchFamily="34" charset="0"/>
              </a:rPr>
              <a:t> A.: Atlas fyziologie člověka, Praha, Avicenum, 1984, 735 21 – 08/5,s. 140–142.</a:t>
            </a:r>
          </a:p>
          <a:p>
            <a:pPr eaLnBrk="1" hangingPunct="1">
              <a:spcBef>
                <a:spcPct val="20000"/>
              </a:spcBef>
            </a:pPr>
            <a:r>
              <a:rPr lang="cs-CZ" altLang="cs-CZ" sz="1000" i="1" dirty="0" err="1">
                <a:solidFill>
                  <a:schemeClr val="accent4"/>
                </a:solidFill>
                <a:latin typeface="Arial" panose="020B0604020202020204" pitchFamily="34" charset="0"/>
                <a:cs typeface="Times New Roman" panose="02020603050405020304" pitchFamily="18" charset="0"/>
              </a:rPr>
              <a:t>Hrazdira</a:t>
            </a:r>
            <a:r>
              <a:rPr lang="cs-CZ" altLang="cs-CZ" sz="1000" i="1" dirty="0">
                <a:solidFill>
                  <a:schemeClr val="accent4"/>
                </a:solidFill>
                <a:latin typeface="Arial" panose="020B0604020202020204" pitchFamily="34" charset="0"/>
                <a:cs typeface="Times New Roman" panose="02020603050405020304" pitchFamily="18" charset="0"/>
              </a:rPr>
              <a:t>, I., </a:t>
            </a:r>
            <a:r>
              <a:rPr lang="cs-CZ" altLang="cs-CZ" sz="1000" i="1" dirty="0" err="1">
                <a:solidFill>
                  <a:schemeClr val="accent4"/>
                </a:solidFill>
                <a:latin typeface="Arial" panose="020B0604020202020204" pitchFamily="34" charset="0"/>
                <a:cs typeface="Times New Roman" panose="02020603050405020304" pitchFamily="18" charset="0"/>
              </a:rPr>
              <a:t>Mornstein</a:t>
            </a:r>
            <a:r>
              <a:rPr lang="cs-CZ" altLang="cs-CZ" sz="1000" i="1" dirty="0">
                <a:solidFill>
                  <a:schemeClr val="accent4"/>
                </a:solidFill>
                <a:latin typeface="Arial" panose="020B0604020202020204" pitchFamily="34" charset="0"/>
                <a:cs typeface="Times New Roman" panose="02020603050405020304" pitchFamily="18" charset="0"/>
              </a:rPr>
              <a:t>, V.: Úvod do obecné a lékařské biofyziky, 199</a:t>
            </a:r>
            <a:r>
              <a:rPr lang="cs-CZ" altLang="cs-CZ" sz="1000" i="1" dirty="0">
                <a:solidFill>
                  <a:schemeClr val="accent4"/>
                </a:solidFill>
                <a:latin typeface="Arial" panose="020B0604020202020204" pitchFamily="34" charset="0"/>
              </a:rPr>
              <a:t>8, ISBN 80–210–1822–4.</a:t>
            </a:r>
          </a:p>
        </p:txBody>
      </p:sp>
      <p:grpSp>
        <p:nvGrpSpPr>
          <p:cNvPr id="5" name="Group 66">
            <a:extLst>
              <a:ext uri="{FF2B5EF4-FFF2-40B4-BE49-F238E27FC236}">
                <a16:creationId xmlns:a16="http://schemas.microsoft.com/office/drawing/2014/main" id="{F73EDA81-0CE4-4360-B8FA-A75DFD1D0ECA}"/>
              </a:ext>
            </a:extLst>
          </p:cNvPr>
          <p:cNvGrpSpPr>
            <a:grpSpLocks/>
          </p:cNvGrpSpPr>
          <p:nvPr/>
        </p:nvGrpSpPr>
        <p:grpSpPr bwMode="auto">
          <a:xfrm>
            <a:off x="4000500" y="-52516"/>
            <a:ext cx="4867275" cy="5027741"/>
            <a:chOff x="2214" y="1459"/>
            <a:chExt cx="3066" cy="5027741"/>
          </a:xfrm>
        </p:grpSpPr>
        <p:sp>
          <p:nvSpPr>
            <p:cNvPr id="63502" name="Rectangle 10">
              <a:extLst>
                <a:ext uri="{FF2B5EF4-FFF2-40B4-BE49-F238E27FC236}">
                  <a16:creationId xmlns:a16="http://schemas.microsoft.com/office/drawing/2014/main" id="{9F67A3A3-A2E1-4095-A515-5D4D056BDB4A}"/>
                </a:ext>
              </a:extLst>
            </p:cNvPr>
            <p:cNvSpPr>
              <a:spLocks noChangeArrowheads="1"/>
            </p:cNvSpPr>
            <p:nvPr/>
          </p:nvSpPr>
          <p:spPr bwMode="auto">
            <a:xfrm>
              <a:off x="2214" y="3657600"/>
              <a:ext cx="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i="1" dirty="0">
                  <a:solidFill>
                    <a:srgbClr val="DDDDDD"/>
                  </a:solidFill>
                  <a:latin typeface="Arial" panose="020B0604020202020204" pitchFamily="34" charset="0"/>
                </a:rPr>
                <a:t>rychlost toku krve </a:t>
              </a:r>
              <a:r>
                <a:rPr lang="cs-CZ" altLang="cs-CZ" sz="2000" i="1" dirty="0">
                  <a:solidFill>
                    <a:srgbClr val="DDDDDD"/>
                  </a:solidFill>
                  <a:latin typeface="Arial" panose="020B0604020202020204" pitchFamily="34" charset="0"/>
                </a:rPr>
                <a:t>30cm/s</a:t>
              </a:r>
              <a:endParaRPr lang="cs-CZ" altLang="cs-CZ" sz="2400" i="1" dirty="0">
                <a:solidFill>
                  <a:srgbClr val="DDDDDD"/>
                </a:solidFill>
                <a:latin typeface="Arial" panose="020B0604020202020204" pitchFamily="34" charset="0"/>
              </a:endParaRPr>
            </a:p>
          </p:txBody>
        </p:sp>
        <p:sp>
          <p:nvSpPr>
            <p:cNvPr id="63503" name="Line 14">
              <a:extLst>
                <a:ext uri="{FF2B5EF4-FFF2-40B4-BE49-F238E27FC236}">
                  <a16:creationId xmlns:a16="http://schemas.microsoft.com/office/drawing/2014/main" id="{456E83AB-26F1-46B9-92FD-33EAF468A53A}"/>
                </a:ext>
              </a:extLst>
            </p:cNvPr>
            <p:cNvSpPr>
              <a:spLocks noChangeShapeType="1"/>
            </p:cNvSpPr>
            <p:nvPr/>
          </p:nvSpPr>
          <p:spPr bwMode="auto">
            <a:xfrm flipH="1">
              <a:off x="2598" y="4114800"/>
              <a:ext cx="384" cy="914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3504" name="Rectangle 37">
              <a:extLst>
                <a:ext uri="{FF2B5EF4-FFF2-40B4-BE49-F238E27FC236}">
                  <a16:creationId xmlns:a16="http://schemas.microsoft.com/office/drawing/2014/main" id="{120D448E-418A-4B42-BFB4-F35D075B94ED}"/>
                </a:ext>
              </a:extLst>
            </p:cNvPr>
            <p:cNvSpPr>
              <a:spLocks noChangeArrowheads="1"/>
            </p:cNvSpPr>
            <p:nvPr/>
          </p:nvSpPr>
          <p:spPr bwMode="auto">
            <a:xfrm>
              <a:off x="4224" y="1981200"/>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dirty="0">
                  <a:solidFill>
                    <a:srgbClr val="DDDDDD"/>
                  </a:solidFill>
                  <a:latin typeface="Arial" panose="020B0604020202020204" pitchFamily="34" charset="0"/>
                </a:rPr>
                <a:t>100</a:t>
              </a:r>
            </a:p>
          </p:txBody>
        </p:sp>
        <p:sp>
          <p:nvSpPr>
            <p:cNvPr id="63505" name="Rectangle 38">
              <a:extLst>
                <a:ext uri="{FF2B5EF4-FFF2-40B4-BE49-F238E27FC236}">
                  <a16:creationId xmlns:a16="http://schemas.microsoft.com/office/drawing/2014/main" id="{85421BBE-B9C0-43E6-8461-8B0DB0C04938}"/>
                </a:ext>
              </a:extLst>
            </p:cNvPr>
            <p:cNvSpPr>
              <a:spLocks noChangeArrowheads="1"/>
            </p:cNvSpPr>
            <p:nvPr/>
          </p:nvSpPr>
          <p:spPr bwMode="auto">
            <a:xfrm>
              <a:off x="3168" y="1981200"/>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Velké žíly</a:t>
              </a:r>
            </a:p>
          </p:txBody>
        </p:sp>
        <p:sp>
          <p:nvSpPr>
            <p:cNvPr id="63506" name="Rectangle 39">
              <a:extLst>
                <a:ext uri="{FF2B5EF4-FFF2-40B4-BE49-F238E27FC236}">
                  <a16:creationId xmlns:a16="http://schemas.microsoft.com/office/drawing/2014/main" id="{8DE63D42-3C91-491F-B8D1-97B88F345B17}"/>
                </a:ext>
              </a:extLst>
            </p:cNvPr>
            <p:cNvSpPr>
              <a:spLocks noChangeArrowheads="1"/>
            </p:cNvSpPr>
            <p:nvPr/>
          </p:nvSpPr>
          <p:spPr bwMode="auto">
            <a:xfrm>
              <a:off x="4224" y="1646238"/>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a:solidFill>
                    <a:srgbClr val="DDDDDD"/>
                  </a:solidFill>
                  <a:latin typeface="Arial" panose="020B0604020202020204" pitchFamily="34" charset="0"/>
                </a:rPr>
                <a:t>0,4–1</a:t>
              </a:r>
            </a:p>
          </p:txBody>
        </p:sp>
        <p:sp>
          <p:nvSpPr>
            <p:cNvPr id="63507" name="Rectangle 40">
              <a:extLst>
                <a:ext uri="{FF2B5EF4-FFF2-40B4-BE49-F238E27FC236}">
                  <a16:creationId xmlns:a16="http://schemas.microsoft.com/office/drawing/2014/main" id="{87BAE4C8-278A-43A5-BE10-6EF53E296786}"/>
                </a:ext>
              </a:extLst>
            </p:cNvPr>
            <p:cNvSpPr>
              <a:spLocks noChangeArrowheads="1"/>
            </p:cNvSpPr>
            <p:nvPr/>
          </p:nvSpPr>
          <p:spPr bwMode="auto">
            <a:xfrm>
              <a:off x="3168" y="1646238"/>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Vlásečnice</a:t>
              </a:r>
            </a:p>
          </p:txBody>
        </p:sp>
        <p:sp>
          <p:nvSpPr>
            <p:cNvPr id="63508" name="Rectangle 41">
              <a:extLst>
                <a:ext uri="{FF2B5EF4-FFF2-40B4-BE49-F238E27FC236}">
                  <a16:creationId xmlns:a16="http://schemas.microsoft.com/office/drawing/2014/main" id="{91AC2719-FB40-4333-965F-C4BBF199BD6B}"/>
                </a:ext>
              </a:extLst>
            </p:cNvPr>
            <p:cNvSpPr>
              <a:spLocks noChangeArrowheads="1"/>
            </p:cNvSpPr>
            <p:nvPr/>
          </p:nvSpPr>
          <p:spPr bwMode="auto">
            <a:xfrm>
              <a:off x="4224" y="2316163"/>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1600">
                  <a:solidFill>
                    <a:srgbClr val="DDDDDD"/>
                  </a:solidFill>
                  <a:latin typeface="Arial" panose="020B0604020202020204" pitchFamily="34" charset="0"/>
                </a:rPr>
                <a:t>300</a:t>
              </a:r>
            </a:p>
          </p:txBody>
        </p:sp>
        <p:sp>
          <p:nvSpPr>
            <p:cNvPr id="63509" name="Rectangle 42">
              <a:extLst>
                <a:ext uri="{FF2B5EF4-FFF2-40B4-BE49-F238E27FC236}">
                  <a16:creationId xmlns:a16="http://schemas.microsoft.com/office/drawing/2014/main" id="{C2FD9479-45F6-434A-AA51-789AEF288931}"/>
                </a:ext>
              </a:extLst>
            </p:cNvPr>
            <p:cNvSpPr>
              <a:spLocks noChangeArrowheads="1"/>
            </p:cNvSpPr>
            <p:nvPr/>
          </p:nvSpPr>
          <p:spPr bwMode="auto">
            <a:xfrm>
              <a:off x="3168" y="2316163"/>
              <a:ext cx="1056"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Aorta</a:t>
              </a:r>
            </a:p>
          </p:txBody>
        </p:sp>
        <p:sp>
          <p:nvSpPr>
            <p:cNvPr id="63510" name="Rectangle 43">
              <a:extLst>
                <a:ext uri="{FF2B5EF4-FFF2-40B4-BE49-F238E27FC236}">
                  <a16:creationId xmlns:a16="http://schemas.microsoft.com/office/drawing/2014/main" id="{53147298-B21F-4873-B672-C55CA23476C1}"/>
                </a:ext>
              </a:extLst>
            </p:cNvPr>
            <p:cNvSpPr>
              <a:spLocks noChangeArrowheads="1"/>
            </p:cNvSpPr>
            <p:nvPr/>
          </p:nvSpPr>
          <p:spPr bwMode="auto">
            <a:xfrm>
              <a:off x="4224" y="1066800"/>
              <a:ext cx="105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Střední rychlost proudu (mm/s)</a:t>
              </a:r>
            </a:p>
          </p:txBody>
        </p:sp>
        <p:sp>
          <p:nvSpPr>
            <p:cNvPr id="63511" name="Rectangle 44">
              <a:extLst>
                <a:ext uri="{FF2B5EF4-FFF2-40B4-BE49-F238E27FC236}">
                  <a16:creationId xmlns:a16="http://schemas.microsoft.com/office/drawing/2014/main" id="{CAE14C54-DA7D-404B-9D29-0ED99DA6CD17}"/>
                </a:ext>
              </a:extLst>
            </p:cNvPr>
            <p:cNvSpPr>
              <a:spLocks noChangeArrowheads="1"/>
            </p:cNvSpPr>
            <p:nvPr/>
          </p:nvSpPr>
          <p:spPr bwMode="auto">
            <a:xfrm>
              <a:off x="3168" y="1066800"/>
              <a:ext cx="1056"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600">
                  <a:solidFill>
                    <a:srgbClr val="DDDDDD"/>
                  </a:solidFill>
                  <a:latin typeface="Arial" panose="020B0604020202020204" pitchFamily="34" charset="0"/>
                </a:rPr>
                <a:t>Oblast průtoku</a:t>
              </a:r>
            </a:p>
          </p:txBody>
        </p:sp>
        <p:sp>
          <p:nvSpPr>
            <p:cNvPr id="63512" name="Line 45">
              <a:extLst>
                <a:ext uri="{FF2B5EF4-FFF2-40B4-BE49-F238E27FC236}">
                  <a16:creationId xmlns:a16="http://schemas.microsoft.com/office/drawing/2014/main" id="{16DF7854-A84F-4C06-92E9-BA7088B4204B}"/>
                </a:ext>
              </a:extLst>
            </p:cNvPr>
            <p:cNvSpPr>
              <a:spLocks noChangeShapeType="1"/>
            </p:cNvSpPr>
            <p:nvPr/>
          </p:nvSpPr>
          <p:spPr bwMode="auto">
            <a:xfrm>
              <a:off x="3168" y="1066800"/>
              <a:ext cx="211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3" name="Line 46">
              <a:extLst>
                <a:ext uri="{FF2B5EF4-FFF2-40B4-BE49-F238E27FC236}">
                  <a16:creationId xmlns:a16="http://schemas.microsoft.com/office/drawing/2014/main" id="{1E7526B4-E445-4340-811D-69779FD3EC76}"/>
                </a:ext>
              </a:extLst>
            </p:cNvPr>
            <p:cNvSpPr>
              <a:spLocks noChangeShapeType="1"/>
            </p:cNvSpPr>
            <p:nvPr/>
          </p:nvSpPr>
          <p:spPr bwMode="auto">
            <a:xfrm>
              <a:off x="3168" y="1646238"/>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4" name="Line 47">
              <a:extLst>
                <a:ext uri="{FF2B5EF4-FFF2-40B4-BE49-F238E27FC236}">
                  <a16:creationId xmlns:a16="http://schemas.microsoft.com/office/drawing/2014/main" id="{F7AFAD8E-28C4-4698-A0F9-9E83E37D1F35}"/>
                </a:ext>
              </a:extLst>
            </p:cNvPr>
            <p:cNvSpPr>
              <a:spLocks noChangeShapeType="1"/>
            </p:cNvSpPr>
            <p:nvPr/>
          </p:nvSpPr>
          <p:spPr bwMode="auto">
            <a:xfrm>
              <a:off x="3168" y="2651125"/>
              <a:ext cx="211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5" name="Line 48">
              <a:extLst>
                <a:ext uri="{FF2B5EF4-FFF2-40B4-BE49-F238E27FC236}">
                  <a16:creationId xmlns:a16="http://schemas.microsoft.com/office/drawing/2014/main" id="{159D41E4-C767-41D5-A228-6BFD0B9B54F0}"/>
                </a:ext>
              </a:extLst>
            </p:cNvPr>
            <p:cNvSpPr>
              <a:spLocks noChangeShapeType="1"/>
            </p:cNvSpPr>
            <p:nvPr/>
          </p:nvSpPr>
          <p:spPr bwMode="auto">
            <a:xfrm>
              <a:off x="3168" y="1066800"/>
              <a:ext cx="0" cy="15843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6" name="Line 49">
              <a:extLst>
                <a:ext uri="{FF2B5EF4-FFF2-40B4-BE49-F238E27FC236}">
                  <a16:creationId xmlns:a16="http://schemas.microsoft.com/office/drawing/2014/main" id="{386FECB5-0D51-4836-A4B1-86A5DD49EDC7}"/>
                </a:ext>
              </a:extLst>
            </p:cNvPr>
            <p:cNvSpPr>
              <a:spLocks noChangeShapeType="1"/>
            </p:cNvSpPr>
            <p:nvPr/>
          </p:nvSpPr>
          <p:spPr bwMode="auto">
            <a:xfrm>
              <a:off x="4224" y="1066800"/>
              <a:ext cx="0" cy="15843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7" name="Line 50">
              <a:extLst>
                <a:ext uri="{FF2B5EF4-FFF2-40B4-BE49-F238E27FC236}">
                  <a16:creationId xmlns:a16="http://schemas.microsoft.com/office/drawing/2014/main" id="{62F090BA-46E0-4FDA-B25F-1500D7D92D97}"/>
                </a:ext>
              </a:extLst>
            </p:cNvPr>
            <p:cNvSpPr>
              <a:spLocks noChangeShapeType="1"/>
            </p:cNvSpPr>
            <p:nvPr/>
          </p:nvSpPr>
          <p:spPr bwMode="auto">
            <a:xfrm>
              <a:off x="5280" y="1066800"/>
              <a:ext cx="0" cy="1584325"/>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8" name="Line 51">
              <a:extLst>
                <a:ext uri="{FF2B5EF4-FFF2-40B4-BE49-F238E27FC236}">
                  <a16:creationId xmlns:a16="http://schemas.microsoft.com/office/drawing/2014/main" id="{C6FC561A-5C83-4EFC-94F5-4BF289D4CE6A}"/>
                </a:ext>
              </a:extLst>
            </p:cNvPr>
            <p:cNvSpPr>
              <a:spLocks noChangeShapeType="1"/>
            </p:cNvSpPr>
            <p:nvPr/>
          </p:nvSpPr>
          <p:spPr bwMode="auto">
            <a:xfrm>
              <a:off x="3168" y="1981200"/>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9" name="Line 52">
              <a:extLst>
                <a:ext uri="{FF2B5EF4-FFF2-40B4-BE49-F238E27FC236}">
                  <a16:creationId xmlns:a16="http://schemas.microsoft.com/office/drawing/2014/main" id="{C8567359-054D-4064-AD24-46B5C7A70B18}"/>
                </a:ext>
              </a:extLst>
            </p:cNvPr>
            <p:cNvSpPr>
              <a:spLocks noChangeShapeType="1"/>
            </p:cNvSpPr>
            <p:nvPr/>
          </p:nvSpPr>
          <p:spPr bwMode="auto">
            <a:xfrm>
              <a:off x="3168" y="1459"/>
              <a:ext cx="211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3500" name="Rectangle 63">
            <a:extLst>
              <a:ext uri="{FF2B5EF4-FFF2-40B4-BE49-F238E27FC236}">
                <a16:creationId xmlns:a16="http://schemas.microsoft.com/office/drawing/2014/main" id="{15A7D194-BBEB-4A35-B4AD-004153B49F42}"/>
              </a:ext>
            </a:extLst>
          </p:cNvPr>
          <p:cNvSpPr>
            <a:spLocks noChangeArrowheads="1"/>
          </p:cNvSpPr>
          <p:nvPr/>
        </p:nvSpPr>
        <p:spPr bwMode="auto">
          <a:xfrm>
            <a:off x="5576059" y="5181600"/>
            <a:ext cx="12875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sz="2400" dirty="0">
                <a:solidFill>
                  <a:srgbClr val="DDDDDD"/>
                </a:solidFill>
                <a:latin typeface="Arial" panose="020B0604020202020204" pitchFamily="34" charset="0"/>
              </a:rPr>
              <a:t>	=</a:t>
            </a:r>
          </a:p>
        </p:txBody>
      </p:sp>
      <p:sp>
        <p:nvSpPr>
          <p:cNvPr id="797761" name="Rectangle 65">
            <a:extLst>
              <a:ext uri="{FF2B5EF4-FFF2-40B4-BE49-F238E27FC236}">
                <a16:creationId xmlns:a16="http://schemas.microsoft.com/office/drawing/2014/main" id="{07032AAF-9602-4FD4-9578-8E0D241E9B80}"/>
              </a:ext>
            </a:extLst>
          </p:cNvPr>
          <p:cNvSpPr>
            <a:spLocks noChangeArrowheads="1"/>
          </p:cNvSpPr>
          <p:nvPr/>
        </p:nvSpPr>
        <p:spPr bwMode="auto">
          <a:xfrm>
            <a:off x="179388" y="2743200"/>
            <a:ext cx="8659812" cy="838200"/>
          </a:xfrm>
          <a:prstGeom prst="rect">
            <a:avLst/>
          </a:prstGeom>
          <a:noFill/>
          <a:ln w="9525">
            <a:noFill/>
            <a:miter lim="800000"/>
            <a:headEnd/>
            <a:tailEnd/>
          </a:ln>
          <a:effectLst/>
        </p:spPr>
        <p:txBody>
          <a:bodyPr/>
          <a:lstStyle/>
          <a:p>
            <a:pPr marL="342900" indent="-342900">
              <a:spcBef>
                <a:spcPct val="20000"/>
              </a:spcBef>
              <a:buFontTx/>
              <a:buChar char="•"/>
              <a:defRPr/>
            </a:pPr>
            <a:r>
              <a:rPr lang="cs-CZ" sz="2400" dirty="0">
                <a:solidFill>
                  <a:srgbClr val="FF3300"/>
                </a:solidFill>
                <a:effectLst>
                  <a:outerShdw blurRad="38100" dist="38100" dir="2700000" algn="tl">
                    <a:srgbClr val="000000">
                      <a:alpha val="43137"/>
                    </a:srgbClr>
                  </a:outerShdw>
                </a:effectLst>
                <a:latin typeface="+mn-lt"/>
                <a:cs typeface="Arial" pitchFamily="34" charset="0"/>
              </a:rPr>
              <a:t>spektrum</a:t>
            </a:r>
            <a:r>
              <a:rPr lang="cs-CZ" sz="2400" dirty="0">
                <a:solidFill>
                  <a:srgbClr val="FF3300"/>
                </a:solidFill>
                <a:effectLst>
                  <a:outerShdw blurRad="38100" dist="38100" dir="2700000" algn="tl">
                    <a:srgbClr val="000000">
                      <a:alpha val="43137"/>
                    </a:srgbClr>
                  </a:outerShdw>
                </a:effectLst>
                <a:latin typeface="+mn-lt"/>
              </a:rPr>
              <a:t> posuvů při rychlostech snímaných při UZ vyšetření a použité frekvenci sondy je v rozmezí stovek až tisíců Hz</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7704"/>
                                        </p:tgtEl>
                                        <p:attrNameLst>
                                          <p:attrName>style.visibility</p:attrName>
                                        </p:attrNameLst>
                                      </p:cBhvr>
                                      <p:to>
                                        <p:strVal val="visible"/>
                                      </p:to>
                                    </p:set>
                                    <p:anim calcmode="lin" valueType="num">
                                      <p:cBhvr additive="base">
                                        <p:cTn id="31" dur="500" fill="hold"/>
                                        <p:tgtEl>
                                          <p:spTgt spid="797704"/>
                                        </p:tgtEl>
                                        <p:attrNameLst>
                                          <p:attrName>ppt_x</p:attrName>
                                        </p:attrNameLst>
                                      </p:cBhvr>
                                      <p:tavLst>
                                        <p:tav tm="0">
                                          <p:val>
                                            <p:strVal val="#ppt_x"/>
                                          </p:val>
                                        </p:tav>
                                        <p:tav tm="100000">
                                          <p:val>
                                            <p:strVal val="#ppt_x"/>
                                          </p:val>
                                        </p:tav>
                                      </p:tavLst>
                                    </p:anim>
                                    <p:anim calcmode="lin" valueType="num">
                                      <p:cBhvr additive="base">
                                        <p:cTn id="32" dur="500" fill="hold"/>
                                        <p:tgtEl>
                                          <p:spTgt spid="79770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97761"/>
                                        </p:tgtEl>
                                        <p:attrNameLst>
                                          <p:attrName>style.visibility</p:attrName>
                                        </p:attrNameLst>
                                      </p:cBhvr>
                                      <p:to>
                                        <p:strVal val="visible"/>
                                      </p:to>
                                    </p:set>
                                    <p:anim calcmode="lin" valueType="num">
                                      <p:cBhvr additive="base">
                                        <p:cTn id="37" dur="500" fill="hold"/>
                                        <p:tgtEl>
                                          <p:spTgt spid="797761"/>
                                        </p:tgtEl>
                                        <p:attrNameLst>
                                          <p:attrName>ppt_x</p:attrName>
                                        </p:attrNameLst>
                                      </p:cBhvr>
                                      <p:tavLst>
                                        <p:tav tm="0">
                                          <p:val>
                                            <p:strVal val="#ppt_x"/>
                                          </p:val>
                                        </p:tav>
                                        <p:tav tm="100000">
                                          <p:val>
                                            <p:strVal val="#ppt_x"/>
                                          </p:val>
                                        </p:tav>
                                      </p:tavLst>
                                    </p:anim>
                                    <p:anim calcmode="lin" valueType="num">
                                      <p:cBhvr additive="base">
                                        <p:cTn id="38" dur="500" fill="hold"/>
                                        <p:tgtEl>
                                          <p:spTgt spid="7977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704" grpId="0" autoUpdateAnimBg="0"/>
      <p:bldP spid="797761"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a:extLst>
              <a:ext uri="{FF2B5EF4-FFF2-40B4-BE49-F238E27FC236}">
                <a16:creationId xmlns:a16="http://schemas.microsoft.com/office/drawing/2014/main" id="{8B97FB83-29FB-4420-901B-CB73F9FA64F1}"/>
              </a:ext>
            </a:extLst>
          </p:cNvPr>
          <p:cNvSpPr>
            <a:spLocks noGrp="1" noChangeArrowheads="1"/>
          </p:cNvSpPr>
          <p:nvPr>
            <p:ph type="title"/>
          </p:nvPr>
        </p:nvSpPr>
        <p:spPr>
          <a:xfrm>
            <a:off x="395288" y="0"/>
            <a:ext cx="8229600" cy="1143000"/>
          </a:xfrm>
        </p:spPr>
        <p:txBody>
          <a:bodyPr/>
          <a:lstStyle/>
          <a:p>
            <a:pPr>
              <a:defRPr/>
            </a:pPr>
            <a:r>
              <a:rPr lang="cs-CZ" dirty="0" err="1"/>
              <a:t>Rayleighův</a:t>
            </a:r>
            <a:r>
              <a:rPr lang="cs-CZ" dirty="0"/>
              <a:t>-</a:t>
            </a:r>
            <a:r>
              <a:rPr lang="cs-CZ" dirty="0" err="1"/>
              <a:t>Tyndallův</a:t>
            </a:r>
            <a:r>
              <a:rPr lang="cs-CZ" dirty="0"/>
              <a:t> rozptyl</a:t>
            </a:r>
          </a:p>
        </p:txBody>
      </p:sp>
      <p:sp>
        <p:nvSpPr>
          <p:cNvPr id="842755" name="Rectangle 3">
            <a:extLst>
              <a:ext uri="{FF2B5EF4-FFF2-40B4-BE49-F238E27FC236}">
                <a16:creationId xmlns:a16="http://schemas.microsoft.com/office/drawing/2014/main" id="{FBBA4811-B067-44C9-879F-048B07135B88}"/>
              </a:ext>
            </a:extLst>
          </p:cNvPr>
          <p:cNvSpPr>
            <a:spLocks noGrp="1" noChangeArrowheads="1"/>
          </p:cNvSpPr>
          <p:nvPr>
            <p:ph idx="1"/>
          </p:nvPr>
        </p:nvSpPr>
        <p:spPr>
          <a:xfrm>
            <a:off x="457200" y="1524000"/>
            <a:ext cx="8305800" cy="1905000"/>
          </a:xfrm>
        </p:spPr>
        <p:txBody>
          <a:bodyPr>
            <a:normAutofit fontScale="92500" lnSpcReduction="20000"/>
          </a:bodyPr>
          <a:lstStyle/>
          <a:p>
            <a:pPr>
              <a:defRPr/>
            </a:pPr>
            <a:r>
              <a:rPr lang="cs-CZ" sz="2400" dirty="0"/>
              <a:t>od čeho se UZ vlny v cévách odráží?</a:t>
            </a:r>
          </a:p>
          <a:p>
            <a:pPr>
              <a:defRPr/>
            </a:pPr>
            <a:r>
              <a:rPr lang="cs-CZ" sz="2400" dirty="0"/>
              <a:t>velikost erytrocytů (</a:t>
            </a:r>
            <a:r>
              <a:rPr lang="cs-CZ" sz="2400" b="1" dirty="0"/>
              <a:t>7</a:t>
            </a:r>
            <a:r>
              <a:rPr lang="cs-CZ" sz="2400" dirty="0"/>
              <a:t>x</a:t>
            </a:r>
            <a:r>
              <a:rPr lang="cs-CZ" sz="2400" b="1" dirty="0"/>
              <a:t>2</a:t>
            </a:r>
            <a:r>
              <a:rPr lang="cs-CZ" sz="2400" b="1" dirty="0">
                <a:sym typeface="Symbol" pitchFamily="18" charset="2"/>
              </a:rPr>
              <a:t></a:t>
            </a:r>
            <a:r>
              <a:rPr lang="cs-CZ" sz="2400" b="1" dirty="0"/>
              <a:t>m</a:t>
            </a:r>
            <a:r>
              <a:rPr lang="cs-CZ" sz="2400" dirty="0"/>
              <a:t>)</a:t>
            </a:r>
          </a:p>
          <a:p>
            <a:pPr>
              <a:defRPr/>
            </a:pPr>
            <a:r>
              <a:rPr lang="cs-CZ" sz="2400" dirty="0"/>
              <a:t>vlnová délka UZ 5 MHz  = </a:t>
            </a:r>
            <a:r>
              <a:rPr lang="cs-CZ" sz="2400" b="1" dirty="0"/>
              <a:t>300 </a:t>
            </a:r>
            <a:r>
              <a:rPr lang="cs-CZ" sz="2400" b="1" dirty="0">
                <a:sym typeface="Symbol" pitchFamily="18" charset="2"/>
              </a:rPr>
              <a:t></a:t>
            </a:r>
            <a:r>
              <a:rPr lang="cs-CZ" sz="2400" b="1" dirty="0"/>
              <a:t>m</a:t>
            </a:r>
          </a:p>
          <a:p>
            <a:pPr>
              <a:defRPr/>
            </a:pPr>
            <a:endParaRPr lang="cs-CZ" sz="2400" b="1" dirty="0"/>
          </a:p>
          <a:p>
            <a:pPr>
              <a:defRPr/>
            </a:pPr>
            <a:r>
              <a:rPr lang="cs-CZ" sz="2400" dirty="0"/>
              <a:t>krev je </a:t>
            </a:r>
            <a:r>
              <a:rPr lang="cs-CZ" sz="2400" dirty="0" err="1"/>
              <a:t>anechogenní</a:t>
            </a:r>
            <a:r>
              <a:rPr lang="cs-CZ" sz="2400" dirty="0"/>
              <a:t> – nevznikají odrazy</a:t>
            </a:r>
          </a:p>
        </p:txBody>
      </p:sp>
      <p:sp>
        <p:nvSpPr>
          <p:cNvPr id="64516" name="Rectangle 4">
            <a:extLst>
              <a:ext uri="{FF2B5EF4-FFF2-40B4-BE49-F238E27FC236}">
                <a16:creationId xmlns:a16="http://schemas.microsoft.com/office/drawing/2014/main" id="{9F8741EB-1954-4D68-9CA8-7EC02A3B3F2A}"/>
              </a:ext>
            </a:extLst>
          </p:cNvPr>
          <p:cNvSpPr>
            <a:spLocks noChangeArrowheads="1"/>
          </p:cNvSpPr>
          <p:nvPr/>
        </p:nvSpPr>
        <p:spPr bwMode="auto">
          <a:xfrm>
            <a:off x="3048000" y="6572250"/>
            <a:ext cx="594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err="1">
                <a:solidFill>
                  <a:schemeClr val="accent4"/>
                </a:solidFill>
                <a:latin typeface="Arial" panose="020B0604020202020204" pitchFamily="34" charset="0"/>
              </a:rPr>
              <a:t>Silbernagl</a:t>
            </a:r>
            <a:r>
              <a:rPr lang="cs-CZ" altLang="cs-CZ" sz="1000" i="1" dirty="0">
                <a:solidFill>
                  <a:schemeClr val="accent4"/>
                </a:solidFill>
                <a:latin typeface="Arial" panose="020B0604020202020204" pitchFamily="34" charset="0"/>
              </a:rPr>
              <a:t> S., </a:t>
            </a:r>
            <a:r>
              <a:rPr lang="cs-CZ" altLang="cs-CZ" sz="1000" i="1" dirty="0" err="1">
                <a:solidFill>
                  <a:schemeClr val="accent4"/>
                </a:solidFill>
                <a:latin typeface="Arial" panose="020B0604020202020204" pitchFamily="34" charset="0"/>
              </a:rPr>
              <a:t>Despopoulos</a:t>
            </a:r>
            <a:r>
              <a:rPr lang="cs-CZ" altLang="cs-CZ" sz="1000" i="1" dirty="0">
                <a:solidFill>
                  <a:schemeClr val="accent4"/>
                </a:solidFill>
                <a:latin typeface="Arial" panose="020B0604020202020204" pitchFamily="34" charset="0"/>
              </a:rPr>
              <a:t> A.: Atlas fyziologie člověka, Praha, Avicenum, 1984, 735 21 – 08/5,s. 58</a:t>
            </a:r>
          </a:p>
        </p:txBody>
      </p:sp>
      <p:sp>
        <p:nvSpPr>
          <p:cNvPr id="64517" name="Rectangle 9">
            <a:extLst>
              <a:ext uri="{FF2B5EF4-FFF2-40B4-BE49-F238E27FC236}">
                <a16:creationId xmlns:a16="http://schemas.microsoft.com/office/drawing/2014/main" id="{2E5F88C5-5B67-414D-801A-215558D9900D}"/>
              </a:ext>
            </a:extLst>
          </p:cNvPr>
          <p:cNvSpPr>
            <a:spLocks noChangeArrowheads="1"/>
          </p:cNvSpPr>
          <p:nvPr/>
        </p:nvSpPr>
        <p:spPr bwMode="auto">
          <a:xfrm>
            <a:off x="802481" y="6049963"/>
            <a:ext cx="4491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1000" i="1" dirty="0">
                <a:solidFill>
                  <a:schemeClr val="accent4"/>
                </a:solidFill>
                <a:latin typeface="Arial" panose="020B0604020202020204" pitchFamily="34" charset="0"/>
              </a:rPr>
              <a:t>http://www.mhhe.com/biosci/esp/2001_saladin/folder_structure/tr/m1/s4/</a:t>
            </a:r>
          </a:p>
        </p:txBody>
      </p:sp>
      <p:sp>
        <p:nvSpPr>
          <p:cNvPr id="64518" name="Rectangle 10">
            <a:extLst>
              <a:ext uri="{FF2B5EF4-FFF2-40B4-BE49-F238E27FC236}">
                <a16:creationId xmlns:a16="http://schemas.microsoft.com/office/drawing/2014/main" id="{A7019AD8-E03D-47AE-9632-D1468EF2F449}"/>
              </a:ext>
            </a:extLst>
          </p:cNvPr>
          <p:cNvSpPr>
            <a:spLocks noChangeArrowheads="1"/>
          </p:cNvSpPr>
          <p:nvPr/>
        </p:nvSpPr>
        <p:spPr bwMode="auto">
          <a:xfrm>
            <a:off x="2763838" y="1582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64519" name="Rectangle 13">
            <a:extLst>
              <a:ext uri="{FF2B5EF4-FFF2-40B4-BE49-F238E27FC236}">
                <a16:creationId xmlns:a16="http://schemas.microsoft.com/office/drawing/2014/main" id="{860447C5-61CB-44C5-9E2E-CC942C57BE23}"/>
              </a:ext>
            </a:extLst>
          </p:cNvPr>
          <p:cNvSpPr>
            <a:spLocks noChangeArrowheads="1"/>
          </p:cNvSpPr>
          <p:nvPr/>
        </p:nvSpPr>
        <p:spPr bwMode="auto">
          <a:xfrm>
            <a:off x="4572000" y="5257800"/>
            <a:ext cx="960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DDDDDD"/>
                </a:solidFill>
                <a:latin typeface="Arial" panose="020B0604020202020204" pitchFamily="34" charset="0"/>
              </a:rPr>
              <a:t>40-50x</a:t>
            </a:r>
          </a:p>
        </p:txBody>
      </p:sp>
      <p:pic>
        <p:nvPicPr>
          <p:cNvPr id="64520" name="Picture 19" descr="http://rds.yahoo.com/_ylt=A0WTb_1eJW5JjRgB0kCjzbkF/SIG=128c735oc/EXP=1232041694/**http%3A//wiki.wcp.muohio.edu/upload/7/70/Sine_wave.png">
            <a:extLst>
              <a:ext uri="{FF2B5EF4-FFF2-40B4-BE49-F238E27FC236}">
                <a16:creationId xmlns:a16="http://schemas.microsoft.com/office/drawing/2014/main" id="{D96A9807-F567-451E-AC47-B45B5A88C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91000"/>
            <a:ext cx="548640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2" descr="http://www.mhhe.com/biosci/esp/2001_saladin/folder_structure/tr/m1/s4/assets/images/trm1s4_1.jpg">
            <a:extLst>
              <a:ext uri="{FF2B5EF4-FFF2-40B4-BE49-F238E27FC236}">
                <a16:creationId xmlns:a16="http://schemas.microsoft.com/office/drawing/2014/main" id="{CAF59F04-6248-421E-8F5D-1BCB308C27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763" y="1219200"/>
            <a:ext cx="22701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5" name="Rectangle 3">
            <a:extLst>
              <a:ext uri="{FF2B5EF4-FFF2-40B4-BE49-F238E27FC236}">
                <a16:creationId xmlns:a16="http://schemas.microsoft.com/office/drawing/2014/main" id="{62E26F4A-EF32-4674-A7BA-E04E20FDBBA5}"/>
              </a:ext>
            </a:extLst>
          </p:cNvPr>
          <p:cNvSpPr>
            <a:spLocks noGrp="1" noChangeArrowheads="1"/>
          </p:cNvSpPr>
          <p:nvPr>
            <p:ph type="title"/>
          </p:nvPr>
        </p:nvSpPr>
        <p:spPr>
          <a:xfrm>
            <a:off x="599086" y="0"/>
            <a:ext cx="7886700" cy="1325563"/>
          </a:xfrm>
        </p:spPr>
        <p:txBody>
          <a:bodyPr/>
          <a:lstStyle/>
          <a:p>
            <a:pPr eaLnBrk="1" hangingPunct="1">
              <a:defRPr/>
            </a:pPr>
            <a:r>
              <a:rPr lang="cs-CZ" dirty="0"/>
              <a:t>Dopplerovské systémy</a:t>
            </a:r>
          </a:p>
        </p:txBody>
      </p:sp>
      <p:sp>
        <p:nvSpPr>
          <p:cNvPr id="39940" name="Rectangle 4">
            <a:extLst>
              <a:ext uri="{FF2B5EF4-FFF2-40B4-BE49-F238E27FC236}">
                <a16:creationId xmlns:a16="http://schemas.microsoft.com/office/drawing/2014/main" id="{58227BD8-17D4-48CE-91A4-EC1D55517C8C}"/>
              </a:ext>
            </a:extLst>
          </p:cNvPr>
          <p:cNvSpPr>
            <a:spLocks noGrp="1" noChangeArrowheads="1"/>
          </p:cNvSpPr>
          <p:nvPr>
            <p:ph idx="1"/>
          </p:nvPr>
        </p:nvSpPr>
        <p:spPr>
          <a:xfrm>
            <a:off x="687388" y="1196753"/>
            <a:ext cx="8075612" cy="2423384"/>
          </a:xfrm>
        </p:spPr>
        <p:txBody>
          <a:bodyPr>
            <a:normAutofit fontScale="85000" lnSpcReduction="20000"/>
          </a:bodyPr>
          <a:lstStyle/>
          <a:p>
            <a:r>
              <a:rPr lang="cs-CZ" dirty="0"/>
              <a:t>Přijímaný signál je stejný jako u B modu, obsahuje několik komponent</a:t>
            </a:r>
          </a:p>
          <a:p>
            <a:pPr lvl="1"/>
            <a:r>
              <a:rPr lang="cs-CZ" dirty="0"/>
              <a:t>Stacionární tkáně</a:t>
            </a:r>
          </a:p>
          <a:p>
            <a:pPr lvl="1"/>
            <a:r>
              <a:rPr lang="cs-CZ" dirty="0"/>
              <a:t>Pohybující se tkáně</a:t>
            </a:r>
          </a:p>
          <a:p>
            <a:pPr lvl="1"/>
            <a:r>
              <a:rPr lang="cs-CZ" dirty="0"/>
              <a:t>Pohybující se krev</a:t>
            </a:r>
          </a:p>
          <a:p>
            <a:pPr lvl="1"/>
            <a:r>
              <a:rPr lang="cs-CZ" dirty="0"/>
              <a:t>Stacionární krev</a:t>
            </a:r>
          </a:p>
          <a:p>
            <a:r>
              <a:rPr lang="cs-CZ" dirty="0"/>
              <a:t>Cílem je zobrazit dopplerovské signály z krve a potlačit signál stacionárních a pohybujících se tkání</a:t>
            </a:r>
          </a:p>
          <a:p>
            <a:endParaRPr lang="cs-CZ" sz="2400" dirty="0"/>
          </a:p>
        </p:txBody>
      </p:sp>
      <p:graphicFrame>
        <p:nvGraphicFramePr>
          <p:cNvPr id="6" name="Tabulka 2">
            <a:extLst>
              <a:ext uri="{FF2B5EF4-FFF2-40B4-BE49-F238E27FC236}">
                <a16:creationId xmlns:a16="http://schemas.microsoft.com/office/drawing/2014/main" id="{7E2C5E45-29AA-42E6-86D9-E343DB4EE910}"/>
              </a:ext>
            </a:extLst>
          </p:cNvPr>
          <p:cNvGraphicFramePr>
            <a:graphicFrameLocks noGrp="1"/>
          </p:cNvGraphicFramePr>
          <p:nvPr>
            <p:extLst>
              <p:ext uri="{D42A27DB-BD31-4B8C-83A1-F6EECF244321}">
                <p14:modId xmlns:p14="http://schemas.microsoft.com/office/powerpoint/2010/main" val="1077624879"/>
              </p:ext>
            </p:extLst>
          </p:nvPr>
        </p:nvGraphicFramePr>
        <p:xfrm>
          <a:off x="1187624" y="3717032"/>
          <a:ext cx="6264696" cy="1373049"/>
        </p:xfrm>
        <a:graphic>
          <a:graphicData uri="http://schemas.openxmlformats.org/drawingml/2006/table">
            <a:tbl>
              <a:tblPr firstRow="1">
                <a:tableStyleId>{35758FB7-9AC5-4552-8A53-C91805E547FA}</a:tableStyleId>
              </a:tblPr>
              <a:tblGrid>
                <a:gridCol w="1368152">
                  <a:extLst>
                    <a:ext uri="{9D8B030D-6E8A-4147-A177-3AD203B41FA5}">
                      <a16:colId xmlns:a16="http://schemas.microsoft.com/office/drawing/2014/main" val="2710261902"/>
                    </a:ext>
                  </a:extLst>
                </a:gridCol>
                <a:gridCol w="2448272">
                  <a:extLst>
                    <a:ext uri="{9D8B030D-6E8A-4147-A177-3AD203B41FA5}">
                      <a16:colId xmlns:a16="http://schemas.microsoft.com/office/drawing/2014/main" val="3980519248"/>
                    </a:ext>
                  </a:extLst>
                </a:gridCol>
                <a:gridCol w="2448272">
                  <a:extLst>
                    <a:ext uri="{9D8B030D-6E8A-4147-A177-3AD203B41FA5}">
                      <a16:colId xmlns:a16="http://schemas.microsoft.com/office/drawing/2014/main" val="3317839910"/>
                    </a:ext>
                  </a:extLst>
                </a:gridCol>
              </a:tblGrid>
              <a:tr h="457683">
                <a:tc>
                  <a:txBody>
                    <a:bodyPr/>
                    <a:lstStyle/>
                    <a:p>
                      <a:pPr algn="ct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000" dirty="0">
                          <a:solidFill>
                            <a:schemeClr val="tx1"/>
                          </a:solidFill>
                        </a:rPr>
                        <a:t>Rychlost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cs-CZ" sz="2000" dirty="0">
                          <a:solidFill>
                            <a:schemeClr val="tx1"/>
                          </a:solidFill>
                        </a:rPr>
                        <a:t>Intenzita signálu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364655"/>
                  </a:ext>
                </a:extLst>
              </a:tr>
              <a:tr h="457683">
                <a:tc>
                  <a:txBody>
                    <a:bodyPr/>
                    <a:lstStyle/>
                    <a:p>
                      <a:pPr algn="ctr"/>
                      <a:r>
                        <a:rPr lang="cs-CZ" sz="2000" dirty="0">
                          <a:solidFill>
                            <a:schemeClr val="tx1"/>
                          </a:solidFill>
                        </a:rPr>
                        <a:t>krev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0-600 </a:t>
                      </a:r>
                      <a:r>
                        <a:rPr lang="cs-CZ" sz="2000" dirty="0" err="1">
                          <a:solidFill>
                            <a:schemeClr val="tx1"/>
                          </a:solidFill>
                        </a:rPr>
                        <a:t>cm.s</a:t>
                      </a:r>
                      <a:r>
                        <a:rPr lang="cs-CZ" sz="2000" baseline="30000" dirty="0">
                          <a:solidFill>
                            <a:schemeClr val="tx1"/>
                          </a:solidFill>
                        </a:rPr>
                        <a:t>–1</a:t>
                      </a: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nízká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1415934561"/>
                  </a:ext>
                </a:extLst>
              </a:tr>
              <a:tr h="457683">
                <a:tc>
                  <a:txBody>
                    <a:bodyPr/>
                    <a:lstStyle/>
                    <a:p>
                      <a:pPr algn="ctr"/>
                      <a:r>
                        <a:rPr lang="cs-CZ" sz="2000" dirty="0">
                          <a:solidFill>
                            <a:schemeClr val="tx1"/>
                          </a:solidFill>
                        </a:rPr>
                        <a:t>tkáně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0-10 </a:t>
                      </a:r>
                      <a:r>
                        <a:rPr lang="cs-CZ" sz="2000" dirty="0" err="1">
                          <a:solidFill>
                            <a:schemeClr val="tx1"/>
                          </a:solidFill>
                        </a:rPr>
                        <a:t>cm.s</a:t>
                      </a:r>
                      <a:r>
                        <a:rPr lang="cs-CZ" sz="2000" baseline="30000" dirty="0">
                          <a:solidFill>
                            <a:schemeClr val="tx1"/>
                          </a:solidFill>
                        </a:rPr>
                        <a:t>–1</a:t>
                      </a:r>
                      <a:endParaRPr lang="cs-CZ"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cs-CZ" sz="2000" dirty="0">
                          <a:solidFill>
                            <a:schemeClr val="tx1"/>
                          </a:solidFill>
                        </a:rPr>
                        <a:t>vysoká (o 40dB vyšší)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489226600"/>
                  </a:ext>
                </a:extLst>
              </a:tr>
            </a:tbl>
          </a:graphicData>
        </a:graphic>
      </p:graphicFrame>
    </p:spTree>
    <p:extLst>
      <p:ext uri="{BB962C8B-B14F-4D97-AF65-F5344CB8AC3E}">
        <p14:creationId xmlns:p14="http://schemas.microsoft.com/office/powerpoint/2010/main" val="18173631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Kontinuální Doppler</a:t>
            </a:r>
          </a:p>
        </p:txBody>
      </p:sp>
      <p:sp>
        <p:nvSpPr>
          <p:cNvPr id="784387" name="Rectangle 3">
            <a:extLst>
              <a:ext uri="{FF2B5EF4-FFF2-40B4-BE49-F238E27FC236}">
                <a16:creationId xmlns:a16="http://schemas.microsoft.com/office/drawing/2014/main" id="{AFE93E72-CD8F-460E-96B9-A5193C6CFB26}"/>
              </a:ext>
            </a:extLst>
          </p:cNvPr>
          <p:cNvSpPr>
            <a:spLocks noGrp="1" noChangeArrowheads="1"/>
          </p:cNvSpPr>
          <p:nvPr>
            <p:ph idx="1"/>
          </p:nvPr>
        </p:nvSpPr>
        <p:spPr>
          <a:xfrm>
            <a:off x="457200" y="1295400"/>
            <a:ext cx="7315200" cy="4870450"/>
          </a:xfrm>
        </p:spPr>
        <p:txBody>
          <a:bodyPr>
            <a:normAutofit fontScale="92500"/>
          </a:bodyPr>
          <a:lstStyle/>
          <a:p>
            <a:pPr>
              <a:lnSpc>
                <a:spcPct val="90000"/>
              </a:lnSpc>
              <a:defRPr/>
            </a:pPr>
            <a:r>
              <a:rPr lang="cs-CZ" sz="2000" i="1" dirty="0">
                <a:effectLst>
                  <a:outerShdw blurRad="38100" dist="38100" dir="2700000" algn="tl">
                    <a:srgbClr val="000000">
                      <a:alpha val="43137"/>
                    </a:srgbClr>
                  </a:outerShdw>
                </a:effectLst>
              </a:rPr>
              <a:t>d</a:t>
            </a:r>
            <a:r>
              <a:rPr lang="cs-CZ" sz="2000" i="1" dirty="0">
                <a:effectLst>
                  <a:outerShdw blurRad="38100" dist="38100" dir="2700000" algn="tl">
                    <a:srgbClr val="000000">
                      <a:alpha val="43137"/>
                    </a:srgbClr>
                  </a:outerShdw>
                </a:effectLst>
                <a:cs typeface="Times New Roman" pitchFamily="18" charset="0"/>
              </a:rPr>
              <a:t>opplerovské systémy s kontinuální nosnou vlnou (CW</a:t>
            </a:r>
            <a:r>
              <a:rPr lang="cs-CZ" sz="2000" dirty="0">
                <a:effectLst>
                  <a:outerShdw blurRad="38100" dist="38100" dir="2700000" algn="tl">
                    <a:srgbClr val="000000">
                      <a:alpha val="43137"/>
                    </a:srgbClr>
                  </a:outerShdw>
                </a:effectLst>
                <a:cs typeface="Times New Roman" pitchFamily="18" charset="0"/>
              </a:rPr>
              <a:t>)</a:t>
            </a: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n</a:t>
            </a:r>
            <a:r>
              <a:rPr lang="cs-CZ" sz="2000" dirty="0">
                <a:effectLst>
                  <a:outerShdw blurRad="38100" dist="38100" dir="2700000" algn="tl">
                    <a:srgbClr val="000000">
                      <a:alpha val="43137"/>
                    </a:srgbClr>
                  </a:outerShdw>
                </a:effectLst>
                <a:cs typeface="Times New Roman" pitchFamily="18" charset="0"/>
              </a:rPr>
              <a:t>ejjednodušší za</a:t>
            </a:r>
            <a:r>
              <a:rPr lang="cs-CZ" sz="2000" dirty="0">
                <a:effectLst>
                  <a:outerShdw blurRad="38100" dist="38100" dir="2700000" algn="tl">
                    <a:srgbClr val="000000">
                      <a:alpha val="43137"/>
                    </a:srgbClr>
                  </a:outerShdw>
                </a:effectLst>
              </a:rPr>
              <a:t>ř</a:t>
            </a:r>
            <a:r>
              <a:rPr lang="cs-CZ" sz="2000" dirty="0">
                <a:effectLst>
                  <a:outerShdw blurRad="38100" dist="38100" dir="2700000" algn="tl">
                    <a:srgbClr val="000000">
                      <a:alpha val="43137"/>
                    </a:srgbClr>
                  </a:outerShdw>
                </a:effectLst>
                <a:cs typeface="Times New Roman" pitchFamily="18" charset="0"/>
              </a:rPr>
              <a:t>ízení </a:t>
            </a: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chybí axiální rozlišení, tj. nelze určit hloubka, ze které signál </a:t>
            </a:r>
            <a:r>
              <a:rPr lang="cs-CZ" sz="2000" dirty="0" err="1">
                <a:effectLst>
                  <a:outerShdw blurRad="38100" dist="38100" dir="2700000" algn="tl">
                    <a:srgbClr val="000000">
                      <a:alpha val="43137"/>
                    </a:srgbClr>
                  </a:outerShdw>
                </a:effectLst>
              </a:rPr>
              <a:t>přicház</a:t>
            </a:r>
            <a:endParaRPr lang="cs-CZ" sz="2000" dirty="0">
              <a:effectLst>
                <a:outerShdw blurRad="38100" dist="38100" dir="2700000" algn="tl">
                  <a:srgbClr val="000000">
                    <a:alpha val="43137"/>
                  </a:srgbClr>
                </a:outerShdw>
              </a:effectLst>
            </a:endParaRPr>
          </a:p>
          <a:p>
            <a:pPr>
              <a:lnSpc>
                <a:spcPct val="90000"/>
              </a:lnSpc>
              <a:defRPr/>
            </a:pPr>
            <a:endParaRPr lang="cs-CZ" sz="2000"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dva </a:t>
            </a:r>
            <a:r>
              <a:rPr lang="cs-CZ" sz="2000" dirty="0">
                <a:effectLst>
                  <a:outerShdw blurRad="38100" dist="38100" dir="2700000" algn="tl">
                    <a:srgbClr val="000000">
                      <a:alpha val="43137"/>
                    </a:srgbClr>
                  </a:outerShdw>
                </a:effectLst>
                <a:cs typeface="Times New Roman" pitchFamily="18" charset="0"/>
              </a:rPr>
              <a:t>elektroakustick</a:t>
            </a:r>
            <a:r>
              <a:rPr lang="cs-CZ" sz="2000" dirty="0">
                <a:effectLst>
                  <a:outerShdw blurRad="38100" dist="38100" dir="2700000" algn="tl">
                    <a:srgbClr val="000000">
                      <a:alpha val="43137"/>
                    </a:srgbClr>
                  </a:outerShdw>
                </a:effectLst>
              </a:rPr>
              <a:t>é měniče (krystaly)</a:t>
            </a:r>
          </a:p>
          <a:p>
            <a:pPr lvl="1">
              <a:lnSpc>
                <a:spcPct val="90000"/>
              </a:lnSpc>
              <a:defRPr/>
            </a:pPr>
            <a:r>
              <a:rPr lang="cs-CZ" u="sng" dirty="0">
                <a:solidFill>
                  <a:srgbClr val="FFFF00"/>
                </a:solidFill>
                <a:effectLst>
                  <a:outerShdw blurRad="38100" dist="38100" dir="2700000" algn="tl">
                    <a:srgbClr val="000000">
                      <a:alpha val="43137"/>
                    </a:srgbClr>
                  </a:outerShdw>
                </a:effectLst>
                <a:cs typeface="Times New Roman" pitchFamily="18" charset="0"/>
              </a:rPr>
              <a:t>vysíla</a:t>
            </a:r>
            <a:r>
              <a:rPr lang="cs-CZ" u="sng" dirty="0">
                <a:solidFill>
                  <a:srgbClr val="FFFF00"/>
                </a:solidFill>
                <a:effectLst>
                  <a:outerShdw blurRad="38100" dist="38100" dir="2700000" algn="tl">
                    <a:srgbClr val="000000">
                      <a:alpha val="43137"/>
                    </a:srgbClr>
                  </a:outerShdw>
                </a:effectLst>
              </a:rPr>
              <a:t>č</a:t>
            </a:r>
          </a:p>
          <a:p>
            <a:pPr lvl="1">
              <a:lnSpc>
                <a:spcPct val="90000"/>
              </a:lnSpc>
              <a:defRPr/>
            </a:pPr>
            <a:r>
              <a:rPr lang="cs-CZ" u="sng" dirty="0">
                <a:solidFill>
                  <a:srgbClr val="FFFF00"/>
                </a:solidFill>
                <a:effectLst>
                  <a:outerShdw blurRad="38100" dist="38100" dir="2700000" algn="tl">
                    <a:srgbClr val="000000">
                      <a:alpha val="43137"/>
                    </a:srgbClr>
                  </a:outerShdw>
                </a:effectLst>
                <a:cs typeface="Times New Roman" pitchFamily="18" charset="0"/>
              </a:rPr>
              <a:t>p</a:t>
            </a:r>
            <a:r>
              <a:rPr lang="cs-CZ" u="sng" dirty="0">
                <a:solidFill>
                  <a:srgbClr val="FFFF00"/>
                </a:solidFill>
                <a:effectLst>
                  <a:outerShdw blurRad="38100" dist="38100" dir="2700000" algn="tl">
                    <a:srgbClr val="000000">
                      <a:alpha val="43137"/>
                    </a:srgbClr>
                  </a:outerShdw>
                </a:effectLst>
              </a:rPr>
              <a:t>ř</a:t>
            </a:r>
            <a:r>
              <a:rPr lang="cs-CZ" u="sng" dirty="0">
                <a:solidFill>
                  <a:srgbClr val="FFFF00"/>
                </a:solidFill>
                <a:effectLst>
                  <a:outerShdw blurRad="38100" dist="38100" dir="2700000" algn="tl">
                    <a:srgbClr val="000000">
                      <a:alpha val="43137"/>
                    </a:srgbClr>
                  </a:outerShdw>
                </a:effectLst>
                <a:cs typeface="Times New Roman" pitchFamily="18" charset="0"/>
              </a:rPr>
              <a:t>ijíma</a:t>
            </a:r>
            <a:r>
              <a:rPr lang="cs-CZ" u="sng" dirty="0">
                <a:solidFill>
                  <a:srgbClr val="FFFF00"/>
                </a:solidFill>
                <a:effectLst>
                  <a:outerShdw blurRad="38100" dist="38100" dir="2700000" algn="tl">
                    <a:srgbClr val="000000">
                      <a:alpha val="43137"/>
                    </a:srgbClr>
                  </a:outerShdw>
                </a:effectLst>
              </a:rPr>
              <a:t>č</a:t>
            </a:r>
            <a:endParaRPr lang="cs-CZ" dirty="0">
              <a:solidFill>
                <a:srgbClr val="FFFF00"/>
              </a:solidFill>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rPr>
              <a:t>o</a:t>
            </a:r>
            <a:r>
              <a:rPr lang="cs-CZ" sz="2000" dirty="0">
                <a:effectLst>
                  <a:outerShdw blurRad="38100" dist="38100" dir="2700000" algn="tl">
                    <a:srgbClr val="000000">
                      <a:alpha val="43137"/>
                    </a:srgbClr>
                  </a:outerShdw>
                </a:effectLst>
                <a:cs typeface="Times New Roman" pitchFamily="18" charset="0"/>
              </a:rPr>
              <a:t>ba m</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ni</a:t>
            </a:r>
            <a:r>
              <a:rPr lang="cs-CZ" sz="2000" dirty="0">
                <a:effectLst>
                  <a:outerShdw blurRad="38100" dist="38100" dir="2700000" algn="tl">
                    <a:srgbClr val="000000">
                      <a:alpha val="43137"/>
                    </a:srgbClr>
                  </a:outerShdw>
                </a:effectLst>
              </a:rPr>
              <a:t>č</a:t>
            </a:r>
            <a:r>
              <a:rPr lang="cs-CZ" sz="2000" dirty="0">
                <a:effectLst>
                  <a:outerShdw blurRad="38100" dist="38100" dir="2700000" algn="tl">
                    <a:srgbClr val="000000">
                      <a:alpha val="43137"/>
                    </a:srgbClr>
                  </a:outerShdw>
                </a:effectLst>
                <a:cs typeface="Times New Roman" pitchFamily="18" charset="0"/>
              </a:rPr>
              <a:t>e </a:t>
            </a:r>
            <a:r>
              <a:rPr lang="cs-CZ" sz="2000" dirty="0">
                <a:effectLst>
                  <a:outerShdw blurRad="38100" dist="38100" dir="2700000" algn="tl">
                    <a:srgbClr val="000000">
                      <a:alpha val="43137"/>
                    </a:srgbClr>
                  </a:outerShdw>
                </a:effectLst>
              </a:rPr>
              <a:t>jsou </a:t>
            </a:r>
            <a:r>
              <a:rPr lang="cs-CZ" sz="2000" dirty="0">
                <a:effectLst>
                  <a:outerShdw blurRad="38100" dist="38100" dir="2700000" algn="tl">
                    <a:srgbClr val="000000">
                      <a:alpha val="43137"/>
                    </a:srgbClr>
                  </a:outerShdw>
                </a:effectLst>
                <a:cs typeface="Times New Roman" pitchFamily="18" charset="0"/>
              </a:rPr>
              <a:t>v</a:t>
            </a:r>
            <a:r>
              <a:rPr lang="cs-CZ" sz="2000" dirty="0">
                <a:effectLst>
                  <a:outerShdw blurRad="38100" dist="38100" dir="2700000" algn="tl">
                    <a:srgbClr val="000000">
                      <a:alpha val="43137"/>
                    </a:srgbClr>
                  </a:outerShdw>
                </a:effectLst>
              </a:rPr>
              <a:t>ůč</a:t>
            </a:r>
            <a:r>
              <a:rPr lang="cs-CZ" sz="2000" dirty="0">
                <a:effectLst>
                  <a:outerShdw blurRad="38100" dist="38100" dir="2700000" algn="tl">
                    <a:srgbClr val="000000">
                      <a:alpha val="43137"/>
                    </a:srgbClr>
                  </a:outerShdw>
                </a:effectLst>
                <a:cs typeface="Times New Roman" pitchFamily="18" charset="0"/>
              </a:rPr>
              <a:t>i sob</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 sklon</a:t>
            </a:r>
            <a:r>
              <a:rPr lang="cs-CZ" sz="2000" dirty="0">
                <a:effectLst>
                  <a:outerShdw blurRad="38100" dist="38100" dir="2700000" algn="tl">
                    <a:srgbClr val="000000">
                      <a:alpha val="43137"/>
                    </a:srgbClr>
                  </a:outerShdw>
                </a:effectLst>
              </a:rPr>
              <a:t>ě</a:t>
            </a:r>
            <a:r>
              <a:rPr lang="cs-CZ" sz="2000" dirty="0">
                <a:effectLst>
                  <a:outerShdw blurRad="38100" dist="38100" dir="2700000" algn="tl">
                    <a:srgbClr val="000000">
                      <a:alpha val="43137"/>
                    </a:srgbClr>
                  </a:outerShdw>
                </a:effectLst>
                <a:cs typeface="Times New Roman" pitchFamily="18" charset="0"/>
              </a:rPr>
              <a:t>ny ve velmi </a:t>
            </a:r>
            <a:r>
              <a:rPr lang="cs-CZ" sz="2000" u="sng" dirty="0">
                <a:effectLst>
                  <a:outerShdw blurRad="38100" dist="38100" dir="2700000" algn="tl">
                    <a:srgbClr val="000000">
                      <a:alpha val="43137"/>
                    </a:srgbClr>
                  </a:outerShdw>
                </a:effectLst>
                <a:cs typeface="Times New Roman" pitchFamily="18" charset="0"/>
              </a:rPr>
              <a:t>tupém úhlu</a:t>
            </a:r>
            <a:endParaRPr lang="cs-CZ" sz="2000" u="sng" dirty="0">
              <a:effectLst>
                <a:outerShdw blurRad="38100" dist="38100" dir="2700000" algn="tl">
                  <a:srgbClr val="000000">
                    <a:alpha val="43137"/>
                  </a:srgbClr>
                </a:outerShdw>
              </a:effectLst>
            </a:endParaRPr>
          </a:p>
          <a:p>
            <a:pPr>
              <a:lnSpc>
                <a:spcPct val="90000"/>
              </a:lnSpc>
              <a:defRPr/>
            </a:pPr>
            <a:r>
              <a:rPr lang="cs-CZ" sz="2000" dirty="0">
                <a:effectLst>
                  <a:outerShdw blurRad="38100" dist="38100" dir="2700000" algn="tl">
                    <a:srgbClr val="000000">
                      <a:alpha val="43137"/>
                    </a:srgbClr>
                  </a:outerShdw>
                </a:effectLst>
                <a:cs typeface="Times New Roman" pitchFamily="18" charset="0"/>
              </a:rPr>
              <a:t>v oblasti</a:t>
            </a:r>
            <a:r>
              <a:rPr lang="cs-CZ" sz="2000" dirty="0">
                <a:effectLst>
                  <a:outerShdw blurRad="38100" dist="38100" dir="2700000" algn="tl">
                    <a:srgbClr val="000000">
                      <a:alpha val="43137"/>
                    </a:srgbClr>
                  </a:outerShdw>
                </a:effectLst>
              </a:rPr>
              <a:t> zájmu se překrývají</a:t>
            </a:r>
          </a:p>
          <a:p>
            <a:pPr>
              <a:lnSpc>
                <a:spcPct val="90000"/>
              </a:lnSpc>
              <a:defRPr/>
            </a:pPr>
            <a:r>
              <a:rPr lang="cs-CZ" sz="2000" dirty="0">
                <a:effectLst>
                  <a:outerShdw blurRad="38100" dist="38100" dir="2700000" algn="tl">
                    <a:srgbClr val="000000">
                      <a:alpha val="43137"/>
                    </a:srgbClr>
                  </a:outerShdw>
                </a:effectLst>
              </a:rPr>
              <a:t>je</a:t>
            </a:r>
            <a:r>
              <a:rPr lang="cs-CZ" sz="2000" dirty="0">
                <a:effectLst>
                  <a:outerShdw blurRad="38100" dist="38100" dir="2700000" algn="tl">
                    <a:srgbClr val="000000">
                      <a:alpha val="43137"/>
                    </a:srgbClr>
                  </a:outerShdw>
                </a:effectLst>
                <a:cs typeface="Times New Roman" pitchFamily="18" charset="0"/>
              </a:rPr>
              <a:t>-li </a:t>
            </a:r>
            <a:r>
              <a:rPr lang="cs-CZ" sz="2000" dirty="0">
                <a:effectLst>
                  <a:outerShdw blurRad="38100" dist="38100" dir="2700000" algn="tl">
                    <a:srgbClr val="000000">
                      <a:alpha val="43137"/>
                    </a:srgbClr>
                  </a:outerShdw>
                </a:effectLst>
              </a:rPr>
              <a:t>v </a:t>
            </a:r>
            <a:r>
              <a:rPr lang="cs-CZ" sz="2000" dirty="0">
                <a:effectLst>
                  <a:outerShdw blurRad="38100" dist="38100" dir="2700000" algn="tl">
                    <a:srgbClr val="000000">
                      <a:alpha val="43137"/>
                    </a:srgbClr>
                  </a:outerShdw>
                </a:effectLst>
                <a:cs typeface="Times New Roman" pitchFamily="18" charset="0"/>
              </a:rPr>
              <a:t>oblasti </a:t>
            </a:r>
            <a:r>
              <a:rPr lang="cs-CZ" sz="2000" dirty="0">
                <a:effectLst>
                  <a:outerShdw blurRad="38100" dist="38100" dir="2700000" algn="tl">
                    <a:srgbClr val="000000">
                      <a:alpha val="43137"/>
                    </a:srgbClr>
                  </a:outerShdw>
                </a:effectLst>
              </a:rPr>
              <a:t>zájmu </a:t>
            </a:r>
            <a:r>
              <a:rPr lang="cs-CZ" sz="2000" dirty="0">
                <a:effectLst>
                  <a:outerShdw blurRad="38100" dist="38100" dir="2700000" algn="tl">
                    <a:srgbClr val="000000">
                      <a:alpha val="43137"/>
                    </a:srgbClr>
                  </a:outerShdw>
                </a:effectLst>
                <a:cs typeface="Times New Roman" pitchFamily="18" charset="0"/>
              </a:rPr>
              <a:t>více cév</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rPr>
              <a:t>záchyt </a:t>
            </a:r>
            <a:r>
              <a:rPr lang="cs-CZ" sz="2000" dirty="0">
                <a:solidFill>
                  <a:srgbClr val="FFFF00"/>
                </a:solidFill>
                <a:effectLst>
                  <a:outerShdw blurRad="38100" dist="38100" dir="2700000" algn="tl">
                    <a:srgbClr val="000000">
                      <a:alpha val="43137"/>
                    </a:srgbClr>
                  </a:outerShdw>
                </a:effectLst>
                <a:cs typeface="Times New Roman" pitchFamily="18" charset="0"/>
              </a:rPr>
              <a:t>signálu ze všech cév</a:t>
            </a:r>
            <a:r>
              <a:rPr lang="cs-CZ" sz="2000" dirty="0">
                <a:effectLst>
                  <a:outerShdw blurRad="38100" dist="38100" dir="2700000" algn="tl">
                    <a:srgbClr val="000000">
                      <a:alpha val="43137"/>
                    </a:srgbClr>
                  </a:outerShdw>
                </a:effectLst>
                <a:cs typeface="Times New Roman" pitchFamily="18" charset="0"/>
              </a:rPr>
              <a:t> oblasti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cs typeface="Times New Roman" pitchFamily="18" charset="0"/>
              </a:rPr>
              <a:t> </a:t>
            </a:r>
            <a:r>
              <a:rPr lang="cs-CZ" sz="2000" dirty="0">
                <a:effectLst>
                  <a:outerShdw blurRad="38100" dist="38100" dir="2700000" algn="tl">
                    <a:srgbClr val="000000">
                      <a:alpha val="43137"/>
                    </a:srgbClr>
                  </a:outerShdw>
                </a:effectLst>
              </a:rPr>
              <a:t>součet signálu </a:t>
            </a:r>
            <a:r>
              <a:rPr lang="cs-CZ" sz="2000" dirty="0">
                <a:effectLst>
                  <a:outerShdw blurRad="38100" dist="38100" dir="2700000" algn="tl">
                    <a:srgbClr val="000000">
                      <a:alpha val="43137"/>
                    </a:srgbClr>
                  </a:outerShdw>
                </a:effectLst>
                <a:cs typeface="Times New Roman" pitchFamily="18" charset="0"/>
                <a:sym typeface="Symbol" pitchFamily="18" charset="2"/>
              </a:rPr>
              <a:t></a:t>
            </a:r>
            <a:r>
              <a:rPr lang="cs-CZ" sz="2000" dirty="0">
                <a:effectLst>
                  <a:outerShdw blurRad="38100" dist="38100" dir="2700000" algn="tl">
                    <a:srgbClr val="000000">
                      <a:alpha val="43137"/>
                    </a:srgbClr>
                  </a:outerShdw>
                </a:effectLst>
              </a:rPr>
              <a:t> </a:t>
            </a:r>
            <a:r>
              <a:rPr lang="cs-CZ" sz="2000" dirty="0">
                <a:effectLst>
                  <a:outerShdw blurRad="38100" dist="38100" dir="2700000" algn="tl">
                    <a:srgbClr val="000000">
                      <a:alpha val="43137"/>
                    </a:srgbClr>
                  </a:outerShdw>
                </a:effectLst>
                <a:cs typeface="Times New Roman" pitchFamily="18" charset="0"/>
              </a:rPr>
              <a:t>nelze odlišit rychlost toku v jednotlivých cévách</a:t>
            </a:r>
            <a:r>
              <a:rPr lang="cs-CZ" sz="2000" dirty="0">
                <a:effectLst>
                  <a:outerShdw blurRad="38100" dist="38100" dir="2700000" algn="tl">
                    <a:srgbClr val="000000">
                      <a:alpha val="43137"/>
                    </a:srgbClr>
                  </a:outerShdw>
                </a:effectLst>
              </a:rPr>
              <a:t> </a:t>
            </a:r>
          </a:p>
          <a:p>
            <a:pPr>
              <a:lnSpc>
                <a:spcPct val="90000"/>
              </a:lnSpc>
              <a:defRPr/>
            </a:pPr>
            <a:r>
              <a:rPr lang="cs-CZ" sz="2000" dirty="0">
                <a:effectLst>
                  <a:outerShdw blurRad="38100" dist="38100" dir="2700000" algn="tl">
                    <a:srgbClr val="000000">
                      <a:alpha val="43137"/>
                    </a:srgbClr>
                  </a:outerShdw>
                </a:effectLst>
              </a:rPr>
              <a:t>využití: tužkové Dopplery, cévní chirurgie</a:t>
            </a:r>
          </a:p>
          <a:p>
            <a:pPr>
              <a:lnSpc>
                <a:spcPct val="90000"/>
              </a:lnSpc>
              <a:defRPr/>
            </a:pPr>
            <a:r>
              <a:rPr lang="cs-CZ" sz="2000" dirty="0">
                <a:effectLst>
                  <a:outerShdw blurRad="38100" dist="38100" dir="2700000" algn="tl">
                    <a:srgbClr val="000000">
                      <a:alpha val="43137"/>
                    </a:srgbClr>
                  </a:outerShdw>
                </a:effectLst>
              </a:rPr>
              <a:t>měří </a:t>
            </a:r>
            <a:r>
              <a:rPr lang="cs-CZ" sz="2000" b="1" dirty="0">
                <a:solidFill>
                  <a:srgbClr val="FFFF00"/>
                </a:solidFill>
                <a:effectLst>
                  <a:outerShdw blurRad="38100" dist="38100" dir="2700000" algn="tl">
                    <a:srgbClr val="000000">
                      <a:alpha val="43137"/>
                    </a:srgbClr>
                  </a:outerShdw>
                </a:effectLst>
              </a:rPr>
              <a:t>libovolně velké rychlosti</a:t>
            </a:r>
            <a:endParaRPr lang="cs-CZ" sz="1800" b="1" dirty="0">
              <a:solidFill>
                <a:srgbClr val="FFFF00"/>
              </a:solidFill>
              <a:effectLst>
                <a:outerShdw blurRad="38100" dist="38100" dir="2700000" algn="tl">
                  <a:srgbClr val="000000">
                    <a:alpha val="43137"/>
                  </a:srgbClr>
                </a:outerShdw>
              </a:effectLst>
            </a:endParaRPr>
          </a:p>
        </p:txBody>
      </p:sp>
      <p:pic>
        <p:nvPicPr>
          <p:cNvPr id="66564" name="Picture 15">
            <a:extLst>
              <a:ext uri="{FF2B5EF4-FFF2-40B4-BE49-F238E27FC236}">
                <a16:creationId xmlns:a16="http://schemas.microsoft.com/office/drawing/2014/main" id="{7DF8972D-FD58-45F2-81F1-FC35238ED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563" y="31750"/>
            <a:ext cx="2057400" cy="1905000"/>
          </a:xfrm>
          <a:prstGeom prst="rect">
            <a:avLst/>
          </a:prstGeom>
          <a:solidFill>
            <a:srgbClr val="FF3300"/>
          </a:solidFill>
          <a:ln w="12700">
            <a:noFill/>
            <a:miter lim="800000"/>
            <a:headEnd/>
            <a:tailEnd/>
          </a:ln>
        </p:spPr>
      </p:pic>
      <p:sp>
        <p:nvSpPr>
          <p:cNvPr id="37" name="Line 8">
            <a:extLst>
              <a:ext uri="{FF2B5EF4-FFF2-40B4-BE49-F238E27FC236}">
                <a16:creationId xmlns:a16="http://schemas.microsoft.com/office/drawing/2014/main" id="{3D70BF3A-20B8-4FEF-886A-B3D20630D9D3}"/>
              </a:ext>
            </a:extLst>
          </p:cNvPr>
          <p:cNvSpPr>
            <a:spLocks noChangeShapeType="1"/>
          </p:cNvSpPr>
          <p:nvPr/>
        </p:nvSpPr>
        <p:spPr bwMode="auto">
          <a:xfrm>
            <a:off x="7633024" y="31749"/>
            <a:ext cx="437826" cy="372915"/>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69" name="AutoShape 18">
            <a:extLst>
              <a:ext uri="{FF2B5EF4-FFF2-40B4-BE49-F238E27FC236}">
                <a16:creationId xmlns:a16="http://schemas.microsoft.com/office/drawing/2014/main" id="{39BB7398-2266-4540-87C3-7D418FA85AC5}"/>
              </a:ext>
            </a:extLst>
          </p:cNvPr>
          <p:cNvSpPr>
            <a:spLocks noChangeArrowheads="1"/>
          </p:cNvSpPr>
          <p:nvPr/>
        </p:nvSpPr>
        <p:spPr bwMode="auto">
          <a:xfrm>
            <a:off x="5943600" y="6019800"/>
            <a:ext cx="3054350" cy="336550"/>
          </a:xfrm>
          <a:prstGeom prst="doubleWave">
            <a:avLst>
              <a:gd name="adj1" fmla="val 10319"/>
              <a:gd name="adj2" fmla="val -227"/>
            </a:avLst>
          </a:prstGeom>
          <a:solidFill>
            <a:srgbClr val="FF330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dirty="0">
                <a:ln>
                  <a:noFill/>
                </a:ln>
                <a:solidFill>
                  <a:srgbClr val="FFFFFF"/>
                </a:solidFill>
                <a:effectLst/>
                <a:uLnTx/>
                <a:uFillTx/>
                <a:latin typeface="Tahoma" panose="020B0604030504040204" pitchFamily="34" charset="0"/>
              </a:rPr>
              <a:t>                      </a:t>
            </a:r>
          </a:p>
        </p:txBody>
      </p:sp>
      <p:grpSp>
        <p:nvGrpSpPr>
          <p:cNvPr id="70" name="Group 49">
            <a:extLst>
              <a:ext uri="{FF2B5EF4-FFF2-40B4-BE49-F238E27FC236}">
                <a16:creationId xmlns:a16="http://schemas.microsoft.com/office/drawing/2014/main" id="{E6E4DB95-688B-4283-A969-0B096DBD4361}"/>
              </a:ext>
            </a:extLst>
          </p:cNvPr>
          <p:cNvGrpSpPr>
            <a:grpSpLocks/>
          </p:cNvGrpSpPr>
          <p:nvPr/>
        </p:nvGrpSpPr>
        <p:grpSpPr bwMode="auto">
          <a:xfrm>
            <a:off x="5943600" y="2201863"/>
            <a:ext cx="3054350" cy="4503737"/>
            <a:chOff x="3744" y="1387"/>
            <a:chExt cx="1924" cy="2837"/>
          </a:xfrm>
        </p:grpSpPr>
        <p:sp>
          <p:nvSpPr>
            <p:cNvPr id="71" name="AutoShape 19">
              <a:extLst>
                <a:ext uri="{FF2B5EF4-FFF2-40B4-BE49-F238E27FC236}">
                  <a16:creationId xmlns:a16="http://schemas.microsoft.com/office/drawing/2014/main" id="{98F646F6-2573-4CA3-9C16-BD39669731CF}"/>
                </a:ext>
              </a:extLst>
            </p:cNvPr>
            <p:cNvSpPr>
              <a:spLocks noChangeArrowheads="1"/>
            </p:cNvSpPr>
            <p:nvPr/>
          </p:nvSpPr>
          <p:spPr bwMode="auto">
            <a:xfrm>
              <a:off x="3744" y="3648"/>
              <a:ext cx="1924" cy="164"/>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2" name="Freeform 20">
              <a:extLst>
                <a:ext uri="{FF2B5EF4-FFF2-40B4-BE49-F238E27FC236}">
                  <a16:creationId xmlns:a16="http://schemas.microsoft.com/office/drawing/2014/main" id="{EE70CC26-EFFF-4617-BC24-096DD1E389C2}"/>
                </a:ext>
              </a:extLst>
            </p:cNvPr>
            <p:cNvSpPr>
              <a:spLocks/>
            </p:cNvSpPr>
            <p:nvPr/>
          </p:nvSpPr>
          <p:spPr bwMode="auto">
            <a:xfrm flipV="1">
              <a:off x="4760" y="2151"/>
              <a:ext cx="718" cy="167"/>
            </a:xfrm>
            <a:custGeom>
              <a:avLst/>
              <a:gdLst>
                <a:gd name="T0" fmla="*/ 1 w 1325"/>
                <a:gd name="T1" fmla="*/ 0 h 376"/>
                <a:gd name="T2" fmla="*/ 1 w 1325"/>
                <a:gd name="T3" fmla="*/ 0 h 376"/>
                <a:gd name="T4" fmla="*/ 1 w 1325"/>
                <a:gd name="T5" fmla="*/ 0 h 376"/>
                <a:gd name="T6" fmla="*/ 0 w 1325"/>
                <a:gd name="T7" fmla="*/ 0 h 376"/>
                <a:gd name="T8" fmla="*/ 1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3" name="Freeform 21">
              <a:extLst>
                <a:ext uri="{FF2B5EF4-FFF2-40B4-BE49-F238E27FC236}">
                  <a16:creationId xmlns:a16="http://schemas.microsoft.com/office/drawing/2014/main" id="{84F5CC18-EE8A-4899-B620-B6B5557B2719}"/>
                </a:ext>
              </a:extLst>
            </p:cNvPr>
            <p:cNvSpPr>
              <a:spLocks/>
            </p:cNvSpPr>
            <p:nvPr/>
          </p:nvSpPr>
          <p:spPr bwMode="auto">
            <a:xfrm flipV="1">
              <a:off x="4758" y="1387"/>
              <a:ext cx="102" cy="765"/>
            </a:xfrm>
            <a:custGeom>
              <a:avLst/>
              <a:gdLst>
                <a:gd name="T0" fmla="*/ 1 w 188"/>
                <a:gd name="T1" fmla="*/ 0 h 1712"/>
                <a:gd name="T2" fmla="*/ 1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4" name="Freeform 22">
              <a:extLst>
                <a:ext uri="{FF2B5EF4-FFF2-40B4-BE49-F238E27FC236}">
                  <a16:creationId xmlns:a16="http://schemas.microsoft.com/office/drawing/2014/main" id="{F6B3E125-5EBD-4786-9FF5-07B576D3E238}"/>
                </a:ext>
              </a:extLst>
            </p:cNvPr>
            <p:cNvSpPr>
              <a:spLocks/>
            </p:cNvSpPr>
            <p:nvPr/>
          </p:nvSpPr>
          <p:spPr bwMode="auto">
            <a:xfrm flipV="1">
              <a:off x="5376" y="1392"/>
              <a:ext cx="101" cy="766"/>
            </a:xfrm>
            <a:custGeom>
              <a:avLst/>
              <a:gdLst>
                <a:gd name="T0" fmla="*/ 0 w 188"/>
                <a:gd name="T1" fmla="*/ 0 h 1713"/>
                <a:gd name="T2" fmla="*/ 1 w 188"/>
                <a:gd name="T3" fmla="*/ 0 h 1713"/>
                <a:gd name="T4" fmla="*/ 1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5" name="Freeform 23">
              <a:extLst>
                <a:ext uri="{FF2B5EF4-FFF2-40B4-BE49-F238E27FC236}">
                  <a16:creationId xmlns:a16="http://schemas.microsoft.com/office/drawing/2014/main" id="{94391219-9E1A-4C01-B406-E3AD74F43548}"/>
                </a:ext>
              </a:extLst>
            </p:cNvPr>
            <p:cNvSpPr>
              <a:spLocks/>
            </p:cNvSpPr>
            <p:nvPr/>
          </p:nvSpPr>
          <p:spPr bwMode="auto">
            <a:xfrm flipV="1">
              <a:off x="4860" y="2322"/>
              <a:ext cx="512" cy="25"/>
            </a:xfrm>
            <a:custGeom>
              <a:avLst/>
              <a:gdLst>
                <a:gd name="T0" fmla="*/ 1 w 941"/>
                <a:gd name="T1" fmla="*/ 0 h 59"/>
                <a:gd name="T2" fmla="*/ 1 w 941"/>
                <a:gd name="T3" fmla="*/ 0 h 59"/>
                <a:gd name="T4" fmla="*/ 1 w 941"/>
                <a:gd name="T5" fmla="*/ 0 h 59"/>
                <a:gd name="T6" fmla="*/ 1 w 941"/>
                <a:gd name="T7" fmla="*/ 0 h 59"/>
                <a:gd name="T8" fmla="*/ 1 w 941"/>
                <a:gd name="T9" fmla="*/ 0 h 59"/>
                <a:gd name="T10" fmla="*/ 1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76" name="Rectangle 24">
              <a:extLst>
                <a:ext uri="{FF2B5EF4-FFF2-40B4-BE49-F238E27FC236}">
                  <a16:creationId xmlns:a16="http://schemas.microsoft.com/office/drawing/2014/main" id="{80ACBA06-264A-487C-B439-07B1CA6AF8BE}"/>
                </a:ext>
              </a:extLst>
            </p:cNvPr>
            <p:cNvSpPr>
              <a:spLocks noChangeArrowheads="1"/>
            </p:cNvSpPr>
            <p:nvPr/>
          </p:nvSpPr>
          <p:spPr bwMode="auto">
            <a:xfrm flipV="1">
              <a:off x="4841" y="2142"/>
              <a:ext cx="568" cy="85"/>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7" name="Rectangle 25">
              <a:extLst>
                <a:ext uri="{FF2B5EF4-FFF2-40B4-BE49-F238E27FC236}">
                  <a16:creationId xmlns:a16="http://schemas.microsoft.com/office/drawing/2014/main" id="{51C05CF3-B8E9-41AF-8844-C3166B976C6D}"/>
                </a:ext>
              </a:extLst>
            </p:cNvPr>
            <p:cNvSpPr>
              <a:spLocks noChangeArrowheads="1"/>
            </p:cNvSpPr>
            <p:nvPr/>
          </p:nvSpPr>
          <p:spPr bwMode="auto">
            <a:xfrm flipV="1">
              <a:off x="4860"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8" name="Rectangle 26">
              <a:extLst>
                <a:ext uri="{FF2B5EF4-FFF2-40B4-BE49-F238E27FC236}">
                  <a16:creationId xmlns:a16="http://schemas.microsoft.com/office/drawing/2014/main" id="{EF77CA83-3302-4F17-97B0-DFA7E0AEE7FB}"/>
                </a:ext>
              </a:extLst>
            </p:cNvPr>
            <p:cNvSpPr>
              <a:spLocks noChangeArrowheads="1"/>
            </p:cNvSpPr>
            <p:nvPr/>
          </p:nvSpPr>
          <p:spPr bwMode="auto">
            <a:xfrm flipV="1">
              <a:off x="4894" y="2249"/>
              <a:ext cx="23"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79" name="Rectangle 27">
              <a:extLst>
                <a:ext uri="{FF2B5EF4-FFF2-40B4-BE49-F238E27FC236}">
                  <a16:creationId xmlns:a16="http://schemas.microsoft.com/office/drawing/2014/main" id="{3080D30A-2609-46E6-8907-E6CF53B20F96}"/>
                </a:ext>
              </a:extLst>
            </p:cNvPr>
            <p:cNvSpPr>
              <a:spLocks noChangeArrowheads="1"/>
            </p:cNvSpPr>
            <p:nvPr/>
          </p:nvSpPr>
          <p:spPr bwMode="auto">
            <a:xfrm flipV="1">
              <a:off x="4917"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0" name="Rectangle 28">
              <a:extLst>
                <a:ext uri="{FF2B5EF4-FFF2-40B4-BE49-F238E27FC236}">
                  <a16:creationId xmlns:a16="http://schemas.microsoft.com/office/drawing/2014/main" id="{67A58192-0F3A-404F-A6B3-42609FB8CBA9}"/>
                </a:ext>
              </a:extLst>
            </p:cNvPr>
            <p:cNvSpPr>
              <a:spLocks noChangeArrowheads="1"/>
            </p:cNvSpPr>
            <p:nvPr/>
          </p:nvSpPr>
          <p:spPr bwMode="auto">
            <a:xfrm flipV="1">
              <a:off x="4947" y="2249"/>
              <a:ext cx="23"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1" name="Rectangle 29">
              <a:extLst>
                <a:ext uri="{FF2B5EF4-FFF2-40B4-BE49-F238E27FC236}">
                  <a16:creationId xmlns:a16="http://schemas.microsoft.com/office/drawing/2014/main" id="{448D3DCE-88B8-4FDD-8B7C-2D66E6971BDE}"/>
                </a:ext>
              </a:extLst>
            </p:cNvPr>
            <p:cNvSpPr>
              <a:spLocks noChangeArrowheads="1"/>
            </p:cNvSpPr>
            <p:nvPr/>
          </p:nvSpPr>
          <p:spPr bwMode="auto">
            <a:xfrm flipV="1">
              <a:off x="4972"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2" name="Rectangle 30">
              <a:extLst>
                <a:ext uri="{FF2B5EF4-FFF2-40B4-BE49-F238E27FC236}">
                  <a16:creationId xmlns:a16="http://schemas.microsoft.com/office/drawing/2014/main" id="{20B89C2B-6EA6-4BC7-93FB-DBAB8C0EFFEC}"/>
                </a:ext>
              </a:extLst>
            </p:cNvPr>
            <p:cNvSpPr>
              <a:spLocks noChangeArrowheads="1"/>
            </p:cNvSpPr>
            <p:nvPr/>
          </p:nvSpPr>
          <p:spPr bwMode="auto">
            <a:xfrm flipV="1">
              <a:off x="5003" y="2249"/>
              <a:ext cx="24"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3" name="Rectangle 31">
              <a:extLst>
                <a:ext uri="{FF2B5EF4-FFF2-40B4-BE49-F238E27FC236}">
                  <a16:creationId xmlns:a16="http://schemas.microsoft.com/office/drawing/2014/main" id="{900D39B4-9C00-4A58-B004-EE2D449A438A}"/>
                </a:ext>
              </a:extLst>
            </p:cNvPr>
            <p:cNvSpPr>
              <a:spLocks noChangeArrowheads="1"/>
            </p:cNvSpPr>
            <p:nvPr/>
          </p:nvSpPr>
          <p:spPr bwMode="auto">
            <a:xfrm flipV="1">
              <a:off x="5031" y="2249"/>
              <a:ext cx="26"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4" name="Rectangle 32">
              <a:extLst>
                <a:ext uri="{FF2B5EF4-FFF2-40B4-BE49-F238E27FC236}">
                  <a16:creationId xmlns:a16="http://schemas.microsoft.com/office/drawing/2014/main" id="{60420843-4F30-40B2-BD31-8C70F13DCF60}"/>
                </a:ext>
              </a:extLst>
            </p:cNvPr>
            <p:cNvSpPr>
              <a:spLocks noChangeArrowheads="1"/>
            </p:cNvSpPr>
            <p:nvPr/>
          </p:nvSpPr>
          <p:spPr bwMode="auto">
            <a:xfrm flipV="1">
              <a:off x="5060" y="2249"/>
              <a:ext cx="24" cy="60"/>
            </a:xfrm>
            <a:prstGeom prst="rect">
              <a:avLst/>
            </a:prstGeom>
            <a:solidFill>
              <a:srgbClr val="FFFFFF"/>
            </a:solidFill>
            <a:ln w="0">
              <a:solidFill>
                <a:srgbClr val="0000CC"/>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5" name="Rectangle 33">
              <a:extLst>
                <a:ext uri="{FF2B5EF4-FFF2-40B4-BE49-F238E27FC236}">
                  <a16:creationId xmlns:a16="http://schemas.microsoft.com/office/drawing/2014/main" id="{08BC19F6-5A3C-453A-BDDD-9131E59E8B6C}"/>
                </a:ext>
              </a:extLst>
            </p:cNvPr>
            <p:cNvSpPr>
              <a:spLocks noChangeArrowheads="1"/>
            </p:cNvSpPr>
            <p:nvPr/>
          </p:nvSpPr>
          <p:spPr bwMode="auto">
            <a:xfrm flipV="1">
              <a:off x="5118"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6" name="Rectangle 34">
              <a:extLst>
                <a:ext uri="{FF2B5EF4-FFF2-40B4-BE49-F238E27FC236}">
                  <a16:creationId xmlns:a16="http://schemas.microsoft.com/office/drawing/2014/main" id="{4F18D39E-4078-4F3D-B9B9-3F54F3523E5F}"/>
                </a:ext>
              </a:extLst>
            </p:cNvPr>
            <p:cNvSpPr>
              <a:spLocks noChangeArrowheads="1"/>
            </p:cNvSpPr>
            <p:nvPr/>
          </p:nvSpPr>
          <p:spPr bwMode="auto">
            <a:xfrm flipV="1">
              <a:off x="5145"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7" name="Rectangle 35">
              <a:extLst>
                <a:ext uri="{FF2B5EF4-FFF2-40B4-BE49-F238E27FC236}">
                  <a16:creationId xmlns:a16="http://schemas.microsoft.com/office/drawing/2014/main" id="{7BA9FDB2-42BB-4735-9D56-A6235220E3CB}"/>
                </a:ext>
              </a:extLst>
            </p:cNvPr>
            <p:cNvSpPr>
              <a:spLocks noChangeArrowheads="1"/>
            </p:cNvSpPr>
            <p:nvPr/>
          </p:nvSpPr>
          <p:spPr bwMode="auto">
            <a:xfrm flipV="1">
              <a:off x="5175"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8" name="Rectangle 36">
              <a:extLst>
                <a:ext uri="{FF2B5EF4-FFF2-40B4-BE49-F238E27FC236}">
                  <a16:creationId xmlns:a16="http://schemas.microsoft.com/office/drawing/2014/main" id="{09E97465-9E14-476B-9520-777A32CA2C31}"/>
                </a:ext>
              </a:extLst>
            </p:cNvPr>
            <p:cNvSpPr>
              <a:spLocks noChangeArrowheads="1"/>
            </p:cNvSpPr>
            <p:nvPr/>
          </p:nvSpPr>
          <p:spPr bwMode="auto">
            <a:xfrm flipV="1">
              <a:off x="5205" y="2249"/>
              <a:ext cx="23"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9" name="Rectangle 37">
              <a:extLst>
                <a:ext uri="{FF2B5EF4-FFF2-40B4-BE49-F238E27FC236}">
                  <a16:creationId xmlns:a16="http://schemas.microsoft.com/office/drawing/2014/main" id="{2D58FA9E-DD8C-45E3-946F-516557209C1C}"/>
                </a:ext>
              </a:extLst>
            </p:cNvPr>
            <p:cNvSpPr>
              <a:spLocks noChangeArrowheads="1"/>
            </p:cNvSpPr>
            <p:nvPr/>
          </p:nvSpPr>
          <p:spPr bwMode="auto">
            <a:xfrm flipV="1">
              <a:off x="5232" y="2249"/>
              <a:ext cx="23"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0" name="Rectangle 38">
              <a:extLst>
                <a:ext uri="{FF2B5EF4-FFF2-40B4-BE49-F238E27FC236}">
                  <a16:creationId xmlns:a16="http://schemas.microsoft.com/office/drawing/2014/main" id="{E19527EC-5ABA-4D57-A701-65DA7AE5EB6F}"/>
                </a:ext>
              </a:extLst>
            </p:cNvPr>
            <p:cNvSpPr>
              <a:spLocks noChangeArrowheads="1"/>
            </p:cNvSpPr>
            <p:nvPr/>
          </p:nvSpPr>
          <p:spPr bwMode="auto">
            <a:xfrm flipV="1">
              <a:off x="5259"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1" name="Rectangle 39">
              <a:extLst>
                <a:ext uri="{FF2B5EF4-FFF2-40B4-BE49-F238E27FC236}">
                  <a16:creationId xmlns:a16="http://schemas.microsoft.com/office/drawing/2014/main" id="{61E7DCE3-BD3F-4D96-85BF-0738E959BA82}"/>
                </a:ext>
              </a:extLst>
            </p:cNvPr>
            <p:cNvSpPr>
              <a:spLocks noChangeArrowheads="1"/>
            </p:cNvSpPr>
            <p:nvPr/>
          </p:nvSpPr>
          <p:spPr bwMode="auto">
            <a:xfrm flipV="1">
              <a:off x="5289"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2" name="Rectangle 40">
              <a:extLst>
                <a:ext uri="{FF2B5EF4-FFF2-40B4-BE49-F238E27FC236}">
                  <a16:creationId xmlns:a16="http://schemas.microsoft.com/office/drawing/2014/main" id="{76EEF700-36A9-4F3E-AFF4-A1016DA21DE6}"/>
                </a:ext>
              </a:extLst>
            </p:cNvPr>
            <p:cNvSpPr>
              <a:spLocks noChangeArrowheads="1"/>
            </p:cNvSpPr>
            <p:nvPr/>
          </p:nvSpPr>
          <p:spPr bwMode="auto">
            <a:xfrm flipV="1">
              <a:off x="5316" y="2249"/>
              <a:ext cx="26"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3" name="Rectangle 41">
              <a:extLst>
                <a:ext uri="{FF2B5EF4-FFF2-40B4-BE49-F238E27FC236}">
                  <a16:creationId xmlns:a16="http://schemas.microsoft.com/office/drawing/2014/main" id="{D45F346E-675A-4110-9AB0-DC319F555460}"/>
                </a:ext>
              </a:extLst>
            </p:cNvPr>
            <p:cNvSpPr>
              <a:spLocks noChangeArrowheads="1"/>
            </p:cNvSpPr>
            <p:nvPr/>
          </p:nvSpPr>
          <p:spPr bwMode="auto">
            <a:xfrm flipV="1">
              <a:off x="5346" y="2249"/>
              <a:ext cx="24" cy="60"/>
            </a:xfrm>
            <a:prstGeom prst="rect">
              <a:avLst/>
            </a:prstGeom>
            <a:solidFill>
              <a:srgbClr val="FFFFFF"/>
            </a:solidFill>
            <a:ln w="0">
              <a:solidFill>
                <a:srgbClr val="FF33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4" name="Rectangle 42">
              <a:extLst>
                <a:ext uri="{FF2B5EF4-FFF2-40B4-BE49-F238E27FC236}">
                  <a16:creationId xmlns:a16="http://schemas.microsoft.com/office/drawing/2014/main" id="{67C526BD-F1EF-46F7-87B1-0C848F9D55A9}"/>
                </a:ext>
              </a:extLst>
            </p:cNvPr>
            <p:cNvSpPr>
              <a:spLocks noChangeArrowheads="1"/>
            </p:cNvSpPr>
            <p:nvPr/>
          </p:nvSpPr>
          <p:spPr bwMode="auto">
            <a:xfrm flipV="1">
              <a:off x="4859" y="2232"/>
              <a:ext cx="511" cy="17"/>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5" name="Line 43">
              <a:extLst>
                <a:ext uri="{FF2B5EF4-FFF2-40B4-BE49-F238E27FC236}">
                  <a16:creationId xmlns:a16="http://schemas.microsoft.com/office/drawing/2014/main" id="{7B4073CA-111B-4A8F-B51E-40DBCB763685}"/>
                </a:ext>
              </a:extLst>
            </p:cNvPr>
            <p:cNvSpPr>
              <a:spLocks noChangeShapeType="1"/>
            </p:cNvSpPr>
            <p:nvPr/>
          </p:nvSpPr>
          <p:spPr bwMode="auto">
            <a:xfrm flipV="1">
              <a:off x="4868" y="2314"/>
              <a:ext cx="51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96" name="AutoShape 44">
              <a:extLst>
                <a:ext uri="{FF2B5EF4-FFF2-40B4-BE49-F238E27FC236}">
                  <a16:creationId xmlns:a16="http://schemas.microsoft.com/office/drawing/2014/main" id="{A8F0A74F-2F90-4785-B8E8-3BC71036BFA6}"/>
                </a:ext>
              </a:extLst>
            </p:cNvPr>
            <p:cNvSpPr>
              <a:spLocks noChangeArrowheads="1"/>
            </p:cNvSpPr>
            <p:nvPr/>
          </p:nvSpPr>
          <p:spPr bwMode="auto">
            <a:xfrm>
              <a:off x="4992" y="2352"/>
              <a:ext cx="336" cy="1872"/>
            </a:xfrm>
            <a:prstGeom prst="parallelogram">
              <a:avLst>
                <a:gd name="adj" fmla="val 38171"/>
              </a:avLst>
            </a:prstGeom>
            <a:solidFill>
              <a:srgbClr val="000514"/>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7" name="AutoShape 45">
              <a:extLst>
                <a:ext uri="{FF2B5EF4-FFF2-40B4-BE49-F238E27FC236}">
                  <a16:creationId xmlns:a16="http://schemas.microsoft.com/office/drawing/2014/main" id="{8582D15A-31EA-431E-82EB-362D3E775926}"/>
                </a:ext>
              </a:extLst>
            </p:cNvPr>
            <p:cNvSpPr>
              <a:spLocks noChangeArrowheads="1"/>
            </p:cNvSpPr>
            <p:nvPr/>
          </p:nvSpPr>
          <p:spPr bwMode="auto">
            <a:xfrm flipH="1">
              <a:off x="4896" y="2352"/>
              <a:ext cx="336" cy="1872"/>
            </a:xfrm>
            <a:prstGeom prst="parallelogram">
              <a:avLst>
                <a:gd name="adj" fmla="val 38171"/>
              </a:avLst>
            </a:prstGeom>
            <a:solidFill>
              <a:srgbClr val="000514"/>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98" name="Line 46">
              <a:extLst>
                <a:ext uri="{FF2B5EF4-FFF2-40B4-BE49-F238E27FC236}">
                  <a16:creationId xmlns:a16="http://schemas.microsoft.com/office/drawing/2014/main" id="{DA44F39A-9DCF-4810-B7FC-455D052E8830}"/>
                </a:ext>
              </a:extLst>
            </p:cNvPr>
            <p:cNvSpPr>
              <a:spLocks noChangeShapeType="1"/>
            </p:cNvSpPr>
            <p:nvPr/>
          </p:nvSpPr>
          <p:spPr bwMode="auto">
            <a:xfrm flipH="1" flipV="1">
              <a:off x="4992" y="2640"/>
              <a:ext cx="96" cy="1392"/>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99" name="Line 47">
              <a:extLst>
                <a:ext uri="{FF2B5EF4-FFF2-40B4-BE49-F238E27FC236}">
                  <a16:creationId xmlns:a16="http://schemas.microsoft.com/office/drawing/2014/main" id="{6D0D43CB-DDBC-4D84-8904-675FD92EF752}"/>
                </a:ext>
              </a:extLst>
            </p:cNvPr>
            <p:cNvSpPr>
              <a:spLocks noChangeShapeType="1"/>
            </p:cNvSpPr>
            <p:nvPr/>
          </p:nvSpPr>
          <p:spPr bwMode="auto">
            <a:xfrm flipH="1">
              <a:off x="5184" y="2400"/>
              <a:ext cx="48" cy="336"/>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Kontinuální Doppler</a:t>
            </a:r>
          </a:p>
        </p:txBody>
      </p:sp>
      <p:pic>
        <p:nvPicPr>
          <p:cNvPr id="7" name="Obrázek 6">
            <a:extLst>
              <a:ext uri="{FF2B5EF4-FFF2-40B4-BE49-F238E27FC236}">
                <a16:creationId xmlns:a16="http://schemas.microsoft.com/office/drawing/2014/main" id="{2B711582-4268-4F62-9E0D-88D51CECD98C}"/>
              </a:ext>
            </a:extLst>
          </p:cNvPr>
          <p:cNvPicPr>
            <a:picLocks noChangeAspect="1"/>
          </p:cNvPicPr>
          <p:nvPr/>
        </p:nvPicPr>
        <p:blipFill rotWithShape="1">
          <a:blip r:embed="rId2"/>
          <a:srcRect b="11370"/>
          <a:stretch/>
        </p:blipFill>
        <p:spPr>
          <a:xfrm>
            <a:off x="5724128" y="1916832"/>
            <a:ext cx="3121326" cy="4248472"/>
          </a:xfrm>
          <a:prstGeom prst="rect">
            <a:avLst/>
          </a:prstGeom>
        </p:spPr>
      </p:pic>
      <p:pic>
        <p:nvPicPr>
          <p:cNvPr id="9" name="Obrázek 8">
            <a:extLst>
              <a:ext uri="{FF2B5EF4-FFF2-40B4-BE49-F238E27FC236}">
                <a16:creationId xmlns:a16="http://schemas.microsoft.com/office/drawing/2014/main" id="{C270598F-C444-4976-90B0-BB0983A776D3}"/>
              </a:ext>
            </a:extLst>
          </p:cNvPr>
          <p:cNvPicPr>
            <a:picLocks noChangeAspect="1"/>
          </p:cNvPicPr>
          <p:nvPr/>
        </p:nvPicPr>
        <p:blipFill>
          <a:blip r:embed="rId3"/>
          <a:stretch>
            <a:fillRect/>
          </a:stretch>
        </p:blipFill>
        <p:spPr>
          <a:xfrm>
            <a:off x="179512" y="2420888"/>
            <a:ext cx="5240943" cy="3096344"/>
          </a:xfrm>
          <a:prstGeom prst="rect">
            <a:avLst/>
          </a:prstGeom>
        </p:spPr>
      </p:pic>
    </p:spTree>
    <p:extLst>
      <p:ext uri="{BB962C8B-B14F-4D97-AF65-F5344CB8AC3E}">
        <p14:creationId xmlns:p14="http://schemas.microsoft.com/office/powerpoint/2010/main" val="175933843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179512" y="18255"/>
            <a:ext cx="8335838" cy="1325563"/>
          </a:xfrm>
        </p:spPr>
        <p:txBody>
          <a:bodyPr/>
          <a:lstStyle/>
          <a:p>
            <a:pPr algn="ctr">
              <a:defRPr/>
            </a:pPr>
            <a:r>
              <a:rPr lang="cs-CZ" dirty="0"/>
              <a:t>Kontinuální Doppler - demodulace</a:t>
            </a:r>
          </a:p>
        </p:txBody>
      </p:sp>
      <p:sp>
        <p:nvSpPr>
          <p:cNvPr id="2" name="Zástupný obsah 1">
            <a:extLst>
              <a:ext uri="{FF2B5EF4-FFF2-40B4-BE49-F238E27FC236}">
                <a16:creationId xmlns:a16="http://schemas.microsoft.com/office/drawing/2014/main" id="{3C66E3CF-ABE5-48BD-BB97-C2CC4C684A3A}"/>
              </a:ext>
            </a:extLst>
          </p:cNvPr>
          <p:cNvSpPr>
            <a:spLocks noGrp="1"/>
          </p:cNvSpPr>
          <p:nvPr>
            <p:ph idx="1"/>
          </p:nvPr>
        </p:nvSpPr>
        <p:spPr>
          <a:xfrm>
            <a:off x="4211960" y="1343818"/>
            <a:ext cx="4536504" cy="4833145"/>
          </a:xfrm>
        </p:spPr>
        <p:txBody>
          <a:bodyPr>
            <a:normAutofit/>
          </a:bodyPr>
          <a:lstStyle/>
          <a:p>
            <a:pPr marL="0" indent="0">
              <a:buNone/>
            </a:pPr>
            <a:endParaRPr lang="cs-CZ" sz="2400" dirty="0"/>
          </a:p>
          <a:p>
            <a:pPr marL="0" indent="0">
              <a:buNone/>
            </a:pPr>
            <a:r>
              <a:rPr lang="cs-CZ" sz="2400" dirty="0"/>
              <a:t>Referenční signál</a:t>
            </a:r>
          </a:p>
          <a:p>
            <a:pPr marL="0" indent="0">
              <a:buNone/>
            </a:pPr>
            <a:endParaRPr lang="cs-CZ" sz="2400" dirty="0"/>
          </a:p>
          <a:p>
            <a:pPr marL="0" indent="0">
              <a:buNone/>
            </a:pPr>
            <a:r>
              <a:rPr lang="cs-CZ" sz="2400" dirty="0"/>
              <a:t>Detekovaný signál s </a:t>
            </a:r>
            <a:r>
              <a:rPr lang="cs-CZ" sz="2400" dirty="0" err="1"/>
              <a:t>frekv</a:t>
            </a:r>
            <a:r>
              <a:rPr lang="cs-CZ" sz="2400" dirty="0"/>
              <a:t>. posunem</a:t>
            </a:r>
          </a:p>
          <a:p>
            <a:pPr marL="0" indent="0">
              <a:buNone/>
            </a:pPr>
            <a:endParaRPr lang="cs-CZ" sz="1400" dirty="0"/>
          </a:p>
          <a:p>
            <a:pPr marL="0" indent="0">
              <a:buNone/>
            </a:pPr>
            <a:r>
              <a:rPr lang="cs-CZ" sz="2400" dirty="0"/>
              <a:t>Součin obou signálů</a:t>
            </a:r>
          </a:p>
          <a:p>
            <a:pPr marL="0" indent="0">
              <a:buNone/>
            </a:pPr>
            <a:endParaRPr lang="cs-CZ" sz="2400" dirty="0"/>
          </a:p>
          <a:p>
            <a:pPr marL="0" indent="0">
              <a:buNone/>
            </a:pPr>
            <a:r>
              <a:rPr lang="cs-CZ" sz="2400" dirty="0"/>
              <a:t>Výsledný signál, vysokofrekvenční složka odstraněna </a:t>
            </a:r>
            <a:r>
              <a:rPr lang="cs-CZ" sz="2400" dirty="0" err="1"/>
              <a:t>low-pass</a:t>
            </a:r>
            <a:r>
              <a:rPr lang="cs-CZ" sz="2400" dirty="0"/>
              <a:t> filtrem</a:t>
            </a:r>
          </a:p>
        </p:txBody>
      </p:sp>
      <p:pic>
        <p:nvPicPr>
          <p:cNvPr id="5" name="Obrázek 4">
            <a:extLst>
              <a:ext uri="{FF2B5EF4-FFF2-40B4-BE49-F238E27FC236}">
                <a16:creationId xmlns:a16="http://schemas.microsoft.com/office/drawing/2014/main" id="{BD47357D-7D76-45E5-8936-B1BAD8C85660}"/>
              </a:ext>
            </a:extLst>
          </p:cNvPr>
          <p:cNvPicPr>
            <a:picLocks noChangeAspect="1"/>
          </p:cNvPicPr>
          <p:nvPr/>
        </p:nvPicPr>
        <p:blipFill rotWithShape="1">
          <a:blip r:embed="rId3"/>
          <a:srcRect l="6773" b="30229"/>
          <a:stretch/>
        </p:blipFill>
        <p:spPr>
          <a:xfrm>
            <a:off x="24686" y="1331242"/>
            <a:ext cx="3967785" cy="4481967"/>
          </a:xfrm>
          <a:prstGeom prst="rect">
            <a:avLst/>
          </a:prstGeom>
        </p:spPr>
      </p:pic>
    </p:spTree>
    <p:extLst>
      <p:ext uri="{BB962C8B-B14F-4D97-AF65-F5344CB8AC3E}">
        <p14:creationId xmlns:p14="http://schemas.microsoft.com/office/powerpoint/2010/main" val="65425229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1044352"/>
          </a:xfrm>
        </p:spPr>
        <p:txBody>
          <a:bodyPr>
            <a:normAutofit fontScale="90000"/>
          </a:bodyPr>
          <a:lstStyle/>
          <a:p>
            <a:pPr algn="ctr">
              <a:defRPr/>
            </a:pPr>
            <a:r>
              <a:rPr lang="cs-CZ" dirty="0"/>
              <a:t>Kontinuální Doppler – demodulace a </a:t>
            </a:r>
            <a:r>
              <a:rPr lang="cs-CZ" dirty="0" err="1"/>
              <a:t>high-pass</a:t>
            </a:r>
            <a:r>
              <a:rPr lang="cs-CZ" dirty="0"/>
              <a:t> filtr</a:t>
            </a:r>
          </a:p>
        </p:txBody>
      </p:sp>
      <p:pic>
        <p:nvPicPr>
          <p:cNvPr id="3" name="Obrázek 2">
            <a:extLst>
              <a:ext uri="{FF2B5EF4-FFF2-40B4-BE49-F238E27FC236}">
                <a16:creationId xmlns:a16="http://schemas.microsoft.com/office/drawing/2014/main" id="{3C8CFAE5-84EA-494C-BF82-854DD36A8EDC}"/>
              </a:ext>
            </a:extLst>
          </p:cNvPr>
          <p:cNvPicPr>
            <a:picLocks noChangeAspect="1"/>
          </p:cNvPicPr>
          <p:nvPr/>
        </p:nvPicPr>
        <p:blipFill>
          <a:blip r:embed="rId2"/>
          <a:stretch>
            <a:fillRect/>
          </a:stretch>
        </p:blipFill>
        <p:spPr>
          <a:xfrm>
            <a:off x="539552" y="1318455"/>
            <a:ext cx="2952328" cy="5239533"/>
          </a:xfrm>
          <a:prstGeom prst="rect">
            <a:avLst/>
          </a:prstGeom>
        </p:spPr>
      </p:pic>
      <p:sp>
        <p:nvSpPr>
          <p:cNvPr id="4" name="Zástupný obsah 3">
            <a:extLst>
              <a:ext uri="{FF2B5EF4-FFF2-40B4-BE49-F238E27FC236}">
                <a16:creationId xmlns:a16="http://schemas.microsoft.com/office/drawing/2014/main" id="{E74D2521-EF21-4A41-967D-6DA206E949E7}"/>
              </a:ext>
            </a:extLst>
          </p:cNvPr>
          <p:cNvSpPr>
            <a:spLocks noGrp="1"/>
          </p:cNvSpPr>
          <p:nvPr>
            <p:ph idx="1"/>
          </p:nvPr>
        </p:nvSpPr>
        <p:spPr>
          <a:xfrm>
            <a:off x="3563888" y="1318455"/>
            <a:ext cx="4951462" cy="4858508"/>
          </a:xfrm>
        </p:spPr>
        <p:txBody>
          <a:bodyPr>
            <a:normAutofit lnSpcReduction="10000"/>
          </a:bodyPr>
          <a:lstStyle/>
          <a:p>
            <a:r>
              <a:rPr lang="cs-CZ" dirty="0"/>
              <a:t>Změřený signál</a:t>
            </a:r>
          </a:p>
          <a:p>
            <a:pPr lvl="1"/>
            <a:r>
              <a:rPr lang="cs-CZ" dirty="0" err="1"/>
              <a:t>vysokoamplitudová</a:t>
            </a:r>
            <a:r>
              <a:rPr lang="cs-CZ" dirty="0"/>
              <a:t> složka ze stacionárních tkání a nejpomalejších rychlostí</a:t>
            </a:r>
          </a:p>
          <a:p>
            <a:pPr lvl="1"/>
            <a:r>
              <a:rPr lang="cs-CZ" dirty="0" err="1"/>
              <a:t>Nízkoamplitudová</a:t>
            </a:r>
            <a:r>
              <a:rPr lang="cs-CZ" dirty="0"/>
              <a:t> složka s dopl. Posunem</a:t>
            </a:r>
          </a:p>
          <a:p>
            <a:r>
              <a:rPr lang="cs-CZ" dirty="0"/>
              <a:t>Signál bez vysokofrekvenční složky</a:t>
            </a:r>
          </a:p>
          <a:p>
            <a:endParaRPr lang="cs-CZ" dirty="0"/>
          </a:p>
          <a:p>
            <a:r>
              <a:rPr lang="cs-CZ" dirty="0"/>
              <a:t>Odstraněny nejnižší frekvence – stacionární tkáně, ale i nejnižší rychlosti</a:t>
            </a:r>
          </a:p>
        </p:txBody>
      </p:sp>
    </p:spTree>
    <p:extLst>
      <p:ext uri="{BB962C8B-B14F-4D97-AF65-F5344CB8AC3E}">
        <p14:creationId xmlns:p14="http://schemas.microsoft.com/office/powerpoint/2010/main" val="9435159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573" name="Rectangle 5">
            <a:extLst>
              <a:ext uri="{FF2B5EF4-FFF2-40B4-BE49-F238E27FC236}">
                <a16:creationId xmlns:a16="http://schemas.microsoft.com/office/drawing/2014/main" id="{1ECCBA16-700E-428B-969A-F0A204A92E15}"/>
              </a:ext>
            </a:extLst>
          </p:cNvPr>
          <p:cNvSpPr>
            <a:spLocks noChangeArrowheads="1"/>
          </p:cNvSpPr>
          <p:nvPr/>
        </p:nvSpPr>
        <p:spPr bwMode="auto">
          <a:xfrm>
            <a:off x="304800" y="1347672"/>
            <a:ext cx="8299450" cy="4673716"/>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cs-CZ" sz="2800" dirty="0">
                <a:effectLst>
                  <a:outerShdw blurRad="38100" dist="38100" dir="2700000" algn="tl">
                    <a:srgbClr val="000000">
                      <a:alpha val="43137"/>
                    </a:srgbClr>
                  </a:outerShdw>
                </a:effectLst>
                <a:latin typeface="+mn-lt"/>
                <a:cs typeface="Arial" pitchFamily="34" charset="0"/>
              </a:rPr>
              <a:t>rychlost šíření je určena charakteristikou prostředí</a:t>
            </a:r>
          </a:p>
          <a:p>
            <a:pPr marL="742950" lvl="1" indent="-285750">
              <a:lnSpc>
                <a:spcPct val="90000"/>
              </a:lnSpc>
              <a:spcBef>
                <a:spcPct val="20000"/>
              </a:spcBef>
              <a:buFontTx/>
              <a:buChar char="–"/>
              <a:defRPr/>
            </a:pPr>
            <a:r>
              <a:rPr lang="cs-CZ" sz="2800" b="1" dirty="0">
                <a:solidFill>
                  <a:schemeClr val="bg1"/>
                </a:solidFill>
                <a:effectLst>
                  <a:outerShdw blurRad="38100" dist="38100" dir="2700000" algn="tl">
                    <a:srgbClr val="000000">
                      <a:alpha val="43137"/>
                    </a:srgbClr>
                  </a:outerShdw>
                </a:effectLst>
                <a:latin typeface="+mn-lt"/>
                <a:cs typeface="Arial" pitchFamily="34" charset="0"/>
              </a:rPr>
              <a:t>hustotou</a:t>
            </a:r>
          </a:p>
          <a:p>
            <a:pPr marL="742950" lvl="1" indent="-285750">
              <a:lnSpc>
                <a:spcPct val="90000"/>
              </a:lnSpc>
              <a:spcBef>
                <a:spcPct val="20000"/>
              </a:spcBef>
              <a:buFontTx/>
              <a:buChar char="–"/>
              <a:defRPr/>
            </a:pPr>
            <a:r>
              <a:rPr lang="cs-CZ" sz="2800" b="1" dirty="0">
                <a:solidFill>
                  <a:schemeClr val="bg1"/>
                </a:solidFill>
                <a:effectLst>
                  <a:outerShdw blurRad="38100" dist="38100" dir="2700000" algn="tl">
                    <a:srgbClr val="000000">
                      <a:alpha val="43137"/>
                    </a:srgbClr>
                  </a:outerShdw>
                </a:effectLst>
                <a:latin typeface="+mn-lt"/>
                <a:cs typeface="Arial" pitchFamily="34" charset="0"/>
              </a:rPr>
              <a:t>tuhostí</a:t>
            </a:r>
          </a:p>
          <a:p>
            <a:pPr lvl="1">
              <a:lnSpc>
                <a:spcPct val="90000"/>
              </a:lnSpc>
              <a:spcBef>
                <a:spcPct val="20000"/>
              </a:spcBef>
              <a:defRPr/>
            </a:pPr>
            <a:r>
              <a:rPr lang="cs-CZ" sz="2800" dirty="0">
                <a:effectLst>
                  <a:outerShdw blurRad="38100" dist="38100" dir="2700000" algn="tl">
                    <a:srgbClr val="000000">
                      <a:alpha val="43137"/>
                    </a:srgbClr>
                  </a:outerShdw>
                </a:effectLst>
                <a:latin typeface="+mn-lt"/>
                <a:cs typeface="Arial" pitchFamily="34" charset="0"/>
              </a:rPr>
              <a:t>= jak daleko jsou od sebe jednotlivé částice a jak rychle jsou schopné si předat svůj kmitavý pohyb</a:t>
            </a:r>
          </a:p>
          <a:p>
            <a:pPr marL="342900" indent="-342900">
              <a:lnSpc>
                <a:spcPct val="90000"/>
              </a:lnSpc>
              <a:spcBef>
                <a:spcPct val="20000"/>
              </a:spcBef>
              <a:buFontTx/>
              <a:buChar char="•"/>
              <a:defRPr/>
            </a:pPr>
            <a:endParaRPr lang="en-US" sz="2800" dirty="0">
              <a:effectLst>
                <a:outerShdw blurRad="38100" dist="38100" dir="2700000" algn="tl">
                  <a:srgbClr val="000000">
                    <a:alpha val="43137"/>
                  </a:srgbClr>
                </a:outerShdw>
              </a:effectLst>
              <a:latin typeface="+mn-lt"/>
              <a:cs typeface="Arial" pitchFamily="34" charset="0"/>
            </a:endParaRPr>
          </a:p>
        </p:txBody>
      </p:sp>
      <p:grpSp>
        <p:nvGrpSpPr>
          <p:cNvPr id="2" name="Group 6">
            <a:extLst>
              <a:ext uri="{FF2B5EF4-FFF2-40B4-BE49-F238E27FC236}">
                <a16:creationId xmlns:a16="http://schemas.microsoft.com/office/drawing/2014/main" id="{E7FFB3FE-2D67-46EC-9F58-C2E56DFFA4EE}"/>
              </a:ext>
            </a:extLst>
          </p:cNvPr>
          <p:cNvGrpSpPr>
            <a:grpSpLocks/>
          </p:cNvGrpSpPr>
          <p:nvPr/>
        </p:nvGrpSpPr>
        <p:grpSpPr bwMode="auto">
          <a:xfrm>
            <a:off x="1565221" y="5085899"/>
            <a:ext cx="6858000" cy="609600"/>
            <a:chOff x="480" y="1824"/>
            <a:chExt cx="4320" cy="384"/>
          </a:xfrm>
        </p:grpSpPr>
        <p:sp>
          <p:nvSpPr>
            <p:cNvPr id="1005575" name="Text Box 7">
              <a:extLst>
                <a:ext uri="{FF2B5EF4-FFF2-40B4-BE49-F238E27FC236}">
                  <a16:creationId xmlns:a16="http://schemas.microsoft.com/office/drawing/2014/main" id="{F7D976B8-7B96-4B93-AA32-9B5BF1FC12F5}"/>
                </a:ext>
              </a:extLst>
            </p:cNvPr>
            <p:cNvSpPr txBox="1">
              <a:spLocks noChangeArrowheads="1"/>
            </p:cNvSpPr>
            <p:nvPr/>
          </p:nvSpPr>
          <p:spPr bwMode="auto">
            <a:xfrm>
              <a:off x="816" y="1872"/>
              <a:ext cx="3984" cy="327"/>
            </a:xfrm>
            <a:prstGeom prst="rect">
              <a:avLst/>
            </a:prstGeom>
            <a:noFill/>
            <a:ln w="9525">
              <a:noFill/>
              <a:miter lim="800000"/>
              <a:headEnd/>
              <a:tailEnd/>
            </a:ln>
            <a:effectLst/>
          </p:spPr>
          <p:txBody>
            <a:bodyPr>
              <a:spAutoFit/>
            </a:bodyPr>
            <a:lstStyle/>
            <a:p>
              <a:pPr eaLnBrk="0" hangingPunct="0">
                <a:defRPr/>
              </a:pPr>
              <a:r>
                <a:rPr lang="cs-CZ" sz="2800" dirty="0">
                  <a:solidFill>
                    <a:srgbClr val="EAEAEA"/>
                  </a:solidFill>
                  <a:effectLst>
                    <a:outerShdw blurRad="38100" dist="38100" dir="2700000" algn="tl">
                      <a:srgbClr val="000000">
                        <a:alpha val="43137"/>
                      </a:srgbClr>
                    </a:outerShdw>
                  </a:effectLst>
                  <a:latin typeface="+mn-lt"/>
                  <a:cs typeface="Arial" pitchFamily="34" charset="0"/>
                </a:rPr>
                <a:t>tuhost 	=             rychlost     </a:t>
              </a:r>
              <a:endParaRPr lang="en-US" sz="2400" dirty="0">
                <a:solidFill>
                  <a:srgbClr val="EAEAEA"/>
                </a:solidFill>
                <a:effectLst>
                  <a:outerShdw blurRad="38100" dist="38100" dir="2700000" algn="tl">
                    <a:srgbClr val="000000">
                      <a:alpha val="43137"/>
                    </a:srgbClr>
                  </a:outerShdw>
                </a:effectLst>
                <a:latin typeface="+mn-lt"/>
                <a:cs typeface="Arial" pitchFamily="34" charset="0"/>
              </a:endParaRPr>
            </a:p>
          </p:txBody>
        </p:sp>
        <p:sp>
          <p:nvSpPr>
            <p:cNvPr id="18438" name="AutoShape 8">
              <a:extLst>
                <a:ext uri="{FF2B5EF4-FFF2-40B4-BE49-F238E27FC236}">
                  <a16:creationId xmlns:a16="http://schemas.microsoft.com/office/drawing/2014/main" id="{897856FA-15A9-4B30-B435-B94C583F0FD3}"/>
                </a:ext>
              </a:extLst>
            </p:cNvPr>
            <p:cNvSpPr>
              <a:spLocks noChangeArrowheads="1"/>
            </p:cNvSpPr>
            <p:nvPr/>
          </p:nvSpPr>
          <p:spPr bwMode="auto">
            <a:xfrm>
              <a:off x="48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18439" name="AutoShape 9">
              <a:extLst>
                <a:ext uri="{FF2B5EF4-FFF2-40B4-BE49-F238E27FC236}">
                  <a16:creationId xmlns:a16="http://schemas.microsoft.com/office/drawing/2014/main" id="{81DA8676-07F5-42A7-B810-589260F7D35C}"/>
                </a:ext>
              </a:extLst>
            </p:cNvPr>
            <p:cNvSpPr>
              <a:spLocks noChangeArrowheads="1"/>
            </p:cNvSpPr>
            <p:nvPr/>
          </p:nvSpPr>
          <p:spPr bwMode="auto">
            <a:xfrm>
              <a:off x="240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p:sp>
        <p:nvSpPr>
          <p:cNvPr id="3" name="Nadpis 2">
            <a:extLst>
              <a:ext uri="{FF2B5EF4-FFF2-40B4-BE49-F238E27FC236}">
                <a16:creationId xmlns:a16="http://schemas.microsoft.com/office/drawing/2014/main" id="{CEBF3735-91A6-474E-92A0-5BF8E30A7157}"/>
              </a:ext>
            </a:extLst>
          </p:cNvPr>
          <p:cNvSpPr>
            <a:spLocks noGrp="1"/>
          </p:cNvSpPr>
          <p:nvPr>
            <p:ph type="title"/>
          </p:nvPr>
        </p:nvSpPr>
        <p:spPr>
          <a:xfrm>
            <a:off x="571500" y="22109"/>
            <a:ext cx="7886700" cy="1325563"/>
          </a:xfrm>
        </p:spPr>
        <p:txBody>
          <a:bodyPr/>
          <a:lstStyle/>
          <a:p>
            <a:r>
              <a:rPr lang="cs-CZ" dirty="0"/>
              <a:t>Zvuk - rychlost šíření</a:t>
            </a:r>
          </a:p>
        </p:txBody>
      </p:sp>
      <p:grpSp>
        <p:nvGrpSpPr>
          <p:cNvPr id="8" name="Group 6">
            <a:extLst>
              <a:ext uri="{FF2B5EF4-FFF2-40B4-BE49-F238E27FC236}">
                <a16:creationId xmlns:a16="http://schemas.microsoft.com/office/drawing/2014/main" id="{C54D5EDB-A093-4B40-9021-2B8D2D739DDE}"/>
              </a:ext>
            </a:extLst>
          </p:cNvPr>
          <p:cNvGrpSpPr>
            <a:grpSpLocks/>
          </p:cNvGrpSpPr>
          <p:nvPr/>
        </p:nvGrpSpPr>
        <p:grpSpPr bwMode="auto">
          <a:xfrm>
            <a:off x="1565221" y="6038399"/>
            <a:ext cx="6858000" cy="609600"/>
            <a:chOff x="480" y="1824"/>
            <a:chExt cx="4320" cy="384"/>
          </a:xfrm>
        </p:grpSpPr>
        <p:sp>
          <p:nvSpPr>
            <p:cNvPr id="9" name="Text Box 7">
              <a:extLst>
                <a:ext uri="{FF2B5EF4-FFF2-40B4-BE49-F238E27FC236}">
                  <a16:creationId xmlns:a16="http://schemas.microsoft.com/office/drawing/2014/main" id="{70274610-F41E-4BF4-8658-123136955A17}"/>
                </a:ext>
              </a:extLst>
            </p:cNvPr>
            <p:cNvSpPr txBox="1">
              <a:spLocks noChangeArrowheads="1"/>
            </p:cNvSpPr>
            <p:nvPr/>
          </p:nvSpPr>
          <p:spPr bwMode="auto">
            <a:xfrm>
              <a:off x="816" y="1872"/>
              <a:ext cx="3984" cy="327"/>
            </a:xfrm>
            <a:prstGeom prst="rect">
              <a:avLst/>
            </a:prstGeom>
            <a:noFill/>
            <a:ln w="9525">
              <a:noFill/>
              <a:miter lim="800000"/>
              <a:headEnd/>
              <a:tailEnd/>
            </a:ln>
            <a:effectLst/>
          </p:spPr>
          <p:txBody>
            <a:bodyPr>
              <a:spAutoFit/>
            </a:bodyPr>
            <a:lstStyle/>
            <a:p>
              <a:pPr eaLnBrk="0" hangingPunct="0">
                <a:defRPr/>
              </a:pPr>
              <a:r>
                <a:rPr lang="cs-CZ" sz="2800" dirty="0">
                  <a:solidFill>
                    <a:srgbClr val="EAEAEA"/>
                  </a:solidFill>
                  <a:effectLst>
                    <a:outerShdw blurRad="38100" dist="38100" dir="2700000" algn="tl">
                      <a:srgbClr val="000000">
                        <a:alpha val="43137"/>
                      </a:srgbClr>
                    </a:outerShdw>
                  </a:effectLst>
                  <a:latin typeface="+mn-lt"/>
                  <a:cs typeface="Arial" pitchFamily="34" charset="0"/>
                </a:rPr>
                <a:t>hustota 	=             rychlost     </a:t>
              </a:r>
              <a:endParaRPr lang="en-US" sz="2400" dirty="0">
                <a:solidFill>
                  <a:srgbClr val="EAEAEA"/>
                </a:solidFill>
                <a:effectLst>
                  <a:outerShdw blurRad="38100" dist="38100" dir="2700000" algn="tl">
                    <a:srgbClr val="000000">
                      <a:alpha val="43137"/>
                    </a:srgbClr>
                  </a:outerShdw>
                </a:effectLst>
                <a:latin typeface="+mn-lt"/>
                <a:cs typeface="Arial" pitchFamily="34" charset="0"/>
              </a:endParaRPr>
            </a:p>
          </p:txBody>
        </p:sp>
        <p:sp>
          <p:nvSpPr>
            <p:cNvPr id="10" name="AutoShape 8">
              <a:extLst>
                <a:ext uri="{FF2B5EF4-FFF2-40B4-BE49-F238E27FC236}">
                  <a16:creationId xmlns:a16="http://schemas.microsoft.com/office/drawing/2014/main" id="{E2A04096-5E8A-4521-8567-353837E04142}"/>
                </a:ext>
              </a:extLst>
            </p:cNvPr>
            <p:cNvSpPr>
              <a:spLocks noChangeArrowheads="1"/>
            </p:cNvSpPr>
            <p:nvPr/>
          </p:nvSpPr>
          <p:spPr bwMode="auto">
            <a:xfrm>
              <a:off x="48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11" name="AutoShape 9">
              <a:extLst>
                <a:ext uri="{FF2B5EF4-FFF2-40B4-BE49-F238E27FC236}">
                  <a16:creationId xmlns:a16="http://schemas.microsoft.com/office/drawing/2014/main" id="{5EF586AD-DF1C-46FF-B8CF-14C70EB2D34B}"/>
                </a:ext>
              </a:extLst>
            </p:cNvPr>
            <p:cNvSpPr>
              <a:spLocks noChangeArrowheads="1"/>
            </p:cNvSpPr>
            <p:nvPr/>
          </p:nvSpPr>
          <p:spPr bwMode="auto">
            <a:xfrm rot="10800000">
              <a:off x="2400" y="1824"/>
              <a:ext cx="306" cy="384"/>
            </a:xfrm>
            <a:prstGeom prst="upArrow">
              <a:avLst>
                <a:gd name="adj1" fmla="val 50000"/>
                <a:gd name="adj2" fmla="val 31373"/>
              </a:avLst>
            </a:prstGeom>
            <a:solidFill>
              <a:srgbClr val="00B050"/>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gr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2C5F1789-3D0F-437E-BDE8-42AE845D3063}"/>
                  </a:ext>
                </a:extLst>
              </p:cNvPr>
              <p:cNvSpPr txBox="1"/>
              <p:nvPr/>
            </p:nvSpPr>
            <p:spPr>
              <a:xfrm>
                <a:off x="827584" y="3819228"/>
                <a:ext cx="1734617" cy="751552"/>
              </a:xfrm>
              <a:prstGeom prst="rect">
                <a:avLst/>
              </a:prstGeom>
              <a:solidFill>
                <a:srgbClr val="00B0F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2400" b="0" i="1" smtClean="0">
                          <a:latin typeface="Cambria Math" panose="02040503050406030204" pitchFamily="18" charset="0"/>
                        </a:rPr>
                        <m:t>𝑐</m:t>
                      </m:r>
                      <m:r>
                        <a:rPr lang="cs-CZ" sz="2400" b="0" i="1" smtClean="0">
                          <a:latin typeface="Cambria Math" panose="02040503050406030204" pitchFamily="18" charset="0"/>
                        </a:rPr>
                        <m:t>= </m:t>
                      </m:r>
                      <m:rad>
                        <m:radPr>
                          <m:degHide m:val="on"/>
                          <m:ctrlPr>
                            <a:rPr lang="cs-CZ" sz="2400" b="0" i="1" smtClean="0">
                              <a:latin typeface="Cambria Math" panose="02040503050406030204" pitchFamily="18" charset="0"/>
                            </a:rPr>
                          </m:ctrlPr>
                        </m:radPr>
                        <m:deg/>
                        <m:e>
                          <m:box>
                            <m:boxPr>
                              <m:ctrlPr>
                                <a:rPr lang="cs-CZ" sz="2400" b="0" i="1" smtClean="0">
                                  <a:latin typeface="Cambria Math" panose="02040503050406030204" pitchFamily="18" charset="0"/>
                                </a:rPr>
                              </m:ctrlPr>
                            </m:boxPr>
                            <m:e>
                              <m:argPr>
                                <m:argSz m:val="-1"/>
                              </m:argPr>
                              <m:f>
                                <m:fPr>
                                  <m:ctrlPr>
                                    <a:rPr lang="cs-CZ" sz="2400" b="0" i="1" smtClean="0">
                                      <a:latin typeface="Cambria Math" panose="02040503050406030204" pitchFamily="18" charset="0"/>
                                    </a:rPr>
                                  </m:ctrlPr>
                                </m:fPr>
                                <m:num>
                                  <m:r>
                                    <a:rPr lang="cs-CZ" sz="2400" b="0" i="1" smtClean="0">
                                      <a:latin typeface="Cambria Math" panose="02040503050406030204" pitchFamily="18" charset="0"/>
                                    </a:rPr>
                                    <m:t> </m:t>
                                  </m:r>
                                  <m:r>
                                    <a:rPr lang="cs-CZ" sz="2400" b="0" i="1" smtClean="0">
                                      <a:latin typeface="Cambria Math" panose="02040503050406030204" pitchFamily="18" charset="0"/>
                                    </a:rPr>
                                    <m:t>𝐾</m:t>
                                  </m:r>
                                  <m:r>
                                    <a:rPr lang="cs-CZ" sz="2400" b="0" i="1" smtClean="0">
                                      <a:latin typeface="Cambria Math" panose="02040503050406030204" pitchFamily="18" charset="0"/>
                                    </a:rPr>
                                    <m:t> </m:t>
                                  </m:r>
                                </m:num>
                                <m:den>
                                  <m:r>
                                    <a:rPr lang="cs-CZ" sz="2400" b="0" i="1" smtClean="0">
                                      <a:latin typeface="Cambria Math" panose="02040503050406030204" pitchFamily="18" charset="0"/>
                                    </a:rPr>
                                    <m:t> </m:t>
                                  </m:r>
                                  <m:r>
                                    <a:rPr lang="cs-CZ" sz="2400" b="0" i="1" smtClean="0">
                                      <a:latin typeface="Cambria Math" panose="02040503050406030204" pitchFamily="18" charset="0"/>
                                      <a:ea typeface="Cambria Math" panose="02040503050406030204" pitchFamily="18" charset="0"/>
                                    </a:rPr>
                                    <m:t>𝜌</m:t>
                                  </m:r>
                                  <m:r>
                                    <a:rPr lang="cs-CZ" sz="2400" b="0" i="1" smtClean="0">
                                      <a:latin typeface="Cambria Math" panose="02040503050406030204" pitchFamily="18" charset="0"/>
                                      <a:ea typeface="Cambria Math" panose="02040503050406030204" pitchFamily="18" charset="0"/>
                                    </a:rPr>
                                    <m:t> </m:t>
                                  </m:r>
                                </m:den>
                              </m:f>
                            </m:e>
                          </m:box>
                        </m:e>
                      </m:rad>
                    </m:oMath>
                  </m:oMathPara>
                </a14:m>
                <a:endParaRPr lang="cs-CZ" sz="2400" dirty="0"/>
              </a:p>
            </p:txBody>
          </p:sp>
        </mc:Choice>
        <mc:Fallback xmlns="">
          <p:sp>
            <p:nvSpPr>
              <p:cNvPr id="5" name="TextovéPole 4">
                <a:extLst>
                  <a:ext uri="{FF2B5EF4-FFF2-40B4-BE49-F238E27FC236}">
                    <a16:creationId xmlns:a16="http://schemas.microsoft.com/office/drawing/2014/main" id="{2C5F1789-3D0F-437E-BDE8-42AE845D3063}"/>
                  </a:ext>
                </a:extLst>
              </p:cNvPr>
              <p:cNvSpPr txBox="1">
                <a:spLocks noRot="1" noChangeAspect="1" noMove="1" noResize="1" noEditPoints="1" noAdjustHandles="1" noChangeArrowheads="1" noChangeShapeType="1" noTextEdit="1"/>
              </p:cNvSpPr>
              <p:nvPr/>
            </p:nvSpPr>
            <p:spPr>
              <a:xfrm>
                <a:off x="827584" y="3819228"/>
                <a:ext cx="1734617" cy="751552"/>
              </a:xfrm>
              <a:prstGeom prst="rect">
                <a:avLst/>
              </a:prstGeom>
              <a:blipFill>
                <a:blip r:embed="rId3"/>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14" name="Rectangle 6">
                <a:extLst>
                  <a:ext uri="{FF2B5EF4-FFF2-40B4-BE49-F238E27FC236}">
                    <a16:creationId xmlns:a16="http://schemas.microsoft.com/office/drawing/2014/main" id="{6A5298F2-0487-4B5D-8189-192CEF9BD971}"/>
                  </a:ext>
                </a:extLst>
              </p:cNvPr>
              <p:cNvSpPr>
                <a:spLocks noChangeArrowheads="1"/>
              </p:cNvSpPr>
              <p:nvPr/>
            </p:nvSpPr>
            <p:spPr bwMode="auto">
              <a:xfrm>
                <a:off x="2988153" y="3662804"/>
                <a:ext cx="6156176" cy="9233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just" eaLnBrk="1" hangingPunct="1"/>
                <a14:m>
                  <m:oMath xmlns:m="http://schemas.openxmlformats.org/officeDocument/2006/math">
                    <m:r>
                      <a:rPr lang="cs-CZ" b="0" i="1" smtClean="0">
                        <a:latin typeface="Cambria Math" panose="02040503050406030204" pitchFamily="18" charset="0"/>
                      </a:rPr>
                      <m:t>𝑐</m:t>
                    </m:r>
                  </m:oMath>
                </a14:m>
                <a:r>
                  <a:rPr lang="cs-CZ" altLang="cs-CZ" i="1" dirty="0">
                    <a:latin typeface="Arial" panose="020B0604020202020204" pitchFamily="34" charset="0"/>
                    <a:cs typeface="Arial" panose="020B0604020202020204" pitchFamily="34" charset="0"/>
                  </a:rPr>
                  <a:t> ... </a:t>
                </a:r>
                <a:r>
                  <a:rPr lang="cs-CZ" altLang="cs-CZ" dirty="0">
                    <a:latin typeface="Arial" panose="020B0604020202020204" pitchFamily="34" charset="0"/>
                    <a:cs typeface="Arial" panose="020B0604020202020204" pitchFamily="34" charset="0"/>
                    <a:sym typeface="Symbol" panose="05050102010706020507" pitchFamily="18" charset="2"/>
                  </a:rPr>
                  <a:t>rychlost šíření ultrazvuku prostředím</a:t>
                </a:r>
                <a:r>
                  <a:rPr lang="en-US" altLang="cs-CZ" dirty="0">
                    <a:latin typeface="Arial" panose="020B0604020202020204" pitchFamily="34" charset="0"/>
                    <a:cs typeface="Arial" panose="020B0604020202020204" pitchFamily="34" charset="0"/>
                    <a:sym typeface="Symbol" panose="05050102010706020507" pitchFamily="18" charset="2"/>
                  </a:rPr>
                  <a:t> </a:t>
                </a:r>
                <a:r>
                  <a:rPr lang="cs-CZ" altLang="cs-CZ" dirty="0">
                    <a:latin typeface="Arial" panose="020B0604020202020204" pitchFamily="34" charset="0"/>
                    <a:cs typeface="Arial" panose="020B0604020202020204" pitchFamily="34" charset="0"/>
                    <a:sym typeface="Symbol" panose="05050102010706020507" pitchFamily="18" charset="2"/>
                  </a:rPr>
                  <a:t></a:t>
                </a:r>
                <a:r>
                  <a:rPr lang="cs-CZ" altLang="cs-CZ" dirty="0" err="1">
                    <a:latin typeface="Arial" panose="020B0604020202020204" pitchFamily="34" charset="0"/>
                    <a:cs typeface="Arial" panose="020B0604020202020204" pitchFamily="34" charset="0"/>
                  </a:rPr>
                  <a:t>m.s</a:t>
                </a:r>
                <a:r>
                  <a:rPr lang="cs-CZ" altLang="cs-CZ" baseline="30000" dirty="0">
                    <a:latin typeface="Arial" panose="020B0604020202020204" pitchFamily="34" charset="0"/>
                    <a:cs typeface="Arial" panose="020B0604020202020204" pitchFamily="34" charset="0"/>
                    <a:sym typeface="Symbol" panose="05050102010706020507" pitchFamily="18" charset="2"/>
                  </a:rPr>
                  <a:t>–1</a:t>
                </a:r>
                <a:r>
                  <a:rPr lang="cs-CZ" altLang="cs-CZ" dirty="0">
                    <a:latin typeface="Arial" panose="020B0604020202020204" pitchFamily="34" charset="0"/>
                    <a:cs typeface="Arial" panose="020B0604020202020204" pitchFamily="34" charset="0"/>
                    <a:sym typeface="Symbol" panose="05050102010706020507" pitchFamily="18" charset="2"/>
                  </a:rPr>
                  <a:t></a:t>
                </a:r>
                <a:r>
                  <a:rPr lang="cs-CZ" altLang="cs-CZ" dirty="0">
                    <a:latin typeface="Arial" panose="020B0604020202020204" pitchFamily="34" charset="0"/>
                    <a:cs typeface="Arial" panose="020B0604020202020204" pitchFamily="34" charset="0"/>
                  </a:rPr>
                  <a:t> </a:t>
                </a:r>
              </a:p>
              <a:p>
                <a:pPr algn="just"/>
                <a14:m>
                  <m:oMath xmlns:m="http://schemas.openxmlformats.org/officeDocument/2006/math">
                    <m:r>
                      <a:rPr lang="cs-CZ" b="0" i="1" smtClean="0">
                        <a:latin typeface="Cambria Math" panose="02040503050406030204" pitchFamily="18" charset="0"/>
                      </a:rPr>
                      <m:t>𝐾</m:t>
                    </m:r>
                  </m:oMath>
                </a14:m>
                <a:r>
                  <a:rPr lang="cs-CZ" altLang="cs-CZ" dirty="0">
                    <a:latin typeface="Arial" panose="020B0604020202020204" pitchFamily="34" charset="0"/>
                    <a:cs typeface="Arial" panose="020B0604020202020204" pitchFamily="34" charset="0"/>
                    <a:sym typeface="Symbol" panose="05050102010706020507" pitchFamily="18" charset="2"/>
                  </a:rPr>
                  <a:t>... modul objemové pružnosti </a:t>
                </a:r>
                <a:r>
                  <a:rPr lang="cs-CZ" altLang="cs-CZ" dirty="0">
                    <a:latin typeface="Arial" panose="020B0604020202020204" pitchFamily="34" charset="0"/>
                    <a:cs typeface="Arial" panose="020B0604020202020204" pitchFamily="34" charset="0"/>
                  </a:rPr>
                  <a:t>Pa</a:t>
                </a:r>
                <a:r>
                  <a:rPr lang="cs-CZ" altLang="cs-CZ" dirty="0">
                    <a:latin typeface="Arial" panose="020B0604020202020204" pitchFamily="34" charset="0"/>
                    <a:cs typeface="Arial" panose="020B0604020202020204" pitchFamily="34" charset="0"/>
                    <a:sym typeface="Symbol" panose="05050102010706020507" pitchFamily="18" charset="2"/>
                  </a:rPr>
                  <a:t></a:t>
                </a:r>
                <a:endParaRPr lang="cs-CZ" altLang="cs-CZ" dirty="0">
                  <a:latin typeface="Arial" panose="020B0604020202020204" pitchFamily="34" charset="0"/>
                  <a:cs typeface="Arial" panose="020B0604020202020204" pitchFamily="34" charset="0"/>
                </a:endParaRPr>
              </a:p>
              <a:p>
                <a14:m>
                  <m:oMath xmlns:m="http://schemas.openxmlformats.org/officeDocument/2006/math">
                    <m:r>
                      <a:rPr lang="cs-CZ" i="1">
                        <a:latin typeface="Cambria Math" panose="02040503050406030204" pitchFamily="18" charset="0"/>
                        <a:ea typeface="Cambria Math" panose="02040503050406030204" pitchFamily="18" charset="0"/>
                      </a:rPr>
                      <m:t>𝜌</m:t>
                    </m:r>
                  </m:oMath>
                </a14:m>
                <a:r>
                  <a:rPr lang="cs-CZ" altLang="cs-CZ" dirty="0">
                    <a:latin typeface="Arial" panose="020B0604020202020204" pitchFamily="34" charset="0"/>
                    <a:cs typeface="Arial" panose="020B0604020202020204" pitchFamily="34" charset="0"/>
                    <a:sym typeface="Symbol" panose="05050102010706020507" pitchFamily="18" charset="2"/>
                  </a:rPr>
                  <a:t> ... hustota prostředí </a:t>
                </a:r>
                <a:r>
                  <a:rPr lang="cs-CZ" altLang="cs-CZ" dirty="0" err="1">
                    <a:latin typeface="Arial" panose="020B0604020202020204" pitchFamily="34" charset="0"/>
                    <a:cs typeface="Arial" panose="020B0604020202020204" pitchFamily="34" charset="0"/>
                  </a:rPr>
                  <a:t>kg.m</a:t>
                </a:r>
                <a:r>
                  <a:rPr lang="cs-CZ" altLang="cs-CZ" baseline="30000" dirty="0">
                    <a:latin typeface="Arial" panose="020B0604020202020204" pitchFamily="34" charset="0"/>
                    <a:cs typeface="Arial" panose="020B0604020202020204" pitchFamily="34" charset="0"/>
                    <a:sym typeface="Symbol" panose="05050102010706020507" pitchFamily="18" charset="2"/>
                  </a:rPr>
                  <a:t>–3</a:t>
                </a:r>
                <a:r>
                  <a:rPr lang="cs-CZ" altLang="cs-CZ" dirty="0">
                    <a:latin typeface="Arial" panose="020B0604020202020204" pitchFamily="34" charset="0"/>
                    <a:cs typeface="Arial" panose="020B0604020202020204" pitchFamily="34" charset="0"/>
                    <a:sym typeface="Symbol" panose="05050102010706020507" pitchFamily="18" charset="2"/>
                  </a:rPr>
                  <a:t> </a:t>
                </a:r>
                <a:r>
                  <a:rPr lang="cs-CZ" altLang="cs-CZ" dirty="0">
                    <a:latin typeface="Arial" panose="020B0604020202020204" pitchFamily="34" charset="0"/>
                    <a:cs typeface="Arial" panose="020B0604020202020204" pitchFamily="34" charset="0"/>
                  </a:rPr>
                  <a:t> </a:t>
                </a:r>
                <a:endParaRPr lang="cs-CZ" altLang="cs-CZ" dirty="0">
                  <a:latin typeface="Arial" panose="020B0604020202020204" pitchFamily="34" charset="0"/>
                  <a:cs typeface="Arial" panose="020B0604020202020204" pitchFamily="34" charset="0"/>
                  <a:sym typeface="Symbol" panose="05050102010706020507" pitchFamily="18" charset="2"/>
                </a:endParaRPr>
              </a:p>
            </p:txBody>
          </p:sp>
        </mc:Choice>
        <mc:Fallback xmlns="">
          <p:sp>
            <p:nvSpPr>
              <p:cNvPr id="14" name="Rectangle 6">
                <a:extLst>
                  <a:ext uri="{FF2B5EF4-FFF2-40B4-BE49-F238E27FC236}">
                    <a16:creationId xmlns:a16="http://schemas.microsoft.com/office/drawing/2014/main" id="{6A5298F2-0487-4B5D-8189-192CEF9BD971}"/>
                  </a:ext>
                </a:extLst>
              </p:cNvPr>
              <p:cNvSpPr>
                <a:spLocks noRot="1" noChangeAspect="1" noMove="1" noResize="1" noEditPoints="1" noAdjustHandles="1" noChangeArrowheads="1" noChangeShapeType="1" noTextEdit="1"/>
              </p:cNvSpPr>
              <p:nvPr/>
            </p:nvSpPr>
            <p:spPr bwMode="auto">
              <a:xfrm>
                <a:off x="2988153" y="3662804"/>
                <a:ext cx="6156176" cy="923330"/>
              </a:xfrm>
              <a:prstGeom prst="rect">
                <a:avLst/>
              </a:prstGeom>
              <a:blipFill>
                <a:blip r:embed="rId4"/>
                <a:stretch>
                  <a:fillRect t="-3974" b="-105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a:extLst>
              <a:ext uri="{FF2B5EF4-FFF2-40B4-BE49-F238E27FC236}">
                <a16:creationId xmlns:a16="http://schemas.microsoft.com/office/drawing/2014/main" id="{90F245F4-B429-43F6-A939-CA666BF64E69}"/>
              </a:ext>
            </a:extLst>
          </p:cNvPr>
          <p:cNvSpPr>
            <a:spLocks noGrp="1" noChangeArrowheads="1"/>
          </p:cNvSpPr>
          <p:nvPr>
            <p:ph type="title"/>
          </p:nvPr>
        </p:nvSpPr>
        <p:spPr>
          <a:xfrm>
            <a:off x="457200" y="152400"/>
            <a:ext cx="8458200" cy="762000"/>
          </a:xfrm>
        </p:spPr>
        <p:txBody>
          <a:bodyPr/>
          <a:lstStyle/>
          <a:p>
            <a:pPr algn="ctr">
              <a:defRPr/>
            </a:pPr>
            <a:r>
              <a:rPr lang="cs-CZ" dirty="0"/>
              <a:t>Pulzní Doppler </a:t>
            </a:r>
          </a:p>
        </p:txBody>
      </p:sp>
      <p:sp>
        <p:nvSpPr>
          <p:cNvPr id="785411" name="Rectangle 3">
            <a:extLst>
              <a:ext uri="{FF2B5EF4-FFF2-40B4-BE49-F238E27FC236}">
                <a16:creationId xmlns:a16="http://schemas.microsoft.com/office/drawing/2014/main" id="{1D4B1429-BF08-48BB-9E80-A505D617E300}"/>
              </a:ext>
            </a:extLst>
          </p:cNvPr>
          <p:cNvSpPr>
            <a:spLocks noGrp="1" noChangeArrowheads="1"/>
          </p:cNvSpPr>
          <p:nvPr>
            <p:ph idx="1"/>
          </p:nvPr>
        </p:nvSpPr>
        <p:spPr>
          <a:xfrm>
            <a:off x="457200" y="1165730"/>
            <a:ext cx="6324600" cy="5235070"/>
          </a:xfrm>
        </p:spPr>
        <p:txBody>
          <a:bodyPr>
            <a:normAutofit/>
          </a:bodyPr>
          <a:lstStyle/>
          <a:p>
            <a:pPr>
              <a:defRPr/>
            </a:pPr>
            <a:r>
              <a:rPr lang="cs-CZ" sz="2200" i="1" dirty="0">
                <a:solidFill>
                  <a:srgbClr val="EAEAEA"/>
                </a:solidFill>
                <a:effectLst>
                  <a:outerShdw blurRad="38100" dist="38100" dir="2700000" algn="tl">
                    <a:srgbClr val="000000">
                      <a:alpha val="43137"/>
                    </a:srgbClr>
                  </a:outerShdw>
                </a:effectLst>
              </a:rPr>
              <a:t>p</a:t>
            </a:r>
            <a:r>
              <a:rPr lang="cs-CZ" sz="2200" i="1" dirty="0">
                <a:solidFill>
                  <a:srgbClr val="EAEAEA"/>
                </a:solidFill>
                <a:effectLst>
                  <a:outerShdw blurRad="38100" dist="38100" dir="2700000" algn="tl">
                    <a:srgbClr val="000000">
                      <a:alpha val="43137"/>
                    </a:srgbClr>
                  </a:outerShdw>
                </a:effectLst>
                <a:cs typeface="Times New Roman" pitchFamily="18" charset="0"/>
              </a:rPr>
              <a:t>ulzní dopplerovské systémy (PW)</a:t>
            </a:r>
            <a:endParaRPr lang="cs-CZ" sz="2200" i="1"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jeden </a:t>
            </a:r>
            <a:r>
              <a:rPr lang="cs-CZ" sz="2200" dirty="0">
                <a:solidFill>
                  <a:srgbClr val="EAEAEA"/>
                </a:solidFill>
                <a:effectLst>
                  <a:outerShdw blurRad="38100" dist="38100" dir="2700000" algn="tl">
                    <a:srgbClr val="000000">
                      <a:alpha val="43137"/>
                    </a:srgbClr>
                  </a:outerShdw>
                </a:effectLst>
                <a:cs typeface="Times New Roman" pitchFamily="18" charset="0"/>
              </a:rPr>
              <a:t>elektroakustický m</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ni</a:t>
            </a:r>
            <a:r>
              <a:rPr lang="cs-CZ" sz="2200" dirty="0">
                <a:solidFill>
                  <a:srgbClr val="EAEAEA"/>
                </a:solidFill>
                <a:effectLst>
                  <a:outerShdw blurRad="38100" dist="38100" dir="2700000" algn="tl">
                    <a:srgbClr val="000000">
                      <a:alpha val="43137"/>
                    </a:srgbClr>
                  </a:outerShdw>
                </a:effectLst>
              </a:rPr>
              <a:t>č</a:t>
            </a:r>
            <a:r>
              <a:rPr lang="cs-CZ" sz="2200" dirty="0">
                <a:solidFill>
                  <a:srgbClr val="EAEAEA"/>
                </a:solidFill>
                <a:effectLst>
                  <a:outerShdw blurRad="38100" dist="38100" dir="2700000" algn="tl">
                    <a:srgbClr val="000000">
                      <a:alpha val="43137"/>
                    </a:srgbClr>
                  </a:outerShdw>
                </a:effectLst>
                <a:cs typeface="Times New Roman" pitchFamily="18" charset="0"/>
              </a:rPr>
              <a:t>, který </a:t>
            </a:r>
            <a:r>
              <a:rPr lang="cs-CZ" sz="2200" u="sng" dirty="0">
                <a:solidFill>
                  <a:srgbClr val="EAEAEA"/>
                </a:solidFill>
                <a:effectLst>
                  <a:outerShdw blurRad="38100" dist="38100" dir="2700000" algn="tl">
                    <a:srgbClr val="000000">
                      <a:alpha val="43137"/>
                    </a:srgbClr>
                  </a:outerShdw>
                </a:effectLst>
                <a:cs typeface="Times New Roman" pitchFamily="18" charset="0"/>
              </a:rPr>
              <a:t>st</a:t>
            </a:r>
            <a:r>
              <a:rPr lang="cs-CZ" sz="2200" u="sng" dirty="0">
                <a:solidFill>
                  <a:srgbClr val="EAEAEA"/>
                </a:solidFill>
                <a:effectLst>
                  <a:outerShdw blurRad="38100" dist="38100" dir="2700000" algn="tl">
                    <a:srgbClr val="000000">
                      <a:alpha val="43137"/>
                    </a:srgbClr>
                  </a:outerShdw>
                </a:effectLst>
              </a:rPr>
              <a:t>ř</a:t>
            </a:r>
            <a:r>
              <a:rPr lang="cs-CZ" sz="2200" u="sng" dirty="0">
                <a:solidFill>
                  <a:srgbClr val="EAEAEA"/>
                </a:solidFill>
                <a:effectLst>
                  <a:outerShdw blurRad="38100" dist="38100" dir="2700000" algn="tl">
                    <a:srgbClr val="000000">
                      <a:alpha val="43137"/>
                    </a:srgbClr>
                  </a:outerShdw>
                </a:effectLst>
                <a:cs typeface="Times New Roman" pitchFamily="18" charset="0"/>
              </a:rPr>
              <a:t>ídav</a:t>
            </a:r>
            <a:r>
              <a:rPr lang="cs-CZ" sz="2200" u="sng"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 ultrazvukové vln</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ní vysílá a p</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ijímá</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cs typeface="Times New Roman" pitchFamily="18" charset="0"/>
              </a:rPr>
              <a:t>sonda pracuje ve st</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ídavém</a:t>
            </a:r>
            <a:r>
              <a:rPr lang="cs-CZ" sz="2200" dirty="0">
                <a:solidFill>
                  <a:srgbClr val="EAEAEA"/>
                </a:solidFill>
                <a:effectLst>
                  <a:outerShdw blurRad="38100" dist="38100" dir="2700000" algn="tl">
                    <a:srgbClr val="000000">
                      <a:alpha val="43137"/>
                    </a:srgbClr>
                  </a:outerShdw>
                </a:effectLst>
              </a:rPr>
              <a:t>, tj. </a:t>
            </a:r>
            <a:r>
              <a:rPr lang="cs-CZ" sz="2200" u="sng" dirty="0">
                <a:solidFill>
                  <a:srgbClr val="EAEAEA"/>
                </a:solidFill>
                <a:effectLst>
                  <a:outerShdw blurRad="38100" dist="38100" dir="2700000" algn="tl">
                    <a:srgbClr val="000000">
                      <a:alpha val="43137"/>
                    </a:srgbClr>
                  </a:outerShdw>
                </a:effectLst>
                <a:cs typeface="Times New Roman" pitchFamily="18" charset="0"/>
              </a:rPr>
              <a:t>pulzním re</a:t>
            </a:r>
            <a:r>
              <a:rPr lang="cs-CZ" sz="2200" u="sng" dirty="0">
                <a:solidFill>
                  <a:srgbClr val="EAEAEA"/>
                </a:solidFill>
                <a:effectLst>
                  <a:outerShdw blurRad="38100" dist="38100" dir="2700000" algn="tl">
                    <a:srgbClr val="000000">
                      <a:alpha val="43137"/>
                    </a:srgbClr>
                  </a:outerShdw>
                </a:effectLst>
              </a:rPr>
              <a:t>ž</a:t>
            </a:r>
            <a:r>
              <a:rPr lang="cs-CZ" sz="2200" u="sng" dirty="0">
                <a:solidFill>
                  <a:srgbClr val="EAEAEA"/>
                </a:solidFill>
                <a:effectLst>
                  <a:outerShdw blurRad="38100" dist="38100" dir="2700000" algn="tl">
                    <a:srgbClr val="000000">
                      <a:alpha val="43137"/>
                    </a:srgbClr>
                  </a:outerShdw>
                </a:effectLst>
                <a:cs typeface="Times New Roman" pitchFamily="18" charset="0"/>
              </a:rPr>
              <a:t>imu</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r</a:t>
            </a:r>
            <a:r>
              <a:rPr lang="cs-CZ" sz="2200" dirty="0">
                <a:solidFill>
                  <a:srgbClr val="EAEAEA"/>
                </a:solidFill>
                <a:effectLst>
                  <a:outerShdw blurRad="38100" dist="38100" dir="2700000" algn="tl">
                    <a:srgbClr val="000000">
                      <a:alpha val="43137"/>
                    </a:srgbClr>
                  </a:outerShdw>
                </a:effectLst>
                <a:cs typeface="Times New Roman" pitchFamily="18" charset="0"/>
              </a:rPr>
              <a:t>ytmus vysílání se ozna</a:t>
            </a:r>
            <a:r>
              <a:rPr lang="cs-CZ" sz="2200" dirty="0">
                <a:solidFill>
                  <a:srgbClr val="EAEAEA"/>
                </a:solidFill>
                <a:effectLst>
                  <a:outerShdw blurRad="38100" dist="38100" dir="2700000" algn="tl">
                    <a:srgbClr val="000000">
                      <a:alpha val="43137"/>
                    </a:srgbClr>
                  </a:outerShdw>
                </a:effectLst>
              </a:rPr>
              <a:t>č</a:t>
            </a:r>
            <a:r>
              <a:rPr lang="cs-CZ" sz="2200" dirty="0">
                <a:solidFill>
                  <a:srgbClr val="EAEAEA"/>
                </a:solidFill>
                <a:effectLst>
                  <a:outerShdw blurRad="38100" dist="38100" dir="2700000" algn="tl">
                    <a:srgbClr val="000000">
                      <a:alpha val="43137"/>
                    </a:srgbClr>
                  </a:outerShdw>
                </a:effectLst>
                <a:cs typeface="Times New Roman" pitchFamily="18" charset="0"/>
              </a:rPr>
              <a:t>uje jako </a:t>
            </a:r>
            <a:r>
              <a:rPr lang="cs-CZ" sz="2200" i="1" u="sng" dirty="0">
                <a:solidFill>
                  <a:srgbClr val="EAEAEA"/>
                </a:solidFill>
                <a:effectLst>
                  <a:outerShdw blurRad="38100" dist="38100" dir="2700000" algn="tl">
                    <a:srgbClr val="000000">
                      <a:alpha val="43137"/>
                    </a:srgbClr>
                  </a:outerShdw>
                </a:effectLst>
                <a:cs typeface="Times New Roman" pitchFamily="18" charset="0"/>
              </a:rPr>
              <a:t>opakovací frekvence </a:t>
            </a:r>
            <a:r>
              <a:rPr lang="cs-CZ" sz="2200" dirty="0">
                <a:solidFill>
                  <a:srgbClr val="EAEAEA"/>
                </a:solidFill>
                <a:effectLst>
                  <a:outerShdw blurRad="38100" dist="38100" dir="2700000" algn="tl">
                    <a:srgbClr val="000000">
                      <a:alpha val="43137"/>
                    </a:srgbClr>
                  </a:outerShdw>
                </a:effectLst>
                <a:cs typeface="Times New Roman" pitchFamily="18" charset="0"/>
              </a:rPr>
              <a:t>a je v horní oblasti frekvencí omezen dobou pot</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ebnou ke zp</a:t>
            </a:r>
            <a:r>
              <a:rPr lang="cs-CZ" sz="2200" dirty="0">
                <a:solidFill>
                  <a:srgbClr val="EAEAEA"/>
                </a:solidFill>
                <a:effectLst>
                  <a:outerShdw blurRad="38100" dist="38100" dir="2700000" algn="tl">
                    <a:srgbClr val="000000">
                      <a:alpha val="43137"/>
                    </a:srgbClr>
                  </a:outerShdw>
                </a:effectLst>
              </a:rPr>
              <a:t>ě</a:t>
            </a:r>
            <a:r>
              <a:rPr lang="cs-CZ" sz="2200" dirty="0">
                <a:solidFill>
                  <a:srgbClr val="EAEAEA"/>
                </a:solidFill>
                <a:effectLst>
                  <a:outerShdw blurRad="38100" dist="38100" dir="2700000" algn="tl">
                    <a:srgbClr val="000000">
                      <a:alpha val="43137"/>
                    </a:srgbClr>
                  </a:outerShdw>
                </a:effectLst>
                <a:cs typeface="Times New Roman" pitchFamily="18" charset="0"/>
              </a:rPr>
              <a:t>tnému návratu odra</a:t>
            </a:r>
            <a:r>
              <a:rPr lang="cs-CZ" sz="2200" dirty="0">
                <a:solidFill>
                  <a:srgbClr val="EAEAEA"/>
                </a:solidFill>
                <a:effectLst>
                  <a:outerShdw blurRad="38100" dist="38100" dir="2700000" algn="tl">
                    <a:srgbClr val="000000">
                      <a:alpha val="43137"/>
                    </a:srgbClr>
                  </a:outerShdw>
                </a:effectLst>
              </a:rPr>
              <a:t>ž</a:t>
            </a:r>
            <a:r>
              <a:rPr lang="cs-CZ" sz="2200" dirty="0">
                <a:solidFill>
                  <a:srgbClr val="EAEAEA"/>
                </a:solidFill>
                <a:effectLst>
                  <a:outerShdw blurRad="38100" dist="38100" dir="2700000" algn="tl">
                    <a:srgbClr val="000000">
                      <a:alpha val="43137"/>
                    </a:srgbClr>
                  </a:outerShdw>
                </a:effectLst>
                <a:cs typeface="Times New Roman" pitchFamily="18" charset="0"/>
              </a:rPr>
              <a:t>eného signálu</a:t>
            </a:r>
            <a:r>
              <a:rPr lang="cs-CZ" sz="2200" dirty="0">
                <a:solidFill>
                  <a:srgbClr val="EAEAEA"/>
                </a:solidFill>
                <a:effectLst>
                  <a:outerShdw blurRad="38100" dist="38100" dir="2700000" algn="tl">
                    <a:srgbClr val="000000">
                      <a:alpha val="43137"/>
                    </a:srgbClr>
                  </a:outerShdw>
                </a:effectLst>
              </a:rPr>
              <a:t> </a:t>
            </a:r>
          </a:p>
          <a:p>
            <a:pPr>
              <a:defRPr/>
            </a:pPr>
            <a:r>
              <a:rPr lang="cs-CZ" sz="2200" u="sng" dirty="0">
                <a:solidFill>
                  <a:srgbClr val="EAEAEA"/>
                </a:solidFill>
                <a:effectLst>
                  <a:outerShdw blurRad="38100" dist="38100" dir="2700000" algn="tl">
                    <a:srgbClr val="000000">
                      <a:alpha val="43137"/>
                    </a:srgbClr>
                  </a:outerShdw>
                </a:effectLst>
              </a:rPr>
              <a:t>d</a:t>
            </a:r>
            <a:r>
              <a:rPr lang="cs-CZ" sz="2200" u="sng" dirty="0">
                <a:solidFill>
                  <a:srgbClr val="EAEAEA"/>
                </a:solidFill>
                <a:effectLst>
                  <a:outerShdw blurRad="38100" dist="38100" dir="2700000" algn="tl">
                    <a:srgbClr val="000000">
                      <a:alpha val="43137"/>
                    </a:srgbClr>
                  </a:outerShdw>
                </a:effectLst>
                <a:cs typeface="Times New Roman" pitchFamily="18" charset="0"/>
              </a:rPr>
              <a:t>oba</a:t>
            </a:r>
            <a:r>
              <a:rPr lang="cs-CZ" sz="2200" dirty="0">
                <a:solidFill>
                  <a:srgbClr val="EAEAEA"/>
                </a:solidFill>
                <a:effectLst>
                  <a:outerShdw blurRad="38100" dist="38100" dir="2700000" algn="tl">
                    <a:srgbClr val="000000">
                      <a:alpha val="43137"/>
                    </a:srgbClr>
                  </a:outerShdw>
                </a:effectLst>
                <a:cs typeface="Times New Roman" pitchFamily="18" charset="0"/>
              </a:rPr>
              <a:t> mezi vysláním a p</a:t>
            </a:r>
            <a:r>
              <a:rPr lang="cs-CZ" sz="2200" dirty="0">
                <a:solidFill>
                  <a:srgbClr val="EAEAEA"/>
                </a:solidFill>
                <a:effectLst>
                  <a:outerShdw blurRad="38100" dist="38100" dir="2700000" algn="tl">
                    <a:srgbClr val="000000">
                      <a:alpha val="43137"/>
                    </a:srgbClr>
                  </a:outerShdw>
                </a:effectLst>
              </a:rPr>
              <a:t>ř</a:t>
            </a:r>
            <a:r>
              <a:rPr lang="cs-CZ" sz="2200" dirty="0">
                <a:solidFill>
                  <a:srgbClr val="EAEAEA"/>
                </a:solidFill>
                <a:effectLst>
                  <a:outerShdw blurRad="38100" dist="38100" dir="2700000" algn="tl">
                    <a:srgbClr val="000000">
                      <a:alpha val="43137"/>
                    </a:srgbClr>
                  </a:outerShdw>
                </a:effectLst>
                <a:cs typeface="Times New Roman" pitchFamily="18" charset="0"/>
              </a:rPr>
              <a:t>íjmem ultrazvukového impulzu </a:t>
            </a:r>
            <a:r>
              <a:rPr lang="cs-CZ" sz="2200" dirty="0">
                <a:solidFill>
                  <a:srgbClr val="EAEAEA"/>
                </a:solidFill>
                <a:effectLst>
                  <a:outerShdw blurRad="38100" dist="38100" dir="2700000" algn="tl">
                    <a:srgbClr val="000000">
                      <a:alpha val="43137"/>
                    </a:srgbClr>
                  </a:outerShdw>
                </a:effectLst>
              </a:rPr>
              <a:t>je </a:t>
            </a:r>
            <a:r>
              <a:rPr lang="cs-CZ" sz="2200" u="sng" dirty="0">
                <a:solidFill>
                  <a:srgbClr val="EAEAEA"/>
                </a:solidFill>
                <a:effectLst>
                  <a:outerShdw blurRad="38100" dist="38100" dir="2700000" algn="tl">
                    <a:srgbClr val="000000">
                      <a:alpha val="43137"/>
                    </a:srgbClr>
                  </a:outerShdw>
                </a:effectLst>
                <a:cs typeface="Times New Roman" pitchFamily="18" charset="0"/>
              </a:rPr>
              <a:t>úm</a:t>
            </a:r>
            <a:r>
              <a:rPr lang="cs-CZ" sz="2200" u="sng" dirty="0">
                <a:solidFill>
                  <a:srgbClr val="EAEAEA"/>
                </a:solidFill>
                <a:effectLst>
                  <a:outerShdw blurRad="38100" dist="38100" dir="2700000" algn="tl">
                    <a:srgbClr val="000000">
                      <a:alpha val="43137"/>
                    </a:srgbClr>
                  </a:outerShdw>
                </a:effectLst>
              </a:rPr>
              <a:t>ě</a:t>
            </a:r>
            <a:r>
              <a:rPr lang="cs-CZ" sz="2200" u="sng" dirty="0">
                <a:solidFill>
                  <a:srgbClr val="EAEAEA"/>
                </a:solidFill>
                <a:effectLst>
                  <a:outerShdw blurRad="38100" dist="38100" dir="2700000" algn="tl">
                    <a:srgbClr val="000000">
                      <a:alpha val="43137"/>
                    </a:srgbClr>
                  </a:outerShdw>
                </a:effectLst>
                <a:cs typeface="Times New Roman" pitchFamily="18" charset="0"/>
              </a:rPr>
              <a:t>rná vzdálenosti </a:t>
            </a:r>
            <a:r>
              <a:rPr lang="cs-CZ" sz="2200" dirty="0">
                <a:solidFill>
                  <a:srgbClr val="EAEAEA"/>
                </a:solidFill>
                <a:effectLst>
                  <a:outerShdw blurRad="38100" dist="38100" dir="2700000" algn="tl">
                    <a:srgbClr val="000000">
                      <a:alpha val="43137"/>
                    </a:srgbClr>
                  </a:outerShdw>
                </a:effectLst>
                <a:cs typeface="Times New Roman" pitchFamily="18" charset="0"/>
              </a:rPr>
              <a:t>cévy od ultrazvukové sondy</a:t>
            </a:r>
            <a:endParaRPr lang="cs-CZ" sz="2200" dirty="0">
              <a:solidFill>
                <a:srgbClr val="EAEAEA"/>
              </a:solidFill>
              <a:effectLst>
                <a:outerShdw blurRad="38100" dist="38100" dir="2700000" algn="tl">
                  <a:srgbClr val="000000">
                    <a:alpha val="43137"/>
                  </a:srgbClr>
                </a:outerShdw>
              </a:effectLst>
            </a:endParaRPr>
          </a:p>
          <a:p>
            <a:pPr>
              <a:defRPr/>
            </a:pPr>
            <a:r>
              <a:rPr lang="cs-CZ" sz="2200" dirty="0">
                <a:solidFill>
                  <a:srgbClr val="EAEAEA"/>
                </a:solidFill>
                <a:effectLst>
                  <a:outerShdw blurRad="38100" dist="38100" dir="2700000" algn="tl">
                    <a:srgbClr val="000000">
                      <a:alpha val="43137"/>
                    </a:srgbClr>
                  </a:outerShdw>
                </a:effectLst>
              </a:rPr>
              <a:t>umožňuje </a:t>
            </a:r>
            <a:r>
              <a:rPr lang="cs-CZ" sz="2200" dirty="0">
                <a:solidFill>
                  <a:srgbClr val="EAEAEA"/>
                </a:solidFill>
                <a:effectLst>
                  <a:outerShdw blurRad="38100" dist="38100" dir="2700000" algn="tl">
                    <a:srgbClr val="000000">
                      <a:alpha val="43137"/>
                    </a:srgbClr>
                  </a:outerShdw>
                </a:effectLst>
                <a:cs typeface="Times New Roman" pitchFamily="18" charset="0"/>
              </a:rPr>
              <a:t>záznam rychlostního spektra toku krve v cév</a:t>
            </a:r>
            <a:r>
              <a:rPr lang="cs-CZ" sz="2200" dirty="0">
                <a:solidFill>
                  <a:srgbClr val="EAEAEA"/>
                </a:solidFill>
                <a:effectLst>
                  <a:outerShdw blurRad="38100" dist="38100" dir="2700000" algn="tl">
                    <a:srgbClr val="000000">
                      <a:alpha val="43137"/>
                    </a:srgbClr>
                  </a:outerShdw>
                </a:effectLst>
              </a:rPr>
              <a:t>ě</a:t>
            </a:r>
          </a:p>
          <a:p>
            <a:pPr>
              <a:defRPr/>
            </a:pPr>
            <a:r>
              <a:rPr lang="cs-CZ" sz="2200" dirty="0">
                <a:solidFill>
                  <a:srgbClr val="EAEAEA"/>
                </a:solidFill>
                <a:effectLst>
                  <a:outerShdw blurRad="38100" dist="38100" dir="2700000" algn="tl">
                    <a:srgbClr val="000000">
                      <a:alpha val="43137"/>
                    </a:srgbClr>
                  </a:outerShdw>
                </a:effectLst>
              </a:rPr>
              <a:t>vyšší mechanická energie</a:t>
            </a:r>
          </a:p>
        </p:txBody>
      </p:sp>
      <p:sp>
        <p:nvSpPr>
          <p:cNvPr id="785413" name="Rectangle 5">
            <a:extLst>
              <a:ext uri="{FF2B5EF4-FFF2-40B4-BE49-F238E27FC236}">
                <a16:creationId xmlns:a16="http://schemas.microsoft.com/office/drawing/2014/main" id="{CAD3522B-A252-439D-847A-A4668EFAB1EA}"/>
              </a:ext>
            </a:extLst>
          </p:cNvPr>
          <p:cNvSpPr>
            <a:spLocks noChangeArrowheads="1"/>
          </p:cNvSpPr>
          <p:nvPr/>
        </p:nvSpPr>
        <p:spPr bwMode="auto">
          <a:xfrm>
            <a:off x="969168" y="6344752"/>
            <a:ext cx="44071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20000"/>
              </a:spcBef>
            </a:pPr>
            <a:r>
              <a:rPr lang="cs-CZ" altLang="cs-CZ" sz="2400" i="1" dirty="0">
                <a:solidFill>
                  <a:srgbClr val="FF3300"/>
                </a:solidFill>
                <a:latin typeface="+mn-lt"/>
              </a:rPr>
              <a:t>1/1000 vysílač, 999/1000 přijímač</a:t>
            </a:r>
          </a:p>
        </p:txBody>
      </p:sp>
      <p:grpSp>
        <p:nvGrpSpPr>
          <p:cNvPr id="2" name="Skupina 1">
            <a:extLst>
              <a:ext uri="{FF2B5EF4-FFF2-40B4-BE49-F238E27FC236}">
                <a16:creationId xmlns:a16="http://schemas.microsoft.com/office/drawing/2014/main" id="{D79AF456-D037-49A7-8C50-683BF20D66ED}"/>
              </a:ext>
            </a:extLst>
          </p:cNvPr>
          <p:cNvGrpSpPr/>
          <p:nvPr/>
        </p:nvGrpSpPr>
        <p:grpSpPr>
          <a:xfrm>
            <a:off x="6934200" y="76200"/>
            <a:ext cx="2133600" cy="1828800"/>
            <a:chOff x="6934200" y="76200"/>
            <a:chExt cx="2133600" cy="1828800"/>
          </a:xfrm>
        </p:grpSpPr>
        <p:pic>
          <p:nvPicPr>
            <p:cNvPr id="67634" name="Picture 6">
              <a:extLst>
                <a:ext uri="{FF2B5EF4-FFF2-40B4-BE49-F238E27FC236}">
                  <a16:creationId xmlns:a16="http://schemas.microsoft.com/office/drawing/2014/main" id="{B3AD4F14-78EF-43D8-AE29-52800804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76200"/>
              <a:ext cx="2133600" cy="1828800"/>
            </a:xfrm>
            <a:prstGeom prst="rect">
              <a:avLst/>
            </a:prstGeom>
            <a:solidFill>
              <a:srgbClr val="FF3300"/>
            </a:solidFill>
            <a:ln w="12700">
              <a:noFill/>
              <a:miter lim="800000"/>
              <a:headEnd/>
              <a:tailEnd/>
            </a:ln>
          </p:spPr>
        </p:pic>
        <p:sp>
          <p:nvSpPr>
            <p:cNvPr id="67635" name="Line 7">
              <a:extLst>
                <a:ext uri="{FF2B5EF4-FFF2-40B4-BE49-F238E27FC236}">
                  <a16:creationId xmlns:a16="http://schemas.microsoft.com/office/drawing/2014/main" id="{6B1DDB4E-6592-4A1F-AF75-81BA4AFA7F79}"/>
                </a:ext>
              </a:extLst>
            </p:cNvPr>
            <p:cNvSpPr>
              <a:spLocks noChangeShapeType="1"/>
            </p:cNvSpPr>
            <p:nvPr/>
          </p:nvSpPr>
          <p:spPr bwMode="auto">
            <a:xfrm flipV="1">
              <a:off x="7156622" y="842554"/>
              <a:ext cx="131805" cy="544286"/>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nvGrpSpPr>
          <p:cNvPr id="97" name="Group 54">
            <a:extLst>
              <a:ext uri="{FF2B5EF4-FFF2-40B4-BE49-F238E27FC236}">
                <a16:creationId xmlns:a16="http://schemas.microsoft.com/office/drawing/2014/main" id="{F263DB6F-4319-4807-B8DA-6148D1109D30}"/>
              </a:ext>
            </a:extLst>
          </p:cNvPr>
          <p:cNvGrpSpPr>
            <a:grpSpLocks/>
          </p:cNvGrpSpPr>
          <p:nvPr/>
        </p:nvGrpSpPr>
        <p:grpSpPr bwMode="auto">
          <a:xfrm>
            <a:off x="6096000" y="2057400"/>
            <a:ext cx="2825750" cy="4572000"/>
            <a:chOff x="2592" y="192"/>
            <a:chExt cx="1780" cy="2880"/>
          </a:xfrm>
        </p:grpSpPr>
        <p:sp>
          <p:nvSpPr>
            <p:cNvPr id="98" name="AutoShape 55">
              <a:extLst>
                <a:ext uri="{FF2B5EF4-FFF2-40B4-BE49-F238E27FC236}">
                  <a16:creationId xmlns:a16="http://schemas.microsoft.com/office/drawing/2014/main" id="{08170240-A257-4E09-B263-C6BC37537794}"/>
                </a:ext>
              </a:extLst>
            </p:cNvPr>
            <p:cNvSpPr>
              <a:spLocks noChangeArrowheads="1"/>
            </p:cNvSpPr>
            <p:nvPr/>
          </p:nvSpPr>
          <p:spPr bwMode="auto">
            <a:xfrm flipV="1">
              <a:off x="3024" y="1008"/>
              <a:ext cx="1056" cy="20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807 w 21600"/>
                <a:gd name="T13" fmla="*/ 4814 h 21600"/>
                <a:gd name="T14" fmla="*/ 16793 w 21600"/>
                <a:gd name="T15" fmla="*/ 16786 h 21600"/>
              </a:gdLst>
              <a:ahLst/>
              <a:cxnLst>
                <a:cxn ang="T8">
                  <a:pos x="T0" y="T1"/>
                </a:cxn>
                <a:cxn ang="T9">
                  <a:pos x="T2" y="T3"/>
                </a:cxn>
                <a:cxn ang="T10">
                  <a:pos x="T4" y="T5"/>
                </a:cxn>
                <a:cxn ang="T11">
                  <a:pos x="T6" y="T7"/>
                </a:cxn>
              </a:cxnLst>
              <a:rect l="T12" t="T13" r="T14" b="T15"/>
              <a:pathLst>
                <a:path w="21600" h="21600">
                  <a:moveTo>
                    <a:pt x="0" y="0"/>
                  </a:moveTo>
                  <a:lnTo>
                    <a:pt x="6034" y="21600"/>
                  </a:lnTo>
                  <a:lnTo>
                    <a:pt x="15566" y="21600"/>
                  </a:lnTo>
                  <a:lnTo>
                    <a:pt x="21600" y="0"/>
                  </a:lnTo>
                  <a:lnTo>
                    <a:pt x="0" y="0"/>
                  </a:lnTo>
                  <a:close/>
                </a:path>
              </a:pathLst>
            </a:custGeom>
            <a:solidFill>
              <a:srgbClr val="000514"/>
            </a:solidFill>
            <a:ln w="9525">
              <a:solidFill>
                <a:srgbClr val="FFFFFF"/>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nvGrpSpPr>
            <p:cNvPr id="99" name="Group 56">
              <a:extLst>
                <a:ext uri="{FF2B5EF4-FFF2-40B4-BE49-F238E27FC236}">
                  <a16:creationId xmlns:a16="http://schemas.microsoft.com/office/drawing/2014/main" id="{1E31F04C-3AE8-4304-ADCF-A81F14588FD3}"/>
                </a:ext>
              </a:extLst>
            </p:cNvPr>
            <p:cNvGrpSpPr>
              <a:grpSpLocks/>
            </p:cNvGrpSpPr>
            <p:nvPr/>
          </p:nvGrpSpPr>
          <p:grpSpPr bwMode="auto">
            <a:xfrm>
              <a:off x="3216" y="192"/>
              <a:ext cx="650" cy="819"/>
              <a:chOff x="2352" y="2928"/>
              <a:chExt cx="480" cy="528"/>
            </a:xfrm>
          </p:grpSpPr>
          <p:sp>
            <p:nvSpPr>
              <p:cNvPr id="116" name="Freeform 57">
                <a:extLst>
                  <a:ext uri="{FF2B5EF4-FFF2-40B4-BE49-F238E27FC236}">
                    <a16:creationId xmlns:a16="http://schemas.microsoft.com/office/drawing/2014/main" id="{E07D99D7-5649-44F4-A515-73D88C8278FE}"/>
                  </a:ext>
                </a:extLst>
              </p:cNvPr>
              <p:cNvSpPr>
                <a:spLocks/>
              </p:cNvSpPr>
              <p:nvPr/>
            </p:nvSpPr>
            <p:spPr bwMode="auto">
              <a:xfrm flipV="1">
                <a:off x="2353" y="3348"/>
                <a:ext cx="479" cy="92"/>
              </a:xfrm>
              <a:custGeom>
                <a:avLst/>
                <a:gdLst>
                  <a:gd name="T0" fmla="*/ 0 w 1325"/>
                  <a:gd name="T1" fmla="*/ 0 h 376"/>
                  <a:gd name="T2" fmla="*/ 0 w 1325"/>
                  <a:gd name="T3" fmla="*/ 0 h 376"/>
                  <a:gd name="T4" fmla="*/ 0 w 1325"/>
                  <a:gd name="T5" fmla="*/ 0 h 376"/>
                  <a:gd name="T6" fmla="*/ 0 w 1325"/>
                  <a:gd name="T7" fmla="*/ 0 h 376"/>
                  <a:gd name="T8" fmla="*/ 0 w 1325"/>
                  <a:gd name="T9" fmla="*/ 0 h 376"/>
                  <a:gd name="T10" fmla="*/ 0 60000 65536"/>
                  <a:gd name="T11" fmla="*/ 0 60000 65536"/>
                  <a:gd name="T12" fmla="*/ 0 60000 65536"/>
                  <a:gd name="T13" fmla="*/ 0 60000 65536"/>
                  <a:gd name="T14" fmla="*/ 0 60000 65536"/>
                  <a:gd name="T15" fmla="*/ 0 w 1325"/>
                  <a:gd name="T16" fmla="*/ 0 h 376"/>
                  <a:gd name="T17" fmla="*/ 1325 w 1325"/>
                  <a:gd name="T18" fmla="*/ 376 h 376"/>
                </a:gdLst>
                <a:ahLst/>
                <a:cxnLst>
                  <a:cxn ang="T10">
                    <a:pos x="T0" y="T1"/>
                  </a:cxn>
                  <a:cxn ang="T11">
                    <a:pos x="T2" y="T3"/>
                  </a:cxn>
                  <a:cxn ang="T12">
                    <a:pos x="T4" y="T5"/>
                  </a:cxn>
                  <a:cxn ang="T13">
                    <a:pos x="T6" y="T7"/>
                  </a:cxn>
                  <a:cxn ang="T14">
                    <a:pos x="T8" y="T9"/>
                  </a:cxn>
                </a:cxnLst>
                <a:rect l="T15" t="T16" r="T17" b="T18"/>
                <a:pathLst>
                  <a:path w="1325" h="376">
                    <a:moveTo>
                      <a:pt x="188" y="0"/>
                    </a:moveTo>
                    <a:lnTo>
                      <a:pt x="1136" y="0"/>
                    </a:lnTo>
                    <a:lnTo>
                      <a:pt x="1325" y="376"/>
                    </a:lnTo>
                    <a:lnTo>
                      <a:pt x="0" y="376"/>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7" name="Freeform 58">
                <a:extLst>
                  <a:ext uri="{FF2B5EF4-FFF2-40B4-BE49-F238E27FC236}">
                    <a16:creationId xmlns:a16="http://schemas.microsoft.com/office/drawing/2014/main" id="{A34A6EDC-DD4F-4F32-8556-808FD3C14E6C}"/>
                  </a:ext>
                </a:extLst>
              </p:cNvPr>
              <p:cNvSpPr>
                <a:spLocks/>
              </p:cNvSpPr>
              <p:nvPr/>
            </p:nvSpPr>
            <p:spPr bwMode="auto">
              <a:xfrm flipV="1">
                <a:off x="2352" y="2928"/>
                <a:ext cx="68" cy="421"/>
              </a:xfrm>
              <a:custGeom>
                <a:avLst/>
                <a:gdLst>
                  <a:gd name="T0" fmla="*/ 0 w 188"/>
                  <a:gd name="T1" fmla="*/ 0 h 1712"/>
                  <a:gd name="T2" fmla="*/ 0 w 188"/>
                  <a:gd name="T3" fmla="*/ 0 h 1712"/>
                  <a:gd name="T4" fmla="*/ 0 w 188"/>
                  <a:gd name="T5" fmla="*/ 0 h 1712"/>
                  <a:gd name="T6" fmla="*/ 0 60000 65536"/>
                  <a:gd name="T7" fmla="*/ 0 60000 65536"/>
                  <a:gd name="T8" fmla="*/ 0 60000 65536"/>
                  <a:gd name="T9" fmla="*/ 0 w 188"/>
                  <a:gd name="T10" fmla="*/ 0 h 1712"/>
                  <a:gd name="T11" fmla="*/ 188 w 188"/>
                  <a:gd name="T12" fmla="*/ 1712 h 1712"/>
                </a:gdLst>
                <a:ahLst/>
                <a:cxnLst>
                  <a:cxn ang="T6">
                    <a:pos x="T0" y="T1"/>
                  </a:cxn>
                  <a:cxn ang="T7">
                    <a:pos x="T2" y="T3"/>
                  </a:cxn>
                  <a:cxn ang="T8">
                    <a:pos x="T4" y="T5"/>
                  </a:cxn>
                </a:cxnLst>
                <a:rect l="T9" t="T10" r="T11" b="T12"/>
                <a:pathLst>
                  <a:path w="188" h="1712">
                    <a:moveTo>
                      <a:pt x="188" y="1712"/>
                    </a:moveTo>
                    <a:lnTo>
                      <a:pt x="139" y="852"/>
                    </a:lnTo>
                    <a:lnTo>
                      <a:pt x="0"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8" name="Freeform 59">
                <a:extLst>
                  <a:ext uri="{FF2B5EF4-FFF2-40B4-BE49-F238E27FC236}">
                    <a16:creationId xmlns:a16="http://schemas.microsoft.com/office/drawing/2014/main" id="{18E9F291-8601-493B-8D89-CC02AD815C2A}"/>
                  </a:ext>
                </a:extLst>
              </p:cNvPr>
              <p:cNvSpPr>
                <a:spLocks/>
              </p:cNvSpPr>
              <p:nvPr/>
            </p:nvSpPr>
            <p:spPr bwMode="auto">
              <a:xfrm flipV="1">
                <a:off x="2764" y="2931"/>
                <a:ext cx="67" cy="421"/>
              </a:xfrm>
              <a:custGeom>
                <a:avLst/>
                <a:gdLst>
                  <a:gd name="T0" fmla="*/ 0 w 188"/>
                  <a:gd name="T1" fmla="*/ 0 h 1713"/>
                  <a:gd name="T2" fmla="*/ 0 w 188"/>
                  <a:gd name="T3" fmla="*/ 0 h 1713"/>
                  <a:gd name="T4" fmla="*/ 0 w 188"/>
                  <a:gd name="T5" fmla="*/ 0 h 1713"/>
                  <a:gd name="T6" fmla="*/ 0 60000 65536"/>
                  <a:gd name="T7" fmla="*/ 0 60000 65536"/>
                  <a:gd name="T8" fmla="*/ 0 60000 65536"/>
                  <a:gd name="T9" fmla="*/ 0 w 188"/>
                  <a:gd name="T10" fmla="*/ 0 h 1713"/>
                  <a:gd name="T11" fmla="*/ 188 w 188"/>
                  <a:gd name="T12" fmla="*/ 1713 h 1713"/>
                </a:gdLst>
                <a:ahLst/>
                <a:cxnLst>
                  <a:cxn ang="T6">
                    <a:pos x="T0" y="T1"/>
                  </a:cxn>
                  <a:cxn ang="T7">
                    <a:pos x="T2" y="T3"/>
                  </a:cxn>
                  <a:cxn ang="T8">
                    <a:pos x="T4" y="T5"/>
                  </a:cxn>
                </a:cxnLst>
                <a:rect l="T9" t="T10" r="T11" b="T12"/>
                <a:pathLst>
                  <a:path w="188" h="1713">
                    <a:moveTo>
                      <a:pt x="0" y="1713"/>
                    </a:moveTo>
                    <a:lnTo>
                      <a:pt x="50" y="852"/>
                    </a:lnTo>
                    <a:lnTo>
                      <a:pt x="188" y="0"/>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9" name="Freeform 60">
                <a:extLst>
                  <a:ext uri="{FF2B5EF4-FFF2-40B4-BE49-F238E27FC236}">
                    <a16:creationId xmlns:a16="http://schemas.microsoft.com/office/drawing/2014/main" id="{873CBCEF-A55A-41D1-9F13-48CE88BCF639}"/>
                  </a:ext>
                </a:extLst>
              </p:cNvPr>
              <p:cNvSpPr>
                <a:spLocks/>
              </p:cNvSpPr>
              <p:nvPr/>
            </p:nvSpPr>
            <p:spPr bwMode="auto">
              <a:xfrm flipV="1">
                <a:off x="2420" y="3442"/>
                <a:ext cx="341" cy="14"/>
              </a:xfrm>
              <a:custGeom>
                <a:avLst/>
                <a:gdLst>
                  <a:gd name="T0" fmla="*/ 0 w 941"/>
                  <a:gd name="T1" fmla="*/ 0 h 59"/>
                  <a:gd name="T2" fmla="*/ 0 w 941"/>
                  <a:gd name="T3" fmla="*/ 0 h 59"/>
                  <a:gd name="T4" fmla="*/ 0 w 941"/>
                  <a:gd name="T5" fmla="*/ 0 h 59"/>
                  <a:gd name="T6" fmla="*/ 0 w 941"/>
                  <a:gd name="T7" fmla="*/ 0 h 59"/>
                  <a:gd name="T8" fmla="*/ 0 w 941"/>
                  <a:gd name="T9" fmla="*/ 0 h 59"/>
                  <a:gd name="T10" fmla="*/ 0 w 941"/>
                  <a:gd name="T11" fmla="*/ 0 h 59"/>
                  <a:gd name="T12" fmla="*/ 0 w 941"/>
                  <a:gd name="T13" fmla="*/ 0 h 59"/>
                  <a:gd name="T14" fmla="*/ 0 60000 65536"/>
                  <a:gd name="T15" fmla="*/ 0 60000 65536"/>
                  <a:gd name="T16" fmla="*/ 0 60000 65536"/>
                  <a:gd name="T17" fmla="*/ 0 60000 65536"/>
                  <a:gd name="T18" fmla="*/ 0 60000 65536"/>
                  <a:gd name="T19" fmla="*/ 0 60000 65536"/>
                  <a:gd name="T20" fmla="*/ 0 60000 65536"/>
                  <a:gd name="T21" fmla="*/ 0 w 941"/>
                  <a:gd name="T22" fmla="*/ 0 h 59"/>
                  <a:gd name="T23" fmla="*/ 941 w 941"/>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1" h="59">
                    <a:moveTo>
                      <a:pt x="941" y="59"/>
                    </a:moveTo>
                    <a:lnTo>
                      <a:pt x="709" y="16"/>
                    </a:lnTo>
                    <a:lnTo>
                      <a:pt x="472" y="0"/>
                    </a:lnTo>
                    <a:lnTo>
                      <a:pt x="413" y="0"/>
                    </a:lnTo>
                    <a:lnTo>
                      <a:pt x="354" y="3"/>
                    </a:lnTo>
                    <a:lnTo>
                      <a:pt x="234" y="14"/>
                    </a:lnTo>
                    <a:lnTo>
                      <a:pt x="0" y="59"/>
                    </a:lnTo>
                  </a:path>
                </a:pathLst>
              </a:custGeom>
              <a:noFill/>
              <a:ln w="6350">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20" name="Rectangle 61">
                <a:extLst>
                  <a:ext uri="{FF2B5EF4-FFF2-40B4-BE49-F238E27FC236}">
                    <a16:creationId xmlns:a16="http://schemas.microsoft.com/office/drawing/2014/main" id="{7BC0DA9F-3BF1-4572-9591-00FF3826D575}"/>
                  </a:ext>
                </a:extLst>
              </p:cNvPr>
              <p:cNvSpPr>
                <a:spLocks noChangeArrowheads="1"/>
              </p:cNvSpPr>
              <p:nvPr/>
            </p:nvSpPr>
            <p:spPr bwMode="auto">
              <a:xfrm flipV="1">
                <a:off x="2407" y="3343"/>
                <a:ext cx="379" cy="47"/>
              </a:xfrm>
              <a:prstGeom prst="rect">
                <a:avLst/>
              </a:prstGeom>
              <a:solidFill>
                <a:srgbClr val="E1E1E1"/>
              </a:solidFill>
              <a:ln w="635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1" name="Rectangle 62">
                <a:extLst>
                  <a:ext uri="{FF2B5EF4-FFF2-40B4-BE49-F238E27FC236}">
                    <a16:creationId xmlns:a16="http://schemas.microsoft.com/office/drawing/2014/main" id="{A79ACEC4-C8B2-4934-BAD1-963430497D37}"/>
                  </a:ext>
                </a:extLst>
              </p:cNvPr>
              <p:cNvSpPr>
                <a:spLocks noChangeArrowheads="1"/>
              </p:cNvSpPr>
              <p:nvPr/>
            </p:nvSpPr>
            <p:spPr bwMode="auto">
              <a:xfrm flipV="1">
                <a:off x="242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2" name="Rectangle 63">
                <a:extLst>
                  <a:ext uri="{FF2B5EF4-FFF2-40B4-BE49-F238E27FC236}">
                    <a16:creationId xmlns:a16="http://schemas.microsoft.com/office/drawing/2014/main" id="{32BAAC4D-CFC9-493B-BD94-633048E0BFDC}"/>
                  </a:ext>
                </a:extLst>
              </p:cNvPr>
              <p:cNvSpPr>
                <a:spLocks noChangeArrowheads="1"/>
              </p:cNvSpPr>
              <p:nvPr/>
            </p:nvSpPr>
            <p:spPr bwMode="auto">
              <a:xfrm flipV="1">
                <a:off x="244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3" name="Rectangle 64">
                <a:extLst>
                  <a:ext uri="{FF2B5EF4-FFF2-40B4-BE49-F238E27FC236}">
                    <a16:creationId xmlns:a16="http://schemas.microsoft.com/office/drawing/2014/main" id="{58AF5EBD-F308-4D68-9005-37A8A395B89D}"/>
                  </a:ext>
                </a:extLst>
              </p:cNvPr>
              <p:cNvSpPr>
                <a:spLocks noChangeArrowheads="1"/>
              </p:cNvSpPr>
              <p:nvPr/>
            </p:nvSpPr>
            <p:spPr bwMode="auto">
              <a:xfrm flipV="1">
                <a:off x="2458"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4" name="Rectangle 65">
                <a:extLst>
                  <a:ext uri="{FF2B5EF4-FFF2-40B4-BE49-F238E27FC236}">
                    <a16:creationId xmlns:a16="http://schemas.microsoft.com/office/drawing/2014/main" id="{AE0C689A-362E-419E-BF46-0B69E43AD773}"/>
                  </a:ext>
                </a:extLst>
              </p:cNvPr>
              <p:cNvSpPr>
                <a:spLocks noChangeArrowheads="1"/>
              </p:cNvSpPr>
              <p:nvPr/>
            </p:nvSpPr>
            <p:spPr bwMode="auto">
              <a:xfrm flipV="1">
                <a:off x="247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5" name="Rectangle 66">
                <a:extLst>
                  <a:ext uri="{FF2B5EF4-FFF2-40B4-BE49-F238E27FC236}">
                    <a16:creationId xmlns:a16="http://schemas.microsoft.com/office/drawing/2014/main" id="{2661E1B6-1678-4439-985E-04DFF154AE6D}"/>
                  </a:ext>
                </a:extLst>
              </p:cNvPr>
              <p:cNvSpPr>
                <a:spLocks noChangeArrowheads="1"/>
              </p:cNvSpPr>
              <p:nvPr/>
            </p:nvSpPr>
            <p:spPr bwMode="auto">
              <a:xfrm flipV="1">
                <a:off x="249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6" name="Rectangle 67">
                <a:extLst>
                  <a:ext uri="{FF2B5EF4-FFF2-40B4-BE49-F238E27FC236}">
                    <a16:creationId xmlns:a16="http://schemas.microsoft.com/office/drawing/2014/main" id="{DFAE6529-A27A-4264-A656-B84A2313932B}"/>
                  </a:ext>
                </a:extLst>
              </p:cNvPr>
              <p:cNvSpPr>
                <a:spLocks noChangeArrowheads="1"/>
              </p:cNvSpPr>
              <p:nvPr/>
            </p:nvSpPr>
            <p:spPr bwMode="auto">
              <a:xfrm flipV="1">
                <a:off x="2515"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7" name="Rectangle 68">
                <a:extLst>
                  <a:ext uri="{FF2B5EF4-FFF2-40B4-BE49-F238E27FC236}">
                    <a16:creationId xmlns:a16="http://schemas.microsoft.com/office/drawing/2014/main" id="{3B9D8392-10A4-4568-85F6-B158529B7BAB}"/>
                  </a:ext>
                </a:extLst>
              </p:cNvPr>
              <p:cNvSpPr>
                <a:spLocks noChangeArrowheads="1"/>
              </p:cNvSpPr>
              <p:nvPr/>
            </p:nvSpPr>
            <p:spPr bwMode="auto">
              <a:xfrm flipV="1">
                <a:off x="253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8" name="Rectangle 69">
                <a:extLst>
                  <a:ext uri="{FF2B5EF4-FFF2-40B4-BE49-F238E27FC236}">
                    <a16:creationId xmlns:a16="http://schemas.microsoft.com/office/drawing/2014/main" id="{FC236D73-CA66-4E29-81FF-F486C94324DF}"/>
                  </a:ext>
                </a:extLst>
              </p:cNvPr>
              <p:cNvSpPr>
                <a:spLocks noChangeArrowheads="1"/>
              </p:cNvSpPr>
              <p:nvPr/>
            </p:nvSpPr>
            <p:spPr bwMode="auto">
              <a:xfrm flipV="1">
                <a:off x="2553"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29" name="Rectangle 70">
                <a:extLst>
                  <a:ext uri="{FF2B5EF4-FFF2-40B4-BE49-F238E27FC236}">
                    <a16:creationId xmlns:a16="http://schemas.microsoft.com/office/drawing/2014/main" id="{B0B761F4-6AB7-4590-84BB-5A4259ACDDAA}"/>
                  </a:ext>
                </a:extLst>
              </p:cNvPr>
              <p:cNvSpPr>
                <a:spLocks noChangeArrowheads="1"/>
              </p:cNvSpPr>
              <p:nvPr/>
            </p:nvSpPr>
            <p:spPr bwMode="auto">
              <a:xfrm flipV="1">
                <a:off x="257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0" name="Rectangle 71">
                <a:extLst>
                  <a:ext uri="{FF2B5EF4-FFF2-40B4-BE49-F238E27FC236}">
                    <a16:creationId xmlns:a16="http://schemas.microsoft.com/office/drawing/2014/main" id="{ACE6D915-A5DE-4551-ABDF-A2917187D3DE}"/>
                  </a:ext>
                </a:extLst>
              </p:cNvPr>
              <p:cNvSpPr>
                <a:spLocks noChangeArrowheads="1"/>
              </p:cNvSpPr>
              <p:nvPr/>
            </p:nvSpPr>
            <p:spPr bwMode="auto">
              <a:xfrm flipV="1">
                <a:off x="2592"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1" name="Rectangle 72">
                <a:extLst>
                  <a:ext uri="{FF2B5EF4-FFF2-40B4-BE49-F238E27FC236}">
                    <a16:creationId xmlns:a16="http://schemas.microsoft.com/office/drawing/2014/main" id="{5A82C132-F6C5-4DA4-B829-1E3299994F73}"/>
                  </a:ext>
                </a:extLst>
              </p:cNvPr>
              <p:cNvSpPr>
                <a:spLocks noChangeArrowheads="1"/>
              </p:cNvSpPr>
              <p:nvPr/>
            </p:nvSpPr>
            <p:spPr bwMode="auto">
              <a:xfrm flipV="1">
                <a:off x="2610"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2" name="Rectangle 73">
                <a:extLst>
                  <a:ext uri="{FF2B5EF4-FFF2-40B4-BE49-F238E27FC236}">
                    <a16:creationId xmlns:a16="http://schemas.microsoft.com/office/drawing/2014/main" id="{A228AB71-465B-461F-8B83-A9ACF9679572}"/>
                  </a:ext>
                </a:extLst>
              </p:cNvPr>
              <p:cNvSpPr>
                <a:spLocks noChangeArrowheads="1"/>
              </p:cNvSpPr>
              <p:nvPr/>
            </p:nvSpPr>
            <p:spPr bwMode="auto">
              <a:xfrm flipV="1">
                <a:off x="2630"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3" name="Rectangle 74">
                <a:extLst>
                  <a:ext uri="{FF2B5EF4-FFF2-40B4-BE49-F238E27FC236}">
                    <a16:creationId xmlns:a16="http://schemas.microsoft.com/office/drawing/2014/main" id="{9E703934-8616-4D9A-B217-F902AB1EA48D}"/>
                  </a:ext>
                </a:extLst>
              </p:cNvPr>
              <p:cNvSpPr>
                <a:spLocks noChangeArrowheads="1"/>
              </p:cNvSpPr>
              <p:nvPr/>
            </p:nvSpPr>
            <p:spPr bwMode="auto">
              <a:xfrm flipV="1">
                <a:off x="2650"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4" name="Rectangle 75">
                <a:extLst>
                  <a:ext uri="{FF2B5EF4-FFF2-40B4-BE49-F238E27FC236}">
                    <a16:creationId xmlns:a16="http://schemas.microsoft.com/office/drawing/2014/main" id="{7C7A0470-4047-4AA2-B607-391A818041EE}"/>
                  </a:ext>
                </a:extLst>
              </p:cNvPr>
              <p:cNvSpPr>
                <a:spLocks noChangeArrowheads="1"/>
              </p:cNvSpPr>
              <p:nvPr/>
            </p:nvSpPr>
            <p:spPr bwMode="auto">
              <a:xfrm flipV="1">
                <a:off x="2668" y="3402"/>
                <a:ext cx="15"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5" name="Rectangle 76">
                <a:extLst>
                  <a:ext uri="{FF2B5EF4-FFF2-40B4-BE49-F238E27FC236}">
                    <a16:creationId xmlns:a16="http://schemas.microsoft.com/office/drawing/2014/main" id="{4BDC5775-ECF9-44FC-A228-15ED848BB1E6}"/>
                  </a:ext>
                </a:extLst>
              </p:cNvPr>
              <p:cNvSpPr>
                <a:spLocks noChangeArrowheads="1"/>
              </p:cNvSpPr>
              <p:nvPr/>
            </p:nvSpPr>
            <p:spPr bwMode="auto">
              <a:xfrm flipV="1">
                <a:off x="2686"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6" name="Rectangle 77">
                <a:extLst>
                  <a:ext uri="{FF2B5EF4-FFF2-40B4-BE49-F238E27FC236}">
                    <a16:creationId xmlns:a16="http://schemas.microsoft.com/office/drawing/2014/main" id="{76898885-E881-4ED7-ACF7-1AE5EAD411BD}"/>
                  </a:ext>
                </a:extLst>
              </p:cNvPr>
              <p:cNvSpPr>
                <a:spLocks noChangeArrowheads="1"/>
              </p:cNvSpPr>
              <p:nvPr/>
            </p:nvSpPr>
            <p:spPr bwMode="auto">
              <a:xfrm flipV="1">
                <a:off x="2706"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7" name="Rectangle 78">
                <a:extLst>
                  <a:ext uri="{FF2B5EF4-FFF2-40B4-BE49-F238E27FC236}">
                    <a16:creationId xmlns:a16="http://schemas.microsoft.com/office/drawing/2014/main" id="{01F8F3FA-0B85-4950-ADB2-CEC260908DA8}"/>
                  </a:ext>
                </a:extLst>
              </p:cNvPr>
              <p:cNvSpPr>
                <a:spLocks noChangeArrowheads="1"/>
              </p:cNvSpPr>
              <p:nvPr/>
            </p:nvSpPr>
            <p:spPr bwMode="auto">
              <a:xfrm flipV="1">
                <a:off x="2724" y="3402"/>
                <a:ext cx="17"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8" name="Rectangle 79">
                <a:extLst>
                  <a:ext uri="{FF2B5EF4-FFF2-40B4-BE49-F238E27FC236}">
                    <a16:creationId xmlns:a16="http://schemas.microsoft.com/office/drawing/2014/main" id="{51D88BA2-09D4-4F07-8463-C4A26E6D8BDD}"/>
                  </a:ext>
                </a:extLst>
              </p:cNvPr>
              <p:cNvSpPr>
                <a:spLocks noChangeArrowheads="1"/>
              </p:cNvSpPr>
              <p:nvPr/>
            </p:nvSpPr>
            <p:spPr bwMode="auto">
              <a:xfrm flipV="1">
                <a:off x="2744" y="3402"/>
                <a:ext cx="16" cy="33"/>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39" name="Rectangle 80">
                <a:extLst>
                  <a:ext uri="{FF2B5EF4-FFF2-40B4-BE49-F238E27FC236}">
                    <a16:creationId xmlns:a16="http://schemas.microsoft.com/office/drawing/2014/main" id="{8ED5734B-3A6F-48E3-8FE3-955FA81553A0}"/>
                  </a:ext>
                </a:extLst>
              </p:cNvPr>
              <p:cNvSpPr>
                <a:spLocks noChangeArrowheads="1"/>
              </p:cNvSpPr>
              <p:nvPr/>
            </p:nvSpPr>
            <p:spPr bwMode="auto">
              <a:xfrm flipV="1">
                <a:off x="2419" y="3393"/>
                <a:ext cx="341" cy="9"/>
              </a:xfrm>
              <a:prstGeom prst="rect">
                <a:avLst/>
              </a:prstGeom>
              <a:solidFill>
                <a:srgbClr val="FFFFFF"/>
              </a:solidFill>
              <a:ln w="0">
                <a:solidFill>
                  <a:srgbClr val="FFFF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40" name="Line 81">
                <a:extLst>
                  <a:ext uri="{FF2B5EF4-FFF2-40B4-BE49-F238E27FC236}">
                    <a16:creationId xmlns:a16="http://schemas.microsoft.com/office/drawing/2014/main" id="{0D4B9EEA-B92C-4733-B167-00B46B6B68FE}"/>
                  </a:ext>
                </a:extLst>
              </p:cNvPr>
              <p:cNvSpPr>
                <a:spLocks noChangeShapeType="1"/>
              </p:cNvSpPr>
              <p:nvPr/>
            </p:nvSpPr>
            <p:spPr bwMode="auto">
              <a:xfrm flipV="1">
                <a:off x="2425" y="3438"/>
                <a:ext cx="340" cy="0"/>
              </a:xfrm>
              <a:prstGeom prst="line">
                <a:avLst/>
              </a:prstGeom>
              <a:noFill/>
              <a:ln w="6350">
                <a:solidFill>
                  <a:srgbClr val="FFFF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
          <p:nvSpPr>
            <p:cNvPr id="100" name="Freeform 82">
              <a:extLst>
                <a:ext uri="{FF2B5EF4-FFF2-40B4-BE49-F238E27FC236}">
                  <a16:creationId xmlns:a16="http://schemas.microsoft.com/office/drawing/2014/main" id="{A8EA0040-D620-4425-8A17-D495B53CE822}"/>
                </a:ext>
              </a:extLst>
            </p:cNvPr>
            <p:cNvSpPr>
              <a:spLocks/>
            </p:cNvSpPr>
            <p:nvPr/>
          </p:nvSpPr>
          <p:spPr bwMode="auto">
            <a:xfrm>
              <a:off x="3312" y="1076"/>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1" name="Freeform 83">
              <a:extLst>
                <a:ext uri="{FF2B5EF4-FFF2-40B4-BE49-F238E27FC236}">
                  <a16:creationId xmlns:a16="http://schemas.microsoft.com/office/drawing/2014/main" id="{5C7AA446-22C1-410B-9044-9C51B4554CBB}"/>
                </a:ext>
              </a:extLst>
            </p:cNvPr>
            <p:cNvSpPr>
              <a:spLocks/>
            </p:cNvSpPr>
            <p:nvPr/>
          </p:nvSpPr>
          <p:spPr bwMode="auto">
            <a:xfrm>
              <a:off x="3312" y="1162"/>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2" name="Freeform 84">
              <a:extLst>
                <a:ext uri="{FF2B5EF4-FFF2-40B4-BE49-F238E27FC236}">
                  <a16:creationId xmlns:a16="http://schemas.microsoft.com/office/drawing/2014/main" id="{DB4E0A37-7A96-49F6-A2D9-6B7C18BB0470}"/>
                </a:ext>
              </a:extLst>
            </p:cNvPr>
            <p:cNvSpPr>
              <a:spLocks/>
            </p:cNvSpPr>
            <p:nvPr/>
          </p:nvSpPr>
          <p:spPr bwMode="auto">
            <a:xfrm>
              <a:off x="3312" y="1248"/>
              <a:ext cx="480" cy="153"/>
            </a:xfrm>
            <a:custGeom>
              <a:avLst/>
              <a:gdLst>
                <a:gd name="T0" fmla="*/ 0 w 624"/>
                <a:gd name="T1" fmla="*/ 0 h 96"/>
                <a:gd name="T2" fmla="*/ 2 w 624"/>
                <a:gd name="T3" fmla="*/ 6931075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3" name="Freeform 85">
              <a:extLst>
                <a:ext uri="{FF2B5EF4-FFF2-40B4-BE49-F238E27FC236}">
                  <a16:creationId xmlns:a16="http://schemas.microsoft.com/office/drawing/2014/main" id="{3EA90413-62AC-4140-9EF3-B65A554CA4A7}"/>
                </a:ext>
              </a:extLst>
            </p:cNvPr>
            <p:cNvSpPr>
              <a:spLocks/>
            </p:cNvSpPr>
            <p:nvPr/>
          </p:nvSpPr>
          <p:spPr bwMode="auto">
            <a:xfrm>
              <a:off x="3312" y="1334"/>
              <a:ext cx="480" cy="154"/>
            </a:xfrm>
            <a:custGeom>
              <a:avLst/>
              <a:gdLst>
                <a:gd name="T0" fmla="*/ 0 w 624"/>
                <a:gd name="T1" fmla="*/ 0 h 96"/>
                <a:gd name="T2" fmla="*/ 2 w 624"/>
                <a:gd name="T3" fmla="*/ 8091778 h 96"/>
                <a:gd name="T4" fmla="*/ 2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4" name="AutoShape 86">
              <a:extLst>
                <a:ext uri="{FF2B5EF4-FFF2-40B4-BE49-F238E27FC236}">
                  <a16:creationId xmlns:a16="http://schemas.microsoft.com/office/drawing/2014/main" id="{87A73BD9-2A2F-4E8E-8ACD-4A0155F192E9}"/>
                </a:ext>
              </a:extLst>
            </p:cNvPr>
            <p:cNvSpPr>
              <a:spLocks noChangeArrowheads="1"/>
            </p:cNvSpPr>
            <p:nvPr/>
          </p:nvSpPr>
          <p:spPr bwMode="auto">
            <a:xfrm>
              <a:off x="2635" y="2813"/>
              <a:ext cx="1737" cy="190"/>
            </a:xfrm>
            <a:prstGeom prst="doubleWave">
              <a:avLst>
                <a:gd name="adj1" fmla="val 10319"/>
                <a:gd name="adj2" fmla="val -227"/>
              </a:avLst>
            </a:prstGeom>
            <a:solidFill>
              <a:srgbClr val="FF3300">
                <a:alpha val="50195"/>
              </a:srgbClr>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cs-CZ" altLang="cs-CZ" sz="1800" b="0" i="0" u="none" strike="noStrike" kern="0" cap="none" spc="0" normalizeH="0" baseline="0" noProof="0">
                  <a:ln>
                    <a:noFill/>
                  </a:ln>
                  <a:solidFill>
                    <a:srgbClr val="FFFFFF"/>
                  </a:solidFill>
                  <a:effectLst/>
                  <a:uLnTx/>
                  <a:uFillTx/>
                  <a:latin typeface="Tahoma" panose="020B0604030504040204" pitchFamily="34" charset="0"/>
                </a:rPr>
                <a:t>                      </a:t>
              </a:r>
            </a:p>
          </p:txBody>
        </p:sp>
        <p:sp>
          <p:nvSpPr>
            <p:cNvPr id="105" name="AutoShape 87">
              <a:extLst>
                <a:ext uri="{FF2B5EF4-FFF2-40B4-BE49-F238E27FC236}">
                  <a16:creationId xmlns:a16="http://schemas.microsoft.com/office/drawing/2014/main" id="{01CA261D-3BD1-4737-93DB-933C7AFEB174}"/>
                </a:ext>
              </a:extLst>
            </p:cNvPr>
            <p:cNvSpPr>
              <a:spLocks noChangeArrowheads="1"/>
            </p:cNvSpPr>
            <p:nvPr/>
          </p:nvSpPr>
          <p:spPr bwMode="auto">
            <a:xfrm>
              <a:off x="2592" y="2640"/>
              <a:ext cx="1737" cy="148"/>
            </a:xfrm>
            <a:prstGeom prst="doubleWave">
              <a:avLst>
                <a:gd name="adj1" fmla="val 6500"/>
                <a:gd name="adj2" fmla="val 0"/>
              </a:avLst>
            </a:prstGeom>
            <a:solidFill>
              <a:srgbClr val="A886E0"/>
            </a:solidFill>
            <a:ln w="9525">
              <a:solidFill>
                <a:srgbClr val="FFFFFF"/>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cs-CZ" altLang="cs-CZ"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106" name="Freeform 88">
              <a:extLst>
                <a:ext uri="{FF2B5EF4-FFF2-40B4-BE49-F238E27FC236}">
                  <a16:creationId xmlns:a16="http://schemas.microsoft.com/office/drawing/2014/main" id="{81E9B309-E941-40B3-B1B1-10F4C18D3D1D}"/>
                </a:ext>
              </a:extLst>
            </p:cNvPr>
            <p:cNvSpPr>
              <a:spLocks/>
            </p:cNvSpPr>
            <p:nvPr/>
          </p:nvSpPr>
          <p:spPr bwMode="auto">
            <a:xfrm>
              <a:off x="3216" y="1776"/>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7" name="Freeform 89">
              <a:extLst>
                <a:ext uri="{FF2B5EF4-FFF2-40B4-BE49-F238E27FC236}">
                  <a16:creationId xmlns:a16="http://schemas.microsoft.com/office/drawing/2014/main" id="{92ABA0C2-1DA9-4296-8E24-6E97748E3306}"/>
                </a:ext>
              </a:extLst>
            </p:cNvPr>
            <p:cNvSpPr>
              <a:spLocks/>
            </p:cNvSpPr>
            <p:nvPr/>
          </p:nvSpPr>
          <p:spPr bwMode="auto">
            <a:xfrm>
              <a:off x="3216" y="1862"/>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8" name="Freeform 90">
              <a:extLst>
                <a:ext uri="{FF2B5EF4-FFF2-40B4-BE49-F238E27FC236}">
                  <a16:creationId xmlns:a16="http://schemas.microsoft.com/office/drawing/2014/main" id="{E382177F-D5DF-4A56-95E0-A2C5B0A2C515}"/>
                </a:ext>
              </a:extLst>
            </p:cNvPr>
            <p:cNvSpPr>
              <a:spLocks/>
            </p:cNvSpPr>
            <p:nvPr/>
          </p:nvSpPr>
          <p:spPr bwMode="auto">
            <a:xfrm>
              <a:off x="3216" y="1948"/>
              <a:ext cx="720" cy="212"/>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09" name="Freeform 91">
              <a:extLst>
                <a:ext uri="{FF2B5EF4-FFF2-40B4-BE49-F238E27FC236}">
                  <a16:creationId xmlns:a16="http://schemas.microsoft.com/office/drawing/2014/main" id="{B11764E7-699D-471D-BDC9-A8EA881EB8B2}"/>
                </a:ext>
              </a:extLst>
            </p:cNvPr>
            <p:cNvSpPr>
              <a:spLocks/>
            </p:cNvSpPr>
            <p:nvPr/>
          </p:nvSpPr>
          <p:spPr bwMode="auto">
            <a:xfrm>
              <a:off x="3216" y="2035"/>
              <a:ext cx="720" cy="211"/>
            </a:xfrm>
            <a:custGeom>
              <a:avLst/>
              <a:gdLst>
                <a:gd name="T0" fmla="*/ 0 w 624"/>
                <a:gd name="T1" fmla="*/ 0 h 96"/>
                <a:gd name="T2" fmla="*/ 10447 w 624"/>
                <a:gd name="T3" fmla="*/ 2147483647 h 96"/>
                <a:gd name="T4" fmla="*/ 19365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0" name="Freeform 92">
              <a:extLst>
                <a:ext uri="{FF2B5EF4-FFF2-40B4-BE49-F238E27FC236}">
                  <a16:creationId xmlns:a16="http://schemas.microsoft.com/office/drawing/2014/main" id="{D20176CA-5426-4AA9-90D1-10789416CC1E}"/>
                </a:ext>
              </a:extLst>
            </p:cNvPr>
            <p:cNvSpPr>
              <a:spLocks/>
            </p:cNvSpPr>
            <p:nvPr/>
          </p:nvSpPr>
          <p:spPr bwMode="auto">
            <a:xfrm>
              <a:off x="3120" y="2496"/>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1" name="Freeform 93">
              <a:extLst>
                <a:ext uri="{FF2B5EF4-FFF2-40B4-BE49-F238E27FC236}">
                  <a16:creationId xmlns:a16="http://schemas.microsoft.com/office/drawing/2014/main" id="{5497ECC4-2B4E-4370-9B9D-8B286E0DBA55}"/>
                </a:ext>
              </a:extLst>
            </p:cNvPr>
            <p:cNvSpPr>
              <a:spLocks/>
            </p:cNvSpPr>
            <p:nvPr/>
          </p:nvSpPr>
          <p:spPr bwMode="auto">
            <a:xfrm>
              <a:off x="3120" y="2582"/>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2" name="Freeform 94">
              <a:extLst>
                <a:ext uri="{FF2B5EF4-FFF2-40B4-BE49-F238E27FC236}">
                  <a16:creationId xmlns:a16="http://schemas.microsoft.com/office/drawing/2014/main" id="{F6C83D64-2C13-4B30-9AC0-765D98FCFA2B}"/>
                </a:ext>
              </a:extLst>
            </p:cNvPr>
            <p:cNvSpPr>
              <a:spLocks/>
            </p:cNvSpPr>
            <p:nvPr/>
          </p:nvSpPr>
          <p:spPr bwMode="auto">
            <a:xfrm>
              <a:off x="3120" y="2668"/>
              <a:ext cx="864" cy="296"/>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3" name="Freeform 95">
              <a:extLst>
                <a:ext uri="{FF2B5EF4-FFF2-40B4-BE49-F238E27FC236}">
                  <a16:creationId xmlns:a16="http://schemas.microsoft.com/office/drawing/2014/main" id="{EC1E979C-062D-4869-B5FE-6A8D33C3A467}"/>
                </a:ext>
              </a:extLst>
            </p:cNvPr>
            <p:cNvSpPr>
              <a:spLocks/>
            </p:cNvSpPr>
            <p:nvPr/>
          </p:nvSpPr>
          <p:spPr bwMode="auto">
            <a:xfrm>
              <a:off x="3120" y="2757"/>
              <a:ext cx="864" cy="295"/>
            </a:xfrm>
            <a:custGeom>
              <a:avLst/>
              <a:gdLst>
                <a:gd name="T0" fmla="*/ 0 w 624"/>
                <a:gd name="T1" fmla="*/ 0 h 96"/>
                <a:gd name="T2" fmla="*/ 828579 w 624"/>
                <a:gd name="T3" fmla="*/ 2147483647 h 96"/>
                <a:gd name="T4" fmla="*/ 1538166 w 624"/>
                <a:gd name="T5" fmla="*/ 0 h 96"/>
                <a:gd name="T6" fmla="*/ 0 60000 65536"/>
                <a:gd name="T7" fmla="*/ 0 60000 65536"/>
                <a:gd name="T8" fmla="*/ 0 60000 65536"/>
                <a:gd name="T9" fmla="*/ 0 w 624"/>
                <a:gd name="T10" fmla="*/ 0 h 96"/>
                <a:gd name="T11" fmla="*/ 624 w 624"/>
                <a:gd name="T12" fmla="*/ 96 h 96"/>
              </a:gdLst>
              <a:ahLst/>
              <a:cxnLst>
                <a:cxn ang="T6">
                  <a:pos x="T0" y="T1"/>
                </a:cxn>
                <a:cxn ang="T7">
                  <a:pos x="T2" y="T3"/>
                </a:cxn>
                <a:cxn ang="T8">
                  <a:pos x="T4" y="T5"/>
                </a:cxn>
              </a:cxnLst>
              <a:rect l="T9" t="T10" r="T11" b="T12"/>
              <a:pathLst>
                <a:path w="624" h="96">
                  <a:moveTo>
                    <a:pt x="0" y="0"/>
                  </a:moveTo>
                  <a:cubicBezTo>
                    <a:pt x="116" y="48"/>
                    <a:pt x="232" y="96"/>
                    <a:pt x="336" y="96"/>
                  </a:cubicBezTo>
                  <a:cubicBezTo>
                    <a:pt x="440" y="96"/>
                    <a:pt x="532" y="48"/>
                    <a:pt x="624" y="0"/>
                  </a:cubicBezTo>
                </a:path>
              </a:pathLst>
            </a:custGeom>
            <a:noFill/>
            <a:ln w="19050" cmpd="sng">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4" name="Line 96">
              <a:extLst>
                <a:ext uri="{FF2B5EF4-FFF2-40B4-BE49-F238E27FC236}">
                  <a16:creationId xmlns:a16="http://schemas.microsoft.com/office/drawing/2014/main" id="{AF55C66A-AE73-4310-BD42-CCA88F1D0D6D}"/>
                </a:ext>
              </a:extLst>
            </p:cNvPr>
            <p:cNvSpPr>
              <a:spLocks noChangeShapeType="1"/>
            </p:cNvSpPr>
            <p:nvPr/>
          </p:nvSpPr>
          <p:spPr bwMode="auto">
            <a:xfrm>
              <a:off x="3408" y="1008"/>
              <a:ext cx="0" cy="818"/>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sp>
          <p:nvSpPr>
            <p:cNvPr id="115" name="Line 97">
              <a:extLst>
                <a:ext uri="{FF2B5EF4-FFF2-40B4-BE49-F238E27FC236}">
                  <a16:creationId xmlns:a16="http://schemas.microsoft.com/office/drawing/2014/main" id="{4DBFF2E7-8FB9-4059-B1E5-0045D1D38C22}"/>
                </a:ext>
              </a:extLst>
            </p:cNvPr>
            <p:cNvSpPr>
              <a:spLocks noChangeShapeType="1"/>
            </p:cNvSpPr>
            <p:nvPr/>
          </p:nvSpPr>
          <p:spPr bwMode="auto">
            <a:xfrm flipV="1">
              <a:off x="3624" y="2300"/>
              <a:ext cx="0" cy="474"/>
            </a:xfrm>
            <a:prstGeom prst="line">
              <a:avLst/>
            </a:prstGeom>
            <a:noFill/>
            <a:ln w="9525">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noProof="0">
                <a:ln>
                  <a:noFill/>
                </a:ln>
                <a:solidFill>
                  <a:srgbClr val="FFFFFF"/>
                </a:solidFill>
                <a:effectLst/>
                <a:uLnTx/>
                <a:uFillTx/>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5413"/>
                                        </p:tgtEl>
                                        <p:attrNameLst>
                                          <p:attrName>style.visibility</p:attrName>
                                        </p:attrNameLst>
                                      </p:cBhvr>
                                      <p:to>
                                        <p:strVal val="visible"/>
                                      </p:to>
                                    </p:set>
                                    <p:anim calcmode="lin" valueType="num">
                                      <p:cBhvr additive="base">
                                        <p:cTn id="7" dur="500" fill="hold"/>
                                        <p:tgtEl>
                                          <p:spTgt spid="785413"/>
                                        </p:tgtEl>
                                        <p:attrNameLst>
                                          <p:attrName>ppt_x</p:attrName>
                                        </p:attrNameLst>
                                      </p:cBhvr>
                                      <p:tavLst>
                                        <p:tav tm="0">
                                          <p:val>
                                            <p:strVal val="#ppt_x"/>
                                          </p:val>
                                        </p:tav>
                                        <p:tav tm="100000">
                                          <p:val>
                                            <p:strVal val="#ppt_x"/>
                                          </p:val>
                                        </p:tav>
                                      </p:tavLst>
                                    </p:anim>
                                    <p:anim calcmode="lin" valueType="num">
                                      <p:cBhvr additive="base">
                                        <p:cTn id="8" dur="500" fill="hold"/>
                                        <p:tgtEl>
                                          <p:spTgt spid="785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1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a:t>Pulzní Doppler </a:t>
            </a:r>
          </a:p>
        </p:txBody>
      </p:sp>
      <p:pic>
        <p:nvPicPr>
          <p:cNvPr id="8" name="Obrázek 7">
            <a:extLst>
              <a:ext uri="{FF2B5EF4-FFF2-40B4-BE49-F238E27FC236}">
                <a16:creationId xmlns:a16="http://schemas.microsoft.com/office/drawing/2014/main" id="{1C81D8AE-33AF-4403-A493-5EB57FB7E753}"/>
              </a:ext>
            </a:extLst>
          </p:cNvPr>
          <p:cNvPicPr>
            <a:picLocks noChangeAspect="1"/>
          </p:cNvPicPr>
          <p:nvPr/>
        </p:nvPicPr>
        <p:blipFill rotWithShape="1">
          <a:blip r:embed="rId3"/>
          <a:srcRect b="11370"/>
          <a:stretch/>
        </p:blipFill>
        <p:spPr>
          <a:xfrm>
            <a:off x="5508104" y="1484784"/>
            <a:ext cx="3121326" cy="4248472"/>
          </a:xfrm>
          <a:prstGeom prst="rect">
            <a:avLst/>
          </a:prstGeom>
        </p:spPr>
      </p:pic>
      <p:pic>
        <p:nvPicPr>
          <p:cNvPr id="9" name="Obrázek 8">
            <a:extLst>
              <a:ext uri="{FF2B5EF4-FFF2-40B4-BE49-F238E27FC236}">
                <a16:creationId xmlns:a16="http://schemas.microsoft.com/office/drawing/2014/main" id="{45FE65E2-7420-4CC2-B024-20FA7DA71414}"/>
              </a:ext>
            </a:extLst>
          </p:cNvPr>
          <p:cNvPicPr>
            <a:picLocks noChangeAspect="1"/>
          </p:cNvPicPr>
          <p:nvPr/>
        </p:nvPicPr>
        <p:blipFill>
          <a:blip r:embed="rId4"/>
          <a:stretch>
            <a:fillRect/>
          </a:stretch>
        </p:blipFill>
        <p:spPr>
          <a:xfrm>
            <a:off x="514570" y="2060848"/>
            <a:ext cx="4495800" cy="2895600"/>
          </a:xfrm>
          <a:prstGeom prst="rect">
            <a:avLst/>
          </a:prstGeom>
        </p:spPr>
      </p:pic>
    </p:spTree>
    <p:extLst>
      <p:ext uri="{BB962C8B-B14F-4D97-AF65-F5344CB8AC3E}">
        <p14:creationId xmlns:p14="http://schemas.microsoft.com/office/powerpoint/2010/main" val="121243938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179512" y="18255"/>
            <a:ext cx="8335838" cy="1325563"/>
          </a:xfrm>
        </p:spPr>
        <p:txBody>
          <a:bodyPr/>
          <a:lstStyle/>
          <a:p>
            <a:pPr algn="ctr">
              <a:defRPr/>
            </a:pPr>
            <a:r>
              <a:rPr lang="cs-CZ" dirty="0"/>
              <a:t>Pulzní Doppler - demodulace</a:t>
            </a:r>
          </a:p>
        </p:txBody>
      </p:sp>
      <p:sp>
        <p:nvSpPr>
          <p:cNvPr id="2" name="Zástupný obsah 1">
            <a:extLst>
              <a:ext uri="{FF2B5EF4-FFF2-40B4-BE49-F238E27FC236}">
                <a16:creationId xmlns:a16="http://schemas.microsoft.com/office/drawing/2014/main" id="{3C66E3CF-ABE5-48BD-BB97-C2CC4C684A3A}"/>
              </a:ext>
            </a:extLst>
          </p:cNvPr>
          <p:cNvSpPr>
            <a:spLocks noGrp="1"/>
          </p:cNvSpPr>
          <p:nvPr>
            <p:ph idx="1"/>
          </p:nvPr>
        </p:nvSpPr>
        <p:spPr>
          <a:xfrm>
            <a:off x="4427984" y="1343818"/>
            <a:ext cx="4536504" cy="5037510"/>
          </a:xfrm>
        </p:spPr>
        <p:txBody>
          <a:bodyPr>
            <a:normAutofit/>
          </a:bodyPr>
          <a:lstStyle/>
          <a:p>
            <a:pPr marL="0" indent="0">
              <a:buNone/>
            </a:pPr>
            <a:endParaRPr lang="cs-CZ" sz="2400" dirty="0"/>
          </a:p>
          <a:p>
            <a:pPr marL="0" indent="0">
              <a:buNone/>
            </a:pPr>
            <a:r>
              <a:rPr lang="cs-CZ" sz="2400" dirty="0"/>
              <a:t>Referenční signál</a:t>
            </a:r>
          </a:p>
          <a:p>
            <a:pPr marL="0" indent="0">
              <a:buNone/>
            </a:pPr>
            <a:endParaRPr lang="cs-CZ" sz="2400" dirty="0"/>
          </a:p>
          <a:p>
            <a:pPr marL="0" indent="0">
              <a:buNone/>
            </a:pPr>
            <a:r>
              <a:rPr lang="cs-CZ" sz="2400" dirty="0"/>
              <a:t>Detekovaný signál s </a:t>
            </a:r>
            <a:r>
              <a:rPr lang="cs-CZ" sz="2400" dirty="0" err="1"/>
              <a:t>frekv</a:t>
            </a:r>
            <a:r>
              <a:rPr lang="cs-CZ" sz="2400" dirty="0"/>
              <a:t>. posunem</a:t>
            </a:r>
          </a:p>
          <a:p>
            <a:pPr marL="0" indent="0">
              <a:buNone/>
            </a:pPr>
            <a:endParaRPr lang="cs-CZ" dirty="0"/>
          </a:p>
          <a:p>
            <a:pPr marL="0" indent="0">
              <a:buNone/>
            </a:pPr>
            <a:r>
              <a:rPr lang="cs-CZ" sz="2400" dirty="0"/>
              <a:t>Součin obou signálů</a:t>
            </a:r>
          </a:p>
          <a:p>
            <a:pPr marL="0" indent="0">
              <a:buNone/>
            </a:pPr>
            <a:endParaRPr lang="cs-CZ" sz="2400" dirty="0"/>
          </a:p>
          <a:p>
            <a:pPr marL="0" indent="0">
              <a:buNone/>
            </a:pPr>
            <a:r>
              <a:rPr lang="cs-CZ" sz="2400" dirty="0"/>
              <a:t>Vysokofrekvenční složka odstraněna </a:t>
            </a:r>
            <a:r>
              <a:rPr lang="cs-CZ" sz="2400" dirty="0" err="1"/>
              <a:t>low-pass</a:t>
            </a:r>
            <a:r>
              <a:rPr lang="cs-CZ" sz="2400" dirty="0"/>
              <a:t> filtrem, Výsledný signál zobrazuje dopplerovské posuny </a:t>
            </a:r>
          </a:p>
        </p:txBody>
      </p:sp>
      <p:pic>
        <p:nvPicPr>
          <p:cNvPr id="6" name="Obrázek 5">
            <a:extLst>
              <a:ext uri="{FF2B5EF4-FFF2-40B4-BE49-F238E27FC236}">
                <a16:creationId xmlns:a16="http://schemas.microsoft.com/office/drawing/2014/main" id="{5DE1EB90-ED69-4825-9807-B96E93E7983D}"/>
              </a:ext>
            </a:extLst>
          </p:cNvPr>
          <p:cNvPicPr>
            <a:picLocks noChangeAspect="1"/>
          </p:cNvPicPr>
          <p:nvPr/>
        </p:nvPicPr>
        <p:blipFill rotWithShape="1">
          <a:blip r:embed="rId3"/>
          <a:srcRect l="5222" b="29057"/>
          <a:stretch/>
        </p:blipFill>
        <p:spPr>
          <a:xfrm>
            <a:off x="74303" y="1523011"/>
            <a:ext cx="4175273" cy="4680520"/>
          </a:xfrm>
          <a:prstGeom prst="rect">
            <a:avLst/>
          </a:prstGeom>
        </p:spPr>
      </p:pic>
    </p:spTree>
    <p:extLst>
      <p:ext uri="{BB962C8B-B14F-4D97-AF65-F5344CB8AC3E}">
        <p14:creationId xmlns:p14="http://schemas.microsoft.com/office/powerpoint/2010/main" val="201616273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683568" y="0"/>
            <a:ext cx="7886700" cy="977629"/>
          </a:xfrm>
        </p:spPr>
        <p:txBody>
          <a:bodyPr/>
          <a:lstStyle/>
          <a:p>
            <a:pPr algn="ctr">
              <a:defRPr/>
            </a:pPr>
            <a:r>
              <a:rPr lang="cs-CZ" dirty="0"/>
              <a:t>Pulzní Doppler </a:t>
            </a:r>
          </a:p>
        </p:txBody>
      </p:sp>
      <p:sp>
        <p:nvSpPr>
          <p:cNvPr id="3" name="Zástupný obsah 2">
            <a:extLst>
              <a:ext uri="{FF2B5EF4-FFF2-40B4-BE49-F238E27FC236}">
                <a16:creationId xmlns:a16="http://schemas.microsoft.com/office/drawing/2014/main" id="{057CA034-2681-435E-AD4C-4B84015E6283}"/>
              </a:ext>
            </a:extLst>
          </p:cNvPr>
          <p:cNvSpPr>
            <a:spLocks noGrp="1"/>
          </p:cNvSpPr>
          <p:nvPr>
            <p:ph idx="1"/>
          </p:nvPr>
        </p:nvSpPr>
        <p:spPr>
          <a:xfrm>
            <a:off x="3563888" y="1825625"/>
            <a:ext cx="4951462" cy="4351338"/>
          </a:xfrm>
        </p:spPr>
        <p:txBody>
          <a:bodyPr/>
          <a:lstStyle/>
          <a:p>
            <a:r>
              <a:rPr lang="cs-CZ" dirty="0"/>
              <a:t>5 následných pulzů</a:t>
            </a:r>
          </a:p>
          <a:p>
            <a:r>
              <a:rPr lang="cs-CZ" dirty="0"/>
              <a:t>V přijatých signálech je zvětšující se posun fáze</a:t>
            </a:r>
          </a:p>
          <a:p>
            <a:endParaRPr lang="cs-CZ" dirty="0"/>
          </a:p>
        </p:txBody>
      </p:sp>
      <p:pic>
        <p:nvPicPr>
          <p:cNvPr id="7" name="Obrázek 6">
            <a:extLst>
              <a:ext uri="{FF2B5EF4-FFF2-40B4-BE49-F238E27FC236}">
                <a16:creationId xmlns:a16="http://schemas.microsoft.com/office/drawing/2014/main" id="{FC0AC2E0-3B1C-4576-8884-A4B99C671EB7}"/>
              </a:ext>
            </a:extLst>
          </p:cNvPr>
          <p:cNvPicPr>
            <a:picLocks noChangeAspect="1"/>
          </p:cNvPicPr>
          <p:nvPr/>
        </p:nvPicPr>
        <p:blipFill>
          <a:blip r:embed="rId3"/>
          <a:stretch>
            <a:fillRect/>
          </a:stretch>
        </p:blipFill>
        <p:spPr>
          <a:xfrm>
            <a:off x="335971" y="977630"/>
            <a:ext cx="3024336" cy="5616624"/>
          </a:xfrm>
          <a:prstGeom prst="rect">
            <a:avLst/>
          </a:prstGeom>
        </p:spPr>
      </p:pic>
    </p:spTree>
    <p:extLst>
      <p:ext uri="{BB962C8B-B14F-4D97-AF65-F5344CB8AC3E}">
        <p14:creationId xmlns:p14="http://schemas.microsoft.com/office/powerpoint/2010/main" val="399598275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a:extLst>
              <a:ext uri="{FF2B5EF4-FFF2-40B4-BE49-F238E27FC236}">
                <a16:creationId xmlns:a16="http://schemas.microsoft.com/office/drawing/2014/main" id="{C129B24E-1345-4043-94D5-98D7B405FE94}"/>
              </a:ext>
            </a:extLst>
          </p:cNvPr>
          <p:cNvSpPr>
            <a:spLocks noGrp="1" noChangeArrowheads="1"/>
          </p:cNvSpPr>
          <p:nvPr>
            <p:ph type="title"/>
          </p:nvPr>
        </p:nvSpPr>
        <p:spPr>
          <a:xfrm>
            <a:off x="323528" y="152400"/>
            <a:ext cx="8371210" cy="762000"/>
          </a:xfrm>
        </p:spPr>
        <p:txBody>
          <a:bodyPr/>
          <a:lstStyle/>
          <a:p>
            <a:pPr algn="ctr">
              <a:defRPr/>
            </a:pPr>
            <a:r>
              <a:rPr lang="cs-CZ" dirty="0" err="1"/>
              <a:t>Aliasing</a:t>
            </a:r>
            <a:endParaRPr lang="cs-CZ" dirty="0"/>
          </a:p>
        </p:txBody>
      </p:sp>
      <p:pic>
        <p:nvPicPr>
          <p:cNvPr id="3" name="Obrázek 2">
            <a:extLst>
              <a:ext uri="{FF2B5EF4-FFF2-40B4-BE49-F238E27FC236}">
                <a16:creationId xmlns:a16="http://schemas.microsoft.com/office/drawing/2014/main" id="{E4192477-6F29-4899-BC99-3EB5537C9994}"/>
              </a:ext>
            </a:extLst>
          </p:cNvPr>
          <p:cNvPicPr>
            <a:picLocks noChangeAspect="1"/>
          </p:cNvPicPr>
          <p:nvPr/>
        </p:nvPicPr>
        <p:blipFill>
          <a:blip r:embed="rId3"/>
          <a:stretch>
            <a:fillRect/>
          </a:stretch>
        </p:blipFill>
        <p:spPr>
          <a:xfrm>
            <a:off x="2123728" y="914400"/>
            <a:ext cx="3456384" cy="5744858"/>
          </a:xfrm>
          <a:prstGeom prst="rect">
            <a:avLst/>
          </a:prstGeom>
        </p:spPr>
      </p:pic>
    </p:spTree>
    <p:extLst>
      <p:ext uri="{BB962C8B-B14F-4D97-AF65-F5344CB8AC3E}">
        <p14:creationId xmlns:p14="http://schemas.microsoft.com/office/powerpoint/2010/main" val="384444002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a:extLst>
              <a:ext uri="{FF2B5EF4-FFF2-40B4-BE49-F238E27FC236}">
                <a16:creationId xmlns:a16="http://schemas.microsoft.com/office/drawing/2014/main" id="{8A2A72AD-C26B-4E17-81FC-EBE450BC9AC6}"/>
              </a:ext>
            </a:extLst>
          </p:cNvPr>
          <p:cNvSpPr>
            <a:spLocks noGrp="1" noChangeArrowheads="1"/>
          </p:cNvSpPr>
          <p:nvPr>
            <p:ph type="title"/>
          </p:nvPr>
        </p:nvSpPr>
        <p:spPr>
          <a:xfrm>
            <a:off x="251520" y="0"/>
            <a:ext cx="7978080" cy="692150"/>
          </a:xfrm>
        </p:spPr>
        <p:txBody>
          <a:bodyPr>
            <a:normAutofit fontScale="90000"/>
          </a:bodyPr>
          <a:lstStyle/>
          <a:p>
            <a:pPr algn="ctr">
              <a:defRPr/>
            </a:pPr>
            <a:r>
              <a:rPr lang="cs-CZ" dirty="0"/>
              <a:t>Barevný Doppler</a:t>
            </a:r>
          </a:p>
        </p:txBody>
      </p:sp>
      <p:sp>
        <p:nvSpPr>
          <p:cNvPr id="791555" name="Rectangle 3">
            <a:extLst>
              <a:ext uri="{FF2B5EF4-FFF2-40B4-BE49-F238E27FC236}">
                <a16:creationId xmlns:a16="http://schemas.microsoft.com/office/drawing/2014/main" id="{1128267A-6D57-42D9-B530-62FAE01D18BE}"/>
              </a:ext>
            </a:extLst>
          </p:cNvPr>
          <p:cNvSpPr>
            <a:spLocks noGrp="1" noChangeArrowheads="1"/>
          </p:cNvSpPr>
          <p:nvPr>
            <p:ph idx="1"/>
          </p:nvPr>
        </p:nvSpPr>
        <p:spPr>
          <a:xfrm>
            <a:off x="179388" y="620713"/>
            <a:ext cx="6602412" cy="5932487"/>
          </a:xfrm>
        </p:spPr>
        <p:txBody>
          <a:bodyPr>
            <a:normAutofit/>
          </a:bodyPr>
          <a:lstStyle/>
          <a:p>
            <a:pPr>
              <a:lnSpc>
                <a:spcPct val="90000"/>
              </a:lnSpc>
              <a:spcBef>
                <a:spcPct val="0"/>
              </a:spcBef>
              <a:defRPr/>
            </a:pPr>
            <a:r>
              <a:rPr lang="cs-CZ" sz="2000" i="1" dirty="0">
                <a:solidFill>
                  <a:schemeClr val="tx1">
                    <a:lumMod val="85000"/>
                  </a:schemeClr>
                </a:solidFill>
                <a:effectLst>
                  <a:outerShdw blurRad="38100" dist="38100" dir="2700000" algn="tl">
                    <a:srgbClr val="000000">
                      <a:alpha val="43137"/>
                    </a:srgbClr>
                  </a:outerShdw>
                </a:effectLst>
              </a:rPr>
              <a:t>barevné dopplerovské mapování průtoku, </a:t>
            </a:r>
            <a:r>
              <a:rPr lang="cs-CZ" sz="2000" i="1" dirty="0" err="1">
                <a:solidFill>
                  <a:schemeClr val="tx1">
                    <a:lumMod val="85000"/>
                  </a:schemeClr>
                </a:solidFill>
                <a:effectLst>
                  <a:outerShdw blurRad="38100" dist="38100" dir="2700000" algn="tl">
                    <a:srgbClr val="000000">
                      <a:alpha val="43137"/>
                    </a:srgbClr>
                  </a:outerShdw>
                </a:effectLst>
              </a:rPr>
              <a:t>Color</a:t>
            </a:r>
            <a:r>
              <a:rPr lang="cs-CZ" sz="2000" i="1" dirty="0">
                <a:solidFill>
                  <a:schemeClr val="tx1">
                    <a:lumMod val="85000"/>
                  </a:schemeClr>
                </a:solidFill>
                <a:effectLst>
                  <a:outerShdw blurRad="38100" dist="38100" dir="2700000" algn="tl">
                    <a:srgbClr val="000000">
                      <a:alpha val="43137"/>
                    </a:srgbClr>
                  </a:outerShdw>
                </a:effectLst>
              </a:rPr>
              <a:t> Doppler </a:t>
            </a:r>
            <a:r>
              <a:rPr lang="cs-CZ" sz="2000" i="1" dirty="0" err="1">
                <a:solidFill>
                  <a:schemeClr val="tx1">
                    <a:lumMod val="85000"/>
                  </a:schemeClr>
                </a:solidFill>
                <a:effectLst>
                  <a:outerShdw blurRad="38100" dist="38100" dir="2700000" algn="tl">
                    <a:srgbClr val="000000">
                      <a:alpha val="43137"/>
                    </a:srgbClr>
                  </a:outerShdw>
                </a:effectLst>
              </a:rPr>
              <a:t>Imaging</a:t>
            </a:r>
            <a:r>
              <a:rPr lang="cs-CZ" sz="2000" i="1" dirty="0">
                <a:solidFill>
                  <a:schemeClr val="tx1">
                    <a:lumMod val="85000"/>
                  </a:schemeClr>
                </a:solidFill>
                <a:effectLst>
                  <a:outerShdw blurRad="38100" dist="38100" dir="2700000" algn="tl">
                    <a:srgbClr val="000000">
                      <a:alpha val="43137"/>
                    </a:srgbClr>
                  </a:outerShdw>
                </a:effectLst>
              </a:rPr>
              <a:t> (CDI), </a:t>
            </a:r>
            <a:r>
              <a:rPr lang="cs-CZ" sz="2000" i="1" dirty="0" err="1">
                <a:solidFill>
                  <a:schemeClr val="tx1">
                    <a:lumMod val="85000"/>
                  </a:schemeClr>
                </a:solidFill>
                <a:effectLst>
                  <a:outerShdw blurRad="38100" dist="38100" dir="2700000" algn="tl">
                    <a:srgbClr val="000000">
                      <a:alpha val="43137"/>
                    </a:srgbClr>
                  </a:outerShdw>
                </a:effectLst>
              </a:rPr>
              <a:t>Color</a:t>
            </a:r>
            <a:r>
              <a:rPr lang="cs-CZ" sz="2000" i="1" dirty="0">
                <a:solidFill>
                  <a:schemeClr val="tx1">
                    <a:lumMod val="85000"/>
                  </a:schemeClr>
                </a:solidFill>
                <a:effectLst>
                  <a:outerShdw blurRad="38100" dist="38100" dir="2700000" algn="tl">
                    <a:srgbClr val="000000">
                      <a:alpha val="43137"/>
                    </a:srgbClr>
                  </a:outerShdw>
                </a:effectLst>
              </a:rPr>
              <a:t> </a:t>
            </a:r>
            <a:r>
              <a:rPr lang="cs-CZ" sz="2000" i="1" dirty="0" err="1">
                <a:solidFill>
                  <a:schemeClr val="tx1">
                    <a:lumMod val="85000"/>
                  </a:schemeClr>
                </a:solidFill>
                <a:effectLst>
                  <a:outerShdw blurRad="38100" dist="38100" dir="2700000" algn="tl">
                    <a:srgbClr val="000000">
                      <a:alpha val="43137"/>
                    </a:srgbClr>
                  </a:outerShdw>
                </a:effectLst>
              </a:rPr>
              <a:t>Flow</a:t>
            </a:r>
            <a:r>
              <a:rPr lang="cs-CZ" sz="2000" i="1" dirty="0">
                <a:solidFill>
                  <a:schemeClr val="tx1">
                    <a:lumMod val="85000"/>
                  </a:schemeClr>
                </a:solidFill>
                <a:effectLst>
                  <a:outerShdw blurRad="38100" dist="38100" dir="2700000" algn="tl">
                    <a:srgbClr val="000000">
                      <a:alpha val="43137"/>
                    </a:srgbClr>
                  </a:outerShdw>
                </a:effectLst>
              </a:rPr>
              <a:t> </a:t>
            </a:r>
            <a:r>
              <a:rPr lang="cs-CZ" sz="2000" i="1" dirty="0" err="1">
                <a:solidFill>
                  <a:schemeClr val="tx1">
                    <a:lumMod val="85000"/>
                  </a:schemeClr>
                </a:solidFill>
                <a:effectLst>
                  <a:outerShdw blurRad="38100" dist="38100" dir="2700000" algn="tl">
                    <a:srgbClr val="000000">
                      <a:alpha val="43137"/>
                    </a:srgbClr>
                  </a:outerShdw>
                </a:effectLst>
              </a:rPr>
              <a:t>Mapping</a:t>
            </a:r>
            <a:r>
              <a:rPr lang="cs-CZ" sz="2000" i="1" dirty="0">
                <a:solidFill>
                  <a:schemeClr val="tx1">
                    <a:lumMod val="85000"/>
                  </a:schemeClr>
                </a:solidFill>
                <a:effectLst>
                  <a:outerShdw blurRad="38100" dist="38100" dir="2700000" algn="tl">
                    <a:srgbClr val="000000">
                      <a:alpha val="43137"/>
                    </a:srgbClr>
                  </a:outerShdw>
                </a:effectLst>
              </a:rPr>
              <a:t> (CFM)</a:t>
            </a:r>
            <a:endParaRPr lang="cs-CZ" sz="2000" dirty="0">
              <a:solidFill>
                <a:schemeClr val="tx1">
                  <a:lumMod val="85000"/>
                </a:schemeClr>
              </a:solidFill>
              <a:effectLst>
                <a:outerShdw blurRad="38100" dist="38100" dir="2700000" algn="tl">
                  <a:srgbClr val="000000">
                    <a:alpha val="43137"/>
                  </a:srgbClr>
                </a:outerShdw>
              </a:effectLst>
            </a:endParaRPr>
          </a:p>
          <a:p>
            <a:pPr>
              <a:lnSpc>
                <a:spcPct val="90000"/>
              </a:lnSpc>
              <a:spcBef>
                <a:spcPct val="0"/>
              </a:spcBef>
              <a:defRPr/>
            </a:pPr>
            <a:endParaRPr lang="cs-CZ" sz="2000" dirty="0">
              <a:effectLst>
                <a:outerShdw blurRad="38100" dist="38100" dir="2700000" algn="tl">
                  <a:srgbClr val="000000">
                    <a:alpha val="43137"/>
                  </a:srgbClr>
                </a:outerShdw>
              </a:effectLst>
            </a:endParaRPr>
          </a:p>
          <a:p>
            <a:pPr>
              <a:lnSpc>
                <a:spcPct val="90000"/>
              </a:lnSpc>
              <a:spcBef>
                <a:spcPct val="0"/>
              </a:spcBef>
              <a:defRPr/>
            </a:pPr>
            <a:r>
              <a:rPr lang="cs-CZ" sz="2000" dirty="0">
                <a:effectLst>
                  <a:outerShdw blurRad="38100" dist="38100" dir="2700000" algn="tl">
                    <a:srgbClr val="000000">
                      <a:alpha val="43137"/>
                    </a:srgbClr>
                  </a:outerShdw>
                </a:effectLst>
              </a:rPr>
              <a:t>v </a:t>
            </a:r>
            <a:r>
              <a:rPr lang="cs-CZ" sz="2000" dirty="0">
                <a:effectLst>
                  <a:outerShdw blurRad="38100" dist="38100" dir="2700000" algn="tl">
                    <a:srgbClr val="000000">
                      <a:alpha val="43137"/>
                    </a:srgbClr>
                  </a:outerShdw>
                </a:effectLst>
                <a:cs typeface="Times New Roman" pitchFamily="18" charset="0"/>
              </a:rPr>
              <a:t>B-obrazu</a:t>
            </a:r>
            <a:r>
              <a:rPr lang="cs-CZ" sz="2000" dirty="0">
                <a:effectLst>
                  <a:outerShdw blurRad="38100" dist="38100" dir="2700000" algn="tl">
                    <a:srgbClr val="000000">
                      <a:alpha val="43137"/>
                    </a:srgbClr>
                  </a:outerShdw>
                </a:effectLst>
              </a:rPr>
              <a:t> je</a:t>
            </a:r>
            <a:r>
              <a:rPr lang="cs-CZ" sz="2000" dirty="0">
                <a:effectLst>
                  <a:outerShdw blurRad="38100" dist="38100" dir="2700000" algn="tl">
                    <a:srgbClr val="000000">
                      <a:alpha val="43137"/>
                    </a:srgbClr>
                  </a:outerShdw>
                </a:effectLst>
                <a:cs typeface="Times New Roman" pitchFamily="18" charset="0"/>
              </a:rPr>
              <a:t> </a:t>
            </a:r>
            <a:r>
              <a:rPr lang="cs-CZ" sz="2000" dirty="0">
                <a:effectLst>
                  <a:outerShdw blurRad="38100" dist="38100" dir="2700000" algn="tl">
                    <a:srgbClr val="000000">
                      <a:alpha val="43137"/>
                    </a:srgbClr>
                  </a:outerShdw>
                </a:effectLst>
              </a:rPr>
              <a:t>definovaná </a:t>
            </a:r>
            <a:r>
              <a:rPr lang="cs-CZ" sz="2000" dirty="0">
                <a:solidFill>
                  <a:srgbClr val="FFFF00"/>
                </a:solidFill>
                <a:effectLst>
                  <a:outerShdw blurRad="38100" dist="38100" dir="2700000" algn="tl">
                    <a:srgbClr val="000000">
                      <a:alpha val="43137"/>
                    </a:srgbClr>
                  </a:outerShdw>
                </a:effectLst>
              </a:rPr>
              <a:t>výseč</a:t>
            </a:r>
            <a:r>
              <a:rPr lang="cs-CZ" sz="2000" dirty="0">
                <a:effectLst>
                  <a:outerShdw blurRad="38100" dist="38100" dir="2700000" algn="tl">
                    <a:srgbClr val="000000">
                      <a:alpha val="43137"/>
                    </a:srgbClr>
                  </a:outerShdw>
                </a:effectLst>
                <a:cs typeface="Times New Roman" pitchFamily="18" charset="0"/>
              </a:rPr>
              <a:t>, z</a:t>
            </a:r>
            <a:r>
              <a:rPr lang="cs-CZ" sz="2000" dirty="0">
                <a:effectLst>
                  <a:outerShdw blurRad="38100" dist="38100" dir="2700000" algn="tl">
                    <a:srgbClr val="000000">
                      <a:alpha val="43137"/>
                    </a:srgbClr>
                  </a:outerShdw>
                </a:effectLst>
              </a:rPr>
              <a:t>e které </a:t>
            </a:r>
            <a:r>
              <a:rPr lang="cs-CZ" sz="2000" dirty="0">
                <a:effectLst>
                  <a:outerShdw blurRad="38100" dist="38100" dir="2700000" algn="tl">
                    <a:srgbClr val="000000">
                      <a:alpha val="43137"/>
                    </a:srgbClr>
                  </a:outerShdw>
                </a:effectLst>
                <a:cs typeface="Times New Roman" pitchFamily="18" charset="0"/>
              </a:rPr>
              <a:t>je dopplerovská informace o </a:t>
            </a:r>
            <a:r>
              <a:rPr lang="cs-CZ" sz="2000" dirty="0">
                <a:solidFill>
                  <a:schemeClr val="bg1"/>
                </a:solidFill>
                <a:effectLst>
                  <a:outerShdw blurRad="38100" dist="38100" dir="2700000" algn="tl">
                    <a:srgbClr val="000000">
                      <a:alpha val="43137"/>
                    </a:srgbClr>
                  </a:outerShdw>
                </a:effectLst>
                <a:cs typeface="Times New Roman" pitchFamily="18" charset="0"/>
              </a:rPr>
              <a:t>rychlosti</a:t>
            </a:r>
            <a:r>
              <a:rPr lang="cs-CZ" sz="2000" dirty="0">
                <a:effectLst>
                  <a:outerShdw blurRad="38100" dist="38100" dir="2700000" algn="tl">
                    <a:srgbClr val="000000">
                      <a:alpha val="43137"/>
                    </a:srgbClr>
                  </a:outerShdw>
                </a:effectLst>
                <a:cs typeface="Times New Roman" pitchFamily="18" charset="0"/>
              </a:rPr>
              <a:t> a </a:t>
            </a:r>
            <a:r>
              <a:rPr lang="cs-CZ" sz="2000" dirty="0">
                <a:solidFill>
                  <a:schemeClr val="bg1"/>
                </a:solidFill>
                <a:effectLst>
                  <a:outerShdw blurRad="38100" dist="38100" dir="2700000" algn="tl">
                    <a:srgbClr val="000000">
                      <a:alpha val="43137"/>
                    </a:srgbClr>
                  </a:outerShdw>
                </a:effectLst>
                <a:cs typeface="Times New Roman" pitchFamily="18" charset="0"/>
              </a:rPr>
              <a:t>směru</a:t>
            </a:r>
            <a:r>
              <a:rPr lang="cs-CZ" sz="2000" dirty="0">
                <a:effectLst>
                  <a:outerShdw blurRad="38100" dist="38100" dir="2700000" algn="tl">
                    <a:srgbClr val="000000">
                      <a:alpha val="43137"/>
                    </a:srgbClr>
                  </a:outerShdw>
                </a:effectLst>
                <a:cs typeface="Times New Roman" pitchFamily="18" charset="0"/>
              </a:rPr>
              <a:t> toku analyzována a zobrazena</a:t>
            </a:r>
            <a:r>
              <a:rPr lang="cs-CZ" sz="2000" dirty="0">
                <a:effectLst>
                  <a:outerShdw blurRad="38100" dist="38100" dir="2700000" algn="tl">
                    <a:srgbClr val="000000">
                      <a:alpha val="43137"/>
                    </a:srgbClr>
                  </a:outerShdw>
                </a:effectLst>
              </a:rPr>
              <a:t> v podobě </a:t>
            </a:r>
            <a:r>
              <a:rPr lang="cs-CZ" sz="2000" dirty="0">
                <a:solidFill>
                  <a:srgbClr val="FFFF00"/>
                </a:solidFill>
                <a:effectLst>
                  <a:outerShdw blurRad="38100" dist="38100" dir="2700000" algn="tl">
                    <a:srgbClr val="000000">
                      <a:alpha val="43137"/>
                    </a:srgbClr>
                  </a:outerShdw>
                </a:effectLst>
              </a:rPr>
              <a:t>barevných pixelů</a:t>
            </a:r>
            <a:endParaRPr lang="cs-CZ" sz="2000" dirty="0">
              <a:effectLst>
                <a:outerShdw blurRad="38100" dist="38100" dir="2700000" algn="tl">
                  <a:srgbClr val="000000">
                    <a:alpha val="43137"/>
                  </a:srgbClr>
                </a:outerShdw>
              </a:effectLst>
            </a:endParaRPr>
          </a:p>
          <a:p>
            <a:pPr>
              <a:lnSpc>
                <a:spcPct val="90000"/>
              </a:lnSpc>
              <a:spcBef>
                <a:spcPct val="0"/>
              </a:spcBef>
              <a:defRPr/>
            </a:pPr>
            <a:r>
              <a:rPr lang="cs-CZ" sz="2000" dirty="0">
                <a:effectLst>
                  <a:outerShdw blurRad="38100" dist="38100" dir="2700000" algn="tl">
                    <a:srgbClr val="000000">
                      <a:alpha val="43137"/>
                    </a:srgbClr>
                  </a:outerShdw>
                </a:effectLst>
              </a:rPr>
              <a:t>sběr dat podél jedné linie </a:t>
            </a:r>
            <a:r>
              <a:rPr lang="cs-CZ" sz="2000" dirty="0">
                <a:solidFill>
                  <a:srgbClr val="FFFF00"/>
                </a:solidFill>
                <a:effectLst>
                  <a:outerShdw blurRad="38100" dist="38100" dir="2700000" algn="tl">
                    <a:srgbClr val="000000">
                      <a:alpha val="43137"/>
                    </a:srgbClr>
                  </a:outerShdw>
                </a:effectLst>
              </a:rPr>
              <a:t>minimálně 3x </a:t>
            </a:r>
            <a:r>
              <a:rPr lang="cs-CZ" sz="2000" dirty="0">
                <a:effectLst>
                  <a:outerShdw blurRad="38100" dist="38100" dir="2700000" algn="tl">
                    <a:srgbClr val="000000">
                      <a:alpha val="43137"/>
                    </a:srgbClr>
                  </a:outerShdw>
                </a:effectLst>
              </a:rPr>
              <a:t>– snížení FR</a:t>
            </a:r>
          </a:p>
          <a:p>
            <a:pPr lvl="1">
              <a:lnSpc>
                <a:spcPct val="90000"/>
              </a:lnSpc>
              <a:defRPr/>
            </a:pPr>
            <a:r>
              <a:rPr lang="cs-CZ" sz="1600" dirty="0">
                <a:effectLst>
                  <a:outerShdw blurRad="38100" dist="38100" dir="2700000" algn="tl">
                    <a:srgbClr val="000000">
                      <a:alpha val="43137"/>
                    </a:srgbClr>
                  </a:outerShdw>
                </a:effectLst>
              </a:rPr>
              <a:t>průměrný </a:t>
            </a:r>
            <a:r>
              <a:rPr lang="cs-CZ" sz="1600" dirty="0" err="1">
                <a:effectLst>
                  <a:outerShdw blurRad="38100" dist="38100" dir="2700000" algn="tl">
                    <a:srgbClr val="000000">
                      <a:alpha val="43137"/>
                    </a:srgbClr>
                  </a:outerShdw>
                </a:effectLst>
              </a:rPr>
              <a:t>frekv</a:t>
            </a:r>
            <a:r>
              <a:rPr lang="cs-CZ" sz="1600" dirty="0">
                <a:effectLst>
                  <a:outerShdw blurRad="38100" dist="38100" dir="2700000" algn="tl">
                    <a:srgbClr val="000000">
                      <a:alpha val="43137"/>
                    </a:srgbClr>
                  </a:outerShdw>
                </a:effectLst>
              </a:rPr>
              <a:t>. posun</a:t>
            </a:r>
          </a:p>
          <a:p>
            <a:pPr>
              <a:defRPr/>
            </a:pPr>
            <a:endParaRPr lang="cs-CZ" sz="1100" dirty="0">
              <a:effectLst>
                <a:outerShdw blurRad="38100" dist="38100" dir="2700000" algn="tl">
                  <a:srgbClr val="000000">
                    <a:alpha val="43137"/>
                  </a:srgbClr>
                </a:outerShdw>
              </a:effectLst>
            </a:endParaRPr>
          </a:p>
          <a:p>
            <a:pPr>
              <a:defRPr/>
            </a:pPr>
            <a:r>
              <a:rPr lang="cs-CZ" sz="2000" dirty="0">
                <a:effectLst>
                  <a:outerShdw blurRad="38100" dist="38100" dir="2700000" algn="tl">
                    <a:srgbClr val="000000">
                      <a:alpha val="43137"/>
                    </a:srgbClr>
                  </a:outerShdw>
                </a:effectLst>
              </a:rPr>
              <a:t>VÝHODY:</a:t>
            </a:r>
          </a:p>
          <a:p>
            <a:pPr lvl="1">
              <a:defRPr/>
            </a:pPr>
            <a:r>
              <a:rPr lang="cs-CZ" sz="1800" dirty="0">
                <a:effectLst>
                  <a:outerShdw blurRad="38100" dist="38100" dir="2700000" algn="tl">
                    <a:srgbClr val="000000">
                      <a:alpha val="43137"/>
                    </a:srgbClr>
                  </a:outerShdw>
                </a:effectLst>
              </a:rPr>
              <a:t>snadná identifikace cévy, zobrazí tok i v malých cévách</a:t>
            </a:r>
          </a:p>
          <a:p>
            <a:pPr lvl="1">
              <a:defRPr/>
            </a:pPr>
            <a:r>
              <a:rPr lang="cs-CZ" sz="1800" dirty="0">
                <a:effectLst>
                  <a:outerShdw blurRad="38100" dist="38100" dir="2700000" algn="tl">
                    <a:srgbClr val="000000">
                      <a:alpha val="43137"/>
                    </a:srgbClr>
                  </a:outerShdw>
                </a:effectLst>
              </a:rPr>
              <a:t>určení </a:t>
            </a:r>
            <a:r>
              <a:rPr lang="cs-CZ" sz="1800" dirty="0">
                <a:solidFill>
                  <a:srgbClr val="FFFF00"/>
                </a:solidFill>
                <a:effectLst>
                  <a:outerShdw blurRad="38100" dist="38100" dir="2700000" algn="tl">
                    <a:srgbClr val="000000">
                      <a:alpha val="43137"/>
                    </a:srgbClr>
                  </a:outerShdw>
                </a:effectLst>
              </a:rPr>
              <a:t>směru toku</a:t>
            </a:r>
            <a:r>
              <a:rPr lang="cs-CZ" sz="1800" dirty="0">
                <a:effectLst>
                  <a:outerShdw blurRad="38100" dist="38100" dir="2700000" algn="tl">
                    <a:srgbClr val="000000">
                      <a:alpha val="43137"/>
                    </a:srgbClr>
                  </a:outerShdw>
                </a:effectLst>
              </a:rPr>
              <a:t> krve - </a:t>
            </a:r>
            <a:r>
              <a:rPr lang="cs-CZ" sz="1800" b="1" dirty="0">
                <a:solidFill>
                  <a:srgbClr val="FFFF00"/>
                </a:solidFill>
                <a:effectLst>
                  <a:outerShdw blurRad="38100" dist="38100" dir="2700000" algn="tl">
                    <a:srgbClr val="000000">
                      <a:alpha val="43137"/>
                    </a:srgbClr>
                  </a:outerShdw>
                </a:effectLst>
              </a:rPr>
              <a:t>barva</a:t>
            </a:r>
          </a:p>
          <a:p>
            <a:pPr lvl="1">
              <a:defRPr/>
            </a:pPr>
            <a:r>
              <a:rPr lang="cs-CZ" sz="1800" b="1" dirty="0" err="1">
                <a:effectLst>
                  <a:outerShdw blurRad="38100" dist="38100" dir="2700000" algn="tl">
                    <a:srgbClr val="000000">
                      <a:alpha val="43137"/>
                    </a:srgbClr>
                  </a:outerShdw>
                </a:effectLst>
              </a:rPr>
              <a:t>semikvantitativní</a:t>
            </a:r>
            <a:r>
              <a:rPr lang="cs-CZ" sz="1800" dirty="0">
                <a:effectLst>
                  <a:outerShdw blurRad="38100" dist="38100" dir="2700000" algn="tl">
                    <a:srgbClr val="000000">
                      <a:alpha val="43137"/>
                    </a:srgbClr>
                  </a:outerShdw>
                </a:effectLst>
              </a:rPr>
              <a:t>, přibližně stanoví </a:t>
            </a:r>
            <a:r>
              <a:rPr lang="cs-CZ" sz="1800" dirty="0">
                <a:solidFill>
                  <a:srgbClr val="FFFF00"/>
                </a:solidFill>
                <a:effectLst>
                  <a:outerShdw blurRad="38100" dist="38100" dir="2700000" algn="tl">
                    <a:srgbClr val="000000">
                      <a:alpha val="43137"/>
                    </a:srgbClr>
                  </a:outerShdw>
                </a:effectLst>
              </a:rPr>
              <a:t>rychlost</a:t>
            </a:r>
          </a:p>
          <a:p>
            <a:pPr lvl="2">
              <a:defRPr/>
            </a:pPr>
            <a:r>
              <a:rPr lang="cs-CZ" sz="1600" b="1" dirty="0">
                <a:solidFill>
                  <a:srgbClr val="FFFF00"/>
                </a:solidFill>
                <a:effectLst>
                  <a:outerShdw blurRad="38100" dist="38100" dir="2700000" algn="tl">
                    <a:srgbClr val="000000">
                      <a:alpha val="43137"/>
                    </a:srgbClr>
                  </a:outerShdw>
                </a:effectLst>
              </a:rPr>
              <a:t>odstín</a:t>
            </a:r>
          </a:p>
          <a:p>
            <a:pPr>
              <a:defRPr/>
            </a:pPr>
            <a:r>
              <a:rPr lang="cs-CZ" sz="2000" dirty="0">
                <a:effectLst>
                  <a:outerShdw blurRad="38100" dist="38100" dir="2700000" algn="tl">
                    <a:srgbClr val="000000">
                      <a:alpha val="43137"/>
                    </a:srgbClr>
                  </a:outerShdw>
                </a:effectLst>
              </a:rPr>
              <a:t>NEVÝHODY:</a:t>
            </a:r>
          </a:p>
          <a:p>
            <a:pPr lvl="1">
              <a:defRPr/>
            </a:pPr>
            <a:r>
              <a:rPr lang="cs-CZ" sz="1800" dirty="0">
                <a:effectLst>
                  <a:outerShdw blurRad="38100" dist="38100" dir="2700000" algn="tl">
                    <a:srgbClr val="000000">
                      <a:alpha val="43137"/>
                    </a:srgbClr>
                  </a:outerShdw>
                </a:effectLst>
              </a:rPr>
              <a:t>zobrazení </a:t>
            </a:r>
            <a:r>
              <a:rPr lang="cs-CZ" sz="1800" b="1" dirty="0">
                <a:solidFill>
                  <a:srgbClr val="FFFF00"/>
                </a:solidFill>
                <a:effectLst>
                  <a:outerShdw blurRad="38100" dist="38100" dir="2700000" algn="tl">
                    <a:srgbClr val="000000">
                      <a:alpha val="43137"/>
                    </a:srgbClr>
                  </a:outerShdw>
                </a:effectLst>
              </a:rPr>
              <a:t>střední rychlosti</a:t>
            </a:r>
            <a:r>
              <a:rPr lang="cs-CZ" sz="1800" dirty="0">
                <a:effectLst>
                  <a:outerShdw blurRad="38100" dist="38100" dir="2700000" algn="tl">
                    <a:srgbClr val="000000">
                      <a:alpha val="43137"/>
                    </a:srgbClr>
                  </a:outerShdw>
                </a:effectLst>
              </a:rPr>
              <a:t> toku</a:t>
            </a:r>
          </a:p>
          <a:p>
            <a:pPr lvl="1">
              <a:defRPr/>
            </a:pPr>
            <a:r>
              <a:rPr lang="cs-CZ" sz="1800" b="1" dirty="0">
                <a:effectLst>
                  <a:outerShdw blurRad="38100" dist="38100" dir="2700000" algn="tl">
                    <a:srgbClr val="000000">
                      <a:alpha val="43137"/>
                    </a:srgbClr>
                  </a:outerShdw>
                </a:effectLst>
                <a:cs typeface="Times New Roman" pitchFamily="18" charset="0"/>
                <a:sym typeface="Symbol" pitchFamily="18" charset="2"/>
              </a:rPr>
              <a:t></a:t>
            </a:r>
            <a:r>
              <a:rPr lang="cs-CZ" sz="1800" dirty="0">
                <a:effectLst>
                  <a:outerShdw blurRad="38100" dist="38100" dir="2700000" algn="tl">
                    <a:srgbClr val="000000">
                      <a:alpha val="43137"/>
                    </a:srgbClr>
                  </a:outerShdw>
                </a:effectLst>
              </a:rPr>
              <a:t> citlivost pro </a:t>
            </a:r>
            <a:r>
              <a:rPr lang="cs-CZ" sz="1800" dirty="0">
                <a:solidFill>
                  <a:srgbClr val="FFFF00"/>
                </a:solidFill>
                <a:effectLst>
                  <a:outerShdw blurRad="38100" dist="38100" dir="2700000" algn="tl">
                    <a:srgbClr val="000000">
                      <a:alpha val="43137"/>
                    </a:srgbClr>
                  </a:outerShdw>
                </a:effectLst>
              </a:rPr>
              <a:t>pomalé toky</a:t>
            </a:r>
          </a:p>
          <a:p>
            <a:pPr lvl="1">
              <a:defRPr/>
            </a:pPr>
            <a:r>
              <a:rPr lang="cs-CZ" sz="1800" dirty="0">
                <a:effectLst>
                  <a:outerShdw blurRad="38100" dist="38100" dir="2700000" algn="tl">
                    <a:srgbClr val="000000">
                      <a:alpha val="43137"/>
                    </a:srgbClr>
                  </a:outerShdw>
                </a:effectLst>
              </a:rPr>
              <a:t>sklon k barevným </a:t>
            </a:r>
            <a:r>
              <a:rPr lang="cs-CZ" sz="1800" dirty="0">
                <a:solidFill>
                  <a:srgbClr val="FFFF00"/>
                </a:solidFill>
                <a:effectLst>
                  <a:outerShdw blurRad="38100" dist="38100" dir="2700000" algn="tl">
                    <a:srgbClr val="000000">
                      <a:alpha val="43137"/>
                    </a:srgbClr>
                  </a:outerShdw>
                </a:effectLst>
              </a:rPr>
              <a:t>artefaktům</a:t>
            </a:r>
            <a:r>
              <a:rPr lang="cs-CZ" sz="1800" dirty="0">
                <a:effectLst>
                  <a:outerShdw blurRad="38100" dist="38100" dir="2700000" algn="tl">
                    <a:srgbClr val="000000">
                      <a:alpha val="43137"/>
                    </a:srgbClr>
                  </a:outerShdw>
                </a:effectLst>
              </a:rPr>
              <a:t> při pohybu</a:t>
            </a:r>
          </a:p>
          <a:p>
            <a:pPr lvl="1">
              <a:defRPr/>
            </a:pPr>
            <a:r>
              <a:rPr lang="cs-CZ" sz="1800" b="1" dirty="0">
                <a:effectLst>
                  <a:outerShdw blurRad="38100" dist="38100" dir="2700000" algn="tl">
                    <a:srgbClr val="000000">
                      <a:alpha val="43137"/>
                    </a:srgbClr>
                  </a:outerShdw>
                </a:effectLst>
                <a:cs typeface="Times New Roman" pitchFamily="18" charset="0"/>
                <a:sym typeface="Symbol" pitchFamily="18" charset="2"/>
              </a:rPr>
              <a:t></a:t>
            </a:r>
            <a:r>
              <a:rPr lang="cs-CZ" sz="1800" dirty="0">
                <a:effectLst>
                  <a:outerShdw blurRad="38100" dist="38100" dir="2700000" algn="tl">
                    <a:srgbClr val="000000">
                      <a:alpha val="43137"/>
                    </a:srgbClr>
                  </a:outerShdw>
                </a:effectLst>
              </a:rPr>
              <a:t> </a:t>
            </a:r>
            <a:r>
              <a:rPr lang="cs-CZ" sz="1800" dirty="0" err="1">
                <a:solidFill>
                  <a:srgbClr val="FFFF00"/>
                </a:solidFill>
                <a:effectLst>
                  <a:outerShdw blurRad="38100" dist="38100" dir="2700000" algn="tl">
                    <a:srgbClr val="000000">
                      <a:alpha val="43137"/>
                    </a:srgbClr>
                  </a:outerShdw>
                </a:effectLst>
              </a:rPr>
              <a:t>frame</a:t>
            </a:r>
            <a:r>
              <a:rPr lang="cs-CZ" sz="1800" dirty="0">
                <a:solidFill>
                  <a:srgbClr val="FFFF00"/>
                </a:solidFill>
                <a:effectLst>
                  <a:outerShdw blurRad="38100" dist="38100" dir="2700000" algn="tl">
                    <a:srgbClr val="000000">
                      <a:alpha val="43137"/>
                    </a:srgbClr>
                  </a:outerShdw>
                </a:effectLst>
              </a:rPr>
              <a:t> </a:t>
            </a:r>
            <a:r>
              <a:rPr lang="cs-CZ" sz="1800" dirty="0" err="1">
                <a:solidFill>
                  <a:srgbClr val="FFFF00"/>
                </a:solidFill>
                <a:effectLst>
                  <a:outerShdw blurRad="38100" dist="38100" dir="2700000" algn="tl">
                    <a:srgbClr val="000000">
                      <a:alpha val="43137"/>
                    </a:srgbClr>
                  </a:outerShdw>
                </a:effectLst>
              </a:rPr>
              <a:t>rate</a:t>
            </a:r>
            <a:r>
              <a:rPr lang="cs-CZ" sz="1800" dirty="0">
                <a:solidFill>
                  <a:srgbClr val="FFFF00"/>
                </a:solidFill>
                <a:effectLst>
                  <a:outerShdw blurRad="38100" dist="38100" dir="2700000" algn="tl">
                    <a:srgbClr val="000000">
                      <a:alpha val="43137"/>
                    </a:srgbClr>
                  </a:outerShdw>
                </a:effectLst>
              </a:rPr>
              <a:t> </a:t>
            </a:r>
            <a:r>
              <a:rPr lang="cs-CZ" sz="1800" dirty="0">
                <a:effectLst>
                  <a:outerShdw blurRad="38100" dist="38100" dir="2700000" algn="tl">
                    <a:srgbClr val="000000">
                      <a:alpha val="43137"/>
                    </a:srgbClr>
                  </a:outerShdw>
                </a:effectLst>
              </a:rPr>
              <a:t>(50-150ms)</a:t>
            </a:r>
          </a:p>
          <a:p>
            <a:pPr>
              <a:lnSpc>
                <a:spcPct val="90000"/>
              </a:lnSpc>
              <a:defRPr/>
            </a:pPr>
            <a:endParaRPr lang="cs-CZ" sz="2000" dirty="0">
              <a:solidFill>
                <a:srgbClr val="DDDDDD"/>
              </a:solidFill>
              <a:effectLst>
                <a:outerShdw blurRad="38100" dist="38100" dir="2700000" algn="tl">
                  <a:srgbClr val="000000">
                    <a:alpha val="43137"/>
                  </a:srgbClr>
                </a:outerShdw>
              </a:effectLst>
            </a:endParaRPr>
          </a:p>
          <a:p>
            <a:pPr>
              <a:lnSpc>
                <a:spcPct val="90000"/>
              </a:lnSpc>
              <a:defRPr/>
            </a:pPr>
            <a:endParaRPr lang="cs-CZ" sz="2000" dirty="0">
              <a:solidFill>
                <a:srgbClr val="DDDDDD"/>
              </a:solidFill>
              <a:effectLst>
                <a:outerShdw blurRad="38100" dist="38100" dir="2700000" algn="tl">
                  <a:srgbClr val="000000">
                    <a:alpha val="43137"/>
                  </a:srgbClr>
                </a:outerShdw>
              </a:effectLst>
            </a:endParaRPr>
          </a:p>
          <a:p>
            <a:pPr>
              <a:lnSpc>
                <a:spcPct val="90000"/>
              </a:lnSpc>
              <a:defRPr/>
            </a:pPr>
            <a:endParaRPr lang="cs-CZ" sz="2000" dirty="0">
              <a:solidFill>
                <a:srgbClr val="DDDDDD"/>
              </a:solidFill>
              <a:effectLst>
                <a:outerShdw blurRad="38100" dist="38100" dir="2700000" algn="tl">
                  <a:srgbClr val="000000">
                    <a:alpha val="43137"/>
                  </a:srgbClr>
                </a:outerShdw>
              </a:effectLst>
            </a:endParaRPr>
          </a:p>
        </p:txBody>
      </p:sp>
      <p:pic>
        <p:nvPicPr>
          <p:cNvPr id="68616" name="Picture 7">
            <a:extLst>
              <a:ext uri="{FF2B5EF4-FFF2-40B4-BE49-F238E27FC236}">
                <a16:creationId xmlns:a16="http://schemas.microsoft.com/office/drawing/2014/main" id="{EE79D5DE-A020-439C-B3D1-1C51D809C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76200"/>
            <a:ext cx="2286000" cy="18288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pic>
      <p:sp>
        <p:nvSpPr>
          <p:cNvPr id="68617" name="Line 8">
            <a:extLst>
              <a:ext uri="{FF2B5EF4-FFF2-40B4-BE49-F238E27FC236}">
                <a16:creationId xmlns:a16="http://schemas.microsoft.com/office/drawing/2014/main" id="{781B0746-AB6D-4F73-85A9-C5A68A80A839}"/>
              </a:ext>
            </a:extLst>
          </p:cNvPr>
          <p:cNvSpPr>
            <a:spLocks noChangeShapeType="1"/>
          </p:cNvSpPr>
          <p:nvPr/>
        </p:nvSpPr>
        <p:spPr bwMode="auto">
          <a:xfrm flipV="1">
            <a:off x="8220480" y="842554"/>
            <a:ext cx="322158" cy="557349"/>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68613" name="Picture 13">
            <a:extLst>
              <a:ext uri="{FF2B5EF4-FFF2-40B4-BE49-F238E27FC236}">
                <a16:creationId xmlns:a16="http://schemas.microsoft.com/office/drawing/2014/main" id="{51A97DA6-F3D0-4E88-9530-06C5BDFDE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24"/>
          <a:stretch>
            <a:fillRect/>
          </a:stretch>
        </p:blipFill>
        <p:spPr bwMode="auto">
          <a:xfrm>
            <a:off x="5562600" y="4038600"/>
            <a:ext cx="35702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614" name="AutoShape 14">
            <a:extLst>
              <a:ext uri="{FF2B5EF4-FFF2-40B4-BE49-F238E27FC236}">
                <a16:creationId xmlns:a16="http://schemas.microsoft.com/office/drawing/2014/main" id="{7E1312B8-7557-4830-AF55-E16CBA18CB0D}"/>
              </a:ext>
            </a:extLst>
          </p:cNvPr>
          <p:cNvSpPr>
            <a:spLocks noChangeArrowheads="1"/>
          </p:cNvSpPr>
          <p:nvPr/>
        </p:nvSpPr>
        <p:spPr bwMode="auto">
          <a:xfrm>
            <a:off x="8605838" y="4175125"/>
            <a:ext cx="234950" cy="2360613"/>
          </a:xfrm>
          <a:prstGeom prst="upDownArrow">
            <a:avLst>
              <a:gd name="adj1" fmla="val 33333"/>
              <a:gd name="adj2" fmla="val 205458"/>
            </a:avLst>
          </a:prstGeom>
          <a:solidFill>
            <a:schemeClr val="accent4">
              <a:lumMod val="50000"/>
            </a:schemeClr>
          </a:solidFill>
          <a:ln w="9525">
            <a:solidFill>
              <a:schemeClr val="tx1"/>
            </a:solidFill>
            <a:miter lim="800000"/>
            <a:headEnd/>
            <a:tailEnd/>
          </a:ln>
        </p:spPr>
        <p:txBody>
          <a:bodyPr vert="eaVert"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91567" name="AutoShape 15">
            <a:extLst>
              <a:ext uri="{FF2B5EF4-FFF2-40B4-BE49-F238E27FC236}">
                <a16:creationId xmlns:a16="http://schemas.microsoft.com/office/drawing/2014/main" id="{B0D9261E-4C2B-411E-A064-F2F6A84CFA1C}"/>
              </a:ext>
            </a:extLst>
          </p:cNvPr>
          <p:cNvSpPr>
            <a:spLocks noChangeArrowheads="1"/>
          </p:cNvSpPr>
          <p:nvPr/>
        </p:nvSpPr>
        <p:spPr bwMode="auto">
          <a:xfrm>
            <a:off x="5854700" y="6350000"/>
            <a:ext cx="2751138" cy="496888"/>
          </a:xfrm>
          <a:prstGeom prst="leftRightArrow">
            <a:avLst>
              <a:gd name="adj1" fmla="val 50000"/>
              <a:gd name="adj2" fmla="val 110735"/>
            </a:avLst>
          </a:prstGeom>
          <a:solidFill>
            <a:schemeClr val="accent4">
              <a:lumMod val="50000"/>
            </a:schemeClr>
          </a:solidFill>
          <a:ln w="9525">
            <a:solidFill>
              <a:schemeClr val="tx1"/>
            </a:solidFill>
            <a:miter lim="800000"/>
            <a:headEnd/>
            <a:tailEnd/>
          </a:ln>
          <a:effectLst/>
        </p:spPr>
        <p:txBody>
          <a:bodyPr wrap="none" anchor="ctr"/>
          <a:lstStyle/>
          <a:p>
            <a:pPr algn="ctr">
              <a:defRPr/>
            </a:pPr>
            <a:r>
              <a:rPr lang="cs-CZ">
                <a:solidFill>
                  <a:schemeClr val="bg1"/>
                </a:solidFill>
                <a:effectLst>
                  <a:outerShdw blurRad="38100" dist="38100" dir="2700000" algn="tl">
                    <a:srgbClr val="000000"/>
                  </a:outerShdw>
                </a:effectLst>
              </a:rPr>
              <a:t>pozor na šířku okna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1567"/>
                                        </p:tgtEl>
                                        <p:attrNameLst>
                                          <p:attrName>style.visibility</p:attrName>
                                        </p:attrNameLst>
                                      </p:cBhvr>
                                      <p:to>
                                        <p:strVal val="visible"/>
                                      </p:to>
                                    </p:set>
                                    <p:anim calcmode="lin" valueType="num">
                                      <p:cBhvr additive="base">
                                        <p:cTn id="7" dur="500" fill="hold"/>
                                        <p:tgtEl>
                                          <p:spTgt spid="791567"/>
                                        </p:tgtEl>
                                        <p:attrNameLst>
                                          <p:attrName>ppt_x</p:attrName>
                                        </p:attrNameLst>
                                      </p:cBhvr>
                                      <p:tavLst>
                                        <p:tav tm="0">
                                          <p:val>
                                            <p:strVal val="#ppt_x"/>
                                          </p:val>
                                        </p:tav>
                                        <p:tav tm="100000">
                                          <p:val>
                                            <p:strVal val="#ppt_x"/>
                                          </p:val>
                                        </p:tav>
                                      </p:tavLst>
                                    </p:anim>
                                    <p:anim calcmode="lin" valueType="num">
                                      <p:cBhvr additive="base">
                                        <p:cTn id="8" dur="500" fill="hold"/>
                                        <p:tgtEl>
                                          <p:spTgt spid="7915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1567"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6">
            <a:extLst>
              <a:ext uri="{FF2B5EF4-FFF2-40B4-BE49-F238E27FC236}">
                <a16:creationId xmlns:a16="http://schemas.microsoft.com/office/drawing/2014/main" id="{DF0DE680-0F5F-41A1-BD05-752090A20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04"/>
          <a:stretch>
            <a:fillRect/>
          </a:stretch>
        </p:blipFill>
        <p:spPr bwMode="auto">
          <a:xfrm>
            <a:off x="609600" y="3860800"/>
            <a:ext cx="77724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82" name="Rectangle 2">
            <a:extLst>
              <a:ext uri="{FF2B5EF4-FFF2-40B4-BE49-F238E27FC236}">
                <a16:creationId xmlns:a16="http://schemas.microsoft.com/office/drawing/2014/main" id="{AA0D1BF9-1129-48AE-AFD1-6F115B6DB3C8}"/>
              </a:ext>
            </a:extLst>
          </p:cNvPr>
          <p:cNvSpPr>
            <a:spLocks noGrp="1" noChangeArrowheads="1"/>
          </p:cNvSpPr>
          <p:nvPr>
            <p:ph type="title"/>
          </p:nvPr>
        </p:nvSpPr>
        <p:spPr>
          <a:xfrm>
            <a:off x="395288" y="0"/>
            <a:ext cx="8229600" cy="1143000"/>
          </a:xfrm>
        </p:spPr>
        <p:txBody>
          <a:bodyPr/>
          <a:lstStyle/>
          <a:p>
            <a:pPr algn="ctr">
              <a:defRPr/>
            </a:pPr>
            <a:r>
              <a:rPr lang="cs-CZ" dirty="0"/>
              <a:t>Spektrální záznam</a:t>
            </a:r>
          </a:p>
        </p:txBody>
      </p:sp>
      <p:sp>
        <p:nvSpPr>
          <p:cNvPr id="788483" name="Rectangle 3">
            <a:extLst>
              <a:ext uri="{FF2B5EF4-FFF2-40B4-BE49-F238E27FC236}">
                <a16:creationId xmlns:a16="http://schemas.microsoft.com/office/drawing/2014/main" id="{CF12E79F-3278-4C5B-91A6-6311FB8AAD14}"/>
              </a:ext>
            </a:extLst>
          </p:cNvPr>
          <p:cNvSpPr>
            <a:spLocks noGrp="1" noChangeArrowheads="1"/>
          </p:cNvSpPr>
          <p:nvPr>
            <p:ph idx="1"/>
          </p:nvPr>
        </p:nvSpPr>
        <p:spPr>
          <a:xfrm>
            <a:off x="457200" y="1196975"/>
            <a:ext cx="8229600" cy="4929188"/>
          </a:xfrm>
        </p:spPr>
        <p:txBody>
          <a:bodyPr/>
          <a:lstStyle/>
          <a:p>
            <a:pPr>
              <a:defRPr/>
            </a:pPr>
            <a:r>
              <a:rPr lang="cs-CZ" sz="2800" dirty="0">
                <a:solidFill>
                  <a:srgbClr val="FF3300"/>
                </a:solidFill>
                <a:effectLst>
                  <a:outerShdw blurRad="38100" dist="38100" dir="2700000" algn="tl">
                    <a:srgbClr val="000000">
                      <a:alpha val="43137"/>
                    </a:srgbClr>
                  </a:outerShdw>
                </a:effectLst>
              </a:rPr>
              <a:t>časový průběh rychlosti</a:t>
            </a:r>
          </a:p>
          <a:p>
            <a:pPr>
              <a:defRPr/>
            </a:pPr>
            <a:r>
              <a:rPr lang="cs-CZ" sz="2800" dirty="0">
                <a:solidFill>
                  <a:srgbClr val="EAEAEA"/>
                </a:solidFill>
              </a:rPr>
              <a:t>podél jediné vertikální obrazové linie jsou vysílány opakované impulzy</a:t>
            </a:r>
          </a:p>
          <a:p>
            <a:pPr>
              <a:defRPr/>
            </a:pPr>
            <a:r>
              <a:rPr lang="cs-CZ" sz="2800" dirty="0">
                <a:solidFill>
                  <a:srgbClr val="EAEAEA"/>
                </a:solidFill>
              </a:rPr>
              <a:t>dopplerovská informace o rychlosti toku </a:t>
            </a:r>
          </a:p>
          <a:p>
            <a:pPr>
              <a:defRPr/>
            </a:pPr>
            <a:r>
              <a:rPr lang="cs-CZ" sz="2800" dirty="0">
                <a:solidFill>
                  <a:srgbClr val="EAEAEA"/>
                </a:solidFill>
              </a:rPr>
              <a:t>analyzována a zobrazena jako </a:t>
            </a:r>
            <a:r>
              <a:rPr lang="cs-CZ" sz="2800" dirty="0">
                <a:solidFill>
                  <a:srgbClr val="FF3300"/>
                </a:solidFill>
              </a:rPr>
              <a:t>dopplerovské spektrum</a:t>
            </a:r>
          </a:p>
          <a:p>
            <a:pPr>
              <a:defRPr/>
            </a:pPr>
            <a:endParaRPr lang="cs-CZ" sz="2800" dirty="0">
              <a:solidFill>
                <a:srgbClr val="EAEAEA"/>
              </a:solidFill>
            </a:endParaRPr>
          </a:p>
          <a:p>
            <a:pPr>
              <a:defRPr/>
            </a:pPr>
            <a:endParaRPr lang="cs-CZ" sz="2800" dirty="0"/>
          </a:p>
        </p:txBody>
      </p:sp>
      <p:grpSp>
        <p:nvGrpSpPr>
          <p:cNvPr id="2" name="Group 11">
            <a:extLst>
              <a:ext uri="{FF2B5EF4-FFF2-40B4-BE49-F238E27FC236}">
                <a16:creationId xmlns:a16="http://schemas.microsoft.com/office/drawing/2014/main" id="{F254C062-D8BF-41C2-8187-BD31634E8ACA}"/>
              </a:ext>
            </a:extLst>
          </p:cNvPr>
          <p:cNvGrpSpPr>
            <a:grpSpLocks/>
          </p:cNvGrpSpPr>
          <p:nvPr/>
        </p:nvGrpSpPr>
        <p:grpSpPr bwMode="auto">
          <a:xfrm>
            <a:off x="1979613" y="3689350"/>
            <a:ext cx="6859587" cy="3028950"/>
            <a:chOff x="1151" y="2304"/>
            <a:chExt cx="4321" cy="1908"/>
          </a:xfrm>
        </p:grpSpPr>
        <p:sp>
          <p:nvSpPr>
            <p:cNvPr id="788489" name="AutoShape 9">
              <a:extLst>
                <a:ext uri="{FF2B5EF4-FFF2-40B4-BE49-F238E27FC236}">
                  <a16:creationId xmlns:a16="http://schemas.microsoft.com/office/drawing/2014/main" id="{D3981C1F-AB31-4023-8EF0-5EE52F7146FD}"/>
                </a:ext>
              </a:extLst>
            </p:cNvPr>
            <p:cNvSpPr>
              <a:spLocks noChangeArrowheads="1"/>
            </p:cNvSpPr>
            <p:nvPr/>
          </p:nvSpPr>
          <p:spPr bwMode="auto">
            <a:xfrm>
              <a:off x="1151" y="4068"/>
              <a:ext cx="2976" cy="144"/>
            </a:xfrm>
            <a:prstGeom prst="rightArrow">
              <a:avLst>
                <a:gd name="adj1" fmla="val 50000"/>
                <a:gd name="adj2" fmla="val 516667"/>
              </a:avLst>
            </a:prstGeom>
            <a:solidFill>
              <a:srgbClr val="FF3300"/>
            </a:solidFill>
            <a:ln w="9525">
              <a:solidFill>
                <a:srgbClr val="FF3300"/>
              </a:solidFill>
              <a:miter lim="800000"/>
              <a:headEnd/>
              <a:tailEnd/>
            </a:ln>
            <a:effectLst/>
          </p:spPr>
          <p:txBody>
            <a:bodyPr wrap="none" anchor="ctr"/>
            <a:lstStyle/>
            <a:p>
              <a:pPr algn="ctr">
                <a:defRPr/>
              </a:pPr>
              <a:r>
                <a:rPr lang="cs-CZ" dirty="0">
                  <a:solidFill>
                    <a:srgbClr val="DDDDDD"/>
                  </a:solidFill>
                  <a:effectLst>
                    <a:outerShdw blurRad="38100" dist="38100" dir="2700000" algn="tl">
                      <a:srgbClr val="000000"/>
                    </a:outerShdw>
                  </a:effectLst>
                </a:rPr>
                <a:t>čas</a:t>
              </a:r>
            </a:p>
          </p:txBody>
        </p:sp>
        <p:sp>
          <p:nvSpPr>
            <p:cNvPr id="788490" name="AutoShape 10">
              <a:extLst>
                <a:ext uri="{FF2B5EF4-FFF2-40B4-BE49-F238E27FC236}">
                  <a16:creationId xmlns:a16="http://schemas.microsoft.com/office/drawing/2014/main" id="{39443400-E759-4990-8B5A-BCA67F3BED2F}"/>
                </a:ext>
              </a:extLst>
            </p:cNvPr>
            <p:cNvSpPr>
              <a:spLocks noChangeArrowheads="1"/>
            </p:cNvSpPr>
            <p:nvPr/>
          </p:nvSpPr>
          <p:spPr bwMode="auto">
            <a:xfrm>
              <a:off x="5280" y="2304"/>
              <a:ext cx="192" cy="1872"/>
            </a:xfrm>
            <a:prstGeom prst="upArrow">
              <a:avLst>
                <a:gd name="adj1" fmla="val 50000"/>
                <a:gd name="adj2" fmla="val 243750"/>
              </a:avLst>
            </a:prstGeom>
            <a:solidFill>
              <a:srgbClr val="FF3300"/>
            </a:solidFill>
            <a:ln w="9525">
              <a:solidFill>
                <a:schemeClr val="tx1"/>
              </a:solidFill>
              <a:miter lim="800000"/>
              <a:headEnd/>
              <a:tailEnd/>
            </a:ln>
            <a:effectLst/>
          </p:spPr>
          <p:txBody>
            <a:bodyPr vert="eaVert" wrap="none" anchor="ctr"/>
            <a:lstStyle/>
            <a:p>
              <a:pPr algn="ctr">
                <a:defRPr/>
              </a:pPr>
              <a:r>
                <a:rPr lang="cs-CZ">
                  <a:solidFill>
                    <a:srgbClr val="DDDDDD"/>
                  </a:solidFill>
                  <a:effectLst>
                    <a:outerShdw blurRad="38100" dist="38100" dir="2700000" algn="tl">
                      <a:srgbClr val="000000"/>
                    </a:outerShdw>
                  </a:effectLst>
                </a:rPr>
                <a:t>rychlost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6">
            <a:extLst>
              <a:ext uri="{FF2B5EF4-FFF2-40B4-BE49-F238E27FC236}">
                <a16:creationId xmlns:a16="http://schemas.microsoft.com/office/drawing/2014/main" id="{BFB800C7-881E-4915-B261-7DDAA1296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451225"/>
            <a:ext cx="45720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7571" name="Rectangle 1027">
            <a:extLst>
              <a:ext uri="{FF2B5EF4-FFF2-40B4-BE49-F238E27FC236}">
                <a16:creationId xmlns:a16="http://schemas.microsoft.com/office/drawing/2014/main" id="{A6D42948-9280-4B57-B6F8-B94245C47540}"/>
              </a:ext>
            </a:extLst>
          </p:cNvPr>
          <p:cNvSpPr>
            <a:spLocks noGrp="1" noChangeArrowheads="1"/>
          </p:cNvSpPr>
          <p:nvPr>
            <p:ph type="title"/>
          </p:nvPr>
        </p:nvSpPr>
        <p:spPr>
          <a:xfrm>
            <a:off x="468313" y="0"/>
            <a:ext cx="8229600" cy="1143000"/>
          </a:xfrm>
        </p:spPr>
        <p:txBody>
          <a:bodyPr/>
          <a:lstStyle/>
          <a:p>
            <a:pPr algn="ctr">
              <a:defRPr/>
            </a:pPr>
            <a:r>
              <a:rPr lang="cs-CZ" dirty="0"/>
              <a:t>Duplexní a triplexní zobrazení</a:t>
            </a:r>
          </a:p>
        </p:txBody>
      </p:sp>
      <p:sp>
        <p:nvSpPr>
          <p:cNvPr id="877572" name="Rectangle 1028">
            <a:extLst>
              <a:ext uri="{FF2B5EF4-FFF2-40B4-BE49-F238E27FC236}">
                <a16:creationId xmlns:a16="http://schemas.microsoft.com/office/drawing/2014/main" id="{373CFFE7-36F1-4944-89B1-677F22A96811}"/>
              </a:ext>
            </a:extLst>
          </p:cNvPr>
          <p:cNvSpPr>
            <a:spLocks noGrp="1" noChangeArrowheads="1"/>
          </p:cNvSpPr>
          <p:nvPr>
            <p:ph idx="1"/>
          </p:nvPr>
        </p:nvSpPr>
        <p:spPr>
          <a:xfrm>
            <a:off x="457200" y="908050"/>
            <a:ext cx="8305800" cy="2825750"/>
          </a:xfrm>
        </p:spPr>
        <p:txBody>
          <a:bodyPr/>
          <a:lstStyle/>
          <a:p>
            <a:pPr>
              <a:defRPr/>
            </a:pPr>
            <a:r>
              <a:rPr lang="cs-CZ" sz="3600" dirty="0">
                <a:effectLst>
                  <a:outerShdw blurRad="38100" dist="38100" dir="2700000" algn="tl">
                    <a:srgbClr val="808080"/>
                  </a:outerShdw>
                </a:effectLst>
              </a:rPr>
              <a:t>duplexní</a:t>
            </a:r>
          </a:p>
          <a:p>
            <a:pPr lvl="1">
              <a:defRPr/>
            </a:pPr>
            <a:r>
              <a:rPr lang="cs-CZ" sz="2400" dirty="0"/>
              <a:t>kombinace dvojrozměrného dynamického zobrazení (</a:t>
            </a:r>
            <a:r>
              <a:rPr lang="cs-CZ" sz="2400" dirty="0">
                <a:solidFill>
                  <a:srgbClr val="FFFF00"/>
                </a:solidFill>
              </a:rPr>
              <a:t>B-mode</a:t>
            </a:r>
            <a:r>
              <a:rPr lang="cs-CZ" sz="2400" dirty="0"/>
              <a:t>) a </a:t>
            </a:r>
            <a:r>
              <a:rPr lang="cs-CZ" sz="2400" dirty="0" err="1">
                <a:solidFill>
                  <a:srgbClr val="FFFF00"/>
                </a:solidFill>
              </a:rPr>
              <a:t>pulsního</a:t>
            </a:r>
            <a:r>
              <a:rPr lang="cs-CZ" sz="2400" dirty="0"/>
              <a:t> dopplerovského měření</a:t>
            </a:r>
          </a:p>
          <a:p>
            <a:pPr>
              <a:defRPr/>
            </a:pPr>
            <a:r>
              <a:rPr lang="cs-CZ" sz="3600" dirty="0">
                <a:effectLst>
                  <a:outerShdw blurRad="38100" dist="38100" dir="2700000" algn="tl">
                    <a:srgbClr val="808080"/>
                  </a:outerShdw>
                </a:effectLst>
              </a:rPr>
              <a:t>triplexní</a:t>
            </a:r>
          </a:p>
          <a:p>
            <a:pPr lvl="1">
              <a:defRPr/>
            </a:pPr>
            <a:r>
              <a:rPr lang="cs-CZ" sz="2400" dirty="0"/>
              <a:t>kombinace </a:t>
            </a:r>
            <a:r>
              <a:rPr lang="cs-CZ" sz="2400" dirty="0">
                <a:solidFill>
                  <a:srgbClr val="FFFF00"/>
                </a:solidFill>
              </a:rPr>
              <a:t>B zobrazení</a:t>
            </a:r>
            <a:r>
              <a:rPr lang="cs-CZ" sz="2400" dirty="0"/>
              <a:t> se </a:t>
            </a:r>
            <a:r>
              <a:rPr lang="cs-CZ" sz="2400" dirty="0">
                <a:solidFill>
                  <a:srgbClr val="FFFF00"/>
                </a:solidFill>
              </a:rPr>
              <a:t>spektrální</a:t>
            </a:r>
            <a:r>
              <a:rPr lang="cs-CZ" sz="2400" dirty="0"/>
              <a:t> křivkou a </a:t>
            </a:r>
            <a:r>
              <a:rPr lang="cs-CZ" sz="2400" dirty="0">
                <a:solidFill>
                  <a:srgbClr val="FFFF00"/>
                </a:solidFill>
              </a:rPr>
              <a:t>barevným</a:t>
            </a:r>
            <a:r>
              <a:rPr lang="cs-CZ" sz="2400" dirty="0"/>
              <a:t> </a:t>
            </a:r>
            <a:r>
              <a:rPr lang="cs-CZ" sz="2400" dirty="0" err="1"/>
              <a:t>dopplerem</a:t>
            </a:r>
            <a:endParaRPr lang="cs-CZ" sz="2400" dirty="0"/>
          </a:p>
        </p:txBody>
      </p:sp>
      <p:pic>
        <p:nvPicPr>
          <p:cNvPr id="70661" name="Picture 1029">
            <a:extLst>
              <a:ext uri="{FF2B5EF4-FFF2-40B4-BE49-F238E27FC236}">
                <a16:creationId xmlns:a16="http://schemas.microsoft.com/office/drawing/2014/main" id="{E94C754C-6685-43E3-897E-5EDEBC7EA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0"/>
            <a:ext cx="3471863"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38">
            <a:extLst>
              <a:ext uri="{FF2B5EF4-FFF2-40B4-BE49-F238E27FC236}">
                <a16:creationId xmlns:a16="http://schemas.microsoft.com/office/drawing/2014/main" id="{DA7441EE-7338-4CDF-8069-A04E01110873}"/>
              </a:ext>
            </a:extLst>
          </p:cNvPr>
          <p:cNvGrpSpPr>
            <a:grpSpLocks/>
          </p:cNvGrpSpPr>
          <p:nvPr/>
        </p:nvGrpSpPr>
        <p:grpSpPr bwMode="auto">
          <a:xfrm>
            <a:off x="8001000" y="3451225"/>
            <a:ext cx="1143000" cy="3254375"/>
            <a:chOff x="5040" y="2064"/>
            <a:chExt cx="720" cy="2160"/>
          </a:xfrm>
        </p:grpSpPr>
        <p:sp>
          <p:nvSpPr>
            <p:cNvPr id="70663" name="AutoShape 1031">
              <a:extLst>
                <a:ext uri="{FF2B5EF4-FFF2-40B4-BE49-F238E27FC236}">
                  <a16:creationId xmlns:a16="http://schemas.microsoft.com/office/drawing/2014/main" id="{29E6B603-0490-4A27-A77C-715E913ECD24}"/>
                </a:ext>
              </a:extLst>
            </p:cNvPr>
            <p:cNvSpPr>
              <a:spLocks/>
            </p:cNvSpPr>
            <p:nvPr/>
          </p:nvSpPr>
          <p:spPr bwMode="auto">
            <a:xfrm flipH="1">
              <a:off x="5040" y="2064"/>
              <a:ext cx="336" cy="2160"/>
            </a:xfrm>
            <a:prstGeom prst="leftBrace">
              <a:avLst>
                <a:gd name="adj1" fmla="val 53571"/>
                <a:gd name="adj2" fmla="val 50000"/>
              </a:avLst>
            </a:pr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endParaRPr lang="cs-CZ" altLang="cs-CZ">
                <a:solidFill>
                  <a:srgbClr val="FF3300"/>
                </a:solidFill>
              </a:endParaRPr>
            </a:p>
          </p:txBody>
        </p:sp>
        <p:sp>
          <p:nvSpPr>
            <p:cNvPr id="70664" name="Rectangle 1033">
              <a:extLst>
                <a:ext uri="{FF2B5EF4-FFF2-40B4-BE49-F238E27FC236}">
                  <a16:creationId xmlns:a16="http://schemas.microsoft.com/office/drawing/2014/main" id="{C2E7BD04-07FE-4E7D-9567-99B867C0D1E0}"/>
                </a:ext>
              </a:extLst>
            </p:cNvPr>
            <p:cNvSpPr>
              <a:spLocks noChangeArrowheads="1"/>
            </p:cNvSpPr>
            <p:nvPr/>
          </p:nvSpPr>
          <p:spPr bwMode="auto">
            <a:xfrm flipH="1">
              <a:off x="5260" y="3168"/>
              <a:ext cx="50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spcBef>
                  <a:spcPct val="20000"/>
                </a:spcBef>
              </a:pPr>
              <a:r>
                <a:rPr lang="cs-CZ" altLang="cs-CZ" sz="2200">
                  <a:solidFill>
                    <a:srgbClr val="FF3300"/>
                  </a:solidFill>
                  <a:cs typeface="Times New Roman" panose="02020603050405020304" pitchFamily="18" charset="0"/>
                </a:rPr>
                <a:t>triplex</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050">
            <a:extLst>
              <a:ext uri="{FF2B5EF4-FFF2-40B4-BE49-F238E27FC236}">
                <a16:creationId xmlns:a16="http://schemas.microsoft.com/office/drawing/2014/main" id="{A7ED0797-E088-47E5-BAC2-9A9ECF9B3EE9}"/>
              </a:ext>
            </a:extLst>
          </p:cNvPr>
          <p:cNvSpPr>
            <a:spLocks noGrp="1" noChangeArrowheads="1"/>
          </p:cNvSpPr>
          <p:nvPr>
            <p:ph type="title"/>
          </p:nvPr>
        </p:nvSpPr>
        <p:spPr>
          <a:xfrm>
            <a:off x="250825" y="0"/>
            <a:ext cx="8229600" cy="1143000"/>
          </a:xfrm>
        </p:spPr>
        <p:txBody>
          <a:bodyPr/>
          <a:lstStyle/>
          <a:p>
            <a:pPr algn="ctr">
              <a:defRPr/>
            </a:pPr>
            <a:r>
              <a:rPr lang="cs-CZ" dirty="0"/>
              <a:t>Energetický Doppler</a:t>
            </a:r>
          </a:p>
        </p:txBody>
      </p:sp>
      <p:sp>
        <p:nvSpPr>
          <p:cNvPr id="878595" name="Rectangle 2051">
            <a:extLst>
              <a:ext uri="{FF2B5EF4-FFF2-40B4-BE49-F238E27FC236}">
                <a16:creationId xmlns:a16="http://schemas.microsoft.com/office/drawing/2014/main" id="{8F74DEA9-E166-48AE-BB1F-0037E7A8A1CD}"/>
              </a:ext>
            </a:extLst>
          </p:cNvPr>
          <p:cNvSpPr>
            <a:spLocks noGrp="1" noChangeArrowheads="1"/>
          </p:cNvSpPr>
          <p:nvPr>
            <p:ph idx="1"/>
          </p:nvPr>
        </p:nvSpPr>
        <p:spPr>
          <a:xfrm>
            <a:off x="250825" y="1143000"/>
            <a:ext cx="8713664" cy="3810000"/>
          </a:xfrm>
        </p:spPr>
        <p:txBody>
          <a:bodyPr>
            <a:normAutofit fontScale="92500"/>
          </a:bodyPr>
          <a:lstStyle/>
          <a:p>
            <a:pPr>
              <a:defRPr/>
            </a:pPr>
            <a:r>
              <a:rPr lang="cs-CZ" sz="2000" i="1" dirty="0" err="1">
                <a:solidFill>
                  <a:srgbClr val="DDDDDD"/>
                </a:solidFill>
              </a:rPr>
              <a:t>Color</a:t>
            </a:r>
            <a:r>
              <a:rPr lang="cs-CZ" sz="2000" i="1" dirty="0">
                <a:solidFill>
                  <a:srgbClr val="DDDDDD"/>
                </a:solidFill>
              </a:rPr>
              <a:t> Doppler </a:t>
            </a:r>
            <a:r>
              <a:rPr lang="cs-CZ" sz="2000" i="1" dirty="0" err="1">
                <a:solidFill>
                  <a:srgbClr val="DDDDDD"/>
                </a:solidFill>
              </a:rPr>
              <a:t>Energy</a:t>
            </a:r>
            <a:r>
              <a:rPr lang="cs-CZ" sz="2000" i="1" dirty="0">
                <a:solidFill>
                  <a:srgbClr val="DDDDDD"/>
                </a:solidFill>
              </a:rPr>
              <a:t> (CDE),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Power</a:t>
            </a:r>
            <a:r>
              <a:rPr lang="cs-CZ" sz="2000" i="1" dirty="0">
                <a:solidFill>
                  <a:srgbClr val="DDDDDD"/>
                </a:solidFill>
              </a:rPr>
              <a:t> </a:t>
            </a:r>
            <a:r>
              <a:rPr lang="cs-CZ" sz="2000" i="1" dirty="0" err="1">
                <a:solidFill>
                  <a:srgbClr val="DDDDDD"/>
                </a:solidFill>
              </a:rPr>
              <a:t>Angio</a:t>
            </a:r>
            <a:r>
              <a:rPr lang="cs-CZ" sz="2000" i="1" dirty="0">
                <a:solidFill>
                  <a:srgbClr val="DDDDDD"/>
                </a:solidFill>
              </a:rPr>
              <a:t> (CPA),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Amplitude</a:t>
            </a:r>
            <a:r>
              <a:rPr lang="cs-CZ" sz="2000" i="1" dirty="0">
                <a:solidFill>
                  <a:srgbClr val="DDDDDD"/>
                </a:solidFill>
              </a:rPr>
              <a:t> </a:t>
            </a:r>
            <a:r>
              <a:rPr lang="cs-CZ" sz="2000" i="1" dirty="0" err="1">
                <a:solidFill>
                  <a:srgbClr val="DDDDDD"/>
                </a:solidFill>
              </a:rPr>
              <a:t>Imaging</a:t>
            </a:r>
            <a:r>
              <a:rPr lang="cs-CZ" sz="2000" i="1" dirty="0">
                <a:solidFill>
                  <a:srgbClr val="DDDDDD"/>
                </a:solidFill>
              </a:rPr>
              <a:t> (CAI), </a:t>
            </a:r>
            <a:r>
              <a:rPr lang="cs-CZ" sz="2000" i="1" dirty="0" err="1">
                <a:solidFill>
                  <a:srgbClr val="DDDDDD"/>
                </a:solidFill>
              </a:rPr>
              <a:t>Color</a:t>
            </a:r>
            <a:r>
              <a:rPr lang="cs-CZ" sz="2000" i="1" dirty="0">
                <a:solidFill>
                  <a:srgbClr val="DDDDDD"/>
                </a:solidFill>
              </a:rPr>
              <a:t> </a:t>
            </a:r>
            <a:r>
              <a:rPr lang="cs-CZ" sz="2000" i="1" dirty="0" err="1">
                <a:solidFill>
                  <a:srgbClr val="DDDDDD"/>
                </a:solidFill>
              </a:rPr>
              <a:t>Angiography</a:t>
            </a:r>
            <a:r>
              <a:rPr lang="cs-CZ" sz="2000" i="1" dirty="0">
                <a:solidFill>
                  <a:srgbClr val="DDDDDD"/>
                </a:solidFill>
              </a:rPr>
              <a:t>, Doppler </a:t>
            </a:r>
            <a:r>
              <a:rPr lang="cs-CZ" sz="2000" i="1" dirty="0" err="1">
                <a:solidFill>
                  <a:srgbClr val="DDDDDD"/>
                </a:solidFill>
              </a:rPr>
              <a:t>Power</a:t>
            </a:r>
            <a:r>
              <a:rPr lang="cs-CZ" sz="2000" i="1" dirty="0">
                <a:solidFill>
                  <a:srgbClr val="DDDDDD"/>
                </a:solidFill>
              </a:rPr>
              <a:t> Mode, </a:t>
            </a:r>
            <a:r>
              <a:rPr lang="cs-CZ" sz="2000" i="1" dirty="0" err="1">
                <a:solidFill>
                  <a:srgbClr val="DDDDDD"/>
                </a:solidFill>
              </a:rPr>
              <a:t>Power</a:t>
            </a:r>
            <a:r>
              <a:rPr lang="cs-CZ" sz="2000" i="1" dirty="0">
                <a:solidFill>
                  <a:srgbClr val="DDDDDD"/>
                </a:solidFill>
              </a:rPr>
              <a:t> </a:t>
            </a:r>
            <a:r>
              <a:rPr lang="cs-CZ" sz="2000" i="1" dirty="0" err="1">
                <a:solidFill>
                  <a:srgbClr val="DDDDDD"/>
                </a:solidFill>
              </a:rPr>
              <a:t>Mapping</a:t>
            </a:r>
            <a:r>
              <a:rPr lang="cs-CZ" sz="2000" i="1" dirty="0">
                <a:solidFill>
                  <a:srgbClr val="DDDDDD"/>
                </a:solidFill>
              </a:rPr>
              <a:t>, </a:t>
            </a:r>
            <a:r>
              <a:rPr lang="cs-CZ" sz="2000" i="1" dirty="0" err="1">
                <a:solidFill>
                  <a:srgbClr val="DDDDDD"/>
                </a:solidFill>
              </a:rPr>
              <a:t>Amplitude</a:t>
            </a:r>
            <a:r>
              <a:rPr lang="cs-CZ" sz="2000" i="1" dirty="0">
                <a:solidFill>
                  <a:srgbClr val="DDDDDD"/>
                </a:solidFill>
              </a:rPr>
              <a:t> </a:t>
            </a:r>
            <a:r>
              <a:rPr lang="cs-CZ" sz="2000" i="1" dirty="0" err="1">
                <a:solidFill>
                  <a:srgbClr val="DDDDDD"/>
                </a:solidFill>
              </a:rPr>
              <a:t>Mapping</a:t>
            </a:r>
            <a:r>
              <a:rPr lang="cs-CZ" sz="2000" i="1" dirty="0">
                <a:solidFill>
                  <a:srgbClr val="DDDDDD"/>
                </a:solidFill>
              </a:rPr>
              <a:t>.</a:t>
            </a:r>
          </a:p>
          <a:p>
            <a:pPr>
              <a:defRPr/>
            </a:pPr>
            <a:endParaRPr lang="cs-CZ" sz="2400" dirty="0">
              <a:solidFill>
                <a:srgbClr val="DDDDDD"/>
              </a:solidFill>
            </a:endParaRPr>
          </a:p>
          <a:p>
            <a:pPr>
              <a:defRPr/>
            </a:pPr>
            <a:r>
              <a:rPr lang="cs-CZ" sz="2400" dirty="0"/>
              <a:t>zobrazuje </a:t>
            </a:r>
            <a:r>
              <a:rPr lang="cs-CZ" sz="2400" u="sng" dirty="0"/>
              <a:t>celou energii</a:t>
            </a:r>
            <a:r>
              <a:rPr lang="cs-CZ" sz="2400" dirty="0"/>
              <a:t> dopplerovského signálu</a:t>
            </a:r>
          </a:p>
          <a:p>
            <a:pPr lvl="1">
              <a:defRPr/>
            </a:pPr>
            <a:r>
              <a:rPr lang="cs-CZ" sz="1800" u="sng" dirty="0"/>
              <a:t>úměrná ploše </a:t>
            </a:r>
            <a:r>
              <a:rPr lang="cs-CZ" sz="1800" dirty="0"/>
              <a:t>vymezené spektrální křivkou</a:t>
            </a:r>
          </a:p>
          <a:p>
            <a:pPr>
              <a:defRPr/>
            </a:pPr>
            <a:r>
              <a:rPr lang="cs-CZ" sz="2400" dirty="0">
                <a:solidFill>
                  <a:schemeClr val="bg1"/>
                </a:solidFill>
                <a:effectLst>
                  <a:outerShdw blurRad="38100" dist="38100" dir="2700000" algn="tl">
                    <a:srgbClr val="000000">
                      <a:alpha val="43137"/>
                    </a:srgbClr>
                  </a:outerShdw>
                </a:effectLst>
              </a:rPr>
              <a:t>nezávislost</a:t>
            </a:r>
            <a:r>
              <a:rPr lang="cs-CZ" sz="2400" dirty="0">
                <a:effectLst>
                  <a:outerShdw blurRad="38100" dist="38100" dir="2700000" algn="tl">
                    <a:srgbClr val="000000">
                      <a:alpha val="43137"/>
                    </a:srgbClr>
                  </a:outerShdw>
                </a:effectLst>
              </a:rPr>
              <a:t> na </a:t>
            </a:r>
          </a:p>
          <a:p>
            <a:pPr lvl="1">
              <a:defRPr/>
            </a:pPr>
            <a:r>
              <a:rPr lang="cs-CZ" sz="2000" dirty="0">
                <a:solidFill>
                  <a:schemeClr val="bg1"/>
                </a:solidFill>
                <a:effectLst>
                  <a:outerShdw blurRad="38100" dist="38100" dir="2700000" algn="tl">
                    <a:srgbClr val="000000">
                      <a:alpha val="43137"/>
                    </a:srgbClr>
                  </a:outerShdw>
                </a:effectLst>
              </a:rPr>
              <a:t>dopplerovském úhlu </a:t>
            </a:r>
            <a:r>
              <a:rPr lang="cs-CZ" sz="2000" dirty="0">
                <a:effectLst>
                  <a:outerShdw blurRad="38100" dist="38100" dir="2700000" algn="tl">
                    <a:srgbClr val="000000">
                      <a:alpha val="43137"/>
                    </a:srgbClr>
                  </a:outerShdw>
                </a:effectLst>
              </a:rPr>
              <a:t>(kromě 90°)</a:t>
            </a:r>
          </a:p>
          <a:p>
            <a:pPr lvl="1">
              <a:defRPr/>
            </a:pPr>
            <a:r>
              <a:rPr lang="cs-CZ" sz="2000" dirty="0">
                <a:solidFill>
                  <a:schemeClr val="bg1"/>
                </a:solidFill>
                <a:effectLst>
                  <a:outerShdw blurRad="38100" dist="38100" dir="2700000" algn="tl">
                    <a:srgbClr val="000000">
                      <a:alpha val="43137"/>
                    </a:srgbClr>
                  </a:outerShdw>
                </a:effectLst>
              </a:rPr>
              <a:t>rychlosti</a:t>
            </a:r>
          </a:p>
          <a:p>
            <a:pPr lvl="1">
              <a:defRPr/>
            </a:pPr>
            <a:endParaRPr lang="cs-CZ" sz="2000" dirty="0">
              <a:solidFill>
                <a:srgbClr val="FF3300"/>
              </a:solidFill>
              <a:effectLst>
                <a:outerShdw blurRad="38100" dist="38100" dir="2700000" algn="tl">
                  <a:srgbClr val="000000">
                    <a:alpha val="43137"/>
                  </a:srgbClr>
                </a:outerShdw>
              </a:effectLst>
            </a:endParaRPr>
          </a:p>
          <a:p>
            <a:pPr>
              <a:spcBef>
                <a:spcPct val="0"/>
              </a:spcBef>
              <a:defRPr/>
            </a:pPr>
            <a:r>
              <a:rPr lang="cs-CZ" sz="2400" dirty="0"/>
              <a:t>umožní zobrazit větší dynamický rozsah energie = i </a:t>
            </a:r>
            <a:r>
              <a:rPr lang="cs-CZ" sz="2400" dirty="0">
                <a:solidFill>
                  <a:schemeClr val="bg1"/>
                </a:solidFill>
                <a:effectLst>
                  <a:outerShdw blurRad="38100" dist="38100" dir="2700000" algn="tl">
                    <a:srgbClr val="000000">
                      <a:alpha val="43137"/>
                    </a:srgbClr>
                  </a:outerShdw>
                </a:effectLst>
              </a:rPr>
              <a:t>velmi pomalé tok</a:t>
            </a:r>
            <a:r>
              <a:rPr lang="cs-CZ" sz="2400" dirty="0">
                <a:solidFill>
                  <a:srgbClr val="FF3300"/>
                </a:solidFill>
                <a:effectLst>
                  <a:outerShdw blurRad="38100" dist="38100" dir="2700000" algn="tl">
                    <a:srgbClr val="000000">
                      <a:alpha val="43137"/>
                    </a:srgbClr>
                  </a:outerShdw>
                </a:effectLst>
              </a:rPr>
              <a:t>y</a:t>
            </a:r>
          </a:p>
          <a:p>
            <a:pPr>
              <a:defRPr/>
            </a:pPr>
            <a:endParaRPr lang="cs-CZ" sz="2400" dirty="0">
              <a:solidFill>
                <a:srgbClr val="FF3300"/>
              </a:solidFill>
              <a:effectLst>
                <a:outerShdw blurRad="38100" dist="38100" dir="2700000" algn="tl">
                  <a:srgbClr val="FFFFFF"/>
                </a:outerShdw>
              </a:effectLst>
            </a:endParaRPr>
          </a:p>
        </p:txBody>
      </p:sp>
      <p:pic>
        <p:nvPicPr>
          <p:cNvPr id="71684" name="Picture 2052" descr="Hrazdira_uz_brozurka_krivka">
            <a:extLst>
              <a:ext uri="{FF2B5EF4-FFF2-40B4-BE49-F238E27FC236}">
                <a16:creationId xmlns:a16="http://schemas.microsoft.com/office/drawing/2014/main" id="{13C73FED-AC64-46C2-BB5E-F390AD661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876800"/>
            <a:ext cx="3505200" cy="189865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34746"/>
          <a:stretch/>
        </p:blipFill>
        <p:spPr bwMode="auto">
          <a:xfrm>
            <a:off x="4553464" y="4876800"/>
            <a:ext cx="4562402" cy="186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F:\UZ obrazky videa\UZ Doppler CPA\De-ID20170120191607162.jpg">
            <a:extLst>
              <a:ext uri="{FF2B5EF4-FFF2-40B4-BE49-F238E27FC236}">
                <a16:creationId xmlns:a16="http://schemas.microsoft.com/office/drawing/2014/main" id="{42630220-718A-4CD9-98CA-16A24D70B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175" b="17358"/>
          <a:stretch>
            <a:fillRect/>
          </a:stretch>
        </p:blipFill>
        <p:spPr bwMode="auto">
          <a:xfrm>
            <a:off x="5521325" y="3359150"/>
            <a:ext cx="3541713"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9618" name="Rectangle 2">
            <a:extLst>
              <a:ext uri="{FF2B5EF4-FFF2-40B4-BE49-F238E27FC236}">
                <a16:creationId xmlns:a16="http://schemas.microsoft.com/office/drawing/2014/main" id="{5D36706F-2E98-4CA8-BFD4-C0E0166EBCFD}"/>
              </a:ext>
            </a:extLst>
          </p:cNvPr>
          <p:cNvSpPr>
            <a:spLocks noGrp="1" noChangeArrowheads="1"/>
          </p:cNvSpPr>
          <p:nvPr>
            <p:ph type="title"/>
          </p:nvPr>
        </p:nvSpPr>
        <p:spPr>
          <a:xfrm>
            <a:off x="395288" y="0"/>
            <a:ext cx="8229600" cy="1143000"/>
          </a:xfrm>
        </p:spPr>
        <p:txBody>
          <a:bodyPr/>
          <a:lstStyle/>
          <a:p>
            <a:pPr algn="ctr">
              <a:defRPr/>
            </a:pPr>
            <a:r>
              <a:rPr lang="cs-CZ" dirty="0"/>
              <a:t>Energetický Doppler</a:t>
            </a:r>
          </a:p>
        </p:txBody>
      </p:sp>
      <p:sp>
        <p:nvSpPr>
          <p:cNvPr id="879619" name="Rectangle 3">
            <a:extLst>
              <a:ext uri="{FF2B5EF4-FFF2-40B4-BE49-F238E27FC236}">
                <a16:creationId xmlns:a16="http://schemas.microsoft.com/office/drawing/2014/main" id="{E853160D-9405-4BAD-BF35-B0F80F7C6CFD}"/>
              </a:ext>
            </a:extLst>
          </p:cNvPr>
          <p:cNvSpPr>
            <a:spLocks noGrp="1" noChangeArrowheads="1"/>
          </p:cNvSpPr>
          <p:nvPr>
            <p:ph idx="1"/>
          </p:nvPr>
        </p:nvSpPr>
        <p:spPr>
          <a:xfrm>
            <a:off x="395288" y="1125538"/>
            <a:ext cx="8229600" cy="5072062"/>
          </a:xfrm>
        </p:spPr>
        <p:txBody>
          <a:bodyPr/>
          <a:lstStyle/>
          <a:p>
            <a:pPr>
              <a:defRPr/>
            </a:pPr>
            <a:r>
              <a:rPr lang="cs-CZ" sz="2800" dirty="0"/>
              <a:t>pouze jedna barva</a:t>
            </a:r>
          </a:p>
          <a:p>
            <a:pPr>
              <a:defRPr/>
            </a:pPr>
            <a:r>
              <a:rPr lang="cs-CZ" sz="2800" dirty="0"/>
              <a:t>barevný </a:t>
            </a:r>
            <a:r>
              <a:rPr lang="cs-CZ" sz="2800" dirty="0">
                <a:solidFill>
                  <a:schemeClr val="bg1"/>
                </a:solidFill>
              </a:rPr>
              <a:t>odstín</a:t>
            </a:r>
            <a:r>
              <a:rPr lang="cs-CZ" sz="2800" dirty="0"/>
              <a:t> </a:t>
            </a:r>
            <a:r>
              <a:rPr lang="cs-CZ" sz="2800" dirty="0" err="1"/>
              <a:t>pixelu</a:t>
            </a:r>
            <a:r>
              <a:rPr lang="cs-CZ" sz="2800" dirty="0"/>
              <a:t> </a:t>
            </a:r>
          </a:p>
          <a:p>
            <a:pPr lvl="1">
              <a:defRPr/>
            </a:pPr>
            <a:r>
              <a:rPr lang="cs-CZ" sz="2000" dirty="0"/>
              <a:t>přímo odpovídá </a:t>
            </a:r>
            <a:r>
              <a:rPr lang="cs-CZ" sz="2000" dirty="0">
                <a:solidFill>
                  <a:schemeClr val="bg1"/>
                </a:solidFill>
              </a:rPr>
              <a:t>amplitudě</a:t>
            </a:r>
            <a:r>
              <a:rPr lang="cs-CZ" sz="2000" dirty="0"/>
              <a:t> (energii) dopplerovského signálu</a:t>
            </a:r>
          </a:p>
          <a:p>
            <a:pPr lvl="1">
              <a:defRPr/>
            </a:pPr>
            <a:r>
              <a:rPr lang="cs-CZ" sz="2000" dirty="0"/>
              <a:t>vyjadřuje množství pohybujících se elementů</a:t>
            </a:r>
          </a:p>
          <a:p>
            <a:pPr>
              <a:defRPr/>
            </a:pPr>
            <a:r>
              <a:rPr lang="cs-CZ" sz="2800" dirty="0"/>
              <a:t>neovlivněn </a:t>
            </a:r>
            <a:r>
              <a:rPr lang="cs-CZ" sz="2800" dirty="0" err="1"/>
              <a:t>Nyquistovým</a:t>
            </a:r>
            <a:r>
              <a:rPr lang="cs-CZ" sz="2800" dirty="0"/>
              <a:t> limitem </a:t>
            </a:r>
            <a:r>
              <a:rPr lang="cs-CZ" sz="2800" dirty="0">
                <a:cs typeface="Times New Roman" pitchFamily="18" charset="0"/>
                <a:sym typeface="Symbol" pitchFamily="18" charset="2"/>
              </a:rPr>
              <a:t></a:t>
            </a:r>
            <a:r>
              <a:rPr lang="cs-CZ" sz="2800" dirty="0"/>
              <a:t> nedochází k </a:t>
            </a:r>
            <a:r>
              <a:rPr lang="cs-CZ" sz="2800" dirty="0" err="1"/>
              <a:t>aliasingu</a:t>
            </a:r>
            <a:endParaRPr lang="cs-CZ" sz="2800" dirty="0"/>
          </a:p>
          <a:p>
            <a:pPr>
              <a:defRPr/>
            </a:pPr>
            <a:endParaRPr lang="cs-CZ" sz="2400" dirty="0"/>
          </a:p>
          <a:p>
            <a:pPr>
              <a:defRPr/>
            </a:pPr>
            <a:r>
              <a:rPr lang="cs-CZ" sz="2800" dirty="0"/>
              <a:t>vysoká citlivost k artefaktům</a:t>
            </a:r>
          </a:p>
          <a:p>
            <a:pPr>
              <a:spcBef>
                <a:spcPct val="0"/>
              </a:spcBef>
              <a:defRPr/>
            </a:pPr>
            <a:r>
              <a:rPr lang="cs-CZ" sz="2800" dirty="0"/>
              <a:t>neurčí směr toku ani rychlost</a:t>
            </a:r>
          </a:p>
          <a:p>
            <a:pPr>
              <a:defRPr/>
            </a:pPr>
            <a:endParaRPr lang="cs-CZ" sz="2800" dirty="0"/>
          </a:p>
        </p:txBody>
      </p:sp>
      <p:grpSp>
        <p:nvGrpSpPr>
          <p:cNvPr id="2" name="Skupina 1">
            <a:extLst>
              <a:ext uri="{FF2B5EF4-FFF2-40B4-BE49-F238E27FC236}">
                <a16:creationId xmlns:a16="http://schemas.microsoft.com/office/drawing/2014/main" id="{A55B14EA-63A8-4352-A6D8-14530D391738}"/>
              </a:ext>
            </a:extLst>
          </p:cNvPr>
          <p:cNvGrpSpPr/>
          <p:nvPr/>
        </p:nvGrpSpPr>
        <p:grpSpPr>
          <a:xfrm>
            <a:off x="304800" y="4267200"/>
            <a:ext cx="8758238" cy="2590800"/>
            <a:chOff x="304800" y="4267200"/>
            <a:chExt cx="8758238" cy="2590800"/>
          </a:xfrm>
        </p:grpSpPr>
        <p:pic>
          <p:nvPicPr>
            <p:cNvPr id="72710" name="Picture 5" descr="F:\UZ obrazky videa\UZ Doppler CPA\De-ID20170120191607236.jpg">
              <a:extLst>
                <a:ext uri="{FF2B5EF4-FFF2-40B4-BE49-F238E27FC236}">
                  <a16:creationId xmlns:a16="http://schemas.microsoft.com/office/drawing/2014/main" id="{B7F6CCEE-B8A9-4B7A-8869-F86B0944B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340" b="19308"/>
            <a:stretch>
              <a:fillRect/>
            </a:stretch>
          </p:blipFill>
          <p:spPr bwMode="auto">
            <a:xfrm>
              <a:off x="5521784" y="5121996"/>
              <a:ext cx="3541254" cy="173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711" name="Group 14">
              <a:extLst>
                <a:ext uri="{FF2B5EF4-FFF2-40B4-BE49-F238E27FC236}">
                  <a16:creationId xmlns:a16="http://schemas.microsoft.com/office/drawing/2014/main" id="{EA172C19-5347-46C1-AEA6-A4D51F720E4F}"/>
                </a:ext>
              </a:extLst>
            </p:cNvPr>
            <p:cNvGrpSpPr>
              <a:grpSpLocks/>
            </p:cNvGrpSpPr>
            <p:nvPr/>
          </p:nvGrpSpPr>
          <p:grpSpPr bwMode="auto">
            <a:xfrm>
              <a:off x="304800" y="4267200"/>
              <a:ext cx="8589054" cy="1800679"/>
              <a:chOff x="192" y="2688"/>
              <a:chExt cx="5410" cy="1134"/>
            </a:xfrm>
          </p:grpSpPr>
          <p:sp>
            <p:nvSpPr>
              <p:cNvPr id="72712" name="Line 5">
                <a:extLst>
                  <a:ext uri="{FF2B5EF4-FFF2-40B4-BE49-F238E27FC236}">
                    <a16:creationId xmlns:a16="http://schemas.microsoft.com/office/drawing/2014/main" id="{74A6E799-8B65-4709-91BE-46AB91E994B7}"/>
                  </a:ext>
                </a:extLst>
              </p:cNvPr>
              <p:cNvSpPr>
                <a:spLocks noChangeShapeType="1"/>
              </p:cNvSpPr>
              <p:nvPr/>
            </p:nvSpPr>
            <p:spPr bwMode="auto">
              <a:xfrm>
                <a:off x="1066" y="3022"/>
                <a:ext cx="127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79622" name="Rectangle 6">
                <a:extLst>
                  <a:ext uri="{FF2B5EF4-FFF2-40B4-BE49-F238E27FC236}">
                    <a16:creationId xmlns:a16="http://schemas.microsoft.com/office/drawing/2014/main" id="{CB8CB2D3-8B09-47B6-AD6F-98B45F65DD26}"/>
                  </a:ext>
                </a:extLst>
              </p:cNvPr>
              <p:cNvSpPr>
                <a:spLocks noChangeArrowheads="1"/>
              </p:cNvSpPr>
              <p:nvPr/>
            </p:nvSpPr>
            <p:spPr bwMode="auto">
              <a:xfrm>
                <a:off x="192" y="2688"/>
                <a:ext cx="3278" cy="1134"/>
              </a:xfrm>
              <a:prstGeom prst="rect">
                <a:avLst/>
              </a:prstGeom>
              <a:noFill/>
              <a:ln w="9525">
                <a:noFill/>
                <a:miter lim="800000"/>
                <a:headEnd/>
                <a:tailEnd/>
              </a:ln>
              <a:effectLst/>
            </p:spPr>
            <p:txBody>
              <a:bodyPr>
                <a:spAutoFit/>
              </a:bodyPr>
              <a:lstStyle/>
              <a:p>
                <a:pPr>
                  <a:defRPr/>
                </a:pPr>
                <a:endParaRPr lang="cs-CZ" sz="2800" dirty="0">
                  <a:solidFill>
                    <a:srgbClr val="FF3300"/>
                  </a:solidFill>
                  <a:effectLst>
                    <a:outerShdw blurRad="38100" dist="38100" dir="2700000" algn="tl">
                      <a:srgbClr val="FFFFFF"/>
                    </a:outerShdw>
                  </a:effectLst>
                </a:endParaRPr>
              </a:p>
              <a:p>
                <a:pPr>
                  <a:defRPr/>
                </a:pPr>
                <a:endParaRPr lang="cs-CZ" sz="2800" dirty="0">
                  <a:solidFill>
                    <a:srgbClr val="FF3300"/>
                  </a:solidFill>
                  <a:effectLst>
                    <a:outerShdw blurRad="38100" dist="38100" dir="2700000" algn="tl">
                      <a:srgbClr val="FFFFFF"/>
                    </a:outerShdw>
                  </a:effectLst>
                </a:endParaRPr>
              </a:p>
              <a:p>
                <a:pPr>
                  <a:defRPr/>
                </a:pPr>
                <a:endParaRPr lang="cs-CZ" sz="2800" dirty="0">
                  <a:solidFill>
                    <a:srgbClr val="FF3300"/>
                  </a:solidFill>
                  <a:effectLst>
                    <a:outerShdw blurRad="38100" dist="38100" dir="2700000" algn="tl">
                      <a:srgbClr val="FFFFFF"/>
                    </a:outerShdw>
                  </a:effectLst>
                </a:endParaRPr>
              </a:p>
              <a:p>
                <a:pPr>
                  <a:defRPr/>
                </a:pPr>
                <a:r>
                  <a:rPr lang="cs-CZ" sz="2800" dirty="0">
                    <a:solidFill>
                      <a:srgbClr val="FF3300"/>
                    </a:solidFill>
                    <a:effectLst>
                      <a:outerShdw blurRad="38100" dist="38100" dir="2700000" algn="tl">
                        <a:srgbClr val="FFFFFF"/>
                      </a:outerShdw>
                    </a:effectLst>
                  </a:rPr>
                  <a:t>směrový energetický Doppler</a:t>
                </a:r>
              </a:p>
            </p:txBody>
          </p:sp>
          <p:sp>
            <p:nvSpPr>
              <p:cNvPr id="72714" name="Line 11">
                <a:extLst>
                  <a:ext uri="{FF2B5EF4-FFF2-40B4-BE49-F238E27FC236}">
                    <a16:creationId xmlns:a16="http://schemas.microsoft.com/office/drawing/2014/main" id="{DA58D9E9-92DE-4881-8924-3448473B666C}"/>
                  </a:ext>
                </a:extLst>
              </p:cNvPr>
              <p:cNvSpPr>
                <a:spLocks noChangeShapeType="1"/>
              </p:cNvSpPr>
              <p:nvPr/>
            </p:nvSpPr>
            <p:spPr bwMode="auto">
              <a:xfrm>
                <a:off x="4992" y="3255"/>
                <a:ext cx="610" cy="1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a:extLst>
              <a:ext uri="{FF2B5EF4-FFF2-40B4-BE49-F238E27FC236}">
                <a16:creationId xmlns:a16="http://schemas.microsoft.com/office/drawing/2014/main" id="{DFE67CE6-1D23-4EF4-8950-ABA470B256F2}"/>
              </a:ext>
            </a:extLst>
          </p:cNvPr>
          <p:cNvSpPr>
            <a:spLocks noGrp="1" noChangeArrowheads="1"/>
          </p:cNvSpPr>
          <p:nvPr>
            <p:ph type="title"/>
          </p:nvPr>
        </p:nvSpPr>
        <p:spPr>
          <a:xfrm>
            <a:off x="395288" y="0"/>
            <a:ext cx="8229600" cy="1143000"/>
          </a:xfrm>
        </p:spPr>
        <p:txBody>
          <a:bodyPr/>
          <a:lstStyle/>
          <a:p>
            <a:pPr>
              <a:defRPr/>
            </a:pPr>
            <a:r>
              <a:rPr lang="cs-CZ" dirty="0"/>
              <a:t>zvuk - rychlost šíření</a:t>
            </a:r>
          </a:p>
        </p:txBody>
      </p:sp>
      <p:graphicFrame>
        <p:nvGraphicFramePr>
          <p:cNvPr id="2" name="Tabulka 2">
            <a:extLst>
              <a:ext uri="{FF2B5EF4-FFF2-40B4-BE49-F238E27FC236}">
                <a16:creationId xmlns:a16="http://schemas.microsoft.com/office/drawing/2014/main" id="{509577F8-41D8-42D4-A0EB-69C285288BBF}"/>
              </a:ext>
            </a:extLst>
          </p:cNvPr>
          <p:cNvGraphicFramePr>
            <a:graphicFrameLocks noGrp="1"/>
          </p:cNvGraphicFramePr>
          <p:nvPr>
            <p:extLst>
              <p:ext uri="{D42A27DB-BD31-4B8C-83A1-F6EECF244321}">
                <p14:modId xmlns:p14="http://schemas.microsoft.com/office/powerpoint/2010/main" val="4127143523"/>
              </p:ext>
            </p:extLst>
          </p:nvPr>
        </p:nvGraphicFramePr>
        <p:xfrm>
          <a:off x="971600" y="1484784"/>
          <a:ext cx="6624736" cy="4411770"/>
        </p:xfrm>
        <a:graphic>
          <a:graphicData uri="http://schemas.openxmlformats.org/drawingml/2006/table">
            <a:tbl>
              <a:tblPr firstRow="1">
                <a:tableStyleId>{3C2FFA5D-87B4-456A-9821-1D502468CF0F}</a:tableStyleId>
              </a:tblPr>
              <a:tblGrid>
                <a:gridCol w="3312368">
                  <a:extLst>
                    <a:ext uri="{9D8B030D-6E8A-4147-A177-3AD203B41FA5}">
                      <a16:colId xmlns:a16="http://schemas.microsoft.com/office/drawing/2014/main" val="2710261902"/>
                    </a:ext>
                  </a:extLst>
                </a:gridCol>
                <a:gridCol w="3312368">
                  <a:extLst>
                    <a:ext uri="{9D8B030D-6E8A-4147-A177-3AD203B41FA5}">
                      <a16:colId xmlns:a16="http://schemas.microsoft.com/office/drawing/2014/main" val="3980519248"/>
                    </a:ext>
                  </a:extLst>
                </a:gridCol>
              </a:tblGrid>
              <a:tr h="517399">
                <a:tc>
                  <a:txBody>
                    <a:bodyPr/>
                    <a:lstStyle/>
                    <a:p>
                      <a:pPr algn="ctr"/>
                      <a:r>
                        <a:rPr lang="cs-CZ" sz="2400" dirty="0">
                          <a:solidFill>
                            <a:schemeClr val="tx1"/>
                          </a:solidFill>
                        </a:rPr>
                        <a:t>Prostředí</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cs-CZ" sz="2400" dirty="0">
                          <a:solidFill>
                            <a:schemeClr val="tx1"/>
                          </a:solidFill>
                        </a:rPr>
                        <a:t>Rychlost </a:t>
                      </a:r>
                      <a:r>
                        <a:rPr lang="en-US" sz="2400" dirty="0">
                          <a:solidFill>
                            <a:schemeClr val="tx1"/>
                          </a:solidFill>
                        </a:rPr>
                        <a:t>[</a:t>
                      </a:r>
                      <a:r>
                        <a:rPr lang="cs-CZ" sz="2400" dirty="0" err="1">
                          <a:solidFill>
                            <a:schemeClr val="tx1"/>
                          </a:solidFill>
                        </a:rPr>
                        <a:t>m.s</a:t>
                      </a:r>
                      <a:r>
                        <a:rPr lang="cs-CZ" sz="2400" baseline="30000" dirty="0">
                          <a:solidFill>
                            <a:schemeClr val="tx1"/>
                          </a:solidFill>
                        </a:rPr>
                        <a:t>–1</a:t>
                      </a:r>
                      <a:r>
                        <a:rPr lang="en-US" sz="2400" dirty="0">
                          <a:solidFill>
                            <a:schemeClr val="tx1"/>
                          </a:solidFill>
                        </a:rPr>
                        <a:t>]</a:t>
                      </a:r>
                      <a:endParaRPr lang="cs-CZ" sz="2400" dirty="0">
                        <a:solidFill>
                          <a:schemeClr val="tx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364655"/>
                  </a:ext>
                </a:extLst>
              </a:tr>
              <a:tr h="517399">
                <a:tc>
                  <a:txBody>
                    <a:bodyPr/>
                    <a:lstStyle/>
                    <a:p>
                      <a:r>
                        <a:rPr lang="cs-CZ" sz="2400" dirty="0">
                          <a:solidFill>
                            <a:srgbClr val="00B050"/>
                          </a:solidFill>
                        </a:rPr>
                        <a:t>Vzduch</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rgbClr val="00B050"/>
                          </a:solidFill>
                        </a:rPr>
                        <a:t>330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415934561"/>
                  </a:ext>
                </a:extLst>
              </a:tr>
              <a:tr h="517399">
                <a:tc>
                  <a:txBody>
                    <a:bodyPr/>
                    <a:lstStyle/>
                    <a:p>
                      <a:r>
                        <a:rPr lang="cs-CZ" sz="2400" dirty="0"/>
                        <a:t>Tuk</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t>1450</a:t>
                      </a:r>
                      <a:endParaRPr lang="cs-CZ" sz="2400" dirty="0">
                        <a:solidFill>
                          <a:schemeClr val="bg1"/>
                        </a:solidFill>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2489226600"/>
                  </a:ext>
                </a:extLst>
              </a:tr>
              <a:tr h="517399">
                <a:tc>
                  <a:txBody>
                    <a:bodyPr/>
                    <a:lstStyle/>
                    <a:p>
                      <a:r>
                        <a:rPr lang="cs-CZ" sz="2400" dirty="0">
                          <a:solidFill>
                            <a:schemeClr val="tx1"/>
                          </a:solidFill>
                        </a:rPr>
                        <a:t>Voda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1480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677151562"/>
                  </a:ext>
                </a:extLst>
              </a:tr>
              <a:tr h="128344">
                <a:tc>
                  <a:txBody>
                    <a:bodyPr/>
                    <a:lstStyle/>
                    <a:p>
                      <a:r>
                        <a:rPr lang="cs-CZ" sz="2400" dirty="0">
                          <a:solidFill>
                            <a:srgbClr val="FFFF00"/>
                          </a:solidFill>
                        </a:rPr>
                        <a:t>Měkké tkáně</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bg1"/>
                          </a:solidFill>
                        </a:rPr>
                        <a:t>1540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2163211020"/>
                  </a:ext>
                </a:extLst>
              </a:tr>
              <a:tr h="328857">
                <a:tc>
                  <a:txBody>
                    <a:bodyPr/>
                    <a:lstStyle/>
                    <a:p>
                      <a:r>
                        <a:rPr lang="cs-CZ" sz="2400" dirty="0">
                          <a:solidFill>
                            <a:schemeClr val="tx1"/>
                          </a:solidFill>
                        </a:rPr>
                        <a:t>Játra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1550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676249796"/>
                  </a:ext>
                </a:extLst>
              </a:tr>
              <a:tr h="200513">
                <a:tc>
                  <a:txBody>
                    <a:bodyPr/>
                    <a:lstStyle/>
                    <a:p>
                      <a:r>
                        <a:rPr lang="cs-CZ" sz="2400" dirty="0">
                          <a:solidFill>
                            <a:schemeClr val="tx1"/>
                          </a:solidFill>
                        </a:rPr>
                        <a:t>Ledvina</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1560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584621162"/>
                  </a:ext>
                </a:extLst>
              </a:tr>
              <a:tr h="128344">
                <a:tc>
                  <a:txBody>
                    <a:bodyPr/>
                    <a:lstStyle/>
                    <a:p>
                      <a:r>
                        <a:rPr lang="cs-CZ" sz="2400" dirty="0">
                          <a:solidFill>
                            <a:schemeClr val="tx1"/>
                          </a:solidFill>
                        </a:rPr>
                        <a:t>Sval</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chemeClr val="tx1"/>
                          </a:solidFill>
                        </a:rPr>
                        <a:t>1580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1410514192"/>
                  </a:ext>
                </a:extLst>
              </a:tr>
              <a:tr h="513374">
                <a:tc>
                  <a:txBody>
                    <a:bodyPr/>
                    <a:lstStyle/>
                    <a:p>
                      <a:r>
                        <a:rPr lang="cs-CZ" sz="2400" dirty="0">
                          <a:solidFill>
                            <a:srgbClr val="FF0000"/>
                          </a:solidFill>
                        </a:rPr>
                        <a:t>Kost</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B82"/>
                    </a:solidFill>
                  </a:tcPr>
                </a:tc>
                <a:tc>
                  <a:txBody>
                    <a:bodyPr/>
                    <a:lstStyle/>
                    <a:p>
                      <a:pPr algn="ctr"/>
                      <a:r>
                        <a:rPr lang="cs-CZ" sz="2400" dirty="0">
                          <a:solidFill>
                            <a:srgbClr val="FF0000"/>
                          </a:solidFill>
                        </a:rPr>
                        <a:t>3500</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2B82"/>
                    </a:solidFill>
                  </a:tcPr>
                </a:tc>
                <a:extLst>
                  <a:ext uri="{0D108BD9-81ED-4DB2-BD59-A6C34878D82A}">
                    <a16:rowId xmlns:a16="http://schemas.microsoft.com/office/drawing/2014/main" val="3460764730"/>
                  </a:ext>
                </a:extLst>
              </a:tr>
            </a:tbl>
          </a:graphicData>
        </a:graphic>
      </p:graphicFrame>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42" name="Rectangle 2">
            <a:extLst>
              <a:ext uri="{FF2B5EF4-FFF2-40B4-BE49-F238E27FC236}">
                <a16:creationId xmlns:a16="http://schemas.microsoft.com/office/drawing/2014/main" id="{F5E7CCDB-238E-47D4-BCAF-518B213060F7}"/>
              </a:ext>
            </a:extLst>
          </p:cNvPr>
          <p:cNvSpPr>
            <a:spLocks noGrp="1" noChangeArrowheads="1"/>
          </p:cNvSpPr>
          <p:nvPr>
            <p:ph type="title"/>
          </p:nvPr>
        </p:nvSpPr>
        <p:spPr>
          <a:xfrm>
            <a:off x="538162" y="-2262"/>
            <a:ext cx="7886700" cy="1325563"/>
          </a:xfrm>
        </p:spPr>
        <p:txBody>
          <a:bodyPr/>
          <a:lstStyle/>
          <a:p>
            <a:pPr algn="ctr">
              <a:defRPr/>
            </a:pPr>
            <a:r>
              <a:rPr lang="cs-CZ" dirty="0"/>
              <a:t>Směrový energetický Doppler</a:t>
            </a:r>
          </a:p>
        </p:txBody>
      </p:sp>
      <p:sp>
        <p:nvSpPr>
          <p:cNvPr id="880643" name="Rectangle 3">
            <a:extLst>
              <a:ext uri="{FF2B5EF4-FFF2-40B4-BE49-F238E27FC236}">
                <a16:creationId xmlns:a16="http://schemas.microsoft.com/office/drawing/2014/main" id="{A138BAAE-FB30-4B08-85C2-2E9E844419EC}"/>
              </a:ext>
            </a:extLst>
          </p:cNvPr>
          <p:cNvSpPr>
            <a:spLocks noGrp="1" noChangeArrowheads="1"/>
          </p:cNvSpPr>
          <p:nvPr>
            <p:ph idx="1"/>
          </p:nvPr>
        </p:nvSpPr>
        <p:spPr>
          <a:xfrm>
            <a:off x="457200" y="1143000"/>
            <a:ext cx="8305800" cy="990600"/>
          </a:xfrm>
        </p:spPr>
        <p:txBody>
          <a:bodyPr/>
          <a:lstStyle/>
          <a:p>
            <a:pPr>
              <a:defRPr/>
            </a:pPr>
            <a:r>
              <a:rPr lang="cs-CZ">
                <a:solidFill>
                  <a:srgbClr val="DDDDDD"/>
                </a:solidFill>
                <a:latin typeface="Arial Narrow" pitchFamily="34" charset="0"/>
              </a:rPr>
              <a:t>synonyma: Directional Power Doppler</a:t>
            </a:r>
          </a:p>
          <a:p>
            <a:pPr>
              <a:defRPr/>
            </a:pPr>
            <a:r>
              <a:rPr lang="cs-CZ">
                <a:solidFill>
                  <a:srgbClr val="DDDDDD"/>
                </a:solidFill>
                <a:latin typeface="Arial Narrow" pitchFamily="34" charset="0"/>
              </a:rPr>
              <a:t>umožňuje určení směru toků i rychlostí </a:t>
            </a:r>
          </a:p>
        </p:txBody>
      </p:sp>
      <p:grpSp>
        <p:nvGrpSpPr>
          <p:cNvPr id="73732" name="Group 4">
            <a:extLst>
              <a:ext uri="{FF2B5EF4-FFF2-40B4-BE49-F238E27FC236}">
                <a16:creationId xmlns:a16="http://schemas.microsoft.com/office/drawing/2014/main" id="{37C5B392-906C-4505-999F-7825DC8E6AC4}"/>
              </a:ext>
            </a:extLst>
          </p:cNvPr>
          <p:cNvGrpSpPr>
            <a:grpSpLocks/>
          </p:cNvGrpSpPr>
          <p:nvPr/>
        </p:nvGrpSpPr>
        <p:grpSpPr bwMode="auto">
          <a:xfrm>
            <a:off x="762000" y="2351088"/>
            <a:ext cx="7385050" cy="3740150"/>
            <a:chOff x="480" y="1481"/>
            <a:chExt cx="4652" cy="2356"/>
          </a:xfrm>
        </p:grpSpPr>
        <p:sp>
          <p:nvSpPr>
            <p:cNvPr id="73733" name="Text Box 5">
              <a:extLst>
                <a:ext uri="{FF2B5EF4-FFF2-40B4-BE49-F238E27FC236}">
                  <a16:creationId xmlns:a16="http://schemas.microsoft.com/office/drawing/2014/main" id="{FBA978A1-96BF-475B-9181-1078DDE7E25B}"/>
                </a:ext>
              </a:extLst>
            </p:cNvPr>
            <p:cNvSpPr txBox="1">
              <a:spLocks noChangeArrowheads="1"/>
            </p:cNvSpPr>
            <p:nvPr/>
          </p:nvSpPr>
          <p:spPr bwMode="auto">
            <a:xfrm>
              <a:off x="2666" y="3461"/>
              <a:ext cx="86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cs-CZ" altLang="cs-CZ" sz="3000">
                  <a:solidFill>
                    <a:srgbClr val="FFE0F5"/>
                  </a:solidFill>
                  <a:latin typeface="Univers (WN)"/>
                </a:rPr>
                <a:t>Rychlost</a:t>
              </a:r>
              <a:endParaRPr lang="en-US" altLang="cs-CZ" sz="2400">
                <a:latin typeface="Times New Roman" panose="02020603050405020304" pitchFamily="18" charset="0"/>
              </a:endParaRPr>
            </a:p>
          </p:txBody>
        </p:sp>
        <p:sp>
          <p:nvSpPr>
            <p:cNvPr id="73734" name="AutoShape 6">
              <a:extLst>
                <a:ext uri="{FF2B5EF4-FFF2-40B4-BE49-F238E27FC236}">
                  <a16:creationId xmlns:a16="http://schemas.microsoft.com/office/drawing/2014/main" id="{0785F31B-0B20-4F0B-B1C0-23BB99F4C9A9}"/>
                </a:ext>
              </a:extLst>
            </p:cNvPr>
            <p:cNvSpPr>
              <a:spLocks noChangeArrowheads="1"/>
            </p:cNvSpPr>
            <p:nvPr/>
          </p:nvSpPr>
          <p:spPr bwMode="auto">
            <a:xfrm flipV="1">
              <a:off x="717" y="1481"/>
              <a:ext cx="166" cy="1726"/>
            </a:xfrm>
            <a:prstGeom prst="roundRect">
              <a:avLst>
                <a:gd name="adj" fmla="val 0"/>
              </a:avLst>
            </a:prstGeom>
            <a:noFill/>
            <a:ln w="18851">
              <a:solidFill>
                <a:srgbClr val="FFE1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35" name="AutoShape 7">
              <a:extLst>
                <a:ext uri="{FF2B5EF4-FFF2-40B4-BE49-F238E27FC236}">
                  <a16:creationId xmlns:a16="http://schemas.microsoft.com/office/drawing/2014/main" id="{A1B1A04E-969A-486C-BDE0-8B9CE25D442D}"/>
                </a:ext>
              </a:extLst>
            </p:cNvPr>
            <p:cNvSpPr>
              <a:spLocks noChangeArrowheads="1"/>
            </p:cNvSpPr>
            <p:nvPr/>
          </p:nvSpPr>
          <p:spPr bwMode="auto">
            <a:xfrm flipV="1">
              <a:off x="1274" y="3291"/>
              <a:ext cx="3319" cy="151"/>
            </a:xfrm>
            <a:prstGeom prst="roundRect">
              <a:avLst>
                <a:gd name="adj" fmla="val 0"/>
              </a:avLst>
            </a:prstGeom>
            <a:noFill/>
            <a:ln w="18851">
              <a:solidFill>
                <a:srgbClr val="FFE118"/>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36" name="Freeform 8">
              <a:extLst>
                <a:ext uri="{FF2B5EF4-FFF2-40B4-BE49-F238E27FC236}">
                  <a16:creationId xmlns:a16="http://schemas.microsoft.com/office/drawing/2014/main" id="{2FA312D6-86C1-4841-A894-1C7D939BDF42}"/>
                </a:ext>
              </a:extLst>
            </p:cNvPr>
            <p:cNvSpPr>
              <a:spLocks/>
            </p:cNvSpPr>
            <p:nvPr/>
          </p:nvSpPr>
          <p:spPr bwMode="auto">
            <a:xfrm>
              <a:off x="1042" y="1481"/>
              <a:ext cx="3562" cy="1723"/>
            </a:xfrm>
            <a:custGeom>
              <a:avLst/>
              <a:gdLst>
                <a:gd name="T0" fmla="*/ 0 w 4261"/>
                <a:gd name="T1" fmla="*/ 0 h 1848"/>
                <a:gd name="T2" fmla="*/ 0 w 4261"/>
                <a:gd name="T3" fmla="*/ 343 h 1848"/>
                <a:gd name="T4" fmla="*/ 58 w 4261"/>
                <a:gd name="T5" fmla="*/ 343 h 1848"/>
                <a:gd name="T6" fmla="*/ 0 60000 65536"/>
                <a:gd name="T7" fmla="*/ 0 60000 65536"/>
                <a:gd name="T8" fmla="*/ 0 60000 65536"/>
                <a:gd name="T9" fmla="*/ 0 w 4261"/>
                <a:gd name="T10" fmla="*/ 0 h 1848"/>
                <a:gd name="T11" fmla="*/ 4261 w 4261"/>
                <a:gd name="T12" fmla="*/ 1848 h 1848"/>
              </a:gdLst>
              <a:ahLst/>
              <a:cxnLst>
                <a:cxn ang="T6">
                  <a:pos x="T0" y="T1"/>
                </a:cxn>
                <a:cxn ang="T7">
                  <a:pos x="T2" y="T3"/>
                </a:cxn>
                <a:cxn ang="T8">
                  <a:pos x="T4" y="T5"/>
                </a:cxn>
              </a:cxnLst>
              <a:rect l="T9" t="T10" r="T11" b="T12"/>
              <a:pathLst>
                <a:path w="4261" h="1848">
                  <a:moveTo>
                    <a:pt x="0" y="0"/>
                  </a:moveTo>
                  <a:lnTo>
                    <a:pt x="0" y="1847"/>
                  </a:lnTo>
                  <a:lnTo>
                    <a:pt x="4260" y="1847"/>
                  </a:lnTo>
                </a:path>
              </a:pathLst>
            </a:custGeom>
            <a:noFill/>
            <a:ln w="31154" cap="flat" cmpd="sng">
              <a:solidFill>
                <a:srgbClr val="FFE118"/>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37" name="Line 9">
              <a:extLst>
                <a:ext uri="{FF2B5EF4-FFF2-40B4-BE49-F238E27FC236}">
                  <a16:creationId xmlns:a16="http://schemas.microsoft.com/office/drawing/2014/main" id="{3B1265C0-F522-4F51-A491-5EECFD915DA6}"/>
                </a:ext>
              </a:extLst>
            </p:cNvPr>
            <p:cNvSpPr>
              <a:spLocks noChangeShapeType="1"/>
            </p:cNvSpPr>
            <p:nvPr/>
          </p:nvSpPr>
          <p:spPr bwMode="auto">
            <a:xfrm flipV="1">
              <a:off x="2916" y="1602"/>
              <a:ext cx="0" cy="1590"/>
            </a:xfrm>
            <a:prstGeom prst="line">
              <a:avLst/>
            </a:prstGeom>
            <a:noFill/>
            <a:ln w="31154">
              <a:solidFill>
                <a:srgbClr val="FFE118"/>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73738" name="Text Box 10">
              <a:extLst>
                <a:ext uri="{FF2B5EF4-FFF2-40B4-BE49-F238E27FC236}">
                  <a16:creationId xmlns:a16="http://schemas.microsoft.com/office/drawing/2014/main" id="{0999548D-B14C-455C-8DB1-45D6E26FE3DA}"/>
                </a:ext>
              </a:extLst>
            </p:cNvPr>
            <p:cNvSpPr txBox="1">
              <a:spLocks noChangeArrowheads="1"/>
            </p:cNvSpPr>
            <p:nvPr/>
          </p:nvSpPr>
          <p:spPr bwMode="auto">
            <a:xfrm rot="-5400000">
              <a:off x="-66" y="2252"/>
              <a:ext cx="132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sz="3000">
                  <a:solidFill>
                    <a:srgbClr val="FFE0F5"/>
                  </a:solidFill>
                  <a:latin typeface="Univers (WN)"/>
                </a:rPr>
                <a:t>Amplitud</a:t>
              </a:r>
              <a:r>
                <a:rPr lang="cs-CZ" altLang="cs-CZ" sz="3000">
                  <a:solidFill>
                    <a:srgbClr val="FFE0F5"/>
                  </a:solidFill>
                  <a:latin typeface="Univers (WN)"/>
                </a:rPr>
                <a:t>a</a:t>
              </a:r>
              <a:endParaRPr lang="en-US" altLang="cs-CZ" sz="2400">
                <a:latin typeface="Times New Roman" panose="02020603050405020304" pitchFamily="18" charset="0"/>
              </a:endParaRPr>
            </a:p>
          </p:txBody>
        </p:sp>
        <p:sp>
          <p:nvSpPr>
            <p:cNvPr id="73739" name="Text Box 11">
              <a:extLst>
                <a:ext uri="{FF2B5EF4-FFF2-40B4-BE49-F238E27FC236}">
                  <a16:creationId xmlns:a16="http://schemas.microsoft.com/office/drawing/2014/main" id="{3E8837B8-AB9C-4F3D-B8FC-671E236DD3DD}"/>
                </a:ext>
              </a:extLst>
            </p:cNvPr>
            <p:cNvSpPr txBox="1">
              <a:spLocks noChangeArrowheads="1"/>
            </p:cNvSpPr>
            <p:nvPr/>
          </p:nvSpPr>
          <p:spPr bwMode="auto">
            <a:xfrm>
              <a:off x="4405" y="3463"/>
              <a:ext cx="727"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a:solidFill>
                    <a:srgbClr val="FFE0F5"/>
                  </a:solidFill>
                  <a:latin typeface="Univers (WN)"/>
                </a:rPr>
                <a:t>+100 cm</a:t>
              </a:r>
              <a:r>
                <a:rPr lang="cs-CZ" altLang="cs-CZ">
                  <a:solidFill>
                    <a:srgbClr val="FFE0F5"/>
                  </a:solidFill>
                  <a:latin typeface="Univers (WN)"/>
                </a:rPr>
                <a:t>.s</a:t>
              </a:r>
              <a:r>
                <a:rPr lang="cs-CZ" altLang="cs-CZ" baseline="30000">
                  <a:solidFill>
                    <a:srgbClr val="FFE0F5"/>
                  </a:solidFill>
                  <a:latin typeface="Univers (WN)"/>
                </a:rPr>
                <a:t>-1</a:t>
              </a:r>
              <a:endParaRPr lang="en-US" altLang="cs-CZ" baseline="30000">
                <a:solidFill>
                  <a:srgbClr val="FFE0F5"/>
                </a:solidFill>
                <a:latin typeface="Univers (WN)"/>
              </a:endParaRPr>
            </a:p>
          </p:txBody>
        </p:sp>
        <p:sp>
          <p:nvSpPr>
            <p:cNvPr id="73740" name="Text Box 12">
              <a:extLst>
                <a:ext uri="{FF2B5EF4-FFF2-40B4-BE49-F238E27FC236}">
                  <a16:creationId xmlns:a16="http://schemas.microsoft.com/office/drawing/2014/main" id="{A5B5199D-ABE2-4EB6-BB43-9AC05F97FBB5}"/>
                </a:ext>
              </a:extLst>
            </p:cNvPr>
            <p:cNvSpPr txBox="1">
              <a:spLocks noChangeArrowheads="1"/>
            </p:cNvSpPr>
            <p:nvPr/>
          </p:nvSpPr>
          <p:spPr bwMode="auto">
            <a:xfrm>
              <a:off x="867" y="3473"/>
              <a:ext cx="72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a:solidFill>
                    <a:srgbClr val="FFE0F5"/>
                  </a:solidFill>
                  <a:latin typeface="Univers (WN)"/>
                </a:rPr>
                <a:t>-100 cm</a:t>
              </a:r>
              <a:r>
                <a:rPr lang="cs-CZ" altLang="cs-CZ">
                  <a:solidFill>
                    <a:srgbClr val="FFE0F5"/>
                  </a:solidFill>
                  <a:latin typeface="Univers (WN)"/>
                </a:rPr>
                <a:t>.s</a:t>
              </a:r>
              <a:r>
                <a:rPr lang="cs-CZ" altLang="cs-CZ" baseline="30000">
                  <a:solidFill>
                    <a:srgbClr val="FFE0F5"/>
                  </a:solidFill>
                  <a:latin typeface="Univers (WN)"/>
                </a:rPr>
                <a:t>-1</a:t>
              </a:r>
              <a:endParaRPr lang="en-US" altLang="cs-CZ" sz="2400" baseline="30000">
                <a:latin typeface="Times New Roman" panose="02020603050405020304" pitchFamily="18" charset="0"/>
              </a:endParaRPr>
            </a:p>
          </p:txBody>
        </p:sp>
        <p:sp>
          <p:nvSpPr>
            <p:cNvPr id="73741" name="AutoShape 13">
              <a:extLst>
                <a:ext uri="{FF2B5EF4-FFF2-40B4-BE49-F238E27FC236}">
                  <a16:creationId xmlns:a16="http://schemas.microsoft.com/office/drawing/2014/main" id="{9E3F508E-54C1-4D02-AB46-5D6B013BB9ED}"/>
                </a:ext>
              </a:extLst>
            </p:cNvPr>
            <p:cNvSpPr>
              <a:spLocks noChangeArrowheads="1"/>
            </p:cNvSpPr>
            <p:nvPr/>
          </p:nvSpPr>
          <p:spPr bwMode="auto">
            <a:xfrm flipV="1">
              <a:off x="4218" y="3291"/>
              <a:ext cx="421" cy="151"/>
            </a:xfrm>
            <a:prstGeom prst="roundRect">
              <a:avLst>
                <a:gd name="adj" fmla="val 0"/>
              </a:avLst>
            </a:prstGeom>
            <a:solidFill>
              <a:srgbClr val="FFFF35"/>
            </a:solidFill>
            <a:ln w="18851">
              <a:solidFill>
                <a:srgbClr val="FFFF35"/>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2" name="AutoShape 14">
              <a:extLst>
                <a:ext uri="{FF2B5EF4-FFF2-40B4-BE49-F238E27FC236}">
                  <a16:creationId xmlns:a16="http://schemas.microsoft.com/office/drawing/2014/main" id="{B93FCB77-EEBC-41B6-91E7-DBB3D61721A7}"/>
                </a:ext>
              </a:extLst>
            </p:cNvPr>
            <p:cNvSpPr>
              <a:spLocks noChangeArrowheads="1"/>
            </p:cNvSpPr>
            <p:nvPr/>
          </p:nvSpPr>
          <p:spPr bwMode="auto">
            <a:xfrm flipV="1">
              <a:off x="3762" y="3291"/>
              <a:ext cx="455" cy="151"/>
            </a:xfrm>
            <a:prstGeom prst="roundRect">
              <a:avLst>
                <a:gd name="adj" fmla="val 0"/>
              </a:avLst>
            </a:prstGeom>
            <a:solidFill>
              <a:srgbClr val="FF8100"/>
            </a:solidFill>
            <a:ln w="18851">
              <a:solidFill>
                <a:srgbClr val="FF810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3" name="AutoShape 15">
              <a:extLst>
                <a:ext uri="{FF2B5EF4-FFF2-40B4-BE49-F238E27FC236}">
                  <a16:creationId xmlns:a16="http://schemas.microsoft.com/office/drawing/2014/main" id="{861B1BAE-8C63-4B5D-A807-24BC1788F305}"/>
                </a:ext>
              </a:extLst>
            </p:cNvPr>
            <p:cNvSpPr>
              <a:spLocks noChangeArrowheads="1"/>
            </p:cNvSpPr>
            <p:nvPr/>
          </p:nvSpPr>
          <p:spPr bwMode="auto">
            <a:xfrm flipV="1">
              <a:off x="3355" y="3291"/>
              <a:ext cx="443" cy="150"/>
            </a:xfrm>
            <a:prstGeom prst="roundRect">
              <a:avLst>
                <a:gd name="adj" fmla="val 0"/>
              </a:avLst>
            </a:prstGeom>
            <a:solidFill>
              <a:srgbClr val="FF1F10"/>
            </a:solidFill>
            <a:ln w="18851">
              <a:solidFill>
                <a:srgbClr val="FF1F1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4" name="AutoShape 16">
              <a:extLst>
                <a:ext uri="{FF2B5EF4-FFF2-40B4-BE49-F238E27FC236}">
                  <a16:creationId xmlns:a16="http://schemas.microsoft.com/office/drawing/2014/main" id="{76A4D845-FB60-411F-9FF8-0015ACB2AE57}"/>
                </a:ext>
              </a:extLst>
            </p:cNvPr>
            <p:cNvSpPr>
              <a:spLocks noChangeArrowheads="1"/>
            </p:cNvSpPr>
            <p:nvPr/>
          </p:nvSpPr>
          <p:spPr bwMode="auto">
            <a:xfrm flipV="1">
              <a:off x="1044" y="3288"/>
              <a:ext cx="466" cy="151"/>
            </a:xfrm>
            <a:prstGeom prst="roundRect">
              <a:avLst>
                <a:gd name="adj" fmla="val 0"/>
              </a:avLst>
            </a:prstGeom>
            <a:solidFill>
              <a:srgbClr val="82E0FF"/>
            </a:solidFill>
            <a:ln w="18851">
              <a:solidFill>
                <a:srgbClr val="82E0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5" name="AutoShape 17">
              <a:extLst>
                <a:ext uri="{FF2B5EF4-FFF2-40B4-BE49-F238E27FC236}">
                  <a16:creationId xmlns:a16="http://schemas.microsoft.com/office/drawing/2014/main" id="{A2C71B67-AA65-4A1C-B275-DB63B3A105AF}"/>
                </a:ext>
              </a:extLst>
            </p:cNvPr>
            <p:cNvSpPr>
              <a:spLocks noChangeArrowheads="1"/>
            </p:cNvSpPr>
            <p:nvPr/>
          </p:nvSpPr>
          <p:spPr bwMode="auto">
            <a:xfrm flipV="1">
              <a:off x="2965" y="3293"/>
              <a:ext cx="400" cy="152"/>
            </a:xfrm>
            <a:prstGeom prst="roundRect">
              <a:avLst>
                <a:gd name="adj" fmla="val 0"/>
              </a:avLst>
            </a:prstGeom>
            <a:solidFill>
              <a:srgbClr val="C21212"/>
            </a:solidFill>
            <a:ln w="18851">
              <a:solidFill>
                <a:srgbClr val="C21212"/>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6" name="AutoShape 18">
              <a:extLst>
                <a:ext uri="{FF2B5EF4-FFF2-40B4-BE49-F238E27FC236}">
                  <a16:creationId xmlns:a16="http://schemas.microsoft.com/office/drawing/2014/main" id="{A9B0E671-E88A-4BD3-AFCC-900E91A45C8D}"/>
                </a:ext>
              </a:extLst>
            </p:cNvPr>
            <p:cNvSpPr>
              <a:spLocks noChangeArrowheads="1"/>
            </p:cNvSpPr>
            <p:nvPr/>
          </p:nvSpPr>
          <p:spPr bwMode="auto">
            <a:xfrm flipV="1">
              <a:off x="2550" y="3288"/>
              <a:ext cx="324" cy="151"/>
            </a:xfrm>
            <a:prstGeom prst="roundRect">
              <a:avLst>
                <a:gd name="adj" fmla="val 0"/>
              </a:avLst>
            </a:prstGeom>
            <a:solidFill>
              <a:srgbClr val="0000E0"/>
            </a:solidFill>
            <a:ln w="18851">
              <a:solidFill>
                <a:srgbClr val="0000E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7" name="AutoShape 19">
              <a:extLst>
                <a:ext uri="{FF2B5EF4-FFF2-40B4-BE49-F238E27FC236}">
                  <a16:creationId xmlns:a16="http://schemas.microsoft.com/office/drawing/2014/main" id="{9408221B-2F22-4660-873A-84480275D33A}"/>
                </a:ext>
              </a:extLst>
            </p:cNvPr>
            <p:cNvSpPr>
              <a:spLocks noChangeArrowheads="1"/>
            </p:cNvSpPr>
            <p:nvPr/>
          </p:nvSpPr>
          <p:spPr bwMode="auto">
            <a:xfrm flipV="1">
              <a:off x="1502" y="3289"/>
              <a:ext cx="432" cy="150"/>
            </a:xfrm>
            <a:prstGeom prst="roundRect">
              <a:avLst>
                <a:gd name="adj" fmla="val 0"/>
              </a:avLst>
            </a:prstGeom>
            <a:solidFill>
              <a:srgbClr val="00BFFF"/>
            </a:solidFill>
            <a:ln w="18851">
              <a:solidFill>
                <a:srgbClr val="00BF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8" name="AutoShape 20">
              <a:extLst>
                <a:ext uri="{FF2B5EF4-FFF2-40B4-BE49-F238E27FC236}">
                  <a16:creationId xmlns:a16="http://schemas.microsoft.com/office/drawing/2014/main" id="{7AE2D379-4108-4384-8BA0-C06800BA3C3F}"/>
                </a:ext>
              </a:extLst>
            </p:cNvPr>
            <p:cNvSpPr>
              <a:spLocks noChangeArrowheads="1"/>
            </p:cNvSpPr>
            <p:nvPr/>
          </p:nvSpPr>
          <p:spPr bwMode="auto">
            <a:xfrm flipV="1">
              <a:off x="1907" y="3292"/>
              <a:ext cx="391" cy="152"/>
            </a:xfrm>
            <a:prstGeom prst="roundRect">
              <a:avLst>
                <a:gd name="adj" fmla="val 0"/>
              </a:avLst>
            </a:prstGeom>
            <a:solidFill>
              <a:srgbClr val="0080FF"/>
            </a:solidFill>
            <a:ln w="18851">
              <a:solidFill>
                <a:srgbClr val="0080FF"/>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49" name="AutoShape 21">
              <a:extLst>
                <a:ext uri="{FF2B5EF4-FFF2-40B4-BE49-F238E27FC236}">
                  <a16:creationId xmlns:a16="http://schemas.microsoft.com/office/drawing/2014/main" id="{D7E6AF38-1A21-4774-8DEA-86B9FD744505}"/>
                </a:ext>
              </a:extLst>
            </p:cNvPr>
            <p:cNvSpPr>
              <a:spLocks noChangeArrowheads="1"/>
            </p:cNvSpPr>
            <p:nvPr/>
          </p:nvSpPr>
          <p:spPr bwMode="auto">
            <a:xfrm flipV="1">
              <a:off x="2262" y="3291"/>
              <a:ext cx="290" cy="149"/>
            </a:xfrm>
            <a:prstGeom prst="roundRect">
              <a:avLst>
                <a:gd name="adj" fmla="val 0"/>
              </a:avLst>
            </a:prstGeom>
            <a:solidFill>
              <a:srgbClr val="0000E0"/>
            </a:solidFill>
            <a:ln w="18851">
              <a:solidFill>
                <a:srgbClr val="0000E0"/>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cs-CZ" altLang="cs-CZ"/>
            </a:p>
          </p:txBody>
        </p:sp>
        <p:sp>
          <p:nvSpPr>
            <p:cNvPr id="73750" name="Freeform 22">
              <a:extLst>
                <a:ext uri="{FF2B5EF4-FFF2-40B4-BE49-F238E27FC236}">
                  <a16:creationId xmlns:a16="http://schemas.microsoft.com/office/drawing/2014/main" id="{21D101C5-063F-41BD-9533-72C167993718}"/>
                </a:ext>
              </a:extLst>
            </p:cNvPr>
            <p:cNvSpPr>
              <a:spLocks/>
            </p:cNvSpPr>
            <p:nvPr/>
          </p:nvSpPr>
          <p:spPr bwMode="auto">
            <a:xfrm>
              <a:off x="722" y="2860"/>
              <a:ext cx="160" cy="344"/>
            </a:xfrm>
            <a:custGeom>
              <a:avLst/>
              <a:gdLst>
                <a:gd name="T0" fmla="*/ 0 w 192"/>
                <a:gd name="T1" fmla="*/ 0 h 369"/>
                <a:gd name="T2" fmla="*/ 0 w 192"/>
                <a:gd name="T3" fmla="*/ 68 h 369"/>
                <a:gd name="T4" fmla="*/ 3 w 192"/>
                <a:gd name="T5" fmla="*/ 68 h 369"/>
                <a:gd name="T6" fmla="*/ 3 w 192"/>
                <a:gd name="T7" fmla="*/ 0 h 369"/>
                <a:gd name="T8" fmla="*/ 0 w 192"/>
                <a:gd name="T9" fmla="*/ 0 h 369"/>
                <a:gd name="T10" fmla="*/ 0 60000 65536"/>
                <a:gd name="T11" fmla="*/ 0 60000 65536"/>
                <a:gd name="T12" fmla="*/ 0 60000 65536"/>
                <a:gd name="T13" fmla="*/ 0 60000 65536"/>
                <a:gd name="T14" fmla="*/ 0 60000 65536"/>
                <a:gd name="T15" fmla="*/ 0 w 192"/>
                <a:gd name="T16" fmla="*/ 0 h 369"/>
                <a:gd name="T17" fmla="*/ 192 w 192"/>
                <a:gd name="T18" fmla="*/ 369 h 369"/>
              </a:gdLst>
              <a:ahLst/>
              <a:cxnLst>
                <a:cxn ang="T10">
                  <a:pos x="T0" y="T1"/>
                </a:cxn>
                <a:cxn ang="T11">
                  <a:pos x="T2" y="T3"/>
                </a:cxn>
                <a:cxn ang="T12">
                  <a:pos x="T4" y="T5"/>
                </a:cxn>
                <a:cxn ang="T13">
                  <a:pos x="T6" y="T7"/>
                </a:cxn>
                <a:cxn ang="T14">
                  <a:pos x="T8" y="T9"/>
                </a:cxn>
              </a:cxnLst>
              <a:rect l="T15" t="T16" r="T17" b="T18"/>
              <a:pathLst>
                <a:path w="192" h="369">
                  <a:moveTo>
                    <a:pt x="0" y="0"/>
                  </a:moveTo>
                  <a:lnTo>
                    <a:pt x="0" y="368"/>
                  </a:lnTo>
                  <a:lnTo>
                    <a:pt x="191" y="368"/>
                  </a:lnTo>
                  <a:lnTo>
                    <a:pt x="191" y="0"/>
                  </a:lnTo>
                  <a:lnTo>
                    <a:pt x="0" y="0"/>
                  </a:lnTo>
                </a:path>
              </a:pathLst>
            </a:custGeom>
            <a:solidFill>
              <a:srgbClr val="0000E0"/>
            </a:solidFill>
            <a:ln w="18851" cap="flat" cmpd="sng">
              <a:solidFill>
                <a:srgbClr val="0000E0"/>
              </a:solidFill>
              <a:prstDash val="solid"/>
              <a:round/>
              <a:headEnd type="none" w="med" len="med"/>
              <a:tailEnd type="none" w="med" len="med"/>
            </a:ln>
          </p:spPr>
          <p:txBody>
            <a:bodyPr/>
            <a:lstStyle/>
            <a:p>
              <a:endParaRPr lang="cs-CZ"/>
            </a:p>
          </p:txBody>
        </p:sp>
        <p:sp>
          <p:nvSpPr>
            <p:cNvPr id="73751" name="Freeform 23">
              <a:extLst>
                <a:ext uri="{FF2B5EF4-FFF2-40B4-BE49-F238E27FC236}">
                  <a16:creationId xmlns:a16="http://schemas.microsoft.com/office/drawing/2014/main" id="{B4E7D63B-4CCA-435C-9904-491F09B7B8CC}"/>
                </a:ext>
              </a:extLst>
            </p:cNvPr>
            <p:cNvSpPr>
              <a:spLocks/>
            </p:cNvSpPr>
            <p:nvPr/>
          </p:nvSpPr>
          <p:spPr bwMode="auto">
            <a:xfrm>
              <a:off x="724" y="2512"/>
              <a:ext cx="161" cy="344"/>
            </a:xfrm>
            <a:custGeom>
              <a:avLst/>
              <a:gdLst>
                <a:gd name="T0" fmla="*/ 0 w 192"/>
                <a:gd name="T1" fmla="*/ 0 h 369"/>
                <a:gd name="T2" fmla="*/ 0 w 192"/>
                <a:gd name="T3" fmla="*/ 68 h 369"/>
                <a:gd name="T4" fmla="*/ 3 w 192"/>
                <a:gd name="T5" fmla="*/ 68 h 369"/>
                <a:gd name="T6" fmla="*/ 3 w 192"/>
                <a:gd name="T7" fmla="*/ 0 h 369"/>
                <a:gd name="T8" fmla="*/ 0 w 192"/>
                <a:gd name="T9" fmla="*/ 0 h 369"/>
                <a:gd name="T10" fmla="*/ 0 60000 65536"/>
                <a:gd name="T11" fmla="*/ 0 60000 65536"/>
                <a:gd name="T12" fmla="*/ 0 60000 65536"/>
                <a:gd name="T13" fmla="*/ 0 60000 65536"/>
                <a:gd name="T14" fmla="*/ 0 60000 65536"/>
                <a:gd name="T15" fmla="*/ 0 w 192"/>
                <a:gd name="T16" fmla="*/ 0 h 369"/>
                <a:gd name="T17" fmla="*/ 192 w 192"/>
                <a:gd name="T18" fmla="*/ 369 h 369"/>
              </a:gdLst>
              <a:ahLst/>
              <a:cxnLst>
                <a:cxn ang="T10">
                  <a:pos x="T0" y="T1"/>
                </a:cxn>
                <a:cxn ang="T11">
                  <a:pos x="T2" y="T3"/>
                </a:cxn>
                <a:cxn ang="T12">
                  <a:pos x="T4" y="T5"/>
                </a:cxn>
                <a:cxn ang="T13">
                  <a:pos x="T6" y="T7"/>
                </a:cxn>
                <a:cxn ang="T14">
                  <a:pos x="T8" y="T9"/>
                </a:cxn>
              </a:cxnLst>
              <a:rect l="T15" t="T16" r="T17" b="T18"/>
              <a:pathLst>
                <a:path w="192" h="369">
                  <a:moveTo>
                    <a:pt x="0" y="0"/>
                  </a:moveTo>
                  <a:lnTo>
                    <a:pt x="0" y="368"/>
                  </a:lnTo>
                  <a:lnTo>
                    <a:pt x="191" y="368"/>
                  </a:lnTo>
                  <a:lnTo>
                    <a:pt x="191" y="0"/>
                  </a:lnTo>
                  <a:lnTo>
                    <a:pt x="0" y="0"/>
                  </a:lnTo>
                </a:path>
              </a:pathLst>
            </a:custGeom>
            <a:solidFill>
              <a:srgbClr val="C21212"/>
            </a:solidFill>
            <a:ln w="18851" cap="flat" cmpd="sng">
              <a:solidFill>
                <a:srgbClr val="C21212"/>
              </a:solidFill>
              <a:prstDash val="solid"/>
              <a:round/>
              <a:headEnd type="none" w="med" len="med"/>
              <a:tailEnd type="none" w="med" len="med"/>
            </a:ln>
          </p:spPr>
          <p:txBody>
            <a:bodyPr/>
            <a:lstStyle/>
            <a:p>
              <a:endParaRPr lang="cs-CZ"/>
            </a:p>
          </p:txBody>
        </p:sp>
        <p:sp>
          <p:nvSpPr>
            <p:cNvPr id="73752" name="Freeform 24">
              <a:extLst>
                <a:ext uri="{FF2B5EF4-FFF2-40B4-BE49-F238E27FC236}">
                  <a16:creationId xmlns:a16="http://schemas.microsoft.com/office/drawing/2014/main" id="{C09E5E1C-B9E9-49EA-9C60-A6CC6DCD5C0B}"/>
                </a:ext>
              </a:extLst>
            </p:cNvPr>
            <p:cNvSpPr>
              <a:spLocks/>
            </p:cNvSpPr>
            <p:nvPr/>
          </p:nvSpPr>
          <p:spPr bwMode="auto">
            <a:xfrm>
              <a:off x="722" y="1486"/>
              <a:ext cx="166" cy="543"/>
            </a:xfrm>
            <a:custGeom>
              <a:avLst/>
              <a:gdLst>
                <a:gd name="T0" fmla="*/ 0 w 198"/>
                <a:gd name="T1" fmla="*/ 0 h 583"/>
                <a:gd name="T2" fmla="*/ 0 w 198"/>
                <a:gd name="T3" fmla="*/ 105 h 583"/>
                <a:gd name="T4" fmla="*/ 3 w 198"/>
                <a:gd name="T5" fmla="*/ 105 h 583"/>
                <a:gd name="T6" fmla="*/ 3 w 198"/>
                <a:gd name="T7" fmla="*/ 0 h 583"/>
                <a:gd name="T8" fmla="*/ 0 w 198"/>
                <a:gd name="T9" fmla="*/ 0 h 583"/>
                <a:gd name="T10" fmla="*/ 0 60000 65536"/>
                <a:gd name="T11" fmla="*/ 0 60000 65536"/>
                <a:gd name="T12" fmla="*/ 0 60000 65536"/>
                <a:gd name="T13" fmla="*/ 0 60000 65536"/>
                <a:gd name="T14" fmla="*/ 0 60000 65536"/>
                <a:gd name="T15" fmla="*/ 0 w 198"/>
                <a:gd name="T16" fmla="*/ 0 h 583"/>
                <a:gd name="T17" fmla="*/ 198 w 198"/>
                <a:gd name="T18" fmla="*/ 583 h 583"/>
              </a:gdLst>
              <a:ahLst/>
              <a:cxnLst>
                <a:cxn ang="T10">
                  <a:pos x="T0" y="T1"/>
                </a:cxn>
                <a:cxn ang="T11">
                  <a:pos x="T2" y="T3"/>
                </a:cxn>
                <a:cxn ang="T12">
                  <a:pos x="T4" y="T5"/>
                </a:cxn>
                <a:cxn ang="T13">
                  <a:pos x="T6" y="T7"/>
                </a:cxn>
                <a:cxn ang="T14">
                  <a:pos x="T8" y="T9"/>
                </a:cxn>
              </a:cxnLst>
              <a:rect l="T15" t="T16" r="T17" b="T18"/>
              <a:pathLst>
                <a:path w="198" h="583">
                  <a:moveTo>
                    <a:pt x="0" y="0"/>
                  </a:moveTo>
                  <a:lnTo>
                    <a:pt x="0" y="582"/>
                  </a:lnTo>
                  <a:lnTo>
                    <a:pt x="197" y="582"/>
                  </a:lnTo>
                  <a:lnTo>
                    <a:pt x="197" y="0"/>
                  </a:lnTo>
                  <a:lnTo>
                    <a:pt x="0" y="0"/>
                  </a:lnTo>
                </a:path>
              </a:pathLst>
            </a:custGeom>
            <a:solidFill>
              <a:srgbClr val="FFFF80"/>
            </a:solidFill>
            <a:ln w="18851" cap="flat" cmpd="sng">
              <a:solidFill>
                <a:srgbClr val="FFFF80"/>
              </a:solidFill>
              <a:prstDash val="solid"/>
              <a:round/>
              <a:headEnd type="none" w="med" len="med"/>
              <a:tailEnd type="none" w="med" len="med"/>
            </a:ln>
          </p:spPr>
          <p:txBody>
            <a:bodyPr/>
            <a:lstStyle/>
            <a:p>
              <a:endParaRPr lang="cs-CZ"/>
            </a:p>
          </p:txBody>
        </p:sp>
        <p:sp>
          <p:nvSpPr>
            <p:cNvPr id="73753" name="Freeform 25">
              <a:extLst>
                <a:ext uri="{FF2B5EF4-FFF2-40B4-BE49-F238E27FC236}">
                  <a16:creationId xmlns:a16="http://schemas.microsoft.com/office/drawing/2014/main" id="{FDB60879-EC5B-4524-8DE3-3465A3DD19EF}"/>
                </a:ext>
              </a:extLst>
            </p:cNvPr>
            <p:cNvSpPr>
              <a:spLocks/>
            </p:cNvSpPr>
            <p:nvPr/>
          </p:nvSpPr>
          <p:spPr bwMode="auto">
            <a:xfrm>
              <a:off x="724" y="1997"/>
              <a:ext cx="164" cy="1088"/>
            </a:xfrm>
            <a:custGeom>
              <a:avLst/>
              <a:gdLst>
                <a:gd name="T0" fmla="*/ 0 w 196"/>
                <a:gd name="T1" fmla="*/ 0 h 1167"/>
                <a:gd name="T2" fmla="*/ 0 w 196"/>
                <a:gd name="T3" fmla="*/ 216 h 1167"/>
                <a:gd name="T4" fmla="*/ 3 w 196"/>
                <a:gd name="T5" fmla="*/ 216 h 1167"/>
                <a:gd name="T6" fmla="*/ 3 w 196"/>
                <a:gd name="T7" fmla="*/ 0 h 1167"/>
                <a:gd name="T8" fmla="*/ 0 w 196"/>
                <a:gd name="T9" fmla="*/ 0 h 1167"/>
                <a:gd name="T10" fmla="*/ 0 60000 65536"/>
                <a:gd name="T11" fmla="*/ 0 60000 65536"/>
                <a:gd name="T12" fmla="*/ 0 60000 65536"/>
                <a:gd name="T13" fmla="*/ 0 60000 65536"/>
                <a:gd name="T14" fmla="*/ 0 60000 65536"/>
                <a:gd name="T15" fmla="*/ 0 w 196"/>
                <a:gd name="T16" fmla="*/ 0 h 1167"/>
                <a:gd name="T17" fmla="*/ 196 w 196"/>
                <a:gd name="T18" fmla="*/ 1167 h 1167"/>
              </a:gdLst>
              <a:ahLst/>
              <a:cxnLst>
                <a:cxn ang="T10">
                  <a:pos x="T0" y="T1"/>
                </a:cxn>
                <a:cxn ang="T11">
                  <a:pos x="T2" y="T3"/>
                </a:cxn>
                <a:cxn ang="T12">
                  <a:pos x="T4" y="T5"/>
                </a:cxn>
                <a:cxn ang="T13">
                  <a:pos x="T6" y="T7"/>
                </a:cxn>
                <a:cxn ang="T14">
                  <a:pos x="T8" y="T9"/>
                </a:cxn>
              </a:cxnLst>
              <a:rect l="T15" t="T16" r="T17" b="T18"/>
              <a:pathLst>
                <a:path w="196" h="1167">
                  <a:moveTo>
                    <a:pt x="0" y="0"/>
                  </a:moveTo>
                  <a:lnTo>
                    <a:pt x="0" y="1166"/>
                  </a:lnTo>
                  <a:lnTo>
                    <a:pt x="195" y="1166"/>
                  </a:lnTo>
                  <a:lnTo>
                    <a:pt x="195" y="0"/>
                  </a:lnTo>
                  <a:lnTo>
                    <a:pt x="0" y="0"/>
                  </a:lnTo>
                </a:path>
              </a:pathLst>
            </a:custGeom>
            <a:solidFill>
              <a:srgbClr val="FFFF00"/>
            </a:solidFill>
            <a:ln w="18851" cap="flat" cmpd="sng">
              <a:solidFill>
                <a:srgbClr val="FFFF00"/>
              </a:solidFill>
              <a:prstDash val="solid"/>
              <a:round/>
              <a:headEnd type="none" w="med" len="med"/>
              <a:tailEnd type="none" w="med" len="med"/>
            </a:ln>
          </p:spPr>
          <p:txBody>
            <a:bodyPr/>
            <a:lstStyle/>
            <a:p>
              <a:endParaRPr lang="cs-CZ"/>
            </a:p>
          </p:txBody>
        </p:sp>
        <p:sp>
          <p:nvSpPr>
            <p:cNvPr id="73754" name="Freeform 26">
              <a:extLst>
                <a:ext uri="{FF2B5EF4-FFF2-40B4-BE49-F238E27FC236}">
                  <a16:creationId xmlns:a16="http://schemas.microsoft.com/office/drawing/2014/main" id="{D2997DF8-8695-40BB-9ACB-2516039B97DD}"/>
                </a:ext>
              </a:extLst>
            </p:cNvPr>
            <p:cNvSpPr>
              <a:spLocks/>
            </p:cNvSpPr>
            <p:nvPr/>
          </p:nvSpPr>
          <p:spPr bwMode="auto">
            <a:xfrm>
              <a:off x="722" y="3060"/>
              <a:ext cx="166" cy="186"/>
            </a:xfrm>
            <a:custGeom>
              <a:avLst/>
              <a:gdLst>
                <a:gd name="T0" fmla="*/ 0 w 199"/>
                <a:gd name="T1" fmla="*/ 0 h 199"/>
                <a:gd name="T2" fmla="*/ 0 w 199"/>
                <a:gd name="T3" fmla="*/ 38 h 199"/>
                <a:gd name="T4" fmla="*/ 3 w 199"/>
                <a:gd name="T5" fmla="*/ 38 h 199"/>
                <a:gd name="T6" fmla="*/ 3 w 199"/>
                <a:gd name="T7" fmla="*/ 0 h 199"/>
                <a:gd name="T8" fmla="*/ 0 w 199"/>
                <a:gd name="T9" fmla="*/ 0 h 199"/>
                <a:gd name="T10" fmla="*/ 0 60000 65536"/>
                <a:gd name="T11" fmla="*/ 0 60000 65536"/>
                <a:gd name="T12" fmla="*/ 0 60000 65536"/>
                <a:gd name="T13" fmla="*/ 0 60000 65536"/>
                <a:gd name="T14" fmla="*/ 0 60000 65536"/>
                <a:gd name="T15" fmla="*/ 0 w 199"/>
                <a:gd name="T16" fmla="*/ 0 h 199"/>
                <a:gd name="T17" fmla="*/ 199 w 199"/>
                <a:gd name="T18" fmla="*/ 199 h 199"/>
              </a:gdLst>
              <a:ahLst/>
              <a:cxnLst>
                <a:cxn ang="T10">
                  <a:pos x="T0" y="T1"/>
                </a:cxn>
                <a:cxn ang="T11">
                  <a:pos x="T2" y="T3"/>
                </a:cxn>
                <a:cxn ang="T12">
                  <a:pos x="T4" y="T5"/>
                </a:cxn>
                <a:cxn ang="T13">
                  <a:pos x="T6" y="T7"/>
                </a:cxn>
                <a:cxn ang="T14">
                  <a:pos x="T8" y="T9"/>
                </a:cxn>
              </a:cxnLst>
              <a:rect l="T15" t="T16" r="T17" b="T18"/>
              <a:pathLst>
                <a:path w="199" h="199">
                  <a:moveTo>
                    <a:pt x="0" y="0"/>
                  </a:moveTo>
                  <a:lnTo>
                    <a:pt x="0" y="198"/>
                  </a:lnTo>
                  <a:lnTo>
                    <a:pt x="198" y="198"/>
                  </a:lnTo>
                  <a:lnTo>
                    <a:pt x="198" y="0"/>
                  </a:lnTo>
                  <a:lnTo>
                    <a:pt x="0" y="0"/>
                  </a:lnTo>
                </a:path>
              </a:pathLst>
            </a:custGeom>
            <a:solidFill>
              <a:srgbClr val="FF4070"/>
            </a:solidFill>
            <a:ln w="18851" cap="flat" cmpd="sng">
              <a:solidFill>
                <a:srgbClr val="FF4070"/>
              </a:solidFill>
              <a:prstDash val="solid"/>
              <a:round/>
              <a:headEnd type="none" w="med" len="med"/>
              <a:tailEnd type="none" w="med" len="med"/>
            </a:ln>
          </p:spPr>
          <p:txBody>
            <a:bodyPr/>
            <a:lstStyle/>
            <a:p>
              <a:endParaRPr lang="cs-CZ"/>
            </a:p>
          </p:txBody>
        </p:sp>
        <p:grpSp>
          <p:nvGrpSpPr>
            <p:cNvPr id="73755" name="Group 27">
              <a:extLst>
                <a:ext uri="{FF2B5EF4-FFF2-40B4-BE49-F238E27FC236}">
                  <a16:creationId xmlns:a16="http://schemas.microsoft.com/office/drawing/2014/main" id="{6E554E38-5B51-4417-BD7D-27F57F5057AD}"/>
                </a:ext>
              </a:extLst>
            </p:cNvPr>
            <p:cNvGrpSpPr>
              <a:grpSpLocks/>
            </p:cNvGrpSpPr>
            <p:nvPr/>
          </p:nvGrpSpPr>
          <p:grpSpPr bwMode="auto">
            <a:xfrm>
              <a:off x="3264" y="1824"/>
              <a:ext cx="859" cy="1382"/>
              <a:chOff x="4054" y="2457"/>
              <a:chExt cx="1028" cy="1482"/>
            </a:xfrm>
          </p:grpSpPr>
          <p:sp>
            <p:nvSpPr>
              <p:cNvPr id="73771" name="Freeform 28">
                <a:extLst>
                  <a:ext uri="{FF2B5EF4-FFF2-40B4-BE49-F238E27FC236}">
                    <a16:creationId xmlns:a16="http://schemas.microsoft.com/office/drawing/2014/main" id="{26C2D39A-4D0F-4603-8C12-2DAE405F8EF7}"/>
                  </a:ext>
                </a:extLst>
              </p:cNvPr>
              <p:cNvSpPr>
                <a:spLocks/>
              </p:cNvSpPr>
              <p:nvPr/>
            </p:nvSpPr>
            <p:spPr bwMode="auto">
              <a:xfrm>
                <a:off x="4054" y="2459"/>
                <a:ext cx="521" cy="1480"/>
              </a:xfrm>
              <a:custGeom>
                <a:avLst/>
                <a:gdLst>
                  <a:gd name="T0" fmla="*/ 3 w 521"/>
                  <a:gd name="T1" fmla="*/ 1474 h 1480"/>
                  <a:gd name="T2" fmla="*/ 15 w 521"/>
                  <a:gd name="T3" fmla="*/ 1449 h 1480"/>
                  <a:gd name="T4" fmla="*/ 37 w 521"/>
                  <a:gd name="T5" fmla="*/ 1408 h 1480"/>
                  <a:gd name="T6" fmla="*/ 57 w 521"/>
                  <a:gd name="T7" fmla="*/ 1366 h 1480"/>
                  <a:gd name="T8" fmla="*/ 77 w 521"/>
                  <a:gd name="T9" fmla="*/ 1324 h 1480"/>
                  <a:gd name="T10" fmla="*/ 90 w 521"/>
                  <a:gd name="T11" fmla="*/ 1291 h 1480"/>
                  <a:gd name="T12" fmla="*/ 104 w 521"/>
                  <a:gd name="T13" fmla="*/ 1246 h 1480"/>
                  <a:gd name="T14" fmla="*/ 115 w 521"/>
                  <a:gd name="T15" fmla="*/ 1194 h 1480"/>
                  <a:gd name="T16" fmla="*/ 127 w 521"/>
                  <a:gd name="T17" fmla="*/ 1139 h 1480"/>
                  <a:gd name="T18" fmla="*/ 137 w 521"/>
                  <a:gd name="T19" fmla="*/ 1088 h 1480"/>
                  <a:gd name="T20" fmla="*/ 147 w 521"/>
                  <a:gd name="T21" fmla="*/ 1044 h 1480"/>
                  <a:gd name="T22" fmla="*/ 162 w 521"/>
                  <a:gd name="T23" fmla="*/ 977 h 1480"/>
                  <a:gd name="T24" fmla="*/ 179 w 521"/>
                  <a:gd name="T25" fmla="*/ 895 h 1480"/>
                  <a:gd name="T26" fmla="*/ 198 w 521"/>
                  <a:gd name="T27" fmla="*/ 808 h 1480"/>
                  <a:gd name="T28" fmla="*/ 215 w 521"/>
                  <a:gd name="T29" fmla="*/ 723 h 1480"/>
                  <a:gd name="T30" fmla="*/ 228 w 521"/>
                  <a:gd name="T31" fmla="*/ 648 h 1480"/>
                  <a:gd name="T32" fmla="*/ 237 w 521"/>
                  <a:gd name="T33" fmla="*/ 594 h 1480"/>
                  <a:gd name="T34" fmla="*/ 243 w 521"/>
                  <a:gd name="T35" fmla="*/ 534 h 1480"/>
                  <a:gd name="T36" fmla="*/ 250 w 521"/>
                  <a:gd name="T37" fmla="*/ 466 h 1480"/>
                  <a:gd name="T38" fmla="*/ 255 w 521"/>
                  <a:gd name="T39" fmla="*/ 401 h 1480"/>
                  <a:gd name="T40" fmla="*/ 264 w 521"/>
                  <a:gd name="T41" fmla="*/ 340 h 1480"/>
                  <a:gd name="T42" fmla="*/ 272 w 521"/>
                  <a:gd name="T43" fmla="*/ 299 h 1480"/>
                  <a:gd name="T44" fmla="*/ 280 w 521"/>
                  <a:gd name="T45" fmla="*/ 273 h 1480"/>
                  <a:gd name="T46" fmla="*/ 289 w 521"/>
                  <a:gd name="T47" fmla="*/ 243 h 1480"/>
                  <a:gd name="T48" fmla="*/ 298 w 521"/>
                  <a:gd name="T49" fmla="*/ 212 h 1480"/>
                  <a:gd name="T50" fmla="*/ 308 w 521"/>
                  <a:gd name="T51" fmla="*/ 186 h 1480"/>
                  <a:gd name="T52" fmla="*/ 319 w 521"/>
                  <a:gd name="T53" fmla="*/ 162 h 1480"/>
                  <a:gd name="T54" fmla="*/ 330 w 521"/>
                  <a:gd name="T55" fmla="*/ 142 h 1480"/>
                  <a:gd name="T56" fmla="*/ 345 w 521"/>
                  <a:gd name="T57" fmla="*/ 117 h 1480"/>
                  <a:gd name="T58" fmla="*/ 362 w 521"/>
                  <a:gd name="T59" fmla="*/ 92 h 1480"/>
                  <a:gd name="T60" fmla="*/ 379 w 521"/>
                  <a:gd name="T61" fmla="*/ 68 h 1480"/>
                  <a:gd name="T62" fmla="*/ 396 w 521"/>
                  <a:gd name="T63" fmla="*/ 49 h 1480"/>
                  <a:gd name="T64" fmla="*/ 407 w 521"/>
                  <a:gd name="T65" fmla="*/ 38 h 1480"/>
                  <a:gd name="T66" fmla="*/ 419 w 521"/>
                  <a:gd name="T67" fmla="*/ 30 h 1480"/>
                  <a:gd name="T68" fmla="*/ 434 w 521"/>
                  <a:gd name="T69" fmla="*/ 19 h 1480"/>
                  <a:gd name="T70" fmla="*/ 448 w 521"/>
                  <a:gd name="T71" fmla="*/ 12 h 1480"/>
                  <a:gd name="T72" fmla="*/ 463 w 521"/>
                  <a:gd name="T73" fmla="*/ 4 h 1480"/>
                  <a:gd name="T74" fmla="*/ 473 w 521"/>
                  <a:gd name="T75" fmla="*/ 1 h 1480"/>
                  <a:gd name="T76" fmla="*/ 482 w 521"/>
                  <a:gd name="T77" fmla="*/ 0 h 1480"/>
                  <a:gd name="T78" fmla="*/ 494 w 521"/>
                  <a:gd name="T79" fmla="*/ 0 h 1480"/>
                  <a:gd name="T80" fmla="*/ 506 w 521"/>
                  <a:gd name="T81" fmla="*/ 1 h 1480"/>
                  <a:gd name="T82" fmla="*/ 515 w 521"/>
                  <a:gd name="T83" fmla="*/ 1 h 1480"/>
                  <a:gd name="T84" fmla="*/ 520 w 521"/>
                  <a:gd name="T85" fmla="*/ 1 h 1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21"/>
                  <a:gd name="T130" fmla="*/ 0 h 1480"/>
                  <a:gd name="T131" fmla="*/ 521 w 521"/>
                  <a:gd name="T132" fmla="*/ 1480 h 14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21" h="1480">
                    <a:moveTo>
                      <a:pt x="0" y="1479"/>
                    </a:moveTo>
                    <a:lnTo>
                      <a:pt x="0" y="1479"/>
                    </a:lnTo>
                    <a:lnTo>
                      <a:pt x="3" y="1474"/>
                    </a:lnTo>
                    <a:lnTo>
                      <a:pt x="6" y="1468"/>
                    </a:lnTo>
                    <a:lnTo>
                      <a:pt x="10" y="1459"/>
                    </a:lnTo>
                    <a:lnTo>
                      <a:pt x="15" y="1449"/>
                    </a:lnTo>
                    <a:lnTo>
                      <a:pt x="22" y="1436"/>
                    </a:lnTo>
                    <a:lnTo>
                      <a:pt x="29" y="1423"/>
                    </a:lnTo>
                    <a:lnTo>
                      <a:pt x="37" y="1408"/>
                    </a:lnTo>
                    <a:lnTo>
                      <a:pt x="43" y="1395"/>
                    </a:lnTo>
                    <a:lnTo>
                      <a:pt x="50" y="1380"/>
                    </a:lnTo>
                    <a:lnTo>
                      <a:pt x="57" y="1366"/>
                    </a:lnTo>
                    <a:lnTo>
                      <a:pt x="65" y="1350"/>
                    </a:lnTo>
                    <a:lnTo>
                      <a:pt x="71" y="1337"/>
                    </a:lnTo>
                    <a:lnTo>
                      <a:pt x="77" y="1324"/>
                    </a:lnTo>
                    <a:lnTo>
                      <a:pt x="81" y="1312"/>
                    </a:lnTo>
                    <a:lnTo>
                      <a:pt x="86" y="1303"/>
                    </a:lnTo>
                    <a:lnTo>
                      <a:pt x="90" y="1291"/>
                    </a:lnTo>
                    <a:lnTo>
                      <a:pt x="94" y="1277"/>
                    </a:lnTo>
                    <a:lnTo>
                      <a:pt x="98" y="1262"/>
                    </a:lnTo>
                    <a:lnTo>
                      <a:pt x="104" y="1246"/>
                    </a:lnTo>
                    <a:lnTo>
                      <a:pt x="107" y="1229"/>
                    </a:lnTo>
                    <a:lnTo>
                      <a:pt x="111" y="1211"/>
                    </a:lnTo>
                    <a:lnTo>
                      <a:pt x="115" y="1194"/>
                    </a:lnTo>
                    <a:lnTo>
                      <a:pt x="120" y="1175"/>
                    </a:lnTo>
                    <a:lnTo>
                      <a:pt x="123" y="1157"/>
                    </a:lnTo>
                    <a:lnTo>
                      <a:pt x="127" y="1139"/>
                    </a:lnTo>
                    <a:lnTo>
                      <a:pt x="131" y="1122"/>
                    </a:lnTo>
                    <a:lnTo>
                      <a:pt x="135" y="1104"/>
                    </a:lnTo>
                    <a:lnTo>
                      <a:pt x="137" y="1088"/>
                    </a:lnTo>
                    <a:lnTo>
                      <a:pt x="140" y="1072"/>
                    </a:lnTo>
                    <a:lnTo>
                      <a:pt x="144" y="1058"/>
                    </a:lnTo>
                    <a:lnTo>
                      <a:pt x="147" y="1044"/>
                    </a:lnTo>
                    <a:lnTo>
                      <a:pt x="151" y="1024"/>
                    </a:lnTo>
                    <a:lnTo>
                      <a:pt x="156" y="1001"/>
                    </a:lnTo>
                    <a:lnTo>
                      <a:pt x="162" y="977"/>
                    </a:lnTo>
                    <a:lnTo>
                      <a:pt x="167" y="950"/>
                    </a:lnTo>
                    <a:lnTo>
                      <a:pt x="173" y="923"/>
                    </a:lnTo>
                    <a:lnTo>
                      <a:pt x="179" y="895"/>
                    </a:lnTo>
                    <a:lnTo>
                      <a:pt x="185" y="867"/>
                    </a:lnTo>
                    <a:lnTo>
                      <a:pt x="192" y="837"/>
                    </a:lnTo>
                    <a:lnTo>
                      <a:pt x="198" y="808"/>
                    </a:lnTo>
                    <a:lnTo>
                      <a:pt x="203" y="779"/>
                    </a:lnTo>
                    <a:lnTo>
                      <a:pt x="210" y="751"/>
                    </a:lnTo>
                    <a:lnTo>
                      <a:pt x="215" y="723"/>
                    </a:lnTo>
                    <a:lnTo>
                      <a:pt x="219" y="698"/>
                    </a:lnTo>
                    <a:lnTo>
                      <a:pt x="225" y="672"/>
                    </a:lnTo>
                    <a:lnTo>
                      <a:pt x="228" y="648"/>
                    </a:lnTo>
                    <a:lnTo>
                      <a:pt x="233" y="626"/>
                    </a:lnTo>
                    <a:lnTo>
                      <a:pt x="235" y="612"/>
                    </a:lnTo>
                    <a:lnTo>
                      <a:pt x="237" y="594"/>
                    </a:lnTo>
                    <a:lnTo>
                      <a:pt x="239" y="576"/>
                    </a:lnTo>
                    <a:lnTo>
                      <a:pt x="241" y="554"/>
                    </a:lnTo>
                    <a:lnTo>
                      <a:pt x="243" y="534"/>
                    </a:lnTo>
                    <a:lnTo>
                      <a:pt x="244" y="512"/>
                    </a:lnTo>
                    <a:lnTo>
                      <a:pt x="246" y="489"/>
                    </a:lnTo>
                    <a:lnTo>
                      <a:pt x="250" y="466"/>
                    </a:lnTo>
                    <a:lnTo>
                      <a:pt x="251" y="445"/>
                    </a:lnTo>
                    <a:lnTo>
                      <a:pt x="253" y="422"/>
                    </a:lnTo>
                    <a:lnTo>
                      <a:pt x="255" y="401"/>
                    </a:lnTo>
                    <a:lnTo>
                      <a:pt x="259" y="379"/>
                    </a:lnTo>
                    <a:lnTo>
                      <a:pt x="260" y="359"/>
                    </a:lnTo>
                    <a:lnTo>
                      <a:pt x="264" y="340"/>
                    </a:lnTo>
                    <a:lnTo>
                      <a:pt x="267" y="323"/>
                    </a:lnTo>
                    <a:lnTo>
                      <a:pt x="271" y="306"/>
                    </a:lnTo>
                    <a:lnTo>
                      <a:pt x="272" y="299"/>
                    </a:lnTo>
                    <a:lnTo>
                      <a:pt x="274" y="291"/>
                    </a:lnTo>
                    <a:lnTo>
                      <a:pt x="276" y="282"/>
                    </a:lnTo>
                    <a:lnTo>
                      <a:pt x="280" y="273"/>
                    </a:lnTo>
                    <a:lnTo>
                      <a:pt x="282" y="263"/>
                    </a:lnTo>
                    <a:lnTo>
                      <a:pt x="285" y="252"/>
                    </a:lnTo>
                    <a:lnTo>
                      <a:pt x="289" y="243"/>
                    </a:lnTo>
                    <a:lnTo>
                      <a:pt x="292" y="232"/>
                    </a:lnTo>
                    <a:lnTo>
                      <a:pt x="294" y="222"/>
                    </a:lnTo>
                    <a:lnTo>
                      <a:pt x="298" y="212"/>
                    </a:lnTo>
                    <a:lnTo>
                      <a:pt x="302" y="203"/>
                    </a:lnTo>
                    <a:lnTo>
                      <a:pt x="306" y="193"/>
                    </a:lnTo>
                    <a:lnTo>
                      <a:pt x="308" y="186"/>
                    </a:lnTo>
                    <a:lnTo>
                      <a:pt x="312" y="177"/>
                    </a:lnTo>
                    <a:lnTo>
                      <a:pt x="315" y="170"/>
                    </a:lnTo>
                    <a:lnTo>
                      <a:pt x="319" y="162"/>
                    </a:lnTo>
                    <a:lnTo>
                      <a:pt x="322" y="156"/>
                    </a:lnTo>
                    <a:lnTo>
                      <a:pt x="326" y="150"/>
                    </a:lnTo>
                    <a:lnTo>
                      <a:pt x="330" y="142"/>
                    </a:lnTo>
                    <a:lnTo>
                      <a:pt x="335" y="134"/>
                    </a:lnTo>
                    <a:lnTo>
                      <a:pt x="339" y="126"/>
                    </a:lnTo>
                    <a:lnTo>
                      <a:pt x="345" y="117"/>
                    </a:lnTo>
                    <a:lnTo>
                      <a:pt x="350" y="109"/>
                    </a:lnTo>
                    <a:lnTo>
                      <a:pt x="356" y="99"/>
                    </a:lnTo>
                    <a:lnTo>
                      <a:pt x="362" y="92"/>
                    </a:lnTo>
                    <a:lnTo>
                      <a:pt x="367" y="84"/>
                    </a:lnTo>
                    <a:lnTo>
                      <a:pt x="373" y="76"/>
                    </a:lnTo>
                    <a:lnTo>
                      <a:pt x="379" y="68"/>
                    </a:lnTo>
                    <a:lnTo>
                      <a:pt x="384" y="61"/>
                    </a:lnTo>
                    <a:lnTo>
                      <a:pt x="390" y="54"/>
                    </a:lnTo>
                    <a:lnTo>
                      <a:pt x="396" y="49"/>
                    </a:lnTo>
                    <a:lnTo>
                      <a:pt x="401" y="43"/>
                    </a:lnTo>
                    <a:lnTo>
                      <a:pt x="403" y="41"/>
                    </a:lnTo>
                    <a:lnTo>
                      <a:pt x="407" y="38"/>
                    </a:lnTo>
                    <a:lnTo>
                      <a:pt x="410" y="36"/>
                    </a:lnTo>
                    <a:lnTo>
                      <a:pt x="415" y="32"/>
                    </a:lnTo>
                    <a:lnTo>
                      <a:pt x="419" y="30"/>
                    </a:lnTo>
                    <a:lnTo>
                      <a:pt x="424" y="26"/>
                    </a:lnTo>
                    <a:lnTo>
                      <a:pt x="428" y="23"/>
                    </a:lnTo>
                    <a:lnTo>
                      <a:pt x="434" y="19"/>
                    </a:lnTo>
                    <a:lnTo>
                      <a:pt x="438" y="17"/>
                    </a:lnTo>
                    <a:lnTo>
                      <a:pt x="444" y="14"/>
                    </a:lnTo>
                    <a:lnTo>
                      <a:pt x="448" y="12"/>
                    </a:lnTo>
                    <a:lnTo>
                      <a:pt x="454" y="8"/>
                    </a:lnTo>
                    <a:lnTo>
                      <a:pt x="457" y="6"/>
                    </a:lnTo>
                    <a:lnTo>
                      <a:pt x="463" y="4"/>
                    </a:lnTo>
                    <a:lnTo>
                      <a:pt x="466" y="3"/>
                    </a:lnTo>
                    <a:lnTo>
                      <a:pt x="472" y="1"/>
                    </a:lnTo>
                    <a:lnTo>
                      <a:pt x="473" y="1"/>
                    </a:lnTo>
                    <a:lnTo>
                      <a:pt x="476" y="1"/>
                    </a:lnTo>
                    <a:lnTo>
                      <a:pt x="479" y="1"/>
                    </a:lnTo>
                    <a:lnTo>
                      <a:pt x="482" y="0"/>
                    </a:lnTo>
                    <a:lnTo>
                      <a:pt x="487" y="0"/>
                    </a:lnTo>
                    <a:lnTo>
                      <a:pt x="490" y="0"/>
                    </a:lnTo>
                    <a:lnTo>
                      <a:pt x="494" y="0"/>
                    </a:lnTo>
                    <a:lnTo>
                      <a:pt x="499" y="0"/>
                    </a:lnTo>
                    <a:lnTo>
                      <a:pt x="502" y="1"/>
                    </a:lnTo>
                    <a:lnTo>
                      <a:pt x="506" y="1"/>
                    </a:lnTo>
                    <a:lnTo>
                      <a:pt x="509" y="1"/>
                    </a:lnTo>
                    <a:lnTo>
                      <a:pt x="513" y="1"/>
                    </a:lnTo>
                    <a:lnTo>
                      <a:pt x="515" y="1"/>
                    </a:lnTo>
                    <a:lnTo>
                      <a:pt x="518" y="1"/>
                    </a:lnTo>
                    <a:lnTo>
                      <a:pt x="52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72" name="Freeform 29">
                <a:extLst>
                  <a:ext uri="{FF2B5EF4-FFF2-40B4-BE49-F238E27FC236}">
                    <a16:creationId xmlns:a16="http://schemas.microsoft.com/office/drawing/2014/main" id="{8B1AEC20-71CC-4701-B73A-D89276D59226}"/>
                  </a:ext>
                </a:extLst>
              </p:cNvPr>
              <p:cNvSpPr>
                <a:spLocks/>
              </p:cNvSpPr>
              <p:nvPr/>
            </p:nvSpPr>
            <p:spPr bwMode="auto">
              <a:xfrm>
                <a:off x="4563" y="2457"/>
                <a:ext cx="519" cy="1482"/>
              </a:xfrm>
              <a:custGeom>
                <a:avLst/>
                <a:gdLst>
                  <a:gd name="T0" fmla="*/ 515 w 519"/>
                  <a:gd name="T1" fmla="*/ 1476 h 1482"/>
                  <a:gd name="T2" fmla="*/ 500 w 519"/>
                  <a:gd name="T3" fmla="*/ 1451 h 1482"/>
                  <a:gd name="T4" fmla="*/ 481 w 519"/>
                  <a:gd name="T5" fmla="*/ 1410 h 1482"/>
                  <a:gd name="T6" fmla="*/ 458 w 519"/>
                  <a:gd name="T7" fmla="*/ 1366 h 1482"/>
                  <a:gd name="T8" fmla="*/ 439 w 519"/>
                  <a:gd name="T9" fmla="*/ 1325 h 1482"/>
                  <a:gd name="T10" fmla="*/ 426 w 519"/>
                  <a:gd name="T11" fmla="*/ 1292 h 1482"/>
                  <a:gd name="T12" fmla="*/ 414 w 519"/>
                  <a:gd name="T13" fmla="*/ 1247 h 1482"/>
                  <a:gd name="T14" fmla="*/ 403 w 519"/>
                  <a:gd name="T15" fmla="*/ 1195 h 1482"/>
                  <a:gd name="T16" fmla="*/ 391 w 519"/>
                  <a:gd name="T17" fmla="*/ 1141 h 1482"/>
                  <a:gd name="T18" fmla="*/ 380 w 519"/>
                  <a:gd name="T19" fmla="*/ 1089 h 1482"/>
                  <a:gd name="T20" fmla="*/ 372 w 519"/>
                  <a:gd name="T21" fmla="*/ 1046 h 1482"/>
                  <a:gd name="T22" fmla="*/ 356 w 519"/>
                  <a:gd name="T23" fmla="*/ 978 h 1482"/>
                  <a:gd name="T24" fmla="*/ 339 w 519"/>
                  <a:gd name="T25" fmla="*/ 896 h 1482"/>
                  <a:gd name="T26" fmla="*/ 320 w 519"/>
                  <a:gd name="T27" fmla="*/ 808 h 1482"/>
                  <a:gd name="T28" fmla="*/ 304 w 519"/>
                  <a:gd name="T29" fmla="*/ 724 h 1482"/>
                  <a:gd name="T30" fmla="*/ 289 w 519"/>
                  <a:gd name="T31" fmla="*/ 649 h 1482"/>
                  <a:gd name="T32" fmla="*/ 281 w 519"/>
                  <a:gd name="T33" fmla="*/ 595 h 1482"/>
                  <a:gd name="T34" fmla="*/ 275 w 519"/>
                  <a:gd name="T35" fmla="*/ 536 h 1482"/>
                  <a:gd name="T36" fmla="*/ 269 w 519"/>
                  <a:gd name="T37" fmla="*/ 467 h 1482"/>
                  <a:gd name="T38" fmla="*/ 261 w 519"/>
                  <a:gd name="T39" fmla="*/ 401 h 1482"/>
                  <a:gd name="T40" fmla="*/ 253 w 519"/>
                  <a:gd name="T41" fmla="*/ 339 h 1482"/>
                  <a:gd name="T42" fmla="*/ 245 w 519"/>
                  <a:gd name="T43" fmla="*/ 299 h 1482"/>
                  <a:gd name="T44" fmla="*/ 239 w 519"/>
                  <a:gd name="T45" fmla="*/ 273 h 1482"/>
                  <a:gd name="T46" fmla="*/ 229 w 519"/>
                  <a:gd name="T47" fmla="*/ 244 h 1482"/>
                  <a:gd name="T48" fmla="*/ 219 w 519"/>
                  <a:gd name="T49" fmla="*/ 214 h 1482"/>
                  <a:gd name="T50" fmla="*/ 209 w 519"/>
                  <a:gd name="T51" fmla="*/ 187 h 1482"/>
                  <a:gd name="T52" fmla="*/ 201 w 519"/>
                  <a:gd name="T53" fmla="*/ 163 h 1482"/>
                  <a:gd name="T54" fmla="*/ 187 w 519"/>
                  <a:gd name="T55" fmla="*/ 143 h 1482"/>
                  <a:gd name="T56" fmla="*/ 173 w 519"/>
                  <a:gd name="T57" fmla="*/ 118 h 1482"/>
                  <a:gd name="T58" fmla="*/ 157 w 519"/>
                  <a:gd name="T59" fmla="*/ 92 h 1482"/>
                  <a:gd name="T60" fmla="*/ 140 w 519"/>
                  <a:gd name="T61" fmla="*/ 68 h 1482"/>
                  <a:gd name="T62" fmla="*/ 123 w 519"/>
                  <a:gd name="T63" fmla="*/ 50 h 1482"/>
                  <a:gd name="T64" fmla="*/ 111 w 519"/>
                  <a:gd name="T65" fmla="*/ 38 h 1482"/>
                  <a:gd name="T66" fmla="*/ 97 w 519"/>
                  <a:gd name="T67" fmla="*/ 30 h 1482"/>
                  <a:gd name="T68" fmla="*/ 84 w 519"/>
                  <a:gd name="T69" fmla="*/ 18 h 1482"/>
                  <a:gd name="T70" fmla="*/ 69 w 519"/>
                  <a:gd name="T71" fmla="*/ 11 h 1482"/>
                  <a:gd name="T72" fmla="*/ 57 w 519"/>
                  <a:gd name="T73" fmla="*/ 4 h 1482"/>
                  <a:gd name="T74" fmla="*/ 47 w 519"/>
                  <a:gd name="T75" fmla="*/ 0 h 1482"/>
                  <a:gd name="T76" fmla="*/ 36 w 519"/>
                  <a:gd name="T77" fmla="*/ 0 h 1482"/>
                  <a:gd name="T78" fmla="*/ 24 w 519"/>
                  <a:gd name="T79" fmla="*/ 0 h 1482"/>
                  <a:gd name="T80" fmla="*/ 12 w 519"/>
                  <a:gd name="T81" fmla="*/ 0 h 1482"/>
                  <a:gd name="T82" fmla="*/ 3 w 519"/>
                  <a:gd name="T83" fmla="*/ 0 h 1482"/>
                  <a:gd name="T84" fmla="*/ 0 w 519"/>
                  <a:gd name="T85" fmla="*/ 0 h 148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19"/>
                  <a:gd name="T130" fmla="*/ 0 h 1482"/>
                  <a:gd name="T131" fmla="*/ 519 w 519"/>
                  <a:gd name="T132" fmla="*/ 1482 h 148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19" h="1482">
                    <a:moveTo>
                      <a:pt x="518" y="1481"/>
                    </a:moveTo>
                    <a:lnTo>
                      <a:pt x="517" y="1481"/>
                    </a:lnTo>
                    <a:lnTo>
                      <a:pt x="515" y="1476"/>
                    </a:lnTo>
                    <a:lnTo>
                      <a:pt x="511" y="1470"/>
                    </a:lnTo>
                    <a:lnTo>
                      <a:pt x="507" y="1461"/>
                    </a:lnTo>
                    <a:lnTo>
                      <a:pt x="500" y="1451"/>
                    </a:lnTo>
                    <a:lnTo>
                      <a:pt x="494" y="1438"/>
                    </a:lnTo>
                    <a:lnTo>
                      <a:pt x="486" y="1425"/>
                    </a:lnTo>
                    <a:lnTo>
                      <a:pt x="481" y="1410"/>
                    </a:lnTo>
                    <a:lnTo>
                      <a:pt x="473" y="1396"/>
                    </a:lnTo>
                    <a:lnTo>
                      <a:pt x="466" y="1381"/>
                    </a:lnTo>
                    <a:lnTo>
                      <a:pt x="458" y="1366"/>
                    </a:lnTo>
                    <a:lnTo>
                      <a:pt x="452" y="1351"/>
                    </a:lnTo>
                    <a:lnTo>
                      <a:pt x="444" y="1338"/>
                    </a:lnTo>
                    <a:lnTo>
                      <a:pt x="439" y="1325"/>
                    </a:lnTo>
                    <a:lnTo>
                      <a:pt x="434" y="1313"/>
                    </a:lnTo>
                    <a:lnTo>
                      <a:pt x="431" y="1303"/>
                    </a:lnTo>
                    <a:lnTo>
                      <a:pt x="426" y="1292"/>
                    </a:lnTo>
                    <a:lnTo>
                      <a:pt x="422" y="1278"/>
                    </a:lnTo>
                    <a:lnTo>
                      <a:pt x="419" y="1263"/>
                    </a:lnTo>
                    <a:lnTo>
                      <a:pt x="414" y="1247"/>
                    </a:lnTo>
                    <a:lnTo>
                      <a:pt x="410" y="1231"/>
                    </a:lnTo>
                    <a:lnTo>
                      <a:pt x="406" y="1213"/>
                    </a:lnTo>
                    <a:lnTo>
                      <a:pt x="403" y="1195"/>
                    </a:lnTo>
                    <a:lnTo>
                      <a:pt x="398" y="1176"/>
                    </a:lnTo>
                    <a:lnTo>
                      <a:pt x="395" y="1159"/>
                    </a:lnTo>
                    <a:lnTo>
                      <a:pt x="391" y="1141"/>
                    </a:lnTo>
                    <a:lnTo>
                      <a:pt x="387" y="1123"/>
                    </a:lnTo>
                    <a:lnTo>
                      <a:pt x="384" y="1105"/>
                    </a:lnTo>
                    <a:lnTo>
                      <a:pt x="380" y="1089"/>
                    </a:lnTo>
                    <a:lnTo>
                      <a:pt x="378" y="1073"/>
                    </a:lnTo>
                    <a:lnTo>
                      <a:pt x="374" y="1059"/>
                    </a:lnTo>
                    <a:lnTo>
                      <a:pt x="372" y="1046"/>
                    </a:lnTo>
                    <a:lnTo>
                      <a:pt x="367" y="1026"/>
                    </a:lnTo>
                    <a:lnTo>
                      <a:pt x="362" y="1003"/>
                    </a:lnTo>
                    <a:lnTo>
                      <a:pt x="356" y="978"/>
                    </a:lnTo>
                    <a:lnTo>
                      <a:pt x="351" y="952"/>
                    </a:lnTo>
                    <a:lnTo>
                      <a:pt x="344" y="925"/>
                    </a:lnTo>
                    <a:lnTo>
                      <a:pt x="339" y="896"/>
                    </a:lnTo>
                    <a:lnTo>
                      <a:pt x="333" y="867"/>
                    </a:lnTo>
                    <a:lnTo>
                      <a:pt x="327" y="837"/>
                    </a:lnTo>
                    <a:lnTo>
                      <a:pt x="320" y="808"/>
                    </a:lnTo>
                    <a:lnTo>
                      <a:pt x="314" y="780"/>
                    </a:lnTo>
                    <a:lnTo>
                      <a:pt x="308" y="752"/>
                    </a:lnTo>
                    <a:lnTo>
                      <a:pt x="304" y="724"/>
                    </a:lnTo>
                    <a:lnTo>
                      <a:pt x="298" y="698"/>
                    </a:lnTo>
                    <a:lnTo>
                      <a:pt x="293" y="673"/>
                    </a:lnTo>
                    <a:lnTo>
                      <a:pt x="289" y="649"/>
                    </a:lnTo>
                    <a:lnTo>
                      <a:pt x="287" y="627"/>
                    </a:lnTo>
                    <a:lnTo>
                      <a:pt x="283" y="612"/>
                    </a:lnTo>
                    <a:lnTo>
                      <a:pt x="281" y="595"/>
                    </a:lnTo>
                    <a:lnTo>
                      <a:pt x="279" y="577"/>
                    </a:lnTo>
                    <a:lnTo>
                      <a:pt x="277" y="556"/>
                    </a:lnTo>
                    <a:lnTo>
                      <a:pt x="275" y="536"/>
                    </a:lnTo>
                    <a:lnTo>
                      <a:pt x="273" y="513"/>
                    </a:lnTo>
                    <a:lnTo>
                      <a:pt x="271" y="490"/>
                    </a:lnTo>
                    <a:lnTo>
                      <a:pt x="269" y="467"/>
                    </a:lnTo>
                    <a:lnTo>
                      <a:pt x="265" y="445"/>
                    </a:lnTo>
                    <a:lnTo>
                      <a:pt x="263" y="422"/>
                    </a:lnTo>
                    <a:lnTo>
                      <a:pt x="261" y="401"/>
                    </a:lnTo>
                    <a:lnTo>
                      <a:pt x="259" y="378"/>
                    </a:lnTo>
                    <a:lnTo>
                      <a:pt x="255" y="359"/>
                    </a:lnTo>
                    <a:lnTo>
                      <a:pt x="253" y="339"/>
                    </a:lnTo>
                    <a:lnTo>
                      <a:pt x="249" y="321"/>
                    </a:lnTo>
                    <a:lnTo>
                      <a:pt x="247" y="304"/>
                    </a:lnTo>
                    <a:lnTo>
                      <a:pt x="245" y="299"/>
                    </a:lnTo>
                    <a:lnTo>
                      <a:pt x="243" y="291"/>
                    </a:lnTo>
                    <a:lnTo>
                      <a:pt x="240" y="283"/>
                    </a:lnTo>
                    <a:lnTo>
                      <a:pt x="239" y="273"/>
                    </a:lnTo>
                    <a:lnTo>
                      <a:pt x="234" y="263"/>
                    </a:lnTo>
                    <a:lnTo>
                      <a:pt x="233" y="254"/>
                    </a:lnTo>
                    <a:lnTo>
                      <a:pt x="229" y="244"/>
                    </a:lnTo>
                    <a:lnTo>
                      <a:pt x="227" y="233"/>
                    </a:lnTo>
                    <a:lnTo>
                      <a:pt x="223" y="223"/>
                    </a:lnTo>
                    <a:lnTo>
                      <a:pt x="219" y="214"/>
                    </a:lnTo>
                    <a:lnTo>
                      <a:pt x="215" y="204"/>
                    </a:lnTo>
                    <a:lnTo>
                      <a:pt x="213" y="195"/>
                    </a:lnTo>
                    <a:lnTo>
                      <a:pt x="209" y="187"/>
                    </a:lnTo>
                    <a:lnTo>
                      <a:pt x="207" y="178"/>
                    </a:lnTo>
                    <a:lnTo>
                      <a:pt x="203" y="171"/>
                    </a:lnTo>
                    <a:lnTo>
                      <a:pt x="201" y="163"/>
                    </a:lnTo>
                    <a:lnTo>
                      <a:pt x="196" y="158"/>
                    </a:lnTo>
                    <a:lnTo>
                      <a:pt x="192" y="151"/>
                    </a:lnTo>
                    <a:lnTo>
                      <a:pt x="187" y="143"/>
                    </a:lnTo>
                    <a:lnTo>
                      <a:pt x="183" y="135"/>
                    </a:lnTo>
                    <a:lnTo>
                      <a:pt x="178" y="127"/>
                    </a:lnTo>
                    <a:lnTo>
                      <a:pt x="173" y="118"/>
                    </a:lnTo>
                    <a:lnTo>
                      <a:pt x="167" y="110"/>
                    </a:lnTo>
                    <a:lnTo>
                      <a:pt x="162" y="100"/>
                    </a:lnTo>
                    <a:lnTo>
                      <a:pt x="157" y="92"/>
                    </a:lnTo>
                    <a:lnTo>
                      <a:pt x="151" y="84"/>
                    </a:lnTo>
                    <a:lnTo>
                      <a:pt x="145" y="77"/>
                    </a:lnTo>
                    <a:lnTo>
                      <a:pt x="140" y="68"/>
                    </a:lnTo>
                    <a:lnTo>
                      <a:pt x="134" y="62"/>
                    </a:lnTo>
                    <a:lnTo>
                      <a:pt x="128" y="55"/>
                    </a:lnTo>
                    <a:lnTo>
                      <a:pt x="123" y="50"/>
                    </a:lnTo>
                    <a:lnTo>
                      <a:pt x="119" y="44"/>
                    </a:lnTo>
                    <a:lnTo>
                      <a:pt x="115" y="42"/>
                    </a:lnTo>
                    <a:lnTo>
                      <a:pt x="111" y="38"/>
                    </a:lnTo>
                    <a:lnTo>
                      <a:pt x="106" y="36"/>
                    </a:lnTo>
                    <a:lnTo>
                      <a:pt x="102" y="32"/>
                    </a:lnTo>
                    <a:lnTo>
                      <a:pt x="97" y="30"/>
                    </a:lnTo>
                    <a:lnTo>
                      <a:pt x="93" y="26"/>
                    </a:lnTo>
                    <a:lnTo>
                      <a:pt x="88" y="22"/>
                    </a:lnTo>
                    <a:lnTo>
                      <a:pt x="84" y="18"/>
                    </a:lnTo>
                    <a:lnTo>
                      <a:pt x="78" y="16"/>
                    </a:lnTo>
                    <a:lnTo>
                      <a:pt x="74" y="14"/>
                    </a:lnTo>
                    <a:lnTo>
                      <a:pt x="69" y="11"/>
                    </a:lnTo>
                    <a:lnTo>
                      <a:pt x="65" y="8"/>
                    </a:lnTo>
                    <a:lnTo>
                      <a:pt x="61" y="6"/>
                    </a:lnTo>
                    <a:lnTo>
                      <a:pt x="57" y="4"/>
                    </a:lnTo>
                    <a:lnTo>
                      <a:pt x="53" y="2"/>
                    </a:lnTo>
                    <a:lnTo>
                      <a:pt x="51" y="0"/>
                    </a:lnTo>
                    <a:lnTo>
                      <a:pt x="47" y="0"/>
                    </a:lnTo>
                    <a:lnTo>
                      <a:pt x="44" y="0"/>
                    </a:lnTo>
                    <a:lnTo>
                      <a:pt x="40" y="0"/>
                    </a:lnTo>
                    <a:lnTo>
                      <a:pt x="36" y="0"/>
                    </a:lnTo>
                    <a:lnTo>
                      <a:pt x="32" y="0"/>
                    </a:lnTo>
                    <a:lnTo>
                      <a:pt x="28" y="0"/>
                    </a:lnTo>
                    <a:lnTo>
                      <a:pt x="24" y="0"/>
                    </a:lnTo>
                    <a:lnTo>
                      <a:pt x="20" y="0"/>
                    </a:lnTo>
                    <a:lnTo>
                      <a:pt x="16" y="0"/>
                    </a:lnTo>
                    <a:lnTo>
                      <a:pt x="12" y="0"/>
                    </a:lnTo>
                    <a:lnTo>
                      <a:pt x="8" y="0"/>
                    </a:lnTo>
                    <a:lnTo>
                      <a:pt x="5" y="0"/>
                    </a:lnTo>
                    <a:lnTo>
                      <a:pt x="3" y="0"/>
                    </a:lnTo>
                    <a:lnTo>
                      <a:pt x="1" y="0"/>
                    </a:lnTo>
                    <a:lnTo>
                      <a:pt x="0"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56" name="Text Box 30">
              <a:extLst>
                <a:ext uri="{FF2B5EF4-FFF2-40B4-BE49-F238E27FC236}">
                  <a16:creationId xmlns:a16="http://schemas.microsoft.com/office/drawing/2014/main" id="{03146539-EEAC-4787-9852-D6E0FBA077C1}"/>
                </a:ext>
              </a:extLst>
            </p:cNvPr>
            <p:cNvSpPr txBox="1">
              <a:spLocks noChangeArrowheads="1"/>
            </p:cNvSpPr>
            <p:nvPr/>
          </p:nvSpPr>
          <p:spPr bwMode="auto">
            <a:xfrm>
              <a:off x="1707" y="3592"/>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Záporný tok od sondy</a:t>
              </a:r>
              <a:endParaRPr lang="en-US" altLang="cs-CZ" sz="2400">
                <a:latin typeface="Times New Roman" panose="02020603050405020304" pitchFamily="18" charset="0"/>
              </a:endParaRPr>
            </a:p>
          </p:txBody>
        </p:sp>
        <p:sp>
          <p:nvSpPr>
            <p:cNvPr id="73757" name="Text Box 31">
              <a:extLst>
                <a:ext uri="{FF2B5EF4-FFF2-40B4-BE49-F238E27FC236}">
                  <a16:creationId xmlns:a16="http://schemas.microsoft.com/office/drawing/2014/main" id="{26EDF12E-54EC-434B-AB4F-88F7B6F13D90}"/>
                </a:ext>
              </a:extLst>
            </p:cNvPr>
            <p:cNvSpPr txBox="1">
              <a:spLocks noChangeArrowheads="1"/>
            </p:cNvSpPr>
            <p:nvPr/>
          </p:nvSpPr>
          <p:spPr bwMode="auto">
            <a:xfrm>
              <a:off x="3747" y="3583"/>
              <a:ext cx="621" cy="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Kladný tok k sondě</a:t>
              </a:r>
              <a:endParaRPr lang="en-US" altLang="cs-CZ" sz="2400">
                <a:latin typeface="Times New Roman" panose="02020603050405020304" pitchFamily="18" charset="0"/>
              </a:endParaRPr>
            </a:p>
          </p:txBody>
        </p:sp>
        <p:sp>
          <p:nvSpPr>
            <p:cNvPr id="73758" name="Text Box 32">
              <a:extLst>
                <a:ext uri="{FF2B5EF4-FFF2-40B4-BE49-F238E27FC236}">
                  <a16:creationId xmlns:a16="http://schemas.microsoft.com/office/drawing/2014/main" id="{7DA42786-265E-4178-B273-AAC3148BF4A7}"/>
                </a:ext>
              </a:extLst>
            </p:cNvPr>
            <p:cNvSpPr txBox="1">
              <a:spLocks noChangeArrowheads="1"/>
            </p:cNvSpPr>
            <p:nvPr/>
          </p:nvSpPr>
          <p:spPr bwMode="auto">
            <a:xfrm rot="-5400000">
              <a:off x="553" y="2068"/>
              <a:ext cx="113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12725" indent="-212725"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FFFF"/>
                </a:buClr>
                <a:buSzPct val="90000"/>
                <a:buFont typeface="Monotype Sorts"/>
                <a:buNone/>
              </a:pPr>
              <a:r>
                <a:rPr lang="en-US" altLang="cs-CZ" sz="2300" u="sng">
                  <a:solidFill>
                    <a:srgbClr val="FFE0F5"/>
                  </a:solidFill>
                  <a:latin typeface="Univers (WN)"/>
                </a:rPr>
                <a:t> </a:t>
              </a:r>
              <a:endParaRPr lang="en-US" altLang="cs-CZ" sz="2400">
                <a:latin typeface="Times New Roman" panose="02020603050405020304" pitchFamily="18" charset="0"/>
              </a:endParaRPr>
            </a:p>
          </p:txBody>
        </p:sp>
        <p:grpSp>
          <p:nvGrpSpPr>
            <p:cNvPr id="73759" name="Group 33">
              <a:extLst>
                <a:ext uri="{FF2B5EF4-FFF2-40B4-BE49-F238E27FC236}">
                  <a16:creationId xmlns:a16="http://schemas.microsoft.com/office/drawing/2014/main" id="{F30623D8-4A8E-4556-B02F-CFEE8031F235}"/>
                </a:ext>
              </a:extLst>
            </p:cNvPr>
            <p:cNvGrpSpPr>
              <a:grpSpLocks/>
            </p:cNvGrpSpPr>
            <p:nvPr/>
          </p:nvGrpSpPr>
          <p:grpSpPr bwMode="auto">
            <a:xfrm>
              <a:off x="2544" y="1824"/>
              <a:ext cx="843" cy="1352"/>
              <a:chOff x="3029" y="2126"/>
              <a:chExt cx="1126" cy="1674"/>
            </a:xfrm>
          </p:grpSpPr>
          <p:sp>
            <p:nvSpPr>
              <p:cNvPr id="73769" name="Freeform 34">
                <a:extLst>
                  <a:ext uri="{FF2B5EF4-FFF2-40B4-BE49-F238E27FC236}">
                    <a16:creationId xmlns:a16="http://schemas.microsoft.com/office/drawing/2014/main" id="{3D8F2D13-8CD2-4289-A2E6-E6DC3ED3FB7A}"/>
                  </a:ext>
                </a:extLst>
              </p:cNvPr>
              <p:cNvSpPr>
                <a:spLocks/>
              </p:cNvSpPr>
              <p:nvPr/>
            </p:nvSpPr>
            <p:spPr bwMode="auto">
              <a:xfrm>
                <a:off x="3029" y="2128"/>
                <a:ext cx="570" cy="1672"/>
              </a:xfrm>
              <a:custGeom>
                <a:avLst/>
                <a:gdLst>
                  <a:gd name="T0" fmla="*/ 3 w 570"/>
                  <a:gd name="T1" fmla="*/ 1666 h 1672"/>
                  <a:gd name="T2" fmla="*/ 18 w 570"/>
                  <a:gd name="T3" fmla="*/ 1636 h 1672"/>
                  <a:gd name="T4" fmla="*/ 40 w 570"/>
                  <a:gd name="T5" fmla="*/ 1591 h 1672"/>
                  <a:gd name="T6" fmla="*/ 63 w 570"/>
                  <a:gd name="T7" fmla="*/ 1542 h 1672"/>
                  <a:gd name="T8" fmla="*/ 85 w 570"/>
                  <a:gd name="T9" fmla="*/ 1494 h 1672"/>
                  <a:gd name="T10" fmla="*/ 99 w 570"/>
                  <a:gd name="T11" fmla="*/ 1457 h 1672"/>
                  <a:gd name="T12" fmla="*/ 112 w 570"/>
                  <a:gd name="T13" fmla="*/ 1406 h 1672"/>
                  <a:gd name="T14" fmla="*/ 125 w 570"/>
                  <a:gd name="T15" fmla="*/ 1348 h 1672"/>
                  <a:gd name="T16" fmla="*/ 139 w 570"/>
                  <a:gd name="T17" fmla="*/ 1286 h 1672"/>
                  <a:gd name="T18" fmla="*/ 149 w 570"/>
                  <a:gd name="T19" fmla="*/ 1228 h 1672"/>
                  <a:gd name="T20" fmla="*/ 159 w 570"/>
                  <a:gd name="T21" fmla="*/ 1180 h 1672"/>
                  <a:gd name="T22" fmla="*/ 175 w 570"/>
                  <a:gd name="T23" fmla="*/ 1104 h 1672"/>
                  <a:gd name="T24" fmla="*/ 195 w 570"/>
                  <a:gd name="T25" fmla="*/ 1011 h 1672"/>
                  <a:gd name="T26" fmla="*/ 215 w 570"/>
                  <a:gd name="T27" fmla="*/ 912 h 1672"/>
                  <a:gd name="T28" fmla="*/ 234 w 570"/>
                  <a:gd name="T29" fmla="*/ 815 h 1672"/>
                  <a:gd name="T30" fmla="*/ 249 w 570"/>
                  <a:gd name="T31" fmla="*/ 732 h 1672"/>
                  <a:gd name="T32" fmla="*/ 258 w 570"/>
                  <a:gd name="T33" fmla="*/ 671 h 1672"/>
                  <a:gd name="T34" fmla="*/ 265 w 570"/>
                  <a:gd name="T35" fmla="*/ 603 h 1672"/>
                  <a:gd name="T36" fmla="*/ 273 w 570"/>
                  <a:gd name="T37" fmla="*/ 526 h 1672"/>
                  <a:gd name="T38" fmla="*/ 279 w 570"/>
                  <a:gd name="T39" fmla="*/ 451 h 1672"/>
                  <a:gd name="T40" fmla="*/ 289 w 570"/>
                  <a:gd name="T41" fmla="*/ 383 h 1672"/>
                  <a:gd name="T42" fmla="*/ 297 w 570"/>
                  <a:gd name="T43" fmla="*/ 337 h 1672"/>
                  <a:gd name="T44" fmla="*/ 305 w 570"/>
                  <a:gd name="T45" fmla="*/ 308 h 1672"/>
                  <a:gd name="T46" fmla="*/ 315 w 570"/>
                  <a:gd name="T47" fmla="*/ 274 h 1672"/>
                  <a:gd name="T48" fmla="*/ 327 w 570"/>
                  <a:gd name="T49" fmla="*/ 240 h 1672"/>
                  <a:gd name="T50" fmla="*/ 338 w 570"/>
                  <a:gd name="T51" fmla="*/ 209 h 1672"/>
                  <a:gd name="T52" fmla="*/ 349 w 570"/>
                  <a:gd name="T53" fmla="*/ 183 h 1672"/>
                  <a:gd name="T54" fmla="*/ 361 w 570"/>
                  <a:gd name="T55" fmla="*/ 160 h 1672"/>
                  <a:gd name="T56" fmla="*/ 377 w 570"/>
                  <a:gd name="T57" fmla="*/ 132 h 1672"/>
                  <a:gd name="T58" fmla="*/ 396 w 570"/>
                  <a:gd name="T59" fmla="*/ 103 h 1672"/>
                  <a:gd name="T60" fmla="*/ 415 w 570"/>
                  <a:gd name="T61" fmla="*/ 76 h 1672"/>
                  <a:gd name="T62" fmla="*/ 432 w 570"/>
                  <a:gd name="T63" fmla="*/ 55 h 1672"/>
                  <a:gd name="T64" fmla="*/ 445 w 570"/>
                  <a:gd name="T65" fmla="*/ 42 h 1672"/>
                  <a:gd name="T66" fmla="*/ 458 w 570"/>
                  <a:gd name="T67" fmla="*/ 32 h 1672"/>
                  <a:gd name="T68" fmla="*/ 475 w 570"/>
                  <a:gd name="T69" fmla="*/ 21 h 1672"/>
                  <a:gd name="T70" fmla="*/ 491 w 570"/>
                  <a:gd name="T71" fmla="*/ 12 h 1672"/>
                  <a:gd name="T72" fmla="*/ 506 w 570"/>
                  <a:gd name="T73" fmla="*/ 4 h 1672"/>
                  <a:gd name="T74" fmla="*/ 517 w 570"/>
                  <a:gd name="T75" fmla="*/ 0 h 1672"/>
                  <a:gd name="T76" fmla="*/ 528 w 570"/>
                  <a:gd name="T77" fmla="*/ 0 h 1672"/>
                  <a:gd name="T78" fmla="*/ 541 w 570"/>
                  <a:gd name="T79" fmla="*/ 0 h 1672"/>
                  <a:gd name="T80" fmla="*/ 554 w 570"/>
                  <a:gd name="T81" fmla="*/ 0 h 1672"/>
                  <a:gd name="T82" fmla="*/ 564 w 570"/>
                  <a:gd name="T83" fmla="*/ 0 h 1672"/>
                  <a:gd name="T84" fmla="*/ 569 w 570"/>
                  <a:gd name="T85" fmla="*/ 0 h 16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0"/>
                  <a:gd name="T130" fmla="*/ 0 h 1672"/>
                  <a:gd name="T131" fmla="*/ 570 w 570"/>
                  <a:gd name="T132" fmla="*/ 1672 h 16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0" h="1672">
                    <a:moveTo>
                      <a:pt x="0" y="1671"/>
                    </a:moveTo>
                    <a:lnTo>
                      <a:pt x="0" y="1670"/>
                    </a:lnTo>
                    <a:lnTo>
                      <a:pt x="3" y="1666"/>
                    </a:lnTo>
                    <a:lnTo>
                      <a:pt x="6" y="1658"/>
                    </a:lnTo>
                    <a:lnTo>
                      <a:pt x="12" y="1648"/>
                    </a:lnTo>
                    <a:lnTo>
                      <a:pt x="18" y="1636"/>
                    </a:lnTo>
                    <a:lnTo>
                      <a:pt x="24" y="1622"/>
                    </a:lnTo>
                    <a:lnTo>
                      <a:pt x="32" y="1607"/>
                    </a:lnTo>
                    <a:lnTo>
                      <a:pt x="40" y="1591"/>
                    </a:lnTo>
                    <a:lnTo>
                      <a:pt x="48" y="1576"/>
                    </a:lnTo>
                    <a:lnTo>
                      <a:pt x="56" y="1558"/>
                    </a:lnTo>
                    <a:lnTo>
                      <a:pt x="63" y="1542"/>
                    </a:lnTo>
                    <a:lnTo>
                      <a:pt x="72" y="1524"/>
                    </a:lnTo>
                    <a:lnTo>
                      <a:pt x="78" y="1509"/>
                    </a:lnTo>
                    <a:lnTo>
                      <a:pt x="85" y="1494"/>
                    </a:lnTo>
                    <a:lnTo>
                      <a:pt x="90" y="1482"/>
                    </a:lnTo>
                    <a:lnTo>
                      <a:pt x="94" y="1470"/>
                    </a:lnTo>
                    <a:lnTo>
                      <a:pt x="99" y="1457"/>
                    </a:lnTo>
                    <a:lnTo>
                      <a:pt x="103" y="1441"/>
                    </a:lnTo>
                    <a:lnTo>
                      <a:pt x="107" y="1425"/>
                    </a:lnTo>
                    <a:lnTo>
                      <a:pt x="112" y="1406"/>
                    </a:lnTo>
                    <a:lnTo>
                      <a:pt x="116" y="1388"/>
                    </a:lnTo>
                    <a:lnTo>
                      <a:pt x="121" y="1368"/>
                    </a:lnTo>
                    <a:lnTo>
                      <a:pt x="125" y="1348"/>
                    </a:lnTo>
                    <a:lnTo>
                      <a:pt x="131" y="1326"/>
                    </a:lnTo>
                    <a:lnTo>
                      <a:pt x="135" y="1307"/>
                    </a:lnTo>
                    <a:lnTo>
                      <a:pt x="139" y="1286"/>
                    </a:lnTo>
                    <a:lnTo>
                      <a:pt x="142" y="1267"/>
                    </a:lnTo>
                    <a:lnTo>
                      <a:pt x="146" y="1246"/>
                    </a:lnTo>
                    <a:lnTo>
                      <a:pt x="149" y="1228"/>
                    </a:lnTo>
                    <a:lnTo>
                      <a:pt x="153" y="1210"/>
                    </a:lnTo>
                    <a:lnTo>
                      <a:pt x="156" y="1194"/>
                    </a:lnTo>
                    <a:lnTo>
                      <a:pt x="159" y="1180"/>
                    </a:lnTo>
                    <a:lnTo>
                      <a:pt x="164" y="1158"/>
                    </a:lnTo>
                    <a:lnTo>
                      <a:pt x="170" y="1132"/>
                    </a:lnTo>
                    <a:lnTo>
                      <a:pt x="175" y="1104"/>
                    </a:lnTo>
                    <a:lnTo>
                      <a:pt x="182" y="1074"/>
                    </a:lnTo>
                    <a:lnTo>
                      <a:pt x="188" y="1044"/>
                    </a:lnTo>
                    <a:lnTo>
                      <a:pt x="195" y="1011"/>
                    </a:lnTo>
                    <a:lnTo>
                      <a:pt x="201" y="979"/>
                    </a:lnTo>
                    <a:lnTo>
                      <a:pt x="209" y="944"/>
                    </a:lnTo>
                    <a:lnTo>
                      <a:pt x="215" y="912"/>
                    </a:lnTo>
                    <a:lnTo>
                      <a:pt x="222" y="879"/>
                    </a:lnTo>
                    <a:lnTo>
                      <a:pt x="227" y="847"/>
                    </a:lnTo>
                    <a:lnTo>
                      <a:pt x="234" y="815"/>
                    </a:lnTo>
                    <a:lnTo>
                      <a:pt x="239" y="786"/>
                    </a:lnTo>
                    <a:lnTo>
                      <a:pt x="245" y="758"/>
                    </a:lnTo>
                    <a:lnTo>
                      <a:pt x="249" y="732"/>
                    </a:lnTo>
                    <a:lnTo>
                      <a:pt x="254" y="708"/>
                    </a:lnTo>
                    <a:lnTo>
                      <a:pt x="256" y="691"/>
                    </a:lnTo>
                    <a:lnTo>
                      <a:pt x="258" y="671"/>
                    </a:lnTo>
                    <a:lnTo>
                      <a:pt x="260" y="650"/>
                    </a:lnTo>
                    <a:lnTo>
                      <a:pt x="264" y="626"/>
                    </a:lnTo>
                    <a:lnTo>
                      <a:pt x="265" y="603"/>
                    </a:lnTo>
                    <a:lnTo>
                      <a:pt x="267" y="578"/>
                    </a:lnTo>
                    <a:lnTo>
                      <a:pt x="270" y="553"/>
                    </a:lnTo>
                    <a:lnTo>
                      <a:pt x="273" y="526"/>
                    </a:lnTo>
                    <a:lnTo>
                      <a:pt x="275" y="501"/>
                    </a:lnTo>
                    <a:lnTo>
                      <a:pt x="277" y="476"/>
                    </a:lnTo>
                    <a:lnTo>
                      <a:pt x="279" y="451"/>
                    </a:lnTo>
                    <a:lnTo>
                      <a:pt x="283" y="427"/>
                    </a:lnTo>
                    <a:lnTo>
                      <a:pt x="285" y="405"/>
                    </a:lnTo>
                    <a:lnTo>
                      <a:pt x="289" y="383"/>
                    </a:lnTo>
                    <a:lnTo>
                      <a:pt x="292" y="363"/>
                    </a:lnTo>
                    <a:lnTo>
                      <a:pt x="296" y="345"/>
                    </a:lnTo>
                    <a:lnTo>
                      <a:pt x="297" y="337"/>
                    </a:lnTo>
                    <a:lnTo>
                      <a:pt x="299" y="328"/>
                    </a:lnTo>
                    <a:lnTo>
                      <a:pt x="301" y="319"/>
                    </a:lnTo>
                    <a:lnTo>
                      <a:pt x="305" y="308"/>
                    </a:lnTo>
                    <a:lnTo>
                      <a:pt x="308" y="297"/>
                    </a:lnTo>
                    <a:lnTo>
                      <a:pt x="312" y="286"/>
                    </a:lnTo>
                    <a:lnTo>
                      <a:pt x="315" y="274"/>
                    </a:lnTo>
                    <a:lnTo>
                      <a:pt x="319" y="262"/>
                    </a:lnTo>
                    <a:lnTo>
                      <a:pt x="323" y="252"/>
                    </a:lnTo>
                    <a:lnTo>
                      <a:pt x="327" y="240"/>
                    </a:lnTo>
                    <a:lnTo>
                      <a:pt x="331" y="230"/>
                    </a:lnTo>
                    <a:lnTo>
                      <a:pt x="335" y="219"/>
                    </a:lnTo>
                    <a:lnTo>
                      <a:pt x="338" y="209"/>
                    </a:lnTo>
                    <a:lnTo>
                      <a:pt x="342" y="199"/>
                    </a:lnTo>
                    <a:lnTo>
                      <a:pt x="345" y="192"/>
                    </a:lnTo>
                    <a:lnTo>
                      <a:pt x="349" y="183"/>
                    </a:lnTo>
                    <a:lnTo>
                      <a:pt x="353" y="176"/>
                    </a:lnTo>
                    <a:lnTo>
                      <a:pt x="356" y="168"/>
                    </a:lnTo>
                    <a:lnTo>
                      <a:pt x="361" y="160"/>
                    </a:lnTo>
                    <a:lnTo>
                      <a:pt x="366" y="150"/>
                    </a:lnTo>
                    <a:lnTo>
                      <a:pt x="371" y="141"/>
                    </a:lnTo>
                    <a:lnTo>
                      <a:pt x="377" y="132"/>
                    </a:lnTo>
                    <a:lnTo>
                      <a:pt x="383" y="122"/>
                    </a:lnTo>
                    <a:lnTo>
                      <a:pt x="390" y="112"/>
                    </a:lnTo>
                    <a:lnTo>
                      <a:pt x="396" y="103"/>
                    </a:lnTo>
                    <a:lnTo>
                      <a:pt x="402" y="93"/>
                    </a:lnTo>
                    <a:lnTo>
                      <a:pt x="407" y="85"/>
                    </a:lnTo>
                    <a:lnTo>
                      <a:pt x="415" y="76"/>
                    </a:lnTo>
                    <a:lnTo>
                      <a:pt x="421" y="68"/>
                    </a:lnTo>
                    <a:lnTo>
                      <a:pt x="427" y="60"/>
                    </a:lnTo>
                    <a:lnTo>
                      <a:pt x="432" y="55"/>
                    </a:lnTo>
                    <a:lnTo>
                      <a:pt x="438" y="48"/>
                    </a:lnTo>
                    <a:lnTo>
                      <a:pt x="441" y="46"/>
                    </a:lnTo>
                    <a:lnTo>
                      <a:pt x="445" y="42"/>
                    </a:lnTo>
                    <a:lnTo>
                      <a:pt x="449" y="39"/>
                    </a:lnTo>
                    <a:lnTo>
                      <a:pt x="454" y="35"/>
                    </a:lnTo>
                    <a:lnTo>
                      <a:pt x="458" y="32"/>
                    </a:lnTo>
                    <a:lnTo>
                      <a:pt x="463" y="28"/>
                    </a:lnTo>
                    <a:lnTo>
                      <a:pt x="469" y="25"/>
                    </a:lnTo>
                    <a:lnTo>
                      <a:pt x="475" y="21"/>
                    </a:lnTo>
                    <a:lnTo>
                      <a:pt x="479" y="19"/>
                    </a:lnTo>
                    <a:lnTo>
                      <a:pt x="485" y="15"/>
                    </a:lnTo>
                    <a:lnTo>
                      <a:pt x="491" y="12"/>
                    </a:lnTo>
                    <a:lnTo>
                      <a:pt x="497" y="9"/>
                    </a:lnTo>
                    <a:lnTo>
                      <a:pt x="501" y="7"/>
                    </a:lnTo>
                    <a:lnTo>
                      <a:pt x="506" y="4"/>
                    </a:lnTo>
                    <a:lnTo>
                      <a:pt x="510" y="2"/>
                    </a:lnTo>
                    <a:lnTo>
                      <a:pt x="515" y="0"/>
                    </a:lnTo>
                    <a:lnTo>
                      <a:pt x="517" y="0"/>
                    </a:lnTo>
                    <a:lnTo>
                      <a:pt x="520" y="0"/>
                    </a:lnTo>
                    <a:lnTo>
                      <a:pt x="524" y="0"/>
                    </a:lnTo>
                    <a:lnTo>
                      <a:pt x="528" y="0"/>
                    </a:lnTo>
                    <a:lnTo>
                      <a:pt x="533" y="0"/>
                    </a:lnTo>
                    <a:lnTo>
                      <a:pt x="537" y="0"/>
                    </a:lnTo>
                    <a:lnTo>
                      <a:pt x="541" y="0"/>
                    </a:lnTo>
                    <a:lnTo>
                      <a:pt x="546" y="0"/>
                    </a:lnTo>
                    <a:lnTo>
                      <a:pt x="550" y="0"/>
                    </a:lnTo>
                    <a:lnTo>
                      <a:pt x="554" y="0"/>
                    </a:lnTo>
                    <a:lnTo>
                      <a:pt x="558" y="0"/>
                    </a:lnTo>
                    <a:lnTo>
                      <a:pt x="562" y="0"/>
                    </a:lnTo>
                    <a:lnTo>
                      <a:pt x="564" y="0"/>
                    </a:lnTo>
                    <a:lnTo>
                      <a:pt x="567" y="0"/>
                    </a:lnTo>
                    <a:lnTo>
                      <a:pt x="569"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70" name="Freeform 35">
                <a:extLst>
                  <a:ext uri="{FF2B5EF4-FFF2-40B4-BE49-F238E27FC236}">
                    <a16:creationId xmlns:a16="http://schemas.microsoft.com/office/drawing/2014/main" id="{11C4B6DA-217E-4286-9ECC-D24198150F3D}"/>
                  </a:ext>
                </a:extLst>
              </p:cNvPr>
              <p:cNvSpPr>
                <a:spLocks/>
              </p:cNvSpPr>
              <p:nvPr/>
            </p:nvSpPr>
            <p:spPr bwMode="auto">
              <a:xfrm>
                <a:off x="3586" y="2126"/>
                <a:ext cx="569" cy="1674"/>
              </a:xfrm>
              <a:custGeom>
                <a:avLst/>
                <a:gdLst>
                  <a:gd name="T0" fmla="*/ 564 w 569"/>
                  <a:gd name="T1" fmla="*/ 1668 h 1674"/>
                  <a:gd name="T2" fmla="*/ 548 w 569"/>
                  <a:gd name="T3" fmla="*/ 1638 h 1674"/>
                  <a:gd name="T4" fmla="*/ 526 w 569"/>
                  <a:gd name="T5" fmla="*/ 1593 h 1674"/>
                  <a:gd name="T6" fmla="*/ 501 w 569"/>
                  <a:gd name="T7" fmla="*/ 1544 h 1674"/>
                  <a:gd name="T8" fmla="*/ 481 w 569"/>
                  <a:gd name="T9" fmla="*/ 1496 h 1674"/>
                  <a:gd name="T10" fmla="*/ 467 w 569"/>
                  <a:gd name="T11" fmla="*/ 1458 h 1674"/>
                  <a:gd name="T12" fmla="*/ 454 w 569"/>
                  <a:gd name="T13" fmla="*/ 1407 h 1674"/>
                  <a:gd name="T14" fmla="*/ 440 w 569"/>
                  <a:gd name="T15" fmla="*/ 1348 h 1674"/>
                  <a:gd name="T16" fmla="*/ 427 w 569"/>
                  <a:gd name="T17" fmla="*/ 1287 h 1674"/>
                  <a:gd name="T18" fmla="*/ 416 w 569"/>
                  <a:gd name="T19" fmla="*/ 1229 h 1674"/>
                  <a:gd name="T20" fmla="*/ 408 w 569"/>
                  <a:gd name="T21" fmla="*/ 1181 h 1674"/>
                  <a:gd name="T22" fmla="*/ 390 w 569"/>
                  <a:gd name="T23" fmla="*/ 1106 h 1674"/>
                  <a:gd name="T24" fmla="*/ 370 w 569"/>
                  <a:gd name="T25" fmla="*/ 1013 h 1674"/>
                  <a:gd name="T26" fmla="*/ 349 w 569"/>
                  <a:gd name="T27" fmla="*/ 914 h 1674"/>
                  <a:gd name="T28" fmla="*/ 331 w 569"/>
                  <a:gd name="T29" fmla="*/ 817 h 1674"/>
                  <a:gd name="T30" fmla="*/ 316 w 569"/>
                  <a:gd name="T31" fmla="*/ 734 h 1674"/>
                  <a:gd name="T32" fmla="*/ 307 w 569"/>
                  <a:gd name="T33" fmla="*/ 672 h 1674"/>
                  <a:gd name="T34" fmla="*/ 299 w 569"/>
                  <a:gd name="T35" fmla="*/ 603 h 1674"/>
                  <a:gd name="T36" fmla="*/ 293 w 569"/>
                  <a:gd name="T37" fmla="*/ 527 h 1674"/>
                  <a:gd name="T38" fmla="*/ 285 w 569"/>
                  <a:gd name="T39" fmla="*/ 452 h 1674"/>
                  <a:gd name="T40" fmla="*/ 277 w 569"/>
                  <a:gd name="T41" fmla="*/ 383 h 1674"/>
                  <a:gd name="T42" fmla="*/ 268 w 569"/>
                  <a:gd name="T43" fmla="*/ 337 h 1674"/>
                  <a:gd name="T44" fmla="*/ 261 w 569"/>
                  <a:gd name="T45" fmla="*/ 307 h 1674"/>
                  <a:gd name="T46" fmla="*/ 250 w 569"/>
                  <a:gd name="T47" fmla="*/ 274 h 1674"/>
                  <a:gd name="T48" fmla="*/ 239 w 569"/>
                  <a:gd name="T49" fmla="*/ 241 h 1674"/>
                  <a:gd name="T50" fmla="*/ 228 w 569"/>
                  <a:gd name="T51" fmla="*/ 210 h 1674"/>
                  <a:gd name="T52" fmla="*/ 218 w 569"/>
                  <a:gd name="T53" fmla="*/ 184 h 1674"/>
                  <a:gd name="T54" fmla="*/ 204 w 569"/>
                  <a:gd name="T55" fmla="*/ 160 h 1674"/>
                  <a:gd name="T56" fmla="*/ 189 w 569"/>
                  <a:gd name="T57" fmla="*/ 132 h 1674"/>
                  <a:gd name="T58" fmla="*/ 169 w 569"/>
                  <a:gd name="T59" fmla="*/ 103 h 1674"/>
                  <a:gd name="T60" fmla="*/ 151 w 569"/>
                  <a:gd name="T61" fmla="*/ 76 h 1674"/>
                  <a:gd name="T62" fmla="*/ 134 w 569"/>
                  <a:gd name="T63" fmla="*/ 55 h 1674"/>
                  <a:gd name="T64" fmla="*/ 121 w 569"/>
                  <a:gd name="T65" fmla="*/ 43 h 1674"/>
                  <a:gd name="T66" fmla="*/ 106 w 569"/>
                  <a:gd name="T67" fmla="*/ 33 h 1674"/>
                  <a:gd name="T68" fmla="*/ 91 w 569"/>
                  <a:gd name="T69" fmla="*/ 21 h 1674"/>
                  <a:gd name="T70" fmla="*/ 74 w 569"/>
                  <a:gd name="T71" fmla="*/ 13 h 1674"/>
                  <a:gd name="T72" fmla="*/ 59 w 569"/>
                  <a:gd name="T73" fmla="*/ 5 h 1674"/>
                  <a:gd name="T74" fmla="*/ 49 w 569"/>
                  <a:gd name="T75" fmla="*/ 1 h 1674"/>
                  <a:gd name="T76" fmla="*/ 38 w 569"/>
                  <a:gd name="T77" fmla="*/ 0 h 1674"/>
                  <a:gd name="T78" fmla="*/ 25 w 569"/>
                  <a:gd name="T79" fmla="*/ 0 h 1674"/>
                  <a:gd name="T80" fmla="*/ 12 w 569"/>
                  <a:gd name="T81" fmla="*/ 1 h 1674"/>
                  <a:gd name="T82" fmla="*/ 3 w 569"/>
                  <a:gd name="T83" fmla="*/ 1 h 1674"/>
                  <a:gd name="T84" fmla="*/ 0 w 569"/>
                  <a:gd name="T85" fmla="*/ 1 h 16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1674"/>
                  <a:gd name="T131" fmla="*/ 569 w 569"/>
                  <a:gd name="T132" fmla="*/ 1674 h 16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1674">
                    <a:moveTo>
                      <a:pt x="568" y="1673"/>
                    </a:moveTo>
                    <a:lnTo>
                      <a:pt x="566" y="1672"/>
                    </a:lnTo>
                    <a:lnTo>
                      <a:pt x="564" y="1668"/>
                    </a:lnTo>
                    <a:lnTo>
                      <a:pt x="559" y="1660"/>
                    </a:lnTo>
                    <a:lnTo>
                      <a:pt x="555" y="1650"/>
                    </a:lnTo>
                    <a:lnTo>
                      <a:pt x="548" y="1638"/>
                    </a:lnTo>
                    <a:lnTo>
                      <a:pt x="541" y="1624"/>
                    </a:lnTo>
                    <a:lnTo>
                      <a:pt x="534" y="1609"/>
                    </a:lnTo>
                    <a:lnTo>
                      <a:pt x="526" y="1593"/>
                    </a:lnTo>
                    <a:lnTo>
                      <a:pt x="516" y="1578"/>
                    </a:lnTo>
                    <a:lnTo>
                      <a:pt x="509" y="1560"/>
                    </a:lnTo>
                    <a:lnTo>
                      <a:pt x="501" y="1544"/>
                    </a:lnTo>
                    <a:lnTo>
                      <a:pt x="494" y="1526"/>
                    </a:lnTo>
                    <a:lnTo>
                      <a:pt x="487" y="1511"/>
                    </a:lnTo>
                    <a:lnTo>
                      <a:pt x="481" y="1496"/>
                    </a:lnTo>
                    <a:lnTo>
                      <a:pt x="476" y="1483"/>
                    </a:lnTo>
                    <a:lnTo>
                      <a:pt x="473" y="1472"/>
                    </a:lnTo>
                    <a:lnTo>
                      <a:pt x="467" y="1458"/>
                    </a:lnTo>
                    <a:lnTo>
                      <a:pt x="464" y="1443"/>
                    </a:lnTo>
                    <a:lnTo>
                      <a:pt x="458" y="1426"/>
                    </a:lnTo>
                    <a:lnTo>
                      <a:pt x="454" y="1407"/>
                    </a:lnTo>
                    <a:lnTo>
                      <a:pt x="448" y="1389"/>
                    </a:lnTo>
                    <a:lnTo>
                      <a:pt x="444" y="1368"/>
                    </a:lnTo>
                    <a:lnTo>
                      <a:pt x="440" y="1348"/>
                    </a:lnTo>
                    <a:lnTo>
                      <a:pt x="436" y="1327"/>
                    </a:lnTo>
                    <a:lnTo>
                      <a:pt x="431" y="1308"/>
                    </a:lnTo>
                    <a:lnTo>
                      <a:pt x="427" y="1287"/>
                    </a:lnTo>
                    <a:lnTo>
                      <a:pt x="424" y="1268"/>
                    </a:lnTo>
                    <a:lnTo>
                      <a:pt x="419" y="1247"/>
                    </a:lnTo>
                    <a:lnTo>
                      <a:pt x="416" y="1229"/>
                    </a:lnTo>
                    <a:lnTo>
                      <a:pt x="413" y="1212"/>
                    </a:lnTo>
                    <a:lnTo>
                      <a:pt x="410" y="1196"/>
                    </a:lnTo>
                    <a:lnTo>
                      <a:pt x="408" y="1181"/>
                    </a:lnTo>
                    <a:lnTo>
                      <a:pt x="402" y="1159"/>
                    </a:lnTo>
                    <a:lnTo>
                      <a:pt x="397" y="1133"/>
                    </a:lnTo>
                    <a:lnTo>
                      <a:pt x="390" y="1106"/>
                    </a:lnTo>
                    <a:lnTo>
                      <a:pt x="384" y="1076"/>
                    </a:lnTo>
                    <a:lnTo>
                      <a:pt x="377" y="1045"/>
                    </a:lnTo>
                    <a:lnTo>
                      <a:pt x="370" y="1013"/>
                    </a:lnTo>
                    <a:lnTo>
                      <a:pt x="363" y="980"/>
                    </a:lnTo>
                    <a:lnTo>
                      <a:pt x="357" y="946"/>
                    </a:lnTo>
                    <a:lnTo>
                      <a:pt x="349" y="914"/>
                    </a:lnTo>
                    <a:lnTo>
                      <a:pt x="343" y="881"/>
                    </a:lnTo>
                    <a:lnTo>
                      <a:pt x="336" y="849"/>
                    </a:lnTo>
                    <a:lnTo>
                      <a:pt x="331" y="817"/>
                    </a:lnTo>
                    <a:lnTo>
                      <a:pt x="325" y="788"/>
                    </a:lnTo>
                    <a:lnTo>
                      <a:pt x="320" y="760"/>
                    </a:lnTo>
                    <a:lnTo>
                      <a:pt x="316" y="734"/>
                    </a:lnTo>
                    <a:lnTo>
                      <a:pt x="313" y="709"/>
                    </a:lnTo>
                    <a:lnTo>
                      <a:pt x="309" y="692"/>
                    </a:lnTo>
                    <a:lnTo>
                      <a:pt x="307" y="672"/>
                    </a:lnTo>
                    <a:lnTo>
                      <a:pt x="304" y="651"/>
                    </a:lnTo>
                    <a:lnTo>
                      <a:pt x="302" y="627"/>
                    </a:lnTo>
                    <a:lnTo>
                      <a:pt x="299" y="603"/>
                    </a:lnTo>
                    <a:lnTo>
                      <a:pt x="297" y="579"/>
                    </a:lnTo>
                    <a:lnTo>
                      <a:pt x="295" y="554"/>
                    </a:lnTo>
                    <a:lnTo>
                      <a:pt x="293" y="527"/>
                    </a:lnTo>
                    <a:lnTo>
                      <a:pt x="289" y="502"/>
                    </a:lnTo>
                    <a:lnTo>
                      <a:pt x="287" y="476"/>
                    </a:lnTo>
                    <a:lnTo>
                      <a:pt x="285" y="452"/>
                    </a:lnTo>
                    <a:lnTo>
                      <a:pt x="283" y="427"/>
                    </a:lnTo>
                    <a:lnTo>
                      <a:pt x="279" y="405"/>
                    </a:lnTo>
                    <a:lnTo>
                      <a:pt x="277" y="383"/>
                    </a:lnTo>
                    <a:lnTo>
                      <a:pt x="273" y="363"/>
                    </a:lnTo>
                    <a:lnTo>
                      <a:pt x="271" y="345"/>
                    </a:lnTo>
                    <a:lnTo>
                      <a:pt x="268" y="337"/>
                    </a:lnTo>
                    <a:lnTo>
                      <a:pt x="266" y="328"/>
                    </a:lnTo>
                    <a:lnTo>
                      <a:pt x="263" y="318"/>
                    </a:lnTo>
                    <a:lnTo>
                      <a:pt x="261" y="307"/>
                    </a:lnTo>
                    <a:lnTo>
                      <a:pt x="257" y="297"/>
                    </a:lnTo>
                    <a:lnTo>
                      <a:pt x="254" y="286"/>
                    </a:lnTo>
                    <a:lnTo>
                      <a:pt x="250" y="274"/>
                    </a:lnTo>
                    <a:lnTo>
                      <a:pt x="247" y="263"/>
                    </a:lnTo>
                    <a:lnTo>
                      <a:pt x="244" y="252"/>
                    </a:lnTo>
                    <a:lnTo>
                      <a:pt x="239" y="241"/>
                    </a:lnTo>
                    <a:lnTo>
                      <a:pt x="236" y="231"/>
                    </a:lnTo>
                    <a:lnTo>
                      <a:pt x="232" y="219"/>
                    </a:lnTo>
                    <a:lnTo>
                      <a:pt x="228" y="210"/>
                    </a:lnTo>
                    <a:lnTo>
                      <a:pt x="224" y="200"/>
                    </a:lnTo>
                    <a:lnTo>
                      <a:pt x="221" y="192"/>
                    </a:lnTo>
                    <a:lnTo>
                      <a:pt x="218" y="184"/>
                    </a:lnTo>
                    <a:lnTo>
                      <a:pt x="213" y="176"/>
                    </a:lnTo>
                    <a:lnTo>
                      <a:pt x="210" y="169"/>
                    </a:lnTo>
                    <a:lnTo>
                      <a:pt x="204" y="160"/>
                    </a:lnTo>
                    <a:lnTo>
                      <a:pt x="200" y="151"/>
                    </a:lnTo>
                    <a:lnTo>
                      <a:pt x="194" y="142"/>
                    </a:lnTo>
                    <a:lnTo>
                      <a:pt x="189" y="132"/>
                    </a:lnTo>
                    <a:lnTo>
                      <a:pt x="183" y="122"/>
                    </a:lnTo>
                    <a:lnTo>
                      <a:pt x="177" y="112"/>
                    </a:lnTo>
                    <a:lnTo>
                      <a:pt x="169" y="103"/>
                    </a:lnTo>
                    <a:lnTo>
                      <a:pt x="164" y="94"/>
                    </a:lnTo>
                    <a:lnTo>
                      <a:pt x="157" y="85"/>
                    </a:lnTo>
                    <a:lnTo>
                      <a:pt x="151" y="76"/>
                    </a:lnTo>
                    <a:lnTo>
                      <a:pt x="146" y="69"/>
                    </a:lnTo>
                    <a:lnTo>
                      <a:pt x="140" y="61"/>
                    </a:lnTo>
                    <a:lnTo>
                      <a:pt x="134" y="55"/>
                    </a:lnTo>
                    <a:lnTo>
                      <a:pt x="129" y="48"/>
                    </a:lnTo>
                    <a:lnTo>
                      <a:pt x="125" y="46"/>
                    </a:lnTo>
                    <a:lnTo>
                      <a:pt x="121" y="43"/>
                    </a:lnTo>
                    <a:lnTo>
                      <a:pt x="116" y="39"/>
                    </a:lnTo>
                    <a:lnTo>
                      <a:pt x="112" y="36"/>
                    </a:lnTo>
                    <a:lnTo>
                      <a:pt x="106" y="33"/>
                    </a:lnTo>
                    <a:lnTo>
                      <a:pt x="101" y="29"/>
                    </a:lnTo>
                    <a:lnTo>
                      <a:pt x="95" y="25"/>
                    </a:lnTo>
                    <a:lnTo>
                      <a:pt x="91" y="21"/>
                    </a:lnTo>
                    <a:lnTo>
                      <a:pt x="86" y="20"/>
                    </a:lnTo>
                    <a:lnTo>
                      <a:pt x="80" y="16"/>
                    </a:lnTo>
                    <a:lnTo>
                      <a:pt x="74" y="13"/>
                    </a:lnTo>
                    <a:lnTo>
                      <a:pt x="69" y="9"/>
                    </a:lnTo>
                    <a:lnTo>
                      <a:pt x="64" y="7"/>
                    </a:lnTo>
                    <a:lnTo>
                      <a:pt x="59" y="5"/>
                    </a:lnTo>
                    <a:lnTo>
                      <a:pt x="56" y="3"/>
                    </a:lnTo>
                    <a:lnTo>
                      <a:pt x="52" y="1"/>
                    </a:lnTo>
                    <a:lnTo>
                      <a:pt x="49" y="1"/>
                    </a:lnTo>
                    <a:lnTo>
                      <a:pt x="46" y="1"/>
                    </a:lnTo>
                    <a:lnTo>
                      <a:pt x="42" y="1"/>
                    </a:lnTo>
                    <a:lnTo>
                      <a:pt x="38" y="0"/>
                    </a:lnTo>
                    <a:lnTo>
                      <a:pt x="32" y="0"/>
                    </a:lnTo>
                    <a:lnTo>
                      <a:pt x="28" y="0"/>
                    </a:lnTo>
                    <a:lnTo>
                      <a:pt x="25" y="0"/>
                    </a:lnTo>
                    <a:lnTo>
                      <a:pt x="21" y="0"/>
                    </a:lnTo>
                    <a:lnTo>
                      <a:pt x="16" y="1"/>
                    </a:lnTo>
                    <a:lnTo>
                      <a:pt x="12" y="1"/>
                    </a:lnTo>
                    <a:lnTo>
                      <a:pt x="9"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73760" name="Group 36">
              <a:extLst>
                <a:ext uri="{FF2B5EF4-FFF2-40B4-BE49-F238E27FC236}">
                  <a16:creationId xmlns:a16="http://schemas.microsoft.com/office/drawing/2014/main" id="{158835A1-BEAF-4ADA-9803-F0AF00A7EC4D}"/>
                </a:ext>
              </a:extLst>
            </p:cNvPr>
            <p:cNvGrpSpPr>
              <a:grpSpLocks/>
            </p:cNvGrpSpPr>
            <p:nvPr/>
          </p:nvGrpSpPr>
          <p:grpSpPr bwMode="auto">
            <a:xfrm>
              <a:off x="1536" y="1824"/>
              <a:ext cx="843" cy="1352"/>
              <a:chOff x="3029" y="2126"/>
              <a:chExt cx="1126" cy="1674"/>
            </a:xfrm>
          </p:grpSpPr>
          <p:sp>
            <p:nvSpPr>
              <p:cNvPr id="73767" name="Freeform 37">
                <a:extLst>
                  <a:ext uri="{FF2B5EF4-FFF2-40B4-BE49-F238E27FC236}">
                    <a16:creationId xmlns:a16="http://schemas.microsoft.com/office/drawing/2014/main" id="{2FEB64DD-B9D0-476D-8FF1-67DEB0DAD725}"/>
                  </a:ext>
                </a:extLst>
              </p:cNvPr>
              <p:cNvSpPr>
                <a:spLocks/>
              </p:cNvSpPr>
              <p:nvPr/>
            </p:nvSpPr>
            <p:spPr bwMode="auto">
              <a:xfrm>
                <a:off x="3029" y="2128"/>
                <a:ext cx="570" cy="1672"/>
              </a:xfrm>
              <a:custGeom>
                <a:avLst/>
                <a:gdLst>
                  <a:gd name="T0" fmla="*/ 3 w 570"/>
                  <a:gd name="T1" fmla="*/ 1666 h 1672"/>
                  <a:gd name="T2" fmla="*/ 18 w 570"/>
                  <a:gd name="T3" fmla="*/ 1636 h 1672"/>
                  <a:gd name="T4" fmla="*/ 40 w 570"/>
                  <a:gd name="T5" fmla="*/ 1591 h 1672"/>
                  <a:gd name="T6" fmla="*/ 63 w 570"/>
                  <a:gd name="T7" fmla="*/ 1542 h 1672"/>
                  <a:gd name="T8" fmla="*/ 85 w 570"/>
                  <a:gd name="T9" fmla="*/ 1494 h 1672"/>
                  <a:gd name="T10" fmla="*/ 99 w 570"/>
                  <a:gd name="T11" fmla="*/ 1457 h 1672"/>
                  <a:gd name="T12" fmla="*/ 112 w 570"/>
                  <a:gd name="T13" fmla="*/ 1406 h 1672"/>
                  <a:gd name="T14" fmla="*/ 125 w 570"/>
                  <a:gd name="T15" fmla="*/ 1348 h 1672"/>
                  <a:gd name="T16" fmla="*/ 139 w 570"/>
                  <a:gd name="T17" fmla="*/ 1286 h 1672"/>
                  <a:gd name="T18" fmla="*/ 149 w 570"/>
                  <a:gd name="T19" fmla="*/ 1228 h 1672"/>
                  <a:gd name="T20" fmla="*/ 159 w 570"/>
                  <a:gd name="T21" fmla="*/ 1180 h 1672"/>
                  <a:gd name="T22" fmla="*/ 175 w 570"/>
                  <a:gd name="T23" fmla="*/ 1104 h 1672"/>
                  <a:gd name="T24" fmla="*/ 195 w 570"/>
                  <a:gd name="T25" fmla="*/ 1011 h 1672"/>
                  <a:gd name="T26" fmla="*/ 215 w 570"/>
                  <a:gd name="T27" fmla="*/ 912 h 1672"/>
                  <a:gd name="T28" fmla="*/ 234 w 570"/>
                  <a:gd name="T29" fmla="*/ 815 h 1672"/>
                  <a:gd name="T30" fmla="*/ 249 w 570"/>
                  <a:gd name="T31" fmla="*/ 732 h 1672"/>
                  <a:gd name="T32" fmla="*/ 258 w 570"/>
                  <a:gd name="T33" fmla="*/ 671 h 1672"/>
                  <a:gd name="T34" fmla="*/ 265 w 570"/>
                  <a:gd name="T35" fmla="*/ 603 h 1672"/>
                  <a:gd name="T36" fmla="*/ 273 w 570"/>
                  <a:gd name="T37" fmla="*/ 526 h 1672"/>
                  <a:gd name="T38" fmla="*/ 279 w 570"/>
                  <a:gd name="T39" fmla="*/ 451 h 1672"/>
                  <a:gd name="T40" fmla="*/ 289 w 570"/>
                  <a:gd name="T41" fmla="*/ 383 h 1672"/>
                  <a:gd name="T42" fmla="*/ 297 w 570"/>
                  <a:gd name="T43" fmla="*/ 337 h 1672"/>
                  <a:gd name="T44" fmla="*/ 305 w 570"/>
                  <a:gd name="T45" fmla="*/ 308 h 1672"/>
                  <a:gd name="T46" fmla="*/ 315 w 570"/>
                  <a:gd name="T47" fmla="*/ 274 h 1672"/>
                  <a:gd name="T48" fmla="*/ 327 w 570"/>
                  <a:gd name="T49" fmla="*/ 240 h 1672"/>
                  <a:gd name="T50" fmla="*/ 338 w 570"/>
                  <a:gd name="T51" fmla="*/ 209 h 1672"/>
                  <a:gd name="T52" fmla="*/ 349 w 570"/>
                  <a:gd name="T53" fmla="*/ 183 h 1672"/>
                  <a:gd name="T54" fmla="*/ 361 w 570"/>
                  <a:gd name="T55" fmla="*/ 160 h 1672"/>
                  <a:gd name="T56" fmla="*/ 377 w 570"/>
                  <a:gd name="T57" fmla="*/ 132 h 1672"/>
                  <a:gd name="T58" fmla="*/ 396 w 570"/>
                  <a:gd name="T59" fmla="*/ 103 h 1672"/>
                  <a:gd name="T60" fmla="*/ 415 w 570"/>
                  <a:gd name="T61" fmla="*/ 76 h 1672"/>
                  <a:gd name="T62" fmla="*/ 432 w 570"/>
                  <a:gd name="T63" fmla="*/ 55 h 1672"/>
                  <a:gd name="T64" fmla="*/ 445 w 570"/>
                  <a:gd name="T65" fmla="*/ 42 h 1672"/>
                  <a:gd name="T66" fmla="*/ 458 w 570"/>
                  <a:gd name="T67" fmla="*/ 32 h 1672"/>
                  <a:gd name="T68" fmla="*/ 475 w 570"/>
                  <a:gd name="T69" fmla="*/ 21 h 1672"/>
                  <a:gd name="T70" fmla="*/ 491 w 570"/>
                  <a:gd name="T71" fmla="*/ 12 h 1672"/>
                  <a:gd name="T72" fmla="*/ 506 w 570"/>
                  <a:gd name="T73" fmla="*/ 4 h 1672"/>
                  <a:gd name="T74" fmla="*/ 517 w 570"/>
                  <a:gd name="T75" fmla="*/ 0 h 1672"/>
                  <a:gd name="T76" fmla="*/ 528 w 570"/>
                  <a:gd name="T77" fmla="*/ 0 h 1672"/>
                  <a:gd name="T78" fmla="*/ 541 w 570"/>
                  <a:gd name="T79" fmla="*/ 0 h 1672"/>
                  <a:gd name="T80" fmla="*/ 554 w 570"/>
                  <a:gd name="T81" fmla="*/ 0 h 1672"/>
                  <a:gd name="T82" fmla="*/ 564 w 570"/>
                  <a:gd name="T83" fmla="*/ 0 h 1672"/>
                  <a:gd name="T84" fmla="*/ 569 w 570"/>
                  <a:gd name="T85" fmla="*/ 0 h 16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0"/>
                  <a:gd name="T130" fmla="*/ 0 h 1672"/>
                  <a:gd name="T131" fmla="*/ 570 w 570"/>
                  <a:gd name="T132" fmla="*/ 1672 h 16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0" h="1672">
                    <a:moveTo>
                      <a:pt x="0" y="1671"/>
                    </a:moveTo>
                    <a:lnTo>
                      <a:pt x="0" y="1670"/>
                    </a:lnTo>
                    <a:lnTo>
                      <a:pt x="3" y="1666"/>
                    </a:lnTo>
                    <a:lnTo>
                      <a:pt x="6" y="1658"/>
                    </a:lnTo>
                    <a:lnTo>
                      <a:pt x="12" y="1648"/>
                    </a:lnTo>
                    <a:lnTo>
                      <a:pt x="18" y="1636"/>
                    </a:lnTo>
                    <a:lnTo>
                      <a:pt x="24" y="1622"/>
                    </a:lnTo>
                    <a:lnTo>
                      <a:pt x="32" y="1607"/>
                    </a:lnTo>
                    <a:lnTo>
                      <a:pt x="40" y="1591"/>
                    </a:lnTo>
                    <a:lnTo>
                      <a:pt x="48" y="1576"/>
                    </a:lnTo>
                    <a:lnTo>
                      <a:pt x="56" y="1558"/>
                    </a:lnTo>
                    <a:lnTo>
                      <a:pt x="63" y="1542"/>
                    </a:lnTo>
                    <a:lnTo>
                      <a:pt x="72" y="1524"/>
                    </a:lnTo>
                    <a:lnTo>
                      <a:pt x="78" y="1509"/>
                    </a:lnTo>
                    <a:lnTo>
                      <a:pt x="85" y="1494"/>
                    </a:lnTo>
                    <a:lnTo>
                      <a:pt x="90" y="1482"/>
                    </a:lnTo>
                    <a:lnTo>
                      <a:pt x="94" y="1470"/>
                    </a:lnTo>
                    <a:lnTo>
                      <a:pt x="99" y="1457"/>
                    </a:lnTo>
                    <a:lnTo>
                      <a:pt x="103" y="1441"/>
                    </a:lnTo>
                    <a:lnTo>
                      <a:pt x="107" y="1425"/>
                    </a:lnTo>
                    <a:lnTo>
                      <a:pt x="112" y="1406"/>
                    </a:lnTo>
                    <a:lnTo>
                      <a:pt x="116" y="1388"/>
                    </a:lnTo>
                    <a:lnTo>
                      <a:pt x="121" y="1368"/>
                    </a:lnTo>
                    <a:lnTo>
                      <a:pt x="125" y="1348"/>
                    </a:lnTo>
                    <a:lnTo>
                      <a:pt x="131" y="1326"/>
                    </a:lnTo>
                    <a:lnTo>
                      <a:pt x="135" y="1307"/>
                    </a:lnTo>
                    <a:lnTo>
                      <a:pt x="139" y="1286"/>
                    </a:lnTo>
                    <a:lnTo>
                      <a:pt x="142" y="1267"/>
                    </a:lnTo>
                    <a:lnTo>
                      <a:pt x="146" y="1246"/>
                    </a:lnTo>
                    <a:lnTo>
                      <a:pt x="149" y="1228"/>
                    </a:lnTo>
                    <a:lnTo>
                      <a:pt x="153" y="1210"/>
                    </a:lnTo>
                    <a:lnTo>
                      <a:pt x="156" y="1194"/>
                    </a:lnTo>
                    <a:lnTo>
                      <a:pt x="159" y="1180"/>
                    </a:lnTo>
                    <a:lnTo>
                      <a:pt x="164" y="1158"/>
                    </a:lnTo>
                    <a:lnTo>
                      <a:pt x="170" y="1132"/>
                    </a:lnTo>
                    <a:lnTo>
                      <a:pt x="175" y="1104"/>
                    </a:lnTo>
                    <a:lnTo>
                      <a:pt x="182" y="1074"/>
                    </a:lnTo>
                    <a:lnTo>
                      <a:pt x="188" y="1044"/>
                    </a:lnTo>
                    <a:lnTo>
                      <a:pt x="195" y="1011"/>
                    </a:lnTo>
                    <a:lnTo>
                      <a:pt x="201" y="979"/>
                    </a:lnTo>
                    <a:lnTo>
                      <a:pt x="209" y="944"/>
                    </a:lnTo>
                    <a:lnTo>
                      <a:pt x="215" y="912"/>
                    </a:lnTo>
                    <a:lnTo>
                      <a:pt x="222" y="879"/>
                    </a:lnTo>
                    <a:lnTo>
                      <a:pt x="227" y="847"/>
                    </a:lnTo>
                    <a:lnTo>
                      <a:pt x="234" y="815"/>
                    </a:lnTo>
                    <a:lnTo>
                      <a:pt x="239" y="786"/>
                    </a:lnTo>
                    <a:lnTo>
                      <a:pt x="245" y="758"/>
                    </a:lnTo>
                    <a:lnTo>
                      <a:pt x="249" y="732"/>
                    </a:lnTo>
                    <a:lnTo>
                      <a:pt x="254" y="708"/>
                    </a:lnTo>
                    <a:lnTo>
                      <a:pt x="256" y="691"/>
                    </a:lnTo>
                    <a:lnTo>
                      <a:pt x="258" y="671"/>
                    </a:lnTo>
                    <a:lnTo>
                      <a:pt x="260" y="650"/>
                    </a:lnTo>
                    <a:lnTo>
                      <a:pt x="264" y="626"/>
                    </a:lnTo>
                    <a:lnTo>
                      <a:pt x="265" y="603"/>
                    </a:lnTo>
                    <a:lnTo>
                      <a:pt x="267" y="578"/>
                    </a:lnTo>
                    <a:lnTo>
                      <a:pt x="270" y="553"/>
                    </a:lnTo>
                    <a:lnTo>
                      <a:pt x="273" y="526"/>
                    </a:lnTo>
                    <a:lnTo>
                      <a:pt x="275" y="501"/>
                    </a:lnTo>
                    <a:lnTo>
                      <a:pt x="277" y="476"/>
                    </a:lnTo>
                    <a:lnTo>
                      <a:pt x="279" y="451"/>
                    </a:lnTo>
                    <a:lnTo>
                      <a:pt x="283" y="427"/>
                    </a:lnTo>
                    <a:lnTo>
                      <a:pt x="285" y="405"/>
                    </a:lnTo>
                    <a:lnTo>
                      <a:pt x="289" y="383"/>
                    </a:lnTo>
                    <a:lnTo>
                      <a:pt x="292" y="363"/>
                    </a:lnTo>
                    <a:lnTo>
                      <a:pt x="296" y="345"/>
                    </a:lnTo>
                    <a:lnTo>
                      <a:pt x="297" y="337"/>
                    </a:lnTo>
                    <a:lnTo>
                      <a:pt x="299" y="328"/>
                    </a:lnTo>
                    <a:lnTo>
                      <a:pt x="301" y="319"/>
                    </a:lnTo>
                    <a:lnTo>
                      <a:pt x="305" y="308"/>
                    </a:lnTo>
                    <a:lnTo>
                      <a:pt x="308" y="297"/>
                    </a:lnTo>
                    <a:lnTo>
                      <a:pt x="312" y="286"/>
                    </a:lnTo>
                    <a:lnTo>
                      <a:pt x="315" y="274"/>
                    </a:lnTo>
                    <a:lnTo>
                      <a:pt x="319" y="262"/>
                    </a:lnTo>
                    <a:lnTo>
                      <a:pt x="323" y="252"/>
                    </a:lnTo>
                    <a:lnTo>
                      <a:pt x="327" y="240"/>
                    </a:lnTo>
                    <a:lnTo>
                      <a:pt x="331" y="230"/>
                    </a:lnTo>
                    <a:lnTo>
                      <a:pt x="335" y="219"/>
                    </a:lnTo>
                    <a:lnTo>
                      <a:pt x="338" y="209"/>
                    </a:lnTo>
                    <a:lnTo>
                      <a:pt x="342" y="199"/>
                    </a:lnTo>
                    <a:lnTo>
                      <a:pt x="345" y="192"/>
                    </a:lnTo>
                    <a:lnTo>
                      <a:pt x="349" y="183"/>
                    </a:lnTo>
                    <a:lnTo>
                      <a:pt x="353" y="176"/>
                    </a:lnTo>
                    <a:lnTo>
                      <a:pt x="356" y="168"/>
                    </a:lnTo>
                    <a:lnTo>
                      <a:pt x="361" y="160"/>
                    </a:lnTo>
                    <a:lnTo>
                      <a:pt x="366" y="150"/>
                    </a:lnTo>
                    <a:lnTo>
                      <a:pt x="371" y="141"/>
                    </a:lnTo>
                    <a:lnTo>
                      <a:pt x="377" y="132"/>
                    </a:lnTo>
                    <a:lnTo>
                      <a:pt x="383" y="122"/>
                    </a:lnTo>
                    <a:lnTo>
                      <a:pt x="390" y="112"/>
                    </a:lnTo>
                    <a:lnTo>
                      <a:pt x="396" y="103"/>
                    </a:lnTo>
                    <a:lnTo>
                      <a:pt x="402" y="93"/>
                    </a:lnTo>
                    <a:lnTo>
                      <a:pt x="407" y="85"/>
                    </a:lnTo>
                    <a:lnTo>
                      <a:pt x="415" y="76"/>
                    </a:lnTo>
                    <a:lnTo>
                      <a:pt x="421" y="68"/>
                    </a:lnTo>
                    <a:lnTo>
                      <a:pt x="427" y="60"/>
                    </a:lnTo>
                    <a:lnTo>
                      <a:pt x="432" y="55"/>
                    </a:lnTo>
                    <a:lnTo>
                      <a:pt x="438" y="48"/>
                    </a:lnTo>
                    <a:lnTo>
                      <a:pt x="441" y="46"/>
                    </a:lnTo>
                    <a:lnTo>
                      <a:pt x="445" y="42"/>
                    </a:lnTo>
                    <a:lnTo>
                      <a:pt x="449" y="39"/>
                    </a:lnTo>
                    <a:lnTo>
                      <a:pt x="454" y="35"/>
                    </a:lnTo>
                    <a:lnTo>
                      <a:pt x="458" y="32"/>
                    </a:lnTo>
                    <a:lnTo>
                      <a:pt x="463" y="28"/>
                    </a:lnTo>
                    <a:lnTo>
                      <a:pt x="469" y="25"/>
                    </a:lnTo>
                    <a:lnTo>
                      <a:pt x="475" y="21"/>
                    </a:lnTo>
                    <a:lnTo>
                      <a:pt x="479" y="19"/>
                    </a:lnTo>
                    <a:lnTo>
                      <a:pt x="485" y="15"/>
                    </a:lnTo>
                    <a:lnTo>
                      <a:pt x="491" y="12"/>
                    </a:lnTo>
                    <a:lnTo>
                      <a:pt x="497" y="9"/>
                    </a:lnTo>
                    <a:lnTo>
                      <a:pt x="501" y="7"/>
                    </a:lnTo>
                    <a:lnTo>
                      <a:pt x="506" y="4"/>
                    </a:lnTo>
                    <a:lnTo>
                      <a:pt x="510" y="2"/>
                    </a:lnTo>
                    <a:lnTo>
                      <a:pt x="515" y="0"/>
                    </a:lnTo>
                    <a:lnTo>
                      <a:pt x="517" y="0"/>
                    </a:lnTo>
                    <a:lnTo>
                      <a:pt x="520" y="0"/>
                    </a:lnTo>
                    <a:lnTo>
                      <a:pt x="524" y="0"/>
                    </a:lnTo>
                    <a:lnTo>
                      <a:pt x="528" y="0"/>
                    </a:lnTo>
                    <a:lnTo>
                      <a:pt x="533" y="0"/>
                    </a:lnTo>
                    <a:lnTo>
                      <a:pt x="537" y="0"/>
                    </a:lnTo>
                    <a:lnTo>
                      <a:pt x="541" y="0"/>
                    </a:lnTo>
                    <a:lnTo>
                      <a:pt x="546" y="0"/>
                    </a:lnTo>
                    <a:lnTo>
                      <a:pt x="550" y="0"/>
                    </a:lnTo>
                    <a:lnTo>
                      <a:pt x="554" y="0"/>
                    </a:lnTo>
                    <a:lnTo>
                      <a:pt x="558" y="0"/>
                    </a:lnTo>
                    <a:lnTo>
                      <a:pt x="562" y="0"/>
                    </a:lnTo>
                    <a:lnTo>
                      <a:pt x="564" y="0"/>
                    </a:lnTo>
                    <a:lnTo>
                      <a:pt x="567" y="0"/>
                    </a:lnTo>
                    <a:lnTo>
                      <a:pt x="569" y="0"/>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68" name="Freeform 38">
                <a:extLst>
                  <a:ext uri="{FF2B5EF4-FFF2-40B4-BE49-F238E27FC236}">
                    <a16:creationId xmlns:a16="http://schemas.microsoft.com/office/drawing/2014/main" id="{56D34D6F-FD0C-44A9-9FB1-CE2466C4386F}"/>
                  </a:ext>
                </a:extLst>
              </p:cNvPr>
              <p:cNvSpPr>
                <a:spLocks/>
              </p:cNvSpPr>
              <p:nvPr/>
            </p:nvSpPr>
            <p:spPr bwMode="auto">
              <a:xfrm>
                <a:off x="3586" y="2126"/>
                <a:ext cx="569" cy="1674"/>
              </a:xfrm>
              <a:custGeom>
                <a:avLst/>
                <a:gdLst>
                  <a:gd name="T0" fmla="*/ 564 w 569"/>
                  <a:gd name="T1" fmla="*/ 1668 h 1674"/>
                  <a:gd name="T2" fmla="*/ 548 w 569"/>
                  <a:gd name="T3" fmla="*/ 1638 h 1674"/>
                  <a:gd name="T4" fmla="*/ 526 w 569"/>
                  <a:gd name="T5" fmla="*/ 1593 h 1674"/>
                  <a:gd name="T6" fmla="*/ 501 w 569"/>
                  <a:gd name="T7" fmla="*/ 1544 h 1674"/>
                  <a:gd name="T8" fmla="*/ 481 w 569"/>
                  <a:gd name="T9" fmla="*/ 1496 h 1674"/>
                  <a:gd name="T10" fmla="*/ 467 w 569"/>
                  <a:gd name="T11" fmla="*/ 1458 h 1674"/>
                  <a:gd name="T12" fmla="*/ 454 w 569"/>
                  <a:gd name="T13" fmla="*/ 1407 h 1674"/>
                  <a:gd name="T14" fmla="*/ 440 w 569"/>
                  <a:gd name="T15" fmla="*/ 1348 h 1674"/>
                  <a:gd name="T16" fmla="*/ 427 w 569"/>
                  <a:gd name="T17" fmla="*/ 1287 h 1674"/>
                  <a:gd name="T18" fmla="*/ 416 w 569"/>
                  <a:gd name="T19" fmla="*/ 1229 h 1674"/>
                  <a:gd name="T20" fmla="*/ 408 w 569"/>
                  <a:gd name="T21" fmla="*/ 1181 h 1674"/>
                  <a:gd name="T22" fmla="*/ 390 w 569"/>
                  <a:gd name="T23" fmla="*/ 1106 h 1674"/>
                  <a:gd name="T24" fmla="*/ 370 w 569"/>
                  <a:gd name="T25" fmla="*/ 1013 h 1674"/>
                  <a:gd name="T26" fmla="*/ 349 w 569"/>
                  <a:gd name="T27" fmla="*/ 914 h 1674"/>
                  <a:gd name="T28" fmla="*/ 331 w 569"/>
                  <a:gd name="T29" fmla="*/ 817 h 1674"/>
                  <a:gd name="T30" fmla="*/ 316 w 569"/>
                  <a:gd name="T31" fmla="*/ 734 h 1674"/>
                  <a:gd name="T32" fmla="*/ 307 w 569"/>
                  <a:gd name="T33" fmla="*/ 672 h 1674"/>
                  <a:gd name="T34" fmla="*/ 299 w 569"/>
                  <a:gd name="T35" fmla="*/ 603 h 1674"/>
                  <a:gd name="T36" fmla="*/ 293 w 569"/>
                  <a:gd name="T37" fmla="*/ 527 h 1674"/>
                  <a:gd name="T38" fmla="*/ 285 w 569"/>
                  <a:gd name="T39" fmla="*/ 452 h 1674"/>
                  <a:gd name="T40" fmla="*/ 277 w 569"/>
                  <a:gd name="T41" fmla="*/ 383 h 1674"/>
                  <a:gd name="T42" fmla="*/ 268 w 569"/>
                  <a:gd name="T43" fmla="*/ 337 h 1674"/>
                  <a:gd name="T44" fmla="*/ 261 w 569"/>
                  <a:gd name="T45" fmla="*/ 307 h 1674"/>
                  <a:gd name="T46" fmla="*/ 250 w 569"/>
                  <a:gd name="T47" fmla="*/ 274 h 1674"/>
                  <a:gd name="T48" fmla="*/ 239 w 569"/>
                  <a:gd name="T49" fmla="*/ 241 h 1674"/>
                  <a:gd name="T50" fmla="*/ 228 w 569"/>
                  <a:gd name="T51" fmla="*/ 210 h 1674"/>
                  <a:gd name="T52" fmla="*/ 218 w 569"/>
                  <a:gd name="T53" fmla="*/ 184 h 1674"/>
                  <a:gd name="T54" fmla="*/ 204 w 569"/>
                  <a:gd name="T55" fmla="*/ 160 h 1674"/>
                  <a:gd name="T56" fmla="*/ 189 w 569"/>
                  <a:gd name="T57" fmla="*/ 132 h 1674"/>
                  <a:gd name="T58" fmla="*/ 169 w 569"/>
                  <a:gd name="T59" fmla="*/ 103 h 1674"/>
                  <a:gd name="T60" fmla="*/ 151 w 569"/>
                  <a:gd name="T61" fmla="*/ 76 h 1674"/>
                  <a:gd name="T62" fmla="*/ 134 w 569"/>
                  <a:gd name="T63" fmla="*/ 55 h 1674"/>
                  <a:gd name="T64" fmla="*/ 121 w 569"/>
                  <a:gd name="T65" fmla="*/ 43 h 1674"/>
                  <a:gd name="T66" fmla="*/ 106 w 569"/>
                  <a:gd name="T67" fmla="*/ 33 h 1674"/>
                  <a:gd name="T68" fmla="*/ 91 w 569"/>
                  <a:gd name="T69" fmla="*/ 21 h 1674"/>
                  <a:gd name="T70" fmla="*/ 74 w 569"/>
                  <a:gd name="T71" fmla="*/ 13 h 1674"/>
                  <a:gd name="T72" fmla="*/ 59 w 569"/>
                  <a:gd name="T73" fmla="*/ 5 h 1674"/>
                  <a:gd name="T74" fmla="*/ 49 w 569"/>
                  <a:gd name="T75" fmla="*/ 1 h 1674"/>
                  <a:gd name="T76" fmla="*/ 38 w 569"/>
                  <a:gd name="T77" fmla="*/ 0 h 1674"/>
                  <a:gd name="T78" fmla="*/ 25 w 569"/>
                  <a:gd name="T79" fmla="*/ 0 h 1674"/>
                  <a:gd name="T80" fmla="*/ 12 w 569"/>
                  <a:gd name="T81" fmla="*/ 1 h 1674"/>
                  <a:gd name="T82" fmla="*/ 3 w 569"/>
                  <a:gd name="T83" fmla="*/ 1 h 1674"/>
                  <a:gd name="T84" fmla="*/ 0 w 569"/>
                  <a:gd name="T85" fmla="*/ 1 h 16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9"/>
                  <a:gd name="T130" fmla="*/ 0 h 1674"/>
                  <a:gd name="T131" fmla="*/ 569 w 569"/>
                  <a:gd name="T132" fmla="*/ 1674 h 16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9" h="1674">
                    <a:moveTo>
                      <a:pt x="568" y="1673"/>
                    </a:moveTo>
                    <a:lnTo>
                      <a:pt x="566" y="1672"/>
                    </a:lnTo>
                    <a:lnTo>
                      <a:pt x="564" y="1668"/>
                    </a:lnTo>
                    <a:lnTo>
                      <a:pt x="559" y="1660"/>
                    </a:lnTo>
                    <a:lnTo>
                      <a:pt x="555" y="1650"/>
                    </a:lnTo>
                    <a:lnTo>
                      <a:pt x="548" y="1638"/>
                    </a:lnTo>
                    <a:lnTo>
                      <a:pt x="541" y="1624"/>
                    </a:lnTo>
                    <a:lnTo>
                      <a:pt x="534" y="1609"/>
                    </a:lnTo>
                    <a:lnTo>
                      <a:pt x="526" y="1593"/>
                    </a:lnTo>
                    <a:lnTo>
                      <a:pt x="516" y="1578"/>
                    </a:lnTo>
                    <a:lnTo>
                      <a:pt x="509" y="1560"/>
                    </a:lnTo>
                    <a:lnTo>
                      <a:pt x="501" y="1544"/>
                    </a:lnTo>
                    <a:lnTo>
                      <a:pt x="494" y="1526"/>
                    </a:lnTo>
                    <a:lnTo>
                      <a:pt x="487" y="1511"/>
                    </a:lnTo>
                    <a:lnTo>
                      <a:pt x="481" y="1496"/>
                    </a:lnTo>
                    <a:lnTo>
                      <a:pt x="476" y="1483"/>
                    </a:lnTo>
                    <a:lnTo>
                      <a:pt x="473" y="1472"/>
                    </a:lnTo>
                    <a:lnTo>
                      <a:pt x="467" y="1458"/>
                    </a:lnTo>
                    <a:lnTo>
                      <a:pt x="464" y="1443"/>
                    </a:lnTo>
                    <a:lnTo>
                      <a:pt x="458" y="1426"/>
                    </a:lnTo>
                    <a:lnTo>
                      <a:pt x="454" y="1407"/>
                    </a:lnTo>
                    <a:lnTo>
                      <a:pt x="448" y="1389"/>
                    </a:lnTo>
                    <a:lnTo>
                      <a:pt x="444" y="1368"/>
                    </a:lnTo>
                    <a:lnTo>
                      <a:pt x="440" y="1348"/>
                    </a:lnTo>
                    <a:lnTo>
                      <a:pt x="436" y="1327"/>
                    </a:lnTo>
                    <a:lnTo>
                      <a:pt x="431" y="1308"/>
                    </a:lnTo>
                    <a:lnTo>
                      <a:pt x="427" y="1287"/>
                    </a:lnTo>
                    <a:lnTo>
                      <a:pt x="424" y="1268"/>
                    </a:lnTo>
                    <a:lnTo>
                      <a:pt x="419" y="1247"/>
                    </a:lnTo>
                    <a:lnTo>
                      <a:pt x="416" y="1229"/>
                    </a:lnTo>
                    <a:lnTo>
                      <a:pt x="413" y="1212"/>
                    </a:lnTo>
                    <a:lnTo>
                      <a:pt x="410" y="1196"/>
                    </a:lnTo>
                    <a:lnTo>
                      <a:pt x="408" y="1181"/>
                    </a:lnTo>
                    <a:lnTo>
                      <a:pt x="402" y="1159"/>
                    </a:lnTo>
                    <a:lnTo>
                      <a:pt x="397" y="1133"/>
                    </a:lnTo>
                    <a:lnTo>
                      <a:pt x="390" y="1106"/>
                    </a:lnTo>
                    <a:lnTo>
                      <a:pt x="384" y="1076"/>
                    </a:lnTo>
                    <a:lnTo>
                      <a:pt x="377" y="1045"/>
                    </a:lnTo>
                    <a:lnTo>
                      <a:pt x="370" y="1013"/>
                    </a:lnTo>
                    <a:lnTo>
                      <a:pt x="363" y="980"/>
                    </a:lnTo>
                    <a:lnTo>
                      <a:pt x="357" y="946"/>
                    </a:lnTo>
                    <a:lnTo>
                      <a:pt x="349" y="914"/>
                    </a:lnTo>
                    <a:lnTo>
                      <a:pt x="343" y="881"/>
                    </a:lnTo>
                    <a:lnTo>
                      <a:pt x="336" y="849"/>
                    </a:lnTo>
                    <a:lnTo>
                      <a:pt x="331" y="817"/>
                    </a:lnTo>
                    <a:lnTo>
                      <a:pt x="325" y="788"/>
                    </a:lnTo>
                    <a:lnTo>
                      <a:pt x="320" y="760"/>
                    </a:lnTo>
                    <a:lnTo>
                      <a:pt x="316" y="734"/>
                    </a:lnTo>
                    <a:lnTo>
                      <a:pt x="313" y="709"/>
                    </a:lnTo>
                    <a:lnTo>
                      <a:pt x="309" y="692"/>
                    </a:lnTo>
                    <a:lnTo>
                      <a:pt x="307" y="672"/>
                    </a:lnTo>
                    <a:lnTo>
                      <a:pt x="304" y="651"/>
                    </a:lnTo>
                    <a:lnTo>
                      <a:pt x="302" y="627"/>
                    </a:lnTo>
                    <a:lnTo>
                      <a:pt x="299" y="603"/>
                    </a:lnTo>
                    <a:lnTo>
                      <a:pt x="297" y="579"/>
                    </a:lnTo>
                    <a:lnTo>
                      <a:pt x="295" y="554"/>
                    </a:lnTo>
                    <a:lnTo>
                      <a:pt x="293" y="527"/>
                    </a:lnTo>
                    <a:lnTo>
                      <a:pt x="289" y="502"/>
                    </a:lnTo>
                    <a:lnTo>
                      <a:pt x="287" y="476"/>
                    </a:lnTo>
                    <a:lnTo>
                      <a:pt x="285" y="452"/>
                    </a:lnTo>
                    <a:lnTo>
                      <a:pt x="283" y="427"/>
                    </a:lnTo>
                    <a:lnTo>
                      <a:pt x="279" y="405"/>
                    </a:lnTo>
                    <a:lnTo>
                      <a:pt x="277" y="383"/>
                    </a:lnTo>
                    <a:lnTo>
                      <a:pt x="273" y="363"/>
                    </a:lnTo>
                    <a:lnTo>
                      <a:pt x="271" y="345"/>
                    </a:lnTo>
                    <a:lnTo>
                      <a:pt x="268" y="337"/>
                    </a:lnTo>
                    <a:lnTo>
                      <a:pt x="266" y="328"/>
                    </a:lnTo>
                    <a:lnTo>
                      <a:pt x="263" y="318"/>
                    </a:lnTo>
                    <a:lnTo>
                      <a:pt x="261" y="307"/>
                    </a:lnTo>
                    <a:lnTo>
                      <a:pt x="257" y="297"/>
                    </a:lnTo>
                    <a:lnTo>
                      <a:pt x="254" y="286"/>
                    </a:lnTo>
                    <a:lnTo>
                      <a:pt x="250" y="274"/>
                    </a:lnTo>
                    <a:lnTo>
                      <a:pt x="247" y="263"/>
                    </a:lnTo>
                    <a:lnTo>
                      <a:pt x="244" y="252"/>
                    </a:lnTo>
                    <a:lnTo>
                      <a:pt x="239" y="241"/>
                    </a:lnTo>
                    <a:lnTo>
                      <a:pt x="236" y="231"/>
                    </a:lnTo>
                    <a:lnTo>
                      <a:pt x="232" y="219"/>
                    </a:lnTo>
                    <a:lnTo>
                      <a:pt x="228" y="210"/>
                    </a:lnTo>
                    <a:lnTo>
                      <a:pt x="224" y="200"/>
                    </a:lnTo>
                    <a:lnTo>
                      <a:pt x="221" y="192"/>
                    </a:lnTo>
                    <a:lnTo>
                      <a:pt x="218" y="184"/>
                    </a:lnTo>
                    <a:lnTo>
                      <a:pt x="213" y="176"/>
                    </a:lnTo>
                    <a:lnTo>
                      <a:pt x="210" y="169"/>
                    </a:lnTo>
                    <a:lnTo>
                      <a:pt x="204" y="160"/>
                    </a:lnTo>
                    <a:lnTo>
                      <a:pt x="200" y="151"/>
                    </a:lnTo>
                    <a:lnTo>
                      <a:pt x="194" y="142"/>
                    </a:lnTo>
                    <a:lnTo>
                      <a:pt x="189" y="132"/>
                    </a:lnTo>
                    <a:lnTo>
                      <a:pt x="183" y="122"/>
                    </a:lnTo>
                    <a:lnTo>
                      <a:pt x="177" y="112"/>
                    </a:lnTo>
                    <a:lnTo>
                      <a:pt x="169" y="103"/>
                    </a:lnTo>
                    <a:lnTo>
                      <a:pt x="164" y="94"/>
                    </a:lnTo>
                    <a:lnTo>
                      <a:pt x="157" y="85"/>
                    </a:lnTo>
                    <a:lnTo>
                      <a:pt x="151" y="76"/>
                    </a:lnTo>
                    <a:lnTo>
                      <a:pt x="146" y="69"/>
                    </a:lnTo>
                    <a:lnTo>
                      <a:pt x="140" y="61"/>
                    </a:lnTo>
                    <a:lnTo>
                      <a:pt x="134" y="55"/>
                    </a:lnTo>
                    <a:lnTo>
                      <a:pt x="129" y="48"/>
                    </a:lnTo>
                    <a:lnTo>
                      <a:pt x="125" y="46"/>
                    </a:lnTo>
                    <a:lnTo>
                      <a:pt x="121" y="43"/>
                    </a:lnTo>
                    <a:lnTo>
                      <a:pt x="116" y="39"/>
                    </a:lnTo>
                    <a:lnTo>
                      <a:pt x="112" y="36"/>
                    </a:lnTo>
                    <a:lnTo>
                      <a:pt x="106" y="33"/>
                    </a:lnTo>
                    <a:lnTo>
                      <a:pt x="101" y="29"/>
                    </a:lnTo>
                    <a:lnTo>
                      <a:pt x="95" y="25"/>
                    </a:lnTo>
                    <a:lnTo>
                      <a:pt x="91" y="21"/>
                    </a:lnTo>
                    <a:lnTo>
                      <a:pt x="86" y="20"/>
                    </a:lnTo>
                    <a:lnTo>
                      <a:pt x="80" y="16"/>
                    </a:lnTo>
                    <a:lnTo>
                      <a:pt x="74" y="13"/>
                    </a:lnTo>
                    <a:lnTo>
                      <a:pt x="69" y="9"/>
                    </a:lnTo>
                    <a:lnTo>
                      <a:pt x="64" y="7"/>
                    </a:lnTo>
                    <a:lnTo>
                      <a:pt x="59" y="5"/>
                    </a:lnTo>
                    <a:lnTo>
                      <a:pt x="56" y="3"/>
                    </a:lnTo>
                    <a:lnTo>
                      <a:pt x="52" y="1"/>
                    </a:lnTo>
                    <a:lnTo>
                      <a:pt x="49" y="1"/>
                    </a:lnTo>
                    <a:lnTo>
                      <a:pt x="46" y="1"/>
                    </a:lnTo>
                    <a:lnTo>
                      <a:pt x="42" y="1"/>
                    </a:lnTo>
                    <a:lnTo>
                      <a:pt x="38" y="0"/>
                    </a:lnTo>
                    <a:lnTo>
                      <a:pt x="32" y="0"/>
                    </a:lnTo>
                    <a:lnTo>
                      <a:pt x="28" y="0"/>
                    </a:lnTo>
                    <a:lnTo>
                      <a:pt x="25" y="0"/>
                    </a:lnTo>
                    <a:lnTo>
                      <a:pt x="21" y="0"/>
                    </a:lnTo>
                    <a:lnTo>
                      <a:pt x="16" y="1"/>
                    </a:lnTo>
                    <a:lnTo>
                      <a:pt x="12" y="1"/>
                    </a:lnTo>
                    <a:lnTo>
                      <a:pt x="9"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61" name="Text Box 39">
              <a:extLst>
                <a:ext uri="{FF2B5EF4-FFF2-40B4-BE49-F238E27FC236}">
                  <a16:creationId xmlns:a16="http://schemas.microsoft.com/office/drawing/2014/main" id="{5E5AEED0-791D-4E3B-88D3-9B7314A1B33B}"/>
                </a:ext>
              </a:extLst>
            </p:cNvPr>
            <p:cNvSpPr txBox="1">
              <a:spLocks noChangeArrowheads="1"/>
            </p:cNvSpPr>
            <p:nvPr/>
          </p:nvSpPr>
          <p:spPr bwMode="auto">
            <a:xfrm>
              <a:off x="3003" y="1728"/>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Kolmý tok</a:t>
              </a:r>
              <a:endParaRPr lang="en-US" altLang="cs-CZ" sz="2400">
                <a:latin typeface="Times New Roman" panose="02020603050405020304" pitchFamily="18" charset="0"/>
              </a:endParaRPr>
            </a:p>
          </p:txBody>
        </p:sp>
        <p:sp>
          <p:nvSpPr>
            <p:cNvPr id="73762" name="Freeform 40">
              <a:extLst>
                <a:ext uri="{FF2B5EF4-FFF2-40B4-BE49-F238E27FC236}">
                  <a16:creationId xmlns:a16="http://schemas.microsoft.com/office/drawing/2014/main" id="{E55EBB99-1E86-4D35-860D-367B0C926B17}"/>
                </a:ext>
              </a:extLst>
            </p:cNvPr>
            <p:cNvSpPr>
              <a:spLocks/>
            </p:cNvSpPr>
            <p:nvPr/>
          </p:nvSpPr>
          <p:spPr bwMode="auto">
            <a:xfrm>
              <a:off x="1066" y="2880"/>
              <a:ext cx="3542" cy="288"/>
            </a:xfrm>
            <a:custGeom>
              <a:avLst/>
              <a:gdLst>
                <a:gd name="T0" fmla="*/ 2 w 4310"/>
                <a:gd name="T1" fmla="*/ 2 h 379"/>
                <a:gd name="T2" fmla="*/ 2 w 4310"/>
                <a:gd name="T3" fmla="*/ 2 h 379"/>
                <a:gd name="T4" fmla="*/ 2 w 4310"/>
                <a:gd name="T5" fmla="*/ 2 h 379"/>
                <a:gd name="T6" fmla="*/ 4 w 4310"/>
                <a:gd name="T7" fmla="*/ 2 h 379"/>
                <a:gd name="T8" fmla="*/ 4 w 4310"/>
                <a:gd name="T9" fmla="*/ 2 h 379"/>
                <a:gd name="T10" fmla="*/ 4 w 4310"/>
                <a:gd name="T11" fmla="*/ 2 h 379"/>
                <a:gd name="T12" fmla="*/ 6 w 4310"/>
                <a:gd name="T13" fmla="*/ 2 h 379"/>
                <a:gd name="T14" fmla="*/ 6 w 4310"/>
                <a:gd name="T15" fmla="*/ 2 h 379"/>
                <a:gd name="T16" fmla="*/ 7 w 4310"/>
                <a:gd name="T17" fmla="*/ 2 h 379"/>
                <a:gd name="T18" fmla="*/ 7 w 4310"/>
                <a:gd name="T19" fmla="*/ 2 h 379"/>
                <a:gd name="T20" fmla="*/ 8 w 4310"/>
                <a:gd name="T21" fmla="*/ 2 h 379"/>
                <a:gd name="T22" fmla="*/ 8 w 4310"/>
                <a:gd name="T23" fmla="*/ 2 h 379"/>
                <a:gd name="T24" fmla="*/ 10 w 4310"/>
                <a:gd name="T25" fmla="*/ 2 h 379"/>
                <a:gd name="T26" fmla="*/ 10 w 4310"/>
                <a:gd name="T27" fmla="*/ 2 h 379"/>
                <a:gd name="T28" fmla="*/ 11 w 4310"/>
                <a:gd name="T29" fmla="*/ 2 h 379"/>
                <a:gd name="T30" fmla="*/ 12 w 4310"/>
                <a:gd name="T31" fmla="*/ 2 h 379"/>
                <a:gd name="T32" fmla="*/ 12 w 4310"/>
                <a:gd name="T33" fmla="*/ 2 h 379"/>
                <a:gd name="T34" fmla="*/ 13 w 4310"/>
                <a:gd name="T35" fmla="*/ 2 h 379"/>
                <a:gd name="T36" fmla="*/ 14 w 4310"/>
                <a:gd name="T37" fmla="*/ 2 h 379"/>
                <a:gd name="T38" fmla="*/ 14 w 4310"/>
                <a:gd name="T39" fmla="*/ 2 h 379"/>
                <a:gd name="T40" fmla="*/ 14 w 4310"/>
                <a:gd name="T41" fmla="*/ 2 h 379"/>
                <a:gd name="T42" fmla="*/ 14 w 4310"/>
                <a:gd name="T43" fmla="*/ 2 h 379"/>
                <a:gd name="T44" fmla="*/ 16 w 4310"/>
                <a:gd name="T45" fmla="*/ 2 h 379"/>
                <a:gd name="T46" fmla="*/ 17 w 4310"/>
                <a:gd name="T47" fmla="*/ 2 h 379"/>
                <a:gd name="T48" fmla="*/ 17 w 4310"/>
                <a:gd name="T49" fmla="*/ 2 h 379"/>
                <a:gd name="T50" fmla="*/ 18 w 4310"/>
                <a:gd name="T51" fmla="*/ 2 h 379"/>
                <a:gd name="T52" fmla="*/ 20 w 4310"/>
                <a:gd name="T53" fmla="*/ 2 h 379"/>
                <a:gd name="T54" fmla="*/ 20 w 4310"/>
                <a:gd name="T55" fmla="*/ 2 h 379"/>
                <a:gd name="T56" fmla="*/ 21 w 4310"/>
                <a:gd name="T57" fmla="*/ 2 h 379"/>
                <a:gd name="T58" fmla="*/ 21 w 4310"/>
                <a:gd name="T59" fmla="*/ 2 h 379"/>
                <a:gd name="T60" fmla="*/ 21 w 4310"/>
                <a:gd name="T61" fmla="*/ 2 h 379"/>
                <a:gd name="T62" fmla="*/ 24 w 4310"/>
                <a:gd name="T63" fmla="*/ 2 h 379"/>
                <a:gd name="T64" fmla="*/ 25 w 4310"/>
                <a:gd name="T65" fmla="*/ 2 h 379"/>
                <a:gd name="T66" fmla="*/ 25 w 4310"/>
                <a:gd name="T67" fmla="*/ 2 h 379"/>
                <a:gd name="T68" fmla="*/ 25 w 4310"/>
                <a:gd name="T69" fmla="*/ 2 h 379"/>
                <a:gd name="T70" fmla="*/ 26 w 4310"/>
                <a:gd name="T71" fmla="*/ 2 h 379"/>
                <a:gd name="T72" fmla="*/ 28 w 4310"/>
                <a:gd name="T73" fmla="*/ 2 h 379"/>
                <a:gd name="T74" fmla="*/ 29 w 4310"/>
                <a:gd name="T75" fmla="*/ 2 h 379"/>
                <a:gd name="T76" fmla="*/ 30 w 4310"/>
                <a:gd name="T77" fmla="*/ 2 h 379"/>
                <a:gd name="T78" fmla="*/ 30 w 4310"/>
                <a:gd name="T79" fmla="*/ 2 h 379"/>
                <a:gd name="T80" fmla="*/ 30 w 4310"/>
                <a:gd name="T81" fmla="*/ 2 h 379"/>
                <a:gd name="T82" fmla="*/ 30 w 4310"/>
                <a:gd name="T83" fmla="*/ 2 h 379"/>
                <a:gd name="T84" fmla="*/ 32 w 4310"/>
                <a:gd name="T85" fmla="*/ 2 h 379"/>
                <a:gd name="T86" fmla="*/ 33 w 4310"/>
                <a:gd name="T87" fmla="*/ 2 h 379"/>
                <a:gd name="T88" fmla="*/ 33 w 4310"/>
                <a:gd name="T89" fmla="*/ 2 h 379"/>
                <a:gd name="T90" fmla="*/ 34 w 4310"/>
                <a:gd name="T91" fmla="*/ 2 h 379"/>
                <a:gd name="T92" fmla="*/ 35 w 4310"/>
                <a:gd name="T93" fmla="*/ 2 h 379"/>
                <a:gd name="T94" fmla="*/ 36 w 4310"/>
                <a:gd name="T95" fmla="*/ 2 h 379"/>
                <a:gd name="T96" fmla="*/ 36 w 4310"/>
                <a:gd name="T97" fmla="*/ 2 h 379"/>
                <a:gd name="T98" fmla="*/ 37 w 4310"/>
                <a:gd name="T99" fmla="*/ 2 h 379"/>
                <a:gd name="T100" fmla="*/ 37 w 4310"/>
                <a:gd name="T101" fmla="*/ 2 h 379"/>
                <a:gd name="T102" fmla="*/ 37 w 4310"/>
                <a:gd name="T103" fmla="*/ 2 h 379"/>
                <a:gd name="T104" fmla="*/ 39 w 4310"/>
                <a:gd name="T105" fmla="*/ 2 h 3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10"/>
                <a:gd name="T160" fmla="*/ 0 h 379"/>
                <a:gd name="T161" fmla="*/ 4310 w 4310"/>
                <a:gd name="T162" fmla="*/ 379 h 3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10" h="379">
                  <a:moveTo>
                    <a:pt x="0" y="268"/>
                  </a:moveTo>
                  <a:lnTo>
                    <a:pt x="36" y="268"/>
                  </a:lnTo>
                  <a:lnTo>
                    <a:pt x="36" y="249"/>
                  </a:lnTo>
                  <a:lnTo>
                    <a:pt x="79" y="249"/>
                  </a:lnTo>
                  <a:lnTo>
                    <a:pt x="79" y="278"/>
                  </a:lnTo>
                  <a:lnTo>
                    <a:pt x="85" y="289"/>
                  </a:lnTo>
                  <a:lnTo>
                    <a:pt x="158" y="289"/>
                  </a:lnTo>
                  <a:lnTo>
                    <a:pt x="158" y="249"/>
                  </a:lnTo>
                  <a:lnTo>
                    <a:pt x="221" y="249"/>
                  </a:lnTo>
                  <a:lnTo>
                    <a:pt x="221" y="278"/>
                  </a:lnTo>
                  <a:lnTo>
                    <a:pt x="228" y="278"/>
                  </a:lnTo>
                  <a:lnTo>
                    <a:pt x="228" y="289"/>
                  </a:lnTo>
                  <a:lnTo>
                    <a:pt x="251" y="289"/>
                  </a:lnTo>
                  <a:lnTo>
                    <a:pt x="257" y="313"/>
                  </a:lnTo>
                  <a:lnTo>
                    <a:pt x="272" y="313"/>
                  </a:lnTo>
                  <a:lnTo>
                    <a:pt x="278" y="301"/>
                  </a:lnTo>
                  <a:lnTo>
                    <a:pt x="364" y="301"/>
                  </a:lnTo>
                  <a:lnTo>
                    <a:pt x="371" y="289"/>
                  </a:lnTo>
                  <a:lnTo>
                    <a:pt x="386" y="289"/>
                  </a:lnTo>
                  <a:lnTo>
                    <a:pt x="386" y="268"/>
                  </a:lnTo>
                  <a:lnTo>
                    <a:pt x="393" y="268"/>
                  </a:lnTo>
                  <a:lnTo>
                    <a:pt x="393" y="216"/>
                  </a:lnTo>
                  <a:lnTo>
                    <a:pt x="399" y="216"/>
                  </a:lnTo>
                  <a:lnTo>
                    <a:pt x="399" y="164"/>
                  </a:lnTo>
                  <a:lnTo>
                    <a:pt x="414" y="164"/>
                  </a:lnTo>
                  <a:lnTo>
                    <a:pt x="414" y="140"/>
                  </a:lnTo>
                  <a:lnTo>
                    <a:pt x="421" y="128"/>
                  </a:lnTo>
                  <a:lnTo>
                    <a:pt x="421" y="100"/>
                  </a:lnTo>
                  <a:lnTo>
                    <a:pt x="406" y="100"/>
                  </a:lnTo>
                  <a:lnTo>
                    <a:pt x="406" y="128"/>
                  </a:lnTo>
                  <a:lnTo>
                    <a:pt x="414" y="152"/>
                  </a:lnTo>
                  <a:lnTo>
                    <a:pt x="421" y="152"/>
                  </a:lnTo>
                  <a:lnTo>
                    <a:pt x="421" y="289"/>
                  </a:lnTo>
                  <a:lnTo>
                    <a:pt x="542" y="289"/>
                  </a:lnTo>
                  <a:lnTo>
                    <a:pt x="556" y="313"/>
                  </a:lnTo>
                  <a:lnTo>
                    <a:pt x="627" y="313"/>
                  </a:lnTo>
                  <a:lnTo>
                    <a:pt x="649" y="301"/>
                  </a:lnTo>
                  <a:lnTo>
                    <a:pt x="649" y="289"/>
                  </a:lnTo>
                  <a:lnTo>
                    <a:pt x="670" y="289"/>
                  </a:lnTo>
                  <a:lnTo>
                    <a:pt x="670" y="268"/>
                  </a:lnTo>
                  <a:lnTo>
                    <a:pt x="677" y="249"/>
                  </a:lnTo>
                  <a:lnTo>
                    <a:pt x="727" y="249"/>
                  </a:lnTo>
                  <a:lnTo>
                    <a:pt x="727" y="278"/>
                  </a:lnTo>
                  <a:lnTo>
                    <a:pt x="742" y="278"/>
                  </a:lnTo>
                  <a:lnTo>
                    <a:pt x="742" y="289"/>
                  </a:lnTo>
                  <a:lnTo>
                    <a:pt x="749" y="313"/>
                  </a:lnTo>
                  <a:lnTo>
                    <a:pt x="749" y="342"/>
                  </a:lnTo>
                  <a:lnTo>
                    <a:pt x="755" y="365"/>
                  </a:lnTo>
                  <a:lnTo>
                    <a:pt x="755" y="378"/>
                  </a:lnTo>
                  <a:lnTo>
                    <a:pt x="778" y="378"/>
                  </a:lnTo>
                  <a:lnTo>
                    <a:pt x="791" y="354"/>
                  </a:lnTo>
                  <a:lnTo>
                    <a:pt x="798" y="313"/>
                  </a:lnTo>
                  <a:lnTo>
                    <a:pt x="813" y="313"/>
                  </a:lnTo>
                  <a:lnTo>
                    <a:pt x="813" y="100"/>
                  </a:lnTo>
                  <a:lnTo>
                    <a:pt x="819" y="88"/>
                  </a:lnTo>
                  <a:lnTo>
                    <a:pt x="827" y="88"/>
                  </a:lnTo>
                  <a:lnTo>
                    <a:pt x="827" y="289"/>
                  </a:lnTo>
                  <a:lnTo>
                    <a:pt x="848" y="289"/>
                  </a:lnTo>
                  <a:lnTo>
                    <a:pt x="863" y="313"/>
                  </a:lnTo>
                  <a:lnTo>
                    <a:pt x="891" y="313"/>
                  </a:lnTo>
                  <a:lnTo>
                    <a:pt x="954" y="289"/>
                  </a:lnTo>
                  <a:lnTo>
                    <a:pt x="983" y="289"/>
                  </a:lnTo>
                  <a:lnTo>
                    <a:pt x="990" y="268"/>
                  </a:lnTo>
                  <a:lnTo>
                    <a:pt x="1005" y="278"/>
                  </a:lnTo>
                  <a:lnTo>
                    <a:pt x="1012" y="278"/>
                  </a:lnTo>
                  <a:lnTo>
                    <a:pt x="1012" y="289"/>
                  </a:lnTo>
                  <a:lnTo>
                    <a:pt x="1033" y="289"/>
                  </a:lnTo>
                  <a:lnTo>
                    <a:pt x="1055" y="313"/>
                  </a:lnTo>
                  <a:lnTo>
                    <a:pt x="1084" y="313"/>
                  </a:lnTo>
                  <a:lnTo>
                    <a:pt x="1111" y="268"/>
                  </a:lnTo>
                  <a:lnTo>
                    <a:pt x="1111" y="249"/>
                  </a:lnTo>
                  <a:lnTo>
                    <a:pt x="1148" y="249"/>
                  </a:lnTo>
                  <a:lnTo>
                    <a:pt x="1154" y="278"/>
                  </a:lnTo>
                  <a:lnTo>
                    <a:pt x="1176" y="289"/>
                  </a:lnTo>
                  <a:lnTo>
                    <a:pt x="1176" y="313"/>
                  </a:lnTo>
                  <a:lnTo>
                    <a:pt x="1183" y="313"/>
                  </a:lnTo>
                  <a:lnTo>
                    <a:pt x="1183" y="332"/>
                  </a:lnTo>
                  <a:lnTo>
                    <a:pt x="1218" y="332"/>
                  </a:lnTo>
                  <a:lnTo>
                    <a:pt x="1225" y="313"/>
                  </a:lnTo>
                  <a:lnTo>
                    <a:pt x="1318" y="313"/>
                  </a:lnTo>
                  <a:lnTo>
                    <a:pt x="1325" y="301"/>
                  </a:lnTo>
                  <a:lnTo>
                    <a:pt x="1339" y="301"/>
                  </a:lnTo>
                  <a:lnTo>
                    <a:pt x="1339" y="313"/>
                  </a:lnTo>
                  <a:lnTo>
                    <a:pt x="1381" y="313"/>
                  </a:lnTo>
                  <a:lnTo>
                    <a:pt x="1390" y="332"/>
                  </a:lnTo>
                  <a:lnTo>
                    <a:pt x="1419" y="332"/>
                  </a:lnTo>
                  <a:lnTo>
                    <a:pt x="1419" y="313"/>
                  </a:lnTo>
                  <a:lnTo>
                    <a:pt x="1432" y="313"/>
                  </a:lnTo>
                  <a:lnTo>
                    <a:pt x="1439" y="301"/>
                  </a:lnTo>
                  <a:lnTo>
                    <a:pt x="1454" y="301"/>
                  </a:lnTo>
                  <a:lnTo>
                    <a:pt x="1454" y="289"/>
                  </a:lnTo>
                  <a:lnTo>
                    <a:pt x="1482" y="289"/>
                  </a:lnTo>
                  <a:lnTo>
                    <a:pt x="1482" y="332"/>
                  </a:lnTo>
                  <a:lnTo>
                    <a:pt x="1504" y="365"/>
                  </a:lnTo>
                  <a:lnTo>
                    <a:pt x="1504" y="378"/>
                  </a:lnTo>
                  <a:lnTo>
                    <a:pt x="1525" y="378"/>
                  </a:lnTo>
                  <a:lnTo>
                    <a:pt x="1525" y="226"/>
                  </a:lnTo>
                  <a:lnTo>
                    <a:pt x="1532" y="216"/>
                  </a:lnTo>
                  <a:lnTo>
                    <a:pt x="1532" y="164"/>
                  </a:lnTo>
                  <a:lnTo>
                    <a:pt x="1539" y="164"/>
                  </a:lnTo>
                  <a:lnTo>
                    <a:pt x="1539" y="128"/>
                  </a:lnTo>
                  <a:lnTo>
                    <a:pt x="1539" y="164"/>
                  </a:lnTo>
                  <a:lnTo>
                    <a:pt x="1553" y="192"/>
                  </a:lnTo>
                  <a:lnTo>
                    <a:pt x="1553" y="278"/>
                  </a:lnTo>
                  <a:lnTo>
                    <a:pt x="1561" y="278"/>
                  </a:lnTo>
                  <a:lnTo>
                    <a:pt x="1561" y="313"/>
                  </a:lnTo>
                  <a:lnTo>
                    <a:pt x="1574" y="342"/>
                  </a:lnTo>
                  <a:lnTo>
                    <a:pt x="1624" y="342"/>
                  </a:lnTo>
                  <a:lnTo>
                    <a:pt x="1631" y="313"/>
                  </a:lnTo>
                  <a:lnTo>
                    <a:pt x="1667" y="313"/>
                  </a:lnTo>
                  <a:lnTo>
                    <a:pt x="1681" y="301"/>
                  </a:lnTo>
                  <a:lnTo>
                    <a:pt x="1745" y="301"/>
                  </a:lnTo>
                  <a:lnTo>
                    <a:pt x="1752" y="313"/>
                  </a:lnTo>
                  <a:lnTo>
                    <a:pt x="1773" y="313"/>
                  </a:lnTo>
                  <a:lnTo>
                    <a:pt x="1773" y="332"/>
                  </a:lnTo>
                  <a:lnTo>
                    <a:pt x="1787" y="332"/>
                  </a:lnTo>
                  <a:lnTo>
                    <a:pt x="1787" y="342"/>
                  </a:lnTo>
                  <a:lnTo>
                    <a:pt x="1844" y="342"/>
                  </a:lnTo>
                  <a:lnTo>
                    <a:pt x="1844" y="313"/>
                  </a:lnTo>
                  <a:lnTo>
                    <a:pt x="1881" y="313"/>
                  </a:lnTo>
                  <a:lnTo>
                    <a:pt x="1881" y="289"/>
                  </a:lnTo>
                  <a:lnTo>
                    <a:pt x="1887" y="289"/>
                  </a:lnTo>
                  <a:lnTo>
                    <a:pt x="1887" y="216"/>
                  </a:lnTo>
                  <a:lnTo>
                    <a:pt x="1909" y="216"/>
                  </a:lnTo>
                  <a:lnTo>
                    <a:pt x="1909" y="313"/>
                  </a:lnTo>
                  <a:lnTo>
                    <a:pt x="1916" y="342"/>
                  </a:lnTo>
                  <a:lnTo>
                    <a:pt x="1980" y="342"/>
                  </a:lnTo>
                  <a:lnTo>
                    <a:pt x="2002" y="313"/>
                  </a:lnTo>
                  <a:lnTo>
                    <a:pt x="2031" y="313"/>
                  </a:lnTo>
                  <a:lnTo>
                    <a:pt x="2037" y="301"/>
                  </a:lnTo>
                  <a:lnTo>
                    <a:pt x="2050" y="289"/>
                  </a:lnTo>
                  <a:lnTo>
                    <a:pt x="2058" y="268"/>
                  </a:lnTo>
                  <a:lnTo>
                    <a:pt x="2073" y="268"/>
                  </a:lnTo>
                  <a:lnTo>
                    <a:pt x="2073" y="249"/>
                  </a:lnTo>
                  <a:lnTo>
                    <a:pt x="2100" y="249"/>
                  </a:lnTo>
                  <a:lnTo>
                    <a:pt x="2109" y="278"/>
                  </a:lnTo>
                  <a:lnTo>
                    <a:pt x="2123" y="289"/>
                  </a:lnTo>
                  <a:lnTo>
                    <a:pt x="2123" y="313"/>
                  </a:lnTo>
                  <a:lnTo>
                    <a:pt x="2151" y="313"/>
                  </a:lnTo>
                  <a:lnTo>
                    <a:pt x="2166" y="301"/>
                  </a:lnTo>
                  <a:lnTo>
                    <a:pt x="2215" y="301"/>
                  </a:lnTo>
                  <a:lnTo>
                    <a:pt x="2215" y="289"/>
                  </a:lnTo>
                  <a:lnTo>
                    <a:pt x="2223" y="289"/>
                  </a:lnTo>
                  <a:lnTo>
                    <a:pt x="2237" y="268"/>
                  </a:lnTo>
                  <a:lnTo>
                    <a:pt x="2237" y="249"/>
                  </a:lnTo>
                  <a:lnTo>
                    <a:pt x="2251" y="249"/>
                  </a:lnTo>
                  <a:lnTo>
                    <a:pt x="2267" y="226"/>
                  </a:lnTo>
                  <a:lnTo>
                    <a:pt x="2272" y="226"/>
                  </a:lnTo>
                  <a:lnTo>
                    <a:pt x="2286" y="238"/>
                  </a:lnTo>
                  <a:lnTo>
                    <a:pt x="2293" y="238"/>
                  </a:lnTo>
                  <a:lnTo>
                    <a:pt x="2322" y="289"/>
                  </a:lnTo>
                  <a:lnTo>
                    <a:pt x="2364" y="289"/>
                  </a:lnTo>
                  <a:lnTo>
                    <a:pt x="2393" y="313"/>
                  </a:lnTo>
                  <a:lnTo>
                    <a:pt x="2415" y="313"/>
                  </a:lnTo>
                  <a:lnTo>
                    <a:pt x="2436" y="301"/>
                  </a:lnTo>
                  <a:lnTo>
                    <a:pt x="2449" y="313"/>
                  </a:lnTo>
                  <a:lnTo>
                    <a:pt x="2521" y="313"/>
                  </a:lnTo>
                  <a:lnTo>
                    <a:pt x="2521" y="301"/>
                  </a:lnTo>
                  <a:lnTo>
                    <a:pt x="2622" y="301"/>
                  </a:lnTo>
                  <a:lnTo>
                    <a:pt x="2628" y="313"/>
                  </a:lnTo>
                  <a:lnTo>
                    <a:pt x="2628" y="332"/>
                  </a:lnTo>
                  <a:lnTo>
                    <a:pt x="2643" y="332"/>
                  </a:lnTo>
                  <a:lnTo>
                    <a:pt x="2643" y="313"/>
                  </a:lnTo>
                  <a:lnTo>
                    <a:pt x="2664" y="289"/>
                  </a:lnTo>
                  <a:lnTo>
                    <a:pt x="2671" y="268"/>
                  </a:lnTo>
                  <a:lnTo>
                    <a:pt x="2679" y="268"/>
                  </a:lnTo>
                  <a:lnTo>
                    <a:pt x="2679" y="278"/>
                  </a:lnTo>
                  <a:lnTo>
                    <a:pt x="2692" y="278"/>
                  </a:lnTo>
                  <a:lnTo>
                    <a:pt x="2692" y="164"/>
                  </a:lnTo>
                  <a:lnTo>
                    <a:pt x="2699" y="140"/>
                  </a:lnTo>
                  <a:lnTo>
                    <a:pt x="2699" y="100"/>
                  </a:lnTo>
                  <a:lnTo>
                    <a:pt x="2713" y="100"/>
                  </a:lnTo>
                  <a:lnTo>
                    <a:pt x="2713" y="238"/>
                  </a:lnTo>
                  <a:lnTo>
                    <a:pt x="2735" y="278"/>
                  </a:lnTo>
                  <a:lnTo>
                    <a:pt x="2785" y="278"/>
                  </a:lnTo>
                  <a:lnTo>
                    <a:pt x="2806" y="268"/>
                  </a:lnTo>
                  <a:lnTo>
                    <a:pt x="2813" y="249"/>
                  </a:lnTo>
                  <a:lnTo>
                    <a:pt x="2913" y="249"/>
                  </a:lnTo>
                  <a:lnTo>
                    <a:pt x="2927" y="278"/>
                  </a:lnTo>
                  <a:lnTo>
                    <a:pt x="2985" y="278"/>
                  </a:lnTo>
                  <a:lnTo>
                    <a:pt x="2999" y="268"/>
                  </a:lnTo>
                  <a:lnTo>
                    <a:pt x="3026" y="249"/>
                  </a:lnTo>
                  <a:lnTo>
                    <a:pt x="3034" y="226"/>
                  </a:lnTo>
                  <a:lnTo>
                    <a:pt x="3049" y="226"/>
                  </a:lnTo>
                  <a:lnTo>
                    <a:pt x="3076" y="216"/>
                  </a:lnTo>
                  <a:lnTo>
                    <a:pt x="3118" y="216"/>
                  </a:lnTo>
                  <a:lnTo>
                    <a:pt x="3118" y="238"/>
                  </a:lnTo>
                  <a:lnTo>
                    <a:pt x="3127" y="238"/>
                  </a:lnTo>
                  <a:lnTo>
                    <a:pt x="3141" y="249"/>
                  </a:lnTo>
                  <a:lnTo>
                    <a:pt x="3149" y="278"/>
                  </a:lnTo>
                  <a:lnTo>
                    <a:pt x="3168" y="278"/>
                  </a:lnTo>
                  <a:lnTo>
                    <a:pt x="3177" y="289"/>
                  </a:lnTo>
                  <a:lnTo>
                    <a:pt x="3240" y="289"/>
                  </a:lnTo>
                  <a:lnTo>
                    <a:pt x="3240" y="226"/>
                  </a:lnTo>
                  <a:lnTo>
                    <a:pt x="3248" y="216"/>
                  </a:lnTo>
                  <a:lnTo>
                    <a:pt x="3248" y="88"/>
                  </a:lnTo>
                  <a:lnTo>
                    <a:pt x="3269" y="48"/>
                  </a:lnTo>
                  <a:lnTo>
                    <a:pt x="3269" y="36"/>
                  </a:lnTo>
                  <a:lnTo>
                    <a:pt x="3269" y="112"/>
                  </a:lnTo>
                  <a:lnTo>
                    <a:pt x="3255" y="128"/>
                  </a:lnTo>
                  <a:lnTo>
                    <a:pt x="3255" y="204"/>
                  </a:lnTo>
                  <a:lnTo>
                    <a:pt x="3261" y="216"/>
                  </a:lnTo>
                  <a:lnTo>
                    <a:pt x="3269" y="249"/>
                  </a:lnTo>
                  <a:lnTo>
                    <a:pt x="3269" y="278"/>
                  </a:lnTo>
                  <a:lnTo>
                    <a:pt x="3305" y="278"/>
                  </a:lnTo>
                  <a:lnTo>
                    <a:pt x="3362" y="249"/>
                  </a:lnTo>
                  <a:lnTo>
                    <a:pt x="3382" y="249"/>
                  </a:lnTo>
                  <a:lnTo>
                    <a:pt x="3389" y="226"/>
                  </a:lnTo>
                  <a:lnTo>
                    <a:pt x="3411" y="216"/>
                  </a:lnTo>
                  <a:lnTo>
                    <a:pt x="3426" y="192"/>
                  </a:lnTo>
                  <a:lnTo>
                    <a:pt x="3433" y="192"/>
                  </a:lnTo>
                  <a:lnTo>
                    <a:pt x="3455" y="204"/>
                  </a:lnTo>
                  <a:lnTo>
                    <a:pt x="3497" y="216"/>
                  </a:lnTo>
                  <a:lnTo>
                    <a:pt x="3517" y="238"/>
                  </a:lnTo>
                  <a:lnTo>
                    <a:pt x="3554" y="238"/>
                  </a:lnTo>
                  <a:lnTo>
                    <a:pt x="3554" y="226"/>
                  </a:lnTo>
                  <a:lnTo>
                    <a:pt x="3575" y="226"/>
                  </a:lnTo>
                  <a:lnTo>
                    <a:pt x="3597" y="216"/>
                  </a:lnTo>
                  <a:lnTo>
                    <a:pt x="3675" y="216"/>
                  </a:lnTo>
                  <a:lnTo>
                    <a:pt x="3689" y="192"/>
                  </a:lnTo>
                  <a:lnTo>
                    <a:pt x="3732" y="192"/>
                  </a:lnTo>
                  <a:lnTo>
                    <a:pt x="3738" y="204"/>
                  </a:lnTo>
                  <a:lnTo>
                    <a:pt x="3746" y="204"/>
                  </a:lnTo>
                  <a:lnTo>
                    <a:pt x="3746" y="36"/>
                  </a:lnTo>
                  <a:lnTo>
                    <a:pt x="3732" y="12"/>
                  </a:lnTo>
                  <a:lnTo>
                    <a:pt x="3732" y="0"/>
                  </a:lnTo>
                  <a:lnTo>
                    <a:pt x="3738" y="0"/>
                  </a:lnTo>
                  <a:lnTo>
                    <a:pt x="3738" y="36"/>
                  </a:lnTo>
                  <a:lnTo>
                    <a:pt x="3746" y="64"/>
                  </a:lnTo>
                  <a:lnTo>
                    <a:pt x="3760" y="77"/>
                  </a:lnTo>
                  <a:lnTo>
                    <a:pt x="3767" y="128"/>
                  </a:lnTo>
                  <a:lnTo>
                    <a:pt x="3782" y="152"/>
                  </a:lnTo>
                  <a:lnTo>
                    <a:pt x="3782" y="278"/>
                  </a:lnTo>
                  <a:lnTo>
                    <a:pt x="3810" y="278"/>
                  </a:lnTo>
                  <a:lnTo>
                    <a:pt x="3817" y="268"/>
                  </a:lnTo>
                  <a:lnTo>
                    <a:pt x="3831" y="249"/>
                  </a:lnTo>
                  <a:lnTo>
                    <a:pt x="3852" y="249"/>
                  </a:lnTo>
                  <a:lnTo>
                    <a:pt x="3874" y="226"/>
                  </a:lnTo>
                  <a:lnTo>
                    <a:pt x="3902" y="226"/>
                  </a:lnTo>
                  <a:lnTo>
                    <a:pt x="3946" y="249"/>
                  </a:lnTo>
                  <a:lnTo>
                    <a:pt x="3974" y="278"/>
                  </a:lnTo>
                  <a:lnTo>
                    <a:pt x="4002" y="268"/>
                  </a:lnTo>
                  <a:lnTo>
                    <a:pt x="4017" y="226"/>
                  </a:lnTo>
                  <a:lnTo>
                    <a:pt x="4023" y="226"/>
                  </a:lnTo>
                  <a:lnTo>
                    <a:pt x="4031" y="216"/>
                  </a:lnTo>
                  <a:lnTo>
                    <a:pt x="4066" y="216"/>
                  </a:lnTo>
                  <a:lnTo>
                    <a:pt x="4066" y="238"/>
                  </a:lnTo>
                  <a:lnTo>
                    <a:pt x="4144" y="238"/>
                  </a:lnTo>
                  <a:lnTo>
                    <a:pt x="4158" y="226"/>
                  </a:lnTo>
                  <a:lnTo>
                    <a:pt x="4158" y="164"/>
                  </a:lnTo>
                  <a:lnTo>
                    <a:pt x="4152" y="140"/>
                  </a:lnTo>
                  <a:lnTo>
                    <a:pt x="4152" y="12"/>
                  </a:lnTo>
                  <a:lnTo>
                    <a:pt x="4152" y="112"/>
                  </a:lnTo>
                  <a:lnTo>
                    <a:pt x="4158" y="128"/>
                  </a:lnTo>
                  <a:lnTo>
                    <a:pt x="4158" y="152"/>
                  </a:lnTo>
                  <a:lnTo>
                    <a:pt x="4167" y="164"/>
                  </a:lnTo>
                  <a:lnTo>
                    <a:pt x="4167" y="216"/>
                  </a:lnTo>
                  <a:lnTo>
                    <a:pt x="4173" y="216"/>
                  </a:lnTo>
                  <a:lnTo>
                    <a:pt x="4187" y="238"/>
                  </a:lnTo>
                  <a:lnTo>
                    <a:pt x="4187" y="278"/>
                  </a:lnTo>
                  <a:lnTo>
                    <a:pt x="4209" y="278"/>
                  </a:lnTo>
                  <a:lnTo>
                    <a:pt x="4217" y="268"/>
                  </a:lnTo>
                  <a:lnTo>
                    <a:pt x="4309" y="268"/>
                  </a:lnTo>
                  <a:lnTo>
                    <a:pt x="4302" y="249"/>
                  </a:lnTo>
                  <a:lnTo>
                    <a:pt x="4286" y="249"/>
                  </a:lnTo>
                </a:path>
              </a:pathLst>
            </a:custGeom>
            <a:noFill/>
            <a:ln w="31154" cap="flat" cmpd="sng">
              <a:solidFill>
                <a:srgbClr val="FFFF8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73763" name="Group 41">
              <a:extLst>
                <a:ext uri="{FF2B5EF4-FFF2-40B4-BE49-F238E27FC236}">
                  <a16:creationId xmlns:a16="http://schemas.microsoft.com/office/drawing/2014/main" id="{E976E87A-DBF4-4E74-B1C2-C457FE2B45C1}"/>
                </a:ext>
              </a:extLst>
            </p:cNvPr>
            <p:cNvGrpSpPr>
              <a:grpSpLocks/>
            </p:cNvGrpSpPr>
            <p:nvPr/>
          </p:nvGrpSpPr>
          <p:grpSpPr bwMode="auto">
            <a:xfrm>
              <a:off x="4080" y="2784"/>
              <a:ext cx="384" cy="411"/>
              <a:chOff x="4174" y="3288"/>
              <a:chExt cx="566" cy="555"/>
            </a:xfrm>
          </p:grpSpPr>
          <p:sp>
            <p:nvSpPr>
              <p:cNvPr id="73765" name="Freeform 42">
                <a:extLst>
                  <a:ext uri="{FF2B5EF4-FFF2-40B4-BE49-F238E27FC236}">
                    <a16:creationId xmlns:a16="http://schemas.microsoft.com/office/drawing/2014/main" id="{ABAB2902-8C6E-413A-87C4-108D54533FDE}"/>
                  </a:ext>
                </a:extLst>
              </p:cNvPr>
              <p:cNvSpPr>
                <a:spLocks/>
              </p:cNvSpPr>
              <p:nvPr/>
            </p:nvSpPr>
            <p:spPr bwMode="auto">
              <a:xfrm>
                <a:off x="4174" y="3290"/>
                <a:ext cx="294" cy="553"/>
              </a:xfrm>
              <a:custGeom>
                <a:avLst/>
                <a:gdLst>
                  <a:gd name="T0" fmla="*/ 0 w 294"/>
                  <a:gd name="T1" fmla="*/ 552 h 553"/>
                  <a:gd name="T2" fmla="*/ 5 w 294"/>
                  <a:gd name="T3" fmla="*/ 546 h 553"/>
                  <a:gd name="T4" fmla="*/ 15 w 294"/>
                  <a:gd name="T5" fmla="*/ 535 h 553"/>
                  <a:gd name="T6" fmla="*/ 26 w 294"/>
                  <a:gd name="T7" fmla="*/ 520 h 553"/>
                  <a:gd name="T8" fmla="*/ 40 w 294"/>
                  <a:gd name="T9" fmla="*/ 504 h 553"/>
                  <a:gd name="T10" fmla="*/ 52 w 294"/>
                  <a:gd name="T11" fmla="*/ 488 h 553"/>
                  <a:gd name="T12" fmla="*/ 65 w 294"/>
                  <a:gd name="T13" fmla="*/ 472 h 553"/>
                  <a:gd name="T14" fmla="*/ 75 w 294"/>
                  <a:gd name="T15" fmla="*/ 457 h 553"/>
                  <a:gd name="T16" fmla="*/ 82 w 294"/>
                  <a:gd name="T17" fmla="*/ 443 h 553"/>
                  <a:gd name="T18" fmla="*/ 90 w 294"/>
                  <a:gd name="T19" fmla="*/ 427 h 553"/>
                  <a:gd name="T20" fmla="*/ 98 w 294"/>
                  <a:gd name="T21" fmla="*/ 407 h 553"/>
                  <a:gd name="T22" fmla="*/ 106 w 294"/>
                  <a:gd name="T23" fmla="*/ 384 h 553"/>
                  <a:gd name="T24" fmla="*/ 113 w 294"/>
                  <a:gd name="T25" fmla="*/ 363 h 553"/>
                  <a:gd name="T26" fmla="*/ 121 w 294"/>
                  <a:gd name="T27" fmla="*/ 341 h 553"/>
                  <a:gd name="T28" fmla="*/ 126 w 294"/>
                  <a:gd name="T29" fmla="*/ 319 h 553"/>
                  <a:gd name="T30" fmla="*/ 133 w 294"/>
                  <a:gd name="T31" fmla="*/ 300 h 553"/>
                  <a:gd name="T32" fmla="*/ 137 w 294"/>
                  <a:gd name="T33" fmla="*/ 286 h 553"/>
                  <a:gd name="T34" fmla="*/ 141 w 294"/>
                  <a:gd name="T35" fmla="*/ 272 h 553"/>
                  <a:gd name="T36" fmla="*/ 145 w 294"/>
                  <a:gd name="T37" fmla="*/ 257 h 553"/>
                  <a:gd name="T38" fmla="*/ 149 w 294"/>
                  <a:gd name="T39" fmla="*/ 239 h 553"/>
                  <a:gd name="T40" fmla="*/ 152 w 294"/>
                  <a:gd name="T41" fmla="*/ 222 h 553"/>
                  <a:gd name="T42" fmla="*/ 156 w 294"/>
                  <a:gd name="T43" fmla="*/ 204 h 553"/>
                  <a:gd name="T44" fmla="*/ 158 w 294"/>
                  <a:gd name="T45" fmla="*/ 187 h 553"/>
                  <a:gd name="T46" fmla="*/ 162 w 294"/>
                  <a:gd name="T47" fmla="*/ 173 h 553"/>
                  <a:gd name="T48" fmla="*/ 164 w 294"/>
                  <a:gd name="T49" fmla="*/ 162 h 553"/>
                  <a:gd name="T50" fmla="*/ 165 w 294"/>
                  <a:gd name="T51" fmla="*/ 150 h 553"/>
                  <a:gd name="T52" fmla="*/ 166 w 294"/>
                  <a:gd name="T53" fmla="*/ 137 h 553"/>
                  <a:gd name="T54" fmla="*/ 167 w 294"/>
                  <a:gd name="T55" fmla="*/ 121 h 553"/>
                  <a:gd name="T56" fmla="*/ 169 w 294"/>
                  <a:gd name="T57" fmla="*/ 108 h 553"/>
                  <a:gd name="T58" fmla="*/ 171 w 294"/>
                  <a:gd name="T59" fmla="*/ 94 h 553"/>
                  <a:gd name="T60" fmla="*/ 173 w 294"/>
                  <a:gd name="T61" fmla="*/ 80 h 553"/>
                  <a:gd name="T62" fmla="*/ 177 w 294"/>
                  <a:gd name="T63" fmla="*/ 69 h 553"/>
                  <a:gd name="T64" fmla="*/ 181 w 294"/>
                  <a:gd name="T65" fmla="*/ 60 h 553"/>
                  <a:gd name="T66" fmla="*/ 188 w 294"/>
                  <a:gd name="T67" fmla="*/ 52 h 553"/>
                  <a:gd name="T68" fmla="*/ 195 w 294"/>
                  <a:gd name="T69" fmla="*/ 43 h 553"/>
                  <a:gd name="T70" fmla="*/ 205 w 294"/>
                  <a:gd name="T71" fmla="*/ 33 h 553"/>
                  <a:gd name="T72" fmla="*/ 214 w 294"/>
                  <a:gd name="T73" fmla="*/ 24 h 553"/>
                  <a:gd name="T74" fmla="*/ 226 w 294"/>
                  <a:gd name="T75" fmla="*/ 16 h 553"/>
                  <a:gd name="T76" fmla="*/ 236 w 294"/>
                  <a:gd name="T77" fmla="*/ 9 h 553"/>
                  <a:gd name="T78" fmla="*/ 245 w 294"/>
                  <a:gd name="T79" fmla="*/ 4 h 553"/>
                  <a:gd name="T80" fmla="*/ 252 w 294"/>
                  <a:gd name="T81" fmla="*/ 1 h 553"/>
                  <a:gd name="T82" fmla="*/ 256 w 294"/>
                  <a:gd name="T83" fmla="*/ 1 h 553"/>
                  <a:gd name="T84" fmla="*/ 263 w 294"/>
                  <a:gd name="T85" fmla="*/ 0 h 553"/>
                  <a:gd name="T86" fmla="*/ 271 w 294"/>
                  <a:gd name="T87" fmla="*/ 0 h 553"/>
                  <a:gd name="T88" fmla="*/ 277 w 294"/>
                  <a:gd name="T89" fmla="*/ 1 h 553"/>
                  <a:gd name="T90" fmla="*/ 283 w 294"/>
                  <a:gd name="T91" fmla="*/ 1 h 553"/>
                  <a:gd name="T92" fmla="*/ 289 w 294"/>
                  <a:gd name="T93" fmla="*/ 1 h 553"/>
                  <a:gd name="T94" fmla="*/ 292 w 294"/>
                  <a:gd name="T95" fmla="*/ 1 h 5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53"/>
                  <a:gd name="T146" fmla="*/ 294 w 294"/>
                  <a:gd name="T147" fmla="*/ 553 h 55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53">
                    <a:moveTo>
                      <a:pt x="0" y="552"/>
                    </a:moveTo>
                    <a:lnTo>
                      <a:pt x="0" y="552"/>
                    </a:lnTo>
                    <a:lnTo>
                      <a:pt x="2" y="549"/>
                    </a:lnTo>
                    <a:lnTo>
                      <a:pt x="5" y="546"/>
                    </a:lnTo>
                    <a:lnTo>
                      <a:pt x="10" y="540"/>
                    </a:lnTo>
                    <a:lnTo>
                      <a:pt x="15" y="535"/>
                    </a:lnTo>
                    <a:lnTo>
                      <a:pt x="20" y="528"/>
                    </a:lnTo>
                    <a:lnTo>
                      <a:pt x="26" y="520"/>
                    </a:lnTo>
                    <a:lnTo>
                      <a:pt x="34" y="512"/>
                    </a:lnTo>
                    <a:lnTo>
                      <a:pt x="40" y="504"/>
                    </a:lnTo>
                    <a:lnTo>
                      <a:pt x="47" y="496"/>
                    </a:lnTo>
                    <a:lnTo>
                      <a:pt x="52" y="488"/>
                    </a:lnTo>
                    <a:lnTo>
                      <a:pt x="60" y="479"/>
                    </a:lnTo>
                    <a:lnTo>
                      <a:pt x="65" y="472"/>
                    </a:lnTo>
                    <a:lnTo>
                      <a:pt x="71" y="464"/>
                    </a:lnTo>
                    <a:lnTo>
                      <a:pt x="75" y="457"/>
                    </a:lnTo>
                    <a:lnTo>
                      <a:pt x="79" y="450"/>
                    </a:lnTo>
                    <a:lnTo>
                      <a:pt x="82" y="443"/>
                    </a:lnTo>
                    <a:lnTo>
                      <a:pt x="86" y="436"/>
                    </a:lnTo>
                    <a:lnTo>
                      <a:pt x="90" y="427"/>
                    </a:lnTo>
                    <a:lnTo>
                      <a:pt x="94" y="416"/>
                    </a:lnTo>
                    <a:lnTo>
                      <a:pt x="98" y="407"/>
                    </a:lnTo>
                    <a:lnTo>
                      <a:pt x="101" y="396"/>
                    </a:lnTo>
                    <a:lnTo>
                      <a:pt x="106" y="384"/>
                    </a:lnTo>
                    <a:lnTo>
                      <a:pt x="110" y="373"/>
                    </a:lnTo>
                    <a:lnTo>
                      <a:pt x="113" y="363"/>
                    </a:lnTo>
                    <a:lnTo>
                      <a:pt x="117" y="351"/>
                    </a:lnTo>
                    <a:lnTo>
                      <a:pt x="121" y="341"/>
                    </a:lnTo>
                    <a:lnTo>
                      <a:pt x="124" y="329"/>
                    </a:lnTo>
                    <a:lnTo>
                      <a:pt x="126" y="319"/>
                    </a:lnTo>
                    <a:lnTo>
                      <a:pt x="130" y="309"/>
                    </a:lnTo>
                    <a:lnTo>
                      <a:pt x="133" y="300"/>
                    </a:lnTo>
                    <a:lnTo>
                      <a:pt x="137" y="292"/>
                    </a:lnTo>
                    <a:lnTo>
                      <a:pt x="137" y="286"/>
                    </a:lnTo>
                    <a:lnTo>
                      <a:pt x="139" y="280"/>
                    </a:lnTo>
                    <a:lnTo>
                      <a:pt x="141" y="272"/>
                    </a:lnTo>
                    <a:lnTo>
                      <a:pt x="143" y="265"/>
                    </a:lnTo>
                    <a:lnTo>
                      <a:pt x="145" y="257"/>
                    </a:lnTo>
                    <a:lnTo>
                      <a:pt x="147" y="248"/>
                    </a:lnTo>
                    <a:lnTo>
                      <a:pt x="149" y="239"/>
                    </a:lnTo>
                    <a:lnTo>
                      <a:pt x="151" y="229"/>
                    </a:lnTo>
                    <a:lnTo>
                      <a:pt x="152" y="222"/>
                    </a:lnTo>
                    <a:lnTo>
                      <a:pt x="154" y="212"/>
                    </a:lnTo>
                    <a:lnTo>
                      <a:pt x="156" y="204"/>
                    </a:lnTo>
                    <a:lnTo>
                      <a:pt x="157" y="194"/>
                    </a:lnTo>
                    <a:lnTo>
                      <a:pt x="158" y="187"/>
                    </a:lnTo>
                    <a:lnTo>
                      <a:pt x="160" y="179"/>
                    </a:lnTo>
                    <a:lnTo>
                      <a:pt x="162" y="173"/>
                    </a:lnTo>
                    <a:lnTo>
                      <a:pt x="164" y="166"/>
                    </a:lnTo>
                    <a:lnTo>
                      <a:pt x="164" y="162"/>
                    </a:lnTo>
                    <a:lnTo>
                      <a:pt x="165" y="156"/>
                    </a:lnTo>
                    <a:lnTo>
                      <a:pt x="165" y="150"/>
                    </a:lnTo>
                    <a:lnTo>
                      <a:pt x="166" y="143"/>
                    </a:lnTo>
                    <a:lnTo>
                      <a:pt x="166" y="137"/>
                    </a:lnTo>
                    <a:lnTo>
                      <a:pt x="167" y="129"/>
                    </a:lnTo>
                    <a:lnTo>
                      <a:pt x="167" y="121"/>
                    </a:lnTo>
                    <a:lnTo>
                      <a:pt x="169" y="113"/>
                    </a:lnTo>
                    <a:lnTo>
                      <a:pt x="169" y="108"/>
                    </a:lnTo>
                    <a:lnTo>
                      <a:pt x="171" y="100"/>
                    </a:lnTo>
                    <a:lnTo>
                      <a:pt x="171" y="94"/>
                    </a:lnTo>
                    <a:lnTo>
                      <a:pt x="172" y="86"/>
                    </a:lnTo>
                    <a:lnTo>
                      <a:pt x="173" y="80"/>
                    </a:lnTo>
                    <a:lnTo>
                      <a:pt x="175" y="74"/>
                    </a:lnTo>
                    <a:lnTo>
                      <a:pt x="177" y="69"/>
                    </a:lnTo>
                    <a:lnTo>
                      <a:pt x="179" y="64"/>
                    </a:lnTo>
                    <a:lnTo>
                      <a:pt x="181" y="60"/>
                    </a:lnTo>
                    <a:lnTo>
                      <a:pt x="184" y="56"/>
                    </a:lnTo>
                    <a:lnTo>
                      <a:pt x="188" y="52"/>
                    </a:lnTo>
                    <a:lnTo>
                      <a:pt x="191" y="47"/>
                    </a:lnTo>
                    <a:lnTo>
                      <a:pt x="195" y="43"/>
                    </a:lnTo>
                    <a:lnTo>
                      <a:pt x="200" y="38"/>
                    </a:lnTo>
                    <a:lnTo>
                      <a:pt x="205" y="33"/>
                    </a:lnTo>
                    <a:lnTo>
                      <a:pt x="211" y="28"/>
                    </a:lnTo>
                    <a:lnTo>
                      <a:pt x="214" y="24"/>
                    </a:lnTo>
                    <a:lnTo>
                      <a:pt x="220" y="20"/>
                    </a:lnTo>
                    <a:lnTo>
                      <a:pt x="226" y="16"/>
                    </a:lnTo>
                    <a:lnTo>
                      <a:pt x="232" y="12"/>
                    </a:lnTo>
                    <a:lnTo>
                      <a:pt x="236" y="9"/>
                    </a:lnTo>
                    <a:lnTo>
                      <a:pt x="241" y="6"/>
                    </a:lnTo>
                    <a:lnTo>
                      <a:pt x="245" y="4"/>
                    </a:lnTo>
                    <a:lnTo>
                      <a:pt x="250" y="1"/>
                    </a:lnTo>
                    <a:lnTo>
                      <a:pt x="252" y="1"/>
                    </a:lnTo>
                    <a:lnTo>
                      <a:pt x="254" y="1"/>
                    </a:lnTo>
                    <a:lnTo>
                      <a:pt x="256" y="1"/>
                    </a:lnTo>
                    <a:lnTo>
                      <a:pt x="261" y="0"/>
                    </a:lnTo>
                    <a:lnTo>
                      <a:pt x="263" y="0"/>
                    </a:lnTo>
                    <a:lnTo>
                      <a:pt x="268" y="0"/>
                    </a:lnTo>
                    <a:lnTo>
                      <a:pt x="271" y="0"/>
                    </a:lnTo>
                    <a:lnTo>
                      <a:pt x="275" y="0"/>
                    </a:lnTo>
                    <a:lnTo>
                      <a:pt x="277" y="1"/>
                    </a:lnTo>
                    <a:lnTo>
                      <a:pt x="281" y="1"/>
                    </a:lnTo>
                    <a:lnTo>
                      <a:pt x="283" y="1"/>
                    </a:lnTo>
                    <a:lnTo>
                      <a:pt x="287" y="1"/>
                    </a:lnTo>
                    <a:lnTo>
                      <a:pt x="289" y="1"/>
                    </a:lnTo>
                    <a:lnTo>
                      <a:pt x="291" y="1"/>
                    </a:lnTo>
                    <a:lnTo>
                      <a:pt x="292" y="1"/>
                    </a:lnTo>
                    <a:lnTo>
                      <a:pt x="293"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3766" name="Freeform 43">
                <a:extLst>
                  <a:ext uri="{FF2B5EF4-FFF2-40B4-BE49-F238E27FC236}">
                    <a16:creationId xmlns:a16="http://schemas.microsoft.com/office/drawing/2014/main" id="{44E5F49F-F94B-46A0-9744-9919E5D3BD63}"/>
                  </a:ext>
                </a:extLst>
              </p:cNvPr>
              <p:cNvSpPr>
                <a:spLocks/>
              </p:cNvSpPr>
              <p:nvPr/>
            </p:nvSpPr>
            <p:spPr bwMode="auto">
              <a:xfrm>
                <a:off x="4446" y="3288"/>
                <a:ext cx="294" cy="554"/>
              </a:xfrm>
              <a:custGeom>
                <a:avLst/>
                <a:gdLst>
                  <a:gd name="T0" fmla="*/ 292 w 294"/>
                  <a:gd name="T1" fmla="*/ 553 h 554"/>
                  <a:gd name="T2" fmla="*/ 286 w 294"/>
                  <a:gd name="T3" fmla="*/ 547 h 554"/>
                  <a:gd name="T4" fmla="*/ 276 w 294"/>
                  <a:gd name="T5" fmla="*/ 536 h 554"/>
                  <a:gd name="T6" fmla="*/ 265 w 294"/>
                  <a:gd name="T7" fmla="*/ 521 h 554"/>
                  <a:gd name="T8" fmla="*/ 251 w 294"/>
                  <a:gd name="T9" fmla="*/ 506 h 554"/>
                  <a:gd name="T10" fmla="*/ 238 w 294"/>
                  <a:gd name="T11" fmla="*/ 489 h 554"/>
                  <a:gd name="T12" fmla="*/ 226 w 294"/>
                  <a:gd name="T13" fmla="*/ 472 h 554"/>
                  <a:gd name="T14" fmla="*/ 218 w 294"/>
                  <a:gd name="T15" fmla="*/ 458 h 554"/>
                  <a:gd name="T16" fmla="*/ 210 w 294"/>
                  <a:gd name="T17" fmla="*/ 444 h 554"/>
                  <a:gd name="T18" fmla="*/ 202 w 294"/>
                  <a:gd name="T19" fmla="*/ 427 h 554"/>
                  <a:gd name="T20" fmla="*/ 194 w 294"/>
                  <a:gd name="T21" fmla="*/ 408 h 554"/>
                  <a:gd name="T22" fmla="*/ 187 w 294"/>
                  <a:gd name="T23" fmla="*/ 385 h 554"/>
                  <a:gd name="T24" fmla="*/ 179 w 294"/>
                  <a:gd name="T25" fmla="*/ 363 h 554"/>
                  <a:gd name="T26" fmla="*/ 171 w 294"/>
                  <a:gd name="T27" fmla="*/ 341 h 554"/>
                  <a:gd name="T28" fmla="*/ 164 w 294"/>
                  <a:gd name="T29" fmla="*/ 320 h 554"/>
                  <a:gd name="T30" fmla="*/ 160 w 294"/>
                  <a:gd name="T31" fmla="*/ 302 h 554"/>
                  <a:gd name="T32" fmla="*/ 155 w 294"/>
                  <a:gd name="T33" fmla="*/ 288 h 554"/>
                  <a:gd name="T34" fmla="*/ 152 w 294"/>
                  <a:gd name="T35" fmla="*/ 274 h 554"/>
                  <a:gd name="T36" fmla="*/ 148 w 294"/>
                  <a:gd name="T37" fmla="*/ 258 h 554"/>
                  <a:gd name="T38" fmla="*/ 144 w 294"/>
                  <a:gd name="T39" fmla="*/ 240 h 554"/>
                  <a:gd name="T40" fmla="*/ 140 w 294"/>
                  <a:gd name="T41" fmla="*/ 222 h 554"/>
                  <a:gd name="T42" fmla="*/ 137 w 294"/>
                  <a:gd name="T43" fmla="*/ 205 h 554"/>
                  <a:gd name="T44" fmla="*/ 133 w 294"/>
                  <a:gd name="T45" fmla="*/ 188 h 554"/>
                  <a:gd name="T46" fmla="*/ 130 w 294"/>
                  <a:gd name="T47" fmla="*/ 173 h 554"/>
                  <a:gd name="T48" fmla="*/ 128 w 294"/>
                  <a:gd name="T49" fmla="*/ 163 h 554"/>
                  <a:gd name="T50" fmla="*/ 126 w 294"/>
                  <a:gd name="T51" fmla="*/ 151 h 554"/>
                  <a:gd name="T52" fmla="*/ 124 w 294"/>
                  <a:gd name="T53" fmla="*/ 137 h 554"/>
                  <a:gd name="T54" fmla="*/ 124 w 294"/>
                  <a:gd name="T55" fmla="*/ 122 h 554"/>
                  <a:gd name="T56" fmla="*/ 122 w 294"/>
                  <a:gd name="T57" fmla="*/ 108 h 554"/>
                  <a:gd name="T58" fmla="*/ 121 w 294"/>
                  <a:gd name="T59" fmla="*/ 94 h 554"/>
                  <a:gd name="T60" fmla="*/ 119 w 294"/>
                  <a:gd name="T61" fmla="*/ 81 h 554"/>
                  <a:gd name="T62" fmla="*/ 115 w 294"/>
                  <a:gd name="T63" fmla="*/ 70 h 554"/>
                  <a:gd name="T64" fmla="*/ 111 w 294"/>
                  <a:gd name="T65" fmla="*/ 60 h 554"/>
                  <a:gd name="T66" fmla="*/ 105 w 294"/>
                  <a:gd name="T67" fmla="*/ 53 h 554"/>
                  <a:gd name="T68" fmla="*/ 96 w 294"/>
                  <a:gd name="T69" fmla="*/ 43 h 554"/>
                  <a:gd name="T70" fmla="*/ 86 w 294"/>
                  <a:gd name="T71" fmla="*/ 34 h 554"/>
                  <a:gd name="T72" fmla="*/ 77 w 294"/>
                  <a:gd name="T73" fmla="*/ 24 h 554"/>
                  <a:gd name="T74" fmla="*/ 65 w 294"/>
                  <a:gd name="T75" fmla="*/ 17 h 554"/>
                  <a:gd name="T76" fmla="*/ 55 w 294"/>
                  <a:gd name="T77" fmla="*/ 9 h 554"/>
                  <a:gd name="T78" fmla="*/ 48 w 294"/>
                  <a:gd name="T79" fmla="*/ 4 h 554"/>
                  <a:gd name="T80" fmla="*/ 41 w 294"/>
                  <a:gd name="T81" fmla="*/ 1 h 554"/>
                  <a:gd name="T82" fmla="*/ 34 w 294"/>
                  <a:gd name="T83" fmla="*/ 1 h 554"/>
                  <a:gd name="T84" fmla="*/ 29 w 294"/>
                  <a:gd name="T85" fmla="*/ 0 h 554"/>
                  <a:gd name="T86" fmla="*/ 21 w 294"/>
                  <a:gd name="T87" fmla="*/ 0 h 554"/>
                  <a:gd name="T88" fmla="*/ 15 w 294"/>
                  <a:gd name="T89" fmla="*/ 1 h 554"/>
                  <a:gd name="T90" fmla="*/ 7 w 294"/>
                  <a:gd name="T91" fmla="*/ 1 h 554"/>
                  <a:gd name="T92" fmla="*/ 3 w 294"/>
                  <a:gd name="T93" fmla="*/ 1 h 554"/>
                  <a:gd name="T94" fmla="*/ 0 w 294"/>
                  <a:gd name="T95" fmla="*/ 1 h 55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4"/>
                  <a:gd name="T145" fmla="*/ 0 h 554"/>
                  <a:gd name="T146" fmla="*/ 294 w 294"/>
                  <a:gd name="T147" fmla="*/ 554 h 55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4" h="554">
                    <a:moveTo>
                      <a:pt x="293" y="553"/>
                    </a:moveTo>
                    <a:lnTo>
                      <a:pt x="292" y="553"/>
                    </a:lnTo>
                    <a:lnTo>
                      <a:pt x="290" y="551"/>
                    </a:lnTo>
                    <a:lnTo>
                      <a:pt x="286" y="547"/>
                    </a:lnTo>
                    <a:lnTo>
                      <a:pt x="282" y="542"/>
                    </a:lnTo>
                    <a:lnTo>
                      <a:pt x="276" y="536"/>
                    </a:lnTo>
                    <a:lnTo>
                      <a:pt x="271" y="529"/>
                    </a:lnTo>
                    <a:lnTo>
                      <a:pt x="265" y="521"/>
                    </a:lnTo>
                    <a:lnTo>
                      <a:pt x="259" y="513"/>
                    </a:lnTo>
                    <a:lnTo>
                      <a:pt x="251" y="506"/>
                    </a:lnTo>
                    <a:lnTo>
                      <a:pt x="245" y="497"/>
                    </a:lnTo>
                    <a:lnTo>
                      <a:pt x="238" y="489"/>
                    </a:lnTo>
                    <a:lnTo>
                      <a:pt x="232" y="479"/>
                    </a:lnTo>
                    <a:lnTo>
                      <a:pt x="226" y="472"/>
                    </a:lnTo>
                    <a:lnTo>
                      <a:pt x="221" y="465"/>
                    </a:lnTo>
                    <a:lnTo>
                      <a:pt x="218" y="458"/>
                    </a:lnTo>
                    <a:lnTo>
                      <a:pt x="214" y="451"/>
                    </a:lnTo>
                    <a:lnTo>
                      <a:pt x="210" y="444"/>
                    </a:lnTo>
                    <a:lnTo>
                      <a:pt x="206" y="436"/>
                    </a:lnTo>
                    <a:lnTo>
                      <a:pt x="202" y="427"/>
                    </a:lnTo>
                    <a:lnTo>
                      <a:pt x="198" y="417"/>
                    </a:lnTo>
                    <a:lnTo>
                      <a:pt x="194" y="408"/>
                    </a:lnTo>
                    <a:lnTo>
                      <a:pt x="191" y="397"/>
                    </a:lnTo>
                    <a:lnTo>
                      <a:pt x="187" y="385"/>
                    </a:lnTo>
                    <a:lnTo>
                      <a:pt x="183" y="374"/>
                    </a:lnTo>
                    <a:lnTo>
                      <a:pt x="179" y="363"/>
                    </a:lnTo>
                    <a:lnTo>
                      <a:pt x="176" y="352"/>
                    </a:lnTo>
                    <a:lnTo>
                      <a:pt x="171" y="341"/>
                    </a:lnTo>
                    <a:lnTo>
                      <a:pt x="169" y="330"/>
                    </a:lnTo>
                    <a:lnTo>
                      <a:pt x="164" y="320"/>
                    </a:lnTo>
                    <a:lnTo>
                      <a:pt x="162" y="310"/>
                    </a:lnTo>
                    <a:lnTo>
                      <a:pt x="160" y="302"/>
                    </a:lnTo>
                    <a:lnTo>
                      <a:pt x="158" y="293"/>
                    </a:lnTo>
                    <a:lnTo>
                      <a:pt x="155" y="288"/>
                    </a:lnTo>
                    <a:lnTo>
                      <a:pt x="154" y="281"/>
                    </a:lnTo>
                    <a:lnTo>
                      <a:pt x="152" y="274"/>
                    </a:lnTo>
                    <a:lnTo>
                      <a:pt x="150" y="265"/>
                    </a:lnTo>
                    <a:lnTo>
                      <a:pt x="148" y="258"/>
                    </a:lnTo>
                    <a:lnTo>
                      <a:pt x="146" y="249"/>
                    </a:lnTo>
                    <a:lnTo>
                      <a:pt x="144" y="240"/>
                    </a:lnTo>
                    <a:lnTo>
                      <a:pt x="142" y="230"/>
                    </a:lnTo>
                    <a:lnTo>
                      <a:pt x="140" y="222"/>
                    </a:lnTo>
                    <a:lnTo>
                      <a:pt x="138" y="213"/>
                    </a:lnTo>
                    <a:lnTo>
                      <a:pt x="137" y="205"/>
                    </a:lnTo>
                    <a:lnTo>
                      <a:pt x="135" y="195"/>
                    </a:lnTo>
                    <a:lnTo>
                      <a:pt x="133" y="188"/>
                    </a:lnTo>
                    <a:lnTo>
                      <a:pt x="132" y="180"/>
                    </a:lnTo>
                    <a:lnTo>
                      <a:pt x="130" y="173"/>
                    </a:lnTo>
                    <a:lnTo>
                      <a:pt x="130" y="166"/>
                    </a:lnTo>
                    <a:lnTo>
                      <a:pt x="128" y="163"/>
                    </a:lnTo>
                    <a:lnTo>
                      <a:pt x="128" y="157"/>
                    </a:lnTo>
                    <a:lnTo>
                      <a:pt x="126" y="151"/>
                    </a:lnTo>
                    <a:lnTo>
                      <a:pt x="126" y="143"/>
                    </a:lnTo>
                    <a:lnTo>
                      <a:pt x="124" y="137"/>
                    </a:lnTo>
                    <a:lnTo>
                      <a:pt x="124" y="130"/>
                    </a:lnTo>
                    <a:lnTo>
                      <a:pt x="124" y="122"/>
                    </a:lnTo>
                    <a:lnTo>
                      <a:pt x="124" y="114"/>
                    </a:lnTo>
                    <a:lnTo>
                      <a:pt x="122" y="108"/>
                    </a:lnTo>
                    <a:lnTo>
                      <a:pt x="122" y="101"/>
                    </a:lnTo>
                    <a:lnTo>
                      <a:pt x="121" y="94"/>
                    </a:lnTo>
                    <a:lnTo>
                      <a:pt x="121" y="87"/>
                    </a:lnTo>
                    <a:lnTo>
                      <a:pt x="119" y="81"/>
                    </a:lnTo>
                    <a:lnTo>
                      <a:pt x="117" y="75"/>
                    </a:lnTo>
                    <a:lnTo>
                      <a:pt x="115" y="70"/>
                    </a:lnTo>
                    <a:lnTo>
                      <a:pt x="115" y="65"/>
                    </a:lnTo>
                    <a:lnTo>
                      <a:pt x="111" y="60"/>
                    </a:lnTo>
                    <a:lnTo>
                      <a:pt x="108" y="57"/>
                    </a:lnTo>
                    <a:lnTo>
                      <a:pt x="105" y="53"/>
                    </a:lnTo>
                    <a:lnTo>
                      <a:pt x="101" y="47"/>
                    </a:lnTo>
                    <a:lnTo>
                      <a:pt x="96" y="43"/>
                    </a:lnTo>
                    <a:lnTo>
                      <a:pt x="92" y="38"/>
                    </a:lnTo>
                    <a:lnTo>
                      <a:pt x="86" y="34"/>
                    </a:lnTo>
                    <a:lnTo>
                      <a:pt x="82" y="28"/>
                    </a:lnTo>
                    <a:lnTo>
                      <a:pt x="77" y="24"/>
                    </a:lnTo>
                    <a:lnTo>
                      <a:pt x="71" y="20"/>
                    </a:lnTo>
                    <a:lnTo>
                      <a:pt x="65" y="17"/>
                    </a:lnTo>
                    <a:lnTo>
                      <a:pt x="61" y="12"/>
                    </a:lnTo>
                    <a:lnTo>
                      <a:pt x="55" y="9"/>
                    </a:lnTo>
                    <a:lnTo>
                      <a:pt x="52" y="6"/>
                    </a:lnTo>
                    <a:lnTo>
                      <a:pt x="48" y="4"/>
                    </a:lnTo>
                    <a:lnTo>
                      <a:pt x="44" y="1"/>
                    </a:lnTo>
                    <a:lnTo>
                      <a:pt x="41" y="1"/>
                    </a:lnTo>
                    <a:lnTo>
                      <a:pt x="38" y="1"/>
                    </a:lnTo>
                    <a:lnTo>
                      <a:pt x="34" y="1"/>
                    </a:lnTo>
                    <a:lnTo>
                      <a:pt x="32" y="0"/>
                    </a:lnTo>
                    <a:lnTo>
                      <a:pt x="29" y="0"/>
                    </a:lnTo>
                    <a:lnTo>
                      <a:pt x="25" y="0"/>
                    </a:lnTo>
                    <a:lnTo>
                      <a:pt x="21" y="0"/>
                    </a:lnTo>
                    <a:lnTo>
                      <a:pt x="18" y="0"/>
                    </a:lnTo>
                    <a:lnTo>
                      <a:pt x="15" y="1"/>
                    </a:lnTo>
                    <a:lnTo>
                      <a:pt x="11" y="1"/>
                    </a:lnTo>
                    <a:lnTo>
                      <a:pt x="7" y="1"/>
                    </a:lnTo>
                    <a:lnTo>
                      <a:pt x="6" y="1"/>
                    </a:lnTo>
                    <a:lnTo>
                      <a:pt x="3" y="1"/>
                    </a:lnTo>
                    <a:lnTo>
                      <a:pt x="1" y="1"/>
                    </a:lnTo>
                    <a:lnTo>
                      <a:pt x="0" y="1"/>
                    </a:lnTo>
                  </a:path>
                </a:pathLst>
              </a:custGeom>
              <a:noFill/>
              <a:ln w="31154" cap="flat" cmpd="sng">
                <a:solidFill>
                  <a:srgbClr val="F7F7F7"/>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73764" name="Text Box 44">
              <a:extLst>
                <a:ext uri="{FF2B5EF4-FFF2-40B4-BE49-F238E27FC236}">
                  <a16:creationId xmlns:a16="http://schemas.microsoft.com/office/drawing/2014/main" id="{D0A1F25F-2186-4880-870E-94AFA96CE075}"/>
                </a:ext>
              </a:extLst>
            </p:cNvPr>
            <p:cNvSpPr txBox="1">
              <a:spLocks noChangeArrowheads="1"/>
            </p:cNvSpPr>
            <p:nvPr/>
          </p:nvSpPr>
          <p:spPr bwMode="auto">
            <a:xfrm>
              <a:off x="4416" y="2736"/>
              <a:ext cx="69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68313" eaLnBrk="0" hangingPunct="0">
                <a:defRPr>
                  <a:solidFill>
                    <a:schemeClr val="tx1"/>
                  </a:solidFill>
                  <a:latin typeface="Tahoma" panose="020B0604030504040204" pitchFamily="34" charset="0"/>
                </a:defRPr>
              </a:lvl1pPr>
              <a:lvl2pPr marL="742950" indent="-285750" defTabSz="468313" eaLnBrk="0" hangingPunct="0">
                <a:defRPr>
                  <a:solidFill>
                    <a:schemeClr val="tx1"/>
                  </a:solidFill>
                  <a:latin typeface="Tahoma" panose="020B0604030504040204" pitchFamily="34" charset="0"/>
                </a:defRPr>
              </a:lvl2pPr>
              <a:lvl3pPr marL="1143000" indent="-228600" defTabSz="468313" eaLnBrk="0" hangingPunct="0">
                <a:defRPr>
                  <a:solidFill>
                    <a:schemeClr val="tx1"/>
                  </a:solidFill>
                  <a:latin typeface="Tahoma" panose="020B0604030504040204" pitchFamily="34" charset="0"/>
                </a:defRPr>
              </a:lvl3pPr>
              <a:lvl4pPr marL="1600200" indent="-228600" defTabSz="468313" eaLnBrk="0" hangingPunct="0">
                <a:defRPr>
                  <a:solidFill>
                    <a:schemeClr val="tx1"/>
                  </a:solidFill>
                  <a:latin typeface="Tahoma" panose="020B0604030504040204" pitchFamily="34" charset="0"/>
                </a:defRPr>
              </a:lvl4pPr>
              <a:lvl5pPr marL="2057400" indent="-228600" defTabSz="468313" eaLnBrk="0" hangingPunct="0">
                <a:defRPr>
                  <a:solidFill>
                    <a:schemeClr val="tx1"/>
                  </a:solidFill>
                  <a:latin typeface="Tahoma" panose="020B0604030504040204" pitchFamily="34" charset="0"/>
                </a:defRPr>
              </a:lvl5pPr>
              <a:lvl6pPr marL="2514600" indent="-228600" defTabSz="468313" eaLnBrk="0" fontAlgn="base" hangingPunct="0">
                <a:spcBef>
                  <a:spcPct val="0"/>
                </a:spcBef>
                <a:spcAft>
                  <a:spcPct val="0"/>
                </a:spcAft>
                <a:defRPr>
                  <a:solidFill>
                    <a:schemeClr val="tx1"/>
                  </a:solidFill>
                  <a:latin typeface="Tahoma" panose="020B0604030504040204" pitchFamily="34" charset="0"/>
                </a:defRPr>
              </a:lvl6pPr>
              <a:lvl7pPr marL="2971800" indent="-228600" defTabSz="468313" eaLnBrk="0" fontAlgn="base" hangingPunct="0">
                <a:spcBef>
                  <a:spcPct val="0"/>
                </a:spcBef>
                <a:spcAft>
                  <a:spcPct val="0"/>
                </a:spcAft>
                <a:defRPr>
                  <a:solidFill>
                    <a:schemeClr val="tx1"/>
                  </a:solidFill>
                  <a:latin typeface="Tahoma" panose="020B0604030504040204" pitchFamily="34" charset="0"/>
                </a:defRPr>
              </a:lvl7pPr>
              <a:lvl8pPr marL="3429000" indent="-228600" defTabSz="468313" eaLnBrk="0" fontAlgn="base" hangingPunct="0">
                <a:spcBef>
                  <a:spcPct val="0"/>
                </a:spcBef>
                <a:spcAft>
                  <a:spcPct val="0"/>
                </a:spcAft>
                <a:defRPr>
                  <a:solidFill>
                    <a:schemeClr val="tx1"/>
                  </a:solidFill>
                  <a:latin typeface="Tahoma" panose="020B0604030504040204" pitchFamily="34" charset="0"/>
                </a:defRPr>
              </a:lvl8pPr>
              <a:lvl9pPr marL="3886200" indent="-228600" defTabSz="468313" eaLnBrk="0" fontAlgn="base" hangingPunct="0">
                <a:spcBef>
                  <a:spcPct val="0"/>
                </a:spcBef>
                <a:spcAft>
                  <a:spcPct val="0"/>
                </a:spcAft>
                <a:defRPr>
                  <a:solidFill>
                    <a:schemeClr val="tx1"/>
                  </a:solidFill>
                  <a:latin typeface="Tahoma" panose="020B0604030504040204" pitchFamily="34" charset="0"/>
                </a:defRPr>
              </a:lvl9pPr>
            </a:lstStyle>
            <a:p>
              <a:pPr eaLnBrk="1" hangingPunct="1">
                <a:buClr>
                  <a:srgbClr val="FFE118"/>
                </a:buClr>
                <a:buSzPct val="90000"/>
                <a:buFont typeface="Monotype Sorts"/>
                <a:buNone/>
              </a:pPr>
              <a:r>
                <a:rPr lang="cs-CZ" altLang="cs-CZ" sz="1400">
                  <a:solidFill>
                    <a:srgbClr val="FFE0F5"/>
                  </a:solidFill>
                  <a:latin typeface="ITCCenturyBookT"/>
                </a:rPr>
                <a:t>Slabý signál</a:t>
              </a:r>
              <a:endParaRPr lang="en-US" altLang="cs-CZ" sz="2400">
                <a:latin typeface="Times New Roman" panose="02020603050405020304" pitchFamily="18" charset="0"/>
              </a:endParaRPr>
            </a:p>
          </p:txBody>
        </p:sp>
      </p:gr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a:extLst>
              <a:ext uri="{FF2B5EF4-FFF2-40B4-BE49-F238E27FC236}">
                <a16:creationId xmlns:a16="http://schemas.microsoft.com/office/drawing/2014/main" id="{5D36706F-2E98-4CA8-BFD4-C0E0166EBCFD}"/>
              </a:ext>
            </a:extLst>
          </p:cNvPr>
          <p:cNvSpPr>
            <a:spLocks noGrp="1" noChangeArrowheads="1"/>
          </p:cNvSpPr>
          <p:nvPr>
            <p:ph type="title"/>
          </p:nvPr>
        </p:nvSpPr>
        <p:spPr>
          <a:xfrm>
            <a:off x="628650" y="365126"/>
            <a:ext cx="7886700" cy="1325563"/>
          </a:xfrm>
        </p:spPr>
        <p:txBody>
          <a:bodyPr anchor="ctr">
            <a:normAutofit/>
          </a:bodyPr>
          <a:lstStyle/>
          <a:p>
            <a:pPr>
              <a:defRPr/>
            </a:pPr>
            <a:r>
              <a:rPr lang="cs-CZ" dirty="0"/>
              <a:t>Další způsoby zobrazení </a:t>
            </a:r>
            <a:r>
              <a:rPr lang="cs-CZ" dirty="0" err="1"/>
              <a:t>pohubu</a:t>
            </a:r>
            <a:r>
              <a:rPr lang="cs-CZ" dirty="0"/>
              <a:t> struktur</a:t>
            </a:r>
            <a:endParaRPr lang="cs-CZ"/>
          </a:p>
        </p:txBody>
      </p:sp>
      <p:sp>
        <p:nvSpPr>
          <p:cNvPr id="879619" name="Rectangle 3">
            <a:extLst>
              <a:ext uri="{FF2B5EF4-FFF2-40B4-BE49-F238E27FC236}">
                <a16:creationId xmlns:a16="http://schemas.microsoft.com/office/drawing/2014/main" id="{E853160D-9405-4BAD-BF35-B0F80F7C6CFD}"/>
              </a:ext>
            </a:extLst>
          </p:cNvPr>
          <p:cNvSpPr>
            <a:spLocks noGrp="1" noChangeArrowheads="1"/>
          </p:cNvSpPr>
          <p:nvPr>
            <p:ph sz="half" idx="1"/>
          </p:nvPr>
        </p:nvSpPr>
        <p:spPr>
          <a:xfrm>
            <a:off x="395536" y="1825625"/>
            <a:ext cx="4896544" cy="4351338"/>
          </a:xfrm>
        </p:spPr>
        <p:txBody>
          <a:bodyPr>
            <a:normAutofit/>
          </a:bodyPr>
          <a:lstStyle/>
          <a:p>
            <a:pPr>
              <a:defRPr/>
            </a:pPr>
            <a:r>
              <a:rPr lang="cs-CZ" sz="2600" dirty="0">
                <a:solidFill>
                  <a:schemeClr val="bg1"/>
                </a:solidFill>
              </a:rPr>
              <a:t>DTI</a:t>
            </a:r>
            <a:r>
              <a:rPr lang="cs-CZ" sz="2600" dirty="0"/>
              <a:t> – Doppler </a:t>
            </a:r>
            <a:r>
              <a:rPr lang="cs-CZ" sz="2600" dirty="0" err="1"/>
              <a:t>Tissue</a:t>
            </a:r>
            <a:r>
              <a:rPr lang="cs-CZ" sz="2600" dirty="0"/>
              <a:t> </a:t>
            </a:r>
            <a:r>
              <a:rPr lang="cs-CZ" sz="2600" dirty="0" err="1"/>
              <a:t>imaging</a:t>
            </a:r>
            <a:endParaRPr lang="cs-CZ" sz="2600" dirty="0"/>
          </a:p>
          <a:p>
            <a:pPr lvl="1">
              <a:defRPr/>
            </a:pPr>
            <a:r>
              <a:rPr lang="cs-CZ" dirty="0"/>
              <a:t>Modifikace barevného Dopplera se snížením senzitivity a rychlostní škály</a:t>
            </a:r>
          </a:p>
          <a:p>
            <a:pPr>
              <a:defRPr/>
            </a:pPr>
            <a:r>
              <a:rPr lang="cs-CZ" sz="2600" dirty="0">
                <a:solidFill>
                  <a:schemeClr val="bg1"/>
                </a:solidFill>
              </a:rPr>
              <a:t>B </a:t>
            </a:r>
            <a:r>
              <a:rPr lang="cs-CZ" sz="2600" dirty="0" err="1">
                <a:solidFill>
                  <a:schemeClr val="bg1"/>
                </a:solidFill>
              </a:rPr>
              <a:t>flow</a:t>
            </a:r>
            <a:endParaRPr lang="cs-CZ" sz="2600" dirty="0">
              <a:solidFill>
                <a:schemeClr val="bg1"/>
              </a:solidFill>
            </a:endParaRPr>
          </a:p>
          <a:p>
            <a:pPr lvl="1" algn="just">
              <a:defRPr/>
            </a:pPr>
            <a:r>
              <a:rPr lang="cs-CZ" dirty="0"/>
              <a:t>Jsou vyslány 2 komplementární pulzy, při součtu odražených pulzů jsou stacionární tkáně potlačeny</a:t>
            </a:r>
          </a:p>
          <a:p>
            <a:pPr>
              <a:defRPr/>
            </a:pPr>
            <a:endParaRPr lang="cs-CZ" sz="2600" dirty="0"/>
          </a:p>
        </p:txBody>
      </p:sp>
      <p:pic>
        <p:nvPicPr>
          <p:cNvPr id="4" name="Obrázek 3">
            <a:extLst>
              <a:ext uri="{FF2B5EF4-FFF2-40B4-BE49-F238E27FC236}">
                <a16:creationId xmlns:a16="http://schemas.microsoft.com/office/drawing/2014/main" id="{19BF38EC-4B66-4058-8A92-A2A3BC5C1B06}"/>
              </a:ext>
            </a:extLst>
          </p:cNvPr>
          <p:cNvPicPr>
            <a:picLocks noChangeAspect="1"/>
          </p:cNvPicPr>
          <p:nvPr/>
        </p:nvPicPr>
        <p:blipFill>
          <a:blip r:embed="rId3"/>
          <a:stretch>
            <a:fillRect/>
          </a:stretch>
        </p:blipFill>
        <p:spPr>
          <a:xfrm>
            <a:off x="5436096" y="1197269"/>
            <a:ext cx="3611792" cy="2498615"/>
          </a:xfrm>
          <a:prstGeom prst="rect">
            <a:avLst/>
          </a:prstGeom>
          <a:noFill/>
        </p:spPr>
      </p:pic>
      <p:pic>
        <p:nvPicPr>
          <p:cNvPr id="6" name="Obrázek 5">
            <a:extLst>
              <a:ext uri="{FF2B5EF4-FFF2-40B4-BE49-F238E27FC236}">
                <a16:creationId xmlns:a16="http://schemas.microsoft.com/office/drawing/2014/main" id="{6FFEB01B-7355-4903-95EC-E81B3F81C976}"/>
              </a:ext>
            </a:extLst>
          </p:cNvPr>
          <p:cNvPicPr>
            <a:picLocks noChangeAspect="1"/>
          </p:cNvPicPr>
          <p:nvPr/>
        </p:nvPicPr>
        <p:blipFill>
          <a:blip r:embed="rId4"/>
          <a:stretch>
            <a:fillRect/>
          </a:stretch>
        </p:blipFill>
        <p:spPr>
          <a:xfrm>
            <a:off x="5460589" y="4002710"/>
            <a:ext cx="3605281" cy="2450626"/>
          </a:xfrm>
          <a:prstGeom prst="rect">
            <a:avLst/>
          </a:prstGeom>
        </p:spPr>
      </p:pic>
      <p:sp>
        <p:nvSpPr>
          <p:cNvPr id="15" name="Text Box 4">
            <a:extLst>
              <a:ext uri="{FF2B5EF4-FFF2-40B4-BE49-F238E27FC236}">
                <a16:creationId xmlns:a16="http://schemas.microsoft.com/office/drawing/2014/main" id="{EBB10BB6-A756-4FBF-9E79-7CC5ED5D2B1D}"/>
              </a:ext>
            </a:extLst>
          </p:cNvPr>
          <p:cNvSpPr txBox="1">
            <a:spLocks noChangeArrowheads="1"/>
          </p:cNvSpPr>
          <p:nvPr/>
        </p:nvSpPr>
        <p:spPr bwMode="auto">
          <a:xfrm>
            <a:off x="5523646" y="6432667"/>
            <a:ext cx="361179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763" indent="-4763"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lnSpc>
                <a:spcPct val="90000"/>
              </a:lnSpc>
              <a:spcBef>
                <a:spcPct val="50000"/>
              </a:spcBef>
              <a:buClr>
                <a:schemeClr val="tx1"/>
              </a:buClr>
              <a:buSzPct val="110000"/>
            </a:pPr>
            <a:r>
              <a:rPr lang="en-US" altLang="cs-CZ" sz="1200" i="1" dirty="0">
                <a:solidFill>
                  <a:schemeClr val="accent4"/>
                </a:solidFill>
                <a:latin typeface="+mj-lt"/>
                <a:cs typeface="Arial" panose="020B0604020202020204" pitchFamily="34" charset="0"/>
              </a:rPr>
              <a:t>Hoskins, P. R., </a:t>
            </a:r>
            <a:r>
              <a:rPr lang="cs-CZ" altLang="cs-CZ" sz="1200" i="1" dirty="0">
                <a:solidFill>
                  <a:schemeClr val="accent4"/>
                </a:solidFill>
                <a:latin typeface="+mj-lt"/>
                <a:cs typeface="Arial" panose="020B0604020202020204" pitchFamily="34" charset="0"/>
              </a:rPr>
              <a:t>et al.</a:t>
            </a:r>
            <a:r>
              <a:rPr lang="en-US" altLang="cs-CZ" sz="1200" i="1" dirty="0">
                <a:solidFill>
                  <a:schemeClr val="accent4"/>
                </a:solidFill>
                <a:latin typeface="+mj-lt"/>
                <a:cs typeface="Arial" panose="020B0604020202020204" pitchFamily="34" charset="0"/>
              </a:rPr>
              <a:t> (201</a:t>
            </a:r>
            <a:r>
              <a:rPr lang="cs-CZ" altLang="cs-CZ" sz="1200" i="1" dirty="0">
                <a:solidFill>
                  <a:schemeClr val="accent4"/>
                </a:solidFill>
                <a:latin typeface="+mj-lt"/>
                <a:cs typeface="Arial" panose="020B0604020202020204" pitchFamily="34" charset="0"/>
              </a:rPr>
              <a:t>0</a:t>
            </a:r>
            <a:r>
              <a:rPr lang="en-US" altLang="cs-CZ" sz="1200" i="1" dirty="0">
                <a:solidFill>
                  <a:schemeClr val="accent4"/>
                </a:solidFill>
                <a:latin typeface="+mj-lt"/>
                <a:cs typeface="Arial" panose="020B0604020202020204" pitchFamily="34" charset="0"/>
              </a:rPr>
              <a:t>). Diagnostic ultrasound: physics and equipment. </a:t>
            </a:r>
            <a:r>
              <a:rPr lang="cs-CZ" altLang="cs-CZ" sz="1200" i="1" dirty="0">
                <a:solidFill>
                  <a:schemeClr val="accent4"/>
                </a:solidFill>
                <a:latin typeface="+mj-lt"/>
                <a:cs typeface="Arial" panose="020B0604020202020204" pitchFamily="34" charset="0"/>
              </a:rPr>
              <a:t>. </a:t>
            </a:r>
          </a:p>
        </p:txBody>
      </p:sp>
    </p:spTree>
    <p:extLst>
      <p:ext uri="{BB962C8B-B14F-4D97-AF65-F5344CB8AC3E}">
        <p14:creationId xmlns:p14="http://schemas.microsoft.com/office/powerpoint/2010/main" val="2497532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5">
            <a:extLst>
              <a:ext uri="{FF2B5EF4-FFF2-40B4-BE49-F238E27FC236}">
                <a16:creationId xmlns:a16="http://schemas.microsoft.com/office/drawing/2014/main" id="{31CF0184-613A-4DD1-AFAA-D8C458996BDC}"/>
              </a:ext>
            </a:extLst>
          </p:cNvPr>
          <p:cNvSpPr>
            <a:spLocks noGrp="1" noChangeArrowheads="1"/>
          </p:cNvSpPr>
          <p:nvPr>
            <p:ph type="title" idx="4294967295"/>
          </p:nvPr>
        </p:nvSpPr>
        <p:spPr>
          <a:xfrm>
            <a:off x="1115616" y="2708274"/>
            <a:ext cx="7056784" cy="1368797"/>
          </a:xfrm>
        </p:spPr>
        <p:txBody>
          <a:bodyPr>
            <a:normAutofit/>
          </a:bodyPr>
          <a:lstStyle/>
          <a:p>
            <a:pPr>
              <a:defRPr/>
            </a:pPr>
            <a:r>
              <a:rPr lang="cs-CZ" dirty="0"/>
              <a:t>Dopplerovská USG - nastavení parametrů</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Obrázek 3">
            <a:extLst>
              <a:ext uri="{FF2B5EF4-FFF2-40B4-BE49-F238E27FC236}">
                <a16:creationId xmlns:a16="http://schemas.microsoft.com/office/drawing/2014/main" id="{6517ED3E-2E1B-4F51-96FB-3FA60D90385E}"/>
              </a:ext>
            </a:extLst>
          </p:cNvPr>
          <p:cNvPicPr>
            <a:picLocks noChangeAspect="1"/>
          </p:cNvPicPr>
          <p:nvPr/>
        </p:nvPicPr>
        <p:blipFill>
          <a:blip r:embed="rId2">
            <a:extLst>
              <a:ext uri="{28A0092B-C50C-407E-A947-70E740481C1C}">
                <a14:useLocalDpi xmlns:a14="http://schemas.microsoft.com/office/drawing/2010/main" val="0"/>
              </a:ext>
            </a:extLst>
          </a:blip>
          <a:srcRect t="9343"/>
          <a:stretch>
            <a:fillRect/>
          </a:stretch>
        </p:blipFill>
        <p:spPr bwMode="auto">
          <a:xfrm>
            <a:off x="0" y="571500"/>
            <a:ext cx="8220075"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Line 1038">
            <a:extLst>
              <a:ext uri="{FF2B5EF4-FFF2-40B4-BE49-F238E27FC236}">
                <a16:creationId xmlns:a16="http://schemas.microsoft.com/office/drawing/2014/main" id="{1168E3A2-3438-4A0C-87CE-42E0098A8246}"/>
              </a:ext>
            </a:extLst>
          </p:cNvPr>
          <p:cNvSpPr>
            <a:spLocks noChangeShapeType="1"/>
          </p:cNvSpPr>
          <p:nvPr/>
        </p:nvSpPr>
        <p:spPr bwMode="auto">
          <a:xfrm flipH="1">
            <a:off x="7943850" y="3146425"/>
            <a:ext cx="398463" cy="40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0" name="Line 1038">
            <a:extLst>
              <a:ext uri="{FF2B5EF4-FFF2-40B4-BE49-F238E27FC236}">
                <a16:creationId xmlns:a16="http://schemas.microsoft.com/office/drawing/2014/main" id="{C7AF2561-4AA7-403F-8E9F-9DF1962364FB}"/>
              </a:ext>
            </a:extLst>
          </p:cNvPr>
          <p:cNvSpPr>
            <a:spLocks noChangeShapeType="1"/>
          </p:cNvSpPr>
          <p:nvPr/>
        </p:nvSpPr>
        <p:spPr bwMode="auto">
          <a:xfrm>
            <a:off x="6235700" y="492125"/>
            <a:ext cx="415925" cy="8223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1" name="Line 1038">
            <a:extLst>
              <a:ext uri="{FF2B5EF4-FFF2-40B4-BE49-F238E27FC236}">
                <a16:creationId xmlns:a16="http://schemas.microsoft.com/office/drawing/2014/main" id="{35D556E2-F12D-4DB5-92EF-D96188ACAEC8}"/>
              </a:ext>
            </a:extLst>
          </p:cNvPr>
          <p:cNvSpPr>
            <a:spLocks noChangeShapeType="1"/>
          </p:cNvSpPr>
          <p:nvPr/>
        </p:nvSpPr>
        <p:spPr bwMode="auto">
          <a:xfrm>
            <a:off x="7092950" y="476250"/>
            <a:ext cx="623888" cy="8524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2" name="Line 1038">
            <a:extLst>
              <a:ext uri="{FF2B5EF4-FFF2-40B4-BE49-F238E27FC236}">
                <a16:creationId xmlns:a16="http://schemas.microsoft.com/office/drawing/2014/main" id="{CEF36E28-AFD2-4B5E-85A5-0849C8DFF7CD}"/>
              </a:ext>
            </a:extLst>
          </p:cNvPr>
          <p:cNvSpPr>
            <a:spLocks noChangeShapeType="1"/>
          </p:cNvSpPr>
          <p:nvPr/>
        </p:nvSpPr>
        <p:spPr bwMode="auto">
          <a:xfrm>
            <a:off x="2420938" y="552450"/>
            <a:ext cx="1054100" cy="15081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3" name="Line 1038">
            <a:extLst>
              <a:ext uri="{FF2B5EF4-FFF2-40B4-BE49-F238E27FC236}">
                <a16:creationId xmlns:a16="http://schemas.microsoft.com/office/drawing/2014/main" id="{B4801F7B-D234-430F-9ECB-496754282478}"/>
              </a:ext>
            </a:extLst>
          </p:cNvPr>
          <p:cNvSpPr>
            <a:spLocks noChangeShapeType="1"/>
          </p:cNvSpPr>
          <p:nvPr/>
        </p:nvSpPr>
        <p:spPr bwMode="auto">
          <a:xfrm flipH="1">
            <a:off x="1357313" y="552450"/>
            <a:ext cx="1001712" cy="1524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4" name="Line 1038">
            <a:extLst>
              <a:ext uri="{FF2B5EF4-FFF2-40B4-BE49-F238E27FC236}">
                <a16:creationId xmlns:a16="http://schemas.microsoft.com/office/drawing/2014/main" id="{8B65A900-8E53-40D7-BB49-6CB666C1750C}"/>
              </a:ext>
            </a:extLst>
          </p:cNvPr>
          <p:cNvSpPr>
            <a:spLocks noChangeShapeType="1"/>
          </p:cNvSpPr>
          <p:nvPr/>
        </p:nvSpPr>
        <p:spPr bwMode="auto">
          <a:xfrm flipH="1">
            <a:off x="3714750" y="623888"/>
            <a:ext cx="301625" cy="14366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5" name="Line 1038">
            <a:extLst>
              <a:ext uri="{FF2B5EF4-FFF2-40B4-BE49-F238E27FC236}">
                <a16:creationId xmlns:a16="http://schemas.microsoft.com/office/drawing/2014/main" id="{71B64144-B806-4964-9CC3-A5A4E0060650}"/>
              </a:ext>
            </a:extLst>
          </p:cNvPr>
          <p:cNvSpPr>
            <a:spLocks noChangeShapeType="1"/>
          </p:cNvSpPr>
          <p:nvPr/>
        </p:nvSpPr>
        <p:spPr bwMode="auto">
          <a:xfrm flipH="1" flipV="1">
            <a:off x="827088" y="2720975"/>
            <a:ext cx="241300" cy="6223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6" name="Line 1038">
            <a:extLst>
              <a:ext uri="{FF2B5EF4-FFF2-40B4-BE49-F238E27FC236}">
                <a16:creationId xmlns:a16="http://schemas.microsoft.com/office/drawing/2014/main" id="{A90A8129-1339-4538-A6D1-B10F0326A231}"/>
              </a:ext>
            </a:extLst>
          </p:cNvPr>
          <p:cNvSpPr>
            <a:spLocks noChangeShapeType="1"/>
          </p:cNvSpPr>
          <p:nvPr/>
        </p:nvSpPr>
        <p:spPr bwMode="auto">
          <a:xfrm flipH="1" flipV="1">
            <a:off x="8170863" y="1360488"/>
            <a:ext cx="192087" cy="33496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7" name="Line 1038">
            <a:extLst>
              <a:ext uri="{FF2B5EF4-FFF2-40B4-BE49-F238E27FC236}">
                <a16:creationId xmlns:a16="http://schemas.microsoft.com/office/drawing/2014/main" id="{2F533140-89B6-43B6-9771-5C07A9465612}"/>
              </a:ext>
            </a:extLst>
          </p:cNvPr>
          <p:cNvSpPr>
            <a:spLocks noChangeShapeType="1"/>
          </p:cNvSpPr>
          <p:nvPr/>
        </p:nvSpPr>
        <p:spPr bwMode="auto">
          <a:xfrm flipH="1">
            <a:off x="8166100" y="1695450"/>
            <a:ext cx="196850" cy="28257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8" name="Line 1038">
            <a:extLst>
              <a:ext uri="{FF2B5EF4-FFF2-40B4-BE49-F238E27FC236}">
                <a16:creationId xmlns:a16="http://schemas.microsoft.com/office/drawing/2014/main" id="{3B948993-B1CC-491C-A942-B0AB70C9D94A}"/>
              </a:ext>
            </a:extLst>
          </p:cNvPr>
          <p:cNvSpPr>
            <a:spLocks noChangeShapeType="1"/>
          </p:cNvSpPr>
          <p:nvPr/>
        </p:nvSpPr>
        <p:spPr bwMode="auto">
          <a:xfrm flipH="1">
            <a:off x="522288" y="571500"/>
            <a:ext cx="385762" cy="16700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89" name="TextovéPole 26">
            <a:extLst>
              <a:ext uri="{FF2B5EF4-FFF2-40B4-BE49-F238E27FC236}">
                <a16:creationId xmlns:a16="http://schemas.microsoft.com/office/drawing/2014/main" id="{190EB8F8-679C-4542-A23E-CA102A1CD27E}"/>
              </a:ext>
            </a:extLst>
          </p:cNvPr>
          <p:cNvSpPr txBox="1">
            <a:spLocks noChangeArrowheads="1"/>
          </p:cNvSpPr>
          <p:nvPr/>
        </p:nvSpPr>
        <p:spPr bwMode="auto">
          <a:xfrm>
            <a:off x="720725" y="211138"/>
            <a:ext cx="82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0" name="Line 1038">
            <a:extLst>
              <a:ext uri="{FF2B5EF4-FFF2-40B4-BE49-F238E27FC236}">
                <a16:creationId xmlns:a16="http://schemas.microsoft.com/office/drawing/2014/main" id="{D2F7B437-A8AD-4069-A763-78016F8C6C74}"/>
              </a:ext>
            </a:extLst>
          </p:cNvPr>
          <p:cNvSpPr>
            <a:spLocks noChangeShapeType="1"/>
          </p:cNvSpPr>
          <p:nvPr/>
        </p:nvSpPr>
        <p:spPr bwMode="auto">
          <a:xfrm flipH="1" flipV="1">
            <a:off x="8220075" y="2549525"/>
            <a:ext cx="168275" cy="29845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91" name="Line 1038">
            <a:extLst>
              <a:ext uri="{FF2B5EF4-FFF2-40B4-BE49-F238E27FC236}">
                <a16:creationId xmlns:a16="http://schemas.microsoft.com/office/drawing/2014/main" id="{391EE761-53F9-47D2-9A02-B32FB0D7102E}"/>
              </a:ext>
            </a:extLst>
          </p:cNvPr>
          <p:cNvSpPr>
            <a:spLocks noChangeShapeType="1"/>
          </p:cNvSpPr>
          <p:nvPr/>
        </p:nvSpPr>
        <p:spPr bwMode="auto">
          <a:xfrm flipH="1">
            <a:off x="720725" y="2298700"/>
            <a:ext cx="444500" cy="2032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5792" name="TextovéPole 30">
            <a:extLst>
              <a:ext uri="{FF2B5EF4-FFF2-40B4-BE49-F238E27FC236}">
                <a16:creationId xmlns:a16="http://schemas.microsoft.com/office/drawing/2014/main" id="{734716CF-E8A4-48FE-A5D6-507AC5546554}"/>
              </a:ext>
            </a:extLst>
          </p:cNvPr>
          <p:cNvSpPr txBox="1">
            <a:spLocks noChangeArrowheads="1"/>
          </p:cNvSpPr>
          <p:nvPr/>
        </p:nvSpPr>
        <p:spPr bwMode="auto">
          <a:xfrm>
            <a:off x="2090738" y="142875"/>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3" name="TextovéPole 31">
            <a:extLst>
              <a:ext uri="{FF2B5EF4-FFF2-40B4-BE49-F238E27FC236}">
                <a16:creationId xmlns:a16="http://schemas.microsoft.com/office/drawing/2014/main" id="{3BDBA88B-91D1-4FE6-8723-BE7EE9DEB819}"/>
              </a:ext>
            </a:extLst>
          </p:cNvPr>
          <p:cNvSpPr txBox="1">
            <a:spLocks noChangeArrowheads="1"/>
          </p:cNvSpPr>
          <p:nvPr/>
        </p:nvSpPr>
        <p:spPr bwMode="auto">
          <a:xfrm>
            <a:off x="3773488" y="200025"/>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4" name="TextovéPole 32">
            <a:extLst>
              <a:ext uri="{FF2B5EF4-FFF2-40B4-BE49-F238E27FC236}">
                <a16:creationId xmlns:a16="http://schemas.microsoft.com/office/drawing/2014/main" id="{C4536046-FD66-4087-9B1B-6ADCFCA27E02}"/>
              </a:ext>
            </a:extLst>
          </p:cNvPr>
          <p:cNvSpPr txBox="1">
            <a:spLocks noChangeArrowheads="1"/>
          </p:cNvSpPr>
          <p:nvPr/>
        </p:nvSpPr>
        <p:spPr bwMode="auto">
          <a:xfrm>
            <a:off x="5970588" y="173038"/>
            <a:ext cx="827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dirty="0">
                <a:solidFill>
                  <a:srgbClr val="FFFF00"/>
                </a:solidFill>
                <a:latin typeface="Arial" panose="020B0604020202020204" pitchFamily="34" charset="0"/>
                <a:cs typeface="Arial" panose="020B0604020202020204" pitchFamily="34" charset="0"/>
              </a:rPr>
              <a:t>???</a:t>
            </a:r>
          </a:p>
        </p:txBody>
      </p:sp>
      <p:sp>
        <p:nvSpPr>
          <p:cNvPr id="75795" name="TextovéPole 33">
            <a:extLst>
              <a:ext uri="{FF2B5EF4-FFF2-40B4-BE49-F238E27FC236}">
                <a16:creationId xmlns:a16="http://schemas.microsoft.com/office/drawing/2014/main" id="{953C4927-B2B0-42F2-AEBC-1774688C47C0}"/>
              </a:ext>
            </a:extLst>
          </p:cNvPr>
          <p:cNvSpPr txBox="1">
            <a:spLocks noChangeArrowheads="1"/>
          </p:cNvSpPr>
          <p:nvPr/>
        </p:nvSpPr>
        <p:spPr bwMode="auto">
          <a:xfrm>
            <a:off x="6796088" y="142875"/>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6" name="TextovéPole 34">
            <a:extLst>
              <a:ext uri="{FF2B5EF4-FFF2-40B4-BE49-F238E27FC236}">
                <a16:creationId xmlns:a16="http://schemas.microsoft.com/office/drawing/2014/main" id="{D0F39C73-C5E3-4908-83BD-47A70E854F63}"/>
              </a:ext>
            </a:extLst>
          </p:cNvPr>
          <p:cNvSpPr txBox="1">
            <a:spLocks noChangeArrowheads="1"/>
          </p:cNvSpPr>
          <p:nvPr/>
        </p:nvSpPr>
        <p:spPr bwMode="auto">
          <a:xfrm>
            <a:off x="8389938" y="1568450"/>
            <a:ext cx="827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7" name="TextovéPole 35">
            <a:extLst>
              <a:ext uri="{FF2B5EF4-FFF2-40B4-BE49-F238E27FC236}">
                <a16:creationId xmlns:a16="http://schemas.microsoft.com/office/drawing/2014/main" id="{ECB8EC10-F1D1-4466-93D4-DB59DD94B771}"/>
              </a:ext>
            </a:extLst>
          </p:cNvPr>
          <p:cNvSpPr txBox="1">
            <a:spLocks noChangeArrowheads="1"/>
          </p:cNvSpPr>
          <p:nvPr/>
        </p:nvSpPr>
        <p:spPr bwMode="auto">
          <a:xfrm>
            <a:off x="8304213" y="2876550"/>
            <a:ext cx="827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8" name="TextovéPole 36">
            <a:extLst>
              <a:ext uri="{FF2B5EF4-FFF2-40B4-BE49-F238E27FC236}">
                <a16:creationId xmlns:a16="http://schemas.microsoft.com/office/drawing/2014/main" id="{0157B330-BC58-4159-886A-03A344ED983A}"/>
              </a:ext>
            </a:extLst>
          </p:cNvPr>
          <p:cNvSpPr txBox="1">
            <a:spLocks noChangeArrowheads="1"/>
          </p:cNvSpPr>
          <p:nvPr/>
        </p:nvSpPr>
        <p:spPr bwMode="auto">
          <a:xfrm>
            <a:off x="827088" y="3378200"/>
            <a:ext cx="828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799" name="TextovéPole 37">
            <a:extLst>
              <a:ext uri="{FF2B5EF4-FFF2-40B4-BE49-F238E27FC236}">
                <a16:creationId xmlns:a16="http://schemas.microsoft.com/office/drawing/2014/main" id="{6B4758FC-ACB7-43B4-99F3-37EC12CB8A84}"/>
              </a:ext>
            </a:extLst>
          </p:cNvPr>
          <p:cNvSpPr txBox="1">
            <a:spLocks noChangeArrowheads="1"/>
          </p:cNvSpPr>
          <p:nvPr/>
        </p:nvSpPr>
        <p:spPr bwMode="auto">
          <a:xfrm>
            <a:off x="1241425" y="2030413"/>
            <a:ext cx="82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cs-CZ" altLang="cs-CZ">
                <a:solidFill>
                  <a:srgbClr val="FFFF00"/>
                </a:solidFill>
                <a:latin typeface="Arial" panose="020B0604020202020204" pitchFamily="34" charset="0"/>
                <a:cs typeface="Arial" panose="020B0604020202020204" pitchFamily="34" charset="0"/>
              </a:rPr>
              <a:t>???</a:t>
            </a:r>
          </a:p>
        </p:txBody>
      </p:sp>
      <p:sp>
        <p:nvSpPr>
          <p:cNvPr id="75800" name="Line 1038">
            <a:extLst>
              <a:ext uri="{FF2B5EF4-FFF2-40B4-BE49-F238E27FC236}">
                <a16:creationId xmlns:a16="http://schemas.microsoft.com/office/drawing/2014/main" id="{1DC338B6-4C1E-4E61-ABA2-479D1B263AC8}"/>
              </a:ext>
            </a:extLst>
          </p:cNvPr>
          <p:cNvSpPr>
            <a:spLocks noChangeShapeType="1"/>
          </p:cNvSpPr>
          <p:nvPr/>
        </p:nvSpPr>
        <p:spPr bwMode="auto">
          <a:xfrm>
            <a:off x="4016375" y="623888"/>
            <a:ext cx="2635250" cy="10509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a:extLst>
              <a:ext uri="{FF2B5EF4-FFF2-40B4-BE49-F238E27FC236}">
                <a16:creationId xmlns:a16="http://schemas.microsoft.com/office/drawing/2014/main" id="{8D6882F3-7449-4087-ACB3-927E46656EF1}"/>
              </a:ext>
            </a:extLst>
          </p:cNvPr>
          <p:cNvSpPr>
            <a:spLocks noGrp="1" noChangeArrowheads="1"/>
          </p:cNvSpPr>
          <p:nvPr>
            <p:ph type="title"/>
          </p:nvPr>
        </p:nvSpPr>
        <p:spPr>
          <a:xfrm>
            <a:off x="323850" y="0"/>
            <a:ext cx="8229600" cy="1143000"/>
          </a:xfrm>
        </p:spPr>
        <p:txBody>
          <a:bodyPr/>
          <a:lstStyle/>
          <a:p>
            <a:pPr algn="ctr">
              <a:defRPr/>
            </a:pPr>
            <a:r>
              <a:rPr lang="cs-CZ" dirty="0"/>
              <a:t>Konvence značení</a:t>
            </a:r>
          </a:p>
        </p:txBody>
      </p:sp>
      <p:sp>
        <p:nvSpPr>
          <p:cNvPr id="783363" name="Rectangle 3">
            <a:extLst>
              <a:ext uri="{FF2B5EF4-FFF2-40B4-BE49-F238E27FC236}">
                <a16:creationId xmlns:a16="http://schemas.microsoft.com/office/drawing/2014/main" id="{67594474-66CF-48EE-A5E5-1BD8878EA4C5}"/>
              </a:ext>
            </a:extLst>
          </p:cNvPr>
          <p:cNvSpPr>
            <a:spLocks noGrp="1" noChangeArrowheads="1"/>
          </p:cNvSpPr>
          <p:nvPr>
            <p:ph idx="1"/>
          </p:nvPr>
        </p:nvSpPr>
        <p:spPr>
          <a:xfrm>
            <a:off x="0" y="981075"/>
            <a:ext cx="9251950" cy="4200525"/>
          </a:xfrm>
        </p:spPr>
        <p:txBody>
          <a:bodyPr/>
          <a:lstStyle/>
          <a:p>
            <a:pPr>
              <a:buClr>
                <a:srgbClr val="FFC000"/>
              </a:buClr>
              <a:defRPr/>
            </a:pPr>
            <a:endParaRPr lang="en-US" sz="700" dirty="0">
              <a:solidFill>
                <a:srgbClr val="DDDDDD"/>
              </a:solidFill>
              <a:cs typeface="Arial" pitchFamily="34" charset="0"/>
            </a:endParaRPr>
          </a:p>
          <a:p>
            <a:pPr>
              <a:buClr>
                <a:srgbClr val="FFC000"/>
              </a:buClr>
              <a:defRPr/>
            </a:pPr>
            <a:endParaRPr lang="en-US" sz="2400" i="1" dirty="0">
              <a:solidFill>
                <a:srgbClr val="FF3300"/>
              </a:solidFill>
              <a:effectLst/>
              <a:cs typeface="Arial" pitchFamily="34" charset="0"/>
            </a:endParaRPr>
          </a:p>
          <a:p>
            <a:pPr>
              <a:buClr>
                <a:srgbClr val="FFC000"/>
              </a:buClr>
              <a:defRPr/>
            </a:pPr>
            <a:r>
              <a:rPr lang="cs-CZ" sz="2400" dirty="0">
                <a:cs typeface="Arial" pitchFamily="34" charset="0"/>
              </a:rPr>
              <a:t>směr průtoku při pohybu k sondě (od sondy) - </a:t>
            </a:r>
            <a:r>
              <a:rPr lang="cs-CZ" sz="2400" b="1" dirty="0">
                <a:solidFill>
                  <a:srgbClr val="00B0F0"/>
                </a:solidFill>
                <a:effectLst>
                  <a:outerShdw blurRad="38100" dist="38100" dir="2700000" algn="tl">
                    <a:srgbClr val="FFFFFF"/>
                  </a:outerShdw>
                </a:effectLst>
                <a:cs typeface="Arial" pitchFamily="34" charset="0"/>
              </a:rPr>
              <a:t>BA</a:t>
            </a:r>
            <a:r>
              <a:rPr lang="cs-CZ" sz="2400" b="1" dirty="0">
                <a:solidFill>
                  <a:srgbClr val="FF0000"/>
                </a:solidFill>
                <a:effectLst>
                  <a:outerShdw blurRad="38100" dist="38100" dir="2700000" algn="tl">
                    <a:srgbClr val="FFFFFF"/>
                  </a:outerShdw>
                </a:effectLst>
                <a:cs typeface="Arial" pitchFamily="34" charset="0"/>
              </a:rPr>
              <a:t>RT</a:t>
            </a:r>
            <a:endParaRPr lang="en-US" sz="2400" b="1" dirty="0">
              <a:solidFill>
                <a:srgbClr val="FF0000"/>
              </a:solidFill>
              <a:cs typeface="Arial" pitchFamily="34" charset="0"/>
            </a:endParaRPr>
          </a:p>
          <a:p>
            <a:pPr>
              <a:buClr>
                <a:srgbClr val="FFC000"/>
              </a:buClr>
              <a:defRPr/>
            </a:pPr>
            <a:r>
              <a:rPr lang="cs-CZ" sz="2400" dirty="0">
                <a:cs typeface="Arial" pitchFamily="34" charset="0"/>
              </a:rPr>
              <a:t>průtok směrem </a:t>
            </a:r>
            <a:r>
              <a:rPr lang="cs-CZ" sz="2400" dirty="0">
                <a:solidFill>
                  <a:srgbClr val="FF0000"/>
                </a:solidFill>
                <a:effectLst>
                  <a:outerShdw blurRad="38100" dist="38100" dir="2700000" algn="tl">
                    <a:srgbClr val="FFFFFF"/>
                  </a:outerShdw>
                </a:effectLst>
                <a:cs typeface="Arial" pitchFamily="34" charset="0"/>
              </a:rPr>
              <a:t>k sondě </a:t>
            </a:r>
            <a:r>
              <a:rPr lang="cs-CZ" sz="2400" dirty="0">
                <a:cs typeface="Arial" pitchFamily="34" charset="0"/>
              </a:rPr>
              <a:t>je zobrazen ve spektru </a:t>
            </a:r>
            <a:r>
              <a:rPr lang="cs-CZ" sz="2400" dirty="0">
                <a:solidFill>
                  <a:srgbClr val="FF0000"/>
                </a:solidFill>
                <a:effectLst>
                  <a:outerShdw blurRad="38100" dist="38100" dir="2700000" algn="tl">
                    <a:srgbClr val="FFFFFF"/>
                  </a:outerShdw>
                </a:effectLst>
                <a:cs typeface="Arial" pitchFamily="34" charset="0"/>
              </a:rPr>
              <a:t>nad nulovou linií</a:t>
            </a:r>
            <a:r>
              <a:rPr lang="cs-CZ" sz="2400" dirty="0">
                <a:solidFill>
                  <a:srgbClr val="FF0000"/>
                </a:solidFill>
                <a:cs typeface="Arial" pitchFamily="34" charset="0"/>
              </a:rPr>
              <a:t> </a:t>
            </a:r>
          </a:p>
          <a:p>
            <a:pPr>
              <a:buClr>
                <a:srgbClr val="FFC000"/>
              </a:buClr>
              <a:defRPr/>
            </a:pPr>
            <a:r>
              <a:rPr lang="cs-CZ" sz="2400" dirty="0">
                <a:cs typeface="Arial" pitchFamily="34" charset="0"/>
              </a:rPr>
              <a:t>průtok směrem </a:t>
            </a:r>
            <a:r>
              <a:rPr lang="cs-CZ" sz="2400" dirty="0">
                <a:solidFill>
                  <a:srgbClr val="00B0F0"/>
                </a:solidFill>
                <a:effectLst>
                  <a:outerShdw blurRad="38100" dist="38100" dir="2700000" algn="tl">
                    <a:srgbClr val="FFFFFF"/>
                  </a:outerShdw>
                </a:effectLst>
                <a:cs typeface="Arial" pitchFamily="34" charset="0"/>
              </a:rPr>
              <a:t>od sondy</a:t>
            </a:r>
            <a:r>
              <a:rPr lang="cs-CZ" sz="2400" dirty="0">
                <a:solidFill>
                  <a:srgbClr val="003399"/>
                </a:solidFill>
                <a:cs typeface="Arial" pitchFamily="34" charset="0"/>
              </a:rPr>
              <a:t> </a:t>
            </a:r>
            <a:r>
              <a:rPr lang="cs-CZ" sz="2400" dirty="0">
                <a:cs typeface="Arial" pitchFamily="34" charset="0"/>
              </a:rPr>
              <a:t>je zobrazen ve spektru </a:t>
            </a:r>
            <a:r>
              <a:rPr lang="cs-CZ" sz="2400" dirty="0">
                <a:solidFill>
                  <a:srgbClr val="00B0F0"/>
                </a:solidFill>
                <a:effectLst>
                  <a:outerShdw blurRad="38100" dist="38100" dir="2700000" algn="tl">
                    <a:srgbClr val="FFFFFF"/>
                  </a:outerShdw>
                </a:effectLst>
                <a:cs typeface="Arial" pitchFamily="34" charset="0"/>
              </a:rPr>
              <a:t>pod nulovou linií</a:t>
            </a:r>
            <a:endParaRPr lang="cs-CZ" sz="2400" dirty="0">
              <a:solidFill>
                <a:srgbClr val="00B0F0"/>
              </a:solidFill>
              <a:cs typeface="Arial" pitchFamily="34" charset="0"/>
            </a:endParaRPr>
          </a:p>
        </p:txBody>
      </p:sp>
      <p:pic>
        <p:nvPicPr>
          <p:cNvPr id="76804" name="Picture 10">
            <a:extLst>
              <a:ext uri="{FF2B5EF4-FFF2-40B4-BE49-F238E27FC236}">
                <a16:creationId xmlns:a16="http://schemas.microsoft.com/office/drawing/2014/main" id="{8CC06AE6-7B26-4AA9-9964-4638C2812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3243263"/>
            <a:ext cx="4222750" cy="332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6805" name="Picture 11">
            <a:extLst>
              <a:ext uri="{FF2B5EF4-FFF2-40B4-BE49-F238E27FC236}">
                <a16:creationId xmlns:a16="http://schemas.microsoft.com/office/drawing/2014/main" id="{1312058D-BEFF-45F7-8410-C1D839A41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716338"/>
            <a:ext cx="3487737"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6806" name="Line 1038">
            <a:extLst>
              <a:ext uri="{FF2B5EF4-FFF2-40B4-BE49-F238E27FC236}">
                <a16:creationId xmlns:a16="http://schemas.microsoft.com/office/drawing/2014/main" id="{AD3B2D27-9921-44D1-86B0-B457497B59B3}"/>
              </a:ext>
            </a:extLst>
          </p:cNvPr>
          <p:cNvSpPr>
            <a:spLocks noChangeShapeType="1"/>
          </p:cNvSpPr>
          <p:nvPr/>
        </p:nvSpPr>
        <p:spPr bwMode="auto">
          <a:xfrm flipH="1" flipV="1">
            <a:off x="3995738" y="3789363"/>
            <a:ext cx="0" cy="50323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6807" name="Line 1038">
            <a:extLst>
              <a:ext uri="{FF2B5EF4-FFF2-40B4-BE49-F238E27FC236}">
                <a16:creationId xmlns:a16="http://schemas.microsoft.com/office/drawing/2014/main" id="{69C66533-0EF6-4903-9699-31A33E9E7600}"/>
              </a:ext>
            </a:extLst>
          </p:cNvPr>
          <p:cNvSpPr>
            <a:spLocks noChangeShapeType="1"/>
          </p:cNvSpPr>
          <p:nvPr/>
        </p:nvSpPr>
        <p:spPr bwMode="auto">
          <a:xfrm flipH="1">
            <a:off x="2843213" y="4984750"/>
            <a:ext cx="382587" cy="36036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 name="Ovál 9">
            <a:extLst>
              <a:ext uri="{FF2B5EF4-FFF2-40B4-BE49-F238E27FC236}">
                <a16:creationId xmlns:a16="http://schemas.microsoft.com/office/drawing/2014/main" id="{8D6BC03A-34D5-42A3-BA0E-E140C95A6C36}"/>
              </a:ext>
            </a:extLst>
          </p:cNvPr>
          <p:cNvSpPr/>
          <p:nvPr/>
        </p:nvSpPr>
        <p:spPr>
          <a:xfrm>
            <a:off x="8383588" y="4292600"/>
            <a:ext cx="211137" cy="215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11" name="Ovál 10">
            <a:extLst>
              <a:ext uri="{FF2B5EF4-FFF2-40B4-BE49-F238E27FC236}">
                <a16:creationId xmlns:a16="http://schemas.microsoft.com/office/drawing/2014/main" id="{01219957-CF31-49D2-AD51-778D1F1D50FF}"/>
              </a:ext>
            </a:extLst>
          </p:cNvPr>
          <p:cNvSpPr/>
          <p:nvPr/>
        </p:nvSpPr>
        <p:spPr>
          <a:xfrm>
            <a:off x="8277225" y="6378575"/>
            <a:ext cx="212725" cy="215900"/>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8">
            <a:extLst>
              <a:ext uri="{FF2B5EF4-FFF2-40B4-BE49-F238E27FC236}">
                <a16:creationId xmlns:a16="http://schemas.microsoft.com/office/drawing/2014/main" id="{A3A8D6B4-E635-44DF-A40E-39248C799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641475"/>
            <a:ext cx="4900613"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946" name="Rectangle 2">
            <a:extLst>
              <a:ext uri="{FF2B5EF4-FFF2-40B4-BE49-F238E27FC236}">
                <a16:creationId xmlns:a16="http://schemas.microsoft.com/office/drawing/2014/main" id="{55ED972B-71BE-4311-996F-1359623BE4BC}"/>
              </a:ext>
            </a:extLst>
          </p:cNvPr>
          <p:cNvSpPr>
            <a:spLocks noGrp="1" noChangeArrowheads="1"/>
          </p:cNvSpPr>
          <p:nvPr>
            <p:ph type="title"/>
          </p:nvPr>
        </p:nvSpPr>
        <p:spPr>
          <a:xfrm>
            <a:off x="0" y="0"/>
            <a:ext cx="8229600" cy="1143000"/>
          </a:xfrm>
        </p:spPr>
        <p:txBody>
          <a:bodyPr/>
          <a:lstStyle/>
          <a:p>
            <a:pPr algn="ctr">
              <a:defRPr/>
            </a:pPr>
            <a:r>
              <a:rPr lang="cs-CZ" dirty="0" err="1"/>
              <a:t>Color</a:t>
            </a:r>
            <a:r>
              <a:rPr lang="cs-CZ" dirty="0"/>
              <a:t> </a:t>
            </a:r>
            <a:r>
              <a:rPr lang="cs-CZ" dirty="0" err="1"/>
              <a:t>gain</a:t>
            </a:r>
            <a:endParaRPr lang="cs-CZ" dirty="0"/>
          </a:p>
        </p:txBody>
      </p:sp>
      <p:sp>
        <p:nvSpPr>
          <p:cNvPr id="850947" name="Rectangle 3">
            <a:extLst>
              <a:ext uri="{FF2B5EF4-FFF2-40B4-BE49-F238E27FC236}">
                <a16:creationId xmlns:a16="http://schemas.microsoft.com/office/drawing/2014/main" id="{547ADC82-6663-4248-9826-2A681F229862}"/>
              </a:ext>
            </a:extLst>
          </p:cNvPr>
          <p:cNvSpPr>
            <a:spLocks noGrp="1" noChangeArrowheads="1"/>
          </p:cNvSpPr>
          <p:nvPr>
            <p:ph idx="1"/>
          </p:nvPr>
        </p:nvSpPr>
        <p:spPr>
          <a:xfrm>
            <a:off x="250825" y="1052513"/>
            <a:ext cx="8229600" cy="4525962"/>
          </a:xfrm>
        </p:spPr>
        <p:txBody>
          <a:bodyPr/>
          <a:lstStyle/>
          <a:p>
            <a:pPr>
              <a:defRPr/>
            </a:pPr>
            <a:r>
              <a:rPr lang="cs-CZ" dirty="0"/>
              <a:t>nezávisle od 2D </a:t>
            </a:r>
            <a:r>
              <a:rPr lang="cs-CZ" dirty="0" err="1"/>
              <a:t>Gain</a:t>
            </a:r>
            <a:endParaRPr lang="cs-CZ" dirty="0"/>
          </a:p>
          <a:p>
            <a:pPr>
              <a:defRPr/>
            </a:pPr>
            <a:endParaRPr lang="cs-CZ" dirty="0"/>
          </a:p>
        </p:txBody>
      </p:sp>
      <p:pic>
        <p:nvPicPr>
          <p:cNvPr id="77829" name="Picture 9">
            <a:extLst>
              <a:ext uri="{FF2B5EF4-FFF2-40B4-BE49-F238E27FC236}">
                <a16:creationId xmlns:a16="http://schemas.microsoft.com/office/drawing/2014/main" id="{F99C7571-CB03-40CB-A42F-C0E62E9CD7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00400"/>
            <a:ext cx="469582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Line 1038">
            <a:extLst>
              <a:ext uri="{FF2B5EF4-FFF2-40B4-BE49-F238E27FC236}">
                <a16:creationId xmlns:a16="http://schemas.microsoft.com/office/drawing/2014/main" id="{690D1DBB-3D56-47CE-B010-2C33546CEA6D}"/>
              </a:ext>
            </a:extLst>
          </p:cNvPr>
          <p:cNvSpPr>
            <a:spLocks noChangeShapeType="1"/>
          </p:cNvSpPr>
          <p:nvPr/>
        </p:nvSpPr>
        <p:spPr bwMode="auto">
          <a:xfrm flipH="1">
            <a:off x="468313" y="3644900"/>
            <a:ext cx="863600"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7831" name="Line 1038">
            <a:extLst>
              <a:ext uri="{FF2B5EF4-FFF2-40B4-BE49-F238E27FC236}">
                <a16:creationId xmlns:a16="http://schemas.microsoft.com/office/drawing/2014/main" id="{DB7D4EAE-05D9-438A-8198-698E8E2D3A99}"/>
              </a:ext>
            </a:extLst>
          </p:cNvPr>
          <p:cNvSpPr>
            <a:spLocks noChangeShapeType="1"/>
          </p:cNvSpPr>
          <p:nvPr/>
        </p:nvSpPr>
        <p:spPr bwMode="auto">
          <a:xfrm flipH="1">
            <a:off x="4211638" y="2147888"/>
            <a:ext cx="865187"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a:extLst>
              <a:ext uri="{FF2B5EF4-FFF2-40B4-BE49-F238E27FC236}">
                <a16:creationId xmlns:a16="http://schemas.microsoft.com/office/drawing/2014/main" id="{23FF75C4-3581-4899-8AE8-5F990EE08F00}"/>
              </a:ext>
            </a:extLst>
          </p:cNvPr>
          <p:cNvSpPr>
            <a:spLocks noGrp="1" noChangeArrowheads="1"/>
          </p:cNvSpPr>
          <p:nvPr>
            <p:ph type="title"/>
          </p:nvPr>
        </p:nvSpPr>
        <p:spPr>
          <a:xfrm>
            <a:off x="0" y="0"/>
            <a:ext cx="8229600" cy="1143000"/>
          </a:xfrm>
        </p:spPr>
        <p:txBody>
          <a:bodyPr/>
          <a:lstStyle/>
          <a:p>
            <a:pPr algn="ctr">
              <a:defRPr/>
            </a:pPr>
            <a:r>
              <a:rPr lang="cs-CZ" dirty="0"/>
              <a:t>PW </a:t>
            </a:r>
            <a:r>
              <a:rPr lang="cs-CZ" dirty="0" err="1"/>
              <a:t>gain</a:t>
            </a:r>
            <a:endParaRPr lang="cs-CZ" dirty="0"/>
          </a:p>
        </p:txBody>
      </p:sp>
      <p:sp>
        <p:nvSpPr>
          <p:cNvPr id="850947" name="Rectangle 3">
            <a:extLst>
              <a:ext uri="{FF2B5EF4-FFF2-40B4-BE49-F238E27FC236}">
                <a16:creationId xmlns:a16="http://schemas.microsoft.com/office/drawing/2014/main" id="{6BE260FF-B109-4476-82B0-FE946EC90F20}"/>
              </a:ext>
            </a:extLst>
          </p:cNvPr>
          <p:cNvSpPr>
            <a:spLocks noGrp="1" noChangeArrowheads="1"/>
          </p:cNvSpPr>
          <p:nvPr>
            <p:ph idx="1"/>
          </p:nvPr>
        </p:nvSpPr>
        <p:spPr>
          <a:xfrm>
            <a:off x="250825" y="1052513"/>
            <a:ext cx="8229600" cy="4525962"/>
          </a:xfrm>
        </p:spPr>
        <p:txBody>
          <a:bodyPr/>
          <a:lstStyle/>
          <a:p>
            <a:pPr>
              <a:defRPr/>
            </a:pPr>
            <a:r>
              <a:rPr lang="cs-CZ" dirty="0">
                <a:latin typeface="Arial Narrow" pitchFamily="34" charset="0"/>
              </a:rPr>
              <a:t>nezávisle od 2D </a:t>
            </a:r>
            <a:r>
              <a:rPr lang="cs-CZ" dirty="0" err="1">
                <a:latin typeface="Arial Narrow" pitchFamily="34" charset="0"/>
              </a:rPr>
              <a:t>Gain</a:t>
            </a:r>
            <a:r>
              <a:rPr lang="cs-CZ" dirty="0">
                <a:latin typeface="Arial Narrow" pitchFamily="34" charset="0"/>
              </a:rPr>
              <a:t>, </a:t>
            </a:r>
            <a:r>
              <a:rPr lang="cs-CZ" dirty="0" err="1">
                <a:latin typeface="Arial Narrow" pitchFamily="34" charset="0"/>
              </a:rPr>
              <a:t>Color</a:t>
            </a:r>
            <a:r>
              <a:rPr lang="cs-CZ" dirty="0">
                <a:latin typeface="Arial Narrow" pitchFamily="34" charset="0"/>
              </a:rPr>
              <a:t> </a:t>
            </a:r>
            <a:r>
              <a:rPr lang="cs-CZ" dirty="0" err="1">
                <a:latin typeface="Arial Narrow" pitchFamily="34" charset="0"/>
              </a:rPr>
              <a:t>Gain</a:t>
            </a:r>
            <a:endParaRPr lang="cs-CZ" dirty="0">
              <a:latin typeface="Arial Narrow" pitchFamily="34" charset="0"/>
            </a:endParaRPr>
          </a:p>
          <a:p>
            <a:pPr>
              <a:defRPr/>
            </a:pPr>
            <a:endParaRPr lang="cs-CZ" dirty="0">
              <a:latin typeface="Arial Narrow" pitchFamily="34" charset="0"/>
            </a:endParaRPr>
          </a:p>
        </p:txBody>
      </p:sp>
      <p:pic>
        <p:nvPicPr>
          <p:cNvPr id="78852" name="Obrázek 7">
            <a:extLst>
              <a:ext uri="{FF2B5EF4-FFF2-40B4-BE49-F238E27FC236}">
                <a16:creationId xmlns:a16="http://schemas.microsoft.com/office/drawing/2014/main" id="{9F12E62A-1FAA-4C20-BDA7-02FF7EE98B8C}"/>
              </a:ext>
            </a:extLst>
          </p:cNvPr>
          <p:cNvPicPr>
            <a:picLocks noChangeAspect="1"/>
          </p:cNvPicPr>
          <p:nvPr/>
        </p:nvPicPr>
        <p:blipFill>
          <a:blip r:embed="rId3">
            <a:extLst>
              <a:ext uri="{28A0092B-C50C-407E-A947-70E740481C1C}">
                <a14:useLocalDpi xmlns:a14="http://schemas.microsoft.com/office/drawing/2010/main" val="0"/>
              </a:ext>
            </a:extLst>
          </a:blip>
          <a:srcRect t="9343"/>
          <a:stretch>
            <a:fillRect/>
          </a:stretch>
        </p:blipFill>
        <p:spPr bwMode="auto">
          <a:xfrm>
            <a:off x="971550" y="1916832"/>
            <a:ext cx="6417136" cy="436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3" name="Line 1038">
            <a:extLst>
              <a:ext uri="{FF2B5EF4-FFF2-40B4-BE49-F238E27FC236}">
                <a16:creationId xmlns:a16="http://schemas.microsoft.com/office/drawing/2014/main" id="{5577F180-2C0C-4DAF-B43A-CB8927B09CEB}"/>
              </a:ext>
            </a:extLst>
          </p:cNvPr>
          <p:cNvSpPr>
            <a:spLocks noChangeShapeType="1"/>
          </p:cNvSpPr>
          <p:nvPr/>
        </p:nvSpPr>
        <p:spPr bwMode="auto">
          <a:xfrm flipH="1">
            <a:off x="6516216" y="1628800"/>
            <a:ext cx="568325" cy="865187"/>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Obrázek 1">
            <a:extLst>
              <a:ext uri="{FF2B5EF4-FFF2-40B4-BE49-F238E27FC236}">
                <a16:creationId xmlns:a16="http://schemas.microsoft.com/office/drawing/2014/main" id="{A0FBD31E-A008-4015-A485-CDA3367BA8B9}"/>
              </a:ext>
            </a:extLst>
          </p:cNvPr>
          <p:cNvPicPr>
            <a:picLocks noChangeAspect="1"/>
          </p:cNvPicPr>
          <p:nvPr/>
        </p:nvPicPr>
        <p:blipFill>
          <a:blip r:embed="rId3">
            <a:extLst>
              <a:ext uri="{28A0092B-C50C-407E-A947-70E740481C1C}">
                <a14:useLocalDpi xmlns:a14="http://schemas.microsoft.com/office/drawing/2010/main" val="0"/>
              </a:ext>
            </a:extLst>
          </a:blip>
          <a:srcRect t="9633" b="15906"/>
          <a:stretch>
            <a:fillRect/>
          </a:stretch>
        </p:blipFill>
        <p:spPr bwMode="auto">
          <a:xfrm>
            <a:off x="322263" y="4437063"/>
            <a:ext cx="3995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Obrázek 2">
            <a:extLst>
              <a:ext uri="{FF2B5EF4-FFF2-40B4-BE49-F238E27FC236}">
                <a16:creationId xmlns:a16="http://schemas.microsoft.com/office/drawing/2014/main" id="{5DA36682-CD66-46D3-9A3E-B00F51C80DF7}"/>
              </a:ext>
            </a:extLst>
          </p:cNvPr>
          <p:cNvPicPr>
            <a:picLocks noChangeAspect="1"/>
          </p:cNvPicPr>
          <p:nvPr/>
        </p:nvPicPr>
        <p:blipFill>
          <a:blip r:embed="rId4">
            <a:extLst>
              <a:ext uri="{28A0092B-C50C-407E-A947-70E740481C1C}">
                <a14:useLocalDpi xmlns:a14="http://schemas.microsoft.com/office/drawing/2010/main" val="0"/>
              </a:ext>
            </a:extLst>
          </a:blip>
          <a:srcRect t="9509" b="16042"/>
          <a:stretch>
            <a:fillRect/>
          </a:stretch>
        </p:blipFill>
        <p:spPr bwMode="auto">
          <a:xfrm>
            <a:off x="4579938" y="4422775"/>
            <a:ext cx="39957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7874" name="Rectangle 1026">
            <a:extLst>
              <a:ext uri="{FF2B5EF4-FFF2-40B4-BE49-F238E27FC236}">
                <a16:creationId xmlns:a16="http://schemas.microsoft.com/office/drawing/2014/main" id="{6AB1AFE8-548C-4928-8347-200B9C0FBA2C}"/>
              </a:ext>
            </a:extLst>
          </p:cNvPr>
          <p:cNvSpPr>
            <a:spLocks noGrp="1" noChangeArrowheads="1"/>
          </p:cNvSpPr>
          <p:nvPr>
            <p:ph type="title"/>
          </p:nvPr>
        </p:nvSpPr>
        <p:spPr>
          <a:xfrm>
            <a:off x="322263" y="0"/>
            <a:ext cx="8570912" cy="1143000"/>
          </a:xfrm>
        </p:spPr>
        <p:txBody>
          <a:bodyPr/>
          <a:lstStyle/>
          <a:p>
            <a:pPr algn="ctr">
              <a:defRPr/>
            </a:pPr>
            <a:r>
              <a:rPr lang="cs-CZ" dirty="0"/>
              <a:t>Priorita barevného záznamu</a:t>
            </a:r>
          </a:p>
        </p:txBody>
      </p:sp>
      <p:sp>
        <p:nvSpPr>
          <p:cNvPr id="847875" name="Rectangle 1027">
            <a:extLst>
              <a:ext uri="{FF2B5EF4-FFF2-40B4-BE49-F238E27FC236}">
                <a16:creationId xmlns:a16="http://schemas.microsoft.com/office/drawing/2014/main" id="{74B741AB-4BED-42ED-BB5A-7B487DFCF5FA}"/>
              </a:ext>
            </a:extLst>
          </p:cNvPr>
          <p:cNvSpPr>
            <a:spLocks noGrp="1" noChangeArrowheads="1"/>
          </p:cNvSpPr>
          <p:nvPr>
            <p:ph idx="1"/>
          </p:nvPr>
        </p:nvSpPr>
        <p:spPr>
          <a:xfrm>
            <a:off x="323850" y="981075"/>
            <a:ext cx="8496300" cy="3168650"/>
          </a:xfrm>
        </p:spPr>
        <p:txBody>
          <a:bodyPr>
            <a:normAutofit lnSpcReduction="10000"/>
          </a:bodyPr>
          <a:lstStyle/>
          <a:p>
            <a:pPr>
              <a:defRPr/>
            </a:pP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versus </a:t>
            </a:r>
            <a:r>
              <a:rPr lang="cs-CZ" sz="2000" i="1" dirty="0" err="1">
                <a:solidFill>
                  <a:schemeClr val="bg2">
                    <a:lumMod val="90000"/>
                  </a:schemeClr>
                </a:solidFill>
                <a:effectLst>
                  <a:outerShdw blurRad="38100" dist="38100" dir="2700000" algn="tl">
                    <a:srgbClr val="000000">
                      <a:alpha val="43137"/>
                    </a:srgbClr>
                  </a:outerShdw>
                </a:effectLst>
              </a:rPr>
              <a:t>Gray</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Scale</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Gray</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Scale</a:t>
            </a:r>
            <a:r>
              <a:rPr lang="cs-CZ" sz="2000" i="1" dirty="0">
                <a:solidFill>
                  <a:schemeClr val="bg2">
                    <a:lumMod val="90000"/>
                  </a:schemeClr>
                </a:solidFill>
                <a:effectLst>
                  <a:outerShdw blurRad="38100" dist="38100" dir="2700000" algn="tl">
                    <a:srgbClr val="000000">
                      <a:alpha val="43137"/>
                    </a:srgbClr>
                  </a:outerShdw>
                </a:effectLst>
              </a:rPr>
              <a:t> - </a:t>
            </a: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Supression</a:t>
            </a:r>
            <a:r>
              <a:rPr lang="cs-CZ" sz="2000" i="1" dirty="0">
                <a:solidFill>
                  <a:schemeClr val="bg2">
                    <a:lumMod val="90000"/>
                  </a:schemeClr>
                </a:solidFill>
                <a:effectLst>
                  <a:outerShdw blurRad="38100" dist="38100" dir="2700000" algn="tl">
                    <a:srgbClr val="000000">
                      <a:alpha val="43137"/>
                    </a:srgbClr>
                  </a:outerShdw>
                </a:effectLst>
              </a:rPr>
              <a:t>, </a:t>
            </a:r>
            <a:r>
              <a:rPr lang="cs-CZ" sz="2000" i="1" dirty="0" err="1">
                <a:solidFill>
                  <a:schemeClr val="bg2">
                    <a:lumMod val="90000"/>
                  </a:schemeClr>
                </a:solidFill>
                <a:effectLst>
                  <a:outerShdw blurRad="38100" dist="38100" dir="2700000" algn="tl">
                    <a:srgbClr val="000000">
                      <a:alpha val="43137"/>
                    </a:srgbClr>
                  </a:outerShdw>
                </a:effectLst>
              </a:rPr>
              <a:t>Color</a:t>
            </a:r>
            <a:r>
              <a:rPr lang="cs-CZ" sz="2000" i="1" dirty="0">
                <a:solidFill>
                  <a:schemeClr val="bg2">
                    <a:lumMod val="90000"/>
                  </a:schemeClr>
                </a:solidFill>
                <a:effectLst>
                  <a:outerShdw blurRad="38100" dist="38100" dir="2700000" algn="tl">
                    <a:srgbClr val="000000">
                      <a:alpha val="43137"/>
                    </a:srgbClr>
                  </a:outerShdw>
                </a:effectLst>
              </a:rPr>
              <a:t> versus Echo Priority, </a:t>
            </a:r>
            <a:r>
              <a:rPr lang="cs-CZ" sz="2000" i="1" dirty="0" err="1">
                <a:solidFill>
                  <a:schemeClr val="bg2">
                    <a:lumMod val="90000"/>
                  </a:schemeClr>
                </a:solidFill>
                <a:effectLst>
                  <a:outerShdw blurRad="38100" dist="38100" dir="2700000" algn="tl">
                    <a:srgbClr val="000000">
                      <a:alpha val="43137"/>
                    </a:srgbClr>
                  </a:outerShdw>
                </a:effectLst>
              </a:rPr>
              <a:t>Write</a:t>
            </a:r>
            <a:r>
              <a:rPr lang="cs-CZ" sz="2000" i="1" dirty="0">
                <a:solidFill>
                  <a:schemeClr val="bg2">
                    <a:lumMod val="90000"/>
                  </a:schemeClr>
                </a:solidFill>
                <a:effectLst>
                  <a:outerShdw blurRad="38100" dist="38100" dir="2700000" algn="tl">
                    <a:srgbClr val="000000">
                      <a:alpha val="43137"/>
                    </a:srgbClr>
                  </a:outerShdw>
                </a:effectLst>
              </a:rPr>
              <a:t> Priority</a:t>
            </a:r>
          </a:p>
          <a:p>
            <a:pPr>
              <a:defRPr/>
            </a:pPr>
            <a:endParaRPr lang="cs-CZ" sz="2400" dirty="0">
              <a:effectLst>
                <a:outerShdw blurRad="38100" dist="38100" dir="2700000" algn="tl">
                  <a:srgbClr val="000000">
                    <a:alpha val="43137"/>
                  </a:srgbClr>
                </a:outerShdw>
              </a:effectLst>
            </a:endParaRPr>
          </a:p>
          <a:p>
            <a:pPr>
              <a:defRPr/>
            </a:pPr>
            <a:r>
              <a:rPr lang="cs-CZ" sz="2400" dirty="0">
                <a:effectLst>
                  <a:outerShdw blurRad="38100" dist="38100" dir="2700000" algn="tl">
                    <a:srgbClr val="000000">
                      <a:alpha val="43137"/>
                    </a:srgbClr>
                  </a:outerShdw>
                </a:effectLst>
              </a:rPr>
              <a:t>prahová hodnota intenzity v B módu</a:t>
            </a:r>
          </a:p>
          <a:p>
            <a:pPr>
              <a:defRPr/>
            </a:pPr>
            <a:r>
              <a:rPr lang="cs-CZ" sz="2400" dirty="0">
                <a:effectLst>
                  <a:outerShdw blurRad="38100" dist="38100" dir="2700000" algn="tl">
                    <a:srgbClr val="000000">
                      <a:alpha val="43137"/>
                    </a:srgbClr>
                  </a:outerShdw>
                </a:effectLst>
              </a:rPr>
              <a:t>dopplerovské signály v místech vyšší intenzity ignorovány</a:t>
            </a:r>
          </a:p>
          <a:p>
            <a:pPr>
              <a:defRPr/>
            </a:pPr>
            <a:endParaRPr lang="cs-CZ" sz="2400" dirty="0">
              <a:effectLst>
                <a:outerShdw blurRad="38100" dist="38100" dir="2700000" algn="tl">
                  <a:srgbClr val="000000">
                    <a:alpha val="43137"/>
                  </a:srgbClr>
                </a:outerShdw>
              </a:effectLst>
            </a:endParaRPr>
          </a:p>
          <a:p>
            <a:pPr marL="342900" lvl="1" indent="-342900">
              <a:buClr>
                <a:schemeClr val="hlink"/>
              </a:buClr>
              <a:defRPr/>
            </a:pPr>
            <a:r>
              <a:rPr lang="cs-CZ" sz="2400" dirty="0">
                <a:effectLst>
                  <a:outerShdw blurRad="38100" dist="38100" dir="2700000" algn="tl">
                    <a:srgbClr val="000000">
                      <a:alpha val="43137"/>
                    </a:srgbClr>
                  </a:outerShdw>
                </a:effectLst>
                <a:sym typeface="Symbol" pitchFamily="18" charset="2"/>
              </a:rPr>
              <a:t> priorita – potlačí barvu v okolí cévy</a:t>
            </a:r>
          </a:p>
          <a:p>
            <a:pPr marL="342900" lvl="1" indent="-342900">
              <a:buClr>
                <a:schemeClr val="hlink"/>
              </a:buClr>
              <a:defRPr/>
            </a:pPr>
            <a:r>
              <a:rPr lang="cs-CZ" sz="2400" dirty="0">
                <a:effectLst>
                  <a:outerShdw blurRad="38100" dist="38100" dir="2700000" algn="tl">
                    <a:srgbClr val="000000">
                      <a:alpha val="43137"/>
                    </a:srgbClr>
                  </a:outerShdw>
                </a:effectLst>
                <a:sym typeface="Symbol" pitchFamily="18" charset="2"/>
              </a:rPr>
              <a:t> priorita – zobrazí barvu z </a:t>
            </a:r>
            <a:r>
              <a:rPr lang="cs-CZ" sz="2400" dirty="0" err="1">
                <a:effectLst>
                  <a:outerShdw blurRad="38100" dist="38100" dir="2700000" algn="tl">
                    <a:srgbClr val="000000">
                      <a:alpha val="43137"/>
                    </a:srgbClr>
                  </a:outerShdw>
                </a:effectLst>
                <a:sym typeface="Symbol" pitchFamily="18" charset="2"/>
              </a:rPr>
              <a:t>echogenní</a:t>
            </a:r>
            <a:r>
              <a:rPr lang="cs-CZ" sz="2400" dirty="0">
                <a:effectLst>
                  <a:outerShdw blurRad="38100" dist="38100" dir="2700000" algn="tl">
                    <a:srgbClr val="000000">
                      <a:alpha val="43137"/>
                    </a:srgbClr>
                  </a:outerShdw>
                </a:effectLst>
                <a:sym typeface="Symbol" pitchFamily="18" charset="2"/>
              </a:rPr>
              <a:t> / drobné cévy</a:t>
            </a:r>
          </a:p>
          <a:p>
            <a:pPr marL="342900" lvl="1" indent="-342900">
              <a:buClr>
                <a:schemeClr val="hlink"/>
              </a:buClr>
              <a:defRPr/>
            </a:pPr>
            <a:endParaRPr lang="cs-CZ" sz="2400" dirty="0">
              <a:effectLst>
                <a:outerShdw blurRad="38100" dist="38100" dir="2700000" algn="tl">
                  <a:srgbClr val="000000">
                    <a:alpha val="43137"/>
                  </a:srgbClr>
                </a:outerShdw>
              </a:effectLst>
              <a:sym typeface="Symbol" pitchFamily="18" charset="2"/>
            </a:endParaRPr>
          </a:p>
          <a:p>
            <a:pPr>
              <a:defRPr/>
            </a:pPr>
            <a:endParaRPr lang="cs-CZ" sz="2400" dirty="0"/>
          </a:p>
        </p:txBody>
      </p:sp>
      <p:sp>
        <p:nvSpPr>
          <p:cNvPr id="79878" name="Line 1038">
            <a:extLst>
              <a:ext uri="{FF2B5EF4-FFF2-40B4-BE49-F238E27FC236}">
                <a16:creationId xmlns:a16="http://schemas.microsoft.com/office/drawing/2014/main" id="{0414FC9F-C673-4064-930F-718ADAB171C7}"/>
              </a:ext>
            </a:extLst>
          </p:cNvPr>
          <p:cNvSpPr>
            <a:spLocks noChangeShapeType="1"/>
          </p:cNvSpPr>
          <p:nvPr/>
        </p:nvSpPr>
        <p:spPr bwMode="auto">
          <a:xfrm>
            <a:off x="7885113" y="4508500"/>
            <a:ext cx="477837" cy="417513"/>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79879" name="Line 1038">
            <a:extLst>
              <a:ext uri="{FF2B5EF4-FFF2-40B4-BE49-F238E27FC236}">
                <a16:creationId xmlns:a16="http://schemas.microsoft.com/office/drawing/2014/main" id="{57EBA4A1-07FB-4476-9266-3E5A1BDB2AB4}"/>
              </a:ext>
            </a:extLst>
          </p:cNvPr>
          <p:cNvSpPr>
            <a:spLocks noChangeShapeType="1"/>
          </p:cNvSpPr>
          <p:nvPr/>
        </p:nvSpPr>
        <p:spPr bwMode="auto">
          <a:xfrm>
            <a:off x="3492500" y="4868863"/>
            <a:ext cx="584200" cy="43180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04450"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719541" y="1340768"/>
            <a:ext cx="1443156" cy="1128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a:extLst>
              <a:ext uri="{FF2B5EF4-FFF2-40B4-BE49-F238E27FC236}">
                <a16:creationId xmlns:a16="http://schemas.microsoft.com/office/drawing/2014/main" id="{7EC4761D-2D09-4A6D-9F5F-CC687E3898D4}"/>
              </a:ext>
            </a:extLst>
          </p:cNvPr>
          <p:cNvSpPr>
            <a:spLocks noGrp="1" noChangeArrowheads="1"/>
          </p:cNvSpPr>
          <p:nvPr>
            <p:ph type="title"/>
          </p:nvPr>
        </p:nvSpPr>
        <p:spPr>
          <a:xfrm>
            <a:off x="395288" y="0"/>
            <a:ext cx="8229600" cy="1143000"/>
          </a:xfrm>
        </p:spPr>
        <p:txBody>
          <a:bodyPr/>
          <a:lstStyle/>
          <a:p>
            <a:pPr algn="ctr">
              <a:defRPr/>
            </a:pPr>
            <a:r>
              <a:rPr lang="cs-CZ" dirty="0"/>
              <a:t>Citlivost barevného záznamu </a:t>
            </a:r>
          </a:p>
        </p:txBody>
      </p:sp>
      <p:sp>
        <p:nvSpPr>
          <p:cNvPr id="848899" name="Rectangle 3">
            <a:extLst>
              <a:ext uri="{FF2B5EF4-FFF2-40B4-BE49-F238E27FC236}">
                <a16:creationId xmlns:a16="http://schemas.microsoft.com/office/drawing/2014/main" id="{4242938C-7F7C-4BD1-BE42-B21E1A4DFCF1}"/>
              </a:ext>
            </a:extLst>
          </p:cNvPr>
          <p:cNvSpPr>
            <a:spLocks noGrp="1" noChangeArrowheads="1"/>
          </p:cNvSpPr>
          <p:nvPr>
            <p:ph idx="1"/>
          </p:nvPr>
        </p:nvSpPr>
        <p:spPr>
          <a:xfrm>
            <a:off x="107950" y="1125538"/>
            <a:ext cx="8928100" cy="5000625"/>
          </a:xfrm>
        </p:spPr>
        <p:txBody>
          <a:bodyPr/>
          <a:lstStyle/>
          <a:p>
            <a:pPr>
              <a:defRPr/>
            </a:pPr>
            <a:r>
              <a:rPr lang="cs-CZ" i="1" dirty="0" err="1"/>
              <a:t>color</a:t>
            </a:r>
            <a:r>
              <a:rPr lang="cs-CZ" i="1" dirty="0"/>
              <a:t> sensitivity, pulse </a:t>
            </a:r>
            <a:r>
              <a:rPr lang="cs-CZ" i="1" dirty="0" err="1"/>
              <a:t>number</a:t>
            </a:r>
            <a:r>
              <a:rPr lang="cs-CZ" i="1" dirty="0"/>
              <a:t>, line </a:t>
            </a:r>
            <a:r>
              <a:rPr lang="cs-CZ" i="1" dirty="0" err="1"/>
              <a:t>density</a:t>
            </a:r>
            <a:endParaRPr lang="cs-CZ" i="1" dirty="0"/>
          </a:p>
          <a:p>
            <a:pPr>
              <a:defRPr/>
            </a:pPr>
            <a:endParaRPr lang="cs-CZ" i="1" dirty="0"/>
          </a:p>
          <a:p>
            <a:pPr>
              <a:defRPr/>
            </a:pPr>
            <a:r>
              <a:rPr lang="cs-CZ" dirty="0">
                <a:solidFill>
                  <a:schemeClr val="bg1"/>
                </a:solidFill>
                <a:effectLst>
                  <a:outerShdw blurRad="38100" dist="38100" dir="2700000" algn="tl">
                    <a:srgbClr val="000000">
                      <a:alpha val="43137"/>
                    </a:srgbClr>
                  </a:outerShdw>
                </a:effectLst>
              </a:rPr>
              <a:t>počet UZ impulzů</a:t>
            </a:r>
            <a:r>
              <a:rPr lang="cs-CZ" dirty="0">
                <a:effectLst>
                  <a:outerShdw blurRad="38100" dist="38100" dir="2700000" algn="tl">
                    <a:srgbClr val="000000">
                      <a:alpha val="43137"/>
                    </a:srgbClr>
                  </a:outerShdw>
                </a:effectLst>
              </a:rPr>
              <a:t> podél vertikální </a:t>
            </a:r>
            <a:r>
              <a:rPr lang="cs-CZ" dirty="0">
                <a:solidFill>
                  <a:schemeClr val="bg1"/>
                </a:solidFill>
                <a:effectLst>
                  <a:outerShdw blurRad="38100" dist="38100" dir="2700000" algn="tl">
                    <a:srgbClr val="000000">
                      <a:alpha val="43137"/>
                    </a:srgbClr>
                  </a:outerShdw>
                </a:effectLst>
              </a:rPr>
              <a:t>obrazové linie </a:t>
            </a:r>
            <a:r>
              <a:rPr lang="cs-CZ" dirty="0">
                <a:effectLst>
                  <a:outerShdw blurRad="38100" dist="38100" dir="2700000" algn="tl">
                    <a:srgbClr val="000000">
                      <a:alpha val="43137"/>
                    </a:srgbClr>
                  </a:outerShdw>
                </a:effectLst>
              </a:rPr>
              <a:t>(min. 3)</a:t>
            </a:r>
          </a:p>
          <a:p>
            <a:pPr>
              <a:defRPr/>
            </a:pPr>
            <a:r>
              <a:rPr lang="cs-CZ" dirty="0"/>
              <a:t>více impulzů (</a:t>
            </a:r>
            <a:r>
              <a:rPr lang="cs-CZ" dirty="0">
                <a:sym typeface="Symbol" pitchFamily="18" charset="2"/>
              </a:rPr>
              <a:t>např. 14 impulsů/linii</a:t>
            </a:r>
            <a:r>
              <a:rPr lang="cs-CZ" dirty="0"/>
              <a:t>)</a:t>
            </a:r>
          </a:p>
          <a:p>
            <a:pPr lvl="1">
              <a:defRPr/>
            </a:pPr>
            <a:r>
              <a:rPr lang="cs-CZ" dirty="0"/>
              <a:t>vyšší barevná citlivost (pomalé toky – skrotum, lýtkové žíly)</a:t>
            </a:r>
          </a:p>
          <a:p>
            <a:pPr lvl="1">
              <a:defRPr/>
            </a:pPr>
            <a:r>
              <a:rPr lang="cs-CZ" dirty="0">
                <a:sym typeface="Symbol" pitchFamily="18" charset="2"/>
              </a:rPr>
              <a:t> </a:t>
            </a:r>
            <a:r>
              <a:rPr lang="cs-CZ" dirty="0" err="1">
                <a:sym typeface="Symbol" pitchFamily="18" charset="2"/>
              </a:rPr>
              <a:t>frame</a:t>
            </a:r>
            <a:r>
              <a:rPr lang="cs-CZ" dirty="0">
                <a:sym typeface="Symbol" pitchFamily="18" charset="2"/>
              </a:rPr>
              <a:t> </a:t>
            </a:r>
            <a:r>
              <a:rPr lang="cs-CZ" dirty="0" err="1">
                <a:sym typeface="Symbol" pitchFamily="18" charset="2"/>
              </a:rPr>
              <a:t>rate</a:t>
            </a:r>
            <a:endParaRPr lang="cs-CZ" dirty="0">
              <a:sym typeface="Symbol" pitchFamily="18" charset="2"/>
            </a:endParaRPr>
          </a:p>
          <a:p>
            <a:pPr>
              <a:defRPr/>
            </a:pPr>
            <a:r>
              <a:rPr lang="cs-CZ" dirty="0">
                <a:sym typeface="Symbol" pitchFamily="18" charset="2"/>
              </a:rPr>
              <a:t>méně impulzů (7-9)</a:t>
            </a:r>
          </a:p>
          <a:p>
            <a:pPr lvl="1">
              <a:defRPr/>
            </a:pPr>
            <a:r>
              <a:rPr lang="cs-CZ" dirty="0">
                <a:sym typeface="Symbol" pitchFamily="18" charset="2"/>
              </a:rPr>
              <a:t> citlivost - jen</a:t>
            </a:r>
            <a:r>
              <a:rPr lang="cs-CZ" dirty="0"/>
              <a:t> rychlé toky</a:t>
            </a:r>
          </a:p>
          <a:p>
            <a:pPr lvl="1">
              <a:defRPr/>
            </a:pPr>
            <a:r>
              <a:rPr lang="cs-CZ" dirty="0">
                <a:sym typeface="Symbol" pitchFamily="18" charset="2"/>
              </a:rPr>
              <a:t> </a:t>
            </a:r>
            <a:r>
              <a:rPr lang="cs-CZ" dirty="0" err="1">
                <a:sym typeface="Symbol" pitchFamily="18" charset="2"/>
              </a:rPr>
              <a:t>frame</a:t>
            </a:r>
            <a:r>
              <a:rPr lang="cs-CZ" dirty="0">
                <a:sym typeface="Symbol" pitchFamily="18" charset="2"/>
              </a:rPr>
              <a:t> </a:t>
            </a:r>
            <a:r>
              <a:rPr lang="cs-CZ" dirty="0" err="1">
                <a:sym typeface="Symbol" pitchFamily="18" charset="2"/>
              </a:rPr>
              <a:t>rate</a:t>
            </a:r>
            <a:r>
              <a:rPr lang="cs-CZ" dirty="0"/>
              <a:t> (echokardiografie)</a:t>
            </a:r>
          </a:p>
        </p:txBody>
      </p:sp>
      <p:pic>
        <p:nvPicPr>
          <p:cNvPr id="80900" name="Obrázek 2">
            <a:extLst>
              <a:ext uri="{FF2B5EF4-FFF2-40B4-BE49-F238E27FC236}">
                <a16:creationId xmlns:a16="http://schemas.microsoft.com/office/drawing/2014/main" id="{FE47A9CA-85C2-49F0-8398-E3CB6D32566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58138" y="981075"/>
            <a:ext cx="1185862"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a:extLst>
              <a:ext uri="{FF2B5EF4-FFF2-40B4-BE49-F238E27FC236}">
                <a16:creationId xmlns:a16="http://schemas.microsoft.com/office/drawing/2014/main" id="{1D23E3C1-9629-4B36-B1C5-85092581708C}"/>
              </a:ext>
            </a:extLst>
          </p:cNvPr>
          <p:cNvSpPr>
            <a:spLocks noGrp="1" noChangeArrowheads="1"/>
          </p:cNvSpPr>
          <p:nvPr>
            <p:ph type="title"/>
          </p:nvPr>
        </p:nvSpPr>
        <p:spPr>
          <a:xfrm>
            <a:off x="179388" y="0"/>
            <a:ext cx="8964612" cy="1143000"/>
          </a:xfrm>
        </p:spPr>
        <p:txBody>
          <a:bodyPr/>
          <a:lstStyle/>
          <a:p>
            <a:pPr algn="ctr">
              <a:defRPr/>
            </a:pPr>
            <a:r>
              <a:rPr lang="cs-CZ" dirty="0"/>
              <a:t>Perzistence barevného záznamu</a:t>
            </a:r>
          </a:p>
        </p:txBody>
      </p:sp>
      <p:sp>
        <p:nvSpPr>
          <p:cNvPr id="849923" name="Rectangle 3">
            <a:extLst>
              <a:ext uri="{FF2B5EF4-FFF2-40B4-BE49-F238E27FC236}">
                <a16:creationId xmlns:a16="http://schemas.microsoft.com/office/drawing/2014/main" id="{B287560A-B47F-4352-A471-70ED7661BEE9}"/>
              </a:ext>
            </a:extLst>
          </p:cNvPr>
          <p:cNvSpPr>
            <a:spLocks noGrp="1" noChangeArrowheads="1"/>
          </p:cNvSpPr>
          <p:nvPr>
            <p:ph idx="1"/>
          </p:nvPr>
        </p:nvSpPr>
        <p:spPr>
          <a:xfrm>
            <a:off x="251520" y="1196975"/>
            <a:ext cx="8435280" cy="5184775"/>
          </a:xfrm>
        </p:spPr>
        <p:txBody>
          <a:bodyPr/>
          <a:lstStyle/>
          <a:p>
            <a:pPr>
              <a:defRPr/>
            </a:pPr>
            <a:r>
              <a:rPr lang="cs-CZ" i="1" dirty="0" err="1"/>
              <a:t>color</a:t>
            </a:r>
            <a:r>
              <a:rPr lang="cs-CZ" i="1" dirty="0"/>
              <a:t> persistence, </a:t>
            </a:r>
            <a:r>
              <a:rPr lang="cs-CZ" i="1" dirty="0" err="1"/>
              <a:t>frame</a:t>
            </a:r>
            <a:r>
              <a:rPr lang="cs-CZ" i="1" dirty="0"/>
              <a:t> </a:t>
            </a:r>
            <a:r>
              <a:rPr lang="cs-CZ" i="1" dirty="0" err="1"/>
              <a:t>averaging</a:t>
            </a:r>
            <a:endParaRPr lang="cs-CZ" i="1" dirty="0"/>
          </a:p>
          <a:p>
            <a:pPr>
              <a:defRPr/>
            </a:pPr>
            <a:endParaRPr lang="cs-CZ" dirty="0"/>
          </a:p>
          <a:p>
            <a:pPr>
              <a:defRPr/>
            </a:pPr>
            <a:r>
              <a:rPr lang="cs-CZ" dirty="0">
                <a:sym typeface="Symbol" pitchFamily="18" charset="2"/>
              </a:rPr>
              <a:t> persistence</a:t>
            </a:r>
          </a:p>
          <a:p>
            <a:pPr lvl="1">
              <a:defRPr/>
            </a:pPr>
            <a:r>
              <a:rPr lang="cs-CZ" sz="2400" dirty="0">
                <a:sym typeface="Symbol" pitchFamily="18" charset="2"/>
              </a:rPr>
              <a:t>lepší </a:t>
            </a:r>
            <a:r>
              <a:rPr lang="cs-CZ" sz="2400" dirty="0">
                <a:solidFill>
                  <a:schemeClr val="bg1"/>
                </a:solidFill>
                <a:sym typeface="Symbol" pitchFamily="18" charset="2"/>
              </a:rPr>
              <a:t>poměr S/Š</a:t>
            </a:r>
          </a:p>
          <a:p>
            <a:pPr lvl="1">
              <a:defRPr/>
            </a:pPr>
            <a:r>
              <a:rPr lang="cs-CZ" sz="2400" dirty="0" err="1">
                <a:sym typeface="Symbol" pitchFamily="18" charset="2"/>
              </a:rPr>
              <a:t>snažší</a:t>
            </a:r>
            <a:r>
              <a:rPr lang="cs-CZ" sz="2400" dirty="0">
                <a:sym typeface="Symbol" pitchFamily="18" charset="2"/>
              </a:rPr>
              <a:t> detekce krátce trvajících </a:t>
            </a:r>
            <a:r>
              <a:rPr lang="cs-CZ" sz="2400" dirty="0" err="1">
                <a:sym typeface="Symbol" pitchFamily="18" charset="2"/>
              </a:rPr>
              <a:t>hemodynamických</a:t>
            </a:r>
            <a:r>
              <a:rPr lang="cs-CZ" sz="2400" dirty="0">
                <a:sym typeface="Symbol" pitchFamily="18" charset="2"/>
              </a:rPr>
              <a:t> dějů</a:t>
            </a:r>
          </a:p>
          <a:p>
            <a:pPr lvl="1">
              <a:defRPr/>
            </a:pPr>
            <a:r>
              <a:rPr lang="cs-CZ" sz="2400" dirty="0">
                <a:sym typeface="Symbol" pitchFamily="18" charset="2"/>
              </a:rPr>
              <a:t>lepší </a:t>
            </a:r>
            <a:r>
              <a:rPr lang="cs-CZ" sz="2400" dirty="0">
                <a:solidFill>
                  <a:schemeClr val="bg1"/>
                </a:solidFill>
                <a:sym typeface="Symbol" pitchFamily="18" charset="2"/>
              </a:rPr>
              <a:t>vykreslení cévních kontur </a:t>
            </a:r>
          </a:p>
          <a:p>
            <a:pPr>
              <a:defRPr/>
            </a:pPr>
            <a:r>
              <a:rPr lang="cs-CZ" dirty="0">
                <a:sym typeface="Symbol" pitchFamily="18" charset="2"/>
              </a:rPr>
              <a:t>nevýhody:</a:t>
            </a:r>
          </a:p>
          <a:p>
            <a:pPr lvl="1">
              <a:defRPr/>
            </a:pPr>
            <a:r>
              <a:rPr lang="cs-CZ" sz="2400" dirty="0">
                <a:solidFill>
                  <a:srgbClr val="FF0000"/>
                </a:solidFill>
                <a:sym typeface="Symbol" pitchFamily="18" charset="2"/>
              </a:rPr>
              <a:t>stírání</a:t>
            </a:r>
            <a:r>
              <a:rPr lang="cs-CZ" sz="2400" dirty="0">
                <a:effectLst>
                  <a:outerShdw blurRad="38100" dist="38100" dir="2700000" algn="tl">
                    <a:srgbClr val="FFFFFF"/>
                  </a:outerShdw>
                </a:effectLst>
                <a:sym typeface="Symbol" pitchFamily="18" charset="2"/>
              </a:rPr>
              <a:t> </a:t>
            </a:r>
            <a:r>
              <a:rPr lang="cs-CZ" sz="2400" dirty="0">
                <a:solidFill>
                  <a:srgbClr val="FF0000"/>
                </a:solidFill>
                <a:sym typeface="Symbol" pitchFamily="18" charset="2"/>
              </a:rPr>
              <a:t>variací</a:t>
            </a:r>
            <a:r>
              <a:rPr lang="cs-CZ" sz="2400" dirty="0">
                <a:sym typeface="Symbol" pitchFamily="18" charset="2"/>
              </a:rPr>
              <a:t> barevného obrazu v </a:t>
            </a:r>
            <a:r>
              <a:rPr lang="cs-CZ" sz="2400" dirty="0">
                <a:solidFill>
                  <a:srgbClr val="FF0000"/>
                </a:solidFill>
                <a:sym typeface="Symbol" pitchFamily="18" charset="2"/>
              </a:rPr>
              <a:t>čase</a:t>
            </a:r>
          </a:p>
          <a:p>
            <a:pPr lvl="1">
              <a:defRPr/>
            </a:pPr>
            <a:r>
              <a:rPr lang="cs-CZ" sz="2400" dirty="0" err="1">
                <a:sym typeface="Symbol" pitchFamily="18" charset="2"/>
              </a:rPr>
              <a:t>pulzatilní</a:t>
            </a:r>
            <a:r>
              <a:rPr lang="cs-CZ" sz="2400" dirty="0">
                <a:sym typeface="Symbol" pitchFamily="18" charset="2"/>
              </a:rPr>
              <a:t> x žilní tok</a:t>
            </a:r>
            <a:endParaRPr lang="cs-CZ" dirty="0">
              <a:sym typeface="Symbol" pitchFamily="18" charset="2"/>
            </a:endParaRPr>
          </a:p>
        </p:txBody>
      </p:sp>
      <p:pic>
        <p:nvPicPr>
          <p:cNvPr id="2" name="perzistence max">
            <a:hlinkClick r:id="" action="ppaction://media"/>
            <a:extLst>
              <a:ext uri="{FF2B5EF4-FFF2-40B4-BE49-F238E27FC236}">
                <a16:creationId xmlns:a16="http://schemas.microsoft.com/office/drawing/2014/main" id="{783C9401-40D5-431A-805D-305D30A92C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632014" y="863600"/>
            <a:ext cx="3511986" cy="2133352"/>
          </a:xfrm>
          <a:prstGeom prst="rect">
            <a:avLst/>
          </a:prstGeom>
        </p:spPr>
      </p:pic>
      <p:pic>
        <p:nvPicPr>
          <p:cNvPr id="3" name="perzistence off">
            <a:hlinkClick r:id="" action="ppaction://media"/>
            <a:extLst>
              <a:ext uri="{FF2B5EF4-FFF2-40B4-BE49-F238E27FC236}">
                <a16:creationId xmlns:a16="http://schemas.microsoft.com/office/drawing/2014/main" id="{FE1152F2-82EF-492A-977E-985F36A5C2B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626667" y="4724648"/>
            <a:ext cx="3511986" cy="2133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Kuba">
  <a:themeElements>
    <a:clrScheme name="Kuba">
      <a:dk1>
        <a:srgbClr val="FFFFFF"/>
      </a:dk1>
      <a:lt1>
        <a:srgbClr val="FDF103"/>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ba" id="{97F3C37F-DD95-4218-98E5-0CBF68FDC71D}" vid="{B75FAE08-27C3-4D8D-83E4-3042D2683F8A}"/>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3851</TotalTime>
  <Words>8383</Words>
  <Application>Microsoft Office PowerPoint</Application>
  <PresentationFormat>Předvádění na obrazovce (4:3)</PresentationFormat>
  <Paragraphs>1257</Paragraphs>
  <Slides>130</Slides>
  <Notes>75</Notes>
  <HiddenSlides>8</HiddenSlides>
  <MMClips>4</MMClips>
  <ScaleCrop>false</ScaleCrop>
  <HeadingPairs>
    <vt:vector size="8" baseType="variant">
      <vt:variant>
        <vt:lpstr>Použitá písma</vt:lpstr>
      </vt:variant>
      <vt:variant>
        <vt:i4>14</vt:i4>
      </vt:variant>
      <vt:variant>
        <vt:lpstr>Motiv</vt:lpstr>
      </vt:variant>
      <vt:variant>
        <vt:i4>1</vt:i4>
      </vt:variant>
      <vt:variant>
        <vt:lpstr>Vložené servery OLE</vt:lpstr>
      </vt:variant>
      <vt:variant>
        <vt:i4>2</vt:i4>
      </vt:variant>
      <vt:variant>
        <vt:lpstr>Nadpisy snímků</vt:lpstr>
      </vt:variant>
      <vt:variant>
        <vt:i4>130</vt:i4>
      </vt:variant>
    </vt:vector>
  </HeadingPairs>
  <TitlesOfParts>
    <vt:vector size="147" baseType="lpstr">
      <vt:lpstr>Arial</vt:lpstr>
      <vt:lpstr>Arial Narrow</vt:lpstr>
      <vt:lpstr>Calibri</vt:lpstr>
      <vt:lpstr>Calibri Light</vt:lpstr>
      <vt:lpstr>Cambria Math</vt:lpstr>
      <vt:lpstr>ITCCenturyBookT</vt:lpstr>
      <vt:lpstr>MinionPro-It</vt:lpstr>
      <vt:lpstr>MinionPro-Medium</vt:lpstr>
      <vt:lpstr>Monotype Sorts</vt:lpstr>
      <vt:lpstr>MyriadPro-Light</vt:lpstr>
      <vt:lpstr>Tahoma</vt:lpstr>
      <vt:lpstr>Times New Roman</vt:lpstr>
      <vt:lpstr>Univers (WN)</vt:lpstr>
      <vt:lpstr>Wingdings</vt:lpstr>
      <vt:lpstr>Kuba</vt:lpstr>
      <vt:lpstr>Rovnice</vt:lpstr>
      <vt:lpstr>Microsoft Equation 3.0</vt:lpstr>
      <vt:lpstr>Ultrazvuk  Základní principy, módy, technika vyšetření, indikace, kontraindikace, rizika, (ukázky na přístroji)</vt:lpstr>
      <vt:lpstr>Historie</vt:lpstr>
      <vt:lpstr>Fyzik. vlastnosti</vt:lpstr>
      <vt:lpstr>Fyzik. vlastnosti</vt:lpstr>
      <vt:lpstr>Vznik/příjem UZ vlnění</vt:lpstr>
      <vt:lpstr>Frekvence</vt:lpstr>
      <vt:lpstr>Amplituda</vt:lpstr>
      <vt:lpstr>Zvuk - rychlost šíření</vt:lpstr>
      <vt:lpstr>zvuk - rychlost šíření</vt:lpstr>
      <vt:lpstr>průchod UZ vlnění tkáněmi</vt:lpstr>
      <vt:lpstr>akustická impedance</vt:lpstr>
      <vt:lpstr>Koeficient intenzity odrazu UZ energie</vt:lpstr>
      <vt:lpstr>Bubliny (CEUS)</vt:lpstr>
      <vt:lpstr>Intenzita ultrazvuku</vt:lpstr>
      <vt:lpstr>Útlum (atenuace)</vt:lpstr>
      <vt:lpstr>Útlum absorpcí</vt:lpstr>
      <vt:lpstr>Útlum rozptylem</vt:lpstr>
      <vt:lpstr>Útlum v běžných tkáních</vt:lpstr>
      <vt:lpstr>Útlum-&gt;penetrace</vt:lpstr>
      <vt:lpstr>Nedopplerovské modality</vt:lpstr>
      <vt:lpstr>Módy</vt:lpstr>
      <vt:lpstr>A zobrazení (A-mode)</vt:lpstr>
      <vt:lpstr>M zobrazení (M-mode)</vt:lpstr>
      <vt:lpstr>B zobrazení (B-mode)</vt:lpstr>
      <vt:lpstr>vznik 2D obrazu (B mód)</vt:lpstr>
      <vt:lpstr>vznik 2D obrazu</vt:lpstr>
      <vt:lpstr>vznik 2D obrazu</vt:lpstr>
      <vt:lpstr>vznik 2D obrazu</vt:lpstr>
      <vt:lpstr>Rozlišení 2D obrazu</vt:lpstr>
      <vt:lpstr>Rozlišení 2D obrazu</vt:lpstr>
      <vt:lpstr>Tloušťka řezu</vt:lpstr>
      <vt:lpstr>Prezentace aplikace PowerPoint</vt:lpstr>
      <vt:lpstr>Typy ultrazvukových sond</vt:lpstr>
      <vt:lpstr>Další typy ultrazvukových sond</vt:lpstr>
      <vt:lpstr>Nastavení přístroje parametry</vt:lpstr>
      <vt:lpstr>2D Gain a TGC tahové ovladače</vt:lpstr>
      <vt:lpstr>Zoom</vt:lpstr>
      <vt:lpstr>HD - zoom</vt:lpstr>
      <vt:lpstr>Depth – hloubka zobrazení</vt:lpstr>
      <vt:lpstr>Fokus</vt:lpstr>
      <vt:lpstr>Zóny</vt:lpstr>
      <vt:lpstr>Komprese</vt:lpstr>
      <vt:lpstr>Komprese , dyn. rozsah</vt:lpstr>
      <vt:lpstr>Gray maps</vt:lpstr>
      <vt:lpstr>Chroma maps </vt:lpstr>
      <vt:lpstr>Duální zobrazení </vt:lpstr>
      <vt:lpstr>Spatial Compound Imaging SonoCT, CrossXBeam, CRI, SieClear, ApliPure, …</vt:lpstr>
      <vt:lpstr>Prezentace aplikace PowerPoint</vt:lpstr>
      <vt:lpstr>Prezentace aplikace PowerPoint</vt:lpstr>
      <vt:lpstr>Prezentace aplikace PowerPoint</vt:lpstr>
      <vt:lpstr>Harmonické zobrazení - přirozené</vt:lpstr>
      <vt:lpstr>Prezentace aplikace PowerPoint</vt:lpstr>
      <vt:lpstr>Prezentace aplikace PowerPoint</vt:lpstr>
      <vt:lpstr>Prezentace aplikace PowerPoint</vt:lpstr>
      <vt:lpstr>Speckle reduction X-res, SRI, iClear, Adaptive Speckle Reduction, SonoHD, ApliPure+</vt:lpstr>
      <vt:lpstr>Artefakty B modu a způsob jejich eliminace</vt:lpstr>
      <vt:lpstr>dorzální akustické zesílení</vt:lpstr>
      <vt:lpstr>akustický stín</vt:lpstr>
      <vt:lpstr>fenomén okrajového stínu</vt:lpstr>
      <vt:lpstr>reverberace (opakovaní)</vt:lpstr>
      <vt:lpstr>ohon komety</vt:lpstr>
      <vt:lpstr>ring-down artefakt</vt:lpstr>
      <vt:lpstr>artefakt zadní stěny</vt:lpstr>
      <vt:lpstr>skvrnové artefakty - speckle</vt:lpstr>
      <vt:lpstr>Artefakt zrcadlení</vt:lpstr>
      <vt:lpstr>Artefakt postranních paprsků Side lobe artifact</vt:lpstr>
      <vt:lpstr>Elektronický šum</vt:lpstr>
      <vt:lpstr>Dopplerovské modality</vt:lpstr>
      <vt:lpstr>Dopplerův princip</vt:lpstr>
      <vt:lpstr>Dopplerův princip</vt:lpstr>
      <vt:lpstr>Dopplerův efekt - frekvenční posun</vt:lpstr>
      <vt:lpstr>Dopplerovské zobrazení</vt:lpstr>
      <vt:lpstr>Dopplerův efekt - frekvenční posuv</vt:lpstr>
      <vt:lpstr>Rayleighův-Tyndallův rozptyl</vt:lpstr>
      <vt:lpstr>Dopplerovské systémy</vt:lpstr>
      <vt:lpstr>Kontinuální Doppler</vt:lpstr>
      <vt:lpstr>Kontinuální Doppler</vt:lpstr>
      <vt:lpstr>Kontinuální Doppler - demodulace</vt:lpstr>
      <vt:lpstr>Kontinuální Doppler – demodulace a high-pass filtr</vt:lpstr>
      <vt:lpstr>Pulzní Doppler </vt:lpstr>
      <vt:lpstr>Pulzní Doppler </vt:lpstr>
      <vt:lpstr>Pulzní Doppler - demodulace</vt:lpstr>
      <vt:lpstr>Pulzní Doppler </vt:lpstr>
      <vt:lpstr>Aliasing</vt:lpstr>
      <vt:lpstr>Barevný Doppler</vt:lpstr>
      <vt:lpstr>Spektrální záznam</vt:lpstr>
      <vt:lpstr>Duplexní a triplexní zobrazení</vt:lpstr>
      <vt:lpstr>Energetický Doppler</vt:lpstr>
      <vt:lpstr>Energetický Doppler</vt:lpstr>
      <vt:lpstr>Směrový energetický Doppler</vt:lpstr>
      <vt:lpstr>Další způsoby zobrazení pohubu struktur</vt:lpstr>
      <vt:lpstr>Dopplerovská USG - nastavení parametrů</vt:lpstr>
      <vt:lpstr>Prezentace aplikace PowerPoint</vt:lpstr>
      <vt:lpstr>Konvence značení</vt:lpstr>
      <vt:lpstr>Color gain</vt:lpstr>
      <vt:lpstr>PW gain</vt:lpstr>
      <vt:lpstr>Priorita barevného záznamu</vt:lpstr>
      <vt:lpstr>Citlivost barevného záznamu </vt:lpstr>
      <vt:lpstr>Perzistence barevného záznamu</vt:lpstr>
      <vt:lpstr>Výseč vs. frame rate</vt:lpstr>
      <vt:lpstr>Steering</vt:lpstr>
      <vt:lpstr>Steering</vt:lpstr>
      <vt:lpstr>Dopplerovský úhel</vt:lpstr>
      <vt:lpstr>Dopplerovský úhel + chyba 4°</vt:lpstr>
      <vt:lpstr>Vzorkovací objem</vt:lpstr>
      <vt:lpstr>Frekvence vzorkování signálu</vt:lpstr>
      <vt:lpstr>Aliasing</vt:lpstr>
      <vt:lpstr>Aliasing efekt</vt:lpstr>
      <vt:lpstr>Baseline</vt:lpstr>
      <vt:lpstr>Filtr</vt:lpstr>
      <vt:lpstr>Měření průtoku</vt:lpstr>
      <vt:lpstr>Prezentace aplikace PowerPoint</vt:lpstr>
      <vt:lpstr>Artefakty při dopplerovském zobrazení</vt:lpstr>
      <vt:lpstr>Odstranění aliasingu</vt:lpstr>
      <vt:lpstr>Artefakt vysoké PRF</vt:lpstr>
      <vt:lpstr>„Artefakt“ relativního směru toku</vt:lpstr>
      <vt:lpstr>Artefakty pohybové </vt:lpstr>
      <vt:lpstr>Indikace UZ</vt:lpstr>
      <vt:lpstr>Biofyzikální účinky ultrazvuku  Output Display Standard</vt:lpstr>
      <vt:lpstr>biofyzikální účinky ultrazvuku</vt:lpstr>
      <vt:lpstr>tepelné účinky</vt:lpstr>
      <vt:lpstr>netepelné účinky</vt:lpstr>
      <vt:lpstr>ODS – Output Display Standard</vt:lpstr>
      <vt:lpstr>mechanický index - MI</vt:lpstr>
      <vt:lpstr>tepelný index - TI</vt:lpstr>
      <vt:lpstr>organizace a bezpečnost ultrazvukové diagnostiky</vt:lpstr>
      <vt:lpstr> maximální doporučené intenzity dle FDA a intenzity UZ modalit</vt:lpstr>
      <vt:lpstr>ALARA</vt:lpstr>
      <vt:lpstr>Bezpečnost UZ diagnostiky</vt:lpstr>
      <vt:lpstr>Děkuji za pozornost</vt:lpstr>
    </vt:vector>
  </TitlesOfParts>
  <Company>FN Brno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mr</dc:creator>
  <cp:lastModifiedBy>Jakub Foukal</cp:lastModifiedBy>
  <cp:revision>372</cp:revision>
  <dcterms:created xsi:type="dcterms:W3CDTF">2006-01-09T12:27:42Z</dcterms:created>
  <dcterms:modified xsi:type="dcterms:W3CDTF">2022-10-24T13:47:28Z</dcterms:modified>
</cp:coreProperties>
</file>