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7.jpeg" ContentType="image/jpeg"/>
  <Override PartName="/ppt/media/image2.png" ContentType="image/png"/>
  <Override PartName="/ppt/media/image4.jpeg" ContentType="image/jpeg"/>
  <Override PartName="/ppt/media/image3.jpeg" ContentType="image/jpeg"/>
  <Override PartName="/ppt/media/image5.jpeg" ContentType="image/jpeg"/>
  <Override PartName="/ppt/media/image6.png" ContentType="image/png"/>
  <Override PartName="/ppt/media/image8.jpeg" ContentType="image/jpeg"/>
  <Override PartName="/ppt/media/image9.jpeg" ContentType="image/jpe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3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</a:pPr>
            <a:r>
              <a:rPr b="0" lang="cs-CZ" sz="5000" spc="-1" strike="noStrike">
                <a:solidFill>
                  <a:srgbClr val="04617b"/>
                </a:solidFill>
                <a:latin typeface="Calibri"/>
              </a:rPr>
              <a:t>Kliknutím lze upravit styl.</a:t>
            </a:r>
            <a:endParaRPr b="0" lang="cs-CZ" sz="5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Constantia"/>
              </a:rPr>
              <a:t>Kliknutím lze upravit styly předlohy textu.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cs-CZ" sz="2400" spc="-1" strike="noStrike">
                <a:solidFill>
                  <a:srgbClr val="000000"/>
                </a:solidFill>
                <a:latin typeface="Constantia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cs-CZ" sz="2100" spc="-1" strike="noStrike">
                <a:solidFill>
                  <a:srgbClr val="000000"/>
                </a:solidFill>
                <a:latin typeface="Constantia"/>
              </a:rPr>
              <a:t>Třetí úroveň</a:t>
            </a:r>
            <a:endParaRPr b="0" lang="cs-CZ" sz="2100" spc="-1" strike="noStrike">
              <a:solidFill>
                <a:srgbClr val="000000"/>
              </a:solidFill>
              <a:latin typeface="Constantia"/>
            </a:endParaRPr>
          </a:p>
          <a:p>
            <a:pPr lvl="3" marL="1188720" indent="-20988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cs-CZ" sz="2000" spc="-1" strike="noStrike">
                <a:solidFill>
                  <a:srgbClr val="000000"/>
                </a:solidFill>
                <a:latin typeface="Constantia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lvl="4" marL="1463040" indent="-20988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cs-CZ" sz="2000" spc="-1" strike="noStrike">
                <a:solidFill>
                  <a:srgbClr val="000000"/>
                </a:solidFill>
                <a:latin typeface="Constantia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77997D95-AF52-40EB-B89C-D06FFBEE8504}" type="datetime">
              <a:rPr b="0" lang="cs-CZ" sz="1200" spc="-1" strike="noStrike">
                <a:solidFill>
                  <a:srgbClr val="035c75"/>
                </a:solidFill>
                <a:latin typeface="Constantia"/>
              </a:rPr>
              <a:t>1. 5. 2023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490EA639-CF57-4929-9F37-9C92B286ED3E}" type="slidenum">
              <a:rPr b="0" lang="cs-CZ" sz="1200" spc="-1" strike="noStrike">
                <a:solidFill>
                  <a:srgbClr val="035c75"/>
                </a:solidFill>
                <a:latin typeface="Constanti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8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49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663845B3-3D26-483D-957D-30643829B9B8}" type="datetime">
              <a:rPr b="0" lang="cs-CZ" sz="1200" spc="-1" strike="noStrike">
                <a:solidFill>
                  <a:srgbClr val="035c75"/>
                </a:solidFill>
                <a:latin typeface="Constantia"/>
              </a:rPr>
              <a:t>1. 5. 2023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53" name="PlaceHolder 8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0B2B4B74-4597-434B-9F79-22A3C0507FFA}" type="slidenum">
              <a:rPr b="0" lang="cs-CZ" sz="1200" spc="-1" strike="noStrike">
                <a:solidFill>
                  <a:srgbClr val="035c75"/>
                </a:solidFill>
                <a:latin typeface="Constanti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54" name="PlaceHolder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onstantia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5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600" spc="-1" strike="noStrike">
                <a:solidFill>
                  <a:srgbClr val="000000"/>
                </a:solidFill>
                <a:latin typeface="Constantia"/>
              </a:rPr>
              <a:t>Klikněte pro úpravu formátu textu osnovy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100" spc="-1" strike="noStrike">
                <a:solidFill>
                  <a:srgbClr val="000000"/>
                </a:solidFill>
                <a:latin typeface="Constantia"/>
              </a:rPr>
              <a:t>Druhá úroveň</a:t>
            </a:r>
            <a:endParaRPr b="0" lang="cs-CZ" sz="2100" spc="-1" strike="noStrike">
              <a:solidFill>
                <a:srgbClr val="000000"/>
              </a:solidFill>
              <a:latin typeface="Constant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onstantia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onstantia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onstantia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onstantia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onstantia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251640" y="704160"/>
            <a:ext cx="8640720" cy="157248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04617b"/>
                </a:solidFill>
                <a:latin typeface="Arial"/>
              </a:rPr>
              <a:t>Degenerativní kloubní onemocnění </a:t>
            </a:r>
            <a:endParaRPr b="0" lang="cs-CZ" sz="4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2709000"/>
            <a:ext cx="8229240" cy="361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94000"/>
          </a:bodyPr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onstantia"/>
              </a:rPr>
              <a:t>   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1" lang="cs-CZ" sz="2600" spc="-1" strike="noStrike">
                <a:solidFill>
                  <a:srgbClr val="4fceff"/>
                </a:solidFill>
                <a:latin typeface="Arial"/>
              </a:rPr>
              <a:t>Vypracovala: Mgr. Kamila Smrčková DiS.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1" lang="cs-CZ" sz="2600" spc="-1" strike="noStrike">
                <a:solidFill>
                  <a:srgbClr val="4fceff"/>
                </a:solidFill>
                <a:latin typeface="Arial"/>
              </a:rPr>
              <a:t>FN Brno, Jihlavská 20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1" lang="cs-CZ" sz="2600" spc="-1" strike="noStrike">
                <a:solidFill>
                  <a:srgbClr val="4fceff"/>
                </a:solidFill>
                <a:latin typeface="Arial"/>
              </a:rPr>
              <a:t>Oddělení lůžkové rehabilitace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</a:pPr>
            <a:r>
              <a:rPr b="0" lang="cs-CZ" sz="5000" spc="-1" strike="noStrike">
                <a:solidFill>
                  <a:srgbClr val="04617b"/>
                </a:solidFill>
                <a:latin typeface="Calibri"/>
              </a:rPr>
              <a:t>Terapie</a:t>
            </a:r>
            <a:endParaRPr b="0" lang="cs-CZ" sz="5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85000"/>
          </a:bodyPr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Symptomatický efekt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Strukturální efekt  - zpomalení morfologické progrese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Analgetika, NSA, opioidy (pokročilé stádium s chronickou klidovou bolestí)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Symptomatické léky (SYSADOA=slow acting drugs for osteoarthritis) - pomalý nástup, přetrvává asi 2 měsíce po ukončení léčby, stimulují syntézu mezibunečné hmoty chrupavky, protizánětlivý účinek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Intraartikulární aplikace - kys.hyaluronová, injekce glukokortikoidů (u zánětlivých komplikací)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Chirurgická léčba - artroskopie, kloubní náhrady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rm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4617b"/>
                </a:solidFill>
                <a:latin typeface="Arial"/>
              </a:rPr>
              <a:t>Fyzioterapie</a:t>
            </a:r>
            <a:endParaRPr b="0" lang="cs-CZ" sz="32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1" lang="cs-CZ" sz="2600" spc="-1" strike="noStrike" u="sng">
                <a:solidFill>
                  <a:srgbClr val="000000"/>
                </a:solidFill>
                <a:uFillTx/>
                <a:latin typeface="Arial"/>
              </a:rPr>
              <a:t>Předoperační péče: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Edukace ADL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Udržet RP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Udržet SS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Protažení zkrácených svalů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Posílení posturálního svalstva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Aktivace HSS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Cvičení na přístrojích – motomed, rotoped, treadmill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Nácvik chůze o berlích 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Fyzikální terapie – fokusovaná rázová vlna, středněfrekvenčí proudy, MTU, DD proudy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rmAutofit fontScale="67000"/>
          </a:bodyPr>
          <a:p>
            <a:pPr>
              <a:lnSpc>
                <a:spcPct val="100000"/>
              </a:lnSpc>
            </a:pPr>
            <a:r>
              <a:rPr b="0" lang="cs-CZ" sz="5000" spc="-1" strike="noStrike">
                <a:solidFill>
                  <a:srgbClr val="04617b"/>
                </a:solidFill>
                <a:latin typeface="Arial"/>
              </a:rPr>
              <a:t>Fyzioterapie - krátkodobý plán</a:t>
            </a:r>
            <a:endParaRPr b="0" lang="cs-CZ" sz="5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40000"/>
          </a:bodyPr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Arial"/>
              </a:rPr>
              <a:t>Pooperační péče: </a:t>
            </a: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Anamnéza</a:t>
            </a: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Krátkodobý /dlouhodobý RHB plán</a:t>
            </a: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kineziologický rozbor - aspekce, palpace, </a:t>
            </a: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Nácvik chůze do  schodů, nácvik lokomoce, zlepšení RP+SS HKK i DKK, antropometrie, zkrácené svaly, stav HSSP, ADL, péče o jizvu</a:t>
            </a: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Fyzioterapie  </a:t>
            </a: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</a:rPr>
              <a:t>Kinezioterapie -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metodiky na NFP, analytické cvičení, využití různého druhu náčiní, mobilizace patelly, PIR svalů, nácvik lokomoce, schody</a:t>
            </a: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</a:rPr>
              <a:t>Mechanoterapie -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motodlaha, motomed, rotoped, treadmill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</a:rPr>
              <a:t>Fyzikální terapie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- kryoterapie, MTU, elektrostimulace/gymnastika (paresa n.femoralis) – pozor u TEP kyčle!)</a:t>
            </a: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</a:rPr>
              <a:t>Protetické pomůcky, kompenzační pomůcky </a:t>
            </a: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rmAutofit fontScale="67000"/>
          </a:bodyPr>
          <a:p>
            <a:pPr>
              <a:lnSpc>
                <a:spcPct val="100000"/>
              </a:lnSpc>
            </a:pPr>
            <a:r>
              <a:rPr b="0" lang="cs-CZ" sz="5000" spc="-1" strike="noStrike">
                <a:solidFill>
                  <a:srgbClr val="04617b"/>
                </a:solidFill>
                <a:latin typeface="Arial"/>
              </a:rPr>
              <a:t>Fyzioterapie - dlouhodobý plán</a:t>
            </a:r>
            <a:endParaRPr b="0" lang="cs-CZ" sz="5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Udržet si váhu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Lázeňská léčba, RHB ústavy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Doporučené sporty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Edukace ADL/školy zad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4617b"/>
                </a:solidFill>
                <a:latin typeface="Arial"/>
              </a:rPr>
              <a:t>Kontraindikace operace</a:t>
            </a:r>
            <a:endParaRPr b="0" lang="cs-CZ" sz="32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55000"/>
          </a:bodyPr>
          <a:p>
            <a:pPr marL="514440" indent="-51408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b="1" lang="cs-CZ" sz="2600" spc="-1" strike="noStrike">
                <a:solidFill>
                  <a:srgbClr val="000000"/>
                </a:solidFill>
                <a:latin typeface="Arial"/>
              </a:rPr>
              <a:t>Lokální kontraindikace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Infekce v kyčli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Kožní infekce, proleženiny, bércové vředy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Folikulitida – stafylokoková infekce kůže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1" lang="cs-CZ" sz="2600" spc="-1" strike="noStrike">
                <a:solidFill>
                  <a:srgbClr val="0bd0d9"/>
                </a:solidFill>
                <a:latin typeface="Arial"/>
              </a:rPr>
              <a:t>2.    </a:t>
            </a:r>
            <a:r>
              <a:rPr b="1" lang="cs-CZ" sz="2600" spc="-1" strike="noStrike">
                <a:solidFill>
                  <a:srgbClr val="000000"/>
                </a:solidFill>
                <a:latin typeface="Arial"/>
              </a:rPr>
              <a:t>Celkové kontraindikace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Pacientova nespolupráce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Stav pacienta, který mu neumožňuje po operaci chodit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Zánětlivé ložisko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Alergie na umělý materiál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Špatná kvalita kostí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Neurogenní artropatie - degenerativní onemocnění se ztrátou citlivosti</a:t>
            </a:r>
            <a:br/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616000" y="513360"/>
            <a:ext cx="3024000" cy="710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onstantia"/>
              </a:rPr>
              <a:t>TEP kyčle</a:t>
            </a:r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pic>
        <p:nvPicPr>
          <p:cNvPr id="121" name="" descr=""/>
          <p:cNvPicPr/>
          <p:nvPr/>
        </p:nvPicPr>
        <p:blipFill>
          <a:blip r:embed="rId1"/>
          <a:stretch/>
        </p:blipFill>
        <p:spPr>
          <a:xfrm>
            <a:off x="216000" y="723240"/>
            <a:ext cx="5040000" cy="4388760"/>
          </a:xfrm>
          <a:prstGeom prst="rect">
            <a:avLst/>
          </a:prstGeom>
          <a:ln>
            <a:noFill/>
          </a:ln>
        </p:spPr>
      </p:pic>
      <p:pic>
        <p:nvPicPr>
          <p:cNvPr id="122" name="" descr=""/>
          <p:cNvPicPr/>
          <p:nvPr/>
        </p:nvPicPr>
        <p:blipFill>
          <a:blip r:embed="rId2"/>
          <a:stretch/>
        </p:blipFill>
        <p:spPr>
          <a:xfrm>
            <a:off x="4752000" y="1512000"/>
            <a:ext cx="4446360" cy="4536000"/>
          </a:xfrm>
          <a:prstGeom prst="rect">
            <a:avLst/>
          </a:prstGeom>
          <a:ln>
            <a:noFill/>
          </a:ln>
        </p:spPr>
      </p:pic>
      <p:sp>
        <p:nvSpPr>
          <p:cNvPr id="123" name="TextShape 2"/>
          <p:cNvSpPr txBox="1"/>
          <p:nvPr/>
        </p:nvSpPr>
        <p:spPr>
          <a:xfrm>
            <a:off x="1080000" y="5472000"/>
            <a:ext cx="3024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1800" spc="-1" strike="noStrike">
                <a:latin typeface="Arial"/>
              </a:rPr>
              <a:t>TEP kolene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216000" y="2385360"/>
            <a:ext cx="2736000" cy="638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onstantia"/>
              </a:rPr>
              <a:t>TEP kolene +1/2</a:t>
            </a:r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pic>
        <p:nvPicPr>
          <p:cNvPr id="125" name="" descr=""/>
          <p:cNvPicPr/>
          <p:nvPr/>
        </p:nvPicPr>
        <p:blipFill>
          <a:blip r:embed="rId1"/>
          <a:stretch/>
        </p:blipFill>
        <p:spPr>
          <a:xfrm>
            <a:off x="3024000" y="0"/>
            <a:ext cx="6138360" cy="4388040"/>
          </a:xfrm>
          <a:prstGeom prst="rect">
            <a:avLst/>
          </a:prstGeom>
          <a:ln>
            <a:noFill/>
          </a:ln>
        </p:spPr>
      </p:pic>
      <p:pic>
        <p:nvPicPr>
          <p:cNvPr id="126" name="" descr=""/>
          <p:cNvPicPr/>
          <p:nvPr/>
        </p:nvPicPr>
        <p:blipFill>
          <a:blip r:embed="rId2"/>
          <a:stretch/>
        </p:blipFill>
        <p:spPr>
          <a:xfrm>
            <a:off x="0" y="3528000"/>
            <a:ext cx="4104000" cy="3247560"/>
          </a:xfrm>
          <a:prstGeom prst="rect">
            <a:avLst/>
          </a:prstGeom>
          <a:ln>
            <a:noFill/>
          </a:ln>
        </p:spPr>
      </p:pic>
      <p:sp>
        <p:nvSpPr>
          <p:cNvPr id="127" name="TextShape 2"/>
          <p:cNvSpPr txBox="1"/>
          <p:nvPr/>
        </p:nvSpPr>
        <p:spPr>
          <a:xfrm>
            <a:off x="5040000" y="4896000"/>
            <a:ext cx="3312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1800" spc="-1" strike="noStrike">
                <a:latin typeface="Arial"/>
              </a:rPr>
              <a:t>CKP kyčle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552000" y="1368000"/>
            <a:ext cx="2304000" cy="86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onstantia"/>
              </a:rPr>
              <a:t>TEP ramene – reverzní, normal, CKP </a:t>
            </a:r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pic>
        <p:nvPicPr>
          <p:cNvPr id="129" name="" descr=""/>
          <p:cNvPicPr/>
          <p:nvPr/>
        </p:nvPicPr>
        <p:blipFill>
          <a:blip r:embed="rId1"/>
          <a:stretch/>
        </p:blipFill>
        <p:spPr>
          <a:xfrm>
            <a:off x="0" y="147240"/>
            <a:ext cx="6210360" cy="4388760"/>
          </a:xfrm>
          <a:prstGeom prst="rect">
            <a:avLst/>
          </a:prstGeom>
          <a:ln>
            <a:noFill/>
          </a:ln>
        </p:spPr>
      </p:pic>
      <p:pic>
        <p:nvPicPr>
          <p:cNvPr id="130" name="" descr=""/>
          <p:cNvPicPr/>
          <p:nvPr/>
        </p:nvPicPr>
        <p:blipFill>
          <a:blip r:embed="rId2"/>
          <a:stretch/>
        </p:blipFill>
        <p:spPr>
          <a:xfrm>
            <a:off x="5256000" y="2664000"/>
            <a:ext cx="3888000" cy="4194000"/>
          </a:xfrm>
          <a:prstGeom prst="rect">
            <a:avLst/>
          </a:prstGeom>
          <a:ln>
            <a:noFill/>
          </a:ln>
        </p:spPr>
      </p:pic>
      <p:pic>
        <p:nvPicPr>
          <p:cNvPr id="131" name="" descr=""/>
          <p:cNvPicPr/>
          <p:nvPr/>
        </p:nvPicPr>
        <p:blipFill>
          <a:blip r:embed="rId3"/>
          <a:stretch/>
        </p:blipFill>
        <p:spPr>
          <a:xfrm>
            <a:off x="2592000" y="3240000"/>
            <a:ext cx="3456000" cy="3618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0" y="1935000"/>
            <a:ext cx="8229240" cy="4389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1" lang="cs-CZ" sz="2600" spc="-1" strike="noStrike">
                <a:solidFill>
                  <a:srgbClr val="0bd0d9"/>
                </a:solidFill>
                <a:latin typeface="Arial"/>
              </a:rPr>
              <a:t>	</a:t>
            </a:r>
            <a:r>
              <a:rPr b="1" lang="cs-CZ" sz="2600" spc="-1" strike="noStrike">
                <a:solidFill>
                  <a:srgbClr val="0bd0d9"/>
                </a:solidFill>
                <a:latin typeface="Arial"/>
              </a:rPr>
              <a:t>	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cs-CZ" sz="2600" spc="-1" strike="noStrike">
                <a:solidFill>
                  <a:srgbClr val="0bd0d9"/>
                </a:solidFill>
                <a:latin typeface="Arial"/>
              </a:rPr>
              <a:t>	</a:t>
            </a:r>
            <a:r>
              <a:rPr b="1" lang="cs-CZ" sz="2600" spc="-1" strike="noStrike">
                <a:solidFill>
                  <a:srgbClr val="0bd0d9"/>
                </a:solidFill>
                <a:latin typeface="Arial"/>
              </a:rPr>
              <a:t>	</a:t>
            </a:r>
            <a:r>
              <a:rPr b="1" lang="cs-CZ" sz="2600" spc="-1" strike="noStrike">
                <a:solidFill>
                  <a:srgbClr val="0bd0d9"/>
                </a:solidFill>
                <a:latin typeface="Arial"/>
              </a:rPr>
              <a:t>	</a:t>
            </a:r>
            <a:r>
              <a:rPr b="1" lang="cs-CZ" sz="2600" spc="-1" strike="noStrike">
                <a:solidFill>
                  <a:srgbClr val="0bd0d9"/>
                </a:solidFill>
                <a:latin typeface="Arial"/>
              </a:rPr>
              <a:t>	</a:t>
            </a:r>
            <a:r>
              <a:rPr b="1" lang="cs-CZ" sz="2800" spc="-1" strike="noStrike">
                <a:solidFill>
                  <a:srgbClr val="0bd0d9"/>
                </a:solidFill>
                <a:latin typeface="Arial"/>
              </a:rPr>
              <a:t>DĚKUJI ZA POZORNOST</a:t>
            </a: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04617b"/>
                </a:solidFill>
                <a:latin typeface="Arial"/>
              </a:rPr>
              <a:t>Osteoartróza</a:t>
            </a:r>
            <a:endParaRPr b="0" lang="cs-CZ" sz="4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Degenerativní kloubní onemocnění, 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postihuje kyčle, kolena, dr. klouby rukou, ramena, hlezna, temporomandibulární kloub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Rozdělujeme: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Primární (idiopatická)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-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lokalizovaná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marL="2286000"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     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- generalizovaná (nejméně 3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klouby)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Sekundární -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vývoj v důsledku poškození kloubu jiným, předcházejícím patologickým procesem, případně pravidelným přetežováním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476640"/>
            <a:ext cx="8362800" cy="137016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rm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04617b"/>
                </a:solidFill>
                <a:latin typeface="Arial"/>
              </a:rPr>
              <a:t>Dle RTG snímku atrózu hodnotíme</a:t>
            </a:r>
            <a:r>
              <a:rPr b="0" lang="cs-CZ" sz="5000" spc="-1" strike="noStrike">
                <a:solidFill>
                  <a:srgbClr val="04617b"/>
                </a:solidFill>
                <a:latin typeface="Calibri"/>
              </a:rPr>
              <a:t>:</a:t>
            </a:r>
            <a:endParaRPr b="0" lang="cs-CZ" sz="5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88000"/>
          </a:bodyPr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cs-CZ" sz="2600" spc="-1" strike="noStrike">
                <a:solidFill>
                  <a:srgbClr val="000000"/>
                </a:solidFill>
                <a:latin typeface="Arial"/>
              </a:rPr>
              <a:t>Stadium I: </a:t>
            </a: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zúžení kloubní štěrbiny (v důsledku ztenčování chrupavky).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cs-CZ" sz="2600" spc="-1" strike="noStrike">
                <a:solidFill>
                  <a:srgbClr val="000000"/>
                </a:solidFill>
                <a:latin typeface="Arial"/>
              </a:rPr>
              <a:t>Stadium II: </a:t>
            </a: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progrese zúžení kloubní štěrbiny, lehké nerovnosti kloubních ploch, subchondrální sklerotizace.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cs-CZ" sz="2600" spc="-1" strike="noStrike">
                <a:solidFill>
                  <a:srgbClr val="000000"/>
                </a:solidFill>
                <a:latin typeface="Arial"/>
              </a:rPr>
              <a:t>Stadium III: </a:t>
            </a: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progrese zúžení kloubní štěrbiny, tvorba marginálních osteofytů, osteoporóza, pseudocysty, osteoskleróza.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cs-CZ" sz="2600" spc="-1" strike="noStrike">
                <a:solidFill>
                  <a:srgbClr val="000000"/>
                </a:solidFill>
                <a:latin typeface="Arial"/>
              </a:rPr>
              <a:t>Stadium IV: </a:t>
            </a: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vymizení kloubní štěrbiny, deformace kloubních konců kostí, splývání pseudocyst, osteonekrotické změny, patologické postavení kloubní (tzv. těžká artróza).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4617b"/>
                </a:solidFill>
                <a:latin typeface="Arial"/>
              </a:rPr>
              <a:t>Příčiny vzniku</a:t>
            </a:r>
            <a:endParaRPr b="0" lang="cs-CZ" sz="32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cs-CZ" sz="2600" spc="-1" strike="noStrike">
                <a:solidFill>
                  <a:srgbClr val="000000"/>
                </a:solidFill>
                <a:latin typeface="Arial"/>
              </a:rPr>
              <a:t>anatomické - </a:t>
            </a: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nestejná délka končetin, hypermobilita, dysplazie kyčelního kloubu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cs-CZ" sz="2600" spc="-1" strike="noStrike">
                <a:solidFill>
                  <a:srgbClr val="000000"/>
                </a:solidFill>
                <a:latin typeface="Arial"/>
              </a:rPr>
              <a:t>traumatické - </a:t>
            </a: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nepřiměřená sportovní zátěž, luxace, vnitrokloubní zlomeniny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cs-CZ" sz="2600" spc="-1" strike="noStrike">
                <a:solidFill>
                  <a:srgbClr val="000000"/>
                </a:solidFill>
                <a:latin typeface="Arial"/>
              </a:rPr>
              <a:t>metabolické - </a:t>
            </a: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DM, dna, poruchy metabolismu steroidů, obezita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cs-CZ" sz="2600" spc="-1" strike="noStrike">
                <a:solidFill>
                  <a:srgbClr val="000000"/>
                </a:solidFill>
                <a:latin typeface="Arial"/>
              </a:rPr>
              <a:t>zánětlivé - </a:t>
            </a: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revmatoidní artritida aj.</a:t>
            </a:r>
            <a:br/>
            <a:r>
              <a:rPr b="0" lang="cs-CZ" sz="2600" spc="-1" strike="noStrike">
                <a:solidFill>
                  <a:srgbClr val="000000"/>
                </a:solidFill>
                <a:latin typeface="Constantia"/>
              </a:rPr>
              <a:t> 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rmAutofit fontScale="7000"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4617b"/>
                </a:solidFill>
                <a:latin typeface="Arial"/>
              </a:rPr>
              <a:t>	</a:t>
            </a:r>
            <a:r>
              <a:rPr b="1" lang="cs-CZ" sz="2400" spc="-1" strike="noStrike">
                <a:solidFill>
                  <a:srgbClr val="04617b"/>
                </a:solidFill>
                <a:latin typeface="Arial"/>
              </a:rPr>
              <a:t>	</a:t>
            </a:r>
            <a:r>
              <a:rPr b="1" lang="cs-CZ" sz="2400" spc="-1" strike="noStrike">
                <a:solidFill>
                  <a:srgbClr val="04617b"/>
                </a:solidFill>
                <a:latin typeface="Arial"/>
              </a:rPr>
              <a:t>	</a:t>
            </a:r>
            <a:br/>
            <a:br/>
            <a:br/>
            <a:br/>
            <a:br/>
            <a:br/>
            <a:br/>
            <a:r>
              <a:rPr b="1" lang="cs-CZ" sz="2400" spc="-1" strike="noStrike">
                <a:solidFill>
                  <a:srgbClr val="04617b"/>
                </a:solidFill>
                <a:latin typeface="Arial"/>
              </a:rPr>
              <a:t> </a:t>
            </a:r>
            <a:br/>
            <a:br/>
            <a:r>
              <a:rPr b="1" lang="cs-CZ" sz="2400" spc="-1" strike="noStrike">
                <a:solidFill>
                  <a:srgbClr val="04617b"/>
                </a:solidFill>
                <a:latin typeface="Arial"/>
              </a:rPr>
              <a:t> </a:t>
            </a:r>
            <a:br/>
            <a:br/>
            <a:r>
              <a:rPr b="1" lang="cs-CZ" sz="27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1" lang="cs-CZ" sz="2700" spc="-1" strike="noStrike">
                <a:solidFill>
                  <a:srgbClr val="000000"/>
                </a:solidFill>
                <a:latin typeface="Arial"/>
              </a:rPr>
              <a:t>	</a:t>
            </a:r>
            <a:br/>
            <a:r>
              <a:rPr b="1" lang="cs-CZ" sz="5400" spc="-1" strike="noStrike">
                <a:solidFill>
                  <a:srgbClr val="000000"/>
                </a:solidFill>
                <a:latin typeface="Arial"/>
              </a:rPr>
              <a:t> </a:t>
            </a:r>
            <a:br/>
            <a:endParaRPr b="0" lang="cs-CZ" sz="54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57200" y="1340640"/>
            <a:ext cx="8229240" cy="4983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16000"/>
          </a:bodyPr>
          <a:p>
            <a:pPr>
              <a:lnSpc>
                <a:spcPct val="100000"/>
              </a:lnSpc>
              <a:spcBef>
                <a:spcPts val="1179"/>
              </a:spcBef>
            </a:pPr>
            <a:r>
              <a:rPr b="1" lang="cs-CZ" sz="5900" spc="-1" strike="noStrike">
                <a:solidFill>
                  <a:srgbClr val="03495c"/>
                </a:solidFill>
                <a:latin typeface="Arial"/>
              </a:rPr>
              <a:t>Epidemiologie</a:t>
            </a:r>
            <a:endParaRPr b="0" lang="cs-CZ" sz="59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59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83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1" lang="cs-CZ" sz="4200" spc="-1" strike="noStrike">
                <a:solidFill>
                  <a:srgbClr val="000000"/>
                </a:solidFill>
                <a:latin typeface="Arial"/>
              </a:rPr>
              <a:t>nejčastější kloubní onemocnění</a:t>
            </a:r>
            <a:endParaRPr b="0" lang="cs-CZ" sz="42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83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1" lang="cs-CZ" sz="4200" spc="-1" strike="noStrike">
                <a:solidFill>
                  <a:srgbClr val="000000"/>
                </a:solidFill>
                <a:latin typeface="Arial"/>
              </a:rPr>
              <a:t>výskyt se zvyšuje s věkem</a:t>
            </a:r>
            <a:endParaRPr b="0" lang="cs-CZ" sz="42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83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1" lang="cs-CZ" sz="4200" spc="-1" strike="noStrike">
                <a:solidFill>
                  <a:srgbClr val="000000"/>
                </a:solidFill>
                <a:latin typeface="Arial"/>
              </a:rPr>
              <a:t>často již u 40 letých pacientů</a:t>
            </a:r>
            <a:endParaRPr b="0" lang="cs-CZ" sz="42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42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117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cs-CZ" sz="5900" spc="-1" strike="noStrike">
                <a:solidFill>
                  <a:srgbClr val="03495c"/>
                </a:solidFill>
                <a:latin typeface="Arial"/>
              </a:rPr>
              <a:t>Etiopatogeneze</a:t>
            </a:r>
            <a:endParaRPr b="0" lang="cs-CZ" sz="59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839"/>
              </a:spcBef>
            </a:pPr>
            <a:endParaRPr b="0" lang="cs-CZ" sz="59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83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1" lang="cs-CZ" sz="4200" spc="-1" strike="noStrike">
                <a:solidFill>
                  <a:srgbClr val="000000"/>
                </a:solidFill>
                <a:latin typeface="Arial"/>
              </a:rPr>
              <a:t>přestavba kloubní chrupavky</a:t>
            </a:r>
            <a:endParaRPr b="0" lang="cs-CZ" sz="42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83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1" lang="cs-CZ" sz="4200" spc="-1" strike="noStrike">
                <a:solidFill>
                  <a:srgbClr val="000000"/>
                </a:solidFill>
                <a:latin typeface="Arial"/>
              </a:rPr>
              <a:t>zhoršování  kvality chrupavky v důsledku nerovnováhy mezi kata a anabolickými funkcemi chondrocytů (ztenčování chrupavky, méně odolná vůči mechanickým nárokům, úbytek)</a:t>
            </a:r>
            <a:endParaRPr b="0" lang="cs-CZ" sz="42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83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1" lang="cs-CZ" sz="4200" spc="-1" strike="noStrike">
                <a:solidFill>
                  <a:srgbClr val="000000"/>
                </a:solidFill>
                <a:latin typeface="Arial"/>
              </a:rPr>
              <a:t>v rámci remodelace se na okraji kloubu tvoří osteofyty (návalky)</a:t>
            </a:r>
            <a:endParaRPr b="0" lang="cs-CZ" sz="42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83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1" lang="cs-CZ" sz="4200" spc="-1" strike="noStrike">
                <a:solidFill>
                  <a:srgbClr val="000000"/>
                </a:solidFill>
                <a:latin typeface="Arial"/>
              </a:rPr>
              <a:t>selhání biomechanické funkce kloubu - neschopnost snášet běžnou fyzickou zátěž</a:t>
            </a:r>
            <a:br/>
            <a:br/>
            <a:r>
              <a:rPr b="1" lang="cs-CZ" sz="2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4617b"/>
                </a:solidFill>
                <a:latin typeface="Arial"/>
              </a:rPr>
              <a:t>Koxartróza</a:t>
            </a:r>
            <a:endParaRPr b="0" lang="cs-CZ" sz="32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2133000"/>
            <a:ext cx="8229240" cy="4191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Námahová bolest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Ztuhlost, startovací potíže, kulhání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Bolest kloubu v hloubce, tříslo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Omezení RP – (PV VR,ext, fl, ZR)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Bolestivost v krajních polohách 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600" spc="-1" strike="noStrike" u="sng">
                <a:solidFill>
                  <a:srgbClr val="000000"/>
                </a:solidFill>
                <a:uFillTx/>
                <a:latin typeface="Arial"/>
              </a:rPr>
              <a:t>Zakázané pohyby po operaci </a:t>
            </a: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– rotace, addukce přes stř.rovinu, flexe přes 90st.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4617b"/>
                </a:solidFill>
                <a:latin typeface="Arial"/>
              </a:rPr>
              <a:t>Gonartróza</a:t>
            </a:r>
            <a:endParaRPr b="0" lang="cs-CZ" sz="32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Namáhavé bolesti typické při chůzi po schodech, nerovný terén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Startovací bolesti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Ztuhlost kolen po inaktivitě (vstávání z lůžka, dlouhodobé sezení)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Omezení RP (PV fl., ext.)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Pocit nejistoty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Blokády kloubu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Vývoj typického varózního postavení 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Teplý, oteklý kloub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</a:pPr>
            <a:r>
              <a:rPr b="0" lang="cs-CZ" sz="5000" spc="-1" strike="noStrike">
                <a:solidFill>
                  <a:srgbClr val="04617b"/>
                </a:solidFill>
                <a:latin typeface="Calibri"/>
              </a:rPr>
              <a:t> </a:t>
            </a:r>
            <a:r>
              <a:rPr b="1" lang="cs-CZ" sz="3200" spc="-1" strike="noStrike">
                <a:solidFill>
                  <a:srgbClr val="04617b"/>
                </a:solidFill>
                <a:latin typeface="Arial"/>
              </a:rPr>
              <a:t>Artróza ostatních kloubů</a:t>
            </a:r>
            <a:endParaRPr b="0" lang="cs-CZ" sz="32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Omartróza 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Artróza v hlezenním kloubu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Artróza temporomandibulárního kloubu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Artróza C+Lp (spondylartroza,osteofyty, C myelopatie, radikulopatie C+Lp)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Drobné klouby rukou či nohou (MTP, MCP, IP1+IP2)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4617b"/>
                </a:solidFill>
                <a:latin typeface="Arial"/>
              </a:rPr>
              <a:t>Laboratorní a zobrazovací vyšetření</a:t>
            </a:r>
            <a:endParaRPr b="0" lang="cs-CZ" sz="32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RTG snímek 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Sono - spíše pomoc při detekci výpotku  (např. kyčle)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CT + CT perimyelografie – kontr.látka, MRI  - degenerativní léze menisků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Scintigrafie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cs-CZ" sz="3200" spc="-1" strike="noStrike">
                <a:solidFill>
                  <a:srgbClr val="03495c"/>
                </a:solidFill>
                <a:latin typeface="Arial"/>
              </a:rPr>
              <a:t>Diagnostika</a:t>
            </a:r>
            <a:endParaRPr b="0" lang="cs-CZ" sz="32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Typický klinický nález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cs-CZ" sz="2600" spc="-1" strike="noStrike">
                <a:solidFill>
                  <a:srgbClr val="000000"/>
                </a:solidFill>
                <a:latin typeface="Arial"/>
              </a:rPr>
              <a:t>Výsledek RTG či jiné vyšetření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Application>LibreOffice/6.4.1.2$Windows_X86_64 LibreOffice_project/4d224e95b98b138af42a64d84056446d09082932</Application>
  <Words>752</Words>
  <Paragraphs>125</Paragraphs>
  <Company>FN Brno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2019-04-08T06:28:55Z</dcterms:created>
  <dc:creator>Smrčková Kamila</dc:creator>
  <dc:description/>
  <dc:language>cs-CZ</dc:language>
  <cp:lastModifiedBy/>
  <dcterms:modified xsi:type="dcterms:W3CDTF">2023-05-01T20:37:58Z</dcterms:modified>
  <cp:revision>35</cp:revision>
  <dc:subject/>
  <dc:title>Degenerativní kloubní   onemocnění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FN Brno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15</vt:i4>
  </property>
</Properties>
</file>