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1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0" r:id="rId11"/>
    <p:sldId id="269" r:id="rId12"/>
    <p:sldId id="271" r:id="rId13"/>
    <p:sldId id="283" r:id="rId14"/>
    <p:sldId id="272" r:id="rId15"/>
    <p:sldId id="273" r:id="rId16"/>
    <p:sldId id="284" r:id="rId17"/>
    <p:sldId id="274" r:id="rId18"/>
    <p:sldId id="275" r:id="rId19"/>
    <p:sldId id="276" r:id="rId20"/>
    <p:sldId id="277" r:id="rId21"/>
    <p:sldId id="279" r:id="rId22"/>
    <p:sldId id="280" r:id="rId23"/>
    <p:sldId id="287" r:id="rId24"/>
    <p:sldId id="289" r:id="rId25"/>
    <p:sldId id="290" r:id="rId26"/>
    <p:sldId id="285" r:id="rId27"/>
    <p:sldId id="286" r:id="rId28"/>
    <p:sldId id="282" r:id="rId29"/>
    <p:sldId id="288" r:id="rId30"/>
    <p:sldId id="293" r:id="rId31"/>
    <p:sldId id="294" r:id="rId32"/>
    <p:sldId id="295" r:id="rId33"/>
    <p:sldId id="313" r:id="rId34"/>
    <p:sldId id="296" r:id="rId35"/>
    <p:sldId id="314" r:id="rId36"/>
    <p:sldId id="315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308" r:id="rId46"/>
    <p:sldId id="309" r:id="rId47"/>
    <p:sldId id="318" r:id="rId48"/>
    <p:sldId id="319" r:id="rId49"/>
    <p:sldId id="320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B69F1-CE8E-4700-AAB7-1A6A85876301}" type="datetimeFigureOut">
              <a:rPr lang="cs-CZ" smtClean="0"/>
              <a:pPr/>
              <a:t>28.03.2023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http://www.google.cz/url?sa=i&amp;rct=j&amp;q=&amp;esrc=s&amp;source=images&amp;cd=&amp;cad=rja&amp;uact=8&amp;docid=koKPgt2QopFjAM&amp;tbnid=5k-C5qYBzFQP_M:&amp;ved=0CAUQjRw&amp;url=http://www.shoulderdoc.co.uk/article.asp?section=492&amp;ei=OQwyU_SYEsPlswbu7YDYDQ&amp;psig=AFQjCNHSPM-aW56ZfTnSc36FP-Xe5fTLww&amp;ust=1395875252397179" TargetMode="External"/><Relationship Id="rId2" Type="http://schemas.openxmlformats.org/officeDocument/2006/relationships/hyperlink" Target="http://www.google.cz/url?sa=i&amp;rct=j&amp;q=&amp;esrc=s&amp;source=images&amp;cd=&amp;cad=rja&amp;uact=8&amp;docid=mF6iO_isuT169M&amp;tbnid=8aVzEV3JirhUxM:&amp;ved=0CAUQjRw&amp;url=http://blog.daum.net/_blog/BlogTypeView.do?blogid=0QgxX&amp;articleno=69&amp;_bloghome_menu=recenttext&amp;ei=7AgyU4TXPMKstAax14GIDQ&amp;psig=AFQjCNFfspYrDJ8ze5BR4kU-7P4Jxric3g&amp;ust=13958743155751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z/url?sa=i&amp;rct=j&amp;q=&amp;esrc=s&amp;source=images&amp;cd=&amp;cad=rja&amp;uact=8&amp;docid=M-MMKqUjb-D0CM&amp;tbnid=K_f9wOcdq5ibsM:&amp;ved=0CAUQjRw&amp;url=http://www.ijoonline.com/article.asp?issn=0019-5413;year=2011;volume=45;issue=2;spage=132;epage=135;aulast=Bhasker&amp;ei=fQoyU5TlCobctAbbp4CwAw&amp;psig=AFQjCNHnpk4eUO9sIUqFmnqceoWG3SZMwg&amp;ust=1395874666114762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fXbsHTiv33x3uM&amp;tbnid=xrpoIuKD3IuRkM:&amp;ved=0CAUQjRw&amp;url=http://www.backandneck.ca/shoulder-pain-causes/&amp;ei=ahAyU9_KB4HUtQbsyoHoDg&amp;psig=AFQjCNHanlKD5VstJi1zePgWggQKipLYrA&amp;ust=1395876281389697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cz/url?sa=i&amp;rct=j&amp;q=&amp;esrc=s&amp;source=images&amp;cd=&amp;cad=rja&amp;uact=8&amp;docid=iltxhNwkBrEgSM&amp;tbnid=F0ofC2nTXvw-bM:&amp;ved=0CAUQjRw&amp;url=http://www.maitrise-orthop.com/viewPage_us.do?id=1010&amp;ei=6BIyU5rmFcOdtAbdtIDABQ&amp;psig=AFQjCNGo1GhUvEr1sYlpVYWmLvhES7wwww&amp;ust=1395876821303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wXK7MKE7zMQWvM&amp;tbnid=Qo7wFCCAba7-tM:&amp;ved=0CAUQjRw&amp;url=http://ajs.sagepub.com/content/35/8/1334/F1.expansion&amp;ei=SBYyU4bCBsOMtQb7loAI&amp;psig=AFQjCNEfkCQfnxSFAeSeF8vA81JNA5BXxQ&amp;ust=139587761271025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4.jpeg"/><Relationship Id="rId10" Type="http://schemas.openxmlformats.org/officeDocument/2006/relationships/hyperlink" Target="http://www.google.cz/url?sa=i&amp;rct=j&amp;q=&amp;esrc=s&amp;source=images&amp;cd=&amp;cad=rja&amp;uact=8&amp;docid=I1RWmZwLfUKVhM&amp;tbnid=2w4rn9E8hDmklM:&amp;ved=0CAUQjRw&amp;url=http://www.digplanet.com/wiki/Transverse_processes&amp;ei=shkyU8XmLsGWtQbXiYG4Cw&amp;psig=AFQjCNFqkL2BvxjBMgo2kUVMiAfzGHd2Og&amp;ust=1395878540003463" TargetMode="External"/><Relationship Id="rId4" Type="http://schemas.openxmlformats.org/officeDocument/2006/relationships/hyperlink" Target="http://www.google.cz/url?sa=i&amp;rct=j&amp;q=&amp;esrc=s&amp;source=images&amp;cd=&amp;cad=rja&amp;uact=8&amp;docid=daWQhGQikWURZM&amp;tbnid=9M11A_Qc_3OLoM:&amp;ved=0CAUQjRw&amp;url=http://www.athletestreatingathletes.com/self-muscle-massage/self-muscle-massage-pt-13-posterior-shoulder/&amp;ei=2hQyU4uKBMnTtQbq2oGICQ&amp;bvm=bv.63738703,d.Yms&amp;psig=AFQjCNHFP1rHugZ4bRA36bCn6jv9jM6DTw&amp;ust=1395877116793019" TargetMode="External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z/url?sa=i&amp;rct=j&amp;q=&amp;esrc=s&amp;source=images&amp;cd=&amp;cad=rja&amp;uact=8&amp;docid=si9PrpJNjM7iAM&amp;tbnid=RsDIy7mTJ48RFM:&amp;ved=0CAUQjRw&amp;url=http://www.aafp.org/afp/2000/0515/p3079.html&amp;ei=KRwyU5HUH8OdtAbdtIDABQ&amp;psig=AFQjCNGC5_hogKHlKjve2UgqdHaq3DEijg&amp;ust=1395879251660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z/url?sa=i&amp;rct=j&amp;q=&amp;esrc=s&amp;source=images&amp;cd=&amp;cad=rja&amp;uact=8&amp;docid=j82rixYAvQSOQM&amp;tbnid=Ufzvp5qmk3G2jM:&amp;ved=0CAUQjRw&amp;url=http://www.studyblue.com/notes/note/n/kinesiology-the-shoulder-joint/deck/8802677&amp;ei=bxwyU-6ICY3KtAaIiYHQAQ&amp;psig=AFQjCNGC5_hogKHlKjve2UgqdHaq3DEijg&amp;ust=13958792516601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www.google.cz/url?sa=i&amp;rct=j&amp;q=&amp;esrc=s&amp;source=images&amp;cd=&amp;cad=rja&amp;uact=8&amp;docid=F-OSD1Mc5ZMyYM&amp;tbnid=OmyiTRcbB6OJmM:&amp;ved=0CAUQjRw&amp;url=http://www.studyblue.com/notes/note/n/ms-lab-ue-pt-1/deck/5230318&amp;ei=Ph4yU5KCN8XGtAbl1oHABA&amp;psig=AFQjCNHkO71Rj8U2mC31-pNwm9ZYHTBS7w&amp;ust=13958797217331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pA0oK5p_ufmuoM&amp;tbnid=UlHqig9DN96BRM:&amp;ved=0CAUQjRw&amp;url=http://tnation.t-nation.com/free_online_forum/null/shoulder_savers_part_i&amp;ei=Cr0xU9PpK4TqswbMlYHoCw&amp;psig=AFQjCNHG4jd_KvjdFJDahkqEOZyptvlJTw&amp;ust=139585394898616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0XHxHsb_l8ZwVM&amp;tbnid=H2dbzvJSgBI36M:&amp;ved=0CAUQjRw&amp;url=http://patteemd.com/?page_id=186&amp;ei=WwU0U8fVAYiPtAayoYHwAQ&amp;psig=AFQjCNFnVHZf9YwUhw4t63urRBAzfEi-iA&amp;ust=1396004516085156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oybGLHbDJlE0mM&amp;tbnid=97aOOlXWGlw3BM:&amp;ved=0CAYQjRw&amp;url=http://www.imageinterpretation.co.uk/shoulder.html&amp;ei=G3AvU4_CHcruswb3_4GAAQ&amp;psig=AFQjCNGtdYdr2In2Okw2xy38qtQ5eqhUJQ&amp;ust=1395704155534466" TargetMode="External"/><Relationship Id="rId7" Type="http://schemas.openxmlformats.org/officeDocument/2006/relationships/image" Target="../media/image6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://www.google.cz/url?sa=i&amp;rct=j&amp;q=&amp;esrc=s&amp;source=images&amp;cd=&amp;cad=rja&amp;uact=8&amp;docid=MOgHVmk-_4mgCM&amp;tbnid=95IUF4yUtxjZCM:&amp;ved=0CAYQjRw&amp;url=http://radtexts.blogspot.com/2012/04/lawrence-method-pathology-demonstrated.html&amp;ei=cXAvU7PXFojAtAaVrIHgCQ&amp;psig=AFQjCNEyZubHOMm2nEvAa2cXaXyw_L3Eow&amp;ust=1395704294495996" TargetMode="Externa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ePiQ2u2UW3NfxM&amp;tbnid=VAETwgW6plvlIM:&amp;ved=0CAUQjRw&amp;url=http://radiopaedia.org/images/634504&amp;ei=5fYzU4izKYaetAaW74CgBA&amp;psig=AFQjCNEhGdD4CaOc-UhFgxSn8GmMrxrmDg&amp;ust=1396000663548425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google.cz/url?sa=i&amp;rct=j&amp;q=&amp;esrc=s&amp;source=images&amp;cd=&amp;cad=rja&amp;uact=8&amp;docid=M_LGyU3Efq7HUM&amp;tbnid=5yU9_nz0Vf3y0M:&amp;ved=0CAUQjRw&amp;url=http://www.clinicalimagingscience.org/browse.asp?date=0-2012&amp;sort=Pictorial%20Essay&amp;ei=fPozU5uNEYTXtQa0zIHgBw&amp;psig=AFQjCNEhGdD4CaOc-UhFgxSn8GmMrxrmDg&amp;ust=1396000663548425" TargetMode="Externa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hyperlink" Target="http://www.google.cz/url?sa=i&amp;rct=j&amp;q=&amp;esrc=s&amp;source=images&amp;cd=&amp;cad=rja&amp;uact=8&amp;docid=dKZmBAfTQJZU5M&amp;tbnid=BFi5ZvDQuTr11M:&amp;ved=0CAUQjRw&amp;url=http://www.ultrasoundcases.info/Case-List.aspx?cat=329&amp;ei=EQI0U-PjNoSStAbas4FA&amp;psig=AFQjCNGjTdDR6OTWQF2GdhAnNzzLPiSMKA&amp;ust=1396003637992536" TargetMode="External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hyperlink" Target="https://www.google.cz/url?sa=i&amp;rct=j&amp;q=&amp;esrc=s&amp;source=images&amp;cd=&amp;cad=rja&amp;uact=8&amp;docid=wjJK0Wq0rSFOdM&amp;tbnid=AQ7oZsrnDQEvjM:&amp;ved=0CAYQjRw&amp;url=https://www.jaaos.org/content/17/9/582/F1.expansion&amp;ei=eXQvU4DSBdCSswbvkoGYCQ&amp;psig=AFQjCNEcAgDuGYQpRi-_u10G2IgFfwA-vA&amp;ust=1395704901333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hyperlink" Target="http://www.google.cz/url?sa=i&amp;rct=j&amp;q=&amp;esrc=s&amp;source=images&amp;cd=&amp;cad=rja&amp;uact=8&amp;docid=EOwF-2Yo9hiEJM&amp;tbnid=tRw-C9aD1EuI3M:&amp;ved=0CAYQjRw&amp;url=http://radiopaedia.org/articles/shoulder-dislocation&amp;ei=93UvU-yhHoS0tAbdmIDgBw&amp;psig=AFQjCNHvMKu5tLj_0xqZWoqSdSrHX6zHYQ&amp;ust=1395705710252429" TargetMode="External"/><Relationship Id="rId4" Type="http://schemas.openxmlformats.org/officeDocument/2006/relationships/image" Target="../media/image79.jpeg"/><Relationship Id="rId9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hyperlink" Target="http://www.google.cz/url?sa=i&amp;rct=j&amp;q=&amp;esrc=s&amp;source=images&amp;cd=&amp;cad=rja&amp;uact=8&amp;docid=8IiM16n8vQZppM&amp;tbnid=snLBznjlUStbcM:&amp;ved=0CAYQjRw&amp;url=http://www.drmaffet.com/shoulder-surgery-houston/ac-joint-arthosis-2/&amp;ei=d3ovU4K8OMGgtAa7iYEQ&amp;psig=AFQjCNEIKBr1773QxEoSGjORlQuftVaKtg&amp;ust=1395706771623835" TargetMode="External"/><Relationship Id="rId7" Type="http://schemas.openxmlformats.org/officeDocument/2006/relationships/hyperlink" Target="http://www.google.cz/url?sa=i&amp;rct=j&amp;q=&amp;esrc=s&amp;source=images&amp;cd=&amp;cad=rja&amp;uact=8&amp;docid=SCr4ohUT-U5d1M&amp;tbnid=GIx_3gnvYp8NIM:&amp;ved=0CAYQjRw&amp;url=http://theses.ulaval.ca/archimede/fichiers/24646/ch01.html&amp;ei=X3wvU5ffF8fStQaqoYGADw&amp;psig=AFQjCNHGZiJsgVGDI5haNwnsIzflFo2SIg&amp;ust=1395707313780989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10" Type="http://schemas.openxmlformats.org/officeDocument/2006/relationships/image" Target="../media/image90.jpeg"/><Relationship Id="rId4" Type="http://schemas.openxmlformats.org/officeDocument/2006/relationships/image" Target="../media/image85.png"/><Relationship Id="rId9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6.jpeg"/><Relationship Id="rId2" Type="http://schemas.openxmlformats.org/officeDocument/2006/relationships/hyperlink" Target="http://www.google.cz/url?sa=i&amp;rct=j&amp;q=&amp;esrc=s&amp;source=images&amp;cd=&amp;cad=rja&amp;uact=8&amp;docid=vcQ_MKPRlJa0sM&amp;tbnid=ndg-soyThGCqmM:&amp;ved=0CAUQjRw&amp;url=http://seattleclouds.com/myapplications/Albertosh/Shoulder/MedBankart.html&amp;ei=d-8zU_-nC4intAaDkoC4Bg&amp;bvm=bv.63808443,d.Yms&amp;psig=AFQjCNFOwQZC5v15OGCB9AMKijFbJa2B7Q&amp;ust=13959988598211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XYuCj43hSawaSM&amp;tbnid=7TN6KJdBL-YuvM:&amp;ved=0CAUQjRw&amp;url=http://wendysuectpath.blogspot.com/2010/03/osteosarcoma.html&amp;ei=FvEzU4X6K8fKtAbRz4HADA&amp;psig=AFQjCNG_Z4uOthgTcHvnCoC1aKc9T17n3g&amp;ust=1395999163094848" TargetMode="External"/><Relationship Id="rId5" Type="http://schemas.openxmlformats.org/officeDocument/2006/relationships/image" Target="../media/image95.jpeg"/><Relationship Id="rId4" Type="http://schemas.openxmlformats.org/officeDocument/2006/relationships/hyperlink" Target="http://www.google.cz/url?sa=i&amp;rct=j&amp;q=&amp;esrc=s&amp;source=images&amp;cd=&amp;cad=rja&amp;uact=8&amp;docid=VUMC1fILrUQJ2M&amp;tbnid=A0q6QpJldztdVM:&amp;ved=0CAUQjRw&amp;url=http://www.appliedradiology.com/Issues/2010/09/Articles/AR_09-10_Peterson/MR-arthrography.aspx&amp;ei=7-8zU_irCMzEtAbstYGoDQ&amp;bvm=bv.63808443,d.Yms&amp;psig=AFQjCNF51m-A9kEG5EpvxTdnAyBtiWEmCw&amp;ust=139599905841412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-itR-7Or79v2oM&amp;tbnid=XHf7Q3xYA__ZkM:&amp;ved=0CAUQjRw&amp;url=http://sitemaker.umich.edu/fm_gmeig_musculoskeletal_joint-inject-aspir/subacromial_injection&amp;ei=9BxDU4rKI4rVsgbq5IDQDw&amp;psig=AFQjCNFQVcTaY2goEpvCjXQ1fSzil13zsA&amp;ust=1396993636381292" TargetMode="External"/><Relationship Id="rId3" Type="http://schemas.openxmlformats.org/officeDocument/2006/relationships/hyperlink" Target="http://www.google.cz/url?sa=i&amp;rct=j&amp;q=&amp;esrc=s&amp;source=images&amp;cd=&amp;cad=rja&amp;uact=8&amp;docid=S68w4ytFkdvA0M&amp;tbnid=DuGC5DDsG1GmuM:&amp;ved=0CAUQjRw&amp;url=http://www.emedx.com/emedx/surgery_stories/shoulder_arthroscopy_partial_rotator_cuff_tear.htm&amp;ei=0RtDU87nIYuWswbq8IGQCg&amp;bvm=bv.64367178,d.Yms&amp;psig=AFQjCNGUt3pg5zxwogQwG7l3tcFnVwXvtA&amp;ust=1396993326538196" TargetMode="External"/><Relationship Id="rId7" Type="http://schemas.openxmlformats.org/officeDocument/2006/relationships/image" Target="../media/image103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hyperlink" Target="http://www.google.cz/url?sa=i&amp;rct=j&amp;q=&amp;esrc=s&amp;source=images&amp;cd=&amp;cad=rja&amp;uact=8&amp;docid=WVEFSEjI-gTv1M&amp;tbnid=KOTq_6ZN1uuzvM:&amp;ved=0CAUQjRw&amp;url=http://www.sopro-comeg.com/spip.php?rubrique76&amp;lang=en&amp;ei=ThxDU-XFDsvMsgaBtICQDw&amp;bvm=bv.64367178,d.Yms&amp;psig=AFQjCNEr1rS3fw3f2Vj6UKBwLGIZ2mn1yw&amp;ust=1396993468368862" TargetMode="External"/><Relationship Id="rId4" Type="http://schemas.openxmlformats.org/officeDocument/2006/relationships/image" Target="../media/image101.jpeg"/><Relationship Id="rId9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dVwnlY6MQyuebM&amp;tbnid=vWQlAVDnHMfVRM:&amp;ved=0CAUQjRw&amp;url=http://sckhsmg2008.blogspot.com/2012_02_01_archive.html&amp;ei=1R5DU5jEFcjbtAbF74GYBA&amp;psig=AFQjCNEAMbyjtYyaJyIfI9u-y3XJgl973Q&amp;ust=1396994118043141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http://www.google.cz/url?sa=i&amp;rct=j&amp;q=&amp;esrc=s&amp;source=images&amp;cd=&amp;cad=rja&amp;uact=8&amp;docid=t1Avw-h0uYbIYM&amp;tbnid=LyIFPVBSS-IwrM:&amp;ved=0CAUQjRw&amp;url=http://ajs.sagepub.com/content/38/8/1584/F1.expansion.html&amp;ei=diBDU-abLsXYsgaC5oHwBw&amp;psig=AFQjCNGHEpRWdRDLy53muvS53ru-sUwVpQ&amp;ust=139699439634017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hyperlink" Target="http://www.google.cz/url?sa=i&amp;rct=j&amp;q=&amp;esrc=s&amp;source=images&amp;cd=&amp;cad=rja&amp;uact=8&amp;docid=B40k3XhbQ8kZwM&amp;tbnid=luQRL8Fo3EWb5M:&amp;ved=0CAUQjRw&amp;url=http://www.arthrex.com/shoulder/proximal-biceps-rupture&amp;ei=6iBDU5LTN8LDtQaki4CYCw&amp;psig=AFQjCNFPtuvawjH6jcM10Xnl7P3qQvWF0g&amp;ust=139699464863496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hyperlink" Target="http://www.google.cz/url?sa=i&amp;rct=j&amp;q=&amp;esrc=s&amp;source=images&amp;cd=&amp;cad=rja&amp;uact=8&amp;docid=l5_3uHb3U1dEhM&amp;tbnid=qB2qzZhziJYTNM:&amp;ved=0CAUQjRw&amp;url=http://www.painfulshoulder.co.uk/shoulder-procedures/arthro-stabilisation/&amp;ei=wyNDU5fbOYaKtAbSiYDIDg&amp;psig=AFQjCNEv-2oQxhzeLFgs22soBNN0afW4gQ&amp;ust=1396995390421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hyperlink" Target="http://www.google.cz/url?sa=i&amp;rct=j&amp;q=&amp;esrc=s&amp;source=images&amp;cd=&amp;cad=rja&amp;uact=8&amp;docid=l5_3uHb3U1dEhM&amp;tbnid=qB2qzZhziJYTNM:&amp;ved=0CAUQjRw&amp;url=http://www.shoulderinformation.com/info/shoulder_diseases/instability_shoulder_dislocation.htm&amp;ei=eiRDU7PnNYXFtQb0yoDwBg&amp;psig=AFQjCNEv-2oQxhzeLFgs22soBNN0afW4gQ&amp;ust=1396995390421493" TargetMode="External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6.jpeg"/><Relationship Id="rId7" Type="http://schemas.openxmlformats.org/officeDocument/2006/relationships/hyperlink" Target="http://www.google.cz/url?sa=i&amp;rct=j&amp;q=shoulder+endoprosthesis&amp;source=images&amp;cd=&amp;cad=rja&amp;docid=hUx1NaAAbvU_jM&amp;tbnid=iHpX273CJkpFKM:&amp;ved=&amp;url=http://www.cz.all.biz/ep-ramene-sosna-g27710&amp;ei=4GNtUfqHCMrltQbghYDYCA&amp;psig=AFQjCNEatDxp3DTXBBJJzeyG8vDUPVIhdw&amp;ust=1366209888535070" TargetMode="External"/><Relationship Id="rId2" Type="http://schemas.openxmlformats.org/officeDocument/2006/relationships/hyperlink" Target="http://www.google.cz/url?sa=i&amp;rct=j&amp;q=shoulder+endoprosthesis&amp;source=images&amp;cd=&amp;cad=rja&amp;docid=3zzxSItOCQmtMM&amp;tbnid=2Qp-fyOJcqX3WM:&amp;ved=&amp;url=http://www.lima.it/articolo-smr_metal_back_glenoid_in_total_shoulder_arthroplasty-13-53-0.html&amp;ei=4GNtUfqHCMrltQbghYDYCA&amp;bvm=bv.45175338,d.Yms&amp;psig=AFQjCNEatDxp3DTXBBJJzeyG8vDUPVIhdw&amp;ust=136620988853507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hyperlink" Target="http://www.google.cz/url?sa=i&amp;rct=j&amp;q=shoulder+endoprosthesis&amp;source=images&amp;cd=&amp;cad=rja&amp;docid=55dar2CaFpDKMM&amp;tbnid=zBRoVHuSOEPmkM:&amp;ved=&amp;url=http://www.tornier-us.com/upper/shoulder/shorec005/index.php&amp;ei=4GNtUfqHCMrltQbghYDYCA&amp;bvm=bv.45175338,d.Yms&amp;psig=AFQjCNEatDxp3DTXBBJJzeyG8vDUPVIhdw&amp;ust=1366209888535070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hyperlink" Target="https://www.google.cz/url?sa=i&amp;rct=j&amp;q=&amp;esrc=s&amp;source=images&amp;cd=&amp;cad=rja&amp;uact=8&amp;ved=2ahUKEwjFzLGl4PbkAhXbBGMBHXmYD7cQjRx6BAgBEAQ&amp;url=https://www.theragora.fr/soigner/medecine-complementaires/ostheopathie/l-etiopathie-pour-soigner-la-nevralgie-cervico-brachiale.html&amp;psig=AOvVaw2i2mnolJvnjKrkHufI18wE&amp;ust=156987118703827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jpeg"/><Relationship Id="rId4" Type="http://schemas.openxmlformats.org/officeDocument/2006/relationships/hyperlink" Target="https://www.google.cz/url?sa=i&amp;rct=j&amp;q=&amp;esrc=s&amp;source=images&amp;cd=&amp;ved=2ahUKEwiB7N6C4fbkAhUm1eAKHSg_AwQQjRx6BAgBEAQ&amp;url=https://ebsco.smartimagebase.com/search?q%3Dt-2&amp;psig=AOvVaw2i2mnolJvnjKrkHufI18wE&amp;ust=1569871187038276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104-008-1609-4" TargetMode="External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hyperlink" Target="https://www.google.cz/url?sa=i&amp;rct=j&amp;q=&amp;esrc=s&amp;source=images&amp;cd=&amp;ved=&amp;url=https://heartcertcpr.com/news/5-early-warning-signs-heart-attack/&amp;psig=AOvVaw12B9xF5_rd_dWu86lgwAX_&amp;ust=156987295083332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cad=rja&amp;uact=8&amp;docid=_jmtU4SunJ5KWM&amp;tbnid=2637BRKboBuTKM:&amp;ved=0CAUQjRw&amp;url=http://shoulderarthritis.blogspot.com/2013/09/rotator-cuff-tear-arthropathy-of.html&amp;ei=EusxU5bbIoTTtQby44C4Cg&amp;bvm=bv.63587204,d.Yms&amp;psig=AFQjCNETai21PItUJbg0487HWQ_Wln-4Hg&amp;ust=13958662130727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lTdszjqtQB-CSM&amp;tbnid=9vhZan8xwMARYM:&amp;ved=0CAUQjRw&amp;url=http://www.t-nation.com/free_online_article/sports_body_training_performance_repair/pushups_face_pulls_and_shrugs&amp;ei=9OkxU9yBMc_Osgai3IDYDQ&amp;bvm=bv.63587204,d.Yms&amp;psig=AFQjCNETai21PItUJbg0487HWQ_Wln-4Hg&amp;ust=1395866213072762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z/url?sa=i&amp;rct=j&amp;q=&amp;esrc=s&amp;source=images&amp;cd=&amp;cad=rja&amp;uact=8&amp;docid=SSizVFuaxUJlpM&amp;tbnid=4Cmc46kRgb9VZM:&amp;ved=0CAUQjRw&amp;url=http://www.ericcressey.com/baseball-strength-and-conditioning-programs-rotator-cuff-work-2&amp;ei=ROkxU8meBY3QsgbisoGoAQ&amp;bvm=bv.63587204,d.Yms&amp;psig=AFQjCNETai21PItUJbg0487HWQ_Wln-4Hg&amp;ust=13958662130727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docid=kHy_bGFJzFaDDM&amp;tbnid=SDgfbtoVJv-qvM:&amp;ved=0CAUQjRw&amp;url=http://www.rad.washington.edu/academics/academic-sections/msk/muscle-atlas/upper-body/biceps-brachii&amp;ei=1u4xU7-vK4Xkswbps4CABg&amp;psig=AFQjCNGvTAdVaImc-NrXbQ3keMPMQR1zJg&amp;ust=13958673163454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z/url?sa=i&amp;rct=j&amp;q=&amp;esrc=s&amp;source=images&amp;cd=&amp;cad=rja&amp;uact=8&amp;docid=ZrpfXdPCCjrhHM&amp;tbnid=xv9gOoCEg5Gk0M:&amp;ved=0CAUQjRw&amp;url=http://orthopaedic.com.sg/slap-tear-a-cause-of-shoulder-pain/&amp;ei=s_ExU6mcDobfsgbL6YG4Dw&amp;psig=AFQjCNGvTAdVaImc-NrXbQ3keMPMQR1zJg&amp;ust=1395867316345438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z/url?sa=i&amp;rct=j&amp;q=&amp;esrc=s&amp;source=images&amp;cd=&amp;cad=rja&amp;uact=8&amp;docid=WKztT0rQ6_wVzM&amp;tbnid=p9YmRZHHXT1MaM:&amp;ved=0CAUQjRw&amp;url=http://www.zadeh.co.uk/shouldersurgery/shouldersurgery.htm&amp;ei=b_YxU-uvGIHpswbQ94D4DA&amp;psig=AFQjCNGFkC7cmmYcPaP5xNrDJ6ogKTcKLw&amp;ust=13958692767039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Q3gdmOl9pqIQPM&amp;tbnid=ymg_payxbB40YM:&amp;ved=0CAUQjRw&amp;url=http://radiopaedia.org/images/130249&amp;ei=t_gxU_2cIvSS0QXiqYD4Dw&amp;psig=AFQjCNEhvDddJ7UJig2Xu-HrwRkS4i8_oA&amp;ust=139587019890833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z/url?sa=i&amp;rct=j&amp;q=&amp;esrc=s&amp;source=images&amp;cd=&amp;cad=rja&amp;uact=8&amp;docid=modeH6TmtxPWbM&amp;tbnid=7J97VCG2y5R86M:&amp;ved=0CAUQjRw&amp;url=http://emedicine.medscape.com/article/401595-overview&amp;ei=uPYxU6D4JIqUtQbh9ID4Dg&amp;psig=AFQjCNGFkC7cmmYcPaP5xNrDJ6ogKTcKLw&amp;ust=1395869276703989" TargetMode="Externa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                Rameno</a:t>
            </a:r>
            <a:endParaRPr lang="cs-CZ" sz="6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67744" y="3645024"/>
            <a:ext cx="505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L</a:t>
            </a:r>
            <a:r>
              <a:rPr lang="cs-CZ" sz="3600" dirty="0" smtClean="0"/>
              <a:t>. Pazourek, Z. Rozkydal</a:t>
            </a:r>
            <a:endParaRPr lang="cs-CZ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2088232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Analýza bolesti </a:t>
            </a:r>
            <a:r>
              <a:rPr lang="cs-CZ" sz="3100" dirty="0" smtClean="0"/>
              <a:t>(charakter – intenzita – trvání - lokalizace - propagace – vazba na aktivitu)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5904656" cy="2520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800" b="1" dirty="0" smtClean="0"/>
              <a:t>Vazba na aktivitu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200" b="1" dirty="0" smtClean="0"/>
              <a:t>bolest mezi 60 – 120 st. </a:t>
            </a:r>
            <a:r>
              <a:rPr lang="cs-CZ" sz="2200" dirty="0" smtClean="0"/>
              <a:t>– </a:t>
            </a:r>
            <a:r>
              <a:rPr lang="cs-CZ" sz="2200" dirty="0" err="1" smtClean="0"/>
              <a:t>impingemetn</a:t>
            </a:r>
            <a:r>
              <a:rPr lang="cs-CZ" sz="2200" dirty="0" smtClean="0"/>
              <a:t> syndrom (tzv. bolestivý oblouk) </a:t>
            </a:r>
          </a:p>
          <a:p>
            <a:r>
              <a:rPr lang="cs-CZ" sz="2200" b="1" dirty="0" smtClean="0"/>
              <a:t>bolest při plné elevaci </a:t>
            </a:r>
            <a:r>
              <a:rPr lang="cs-CZ" sz="2200" dirty="0" smtClean="0"/>
              <a:t>– AC kloub</a:t>
            </a:r>
          </a:p>
          <a:p>
            <a:r>
              <a:rPr lang="cs-CZ" sz="2200" b="1" dirty="0" smtClean="0"/>
              <a:t>bolest při iniciální fázi abdukce (do 20-30st.) </a:t>
            </a:r>
            <a:r>
              <a:rPr lang="cs-CZ" sz="2200" dirty="0" smtClean="0"/>
              <a:t>– postižení </a:t>
            </a:r>
            <a:r>
              <a:rPr lang="cs-CZ" sz="2200" dirty="0" err="1" smtClean="0"/>
              <a:t>supraspinatu</a:t>
            </a:r>
            <a:endParaRPr lang="cs-CZ" sz="2200" dirty="0" smtClean="0"/>
          </a:p>
          <a:p>
            <a:endParaRPr lang="cs-CZ" sz="22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407707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pacient nemůže spát na postiženém rameni + noční bolesti </a:t>
            </a:r>
            <a:r>
              <a:rPr lang="cs-CZ" sz="2000" dirty="0" smtClean="0"/>
              <a:t>– zmrzlé rameno, obtíže s AC kloubem, závažnější postižení GH kloubu (artróza, artritida, ..), masivní nebo akutní ruptura RM, akutní tendinitidy RM, nádory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bolest zcela bez vazby na aktivitu </a:t>
            </a:r>
            <a:r>
              <a:rPr lang="cs-CZ" sz="2000" dirty="0" smtClean="0"/>
              <a:t>– přenesená viscerální bolest, nádory</a:t>
            </a:r>
          </a:p>
        </p:txBody>
      </p:sp>
      <p:sp>
        <p:nvSpPr>
          <p:cNvPr id="17410" name="AutoShape 2" descr="data:image/jpeg;base64,/9j/4AAQSkZJRgABAQAAAQABAAD/2wCEAAkGBhQSEBQUEBIVFRQUFBUWFxYVFRQQFBYVFRYVFxUWFRIXGyYeGBojGRUWHy8gIycpLCwsFR4xNTAqNSYrLCkBCQoKDQwOFw8PFCkYGBgvKSkpKSkpKSkpNSkpKSkpKSkpKSkpKSkpLCkpKSkpKSkpKSkpKSkpKSkpKSkpKSkpKf/AABEIAPQAwgMBIgACEQEDEQH/xAAbAAEAAwEBAQEAAAAAAAAAAAAAAwQFAQIGB//EAEUQAAEDAQQHBAcFBgQHAQAAAAEAAhEDBBIhMQUiQVFhcZETMoGhM1JicrGywQYjQoKSFDRTc6LRFUPC0iRjg5Ojw/AH/8QAGQEBAQEBAQEAAAAAAAAAAAAAAAEEAwIF/8QAHhEBAQEBAQACAwEAAAAAAAAAAAECEQMhYTEyQRL/2gAMAwEAAhEDEQA/AP2yjkpFFROClRaIiIgiIgIiICKO0VwxjnumGgkwC4wM8BiVTdp2kHFskuEYBpJMgHAcjKDQRV7Jb2VQSwyBGOUyJBHBWEBERAREQEREBERAREQEREBERBFROClUVDJSotEREQREQEREHmrTDmkHIgg8jgVjmw0DWLdcPxgh0Yw2/dOeREraXztSoZe9pALXuIJEwKYqPPW+Ag3qNENENAAG7gIUi+E+0P8A+yWCyPNN5qvqjNjKTm/1VA0RxC+o0LpptopMfLGucJNMVGVXM9lxbheG1BprkrKqaPqEnWd6Vzwb5kNgENgbLwy2CU0XYaoIdUe4Qe6Tf/CA43p2vvOjdGWSDWRAqdXStNri0vxGYAc6Od0GPFBcRUv8Ypet/S/+yhtGnqbKjGE99jnzIEAAkap1sQ1+z8BQaaLPOmmAwb4IEkFjhAxJnkBJ8N4XgfaClvIGGJa5rcS3EEjc4FBpos52nGQYvEjMXSC2cg7DVkYic0/x6lBIdN0kRBzABjoQeAKDRRUDpmndJk4CRqkXgSGgtJGIJIAKUNM03ENDjeJAuwZxBOOGUNOOWCC+iIgioZKVRUMlKi0RERBERAREQCsez6Nv0jj32VQcMQ58A9C2FsKpTFyqW7Hi+PeEB48cD1QfLaW0BQtlO5a6LXwSDPeY4YG48awxyIO5WG6Jp3Gte0VC1oaHPDXPIAiS+JniFftrIrvja2m78xvtnoxvRUrVpJjJGL3AE3WC84AbXbGjnHCVG/PLO8T6K0SYe6lWq0wHXWi92jNWL2pUvDvSMIywU1bTNWkS11P9oIk/8NhUGBIv03mGzEd/GclNYdG1DTa2q64AMWUyZJOLr9TM47GxzK0qFmawXWNDRuAgc+fFVh1e1mWOr+0gk1RAwNKmXMI4VSQH+EN8VqUKLWNDWANAyAAA6BV7botlUgkEPHdqMNyo3k8bOBkcFVNtqUP3jXpj/OaILf51MZe+3DeGhEayyLfbaTXubUpz3ZJDSHOg3G4mZidkY8VqsqAgEGQRIIMgg5EEKA6PYXOcWNLnABxIBJAyGOxBiDSNnLdWiXAAOGEDFrbocSZkl8bc8Vas9oovNNvZCXTIIGqWyPHFh6BajbGwCAxoG66AMMsI4IyyMBlrGgnMhoB6xxPVBiU7XZjg2i4xq4CZm6Gyb2M9o0A4xOxaVDRVG6CKYEyYOJF5oYdp/CAOQU7bBTAIFNkHPVGPPDgOimYwAQAABgAMABwQVDoal/DGc5neCNuQIBjeJXqz6KpMdeYwA78eP+49SraICIiCChkp1BQdgpgVItdREVQREQEREBVqvpWe68/KPqrKrP8ATN/lv+amgo6XZFRjvWa5h5jWb/q6qo2jeexsDXeCYGxus4n9IHitLTbfur3qOa7wmHf0lyr6KZNVx9Rob+Z2J6AN/UjRnfPOtiEUNotTWCXuDQTAJwxgmPI9F6bXBAIIIMRjnIkQeSM6RcheW1QSQCCRgfET8MV6BQZNSyus5v2dpdTmX0BxzdR2NO25kdkHPRstrbUYH0yHNORHQgg5EHAg4hSkLJtlJ1Bzq9IS041qY/EB/ms9sDMfiHEBBrErqxbbQdVHaUSHsqU2RrkNIvXr4AwOB8TE5Lln0M+9rucANofeLzOrekQC1urI5oNtERAREQEREEFDJThV6GSnCi11ERVBERASVWtFuDXBoF57smjDfiTsGB6Lw4VnCQWM3Ah1TqQWoLirO9O3+W75mLl+o3MNePZNw9HGD1UQtIdUZEgw9rgRDm4AwR4ILNro36bm+s1w6ghVNAsPYNc4Q6pL3DcTs8AAFoqtYO4Rue8eAc5Dvxxy22EVbt6Ya69gSJ1XNiQfa8lmv+zILnG+Q12F0NgBuMNzyAMZZLcRBhu+zIvAio4AOmIgDKAIIyuxtwJEKXR+geye13aTdaWxdIwJJAkuOAnieK15VO26SbTw7zyMGjPmTsHHpKLJ1NarU2m0ueYHUk7ABtPBY1ptDqp1tVk4MnPjUI+UYb52eH3nOvPMu2R3Wjc0fXM/BCnWrz8efNedF2jsKopnCjVdqbqdUySzg1+JA2OkfiAX0YXzVqswewtdkRszBBBDhuIMEHgtTQdvNSlD/SUzcqR6wAIcODmlrh7yOftjl7P60kSEVcBERAhERBXs4wVgBV7NkrCkWiIiqC81XwCTkAT0Er0q+kfQ1I/hv+UoKmjbK8vNV5i+O7Awy27oDcOHFaULlPIRuC9IOQqTbM39pL41m0g2d4e6fLs/NT2y2CmwudMCMAJJJMAAb1W0ZWL31XGc2AAi6btxrhM7ZeeiDQVbR/o+bnnq5ysqto70TfzfMUFlcJXKtQNBLiABiScAAsO16RdVwbLae/Fr3/VrfM8Ees5uryLNt0riWUoJGDn5tbwHrO4ZDbuVBjYnMk4kkySd5O1GtgQBAGzcukqN2POZjq4V2VyVHR2V4stXs7Sx34aw7J26+2XUif62/maN0epUGkKJdTcG96LzTtD2G8wj8zQVXPeex9UigsVqFSmyoMnta7qJhTqvniIiAiIgr2Y4KwFWsxwViVItdREVQXHBdlclBUsLrt6mT3IuznccNXpi38quAqjbaQNSlmDLhIMG7cdOO7I9FL+yn+K//wAf+xBX0028wMaJcXAgAgGG4uOPDzjepNGAw4kRLoiZi41rM9uLSuVKTaQLmiXuhoJMuc45Ak7PoOCs2ajcaGjGBnvOZPiTKCQlZ9O2tpUGF20CGjEuJxgDx5BW7VUuscdzXHoCV87Z6UAFxLnXGgk7gBgB+EcAjp5+f+6lr1nVCDUyBlrB3W7ifWdxyGzeeErqhtNqDACQTJDQBEkmTtgDAE4nYo3zMz+EwKSqNPTNLCXXZiL0ZniCRnhPEb106ZpRPaA4E4TOABy5ERvlRerqEqo3StK7e7RsbeHez/S7ojNL0TEVG4mBjtww81RcBS8qbdK0jEPBktiMTrODQeUkdVblRFv7MPii6n/Cq1GD3b15n9D2rYWF9nnRVtDeNJ/6mXP/AFBbq9PnbnNURER5EXCUQV7NkrICq2UYK0FItEReKtUNBLjAGZVR7VSpbdYtY2+8ZgYNb77tnLPgvJv1N9NnSo4f6PjyVmjQDRDQABsCCKz2Y3r73XnRAjBrRhIaPDM4qzC8PMAk7BKUSS0E4EgEjcUET6RNRpjVa1x/MYHyz1ViERBS0yfuKnuHocD5Sso7VsaUZNGoN9N4/pKxK7X0/Stgeu3WZ4nNviI4o0+GpPiuqrpBzA0doHEXhduBxcHAEgtu4gwHYq0DORwVe1WJtQAPEgOvRljBGPgSo11kzZARDSYIy7STeJIja6XDyXW1LO6/LHANDAZvgPF2kG4cLzAJ2rTboqkDLabQZBy2gyPPFcdoukYmm3Azltw2TjkOgUeeVRrizggvvAub2kTUMghzshgXQ50c1PSsFGqbwadXCTfbIknAnvCZ6KzU0ZTcQSwEgBoO4AEARMQASPFTULO1pJaIvGT5/wBz1ReKzdDU74dBlt2NZ0C7djCfYb0V0DFAiq8S6C/eK38qj81ZbywdA/vFc7LlAeP3pPxC3lXz/T9qIiI5vBXEKIIbJkrQVWyZK0FItFUDL9Qk5UyA0bLxEl3QgDdjvVtVrDk476j/AIx9FUWUUVOrLnD1SB1aD9VKggtvo3cQR1w+qnUFt9G73SemP0U6AiIgqaUaXUnMBgvBaDukGT0U1CpeY13rNB6iV7cwSDtEx45qvo4fdgbi4dHEBBWtGg2kk0z2bjndxYTxp5eIg8VnV6b6XpWwPXbrM8drPHDivpFwhHTPrrL5wY4g4HdiPBdC0bToRpJdTPZuOcCWH3mHDxEHis6vTfT9K2B67dZnjtb44cVGvHtnX1RCugzBBw6zyhFHXouSuqOvXDGuc7JoLj4CVRc+zTMKz/WrOA5U2tp/Mx3VbSz9A2Y07PSa7vXbzvefrO83FaCr5ur22iIiPKB1YSuqN5xPNFAsmStBVLJkrQRaOdAndioLA2KTOIk83ax+KW8/dujaLv6tX6qwAqis3VrHc9s/mZgeoI/SrKo2ytdq0cMy4HgCIk/mujxV5B5e2QRvEdVHZHTTbOcCeYwPmFMoLJkRue4ec/VBOuOMLq8ViYwEnYMh4ncgqC1AuLtjWEjdG1x5xA4AlT2GnFNoOcAnmcT5lV7VShhaTLqrmtJyzOIA2ANvdOKvoCIiAuQuogzbToZhxpns3H1e6T7TMp4iDxWfXY+n6RuHrtlzPHazxw4r6JEdM+msvnGukAggg5EGQeRVe0Uu0fTo7Kj5d/Kp6z556rPzlbNq0Kwyaf3bvZ7p95hwPPA8VkaNtIpNfaapBvnsqUYTTa7vi96xlx9lrfE7a9pc/b6hdWXS02C67ccNe7iQIEwHEbAcTyB3Ka36WZSDZ1rxIF0t2CSSSQIA+KMq8izKGmg54aGO1ogmO66brsDtunDMRK0wgqvGJ5opHMM5IgisgwVsKpZBgrYCi1WtmNxvrPHRusflCsqtU9Kz3X9ZZ9FYJVRnWhl8VnbmlrebNYkfnj9IWhTdIB3ieqpU8LLP/KLjzLZPmSrlBsNaDsA+CD2oLOdaoB64+VqnVSx04dVO9/0H9/JBbREQVamNZvssLvFxug9A7qrSqj0540x5OdPzBWkEVe1sZF97WzleIE8pUheMMc8uPJU7fottYsL5ht6QCW3g8QQS0gxwWcPswb5LqstLmktDboIDiSDBxkQDwCDcbUBmDlgeB3FdlfPn7KukEVjkRkRm0twIM5Z47ArejdCOpPvGpeFy7F2N0bcAN3HqGsiEqnpHSAptEC9UeYpsGb3R5NAxLsgEFfS1U1HCzsMF4mo4ZspZE8HOOqPzH8KuusTCwMLGlgAAaQCABgIHIBQaM0f2bSXuvVXm9UflLtgG5rRgBuG8mbyCvRsTG3rrQL2e2c8MdmJw4nelewseAHNBAM7s8xhGBGBGR2qwiCCzWNtObjYkyf8A45Dhkp0RAREQVLJkrYVSyZK2otVq3pafJ/wH9lYecDyUFp71M+2R1a5dtzopPIzDHdYMKoqVDFkE5CkyeUNnylX6dQOEtII3gyOqrW5sUHNHqXRzIDW+cKB9nBOvZmuO9vZu83XSg01BZjN87C8x4AD6KhVo0wP3Rx5Npn/WoqVOmcBZAOEUx9QEG2o61oawS5wA4mOm9VKNgYRjRLOBI8rjiEFmuOPZUWA+uSGz0Bd1hByjaC6uDdIb2brpdgXazZN3MDLONuG/QWdWpOY4VXuLrshwAhrWGJIbwIBkmYBWgEHUREBEWXW0sXuLLMBUcDDnmexpn2nDvO9luO8tzQWNIaRFIAQX1HYMpti88jdOAA2uOA2qLR2jyHGrWIdWcIJE3WNmezpg/hnM5uOJyAHuwaNFMlxJfUf36ju8YyaBk1g2NGHMyTeQAEREBERAREQEREFOxnAK4qViyCuhRar23Jp3PZ5mPquW/uR6xYOrgD5SmkT92eF09HBe7TSLmkAwcCDuIIInhI6KojtGNSm33nn8sAebh0VpUbLWv1L0RFOCNxvuBHVp6K8g4V5p0wMgByEL0orJWvMBOcnycR9EEyIiDxWGq7kfgo7Cfume435QpnHA8lm0rG99OndrOY3sxIY1kmctZwMYYINF9QNBLiABiSTAA4nYs52nWuws7XVjvZhT8azobHKeRXpmgKUg1AarhkazjWg7w12q3wAWgGoMv/DKlX95qav8KkXNZyfUwc/lqg7QtKjRDQGtAa0CAAAABuAGAXtEBERAREQEREBERARcRUU7HkFbBVOx5BXWrytVtIAmk6BkJjfdIJ8goLRpANecZim1zWyBevvLZ8m/qWhC+W03QLSy6dakXQNppQHAgbbpEcMFUa1idFap7ZMc2OIPW8tB9oaDDiBzw81j6PPakOJALhUcbs6rg6llPKfFbNMGNaJ2xkg8OtbPXb1B6AKrQtF1zm3XFp1wQJgPJlpbmCCCeRG4q+GAZAdFWafv3cabI8HPn5moPf7Y3c79Dv7KSlVDgC0yDtXtcAQCFX0efuwD+Eln6SQPIBWVVsOTjvqP8nEfRBaREQEREBERAREQEREBERAREQUrGMArgVSx5K4FFoq9ssQqNgyM4IN0iRBg8lPK6gyq+j+zplzHEOBvFwujvFt4XYiIaOimqWWpObXbjL6RjjcMHyU2kvQ1Pcd5AlWQqilSsLh/mBpPqsGPMvknqq1tc+ie1LhUBuU4dFOC+o1oILWnCXCZH4VrLM09jTA9q9/2wX/FoQSPbWmYaODak+Tqf1UNSzVXZyP+oW+TG/2WqiDNtFncGtvVXSXMbqm4AC5s4Yk4TmSr1GiGtgcczJk4kkqG14vpD2yf0td9SFaQEREBERAREQEREBERAREQEREFOx5BXAiKLRERERWpsscN7XfApZXSxpO1rfgERUSrO0o2TB/g1j4w0fAlEQXqZkDkF7REFWp6dnBjz43mD4FWkRAREQEREBERAREQEREA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painfular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799715"/>
            <a:ext cx="2602607" cy="32773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37192"/>
          </a:xfrm>
        </p:spPr>
        <p:txBody>
          <a:bodyPr>
            <a:normAutofit lnSpcReduction="10000"/>
          </a:bodyPr>
          <a:lstStyle/>
          <a:p>
            <a:r>
              <a:rPr lang="cs-CZ" sz="2200" dirty="0" err="1" smtClean="0"/>
              <a:t>aspekce</a:t>
            </a:r>
            <a:r>
              <a:rPr lang="cs-CZ" sz="2200" dirty="0" smtClean="0"/>
              <a:t> a palpace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vyšetření aktivní a pasivní hybnosti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funkční testy :</a:t>
            </a:r>
          </a:p>
          <a:p>
            <a:pPr lvl="1"/>
            <a:r>
              <a:rPr lang="cs-CZ" sz="2000" dirty="0" smtClean="0"/>
              <a:t>testy na RM</a:t>
            </a:r>
          </a:p>
          <a:p>
            <a:pPr lvl="1"/>
            <a:r>
              <a:rPr lang="cs-CZ" sz="2000" dirty="0" smtClean="0"/>
              <a:t>testy na </a:t>
            </a:r>
            <a:r>
              <a:rPr lang="cs-CZ" sz="2000" dirty="0" err="1" smtClean="0"/>
              <a:t>impingement</a:t>
            </a:r>
            <a:r>
              <a:rPr lang="cs-CZ" sz="2000" dirty="0" smtClean="0"/>
              <a:t> syndrom</a:t>
            </a:r>
          </a:p>
          <a:p>
            <a:pPr lvl="1"/>
            <a:r>
              <a:rPr lang="cs-CZ" sz="2000" dirty="0" smtClean="0"/>
              <a:t>testy na biceps (šlachu CLMBB)</a:t>
            </a:r>
          </a:p>
          <a:p>
            <a:pPr lvl="1"/>
            <a:r>
              <a:rPr lang="cs-CZ" sz="2000" dirty="0" smtClean="0"/>
              <a:t>testy na AC kloub</a:t>
            </a:r>
          </a:p>
          <a:p>
            <a:pPr lvl="1"/>
            <a:r>
              <a:rPr lang="cs-CZ" sz="2000" dirty="0" smtClean="0"/>
              <a:t>testy na </a:t>
            </a:r>
            <a:r>
              <a:rPr lang="cs-CZ" sz="2000" dirty="0" err="1" smtClean="0"/>
              <a:t>instabilitu</a:t>
            </a:r>
            <a:r>
              <a:rPr lang="cs-CZ" sz="2000" dirty="0" smtClean="0"/>
              <a:t> v.č. zhodnocení </a:t>
            </a:r>
            <a:r>
              <a:rPr lang="cs-CZ" sz="2000" dirty="0" err="1" smtClean="0"/>
              <a:t>ev</a:t>
            </a:r>
            <a:r>
              <a:rPr lang="cs-CZ" sz="2000" dirty="0" smtClean="0"/>
              <a:t>. kloubní </a:t>
            </a:r>
            <a:r>
              <a:rPr lang="cs-CZ" sz="2000" dirty="0" err="1" smtClean="0"/>
              <a:t>laxicity</a:t>
            </a:r>
            <a:endParaRPr lang="cs-CZ" sz="2000" dirty="0" smtClean="0"/>
          </a:p>
          <a:p>
            <a:pPr lvl="1">
              <a:buNone/>
            </a:pPr>
            <a:endParaRPr lang="cs-CZ" sz="800" dirty="0" smtClean="0"/>
          </a:p>
          <a:p>
            <a:r>
              <a:rPr lang="cs-CZ" sz="2200" dirty="0" smtClean="0"/>
              <a:t>orientační vyšetření C-</a:t>
            </a:r>
            <a:r>
              <a:rPr lang="cs-CZ" sz="2200" dirty="0" err="1" smtClean="0"/>
              <a:t>pateře</a:t>
            </a:r>
            <a:r>
              <a:rPr lang="cs-CZ" sz="2200" dirty="0" smtClean="0"/>
              <a:t>                                                        </a:t>
            </a:r>
            <a:r>
              <a:rPr lang="cs-CZ" sz="1800" dirty="0" smtClean="0"/>
              <a:t>(</a:t>
            </a:r>
            <a:r>
              <a:rPr lang="cs-CZ" sz="1800" dirty="0" err="1" smtClean="0"/>
              <a:t>event</a:t>
            </a:r>
            <a:r>
              <a:rPr lang="cs-CZ" sz="1800" dirty="0" smtClean="0"/>
              <a:t>. následně dle nálezu doplnění RTG a neurologického vyšetření)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orientační zhodnocení prokrvení a inervace končetiny, resp. její periferie</a:t>
            </a:r>
          </a:p>
          <a:p>
            <a:endParaRPr lang="cs-CZ" sz="2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- </a:t>
            </a:r>
            <a:r>
              <a:rPr lang="cs-CZ" sz="4400" b="1" dirty="0" err="1" smtClean="0"/>
              <a:t>aspekce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4392488" cy="58326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asymetrie </a:t>
            </a:r>
          </a:p>
          <a:p>
            <a:pPr lvl="1"/>
            <a:r>
              <a:rPr lang="cs-CZ" dirty="0" smtClean="0"/>
              <a:t>ramen  </a:t>
            </a:r>
            <a:endParaRPr lang="cs-CZ" dirty="0" smtClean="0"/>
          </a:p>
          <a:p>
            <a:pPr lvl="1"/>
            <a:r>
              <a:rPr lang="cs-CZ" dirty="0" smtClean="0"/>
              <a:t>lopatek </a:t>
            </a:r>
            <a:endParaRPr lang="cs-CZ" dirty="0" smtClean="0"/>
          </a:p>
          <a:p>
            <a:pPr lvl="2"/>
            <a:r>
              <a:rPr lang="cs-CZ" sz="2000" dirty="0" smtClean="0"/>
              <a:t> deformity </a:t>
            </a:r>
            <a:r>
              <a:rPr lang="cs-CZ" sz="2000" dirty="0" smtClean="0"/>
              <a:t>páteře </a:t>
            </a:r>
            <a:r>
              <a:rPr lang="cs-CZ" sz="2000" dirty="0" smtClean="0"/>
              <a:t>(skolióza) a hrudníku</a:t>
            </a:r>
          </a:p>
          <a:p>
            <a:pPr lvl="2"/>
            <a:r>
              <a:rPr lang="cs-CZ" sz="2000" dirty="0" smtClean="0"/>
              <a:t>svalové </a:t>
            </a:r>
            <a:r>
              <a:rPr lang="cs-CZ" sz="2000" dirty="0" err="1" smtClean="0"/>
              <a:t>dysbalance</a:t>
            </a:r>
            <a:r>
              <a:rPr lang="cs-CZ" sz="2000" dirty="0" smtClean="0"/>
              <a:t> </a:t>
            </a:r>
          </a:p>
          <a:p>
            <a:pPr lvl="2"/>
            <a:r>
              <a:rPr lang="cs-CZ" sz="2000" dirty="0" err="1" smtClean="0"/>
              <a:t>scapula</a:t>
            </a:r>
            <a:r>
              <a:rPr lang="cs-CZ" sz="2000" dirty="0" smtClean="0"/>
              <a:t> </a:t>
            </a:r>
            <a:r>
              <a:rPr lang="cs-CZ" sz="2000" dirty="0" err="1" smtClean="0"/>
              <a:t>alta</a:t>
            </a:r>
            <a:r>
              <a:rPr lang="cs-CZ" sz="2000" dirty="0" smtClean="0"/>
              <a:t> </a:t>
            </a:r>
            <a:r>
              <a:rPr lang="cs-CZ" sz="2000" dirty="0" smtClean="0"/>
              <a:t>- </a:t>
            </a:r>
            <a:r>
              <a:rPr lang="cs-CZ" sz="2000" dirty="0" err="1" smtClean="0"/>
              <a:t>Sprengel</a:t>
            </a:r>
            <a:endParaRPr lang="cs-CZ" sz="2000" dirty="0" smtClean="0"/>
          </a:p>
          <a:p>
            <a:pPr lvl="2"/>
            <a:r>
              <a:rPr lang="cs-CZ" sz="2000" dirty="0" smtClean="0"/>
              <a:t>odstávající lopatka </a:t>
            </a:r>
          </a:p>
          <a:p>
            <a:pPr lvl="3"/>
            <a:r>
              <a:rPr lang="cs-CZ" sz="1800" dirty="0" smtClean="0"/>
              <a:t>paréza </a:t>
            </a:r>
            <a:r>
              <a:rPr lang="cs-CZ" sz="1800" dirty="0" err="1" smtClean="0"/>
              <a:t>n.thoracicus</a:t>
            </a:r>
            <a:r>
              <a:rPr lang="cs-CZ" sz="1800" dirty="0" smtClean="0"/>
              <a:t> </a:t>
            </a:r>
            <a:r>
              <a:rPr lang="cs-CZ" sz="1800" dirty="0" err="1" smtClean="0"/>
              <a:t>longus</a:t>
            </a:r>
            <a:r>
              <a:rPr lang="cs-CZ" sz="1800" dirty="0" smtClean="0"/>
              <a:t> (m</a:t>
            </a:r>
            <a:r>
              <a:rPr lang="cs-CZ" sz="1800" dirty="0" smtClean="0"/>
              <a:t>. </a:t>
            </a:r>
            <a:r>
              <a:rPr lang="cs-CZ" sz="1800" dirty="0" err="1" smtClean="0"/>
              <a:t>serratus</a:t>
            </a:r>
            <a:r>
              <a:rPr lang="cs-CZ" sz="1800" dirty="0" smtClean="0"/>
              <a:t> </a:t>
            </a:r>
            <a:r>
              <a:rPr lang="cs-CZ" sz="1800" dirty="0" err="1" smtClean="0"/>
              <a:t>anterior</a:t>
            </a:r>
            <a:r>
              <a:rPr lang="cs-CZ" sz="1800" dirty="0" smtClean="0"/>
              <a:t>) </a:t>
            </a:r>
          </a:p>
          <a:p>
            <a:pPr lvl="3"/>
            <a:r>
              <a:rPr lang="cs-CZ" sz="1800" dirty="0" smtClean="0"/>
              <a:t>paréza n</a:t>
            </a:r>
            <a:r>
              <a:rPr lang="cs-CZ" sz="1800" dirty="0" smtClean="0"/>
              <a:t>. </a:t>
            </a:r>
            <a:r>
              <a:rPr lang="cs-CZ" sz="1800" dirty="0" err="1" smtClean="0"/>
              <a:t>accesorius</a:t>
            </a:r>
            <a:r>
              <a:rPr lang="cs-CZ" sz="1800" dirty="0" smtClean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m.trapezius</a:t>
            </a:r>
            <a:r>
              <a:rPr lang="cs-CZ" sz="1800" dirty="0" smtClean="0"/>
              <a:t>)</a:t>
            </a:r>
          </a:p>
          <a:p>
            <a:endParaRPr lang="cs-CZ" sz="2200" dirty="0" smtClean="0"/>
          </a:p>
        </p:txBody>
      </p:sp>
      <p:pic>
        <p:nvPicPr>
          <p:cNvPr id="15362" name="Picture 2" descr="http://cfile234.uf.daum.net/image/18602E4C4D391D88138CB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65"/>
          <a:stretch>
            <a:fillRect/>
          </a:stretch>
        </p:blipFill>
        <p:spPr bwMode="auto">
          <a:xfrm>
            <a:off x="6588224" y="260648"/>
            <a:ext cx="2555776" cy="2160240"/>
          </a:xfrm>
          <a:prstGeom prst="rect">
            <a:avLst/>
          </a:prstGeom>
          <a:noFill/>
        </p:spPr>
      </p:pic>
      <p:pic>
        <p:nvPicPr>
          <p:cNvPr id="5" name="Picture 2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107" y="836712"/>
            <a:ext cx="2293109" cy="2160241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15364" name="Picture 4" descr="http://www.ijoonline.com/articles/2011/45/2/images/IndianJOrthop_2011_45_2_132_77132_f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103" r="55503"/>
          <a:stretch>
            <a:fillRect/>
          </a:stretch>
        </p:blipFill>
        <p:spPr bwMode="auto">
          <a:xfrm>
            <a:off x="4211960" y="3068960"/>
            <a:ext cx="2304256" cy="2448272"/>
          </a:xfrm>
          <a:prstGeom prst="rect">
            <a:avLst/>
          </a:prstGeom>
          <a:noFill/>
        </p:spPr>
      </p:pic>
      <p:pic>
        <p:nvPicPr>
          <p:cNvPr id="15366" name="Picture 6" descr="http://www.shoulderdoc.co.uk/images/uploaded/wing02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-1315" r="6649"/>
          <a:stretch>
            <a:fillRect/>
          </a:stretch>
        </p:blipFill>
        <p:spPr bwMode="auto">
          <a:xfrm>
            <a:off x="6588224" y="2492896"/>
            <a:ext cx="2555776" cy="2024845"/>
          </a:xfrm>
          <a:prstGeom prst="rect">
            <a:avLst/>
          </a:prstGeom>
          <a:noFill/>
        </p:spPr>
      </p:pic>
      <p:pic>
        <p:nvPicPr>
          <p:cNvPr id="15368" name="Picture 8" descr="feature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581525"/>
            <a:ext cx="206692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- </a:t>
            </a:r>
            <a:r>
              <a:rPr lang="cs-CZ" sz="4400" b="1" dirty="0" err="1" smtClean="0"/>
              <a:t>aspekce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5184576" cy="48245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stav svalstva </a:t>
            </a:r>
          </a:p>
          <a:p>
            <a:r>
              <a:rPr lang="cs-CZ" sz="2800" dirty="0" err="1" smtClean="0"/>
              <a:t>antalgické</a:t>
            </a:r>
            <a:r>
              <a:rPr lang="cs-CZ" sz="2800" dirty="0" smtClean="0"/>
              <a:t> držení ramene </a:t>
            </a:r>
            <a:r>
              <a:rPr lang="cs-CZ" sz="2800" dirty="0" err="1" smtClean="0"/>
              <a:t>event</a:t>
            </a:r>
            <a:r>
              <a:rPr lang="cs-CZ" sz="2800" dirty="0" smtClean="0"/>
              <a:t>. deformita                                             </a:t>
            </a:r>
            <a:r>
              <a:rPr lang="cs-CZ" sz="2000" dirty="0" smtClean="0"/>
              <a:t>(luxace AC, SC i GH kloubu, zlomeniny klíční kosti a proximálního humeru, ruptura šlachy CLMBB)  </a:t>
            </a:r>
          </a:p>
          <a:p>
            <a:r>
              <a:rPr lang="cs-CZ" sz="2800" dirty="0" smtClean="0"/>
              <a:t>otok a rezistence                                                                          </a:t>
            </a:r>
            <a:r>
              <a:rPr lang="cs-CZ" sz="2000" dirty="0" smtClean="0"/>
              <a:t>(trauma, </a:t>
            </a:r>
            <a:r>
              <a:rPr lang="cs-CZ" sz="2000" dirty="0" err="1" smtClean="0"/>
              <a:t>synovialitida</a:t>
            </a:r>
            <a:r>
              <a:rPr lang="cs-CZ" sz="2000" dirty="0" smtClean="0"/>
              <a:t> AC či SC kloubu, ganglion AC kloubu, tumory)</a:t>
            </a:r>
          </a:p>
          <a:p>
            <a:r>
              <a:rPr lang="cs-CZ" sz="2800" dirty="0" smtClean="0"/>
              <a:t>kožní změny                                                                          </a:t>
            </a:r>
            <a:r>
              <a:rPr lang="cs-CZ" sz="2000" dirty="0" smtClean="0"/>
              <a:t>(hematom, zarudnutí , jizvy)</a:t>
            </a:r>
          </a:p>
          <a:p>
            <a:endParaRPr lang="cs-CZ" sz="2200" dirty="0" smtClean="0"/>
          </a:p>
        </p:txBody>
      </p:sp>
      <p:pic>
        <p:nvPicPr>
          <p:cNvPr id="14338" name="Picture 2" descr="https://encrypted-tbn1.gstatic.com/images?q=tbn:ANd9GcR1eQLZbE0rOUaI5AW3DlSR9XBGtHScTmBL5bZH1DD4ErlhOcdp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016224" cy="1600177"/>
          </a:xfrm>
          <a:prstGeom prst="rect">
            <a:avLst/>
          </a:prstGeom>
          <a:noFill/>
        </p:spPr>
      </p:pic>
      <p:pic>
        <p:nvPicPr>
          <p:cNvPr id="14340" name="Picture 4" descr="http://www.backandneck.ca/wp-content/uploads/2012/09/right-shoulder-pain-caus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8"/>
            <a:ext cx="1800200" cy="2717031"/>
          </a:xfrm>
          <a:prstGeom prst="rect">
            <a:avLst/>
          </a:prstGeom>
          <a:noFill/>
        </p:spPr>
      </p:pic>
      <p:pic>
        <p:nvPicPr>
          <p:cNvPr id="14342" name="Picture 6" descr="https://encrypted-tbn2.gstatic.com/images?q=tbn:ANd9GcTLSU5mcz0xXsSAWsgsyy5zs3HL0PBncvmKDlZhS449N5MEDi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521" y="486916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- palpace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pic>
        <p:nvPicPr>
          <p:cNvPr id="13314" name="Picture 2" descr="http://www.maitrise-orthop.com/photos/168/cdumontier_doursounian_miseaupoint_1010/fig8dumont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9768"/>
            <a:ext cx="4464496" cy="3363253"/>
          </a:xfrm>
          <a:prstGeom prst="rect">
            <a:avLst/>
          </a:prstGeom>
          <a:noFill/>
        </p:spPr>
      </p:pic>
      <p:pic>
        <p:nvPicPr>
          <p:cNvPr id="13318" name="Picture 6" descr="http://www.athletestreatingathletes.com/wordpress/wp-content/uploads/2010/10/postshouldb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80728"/>
            <a:ext cx="2880320" cy="3322187"/>
          </a:xfrm>
          <a:prstGeom prst="rect">
            <a:avLst/>
          </a:prstGeom>
          <a:noFill/>
        </p:spPr>
      </p:pic>
      <p:pic>
        <p:nvPicPr>
          <p:cNvPr id="13320" name="Picture 8" descr="http://ajs.sagepub.com/content/35/8/1334/F1.lar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7341"/>
          <a:stretch>
            <a:fillRect/>
          </a:stretch>
        </p:blipFill>
        <p:spPr bwMode="auto">
          <a:xfrm>
            <a:off x="318765" y="4437112"/>
            <a:ext cx="1372915" cy="2210966"/>
          </a:xfrm>
          <a:prstGeom prst="rect">
            <a:avLst/>
          </a:prstGeom>
          <a:noFill/>
        </p:spPr>
      </p:pic>
      <p:pic>
        <p:nvPicPr>
          <p:cNvPr id="13322" name="Picture 10" descr="image"/>
          <p:cNvPicPr>
            <a:picLocks noChangeAspect="1" noChangeArrowheads="1"/>
          </p:cNvPicPr>
          <p:nvPr/>
        </p:nvPicPr>
        <p:blipFill>
          <a:blip r:embed="rId8" cstate="print"/>
          <a:srcRect b="21509"/>
          <a:stretch>
            <a:fillRect/>
          </a:stretch>
        </p:blipFill>
        <p:spPr bwMode="auto">
          <a:xfrm>
            <a:off x="1835696" y="4454090"/>
            <a:ext cx="2880320" cy="2236343"/>
          </a:xfrm>
          <a:prstGeom prst="rect">
            <a:avLst/>
          </a:prstGeom>
          <a:noFill/>
        </p:spPr>
      </p:pic>
      <p:pic>
        <p:nvPicPr>
          <p:cNvPr id="13324" name="Picture 12" descr="https://encrypted-tbn1.gstatic.com/images?q=tbn:ANd9GcREGOto5Xwg1xGfOOik9aK8-8ps8HqKFOJEq4NsPf8uO_6dngj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157192"/>
            <a:ext cx="1944216" cy="1456286"/>
          </a:xfrm>
          <a:prstGeom prst="rect">
            <a:avLst/>
          </a:prstGeom>
          <a:noFill/>
        </p:spPr>
      </p:pic>
      <p:sp>
        <p:nvSpPr>
          <p:cNvPr id="13326" name="AutoShape 1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28" name="AutoShape 16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30" name="AutoShape 18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32" name="AutoShape 20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 descr="pal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4509120"/>
            <a:ext cx="1922689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afp.org/afp/2000/0515/afp20000515p3079-f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00" r="2801"/>
          <a:stretch>
            <a:fillRect/>
          </a:stretch>
        </p:blipFill>
        <p:spPr bwMode="auto">
          <a:xfrm>
            <a:off x="4788024" y="836712"/>
            <a:ext cx="3816424" cy="2324101"/>
          </a:xfrm>
          <a:prstGeom prst="rect">
            <a:avLst/>
          </a:prstGeom>
          <a:noFill/>
        </p:spPr>
      </p:pic>
      <p:pic>
        <p:nvPicPr>
          <p:cNvPr id="12292" name="Picture 4" descr="http://classconnection.s3.amazonaws.com/184/flashcards/1904184/jpg/113539833193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48002"/>
          <a:stretch>
            <a:fillRect/>
          </a:stretch>
        </p:blipFill>
        <p:spPr bwMode="auto">
          <a:xfrm>
            <a:off x="4788024" y="3356992"/>
            <a:ext cx="4241410" cy="16561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</a:t>
            </a:r>
            <a:r>
              <a:rPr lang="cs-CZ" sz="4400" b="1" dirty="0" err="1" smtClean="0"/>
              <a:t>vyšetření</a:t>
            </a:r>
            <a:r>
              <a:rPr lang="cs-CZ" sz="4400" b="1" dirty="0" smtClean="0"/>
              <a:t> hybnosti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4680520" cy="576064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SFTR</a:t>
            </a:r>
          </a:p>
          <a:p>
            <a:r>
              <a:rPr lang="cs-CZ" sz="2200" dirty="0" smtClean="0"/>
              <a:t>abdukce a flexe s elevací, vnitřní a zevní rotace </a:t>
            </a:r>
          </a:p>
          <a:p>
            <a:r>
              <a:rPr lang="cs-CZ" sz="2200" dirty="0" smtClean="0"/>
              <a:t>všímáme </a:t>
            </a:r>
            <a:r>
              <a:rPr lang="cs-CZ" sz="2200" dirty="0" err="1" smtClean="0"/>
              <a:t>thorakoskapulárního</a:t>
            </a:r>
            <a:r>
              <a:rPr lang="cs-CZ" sz="2200" dirty="0" smtClean="0"/>
              <a:t> pohybu</a:t>
            </a:r>
          </a:p>
          <a:p>
            <a:r>
              <a:rPr lang="cs-CZ" sz="2200" dirty="0" smtClean="0"/>
              <a:t>srovnat obě ramena</a:t>
            </a:r>
          </a:p>
          <a:p>
            <a:r>
              <a:rPr lang="cs-CZ" sz="2200" dirty="0" smtClean="0"/>
              <a:t>omezení aktivní / pasivní hybnosti</a:t>
            </a:r>
          </a:p>
          <a:p>
            <a:pPr lvl="1"/>
            <a:r>
              <a:rPr lang="cs-CZ" sz="2000" b="1" dirty="0" smtClean="0"/>
              <a:t>kapsulární / artikulární příčina </a:t>
            </a:r>
          </a:p>
          <a:p>
            <a:pPr lvl="2"/>
            <a:r>
              <a:rPr lang="cs-CZ" sz="1700" dirty="0" smtClean="0"/>
              <a:t>přibližně stejné omezení pasivní a aktivní hybnosti</a:t>
            </a:r>
          </a:p>
          <a:p>
            <a:pPr lvl="2"/>
            <a:r>
              <a:rPr lang="cs-CZ" sz="1700" dirty="0" err="1" smtClean="0"/>
              <a:t>sy</a:t>
            </a:r>
            <a:r>
              <a:rPr lang="cs-CZ" sz="1700" dirty="0" smtClean="0"/>
              <a:t> zmrzlého </a:t>
            </a:r>
            <a:r>
              <a:rPr lang="cs-CZ" sz="1700" dirty="0" smtClean="0"/>
              <a:t>ramene, </a:t>
            </a:r>
            <a:r>
              <a:rPr lang="cs-CZ" sz="1700" dirty="0" smtClean="0"/>
              <a:t>těžká artróza,..</a:t>
            </a:r>
          </a:p>
          <a:p>
            <a:pPr lvl="1"/>
            <a:r>
              <a:rPr lang="cs-CZ" sz="2000" b="1" dirty="0" smtClean="0"/>
              <a:t>neuromuskulární příčina  </a:t>
            </a:r>
          </a:p>
          <a:p>
            <a:pPr lvl="2"/>
            <a:r>
              <a:rPr lang="cs-CZ" sz="1700" dirty="0" smtClean="0"/>
              <a:t>výrazný rozdíl s převahou omezení aktivní hybnosti</a:t>
            </a:r>
          </a:p>
          <a:p>
            <a:pPr lvl="2"/>
            <a:r>
              <a:rPr lang="cs-CZ" sz="1700" dirty="0" smtClean="0"/>
              <a:t>akutní </a:t>
            </a:r>
            <a:r>
              <a:rPr lang="cs-CZ" sz="1700" dirty="0" smtClean="0"/>
              <a:t>- </a:t>
            </a:r>
            <a:r>
              <a:rPr lang="cs-CZ" sz="1700" dirty="0" smtClean="0"/>
              <a:t>rozsáhlé ruptury RM, </a:t>
            </a:r>
            <a:endParaRPr lang="cs-CZ" sz="1700" dirty="0" smtClean="0"/>
          </a:p>
          <a:p>
            <a:pPr marL="667512" lvl="2" indent="0">
              <a:buNone/>
            </a:pPr>
            <a:r>
              <a:rPr lang="cs-CZ" sz="1700" dirty="0"/>
              <a:t> </a:t>
            </a:r>
            <a:r>
              <a:rPr lang="cs-CZ" sz="1700" dirty="0" smtClean="0"/>
              <a:t>                   </a:t>
            </a:r>
            <a:r>
              <a:rPr lang="cs-CZ" sz="1700" dirty="0" smtClean="0"/>
              <a:t>paréza </a:t>
            </a:r>
            <a:r>
              <a:rPr lang="cs-CZ" sz="1700" dirty="0" smtClean="0"/>
              <a:t>n</a:t>
            </a:r>
            <a:r>
              <a:rPr lang="cs-CZ" sz="1700" dirty="0" smtClean="0"/>
              <a:t>. </a:t>
            </a:r>
            <a:r>
              <a:rPr lang="cs-CZ" sz="1700" dirty="0" err="1" smtClean="0"/>
              <a:t>axillaris</a:t>
            </a:r>
            <a:endParaRPr lang="cs-CZ" sz="1700" dirty="0" smtClean="0"/>
          </a:p>
        </p:txBody>
      </p:sp>
      <p:pic>
        <p:nvPicPr>
          <p:cNvPr id="12294" name="Picture 6" descr="http://classconnection.s3.amazonaws.com/184/flashcards/1904184/jpg/113539833193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6482" t="52071"/>
          <a:stretch>
            <a:fillRect/>
          </a:stretch>
        </p:blipFill>
        <p:spPr bwMode="auto">
          <a:xfrm>
            <a:off x="5868144" y="5013176"/>
            <a:ext cx="2163738" cy="178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3096"/>
            <a:ext cx="1985714" cy="20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8.jpg"/>
          <p:cNvPicPr>
            <a:picLocks noChangeAspect="1"/>
          </p:cNvPicPr>
          <p:nvPr/>
        </p:nvPicPr>
        <p:blipFill>
          <a:blip r:embed="rId3" cstate="print"/>
          <a:srcRect r="4436"/>
          <a:stretch>
            <a:fillRect/>
          </a:stretch>
        </p:blipFill>
        <p:spPr bwMode="auto">
          <a:xfrm>
            <a:off x="6047656" y="945133"/>
            <a:ext cx="3096344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stabilitu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4320480" cy="5613256"/>
          </a:xfrm>
        </p:spPr>
        <p:txBody>
          <a:bodyPr>
            <a:normAutofit fontScale="92500"/>
          </a:bodyPr>
          <a:lstStyle/>
          <a:p>
            <a:r>
              <a:rPr lang="cs-CZ" sz="2200" dirty="0" smtClean="0"/>
              <a:t>zhodnocení anamnestických dat (</a:t>
            </a:r>
            <a:r>
              <a:rPr lang="cs-CZ" sz="2200" dirty="0" err="1" smtClean="0"/>
              <a:t>anam</a:t>
            </a:r>
            <a:r>
              <a:rPr lang="cs-CZ" sz="2200" dirty="0" smtClean="0"/>
              <a:t>. traumatické luxace?, směr luxace?, recidivy?,..)</a:t>
            </a:r>
          </a:p>
          <a:p>
            <a:r>
              <a:rPr lang="cs-CZ" sz="2200" b="1" dirty="0" smtClean="0"/>
              <a:t>posttraumatická  nestabilita </a:t>
            </a:r>
            <a:r>
              <a:rPr lang="cs-CZ" sz="2200" dirty="0" smtClean="0"/>
              <a:t>(typicky </a:t>
            </a:r>
            <a:r>
              <a:rPr lang="cs-CZ" sz="2200" dirty="0" err="1" smtClean="0"/>
              <a:t>unidirekcionální</a:t>
            </a:r>
            <a:r>
              <a:rPr lang="cs-CZ" sz="2200" dirty="0" smtClean="0"/>
              <a:t>, přední)</a:t>
            </a:r>
          </a:p>
          <a:p>
            <a:pPr lvl="1"/>
            <a:r>
              <a:rPr lang="cs-CZ" sz="2000" dirty="0" smtClean="0"/>
              <a:t>přední zásuvka </a:t>
            </a:r>
          </a:p>
          <a:p>
            <a:pPr lvl="1"/>
            <a:r>
              <a:rPr lang="cs-CZ" sz="2000" dirty="0" err="1" smtClean="0"/>
              <a:t>Aprehension</a:t>
            </a:r>
            <a:r>
              <a:rPr lang="cs-CZ" sz="2000" dirty="0" smtClean="0"/>
              <a:t> </a:t>
            </a:r>
            <a:r>
              <a:rPr lang="cs-CZ" sz="2000" dirty="0" smtClean="0"/>
              <a:t>test</a:t>
            </a:r>
          </a:p>
          <a:p>
            <a:pPr lvl="1"/>
            <a:r>
              <a:rPr lang="cs-CZ" sz="2000" dirty="0" err="1" smtClean="0"/>
              <a:t>Jobeho</a:t>
            </a:r>
            <a:r>
              <a:rPr lang="cs-CZ" sz="2000" dirty="0" smtClean="0"/>
              <a:t> relokační test</a:t>
            </a:r>
          </a:p>
          <a:p>
            <a:pPr lvl="1"/>
            <a:r>
              <a:rPr lang="cs-CZ" sz="2000" dirty="0" err="1" smtClean="0"/>
              <a:t>event</a:t>
            </a:r>
            <a:r>
              <a:rPr lang="cs-CZ" sz="2000" dirty="0" smtClean="0"/>
              <a:t>. zadní zásuvka, zadní </a:t>
            </a:r>
            <a:r>
              <a:rPr lang="cs-CZ" sz="2000" dirty="0" err="1" smtClean="0"/>
              <a:t>Apprehension</a:t>
            </a:r>
            <a:r>
              <a:rPr lang="cs-CZ" sz="2000" dirty="0" smtClean="0"/>
              <a:t> </a:t>
            </a:r>
            <a:r>
              <a:rPr lang="cs-CZ" sz="2000" dirty="0" smtClean="0"/>
              <a:t>test (u zadní </a:t>
            </a:r>
            <a:r>
              <a:rPr lang="cs-CZ" sz="2000" dirty="0" err="1" smtClean="0"/>
              <a:t>instability</a:t>
            </a:r>
            <a:r>
              <a:rPr lang="cs-CZ" sz="2000" dirty="0" smtClean="0"/>
              <a:t>) </a:t>
            </a:r>
          </a:p>
          <a:p>
            <a:r>
              <a:rPr lang="cs-CZ" sz="2200" b="1" dirty="0" smtClean="0"/>
              <a:t>habituální nestabilita </a:t>
            </a:r>
          </a:p>
          <a:p>
            <a:pPr lvl="1"/>
            <a:r>
              <a:rPr lang="cs-CZ" sz="2000" dirty="0" smtClean="0"/>
              <a:t>příznaky  </a:t>
            </a:r>
            <a:r>
              <a:rPr lang="cs-CZ" sz="2000" dirty="0" err="1" smtClean="0"/>
              <a:t>mesenchymální</a:t>
            </a:r>
            <a:r>
              <a:rPr lang="cs-CZ" sz="2000" dirty="0" smtClean="0"/>
              <a:t> </a:t>
            </a:r>
            <a:r>
              <a:rPr lang="cs-CZ" sz="2000" dirty="0" err="1" smtClean="0"/>
              <a:t>laxicity</a:t>
            </a:r>
            <a:endParaRPr lang="cs-CZ" sz="2000" dirty="0" smtClean="0"/>
          </a:p>
          <a:p>
            <a:pPr lvl="1"/>
            <a:r>
              <a:rPr lang="cs-CZ" sz="2000" dirty="0" err="1" smtClean="0"/>
              <a:t>sulcus</a:t>
            </a:r>
            <a:r>
              <a:rPr lang="cs-CZ" sz="2000" dirty="0" smtClean="0"/>
              <a:t> sign</a:t>
            </a:r>
          </a:p>
          <a:p>
            <a:pPr lvl="1"/>
            <a:r>
              <a:rPr lang="cs-CZ" sz="2000" dirty="0" smtClean="0"/>
              <a:t>známky </a:t>
            </a:r>
            <a:r>
              <a:rPr lang="cs-CZ" sz="2000" dirty="0" err="1" smtClean="0"/>
              <a:t>multidirekcionální</a:t>
            </a:r>
            <a:r>
              <a:rPr lang="cs-CZ" sz="2000" dirty="0" smtClean="0"/>
              <a:t> </a:t>
            </a:r>
            <a:r>
              <a:rPr lang="cs-CZ" sz="2000" dirty="0" err="1" smtClean="0"/>
              <a:t>instability</a:t>
            </a:r>
            <a:endParaRPr lang="cs-CZ" sz="2000" dirty="0" smtClean="0"/>
          </a:p>
          <a:p>
            <a:endParaRPr lang="cs-CZ" sz="2200" dirty="0" smtClean="0"/>
          </a:p>
        </p:txBody>
      </p:sp>
      <p:pic>
        <p:nvPicPr>
          <p:cNvPr id="11266" name="Picture 2" descr="http://classconnection.s3.amazonaws.com/693/flashcards/1000693/jpg/img_0266135905415573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6889" r="8443"/>
          <a:stretch>
            <a:fillRect/>
          </a:stretch>
        </p:blipFill>
        <p:spPr bwMode="auto">
          <a:xfrm>
            <a:off x="4788024" y="836712"/>
            <a:ext cx="1819661" cy="2693100"/>
          </a:xfrm>
          <a:prstGeom prst="rect">
            <a:avLst/>
          </a:prstGeom>
          <a:noFill/>
        </p:spPr>
      </p:pic>
      <p:pic>
        <p:nvPicPr>
          <p:cNvPr id="7" name="Picture 3" descr="H:\Výuka\Nová složka\laxit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226200" y="4350864"/>
            <a:ext cx="2895032" cy="162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RM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4248472" cy="5613256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odporové testy na m.</a:t>
            </a:r>
            <a:r>
              <a:rPr lang="cs-CZ" sz="2200" b="1" dirty="0" err="1" smtClean="0"/>
              <a:t>supraspinatus</a:t>
            </a:r>
            <a:r>
              <a:rPr lang="cs-CZ" sz="2200" b="1" dirty="0" smtClean="0"/>
              <a:t>:</a:t>
            </a:r>
          </a:p>
          <a:p>
            <a:pPr lvl="1"/>
            <a:r>
              <a:rPr lang="cs-CZ" sz="1800" dirty="0" smtClean="0"/>
              <a:t>O. st. abdukční test</a:t>
            </a:r>
          </a:p>
          <a:p>
            <a:pPr lvl="1"/>
            <a:r>
              <a:rPr lang="cs-CZ" sz="1800" dirty="0" smtClean="0"/>
              <a:t>neschopnost zahájení abdukce (krčení ramen)</a:t>
            </a:r>
          </a:p>
          <a:p>
            <a:pPr lvl="1"/>
            <a:r>
              <a:rPr lang="cs-CZ" sz="1800" dirty="0" err="1" smtClean="0"/>
              <a:t>Jobeho</a:t>
            </a:r>
            <a:r>
              <a:rPr lang="cs-CZ" sz="1800" dirty="0" smtClean="0"/>
              <a:t> test</a:t>
            </a:r>
          </a:p>
          <a:p>
            <a:pPr lvl="1"/>
            <a:r>
              <a:rPr lang="cs-CZ" sz="1800" dirty="0" smtClean="0"/>
              <a:t>drop </a:t>
            </a:r>
            <a:r>
              <a:rPr lang="cs-CZ" sz="1800" dirty="0" err="1" smtClean="0"/>
              <a:t>arm</a:t>
            </a:r>
            <a:r>
              <a:rPr lang="cs-CZ" sz="1800" dirty="0" smtClean="0"/>
              <a:t> test </a:t>
            </a:r>
          </a:p>
          <a:p>
            <a:r>
              <a:rPr lang="cs-CZ" sz="2000" b="1" dirty="0" smtClean="0"/>
              <a:t>odporové testy na m.</a:t>
            </a:r>
            <a:r>
              <a:rPr lang="cs-CZ" sz="2000" b="1" dirty="0" err="1" smtClean="0"/>
              <a:t>infraspinatus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teres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minor</a:t>
            </a:r>
            <a:endParaRPr lang="cs-CZ" sz="2000" b="1" dirty="0" smtClean="0"/>
          </a:p>
          <a:p>
            <a:pPr lvl="1"/>
            <a:r>
              <a:rPr lang="cs-CZ" sz="1800" dirty="0" smtClean="0"/>
              <a:t>zevní rotace proti odporu</a:t>
            </a:r>
          </a:p>
          <a:p>
            <a:pPr lvl="1"/>
            <a:r>
              <a:rPr lang="cs-CZ" sz="1800" dirty="0" err="1" smtClean="0"/>
              <a:t>horn</a:t>
            </a:r>
            <a:r>
              <a:rPr lang="cs-CZ" sz="1800" dirty="0" smtClean="0"/>
              <a:t> </a:t>
            </a:r>
            <a:r>
              <a:rPr lang="cs-CZ" sz="1800" dirty="0" err="1" smtClean="0"/>
              <a:t>blower</a:t>
            </a:r>
            <a:r>
              <a:rPr lang="cs-CZ" sz="1800" dirty="0" smtClean="0"/>
              <a:t>´s sign</a:t>
            </a:r>
          </a:p>
          <a:p>
            <a:r>
              <a:rPr lang="cs-CZ" sz="2000" b="1" dirty="0" smtClean="0"/>
              <a:t>odporové testy na m.</a:t>
            </a:r>
            <a:r>
              <a:rPr lang="cs-CZ" sz="2000" b="1" dirty="0" err="1" smtClean="0"/>
              <a:t>subscapularis</a:t>
            </a:r>
            <a:endParaRPr lang="cs-CZ" sz="2000" b="1" dirty="0" smtClean="0"/>
          </a:p>
          <a:p>
            <a:pPr lvl="1"/>
            <a:r>
              <a:rPr lang="cs-CZ" sz="1800" dirty="0" smtClean="0"/>
              <a:t>vnitřní rotace proti odporu</a:t>
            </a:r>
          </a:p>
          <a:p>
            <a:pPr lvl="1"/>
            <a:r>
              <a:rPr lang="cs-CZ" sz="1800" dirty="0" err="1" smtClean="0"/>
              <a:t>Gerberův</a:t>
            </a:r>
            <a:r>
              <a:rPr lang="cs-CZ" sz="1800" dirty="0" smtClean="0"/>
              <a:t> test</a:t>
            </a:r>
          </a:p>
          <a:p>
            <a:pPr lvl="1"/>
            <a:r>
              <a:rPr lang="cs-CZ" sz="1800" dirty="0" smtClean="0"/>
              <a:t>Napoleon sign (</a:t>
            </a:r>
            <a:r>
              <a:rPr lang="cs-CZ" sz="1800" dirty="0" err="1" smtClean="0"/>
              <a:t>press</a:t>
            </a:r>
            <a:r>
              <a:rPr lang="cs-CZ" sz="1800" dirty="0" smtClean="0"/>
              <a:t> belly test)</a:t>
            </a:r>
          </a:p>
          <a:p>
            <a:pPr lvl="1"/>
            <a:endParaRPr lang="cs-CZ" sz="1800" b="1" dirty="0" smtClean="0"/>
          </a:p>
        </p:txBody>
      </p:sp>
      <p:sp>
        <p:nvSpPr>
          <p:cNvPr id="10242" name="AutoShape 2" descr="data:image/jpeg;base64,/9j/4AAQSkZJRgABAQAAAQABAAD/2wCEAAkGBhQSEBQUEhQUFBUUFBQUFBUUFBQUFBQUFBQVFBQUFBQXHCYeFxkjGRQUHy8gJCcpLCwsFR4xNTAqNSYrLCkBCQoKDgwOFw8PGiwkHyQsLCksLCwsKSkpLCwsLCksLCwsLCwpKS0pKSksLCksLCwsLCwsLCwsLCwsKSwpLCksKf/AABEIALcBEwMBIgACEQEDEQH/xAAbAAABBQEBAAAAAAAAAAAAAAAAAQIEBQYDB//EAD0QAAEDAgMFBQUIAQMFAQAAAAEAAhEDBAUhMQYSQVFhInGBkbETMqHR8AcjQlJygsHhohQWYjNDU8LSFf/EABoBAAIDAQEAAAAAAAAAAAAAAAABAgQFAwb/xAAuEQACAgEDAwQABAcBAAAAAAAAAQIDEQQhMQUSQRMyUWEUIqHwM0JxgZGx4VL/2gAMAwEAAhEDEQA/APKpSoShapxBKgJUxAhKkTARKhCAAJ4TE8aKSEKhIhMBUim4ZhNSu7dYO9xya0dStdZbA047b3Od07LfmVVu1dVW0nv8Hauic90YRKtzcbF0wcmmP1FOb9nG9o4t+K4rqNL+To9JYYNKtXiH2eVmCWkO9VmK9BzHFrwWuGRB1CtVaiu32M4zqlD3IYiEJCV3OQQiESjeQMWEbqQPS+06IEJCEe06I3kDEQEICQAkKVIkB3t7gDIrqLoEwASorGT/ACeSdUqhogf2epWdfTUpdzW7LULp9uESPaCc12eFR3Fx8grCxupG6dQMu75rPsrxuixVZl4ZOASJwCFWLRShKkCVenMUVCEqYgQhCABCCiUAIV0C5ldGpoQLra0C97Wj8RhclIsK27UB5Bc7p9kHJEoRzJI9Bw9jKNINbA59epUqpioAgHPVYOvirt7Jy72lw556aLzfpvmRq+p4RrmYoc/XgtFhN7vZOPj3rD2rSBzExn4yVZ2d1unXT+knFEoyZuKtHLIrE7c4CKtP2jR94wSCPxAatP8ACubTFSRBld6zA9plQrsdc1KPg7OKnHEjxUIKscesm0rh7WGWzLegOceCriV6yE1OKkvJgyi4tpiIQiVIQJJQSgIAUBCVIUACEIQAJWsJIAEk5ADUk6AJFqtisF3ne3eOyzKnPF/F3cPXuXC+5Uwc2Trg5yUUVm0Nh/padGkffeDVqn/lO61o6NG94krOPqyVr/tEpEmlU5Sw+Pab/wCyxM6+H8rIrsdke58ss2R7ZYQaungNF3tK/wB4eg+S5tbAXEZGRxUpbrBGLw8mpbUEcEizUTqULj6P2WPxH0TQlTU5bqM8VKkSpiBLCRLKYCIhCEANK6hcnLq1NAxUUqkOPdkhRbolpDh3Lhqlmtkq3iRPtxJzV7hcAyfrvWYoXvmtFgkvIHie4ZrDs2RoVLLLs1+KYKxmRxUqrfezpyKLCze3TUc+CTkCGs4mSBA/tdruyAaKjRu9OBHAqt3F2dPaWFpQO4MlGxXE3NZuNkDiRr4cu9ScMxhpZEZjI967V7mnGepyyXLyTw8bGNxfZlxoNqtjeDS57RnLSd6QeJE584WWXqgv6dNu9UcGtaOOvSBxK86xw0vbuNH3HdoDkTqB0+a3un3uS9N+ODM1lCjiaK4pJTi1IGLUM8aE8BKAnQmkA0pqcU1ACoQtRs1sU+tFSsCylqBo+oOn5W9fLmuNt0Ko902ThBzeIkXZfZd107edLaTT2ncXH8rOvM8F6R7BjGBjQA1ogAaABO3WUmhrAGtaIAGQA6KlxPFoXmNTqZaiWXx4RrU1KtfZGx+ybUpuYdCPI8CF5feYe6k8tcJ5OGh+S2N9irnTBVLXzU6G4EboqRRu0TN1d6tOMusLrZWLqtQMptLnOMAASVeyUsHBtBxGWiF6RbfZXVLASKQMZhzjveMAj4oUPWr+SfpT+Dz4FPCYE4LaRUHISBLKkIEIlCABCEiYCOC6tXJy6M0QuQY5MqU94EJyE2srDERrNsGFo8HcWu6bsegVXYWBqVIGpErY4fg+43te9C85ql2ScWa2mTeJBTqtrfdvO6YyOQ5AmCeIA0z15qZd3D/YtpvcHbo3WvG9m1oAaTvcear77CS7RRLhj6TQCSfjHcqXJpSe2WT8OtywzMzw4KwHbKz7MXyUuliYAlNp5Ofckd9pHU91wdG9uu3XHWYyA55rDwrzGMRlnu5vJBcQJjWBy4KjW/06DjW2/LMfWTUpoJS7yaUsrSyUghCTeU/CMCrXT92kwnm45Mb+p38aqE5xisyexJJt4RAVpg+zFe5zpUzu8ajuywfuOvhK9BwL7PaFAB1b75//ACH3YPRnHx8gr7EcQaxoAgDQeHABY93VEtqln7Zdr0j5kZjBtiaNuQ6qRWqDMSIptPRvHvPkFd3F+GhV1a5JzVNiF/GUrHnZO6WZvJfjCMFhEnEsZ1WZubkuKdWqlxXE89FOEcCbOLguFUgCT4DiUV74D3czz4f2oD3kmTmtSjSSf5rNl+pSsvS2icKmbvElev8A2e7Li1oipUH31QSZ1Y06MHI8/wCli9gtnfb1/avH3dIg56Ofq1vhqfDmvUK1xAVDU2/yI7UQ/mZZG8CFm332eqFTLfaeLBKEiUL2KMEVKkSqQgShJKWUABSIlIgAcnsOSYU+nohcgxyEJ9Cg57g1oJJ0AUm8bsWMkrB3kVmkdfKF6VQpBzA4ctfmqDZjZYg7zs3HKeAHEDn3rc2eHtptDZ4HI8ea81r7o2WZj42NrSwcIYZUPoBU2K28jRaS5ohjunoqjEGKjFlx7oxN3QAUI3pHFXWLFrQT9SswtfSadW5cuDL1Frg8Il3V8akToNO86lcITApuG4VVuHbtJheeMaDq4nILZioVQxwkZ7cpv7IZCmYbg9au6KVNz+ZHujvccgt1gn2asbDrl2+fyNkMHQnV3w8VrwxlNoaxrWtGjWgADwCzL+pxjtWs/fgt16RveWxkMD+zdjYdcu3z+Rshg7zq74DvWyp02saGsaGtGgaAAPAKDWxJrcyVDq40OJWLbdZc8zZehXGHtRaVXkqJc2wiTr1VRc7SADJUt7tK4gyQ0dVCMG9kTbxyTcUxCMgs/Wq8SfPRV91jUns5nmf4CrqtdzjLjP1yWpR0+b3lt/sqWaqK2W5YV8TAyaJ6nT+1Aq13OPaM+nkuaQrXq09dXtX9yjO2U+RVZ7PbP1LyqKbMhq9/BjeZ68hxXDB8IqXNUU6QknU/ha3i5x4Be17P4Cy0oinT73O4vdxJ+XBVddqlVDtXuZ109Lm8vgTD8Lp29JtKmIa0eJPFxPElQ756t7hVN0V5s1kilfqlUgsCExnj4KVNhLK9gjAHSlTZQpCHI3kiEAKkQkTAUp1PRc0+nohcgSrKzdVqNYwS5xgfySeAC9O2e2Up0W59tx95x49AOXRZzYWyDQasZulo6NHzPot7aaLB6hqnKbrjwv1Zq6WlRj3vlhXvaVI+zLxTe4AMkZEnLLhly6rtVs2VYLy0lpy3ZHkQ5RrjCqVY9um15nIkSR3HUeCdbbLUmDJg8S93xc4rMyi8mkSn0WgbrhI1EnePnqoF7gYcOw4+IB/mVJq4UG6At5Fpd6Ex8FBu8UNvlVzaTk/TPgHcihNB/RmQx7Y26eR7NrXt17Lg1xP6XQqy0+z+8e6DS9mOLnubAHOAST4BemYbiTagkOn90wp/+ohpcTk0EnwV+vXWVQ7YpFOzTRnLLbM1Z/Z3asA3mOqERJe4wT+lsABXLX0qDN1jWsaODQGj4KpxnaFzG59mcwOJWLxHane4z0Gnmq69bUPyyb9OpeEba62oaMhA8VS3W0hMwsbUxdx0AHfmo1S9efxHwy9Fch0yx+7COEtXBcGkuMWOrnAd5VbcY4OEu+AVM4rmSrsOnVx9zz+hXlq5PjYm1MVe7SG92vmVFe8kySSeuaagK9CqEPasFaU5S5YqVCF1IAp+C4HUuqop0hPFzj7rBzcf44rvs5s3UvKu6zJogveRk0fy48AvY8FwOla0wyk2BqT+Jx/M48Ss3Wa1UrtjvL/Raoodm74OGzuzlK0pbjBJOb3n3nn+ByHBWrnQkeVX3d4AvOuTm3KXJqxiksIfdVeqp7q5A4rje4mOapri/Rg6YJjrrNCpTdoT7QMJvpZTJSgr1uTzw8FEpqWVIBd5EpIQmA6UkoSIACV3s6Be5rW6ucAO8lRytPsPh+9UNU6Myb+o/Ieq43W+lBz+CdcO+SibnDLJtJjWj8IAUypdQAOJ0UBtbNNdW+9avJNtvLN3jY1WHsiFaNaq/D9ArNqcTmzhWbkqLGbdrmwRIORBV5XfksxjeIBojqmCM3sbavFzVt3SQzttdDfdJgAmJ+PAq82qxplvTiZ0kTqRo2O/PwVfb48Lem5zQDUqExOpIENHwXnOI4q+u8uqEkkzHJaVNH4mecYXn9/Zxts9GOOX4DEcSqVnlz3EydJyHRRU0pQVvRiorCWxlSbk8sWCkgpQUqmRGFrkQU5NJSAUA/UJw+tE6jQc7JrXO/SCT8FbWex15U9y3q97m7g83woucY+54/uSUW+EU/gr7ZbZKrePyllJp7dQjL9LfzO9OK02A/ZS7eDrtwDdfZ0zJPRz9AO6e9ehUaLKTAym0Ma0Q1rRAAWZquoxiu2rd/Pj/pbp0rbzMjYXhNK2pCnSbutHmTxc48Sn1bsBcru9ACy2K4ydAVgPMnl8mmkksFvf420LO3uME6KqrVnOOZXElTUR5O1a6JXEvKaXBU2LY5utinqct7l3LvXVKftRzssUFuWrq7QYLgPEIWDfVJMnMnUlCsfh/sq/in8Fg5qaAlSLeM0clTUsqSAWUSkQSgAlEpEiWQAlekbIWu7as5ulx/dmPhC86o095zW/mIHmYXqdgN1oA0GQ7uCyepT/ACxiX9HHdyOtVqg1KvbB5KyeMlXtozUj61WKjQZrsGupaFfMqZKgwyjugK1FTJJbCaEvCsDtFLana0Oi3jnyqTHsCNw0bg7TTIJyGeRE/WinF7kTznFWVHPaODM2EcJzPxVFitHdqTEb/ajkfxDz9V67Z7FD/uvJP5Wf/R+Snf7GtCQXUQ+PzucfhMK9RqlVLPgr21d6PCCulC0e89hj3fpaXei98p7NWtP3LeiO6mz+QpzA1ogQByGXwVqXU/8AzH9TgtJ8s8MtNjbyp7tvUHVw3B/lCv8AD/spru/6tSnTHITUd8IHxXqZrN5pjrxoVefUbXxhHWOlgudzLWH2WWjAPaGpVPV26PJseqvLTZezpe5b0geZaHHzdK6Pv9VHq3pVOeosnzJneNcVwi2bUYz3QAOQAHouNbFGhUtS9PEqtubqVXOuC+rY+3mFXXm0A5rLX1y3Pn3qrqXM6SpKOR8F5f4/OirRX3syoQSVa4YJcYC6KOXhCcvklurKuu8Ta3qeQ/nkq28xYuyb2Rz4n5KDK1tP0/P5rP8ABRt1fiH+SRdXzn65DkNP7Vfc5rsSo9Rx4DxKuXdsF2RWCmm5PuZCLULsZ6JFVJktEpEFaRxFSpqVMBZSSklIgBySUJJSAk4Yfv6f62+oXpdB+XgvLKb4cDyIPkZXpdu+WgjiPVY/UlvFmho3s0TTXTsOZvVVFbTc4gNEk6BXWF4cKfvOG8czyHITxKy0i9gvrdgAThUnRNqO3mawD4LlbmMpPzRhAkS20x9FLVuWsGZjOM+J6BOdXHCJ4k8PmqrEbmkwOJdLiI3jmY5DkFPHwQOdTahtN5zDhznMdE5+2VGNTPcvN8VxRrHHjyA1KqP/AN2pPut+PrKahJoTaR6jW2tbw9IUOptb0WGtcbByeI7v7V/ZU6Lxm9w8lFwa5BNMs6m0hXF20B+ipFPAaJHvv/x+S7DZil+d/wDj8lHCGVx2gcuNXGnlXTNmqX/I+PyCkU8Coj8APeSfUo2AyzsReeK4OuXO4rd0sHo/+Ng8AuzbemzQtHQQmkMwDLd/4ab3fsd8lGrscDDmFp5OBC9SaRz+KZVaI1U0hdxgcIwE1O28EMzgHIu+QnisxtRh76Vc7wIafdzkAdCvV6tRnNYzbGlTeRBJJyOcgDWRyKtaWz0p5Od0PUg0YJKlq0y0kHgu+H0A9xaSB93VLZBIL203Oa0x+YgN/cvQOa7e5GRjfBDcc1yfUHNJRHZJHP3eLRwy5JjnLNlLubZ1WyGmoEJPBCiBIlEpAULROQsoSIQAEoCEIAVIhJKAArebL3W9QZPAbvll8lgitRsrXhn7iPgCPUqhro5rz9lvSvEz0LDWwzPdaDJLp7RiIHQeqk7wIkZ5QKh7LGx+U8Ss7AOueUanTuXPEKTnUi1jiIHZAJjuhYhq9yRf18ep0gPaVA+OZ3QO4cVGrbSVaoBoUajm8C1jo8DELPbP4WyrU36mYbkwHMSOJXotliG6ACO7kpPC2E35MfXvsQeN1tu9vVxDf7UQbKXdUzVeGjk3M+ZXo3+tBXCrcCEZwc+TCf7EY0GZceZVRe7MbswvQbq9EKgvqk8Ud7F2mGq4aWpaFRzCr26pquqUV0Us8i7cFhY4u7iVb0caCyrWp+8otIeTXjaQBcK20TnZNWYdXDRLoA6mFDuNoAPc7XXQfNThRKftRCVkY8s0dXEajjBcR3FNZW3CCXz0Ls/JYuvilR2riOjclFJV+PTnj8zwVnq/hHqlvjoEbxXW42pbGS8wpYjUGjz4wfVOdiFQ6uPhl6JLp088ob1cPhmxxDaccclSuxP2kwfDOQPFU9nQ9pUDSSJ45E/Ej1Uuvh3sagG9vc9BGkDJxyzSu00akt9ydVrsztsRsSPaC4UHw5p6jy4pLipLiUwLSoWKlFlG15m2iBc0HMc4aFhIP7TC40qxJAnip14CXb+pMyoLKBBBA4qnKPa8MfJKe5oMEu+CFzq0ZM/WiRRGd5RvJqVaGTkPQmSl3k8gLKEkolACpEShAAtDsuN5lQci0jy/pZ1X2ydWHuHMD1PzVXVrNUv35O+n2sRrLWrIgqRK4GlxCe0ysA1SNSujRrSPdfnHI8frqtda3bXt1WWubbeHxHROt6tRunFSzkIv5Ly9xYMylVlXaElV1xSe4yfVcTbnl8UYE2TamKly5GvOqi7iSudxpcdAJRgTZ1fVUWpmqqttK38LCe8gekqtuscqPyndHJuXx1VyGjsfKwVpaiC4Lu6u2M9458hmfJVdfHCfcAb1OZ+QVXKFoVaSEd3uVZ3ylxsdH1C4y4knmTKRNCVXFsVx4SIagqQD2pyY1PlSQjrb3Dqbg5pgjuPmCu17ir6msDKMgMucQoiQrnOuMmm0SjOUVhDUoTU4JiEe2fJcmCJzUnd9AuTmLNm8yZ2XBx8kqNzohRGJCDCVC0mcBpIQChCjkYJZQhGQEQhCACVd7Kt+8d+keqRC4an+FI7U/wARG1tncF2dTSIXnjWFDEbiEIInKoVHcUIUhEWpqqvHLw+zcBpEeZhCF3p3mv6nOx4izLSkKELfMoAU5CE0ABLKEJiHBIUITAe0p8oQpoQSkIQhMQyEoQhRGdT9fXkuZBSoWXLllhcDYchCFDI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4" name="AutoShape 4" descr="data:image/jpeg;base64,/9j/4AAQSkZJRgABAQAAAQABAAD/2wCEAAkGBhQSEBQUEhQUFBUUFBQUFBUUFBQUFBQUFBQVFBQUFBQXHCYeFxkjGRQUHy8gJCcpLCwsFR4xNTAqNSYrLCkBCQoKDgwOFw8PGiwkHyQsLCksLCwsKSkpLCwsLCksLCwsLCwpKS0pKSksLCksLCwsLCwsLCwsLCwsKSwpLCksKf/AABEIALcBEwMBIgACEQEDEQH/xAAbAAABBQEBAAAAAAAAAAAAAAAAAQIEBQYDB//EAD0QAAEDAgMFBQUIAQMFAQAAAAEAAhEDBAUhMQYSQVFhInGBkbETMqHR8AcjQlJygsHhohQWYjNDU8LSFf/EABoBAAIDAQEAAAAAAAAAAAAAAAABAgQFAwb/xAAuEQACAgEDAwQABAcBAAAAAAAAAQIDEQQhMQUSQRMyUWEUIqHwM0JxgZGx4VL/2gAMAwEAAhEDEQA/APKpSoShapxBKgJUxAhKkTARKhCAAJ4TE8aKSEKhIhMBUim4ZhNSu7dYO9xya0dStdZbA047b3Od07LfmVVu1dVW0nv8Hauic90YRKtzcbF0wcmmP1FOb9nG9o4t+K4rqNL+To9JYYNKtXiH2eVmCWkO9VmK9BzHFrwWuGRB1CtVaiu32M4zqlD3IYiEJCV3OQQiESjeQMWEbqQPS+06IEJCEe06I3kDEQEICQAkKVIkB3t7gDIrqLoEwASorGT/ACeSdUqhogf2epWdfTUpdzW7LULp9uESPaCc12eFR3Fx8grCxupG6dQMu75rPsrxuixVZl4ZOASJwCFWLRShKkCVenMUVCEqYgQhCABCCiUAIV0C5ldGpoQLra0C97Wj8RhclIsK27UB5Bc7p9kHJEoRzJI9Bw9jKNINbA59epUqpioAgHPVYOvirt7Jy72lw556aLzfpvmRq+p4RrmYoc/XgtFhN7vZOPj3rD2rSBzExn4yVZ2d1unXT+knFEoyZuKtHLIrE7c4CKtP2jR94wSCPxAatP8ACubTFSRBld6zA9plQrsdc1KPg7OKnHEjxUIKscesm0rh7WGWzLegOceCriV6yE1OKkvJgyi4tpiIQiVIQJJQSgIAUBCVIUACEIQAJWsJIAEk5ADUk6AJFqtisF3ne3eOyzKnPF/F3cPXuXC+5Uwc2Trg5yUUVm0Nh/padGkffeDVqn/lO61o6NG94krOPqyVr/tEpEmlU5Sw+Pab/wCyxM6+H8rIrsdke58ss2R7ZYQaungNF3tK/wB4eg+S5tbAXEZGRxUpbrBGLw8mpbUEcEizUTqULj6P2WPxH0TQlTU5bqM8VKkSpiBLCRLKYCIhCEANK6hcnLq1NAxUUqkOPdkhRbolpDh3Lhqlmtkq3iRPtxJzV7hcAyfrvWYoXvmtFgkvIHie4ZrDs2RoVLLLs1+KYKxmRxUqrfezpyKLCze3TUc+CTkCGs4mSBA/tdruyAaKjRu9OBHAqt3F2dPaWFpQO4MlGxXE3NZuNkDiRr4cu9ScMxhpZEZjI967V7mnGepyyXLyTw8bGNxfZlxoNqtjeDS57RnLSd6QeJE584WWXqgv6dNu9UcGtaOOvSBxK86xw0vbuNH3HdoDkTqB0+a3un3uS9N+ODM1lCjiaK4pJTi1IGLUM8aE8BKAnQmkA0pqcU1ACoQtRs1sU+tFSsCylqBo+oOn5W9fLmuNt0Ko902ThBzeIkXZfZd107edLaTT2ncXH8rOvM8F6R7BjGBjQA1ogAaABO3WUmhrAGtaIAGQA6KlxPFoXmNTqZaiWXx4RrU1KtfZGx+ybUpuYdCPI8CF5feYe6k8tcJ5OGh+S2N9irnTBVLXzU6G4EboqRRu0TN1d6tOMusLrZWLqtQMptLnOMAASVeyUsHBtBxGWiF6RbfZXVLASKQMZhzjveMAj4oUPWr+SfpT+Dz4FPCYE4LaRUHISBLKkIEIlCABCEiYCOC6tXJy6M0QuQY5MqU94EJyE2srDERrNsGFo8HcWu6bsegVXYWBqVIGpErY4fg+43te9C85ql2ScWa2mTeJBTqtrfdvO6YyOQ5AmCeIA0z15qZd3D/YtpvcHbo3WvG9m1oAaTvcear77CS7RRLhj6TQCSfjHcqXJpSe2WT8OtywzMzw4KwHbKz7MXyUuliYAlNp5Ofckd9pHU91wdG9uu3XHWYyA55rDwrzGMRlnu5vJBcQJjWBy4KjW/06DjW2/LMfWTUpoJS7yaUsrSyUghCTeU/CMCrXT92kwnm45Mb+p38aqE5xisyexJJt4RAVpg+zFe5zpUzu8ajuywfuOvhK9BwL7PaFAB1b75//ACH3YPRnHx8gr7EcQaxoAgDQeHABY93VEtqln7Zdr0j5kZjBtiaNuQ6qRWqDMSIptPRvHvPkFd3F+GhV1a5JzVNiF/GUrHnZO6WZvJfjCMFhEnEsZ1WZubkuKdWqlxXE89FOEcCbOLguFUgCT4DiUV74D3czz4f2oD3kmTmtSjSSf5rNl+pSsvS2icKmbvElev8A2e7Li1oipUH31QSZ1Y06MHI8/wCli9gtnfb1/avH3dIg56Ofq1vhqfDmvUK1xAVDU2/yI7UQ/mZZG8CFm332eqFTLfaeLBKEiUL2KMEVKkSqQgShJKWUABSIlIgAcnsOSYU+nohcgxyEJ9Cg57g1oJJ0AUm8bsWMkrB3kVmkdfKF6VQpBzA4ctfmqDZjZYg7zs3HKeAHEDn3rc2eHtptDZ4HI8ea81r7o2WZj42NrSwcIYZUPoBU2K28jRaS5ohjunoqjEGKjFlx7oxN3QAUI3pHFXWLFrQT9SswtfSadW5cuDL1Frg8Il3V8akToNO86lcITApuG4VVuHbtJheeMaDq4nILZioVQxwkZ7cpv7IZCmYbg9au6KVNz+ZHujvccgt1gn2asbDrl2+fyNkMHQnV3w8VrwxlNoaxrWtGjWgADwCzL+pxjtWs/fgt16RveWxkMD+zdjYdcu3z+Rshg7zq74DvWyp02saGsaGtGgaAAPAKDWxJrcyVDq40OJWLbdZc8zZehXGHtRaVXkqJc2wiTr1VRc7SADJUt7tK4gyQ0dVCMG9kTbxyTcUxCMgs/Wq8SfPRV91jUns5nmf4CrqtdzjLjP1yWpR0+b3lt/sqWaqK2W5YV8TAyaJ6nT+1Aq13OPaM+nkuaQrXq09dXtX9yjO2U+RVZ7PbP1LyqKbMhq9/BjeZ68hxXDB8IqXNUU6QknU/ha3i5x4Be17P4Cy0oinT73O4vdxJ+XBVddqlVDtXuZ109Lm8vgTD8Lp29JtKmIa0eJPFxPElQ756t7hVN0V5s1kilfqlUgsCExnj4KVNhLK9gjAHSlTZQpCHI3kiEAKkQkTAUp1PRc0+nohcgSrKzdVqNYwS5xgfySeAC9O2e2Up0W59tx95x49AOXRZzYWyDQasZulo6NHzPot7aaLB6hqnKbrjwv1Zq6WlRj3vlhXvaVI+zLxTe4AMkZEnLLhly6rtVs2VYLy0lpy3ZHkQ5RrjCqVY9um15nIkSR3HUeCdbbLUmDJg8S93xc4rMyi8mkSn0WgbrhI1EnePnqoF7gYcOw4+IB/mVJq4UG6At5Fpd6Ex8FBu8UNvlVzaTk/TPgHcihNB/RmQx7Y26eR7NrXt17Lg1xP6XQqy0+z+8e6DS9mOLnubAHOAST4BemYbiTagkOn90wp/+ohpcTk0EnwV+vXWVQ7YpFOzTRnLLbM1Z/Z3asA3mOqERJe4wT+lsABXLX0qDN1jWsaODQGj4KpxnaFzG59mcwOJWLxHane4z0Gnmq69bUPyyb9OpeEba62oaMhA8VS3W0hMwsbUxdx0AHfmo1S9efxHwy9Fch0yx+7COEtXBcGkuMWOrnAd5VbcY4OEu+AVM4rmSrsOnVx9zz+hXlq5PjYm1MVe7SG92vmVFe8kySSeuaagK9CqEPasFaU5S5YqVCF1IAp+C4HUuqop0hPFzj7rBzcf44rvs5s3UvKu6zJogveRk0fy48AvY8FwOla0wyk2BqT+Jx/M48Ss3Wa1UrtjvL/Raoodm74OGzuzlK0pbjBJOb3n3nn+ByHBWrnQkeVX3d4AvOuTm3KXJqxiksIfdVeqp7q5A4rje4mOapri/Rg6YJjrrNCpTdoT7QMJvpZTJSgr1uTzw8FEpqWVIBd5EpIQmA6UkoSIACV3s6Be5rW6ucAO8lRytPsPh+9UNU6Myb+o/Ieq43W+lBz+CdcO+SibnDLJtJjWj8IAUypdQAOJ0UBtbNNdW+9avJNtvLN3jY1WHsiFaNaq/D9ArNqcTmzhWbkqLGbdrmwRIORBV5XfksxjeIBojqmCM3sbavFzVt3SQzttdDfdJgAmJ+PAq82qxplvTiZ0kTqRo2O/PwVfb48Lem5zQDUqExOpIENHwXnOI4q+u8uqEkkzHJaVNH4mecYXn9/Zxts9GOOX4DEcSqVnlz3EydJyHRRU0pQVvRiorCWxlSbk8sWCkgpQUqmRGFrkQU5NJSAUA/UJw+tE6jQc7JrXO/SCT8FbWex15U9y3q97m7g83woucY+54/uSUW+EU/gr7ZbZKrePyllJp7dQjL9LfzO9OK02A/ZS7eDrtwDdfZ0zJPRz9AO6e9ehUaLKTAym0Ma0Q1rRAAWZquoxiu2rd/Pj/pbp0rbzMjYXhNK2pCnSbutHmTxc48Sn1bsBcru9ACy2K4ydAVgPMnl8mmkksFvf420LO3uME6KqrVnOOZXElTUR5O1a6JXEvKaXBU2LY5utinqct7l3LvXVKftRzssUFuWrq7QYLgPEIWDfVJMnMnUlCsfh/sq/in8Fg5qaAlSLeM0clTUsqSAWUSkQSgAlEpEiWQAlekbIWu7as5ulx/dmPhC86o095zW/mIHmYXqdgN1oA0GQ7uCyepT/ACxiX9HHdyOtVqg1KvbB5KyeMlXtozUj61WKjQZrsGupaFfMqZKgwyjugK1FTJJbCaEvCsDtFLana0Oi3jnyqTHsCNw0bg7TTIJyGeRE/WinF7kTznFWVHPaODM2EcJzPxVFitHdqTEb/ajkfxDz9V67Z7FD/uvJP5Wf/R+Snf7GtCQXUQ+PzucfhMK9RqlVLPgr21d6PCCulC0e89hj3fpaXei98p7NWtP3LeiO6mz+QpzA1ogQByGXwVqXU/8AzH9TgtJ8s8MtNjbyp7tvUHVw3B/lCv8AD/spru/6tSnTHITUd8IHxXqZrN5pjrxoVefUbXxhHWOlgudzLWH2WWjAPaGpVPV26PJseqvLTZezpe5b0geZaHHzdK6Pv9VHq3pVOeosnzJneNcVwi2bUYz3QAOQAHouNbFGhUtS9PEqtubqVXOuC+rY+3mFXXm0A5rLX1y3Pn3qrqXM6SpKOR8F5f4/OirRX3syoQSVa4YJcYC6KOXhCcvklurKuu8Ta3qeQ/nkq28xYuyb2Rz4n5KDK1tP0/P5rP8ABRt1fiH+SRdXzn65DkNP7Vfc5rsSo9Rx4DxKuXdsF2RWCmm5PuZCLULsZ6JFVJktEpEFaRxFSpqVMBZSSklIgBySUJJSAk4Yfv6f62+oXpdB+XgvLKb4cDyIPkZXpdu+WgjiPVY/UlvFmho3s0TTXTsOZvVVFbTc4gNEk6BXWF4cKfvOG8czyHITxKy0i9gvrdgAThUnRNqO3mawD4LlbmMpPzRhAkS20x9FLVuWsGZjOM+J6BOdXHCJ4k8PmqrEbmkwOJdLiI3jmY5DkFPHwQOdTahtN5zDhznMdE5+2VGNTPcvN8VxRrHHjyA1KqP/AN2pPut+PrKahJoTaR6jW2tbw9IUOptb0WGtcbByeI7v7V/ZU6Lxm9w8lFwa5BNMs6m0hXF20B+ipFPAaJHvv/x+S7DZil+d/wDj8lHCGVx2gcuNXGnlXTNmqX/I+PyCkU8Coj8APeSfUo2AyzsReeK4OuXO4rd0sHo/+Ng8AuzbemzQtHQQmkMwDLd/4ab3fsd8lGrscDDmFp5OBC9SaRz+KZVaI1U0hdxgcIwE1O28EMzgHIu+QnisxtRh76Vc7wIafdzkAdCvV6tRnNYzbGlTeRBJJyOcgDWRyKtaWz0p5Od0PUg0YJKlq0y0kHgu+H0A9xaSB93VLZBIL203Oa0x+YgN/cvQOa7e5GRjfBDcc1yfUHNJRHZJHP3eLRwy5JjnLNlLubZ1WyGmoEJPBCiBIlEpAULROQsoSIQAEoCEIAVIhJKAArebL3W9QZPAbvll8lgitRsrXhn7iPgCPUqhro5rz9lvSvEz0LDWwzPdaDJLp7RiIHQeqk7wIkZ5QKh7LGx+U8Ss7AOueUanTuXPEKTnUi1jiIHZAJjuhYhq9yRf18ep0gPaVA+OZ3QO4cVGrbSVaoBoUajm8C1jo8DELPbP4WyrU36mYbkwHMSOJXotliG6ACO7kpPC2E35MfXvsQeN1tu9vVxDf7UQbKXdUzVeGjk3M+ZXo3+tBXCrcCEZwc+TCf7EY0GZceZVRe7MbswvQbq9EKgvqk8Ud7F2mGq4aWpaFRzCr26pquqUV0Us8i7cFhY4u7iVb0caCyrWp+8otIeTXjaQBcK20TnZNWYdXDRLoA6mFDuNoAPc7XXQfNThRKftRCVkY8s0dXEajjBcR3FNZW3CCXz0Ls/JYuvilR2riOjclFJV+PTnj8zwVnq/hHqlvjoEbxXW42pbGS8wpYjUGjz4wfVOdiFQ6uPhl6JLp088ob1cPhmxxDaccclSuxP2kwfDOQPFU9nQ9pUDSSJ45E/Ej1Uuvh3sagG9vc9BGkDJxyzSu00akt9ydVrsztsRsSPaC4UHw5p6jy4pLipLiUwLSoWKlFlG15m2iBc0HMc4aFhIP7TC40qxJAnip14CXb+pMyoLKBBBA4qnKPa8MfJKe5oMEu+CFzq0ZM/WiRRGd5RvJqVaGTkPQmSl3k8gLKEkolACpEShAAtDsuN5lQci0jy/pZ1X2ydWHuHMD1PzVXVrNUv35O+n2sRrLWrIgqRK4GlxCe0ysA1SNSujRrSPdfnHI8frqtda3bXt1WWubbeHxHROt6tRunFSzkIv5Ly9xYMylVlXaElV1xSe4yfVcTbnl8UYE2TamKly5GvOqi7iSudxpcdAJRgTZ1fVUWpmqqttK38LCe8gekqtuscqPyndHJuXx1VyGjsfKwVpaiC4Lu6u2M9458hmfJVdfHCfcAb1OZ+QVXKFoVaSEd3uVZ3ylxsdH1C4y4knmTKRNCVXFsVx4SIagqQD2pyY1PlSQjrb3Dqbg5pgjuPmCu17ir6msDKMgMucQoiQrnOuMmm0SjOUVhDUoTU4JiEe2fJcmCJzUnd9AuTmLNm8yZ2XBx8kqNzohRGJCDCVC0mcBpIQChCjkYJZQhGQEQhCACVd7Kt+8d+keqRC4an+FI7U/wARG1tncF2dTSIXnjWFDEbiEIInKoVHcUIUhEWpqqvHLw+zcBpEeZhCF3p3mv6nOx4izLSkKELfMoAU5CE0ABLKEJiHBIUITAe0p8oQpoQSkIQhMQyEoQhRGdT9fXkuZBSoWXLllhcDYchCFDI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2648" y="764704"/>
            <a:ext cx="2727584" cy="1815083"/>
          </a:xfrm>
          <a:prstGeom prst="rect">
            <a:avLst/>
          </a:prstGeom>
        </p:spPr>
      </p:pic>
      <p:pic>
        <p:nvPicPr>
          <p:cNvPr id="8" name="Obrázek 7" descr="s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825" y="764704"/>
            <a:ext cx="2543175" cy="1800225"/>
          </a:xfrm>
          <a:prstGeom prst="rect">
            <a:avLst/>
          </a:prstGeom>
        </p:spPr>
      </p:pic>
      <p:sp>
        <p:nvSpPr>
          <p:cNvPr id="10246" name="AutoShape 6" descr="data:image/jpeg;base64,/9j/4AAQSkZJRgABAQAAAQABAAD/2wBDAAkGBwgHBgkIBwgKCgkLDRYPDQwMDRsUFRAWIB0iIiAdHx8kKDQsJCYxJx8fLT0tMTU3Ojo6Iys/RD84QzQ5Ojf/2wBDAQoKCg0MDRoPDxo3JR8lNzc3Nzc3Nzc3Nzc3Nzc3Nzc3Nzc3Nzc3Nzc3Nzc3Nzc3Nzc3Nzc3Nzc3Nzc3Nzc3Nzf/wAARCADDAQIDASIAAhEBAxEB/8QAGwAAAgMBAQEAAAAAAAAAAAAAAgMABAUBBgf/xABAEAABAwMCAwQIBAQFAwUAAAABAAIDBBEhEjEFQVETImGBFDJCUnGRobEGI8HRM2JygiQ0kuHwByWiRFNzsvH/xAAUAQEAAAAAAAAAAAAAAAAAAAAA/8QAFBEBAAAAAAAAAAAAAAAAAAAAAP/aAAwDAQACEQMRAD8A+RCU8rIhK73lXDRzufNG0Dogd2v8xU19AT5LjbIgg6HOOzfmujWegXQiCDgY47u+iMR9SV0IggHs2/8AChcLJyF4wgvUY/8AqFbAVejHdYerArgGyALYUfhjiOiZZDIPy3DwQeeqG63gdVo0VIA0Wt4p3AaeKfiZ7YBway7WnmbgfqvWVdDR3c5kYaSO6W80GFR05lkEbdytfsoaGPXLI1t8anuDQD5pPCYXsqbyDYGypf8AUF2rgLRbadufJyB0vGqIP0zvbo/9wOBH3VKrNGT2kNVAWjvNHaD918/UQe+aWuAcwgtIwQbqAKtwcf8AbKb+hXLIFkYSoR+WPDCsHZKiFtQ6OKDhGEBbhOIwhIwgSQhITSEBGUCnDCXZPISiMlAojdLIynkJTggCyiOyiDHajCAIkBA2RhyAIggYCjBSmpgQMaUbUoFNagJdwuBdQaNEPyYj/KR9Vbsq9EP8NGehI+qtWQRoUtfB54RAbKAbIMdkruH8QZMR3Wmzh1C9tFURzUzJA8dm0backFeS4vTh8eoDwK2OBSmXhnZnfTZBoQEiUgcirdRQU1dTiGrhbIy+rS4Yv/wqlS31i9wQteJ2ACgwaj8NcKjyKGK1+iqzcB4U9rj6LBE0jGD916WucQzuNDnHkTZearZ5HytY6MNGq+HXAQVY4mQsbHG0NY3AA2XbJhCGyAOSWwd9/wAU6yWB+Y5Bw7ISMFNIQ2QKshITLISECrJbhlONuo3S3uaD6zfmgUQlkbpjpIx7bfmlmWO/rBBy3goudozqfkVEGOF0Lg3RBB0IghA6JjY3HZp+SCNTAuthkPs/NNbTSHoPNAoI2lObSOO7h8kxtGObz5BAkFdurTaOMblx801tLCPZv8Sgfw/NIw9HkK4Aq1OA38uOwF72HVWQ13vD5IO22UtkLuk+8V3RncoEVwHoz7q1+H+41gOzhdUuIW7NsQy552Wxw2nEcTBbLQEGpLS90SR7pQqXRkalpQi8NkmWnikuHtugqTVcb482usKXS6ZxbbbJTq2NgqpYmPc5jSABfwSdIAsBZAJb4hDZMAXLIFkHqEstdrw62OicQhI7wKBbYnOdp7QrksBY6xe4+aZctIINiuPJcblBXMLTuXH+5CYWe7fzKfZCQgQYYx7AQ9mwew35J7hlAQgQWNBwB8lxwymOGAhIQJURFqiDOZRG+Q35pwpAxpcS0W8F2eo7IYIus98ss2SSGoLYkYOYHmnRljtpYh8XrNiiL5Az2iditaPg+pl3YcgfFTF4uHtt4ZThSC2XnyCTSUctK4G5LObVoCzm3CBTaVg5uPmmCCMez8ymDZdQC2KMDDG/JGGgbABdC6grtH+Lf4tafurVlX/9WPFn6n902aUQxF5z4ICc9kbbvIA8VKd7pXOc5vZw2Ol7h6x6WSoGaRHU1De1kfmOI7DxKuQUlVNlwx0QV6Ol7SbtZXancsbLdgaG2HJVBT9mLOYQeoRQk9oGSSOaDsUG7CQGeCrVj+ycDydhJMMzGnsqi46EKnVPqDCWus62R1QUJxaqlJ9ogoTzQ10PpZZPGbd2xCrw5u1p0SDlyKCxzXEIc7VZ4sTz5FEgEoXDb4oyhdsUAO2XCiKEoBKA7IyhdsgByEoihKAHbICmO2QFAuyiI3UQYM7hrte/gutAPq/LkUqo/ig+CbAC4geOEFijbpqonEd24wvdQ0wcwEDC8nw2mFQ8NbfvbfNe4oGdhC1rzcjdBVko8X2WdPBoJc3HULYr6wxglkDngYJGFnP7aankmbDoIGMgoKgyAu8kqlBbTsBJNhud05BAuqcl1Al3+bjPVp+4Sq92oNibl18hMqXdm+KQ7DV9h+yLg8BqpTO8bnCDV4XSOlcJJAL2AA6AL1FLRtDBdqrcPpwALCy24mWaAgzaiiaWk6ViVdJa+F6yZuFl1cIsUGLC5wZpcThcc/OVafDYGwVGcFpQVcRTOt6jjeyqVVOC8ubg7gq5MLtul+vEHjlg+CCiXl7Cx4s8bHqmsdqY13UKVTAW6huEFObxeaAyhOzvgulcPP4FBwoURQlADkJRFcKBblwonId0AuGClnZGdkHJByyi6ogxqqnLpAGjJOPNacf4cqmtEjZmG1+7Y79AqxiIjDgTqabr03CqtlVTd91rk67C5BwgxuDtfBxJscgtcc17WFrSzO6xzSRvqY3SMN29d7rSik0OAKCVlOx9M9vraxYhw9X4LlMxwpgJHN7gtayuOPaHORZUZriSw64CDPrIBDJeMHs3erhICbUVD5ZXMLwWN2AOyUgi6oOa6EFLih/Lj/q/Qrd4DCGwsAHJYnEmF0Udt9YAHW63+AutCwOFiMEIPUUbQLLSYQAs+ld3RZXNeOSApCCs+qsGlW3uwVkVVR/iGxnmblA11PcHCzq2nsCbLcika5ouc80mrhBbfqg8uW4IISaJoM8kR2dkLSqoNDjYLNYezro3dTYoEVsRjJHJVaX+F5lb3FIGuZqG1lgwkB0jehugM7qc/JQqcwgA7ITyXfZCE7IOHdCdkRKEoBchRFAg4UtG7YoDug4ouKIEs5JUkk1HOJqZxad/A+BCdHkBWuFU7avirIn306T5INSlqnztZISLEbALQa8EC9gpD+HKuhYDGRUQ9Wizh5fsuyw6W3sgcyWwsDhKkjbK+7jewwDsqL5HsOCUUHpdQSIWkgGxcRgIKsrHMqTfYg2XVck4fV6iTGXkc2kG/wAF0cLq7A9ic8rhBSG66SGi7jYXWjT8HqpHkSNEbAPWJub/AAWhQcA0VTaieQPbELsZpxq5EoKHCeF1D61lTMzRHGxxa124NsG3JSg/LqJW9JCPqvTxMMMpIy1xIc0+BXnZx2fGKto2MhcPMAoPQUjrtCvMNxhZ1D6oWiywCCS4YSsR8LpqtxBI0jktqc9wrOpP83KP5R90BQMMZzc/FWZ3BsDnuIwOaJ0fMBJla4tsRhBiF8kznuf6l+74rNqxaVpHI3W3UtccDAWdPDe/VAdTKPRgD0wvPxEGSQ9TjxC0K17vQ3Dk24B6KpMwRuhIFg6MD6XQCVCchQoCg4ThCThdP6rnJBwoSulcKAUF0aA7lAJOCgRlAUAlRRRAiJ4bEHHbSvQ/heieJvSpWlpk9QeHVYHCaSTiDo2tH5LD33Hb4L6Dw+lu1jY2yP0gZAGlB6WlADG/BFU8MpawfmMs/wB9uCq0DJ4YxfRp90OyFainKDz3EPw5UU4c+FvbM37o7w8lb4NFC3hUTXR2cblwtm97L0Ec4O6zeIzs7ezBpHNwBu4oENgAeBpsj7AF2RhFNaMMlY/Ux24O4RucLY3JAQC2IYACa5jWQkDcoQbZPkhfJdt/FAJa112hw1k3+BXl+Jdzjct26SWtJHlb9FsVkrImdo9xBGcLxU3FDU8XLwCAW2F+dig9pRSDSFfa5YVDPqYFqQyXCCzM78tUaI3rJPBo+6fPJ3N1V4adVTMb9B90GuNtkuVpsmMNt1JBcYQZUzM2sqs0NhcLRnjN7hV5QdJug81UDE8fXKq1rgaSCQey1pV+rAbVEnYtss+NpljdCc6XEeW6ACcIXbII7sLonbs2+CMoF8vNTko3Y/FQ80HEJRISgFCdyisuEZQLKBMIygQCooog9J+HKOKm4bCx0Wp4bqkLjgE7r0lM6WVrWtDGttgBo281lti0sJbhhddwW1RgaGESDURkD7IHwQsiN3NdITvZpV0Np320yuid0dslxdrewmt/aE4Rax+fUOI6WCBUrZmNLbi52c07pLnCoGh3cnAweTlaMFOzMVW5n8pGoHySnxtkeWvBF8sk0kWKBJjM1M95OmWL12jY+KTTv1m55fdNe90Ti547wGl9vaCoSkwSva3Opt225oLrpQ4nNmN3VDivGKanj0QuD5fdHL4lYNXxmaZvZxtEbCcn2j58lmuNzcnKBVTxCsqa93ayOMdwAy3dA6rLcdFawjk5w+q1iLrIre7Un/5P0BQevoZbRtWtTy3xdeepJLQtytKCUjZBo1M4a211ODuux7/ef9ljVj3ONwXE+BTuHcRbSxtjmY6w9pqD1gOAua8qjTcSpZ7BkzNXRxsfqrJdzQE8ghUqgYKtagVS4hIWBsUOZ5TZg6dSfAIMyig9J4u5+gOihaWG+2o7/IfdZkTWtrKrQBp1Y8N16Ouij4PwfQw/nPBAPMk8/wBV5ukGp839oQUa8dnOyTlfSfgUtz2sBLnADqU/jOkQEnB5fFU6Kinq5RNO0WGWscMD4oHQwzTNvFDI8E4Ibg+atv4XVxQGaSMNaBexdla1KK3DQ8bYs3b9Ec0RidepkLnc9ZvZBiMga6nDbm5s4+BWJT9uK2V0j7wPv2Y1X28FvcaqnUrGSRwl1zbURheVdUOc6Fr2mNrCbHYm/MoNluQuEKuKogAta0jkQb3Qmqf0aEFghKISDUSdR8kp00nvFBaUVLtH++75qIPpdNloB2cAVIRaR2gkDV6hzZBTv1RNcN2mxTKYdpKJG8xn4oNqkOkN1b8srUh0kZH1WPC71Qei0aaUEWPJBdLYRa7M/FB2MLzlhsfFcJ1NvfZcp5BJfNrHdAqtgp2xlxY4vIsDcrzlYDG1pG8ZFj4L0j4vSpBe/ZN/8v8AZU6/h2sao3C3MHkg+e8SiENbK0erq1N+ByqxXqePcEkdG2WBrnytFi1gvqHh4rHq+C19JTNnqKcsYfEEj4jkgzSsviDLzPI/lP6fotYhUqhtqgXG7R90FqhmvSRu93uutyWrBUNc0WOVhUzjRVLo5AexkK1Gx6CNN85Hig0mBrwjdShwwqkTpQPVd8irMdT4oK8lGdtK4yOphP5U0jPAOVs8Rpm+vI2/TdD6fHIbRU80h66bD6oAE3ER6tS8/ED9lpcDZNLVOqauTtHAaWXFrD/9SGRTz+sxsbTyGStOkjENmX36IJxugPE2AB7mPabhzftZedPBquAutLJcnNrZXrxIGDvkAIXSMcdTQCg8czgc7pO0cHvk5F3Ja1Hwmdre7EDb+ZXquWqjsWsOk9Be3yVZsr/ble0dNJCBzInRGzo7/wBLhdUeJGMvExDu6fa6px7Bx1Bz9Q53IVPiTWAxCOQveXXDL8+pQZHFJC4tEzToORcXus54gO8QNtrsH6o+NSymrLHvB0+6VmuJPM/NAydrnP7oDWAYGAlFlt3NHmhNuiDCAiGDeRvkgPZ+/wDRcKW85CA7x+8fkol3UQfSIzpOpuWu3CtU72R9zY2x4rLppnab7+CsukjkAYbg8uRBQbjLWab8sfBObVRs3NysBtTLFZkvfZycFoQSRvzug0m1MtSQ1gLYzueZWtSNAaAWBrBkNBvf4rGjk0FsjMgbjwWvBI17A5huDsgETmN7onnmdLj0VynbzNrqlVxiWIkDIXKCr1RmN5PaM5cyEF+bs4ml5DQOgFrqjNT+kRvdLaz2kFlsW2srDI5JpO0mbZo9VpKtRwNw518bDkgwJPwbwpzYAY5WFoFy2Q98+KdJ+F+HX1+gU7rC38MbLfNj5ImECMl3QlBi8M4HQU8sklNSQtc6wLg37XWgKBjjd7RcCwxkK/FG3TYi5G/W6YWi2Nwgz/QG29Z3wuvDfibhon43KGizWNa3wva5P1X0kkAXJAC8DxSqZLUyyh2XuJt/zwQZMXC4Yi3uNvb6qwI44WBwFuoCq1NW1sgs7CzKjicUbTrkxfrZBv8ApUYFufhzXDXM1YvfqFiU80krSWxENOzpDb6KPY+38dwd4Nwg2zVg7AeZUbUk7OYD0yV4au4tLSyljXxykXJNtlKXjdRM12mGPUA0jS8jBNkH0KJ1fI0vYIiOTb5KXLPXRyNLqTUegIXiabjNa4nTO6J7cEDIPzVqbj/EoQw9s19za+m36oPT1ddVOZY0rWn+n9gsmrrZnxSxOhY2QjuyG92+IVT0qrqD+dM4uO4bgLrnF2XOLjtcm6DHdwqpcLulY9xNyc5Sn8NnbuWrZMoj326KNqA64LbBBhHh83VqVLRTtbewcB0K2pMOwUskcyPmg83LG7V3tTbctkDjkLcqoopGEav9li1MfZSBubdTzQBdRDcqIPV8A4gKqkY54Bkb3XHxW/GWSNs8uLemlfPvw9VGnrDE51mP69V7ell1AILzogW2iLgOYft+6GN8kQ1aXBoPrAXCKN2vf1enVWzJoaLC5OAEB0tY0i4K0aaq7J12+odwsl9LGXRhvdecuc3C6Wz0w1NcJGdNig9VHK2Vt2ncKk9vY8QY7kcrLpOI9m8DLCfYcLFafpDKhgBFyNiOSDVZLjdMbOQM5CzmSSkYjcQnR9q437I+ZQXm1DfdI+BRmpHdaWnvODQbqqxkh9bHwCkkQbJC9ziWsddwBuT0sEGsS5hDxY9R1R9qC24KquqG9mJC4AONvgqdVWCnjdIRkDI+yDJ/GH4hbw6LsGP78oIFuQ5r57U8SrJGh8VNKRmxta/zWx+I+IQ1tTGYDqIuXPHve6D0/dUxLJm/gEHmamsrnXEmqIHOWkH5lZkp1EkkuPUm69w54cx3dZy8FVkp6SR1jCx5v0ug8YHOabtJb8DZbNBNIeCVb5Jnl13BpcSeTea1XcKo3hx9FaDa1wNvJLjpYW0TqUtIY49+2Ccj9kHlHSOsWazpJyOq1uHUroaKWaZukvaLAixFje6vnhdPBJeJlrZu43KLiY1UMwGNLRb6IMiWeOKZr2yAl2HW6q/NaSkuDkLEigMzn5uI26j9lsxtIpB13QbNGdULX83NBQi5JaN74SeETa6JrL5YS0/p9E71HakC5IwCQ54uFWc4td+oT5HjLiUl4DrdfEIAfLq5ZSXEn/ZMMbwcBc7N/NiCuSUqVjZGFrxfp4K26E82pZgPVBkGjm6sP9yi1eyPvBRA6Dg9CKlhELrg3H5jv3XoKeCNrQADb+oqKIL0TQNk0esTzAwoogZE4hoN12VziACVFEB31sDXgOb0IBQ0sj4qh8bD3AAQDm3zUUQaUFRIHEAjAx3QjFZUNJtJb+0KKIGNrqm38T/xCD06pLiO1x4NCiiDpq5rxnXnV7ozg79VncUqp3x2dIdiduaiiDAihjAcQDkknvFNZEzVsfmVFEHOxjLgC3Fxi5UZEwDY/MqKID7Jljj6lA+GN1iW3PW/xUUQLfTxFuW/UqvNSQPpXtcwkHfvH91FEFKm4ZSMZPpiPeAB77vHxVsUVP2QGg2t7x/dRRAVDRwRPlEbCAbE94/urBpYTksv5lRRBw0kFr9n9SueiQe59Soog6aeL3fqUJpoT7J/1FRRAHokHuH/AFFA6jg9w/6j+6iiAfQqf3D/AKz+6ii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i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636912"/>
            <a:ext cx="2673474" cy="2020649"/>
          </a:xfrm>
          <a:prstGeom prst="rect">
            <a:avLst/>
          </a:prstGeom>
        </p:spPr>
      </p:pic>
      <p:pic>
        <p:nvPicPr>
          <p:cNvPr id="11" name="Obrázek 10" descr="i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636912"/>
            <a:ext cx="2555776" cy="2023042"/>
          </a:xfrm>
          <a:prstGeom prst="rect">
            <a:avLst/>
          </a:prstGeom>
        </p:spPr>
      </p:pic>
      <p:pic>
        <p:nvPicPr>
          <p:cNvPr id="10248" name="Picture 8" descr="https://encrypted-tbn2.gstatic.com/images?q=tbn:ANd9GcTGDTm4CnBtfQAaEBTCpEt3e-0PAi4Mkk2fQUKoPkcUqftOytY7"/>
          <p:cNvPicPr>
            <a:picLocks noChangeAspect="1" noChangeArrowheads="1"/>
          </p:cNvPicPr>
          <p:nvPr/>
        </p:nvPicPr>
        <p:blipFill>
          <a:blip r:embed="rId6" cstate="print"/>
          <a:srcRect l="3780" t="4764" r="9281" b="7890"/>
          <a:stretch>
            <a:fillRect/>
          </a:stretch>
        </p:blipFill>
        <p:spPr bwMode="auto">
          <a:xfrm>
            <a:off x="4716016" y="4725144"/>
            <a:ext cx="1656184" cy="2088232"/>
          </a:xfrm>
          <a:prstGeom prst="rect">
            <a:avLst/>
          </a:prstGeom>
          <a:noFill/>
        </p:spPr>
      </p:pic>
      <p:pic>
        <p:nvPicPr>
          <p:cNvPr id="13" name="Obrázek 12" descr="sub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3693" y="4725144"/>
            <a:ext cx="2760307" cy="20702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ainfularc1.jpg"/>
          <p:cNvPicPr>
            <a:picLocks noChangeAspect="1"/>
          </p:cNvPicPr>
          <p:nvPr/>
        </p:nvPicPr>
        <p:blipFill>
          <a:blip r:embed="rId2" cstate="print"/>
          <a:srcRect l="3834"/>
          <a:stretch>
            <a:fillRect/>
          </a:stretch>
        </p:blipFill>
        <p:spPr>
          <a:xfrm>
            <a:off x="6588224" y="1340768"/>
            <a:ext cx="2555776" cy="33466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</a:t>
            </a:r>
            <a:r>
              <a:rPr lang="cs-CZ" sz="4400" b="1" dirty="0" err="1" smtClean="0"/>
              <a:t>impingement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6048672" cy="223224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bolestivý oblouk (60 – 120st.)</a:t>
            </a:r>
          </a:p>
          <a:p>
            <a:r>
              <a:rPr lang="cs-CZ" sz="2200" dirty="0" smtClean="0"/>
              <a:t>krepitace</a:t>
            </a:r>
          </a:p>
          <a:p>
            <a:r>
              <a:rPr lang="cs-CZ" sz="2200" dirty="0" err="1" smtClean="0"/>
              <a:t>impingement</a:t>
            </a:r>
            <a:r>
              <a:rPr lang="cs-CZ" sz="2200" dirty="0" smtClean="0"/>
              <a:t> sign dle </a:t>
            </a:r>
            <a:r>
              <a:rPr lang="cs-CZ" sz="2200" dirty="0" err="1" smtClean="0"/>
              <a:t>Neera</a:t>
            </a:r>
            <a:endParaRPr lang="cs-CZ" sz="2200" dirty="0" smtClean="0"/>
          </a:p>
          <a:p>
            <a:r>
              <a:rPr lang="cs-CZ" sz="2200" dirty="0" err="1" smtClean="0"/>
              <a:t>impingement</a:t>
            </a:r>
            <a:r>
              <a:rPr lang="cs-CZ" sz="2200" dirty="0" smtClean="0"/>
              <a:t> sign dle </a:t>
            </a:r>
            <a:r>
              <a:rPr lang="cs-CZ" sz="2200" dirty="0" err="1" smtClean="0"/>
              <a:t>Hawkinse</a:t>
            </a:r>
            <a:r>
              <a:rPr lang="cs-CZ" sz="2200" dirty="0" smtClean="0"/>
              <a:t> a </a:t>
            </a:r>
            <a:r>
              <a:rPr lang="cs-CZ" sz="2200" dirty="0" err="1" smtClean="0"/>
              <a:t>Kennedyho</a:t>
            </a:r>
            <a:endParaRPr lang="cs-CZ" sz="2200" dirty="0" smtClean="0"/>
          </a:p>
          <a:p>
            <a:r>
              <a:rPr lang="cs-CZ" sz="2200" dirty="0" err="1" smtClean="0"/>
              <a:t>Neerův</a:t>
            </a:r>
            <a:r>
              <a:rPr lang="cs-CZ" sz="2200" dirty="0" smtClean="0"/>
              <a:t> infiltrační test</a:t>
            </a:r>
          </a:p>
          <a:p>
            <a:endParaRPr lang="cs-CZ" sz="2200" dirty="0" smtClean="0"/>
          </a:p>
        </p:txBody>
      </p:sp>
      <p:pic>
        <p:nvPicPr>
          <p:cNvPr id="9218" name="Picture 2" descr="https://encrypted-tbn0.gstatic.com/images?q=tbn:ANd9GcRShVEjfZJgFW25BkjCJaWEzH4cGzjR4c7qPY2ioR3UAG9wLV4B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668108" cy="2582789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CEAAkGBhQSERUQEhQSFRQSFRYXFxQUFRQUFBQUFBQWFBQUFBQYHCYeFxkjGRQUHy8gJCcpLCwsFR4xNTAqNSYrLCkBCQoKDgwOGg8PGiklHx8pKSwpLC4sLCwqKSkpLCkpLCkpLCkpLCkpKSkpKSkpKSkpKSwpLCkpKSkpLCkpLCwsKf/AABEIAOgA2QMBIgACEQEDEQH/xAAcAAACAgMBAQAAAAAAAAAAAAAABAMFAQIGBwj/xABEEAABAwIDAwoDBQUGBwEAAAABAAIRAwQFITESQVEGEyJhcYGRobHBMnLRI0JSYvAUorLh8QcVJILCwzM0Q2NzktIW/8QAGQEBAAMBAQAAAAAAAAAAAAAAAAECAwQF/8QAJBEBAAICAwACAwADAQAAAAAAAAECAxESITEEQSIyUUJhkRP/2gAMAwEAAhEDEQA/APcUIQgEIQgFgrK5jl7ysFjbF4I56pLaQ16UZvjeGgg9pHFBByu/tEo2RNIDnKoEkTDWcNt3sM8xxC88uP7Ur2qehUawE/cpNyHAFwJOa4LE8TLnS5xJJmT0nOMySRqdZlWuB0nEh2ZkACREZ5rLlMtYrEO0wr+0i8a4tc4VADH2jRMjUAtg+q7jCeX9OoPtWOpniOm3yAcPArj7CiwMBaBMS4kZiANN6LbFKZdsnZifD6dqmJlM1h6xb3DXtD2EOa4SCNCFKuFwbHBQMZ7JPSZO+R0mz6b5XbUaoc0OaZBEg9RV4nbKY0kQhClAQhCAQhCAQhCAQhCAQhCAQhCAWFlYQZQhCAQhCDDl87/2j35r4lVaKheym4sG1o0D4msGkbfjC945QYn+z21WvEmmwuHboPMhfNWHNNeu5xJgEl7jnmZPmSZ7FS8tKR9ijg/OmXRHUSPRdLhdoKcBo01Eie7JbPwNxYS0uhsS6XQJMZNmO4Jm15ONLZc5xO6P5eipDSYn7WDXbLZmNMgSfTeqy8wN5q86wZkdLdI7O/yVzZ4Tsw0kyN3oDCsqrHUyDDgNdsML+5rRMlUtbXjemLcblQ2O3kzPbnZIPxE5hmS9iwu05qkynM7LQJ0k71zvIm4qVQ91bZLmuhp2Ax4AJ+LgeziurWuOdxty5Y424soQhaMghCEAhCwSgCiUjVvyTDI7Tp3LXnXRJd6fRU5w0jHKwWVWf3s1p2XOGQBzyyPWnLa9ZUkscHRkYMweBVonas1mE6EIUqhCEIBYWVhBlCEIBCEIKrlRaGrZ3FMDaL6TwBxOyY8186YO80X1C4ZF8mdAAc893evp8rg3ckqHO1XAB4e8kA5AZnIHgJjhkqWhpSe9OWwaux7zTzc0gPc0Ehwj7zf146KwuSKMtY8va5xLXEAEA6N7lbYfYMpvc1lNtMnJ0Ng5DKVT4tYljs9JXHPr06R12zZyTK6e3r7LC52YaCY4wubwp4nNXl5WPN9DZJESHEgdegOanZLbAcV+2klgL9Wg5g/dyOsrtQqrk5R+wa9zWgvl2UnXTMgHRWy6scah52e0Wt0EIQtGIQhCAVZjV7sBrRq88QMh2njCs1yfLS6qUX0qjRtsfNIs2SSHOzDg4ab9cujxVMm+PTTFETeNnKVxwjxSmIXhLg3cAuVr4pdtuebJe1oIENNMjPfDgJA35710lqXvyqgbQA6QGzI/M3cfJcr0Ir3uYV2LAhzjqNgebY9QVW4Rj/MVRUB6JcA8TkWk5+Ez3K9xFmYI3Zduf81xGOYYWsdVa4FskEBrgILtmWuOTocQD25LpreNQ470nczD20LKUwh5NCk46mnTJ7SwEptaOcIQhALCysIMoQhAIQk8RvNhsD4nadXWgXxS6LgabDH4nD+EKraKrM8nDhkD3EZeMJqkE3RapC7abKo2h8TdfxN6iNY6u8Krxq0BGYV5VsM9umdlw0Izy4Ebx1JW4ZzrSAIqN1buPW07x6HJY5Kco6dGHLxnUuFZhlUvPMse8DXZExOi6DDKNc9A0Kgne5sN7yV1GD2jWUgG5zmTxdv+ncn1WuL+r3+TMzMRDWmIELZCFu5AhCEAhCEAqXlNUa1tN9QkMZUDjwkNOzPVOfcrpUvK6jtWzjEhha4jiAc/VUv+stMX7worW8pXESQQ8lzXtBBad2ZyO0CmrupzfQbnlJOc+KqLe/qlgotpPI3OJZxkanIj2T1e62qYJ1iD271x7epNdSralxtVADnrA4ngqjF7Wo4MsWnbc542gM+bpyHROubm5dRKZ/Z9p0Z9oMEdYXQcjcKZTrOykkFxc7NxdIzJU4/2hObrHLsbalssaz8LQPAAeylQhdzxghCEAsLKwgyhCEGlWoGguOQAk9gXOOuC9xed+7gNwT/KG5hoYPvnPsH84VZQKkPUQnqNNI0qkJuhWSQ0bYHt4pa4sjEgw4fC8fED1j7w4hOsfK2cFAq7W52XwRBcYcNwfuI6ju7epWqqcTtDr4O3jgHdU6HcU7YXPOMDjkdHDg4ZEIGUIQgEIQgFglVl9jzWOLGgveNQMg3tPHqCrLm8r1cm1G0h+USf/Y+wVJvENa4rT26CresbO04ZbtT4JStjFIiM3Bw0AmRvjiuXu8LrtPONqFzpkk5z1E6hYdcOPRDCJG1IgbFUTEeXnxWc5Jbxgr/UVe8t7V+zAc8y6ZJcWGdkxx3dySFxXqk7LOgcxI6QniRqrKrgnPEOqcIgaDeYMTEye9NWfJoM0e+BunJc+pmXXFqxH+2lpg5DZIzTVlSNN20NR5jeCnqVItyyjzRWpT1K+tds5ty6k7QxZhycdk8HfXROhy559Cf6LSmXMPQcR1bvA5LWMv8AXPbBH+MulWVTUcaIyqARxHuFbsdIkZg71rFonxzWrNfWywsrCsqyhCCg5fHa01yPwgD3PqtKJUN2/arPP5j5GPZTNZkrISh62p3EFJCvr1LHOTmFAv7e4TzK0rnra5VhTroQtSJVc9vMvLwCabgNoDVrhkHdhGXcFNRuEwHTkoSxb3LXiWnu0I7QpVTXVF1F22zTy+U+36l+zv21BlkYzade7iEDSjuKuyxzvwtJ8BKkWtRgIIOYIII6jqhDi8PpsI1lzjLs8y52ZnxT7cMYcwAD2KgxOxFvVNNp6I+HOdmdxO50SmLfFXs6x19mUO+sri3ETqXqzWbRusrsUC0ZHLgdFFTHSiIWLfG2HI5dvV16b00XMfoc9yv6z3MepqbIChr3BastqluuY4j3CWxCr0ZGamGc7TNuCd6lpqiw+u4u3/RdDTCmRmoMlWUydrNWzgk6lLNUlpSetMXVEOapeS10Sx9M/wDTdAP5XSQO6D5LdgyUeBsitVHFrT4E/VaUntjlj8V6sLKwt3IysOKyobx8U3ng1x8ig46iZM8TPiZVlTbkq+0borag1WQrrunB2vFRij94GWnyVzWtpGiprm0cwy3aHmPJBhxLTKctrmQudrY0aZ6bdpu+NR1j6J60uWuaKlJwcw8Nx3gjUHqKIX3Oxmn7e52gqKlXU9tdbLu1QlfOIc0g5hc3eXLmPa1pLQOltCNMx2Tqrs1OjI3pK+txUaWnSI/dKJJ23KCq4MJIAM6DN0AEAzx6uKnqYrUcwkPiZ0Ay6gfdJ3OGhtFhZIIHEmcoJ8lMzk6XNBbWgOzzZMTuycp6CzQzYLXAOnWc57evrVW/CyD9k6QdGOzzO4O+o71ct5MPH/VB/wAhHuncOwZ1N4eYfGmoz471S1K29aY8l8f6uTxGzrUc61JzQctoEOaTwke6RZjIaZDyO2Y8P5r0fF8ONxSNJ0NDo6QMlpBkESAufwiyFNrqboJDiCSAZgxv7FyWx8Z6l34s8Xr+Udqu15SuOTQXE6bOY1gTwT9e7FMbdQt23ZAAy1vbHxH+isqds1skAA9wAVZzQDy5oNSr+LIBomQATkP5lNa9TuJnqE1Fuxs5HadmQfutnV3Xn5q1p1VzVG6fTealWqwh2RawbRjPWYAHZKsHVnbAe2YcJHGOBG4ptHH6W9W6a0SSB2laiuCJVA6mavReJHDctry/FMBjM3ZDLRvWVM2hEUna+55GCf8AGqH8o9UjaV5aArTB2Q5/WB6lTT9lM0apK3WFlYXU4GUnjDooVPlI8cvdOKvx532DuvZH7wQc5aBW1FVdoFYU3KysH2OWtemCl21+CzUqbyo0so8VswZkA9q5GuP2d/OUnFjt4+JrupzTr7bl1uKV3HRUX9zbR2nqVTuE4yKoGWw4/dOh+U7+zVWFYrn69tnsN/oOtWVhWcBsvlwGhPxeO9BeWOJdHZKapvloPzH2XP1aX3m5j9a8E7a3RDA0jOIRK0piaTQeA8yU7YPhkfhMKkbew0Dr9FI2+OYAUaSvHX3UoXX5PAKp55xWM00Lb9p4lc/fXobVe2Yzn/2APumDWA1K5fHm7dUvaZEN04gQsc3nTq+Lrl2uX4sBq4KJhfWnYHRI39AE92ZC5NlRwd9c10eHYhstl3hvJ4Bc0RM9O62q9wjsbV9bbovqc04DJjWjd8W1oSrDDmPYHUKhzDh0gZkOEgicxuW9pQdz3OxJeBMfdIy9IUtxb7NzP4oHeRn4NaPFRMaRz5HG4ODq5x749EpjNq2nSIaAMx6hWAeWpDHn/Znx81M60rEzsvhNTRdPhvx9rfcLj8HrLp8NuhtN68vH9BTjntX5EfjK8QhC7XmMqq5Rn7GOLm+59laqo5SH7No/P6NKCotwp9tL0tFsGyVZUyyrwW7mZSUUmgLWtUhElLgDUpZ4AbtHuUzaZqO6gp6Vrtu2vut+HrO8oK6jYQC52rv1CkFtEKyqMzjcFt+zzBQ0ZwvD2vpEOH3jmNdAsO5N8Hkf5R7FP4a2Gnt9gnFCVJ/+b/7n7v8ANStwGPv/ALv81bIUCs/uXi93cAPqthgVPftu7XEfwwrFCCjxqzpUqDy1jASA0GJMuIGpz0J8Fyf7NIXQ8rapLmM3NBce2YHkD4rg8Subqs4NtqTxTY4E1HbLNtwIIgPI6IIG7MrntX/0vretO2l4w4uWpnf1B+7oMpxObnfCxubnHqHurLB8EdPOVY2vus1DB7lTYDhLaY5x206q4dN9Qhz53gEEgDsV1TSJivVVpm1u7f8AEFuzZfCfrWwcQd7TPlEeaibAdKnD1EzEo7RVqap8WbLC3qKuKz0m+jKzs2pOnKWNwQ6BxXUDJgIVELYNqu7fXNX1LOnluUY/V8/dXTUKu00O/EAfELdJ4O+aLOyPAkeycXbDyZbKl5SHJg63HyH1V0qLlC7pMHAE+JH0UwhXMU1IKFqZohWVhI4wEq5pcYU1UyYTNpbb0S0bawNkabypy3Zbl3KVrJPUtnUZPUFG0k2U/EpypShijpNl6ZvhDU2N7HQ9vsEylcPPRPb7BNKAIQhAIKEFByfKgxXHXTHk50+oSNmJkKm/tOuXC+omm8h1O3eS2cnbbjsA97FUYbyzg9MQ5uuWnb1LmyYrb5Q9DDmpx4z67mlVgwrKk2QudpX7KzdumQeLd47uHWn7LEtxWcdNLfl42fY1RUc4v2mHRsAbPf8ArRWNJpAzWWXIKhu70AZZkq0RpS0zLdzpRTcIKor/AJRU6LSHPG0dwzIkxEDeqG95XvJNGiHToS0Ts8Zcch3Zq0UtaeoRN61juV1iMh3ObnEgf5YB8yrTDn7TSFTYfSNTD3umX0azi6NzXNbMeR7irDAXy1UtScdtNKXjJj26nB2xSA4F3rPunUlhJ6B+Y+ydXVXx5t+rSyufxozV7Gj1JXQFc9iedV3VH8IVoVJgJqk1RU2J2jSVpVhmlQ3prZ3LanThSspqqzalRWtydlqYCSuzJhBmyp71tiHwqeiyAl7/AOEoM4b8Hf7BNpTDfg7/AGCbQCEIQCChYKDxrlnU2sSuXbmc2wdjabSf3nFcyymRtfmPlwXRcoTN5cnjWePAx7JF1DJdUeM59VzXOa8BjnN6wTI7FYNxq5ac6rXD89MEx8wIS4pHnJ4D6oq7+9UmlZ9hauS1fJXjuVVfm+hzbXSOkQXCNfhn3SF7c3NRpL65A3tptDBExuzUVs2afeP4SnzRljh+VVrhpH0tbNe3soLTBaYEkFx1lxmD1DQJp1tDw/iIPaDl5FT2mg7FNU081pHTLa95BQ59xRcJa9jCRxzex3kQp8GtDSqPpHVjiJ4jce8Qe9LchDF0/rpHyez6ror2j/iSR96mJ7QTHiPRcfyK7nbs+NbW4P4UOi75vUBOJSwOZHYfb6JyFNPGeT9pZK569/4jvmPlkugK524Mud8x9SrwozQbmrShTSNo1W1FqSDZW0rYqMlQJAcpSbBLkzVMCFHbsQMBJ3uicSV2ckG+HfCe32CbSuH/AAn5vYJpAIQhALCysFB4liTtq4rO41qh/fcinoJUNR0veeLnnxcUxTcPJdX0yaUmAklRVrX9eKaawZwUndV4hA3Z0gKfh6FTc8BPZEKrt78GiRMGYW9rWbJOp/qgs6AJ6hCbYzLuSlOoTujJO0CI7kFryMdF3HGm4eh9l03OTWqjgR/C1cpySP8AjGdYeP3CfZXuNV9mpWa2Q40g4Hr2SJnuC5Pkddur4/q2tanSHh4/zhWMrmOTIcWDaJnajMDcczI10XTys8c7hbPWItpkrm3nM9p9V0jiubYFtDA/ZNVowZJGzYngoGHlaMElZeVikg2qLLAtVI1AFI3SeKRuUE1h8J7fYJlLWGh7fYJlAIQhALVxWyjrHonsPog8NpGf11pxlIFJ2+g7E+AutkHU2jfu3KrvKQPwzorTmtUpf1IAAjNQOfqWzmgbQIDsweI2i2fFpHcrLD3DrCdxmnFO266X+/VUNqY1A/QUwLSlB3py1aAO5K0o3cEzQd6KBY8mXReUv838DlbY5V2rlwYDMNYeJiTlwEnXqVNycP8AjKXzf6XL0D+7Ke05+zm6J1gxlmFzZ68unRhvFJ3JPArMtaJMxOfEnh5q2hZa2MgiFSteMaRe3Kdtax6JPUfRUFAK8vD9m75T6KotW5q8KrK2bkmSo6AW7lAjctmDJYW25BhoUgWrVugwUhcJ9yr7nVBPYaHt9gmkpY7+73+ibQCEIQCiufgd8p9CpVFc/A75T6FB4fbjIdgT7d6RoeyeauuWSSdQq+4ZtPA3BPOdAPYk6OZlQN+UIhlqP+z/AL1VJ0ynuUg6Fp/4P96qkQMkr4mVpQbv6kxTPp9ErauyU7T6IhY8nD/i6Pzf6SvTgvMOTf8AzdH5v9JXp4WOT1evjKwsrCzWL4gYpu/WpCRs2oQpgWjAhyEKBoQtghCDYBbIQgw5V9whCCSxOZ7B5f1TqEIBCEIBR1x0Xdh9EIQeI0R+u5OM9kIXWya3Oi0oD0QhQJOUlM8zZv3GnUb3trO/+ki1vRKEJXwk1aJj6IQgtOTH/N0fm/0uXpwQhY5PV6+MrCELN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2" name="AutoShape 6" descr="data:image/jpeg;base64,/9j/4AAQSkZJRgABAQAAAQABAAD/2wCEAAkGBhQSERUQEhQSFRQSFRYXFxQUFRQUFBQUFBQWFBQUFBQYHCYeFxkjGRQUHy8gJCcpLCwsFR4xNTAqNSYrLCkBCQoKDgwOGg8PGiklHx8pKSwpLC4sLCwqKSkpLCkpLCkpLCkpLCkpKSkpKSkpKSkpKSwpLCkpKSkpLCkpLCwsKf/AABEIAOgA2QMBIgACEQEDEQH/xAAcAAACAgMBAQAAAAAAAAAAAAAABAMFAQIGBwj/xABEEAABAwIDAwoDBQUGBwEAAAABAAIRAwQFITESQVEGEyJhcYGRobHBMnLRI0JSYvAUorLh8QcVJILCwzM0Q2NzktIW/8QAGQEBAAMBAQAAAAAAAAAAAAAAAAECAwQF/8QAJBEBAAICAwACAwADAQAAAAAAAAECAxESITEEQSIyUUJhkRP/2gAMAwEAAhEDEQA/APcUIQgEIQgFgrK5jl7ysFjbF4I56pLaQ16UZvjeGgg9pHFBByu/tEo2RNIDnKoEkTDWcNt3sM8xxC88uP7Ur2qehUawE/cpNyHAFwJOa4LE8TLnS5xJJmT0nOMySRqdZlWuB0nEh2ZkACREZ5rLlMtYrEO0wr+0i8a4tc4VADH2jRMjUAtg+q7jCeX9OoPtWOpniOm3yAcPArj7CiwMBaBMS4kZiANN6LbFKZdsnZifD6dqmJlM1h6xb3DXtD2EOa4SCNCFKuFwbHBQMZ7JPSZO+R0mz6b5XbUaoc0OaZBEg9RV4nbKY0kQhClAQhCAQhCAQhCAQhCAQhCAQhCAWFlYQZQhCAQhCDDl87/2j35r4lVaKheym4sG1o0D4msGkbfjC945QYn+z21WvEmmwuHboPMhfNWHNNeu5xJgEl7jnmZPmSZ7FS8tKR9ijg/OmXRHUSPRdLhdoKcBo01Eie7JbPwNxYS0uhsS6XQJMZNmO4Jm15ONLZc5xO6P5eipDSYn7WDXbLZmNMgSfTeqy8wN5q86wZkdLdI7O/yVzZ4Tsw0kyN3oDCsqrHUyDDgNdsML+5rRMlUtbXjemLcblQ2O3kzPbnZIPxE5hmS9iwu05qkynM7LQJ0k71zvIm4qVQ91bZLmuhp2Ax4AJ+LgeziurWuOdxty5Y424soQhaMghCEAhCwSgCiUjVvyTDI7Tp3LXnXRJd6fRU5w0jHKwWVWf3s1p2XOGQBzyyPWnLa9ZUkscHRkYMweBVonas1mE6EIUqhCEIBYWVhBlCEIBCEIKrlRaGrZ3FMDaL6TwBxOyY8186YO80X1C4ZF8mdAAc893evp8rg3ckqHO1XAB4e8kA5AZnIHgJjhkqWhpSe9OWwaux7zTzc0gPc0Ehwj7zf146KwuSKMtY8va5xLXEAEA6N7lbYfYMpvc1lNtMnJ0Ng5DKVT4tYljs9JXHPr06R12zZyTK6e3r7LC52YaCY4wubwp4nNXl5WPN9DZJESHEgdegOanZLbAcV+2klgL9Wg5g/dyOsrtQqrk5R+wa9zWgvl2UnXTMgHRWy6scah52e0Wt0EIQtGIQhCAVZjV7sBrRq88QMh2njCs1yfLS6qUX0qjRtsfNIs2SSHOzDg4ab9cujxVMm+PTTFETeNnKVxwjxSmIXhLg3cAuVr4pdtuebJe1oIENNMjPfDgJA35710lqXvyqgbQA6QGzI/M3cfJcr0Ir3uYV2LAhzjqNgebY9QVW4Rj/MVRUB6JcA8TkWk5+Ez3K9xFmYI3Zduf81xGOYYWsdVa4FskEBrgILtmWuOTocQD25LpreNQ470nczD20LKUwh5NCk46mnTJ7SwEptaOcIQhALCysIMoQhAIQk8RvNhsD4nadXWgXxS6LgabDH4nD+EKraKrM8nDhkD3EZeMJqkE3RapC7abKo2h8TdfxN6iNY6u8Krxq0BGYV5VsM9umdlw0Izy4Ebx1JW4ZzrSAIqN1buPW07x6HJY5Kco6dGHLxnUuFZhlUvPMse8DXZExOi6DDKNc9A0Kgne5sN7yV1GD2jWUgG5zmTxdv+ncn1WuL+r3+TMzMRDWmIELZCFu5AhCEAhCEAqXlNUa1tN9QkMZUDjwkNOzPVOfcrpUvK6jtWzjEhha4jiAc/VUv+stMX7worW8pXESQQ8lzXtBBad2ZyO0CmrupzfQbnlJOc+KqLe/qlgotpPI3OJZxkanIj2T1e62qYJ1iD271x7epNdSralxtVADnrA4ngqjF7Wo4MsWnbc542gM+bpyHROubm5dRKZ/Z9p0Z9oMEdYXQcjcKZTrOykkFxc7NxdIzJU4/2hObrHLsbalssaz8LQPAAeylQhdzxghCEAsLKwgyhCEGlWoGguOQAk9gXOOuC9xed+7gNwT/KG5hoYPvnPsH84VZQKkPUQnqNNI0qkJuhWSQ0bYHt4pa4sjEgw4fC8fED1j7w4hOsfK2cFAq7W52XwRBcYcNwfuI6ju7epWqqcTtDr4O3jgHdU6HcU7YXPOMDjkdHDg4ZEIGUIQgEIQgFglVl9jzWOLGgveNQMg3tPHqCrLm8r1cm1G0h+USf/Y+wVJvENa4rT26CresbO04ZbtT4JStjFIiM3Bw0AmRvjiuXu8LrtPONqFzpkk5z1E6hYdcOPRDCJG1IgbFUTEeXnxWc5Jbxgr/UVe8t7V+zAc8y6ZJcWGdkxx3dySFxXqk7LOgcxI6QniRqrKrgnPEOqcIgaDeYMTEye9NWfJoM0e+BunJc+pmXXFqxH+2lpg5DZIzTVlSNN20NR5jeCnqVItyyjzRWpT1K+tds5ty6k7QxZhycdk8HfXROhy559Cf6LSmXMPQcR1bvA5LWMv8AXPbBH+MulWVTUcaIyqARxHuFbsdIkZg71rFonxzWrNfWywsrCsqyhCCg5fHa01yPwgD3PqtKJUN2/arPP5j5GPZTNZkrISh62p3EFJCvr1LHOTmFAv7e4TzK0rnra5VhTroQtSJVc9vMvLwCabgNoDVrhkHdhGXcFNRuEwHTkoSxb3LXiWnu0I7QpVTXVF1F22zTy+U+36l+zv21BlkYzade7iEDSjuKuyxzvwtJ8BKkWtRgIIOYIII6jqhDi8PpsI1lzjLs8y52ZnxT7cMYcwAD2KgxOxFvVNNp6I+HOdmdxO50SmLfFXs6x19mUO+sri3ETqXqzWbRusrsUC0ZHLgdFFTHSiIWLfG2HI5dvV16b00XMfoc9yv6z3MepqbIChr3BastqluuY4j3CWxCr0ZGamGc7TNuCd6lpqiw+u4u3/RdDTCmRmoMlWUydrNWzgk6lLNUlpSetMXVEOapeS10Sx9M/wDTdAP5XSQO6D5LdgyUeBsitVHFrT4E/VaUntjlj8V6sLKwt3IysOKyobx8U3ng1x8ig46iZM8TPiZVlTbkq+0borag1WQrrunB2vFRij94GWnyVzWtpGiprm0cwy3aHmPJBhxLTKctrmQudrY0aZ6bdpu+NR1j6J60uWuaKlJwcw8Nx3gjUHqKIX3Oxmn7e52gqKlXU9tdbLu1QlfOIc0g5hc3eXLmPa1pLQOltCNMx2Tqrs1OjI3pK+txUaWnSI/dKJJ23KCq4MJIAM6DN0AEAzx6uKnqYrUcwkPiZ0Ay6gfdJ3OGhtFhZIIHEmcoJ8lMzk6XNBbWgOzzZMTuycp6CzQzYLXAOnWc57evrVW/CyD9k6QdGOzzO4O+o71ct5MPH/VB/wAhHuncOwZ1N4eYfGmoz471S1K29aY8l8f6uTxGzrUc61JzQctoEOaTwke6RZjIaZDyO2Y8P5r0fF8ONxSNJ0NDo6QMlpBkESAufwiyFNrqboJDiCSAZgxv7FyWx8Z6l34s8Xr+Udqu15SuOTQXE6bOY1gTwT9e7FMbdQt23ZAAy1vbHxH+isqds1skAA9wAVZzQDy5oNSr+LIBomQATkP5lNa9TuJnqE1Fuxs5HadmQfutnV3Xn5q1p1VzVG6fTealWqwh2RawbRjPWYAHZKsHVnbAe2YcJHGOBG4ptHH6W9W6a0SSB2laiuCJVA6mavReJHDctry/FMBjM3ZDLRvWVM2hEUna+55GCf8AGqH8o9UjaV5aArTB2Q5/WB6lTT9lM0apK3WFlYXU4GUnjDooVPlI8cvdOKvx532DuvZH7wQc5aBW1FVdoFYU3KysH2OWtemCl21+CzUqbyo0so8VswZkA9q5GuP2d/OUnFjt4+JrupzTr7bl1uKV3HRUX9zbR2nqVTuE4yKoGWw4/dOh+U7+zVWFYrn69tnsN/oOtWVhWcBsvlwGhPxeO9BeWOJdHZKapvloPzH2XP1aX3m5j9a8E7a3RDA0jOIRK0piaTQeA8yU7YPhkfhMKkbew0Dr9FI2+OYAUaSvHX3UoXX5PAKp55xWM00Lb9p4lc/fXobVe2Yzn/2APumDWA1K5fHm7dUvaZEN04gQsc3nTq+Lrl2uX4sBq4KJhfWnYHRI39AE92ZC5NlRwd9c10eHYhstl3hvJ4Bc0RM9O62q9wjsbV9bbovqc04DJjWjd8W1oSrDDmPYHUKhzDh0gZkOEgicxuW9pQdz3OxJeBMfdIy9IUtxb7NzP4oHeRn4NaPFRMaRz5HG4ODq5x749EpjNq2nSIaAMx6hWAeWpDHn/Znx81M60rEzsvhNTRdPhvx9rfcLj8HrLp8NuhtN68vH9BTjntX5EfjK8QhC7XmMqq5Rn7GOLm+59laqo5SH7No/P6NKCotwp9tL0tFsGyVZUyyrwW7mZSUUmgLWtUhElLgDUpZ4AbtHuUzaZqO6gp6Vrtu2vut+HrO8oK6jYQC52rv1CkFtEKyqMzjcFt+zzBQ0ZwvD2vpEOH3jmNdAsO5N8Hkf5R7FP4a2Gnt9gnFCVJ/+b/7n7v8ANStwGPv/ALv81bIUCs/uXi93cAPqthgVPftu7XEfwwrFCCjxqzpUqDy1jASA0GJMuIGpz0J8Fyf7NIXQ8rapLmM3NBce2YHkD4rg8Subqs4NtqTxTY4E1HbLNtwIIgPI6IIG7MrntX/0vretO2l4w4uWpnf1B+7oMpxObnfCxubnHqHurLB8EdPOVY2vus1DB7lTYDhLaY5x206q4dN9Qhz53gEEgDsV1TSJivVVpm1u7f8AEFuzZfCfrWwcQd7TPlEeaibAdKnD1EzEo7RVqap8WbLC3qKuKz0m+jKzs2pOnKWNwQ6BxXUDJgIVELYNqu7fXNX1LOnluUY/V8/dXTUKu00O/EAfELdJ4O+aLOyPAkeycXbDyZbKl5SHJg63HyH1V0qLlC7pMHAE+JH0UwhXMU1IKFqZohWVhI4wEq5pcYU1UyYTNpbb0S0bawNkabypy3Zbl3KVrJPUtnUZPUFG0k2U/EpypShijpNl6ZvhDU2N7HQ9vsEylcPPRPb7BNKAIQhAIKEFByfKgxXHXTHk50+oSNmJkKm/tOuXC+omm8h1O3eS2cnbbjsA97FUYbyzg9MQ5uuWnb1LmyYrb5Q9DDmpx4z67mlVgwrKk2QudpX7KzdumQeLd47uHWn7LEtxWcdNLfl42fY1RUc4v2mHRsAbPf8ArRWNJpAzWWXIKhu70AZZkq0RpS0zLdzpRTcIKor/AJRU6LSHPG0dwzIkxEDeqG95XvJNGiHToS0Ts8Zcch3Zq0UtaeoRN61juV1iMh3ObnEgf5YB8yrTDn7TSFTYfSNTD3umX0azi6NzXNbMeR7irDAXy1UtScdtNKXjJj26nB2xSA4F3rPunUlhJ6B+Y+ydXVXx5t+rSyufxozV7Gj1JXQFc9iedV3VH8IVoVJgJqk1RU2J2jSVpVhmlQ3prZ3LanThSspqqzalRWtydlqYCSuzJhBmyp71tiHwqeiyAl7/AOEoM4b8Hf7BNpTDfg7/AGCbQCEIQCChYKDxrlnU2sSuXbmc2wdjabSf3nFcyymRtfmPlwXRcoTN5cnjWePAx7JF1DJdUeM59VzXOa8BjnN6wTI7FYNxq5ac6rXD89MEx8wIS4pHnJ4D6oq7+9UmlZ9hauS1fJXjuVVfm+hzbXSOkQXCNfhn3SF7c3NRpL65A3tptDBExuzUVs2afeP4SnzRljh+VVrhpH0tbNe3soLTBaYEkFx1lxmD1DQJp1tDw/iIPaDl5FT2mg7FNU081pHTLa95BQ59xRcJa9jCRxzex3kQp8GtDSqPpHVjiJ4jce8Qe9LchDF0/rpHyez6ror2j/iSR96mJ7QTHiPRcfyK7nbs+NbW4P4UOi75vUBOJSwOZHYfb6JyFNPGeT9pZK569/4jvmPlkugK524Mud8x9SrwozQbmrShTSNo1W1FqSDZW0rYqMlQJAcpSbBLkzVMCFHbsQMBJ3uicSV2ckG+HfCe32CbSuH/AAn5vYJpAIQhALCysFB4liTtq4rO41qh/fcinoJUNR0veeLnnxcUxTcPJdX0yaUmAklRVrX9eKaawZwUndV4hA3Z0gKfh6FTc8BPZEKrt78GiRMGYW9rWbJOp/qgs6AJ6hCbYzLuSlOoTujJO0CI7kFryMdF3HGm4eh9l03OTWqjgR/C1cpySP8AjGdYeP3CfZXuNV9mpWa2Q40g4Hr2SJnuC5Pkddur4/q2tanSHh4/zhWMrmOTIcWDaJnajMDcczI10XTys8c7hbPWItpkrm3nM9p9V0jiubYFtDA/ZNVowZJGzYngoGHlaMElZeVikg2qLLAtVI1AFI3SeKRuUE1h8J7fYJlLWGh7fYJlAIQhALVxWyjrHonsPog8NpGf11pxlIFJ2+g7E+AutkHU2jfu3KrvKQPwzorTmtUpf1IAAjNQOfqWzmgbQIDsweI2i2fFpHcrLD3DrCdxmnFO266X+/VUNqY1A/QUwLSlB3py1aAO5K0o3cEzQd6KBY8mXReUv838DlbY5V2rlwYDMNYeJiTlwEnXqVNycP8AjKXzf6XL0D+7Ke05+zm6J1gxlmFzZ68unRhvFJ3JPArMtaJMxOfEnh5q2hZa2MgiFSteMaRe3Kdtax6JPUfRUFAK8vD9m75T6KotW5q8KrK2bkmSo6AW7lAjctmDJYW25BhoUgWrVugwUhcJ9yr7nVBPYaHt9gmkpY7+73+ibQCEIQCiufgd8p9CpVFc/A75T6FB4fbjIdgT7d6RoeyeauuWSSdQq+4ZtPA3BPOdAPYk6OZlQN+UIhlqP+z/AL1VJ0ynuUg6Fp/4P96qkQMkr4mVpQbv6kxTPp9ErauyU7T6IhY8nD/i6Pzf6SvTgvMOTf8AzdH5v9JXp4WOT1evjKwsrCzWL4gYpu/WpCRs2oQpgWjAhyEKBoQtghCDYBbIQgw5V9whCCSxOZ7B5f1TqEIBCEIBR1x0Xdh9EIQeI0R+u5OM9kIXWya3Oi0oD0QhQJOUlM8zZv3GnUb3trO/+ki1vRKEJXwk1aJj6IQgtOTH/N0fm/0uXpwQhY5PV6+MrCELN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i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861048"/>
            <a:ext cx="2471039" cy="2641848"/>
          </a:xfrm>
          <a:prstGeom prst="rect">
            <a:avLst/>
          </a:prstGeom>
        </p:spPr>
      </p:pic>
      <p:sp>
        <p:nvSpPr>
          <p:cNvPr id="9224" name="AutoShape 8" descr="data:image/jpeg;base64,/9j/4AAQSkZJRgABAQAAAQABAAD/2wCEAAkGBxQRERQUEhQVFhUXFRwUFBcWFBcYGBgUFBQYGRwXGhQYHCggGBolHhUaIjQhJSosMi4uGB8zODMtNygtLisBCgoKDg0OGhAQGDQkHyUsLCwsLi0tLCw0LCwsLCssLCwsLywsLCwsLCwsLCwsNSwsLCssKywsLCwsLCwsLCs3K//AABEIAKoAwAMBIgACEQEDEQH/xAAbAAEAAgMBAQAAAAAAAAAAAAAABAUCAwYBB//EAD8QAAIBAgMFBQQHBwMFAAAAAAECAAMRBBIhBRMxQVEiMmFxgQZSkaEUI0JigrHBFTNykrLR8HOiwlNjg5Ph/8QAGQEBAAMBAQAAAAAAAAAAAAAAAAIDBAEF/8QAJBEBAAICAQQCAgMAAAAAAAAAAAECAxExBBITITJBIlEUQmH/2gAMAwEAAhEDEQA/APrkxY2BPHw6+EyiScV2G2ujXDXpkMV7ZUXKGzWsx4GSMPj0qEhDmIAbQHg17WPDlMP2ZSvmy63Y3ueLm5+esyw2Ap075FtcZTqdQL+PHtHXxkvTntlg8WtRM4uBcjtWFipIPAkcus2VKthcAsdNFsTqbdbTClhEVcoUEXuQ3auTrc5r3PjM1oqL5VC345QF/KcdVOD9pKVQ0bq6CsmekXygN2kW2hOt6iiScTtmktFqwOdFIBKEHiR1IH2gfIzFdhUAtNQptSGWmM76AOr2469pFOvSZrsaiKO4CkU9LKGYWCkEAEG4AsNPCcGpfaCiUzXsdbKxAJCvluDwI5g31FpliNuUlDZG3hV1QqmpDOxUcfFW+BmWM2LRquXqKSxGW+d+GnQ+A87QuxaIYsFNy4qE537yuzg8fedj6wMqW16TtTFNg4qXAZSCAVQPY+asCLQ216Qq1KTHKadMVWJ7uQkg2N+VhfpcTHA7Eo0cu7UjIbr22NiUCcCfdAE8qbDosSxUklXQnO9yta2cE31BsPK2kDfS2jTcNkbOQubKvE25AG2vDTxEjYbblNr5r0xnZAXyjMyOUYCxPAgfzDrJeHwSU2ZlBBa2btEgkKFvY6XsoF/CR02JRBUhTdWdgc7XvWIL6k8GKg28IG3B7TpVjam4bsh9AbZWJAN+GuU/CTJA2dsijQN6S5ezlNibEZi3DhxY/EyfAREQEREBERAREQEREBERAREQEREBERARNdakHFm4fD5iaPoVu67r65h8GgS4kTPVTvAOOq6N/KePoZtw+JV+6dRxB0I8weEDdETyB7E8iB7ERAREQEREBERAREiY7aCUbZ73a4VVUszW42Uch1iZ06lzyU7e0VMcadYeG6P58JL2dtWlXuEJzKLsrAqwB52PEeIkYvWZ1EpTS0RuYToiJJAiIgIiICaMRhlfU3DDgw0Yev6TfECsxil6bUapFnGUPbsm/JhyJ+c0UdhstTMagYZwwLL21COxAVr6XDAMeeW8uKiBgQRcHiDI9ImmQrG6nRGPEfdJ/I/4Qrn2B286vlbPvCcuhYOWQEDiBma99Tcai0z2dsQ0XDCpcZmZlynUlMqka6EC9+unTW4iAiIgIiICIiAiIgasVXFNGc8FUsbdFF/0nFJtCpUqU6jgvVdSiU1sqorWcgE8e6Lky+9r9orSw7J9uqppoPMWZj4AH8us5PZNRmxFEU7FlDsM17ABLXNteYmHqsn51xxPPLf0uP8AC2SY44XjbJxL08+8+sIJ3RVSnggYa3tpmvx5TlaG3CGSrTV1qKT2WpsfBkbLy5HyBnfbHxlSvRqkMCy6K30eomo49ioe0dORnNbS2UTh6mKvXp1AQzZ0SkxVT2r01uNRzOukpvg1q0ephZTqN7rPuJdL7O7c+lK2ak9Flt2X5hh3l5lbgjUcpcTmvY+kwNYs7OBkRWa19AzMosBpqpv/AGnSz0cVptSJlgy1it5iCIiTVkREBERATGogYEHgZlNOLxSUlzVGCr1PXoBzPgIHmHc6q3eXn1U8G/zmJvnN4vb9e4NHClr8DUJW48R9jyJ9JhhfapjVFOpQKsVLCzqdFtfQnXj1kPLT9p+O36dPE14eurqGU3B+PkRyM2SaJERDhERAREQOP9v8Gx3VcAlUV0qWF8qsVYPpy7Nj5ic/7C4pRjM5N94GpA30BWzKPUA/GfT2FxY6g6EeBnFbf9mWphThhUZNSVWxemVsVame8QNdNeUxZ8E93krz9t2DP+Hitx9Ok2rtQ0yFSqiNbVTQqVW14EBDp6yD7S40Ns+q3aOankBZSrFm7IOU8LmV2ztqNiKCHFYd2sTrTU6lSV7VO4ZDpqJH2/Rr4ncU6aLRoioq2e1zcHK2Ud0LbReJJHCRtbca+3K0iLbnhaexIbJVOu7Ljdg+8L52HgTlHmDOlkfAYNaNNaaXyqLC/E+JPUnX1kibMde2sVZclu60yRPJFxm0aVLSo4BPBeLnyQan4SaCXEq/2nUb93Qa3Wq2QfygFvkJg2FqVf39QZP+nSBUH+NySzDwFpXOakfayMVp+m99sUrkKWqEaHdI1QA9CyggH1mLbUNuzQrHzCr/AFNJIqhVCqAANAALAeQEgVtoAtlW7v7qDMR/FyX1IlE9TM/GF0dPH9peVNoYg92lTTxqVC3+xB/ylfjDuyKlRlq1eWd1phQeORTe3zJ6y0pYKo+tQimvuobsfN+A9B6yZh8BTp91FB62uT5sdTO9mS/ynUOd+Onxjbmkw9TEnM6bxfsoLrS15tUcfWHyFhIWK9ka7P2dwik68DZb9AgzW8Z3d5rQ9ph5EeFx/wDJZXBWELZrS0bLwIoUlpgk5edgNSb8BoBJcRLtKSIiAiIgIiICa69ZUUs7BVGpLGwHqZV7S2g+WsaZyU6Kk1KlgSXAvu6YOlxpdje1wJTbHwLPiE3ztUenS3jl2uN5UNlAXgAAGtYTlrarMpVjc6WWwaoq7/KGCis2UspW4YBjYHXix4yfjMEKiFSSOYI4qQbhh4g6yyp05k9OYZpue5qi+vxcsfaKqpKGiHZagpZlcKjO1vskEjjra/Oe/Q8dUJZ61IdEpl0UDl2uJPifgJV0D2aDHicSS3mWf9bS+xO1BSakpIvUYqLsBYBbk68eXxl2e80mK/4hipFomVbUDowXE1K6BtA2+vSJ6bwKCp/iteWOGwaU75FAJ4nmfMnUzDHbXpa0/wB6xGtNAHNvvAaKPE2lZgsFjNd3kpU/s06p3reSutsn4s0y33f7aK6p9LqtXCC7EAdT/mp8p4lOtUF1ApLyNRSWP/jBGX1N/CaMDWpU2Brq9OryesQy3+7VHYXy0Mvgb+UvxdNXW7TtRk6ieI9KxNkX/e1GqfdFqafBdT6n0lhRoqgyooVegFh8BNkTXWkV4hntabckRE6iTWg7Z8VX+ppsmumfrCegX8yf1gVg9oqOUsc6jQi6HVWfLmFuV+PQC8219t0UZkYkFVZuHEU2AYA8zrw5i88GwaGRUKAqt9DbtZlK3cgDMbMbeZmFX2eospVt4brlJL9rRg1wbd644+J6wLaIMQEREBNGNxG7pu/uIzfygmb5C21SL4aso4mk4H8pgQtq4fdbNZDx3al/vOzAt6kkyHQxyUMRXLipZ92VZaVRxZQ1xdFNrE8+sm+0NfPTw9u7Uqo3oqFwPiBNIjHjjJSYlKbdltwmU/afDjgzsfdWjVLfDLI+K2xiKv7tVoL7zgPU9EByqfMnymBPiZ5La9PWEJyTKJ+z13QpXawsQ1+1mBvmzW719ZCr4epSLVGAxQICgVAoqL0VdAhBNuIB8ZcTGmuatSX7xc+VMX/MrO5cVLR7gpe1Z9SibFWlh0ytanVbtVQ67slzx71rgcBbkJco/SWLoGFmAI6EXHwMhnY9DlTUfw3X+kiebbpPe4lsr1PrUwyFa4swuOYIuD6TTS2dQ+yGT/TqOg+Cm3ymX7GpdHHlVqA/HNNBwFWn3HFReQqEhx4bxR2h5i/iY8WWnEnkx25hJ+gMutGu9/crfWIfXR1PiD6GeDaYQha67onQMTemx8KvAHwaxkb6RVTvUanmhWp8gc3yg7Yp2Ic5eRFVWT0OcAGSjNevyhGcVZ4lcRKGnRTjhqxpfdQrUp/+trgfhInpxdfOUFehmABIFBs1jwJG+4aHhJ/yKfaHgsvZqo6lj1a3oot/eUGI2tiaJBZErJa7bqmystvA1GJ08JdbNx9OvTD0zdT4WIvrYjkZZTJW3EoWpNeUqIiTQIiICIiAgDrEibXrGnh6zjitNiPMKYFZhcJv8DTTNYhQaT8wUY5Gtz0t5gyPhMQXBDLldTlqLxsw6HmDcEHoZdYRAlNEHBUVR6KBOYwlUnHYwcvqyPMIQf0lXS5J75quzUiKxK0iInoshM9lC+JY+7RFvN31+SzCbNktbEVB71JSPwOwP9Uhk+KVeV3ERMyZERA8npiIEWts2i/epIfwC/x4yrxns2GtlYEDurWXeBf4XuHUfiMvprapYhRqeJ8B1MjNKzzCUWmOHHbV2aaCF/o4013tCowdQOZuMw9cw66SH7H4364lSXNRgDlAChde9TUdknVg9rEgg2PH6DI1DAUkOZKaKddVQA68dR5SuMMRO4T8szGpSYiJcqIiICIiAmjHUc9KonvIy/FTN8j7QrZKVRxxVGYeYUxLsIWAxGelTb3kU+pUTntmi+KxLcjb+th/wl5s+lkpU191FHwAlD7MXZHqEWzVGC+KU3YA+pLH1mXoveSWnqvVIXMRE9ZgJor1d0yVuSE5/wDTewb4WDfhm+CL8YmNxp2F9PZWez9T6rIeNNjT/CNV/wBpHwlnMkrCIicCJqq11XideQ4k+SjWYdt/uL6Zz+i/n5QMqlXXKurc+i+Lf24zOlTyjqTxJ4kyLjC9NU3Kg/WDOOqWYtY37xsLE85C2ZjMQ+XeLY7ti67sqFYKpSzX7RYlrjW1uXMLmeznxi8YoGZFbsXJVftOoKi1/slSDYfaHTWfsnEVmLCstrKpBAsGLF7214gBbj+8CxiIgIiICIiAkPbC3w9Yf9p/6TJk0Y6mWpVFHFkZQPEqQIkVe0WNLDPUH2aWYeeXT5zRgsHu6aIB3VC/ASy2nhS+Eamo7e7UWuNWAGl/STjRWQ6asY9rM1+/Sl3Z6T3dHpLncrG6WavKo7VNujG5PSXO7WN2seWDtVWyVK1qoP2kR/UFl/tLeRmofXKw4btlPnmUj9ZJlVp3KcMKgJHZIB6kX+U0/RSe/UdvAEIP9tj85JiRGulRVe6APIfrNkRAREQEREBERAREQEREBERAREQEREBERAREQEREBERAREQEREBERAREQERE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6" name="AutoShape 10" descr="data:image/jpeg;base64,/9j/4AAQSkZJRgABAQAAAQABAAD/2wCEAAkGBhQSEBQUEBIVFRQUFBUWFxYVFRQQFBYVFRYVFxUWFRIXGyYeGBojGRUWHy8gIycpLCwsFR4xNTAqNSYrLCkBCQoKDQwOFw8PFCkYGBgvKSkpKSkpKSkpNSkpKSkpKSkpKSkpKSkpLCkpKSkpKSkpKSkpKSkpKSkpKSkpKSkpKf/AABEIAPQAwgMBIgACEQEDEQH/xAAbAAEAAwEBAQEAAAAAAAAAAAAAAwQFAQIGB//EAEUQAAEDAQQHBAcFBgQHAQAAAAEAAhEDBBIhMQUiQVFhcZETMoGhM1JicrGywQYjQoKSFDRTc6LRFUPC0iRjg5Ojw/AH/8QAGQEBAQEBAQEAAAAAAAAAAAAAAAEEAwIF/8QAHhEBAQEBAQACAwEAAAAAAAAAAAECEQMhYTEyQRL/2gAMAwEAAhEDEQA/AP2yjkpFFROClRaIiIgiIgIiICKO0VwxjnumGgkwC4wM8BiVTdp2kHFskuEYBpJMgHAcjKDQRV7Jb2VQSwyBGOUyJBHBWEBERAREQEREBERAREQEREBERBFROClUVDJSotEREQREQEREHmrTDmkHIgg8jgVjmw0DWLdcPxgh0Yw2/dOeREraXztSoZe9pALXuIJEwKYqPPW+Ag3qNENENAAG7gIUi+E+0P8A+yWCyPNN5qvqjNjKTm/1VA0RxC+o0LpptopMfLGucJNMVGVXM9lxbheG1BprkrKqaPqEnWd6Vzwb5kNgENgbLwy2CU0XYaoIdUe4Qe6Tf/CA43p2vvOjdGWSDWRAqdXStNri0vxGYAc6Od0GPFBcRUv8Ypet/S/+yhtGnqbKjGE99jnzIEAAkap1sQ1+z8BQaaLPOmmAwb4IEkFjhAxJnkBJ8N4XgfaClvIGGJa5rcS3EEjc4FBpos52nGQYvEjMXSC2cg7DVkYic0/x6lBIdN0kRBzABjoQeAKDRRUDpmndJk4CRqkXgSGgtJGIJIAKUNM03ENDjeJAuwZxBOOGUNOOWCC+iIgioZKVRUMlKi0RERBERAREQCsez6Nv0jj32VQcMQ58A9C2FsKpTFyqW7Hi+PeEB48cD1QfLaW0BQtlO5a6LXwSDPeY4YG48awxyIO5WG6Jp3Gte0VC1oaHPDXPIAiS+JniFftrIrvja2m78xvtnoxvRUrVpJjJGL3AE3WC84AbXbGjnHCVG/PLO8T6K0SYe6lWq0wHXWi92jNWL2pUvDvSMIywU1bTNWkS11P9oIk/8NhUGBIv03mGzEd/GclNYdG1DTa2q64AMWUyZJOLr9TM47GxzK0qFmawXWNDRuAgc+fFVh1e1mWOr+0gk1RAwNKmXMI4VSQH+EN8VqUKLWNDWANAyAAA6BV7botlUgkEPHdqMNyo3k8bOBkcFVNtqUP3jXpj/OaILf51MZe+3DeGhEayyLfbaTXubUpz3ZJDSHOg3G4mZidkY8VqsqAgEGQRIIMgg5EEKA6PYXOcWNLnABxIBJAyGOxBiDSNnLdWiXAAOGEDFrbocSZkl8bc8Vas9oovNNvZCXTIIGqWyPHFh6BajbGwCAxoG66AMMsI4IyyMBlrGgnMhoB6xxPVBiU7XZjg2i4xq4CZm6Gyb2M9o0A4xOxaVDRVG6CKYEyYOJF5oYdp/CAOQU7bBTAIFNkHPVGPPDgOimYwAQAABgAMABwQVDoal/DGc5neCNuQIBjeJXqz6KpMdeYwA78eP+49SraICIiCChkp1BQdgpgVItdREVQREQEREBVqvpWe68/KPqrKrP8ATN/lv+amgo6XZFRjvWa5h5jWb/q6qo2jeexsDXeCYGxus4n9IHitLTbfur3qOa7wmHf0lyr6KZNVx9Rob+Z2J6AN/UjRnfPOtiEUNotTWCXuDQTAJwxgmPI9F6bXBAIIIMRjnIkQeSM6RcheW1QSQCCRgfET8MV6BQZNSyus5v2dpdTmX0BxzdR2NO25kdkHPRstrbUYH0yHNORHQgg5EHAg4hSkLJtlJ1Bzq9IS041qY/EB/ms9sDMfiHEBBrErqxbbQdVHaUSHsqU2RrkNIvXr4AwOB8TE5Lln0M+9rucANofeLzOrekQC1urI5oNtERAREQEREEFDJThV6GSnCi11ERVBERASVWtFuDXBoF57smjDfiTsGB6Lw4VnCQWM3Ah1TqQWoLirO9O3+W75mLl+o3MNePZNw9HGD1UQtIdUZEgw9rgRDm4AwR4ILNro36bm+s1w6ghVNAsPYNc4Q6pL3DcTs8AAFoqtYO4Rue8eAc5Dvxxy22EVbt6Ya69gSJ1XNiQfa8lmv+zILnG+Q12F0NgBuMNzyAMZZLcRBhu+zIvAio4AOmIgDKAIIyuxtwJEKXR+geye13aTdaWxdIwJJAkuOAnieK15VO26SbTw7zyMGjPmTsHHpKLJ1NarU2m0ueYHUk7ABtPBY1ptDqp1tVk4MnPjUI+UYb52eH3nOvPMu2R3Wjc0fXM/BCnWrz8efNedF2jsKopnCjVdqbqdUySzg1+JA2OkfiAX0YXzVqswewtdkRszBBBDhuIMEHgtTQdvNSlD/SUzcqR6wAIcODmlrh7yOftjl7P60kSEVcBERAhERBXs4wVgBV7NkrCkWiIiqC81XwCTkAT0Er0q+kfQ1I/hv+UoKmjbK8vNV5i+O7Awy27oDcOHFaULlPIRuC9IOQqTbM39pL41m0g2d4e6fLs/NT2y2CmwudMCMAJJJMAAb1W0ZWL31XGc2AAi6btxrhM7ZeeiDQVbR/o+bnnq5ysqto70TfzfMUFlcJXKtQNBLiABiScAAsO16RdVwbLae/Fr3/VrfM8Ees5uryLNt0riWUoJGDn5tbwHrO4ZDbuVBjYnMk4kkySd5O1GtgQBAGzcukqN2POZjq4V2VyVHR2V4stXs7Sx34aw7J26+2XUif62/maN0epUGkKJdTcG96LzTtD2G8wj8zQVXPeex9UigsVqFSmyoMnta7qJhTqvniIiAiIgr2Y4KwFWsxwViVItdREVQXHBdlclBUsLrt6mT3IuznccNXpi38quAqjbaQNSlmDLhIMG7cdOO7I9FL+yn+K//wAf+xBX0028wMaJcXAgAgGG4uOPDzjepNGAw4kRLoiZi41rM9uLSuVKTaQLmiXuhoJMuc45Ak7PoOCs2ajcaGjGBnvOZPiTKCQlZ9O2tpUGF20CGjEuJxgDx5BW7VUuscdzXHoCV87Z6UAFxLnXGgk7gBgB+EcAjp5+f+6lr1nVCDUyBlrB3W7ifWdxyGzeeErqhtNqDACQTJDQBEkmTtgDAE4nYo3zMz+EwKSqNPTNLCXXZiL0ZniCRnhPEb106ZpRPaA4E4TOABy5ERvlRerqEqo3StK7e7RsbeHez/S7ojNL0TEVG4mBjtww81RcBS8qbdK0jEPBktiMTrODQeUkdVblRFv7MPii6n/Cq1GD3b15n9D2rYWF9nnRVtDeNJ/6mXP/AFBbq9PnbnNURER5EXCUQV7NkrICq2UYK0FItEReKtUNBLjAGZVR7VSpbdYtY2+8ZgYNb77tnLPgvJv1N9NnSo4f6PjyVmjQDRDQABsCCKz2Y3r73XnRAjBrRhIaPDM4qzC8PMAk7BKUSS0E4EgEjcUET6RNRpjVa1x/MYHyz1ViERBS0yfuKnuHocD5Sso7VsaUZNGoN9N4/pKxK7X0/Stgeu3WZ4nNviI4o0+GpPiuqrpBzA0doHEXhduBxcHAEgtu4gwHYq0DORwVe1WJtQAPEgOvRljBGPgSo11kzZARDSYIy7STeJIja6XDyXW1LO6/LHANDAZvgPF2kG4cLzAJ2rTboqkDLabQZBy2gyPPFcdoukYmm3Azltw2TjkOgUeeVRrizggvvAub2kTUMghzshgXQ50c1PSsFGqbwadXCTfbIknAnvCZ6KzU0ZTcQSwEgBoO4AEARMQASPFTULO1pJaIvGT5/wBz1ReKzdDU74dBlt2NZ0C7djCfYb0V0DFAiq8S6C/eK38qj81ZbywdA/vFc7LlAeP3pPxC3lXz/T9qIiI5vBXEKIIbJkrQVWyZK0FItFUDL9Qk5UyA0bLxEl3QgDdjvVtVrDk476j/AIx9FUWUUVOrLnD1SB1aD9VKggtvo3cQR1w+qnUFt9G73SemP0U6AiIgqaUaXUnMBgvBaDukGT0U1CpeY13rNB6iV7cwSDtEx45qvo4fdgbi4dHEBBWtGg2kk0z2bjndxYTxp5eIg8VnV6b6XpWwPXbrM8drPHDivpFwhHTPrrL5wY4g4HdiPBdC0bToRpJdTPZuOcCWH3mHDxEHis6vTfT9K2B67dZnjtb44cVGvHtnX1RCugzBBw6zyhFHXouSuqOvXDGuc7JoLj4CVRc+zTMKz/WrOA5U2tp/Mx3VbSz9A2Y07PSa7vXbzvefrO83FaCr5ur22iIiPKB1YSuqN5xPNFAsmStBVLJkrQRaOdAndioLA2KTOIk83ax+KW8/dujaLv6tX6qwAqis3VrHc9s/mZgeoI/SrKo2ytdq0cMy4HgCIk/mujxV5B5e2QRvEdVHZHTTbOcCeYwPmFMoLJkRue4ec/VBOuOMLq8ViYwEnYMh4ncgqC1AuLtjWEjdG1x5xA4AlT2GnFNoOcAnmcT5lV7VShhaTLqrmtJyzOIA2ANvdOKvoCIiAuQuogzbToZhxpns3H1e6T7TMp4iDxWfXY+n6RuHrtlzPHazxw4r6JEdM+msvnGukAggg5EGQeRVe0Uu0fTo7Kj5d/Kp6z556rPzlbNq0Kwyaf3bvZ7p95hwPPA8VkaNtIpNfaapBvnsqUYTTa7vi96xlx9lrfE7a9pc/b6hdWXS02C67ccNe7iQIEwHEbAcTyB3Ka36WZSDZ1rxIF0t2CSSSQIA+KMq8izKGmg54aGO1ogmO66brsDtunDMRK0wgqvGJ5opHMM5IgisgwVsKpZBgrYCi1WtmNxvrPHRusflCsqtU9Kz3X9ZZ9FYJVRnWhl8VnbmlrebNYkfnj9IWhTdIB3ieqpU8LLP/KLjzLZPmSrlBsNaDsA+CD2oLOdaoB64+VqnVSx04dVO9/0H9/JBbREQVamNZvssLvFxug9A7qrSqj0540x5OdPzBWkEVe1sZF97WzleIE8pUheMMc8uPJU7fottYsL5ht6QCW3g8QQS0gxwWcPswb5LqstLmktDboIDiSDBxkQDwCDcbUBmDlgeB3FdlfPn7KukEVjkRkRm0twIM5Z47ArejdCOpPvGpeFy7F2N0bcAN3HqGsiEqnpHSAptEC9UeYpsGb3R5NAxLsgEFfS1U1HCzsMF4mo4ZspZE8HOOqPzH8KuusTCwMLGlgAAaQCABgIHIBQaM0f2bSXuvVXm9UflLtgG5rRgBuG8mbyCvRsTG3rrQL2e2c8MdmJw4nelewseAHNBAM7s8xhGBGBGR2qwiCCzWNtObjYkyf8A45Dhkp0RAREQVLJkrYVSyZK2otVq3pafJ/wH9lYecDyUFp71M+2R1a5dtzopPIzDHdYMKoqVDFkE5CkyeUNnylX6dQOEtII3gyOqrW5sUHNHqXRzIDW+cKB9nBOvZmuO9vZu83XSg01BZjN87C8x4AD6KhVo0wP3Rx5Npn/WoqVOmcBZAOEUx9QEG2o61oawS5wA4mOm9VKNgYRjRLOBI8rjiEFmuOPZUWA+uSGz0Bd1hByjaC6uDdIb2brpdgXazZN3MDLONuG/QWdWpOY4VXuLrshwAhrWGJIbwIBkmYBWgEHUREBEWXW0sXuLLMBUcDDnmexpn2nDvO9luO8tzQWNIaRFIAQX1HYMpti88jdOAA2uOA2qLR2jyHGrWIdWcIJE3WNmezpg/hnM5uOJyAHuwaNFMlxJfUf36ju8YyaBk1g2NGHMyTeQAEREBERAREQEREFOxnAK4qViyCuhRar23Jp3PZ5mPquW/uR6xYOrgD5SmkT92eF09HBe7TSLmkAwcCDuIIInhI6KojtGNSm33nn8sAebh0VpUbLWv1L0RFOCNxvuBHVp6K8g4V5p0wMgByEL0orJWvMBOcnycR9EEyIiDxWGq7kfgo7Cfume435QpnHA8lm0rG99OndrOY3sxIY1kmctZwMYYINF9QNBLiABiSTAA4nYs52nWuws7XVjvZhT8azobHKeRXpmgKUg1AarhkazjWg7w12q3wAWgGoMv/DKlX95qav8KkXNZyfUwc/lqg7QtKjRDQGtAa0CAAAABuAGAXtEBERAREQEREBERARcRUU7HkFbBVOx5BXWrytVtIAmk6BkJjfdIJ8goLRpANecZim1zWyBevvLZ8m/qWhC+W03QLSy6dakXQNppQHAgbbpEcMFUa1idFap7ZMc2OIPW8tB9oaDDiBzw81j6PPakOJALhUcbs6rg6llPKfFbNMGNaJ2xkg8OtbPXb1B6AKrQtF1zm3XFp1wQJgPJlpbmCCCeRG4q+GAZAdFWafv3cabI8HPn5moPf7Y3c79Dv7KSlVDgC0yDtXtcAQCFX0efuwD+Eln6SQPIBWVVsOTjvqP8nEfRBaREQEREBERAREQEREBERAREQUrGMArgVSx5K4FFoq9ssQqNgyM4IN0iRBg8lPK6gyq+j+zplzHEOBvFwujvFt4XYiIaOimqWWpObXbjL6RjjcMHyU2kvQ1Pcd5AlWQqilSsLh/mBpPqsGPMvknqq1tc+ie1LhUBuU4dFOC+o1oILWnCXCZH4VrLM09jTA9q9/2wX/FoQSPbWmYaODak+Tqf1UNSzVXZyP+oW+TG/2WqiDNtFncGtvVXSXMbqm4AC5s4Yk4TmSr1GiGtgcczJk4kkqG14vpD2yf0td9SFaQEREBERAREQEREBERAREQEREFOx5BXAiKLRERERWpsscN7XfApZXSxpO1rfgERUSrO0o2TB/g1j4w0fAlEQXqZkDkF7REFWp6dnBjz43mD4FWkRAREQEREBERAREQEREA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8" name="Picture 12" descr="https://encrypted-tbn2.gstatic.com/images?q=tbn:ANd9GcQ0_p7SpyfUs3_UvNEdi7_ychjeAPM-XeZSloAdq9r3PPIfiOcl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25144"/>
            <a:ext cx="2088232" cy="188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CLMBB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8823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bolestivost na ventrální straně ramena</a:t>
            </a:r>
          </a:p>
          <a:p>
            <a:r>
              <a:rPr lang="cs-CZ" sz="2200" dirty="0" err="1" smtClean="0"/>
              <a:t>palp</a:t>
            </a:r>
            <a:r>
              <a:rPr lang="cs-CZ" sz="2200" dirty="0" smtClean="0"/>
              <a:t>. bolestivost v </a:t>
            </a:r>
            <a:r>
              <a:rPr lang="cs-CZ" sz="2200" dirty="0" err="1" smtClean="0"/>
              <a:t>obl</a:t>
            </a:r>
            <a:r>
              <a:rPr lang="cs-CZ" sz="2200" dirty="0" smtClean="0"/>
              <a:t>. </a:t>
            </a:r>
            <a:r>
              <a:rPr lang="cs-CZ" sz="2200" dirty="0" err="1" smtClean="0"/>
              <a:t>intertuberculárního</a:t>
            </a:r>
            <a:r>
              <a:rPr lang="cs-CZ" sz="2200" dirty="0" smtClean="0"/>
              <a:t> sulku</a:t>
            </a:r>
          </a:p>
          <a:p>
            <a:r>
              <a:rPr lang="cs-CZ" sz="2200" dirty="0" smtClean="0"/>
              <a:t>Speed test</a:t>
            </a:r>
          </a:p>
          <a:p>
            <a:r>
              <a:rPr lang="cs-CZ" sz="2200" dirty="0" err="1" smtClean="0"/>
              <a:t>Yergassonův</a:t>
            </a:r>
            <a:r>
              <a:rPr lang="cs-CZ" sz="2200" dirty="0" smtClean="0"/>
              <a:t> test</a:t>
            </a:r>
          </a:p>
          <a:p>
            <a:r>
              <a:rPr lang="cs-CZ" sz="2200" dirty="0" smtClean="0"/>
              <a:t>sesunutí svalového bříška CLMBB při ruptuře její šlachy</a:t>
            </a:r>
          </a:p>
        </p:txBody>
      </p:sp>
      <p:pic>
        <p:nvPicPr>
          <p:cNvPr id="4" name="Obrázek 4" descr="7.jpg"/>
          <p:cNvPicPr>
            <a:picLocks noChangeAspect="1"/>
          </p:cNvPicPr>
          <p:nvPr/>
        </p:nvPicPr>
        <p:blipFill>
          <a:blip r:embed="rId2" cstate="print"/>
          <a:srcRect l="3366" t="2849" r="15841" b="3127"/>
          <a:stretch>
            <a:fillRect/>
          </a:stretch>
        </p:blipFill>
        <p:spPr bwMode="auto">
          <a:xfrm>
            <a:off x="539552" y="3645024"/>
            <a:ext cx="21602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3" descr="6.jpg"/>
          <p:cNvPicPr>
            <a:picLocks noChangeAspect="1"/>
          </p:cNvPicPr>
          <p:nvPr/>
        </p:nvPicPr>
        <p:blipFill>
          <a:blip r:embed="rId3" cstate="print"/>
          <a:srcRect l="2099" t="19292" r="28665" b="18466"/>
          <a:stretch>
            <a:fillRect/>
          </a:stretch>
        </p:blipFill>
        <p:spPr bwMode="auto">
          <a:xfrm>
            <a:off x="2843808" y="4149080"/>
            <a:ext cx="2376264" cy="19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data:image/jpeg;base64,/9j/4AAQSkZJRgABAQAAAQABAAD/2wCEAAkGBxISEg8UEBAPEBAQEA8PDw8PDw8PDw8PFBEWFhQSFBYYHCggGBolHBQUITEhJSkrLi4uFx8zODMsNygtLisBCgoKDg0OGhAQGiwkHyQsLCwsLCwsLCwsLCwsLCwsLCwsLCwsLCwsLCwsLCwsLCwsLCwsLCwsLCwsLCw3LCwsLP/AABEIALQA8AMBIgACEQEDEQH/xAAcAAABBQEBAQAAAAAAAAAAAAADAAECBAUGBwj/xAA7EAACAgECBAQEAwQJBQAAAAAAAQIDEQQhBRIxQQZRYXETIjKRgaGxQlJiwQcUIyRyc7LR8BVjkqLh/8QAGQEAAwEBAQAAAAAAAAAAAAAAAQIDAAQF/8QAJREAAgICAgICAQUAAAAAAAAAAAECEQMhEjEEQTJRIhMUYXHR/9oADAMBAAIRAxEAPwDUUf5diTFEc5OQ/EZR/MlgdEkgN2aqGS9B1AlgkkYwonkXiZ/3vU/5sl+h69g8f4/vqtV/nT/JhvZjOa6eghxDXoPFDf8AEM0TwLBm/ZqIIdEsDGU2tGojgWCeBYF5NG4ogLH/AD1J4GaC5sHEiJolgQHJhogkSe4hGTdhoi16IbBNoYbkwUjW8Ma9U3JPaE/lfo+zOx1encnldjzdHovhnV/Gqi3tKPyv1wcnkR9nd4k90DVMvJoa7RSl2x6tnQ1UpvcV9STxg5VBM9JyaMCjSqP5ktS/NlvVySMTU6jLeCy0cc3s7REgaJI7Dy7CIkgaCIxiaJIgiaDQCSPGuMvOo1D/AO/b/rZ7NHseLa/e25+dtj+82ZhRWwPgcfBgjJCHEYw2BYHQgGGwOkPgRgjYGwSGAYbA2CWBYD0YhgZhEm+m+exo6LgNtnWPKvN/7CucV2MouXRksJTTKf0xb9kzs9F4YhHeXzPzfT7G1Rw5LZLb0WCEvJS6R0x8ST+RwlPA5v6/l9Fu/udRwTTfDi4x27+7NSzR4BVwxJkJZZSezojhjDaCLXSXVPYBqOLN9nksyisknpExlLWhnb9nP22Tm+41Wk8zfnpkgPwhifE1UTiCiER3Hlk0TQNBIsBgiJoHEIggslnH4I8TnLLk/OUn95M9rn0fopfoeIwey9gMZDiHEgBFgYkLAaZhYFgfAsACNgWBxG7MNgWCdcHJpJNt9kdTw7gMYJSsSlPrh9I+hLJNQWx8cHN6Oc03D7J/TF483sjW0vh795t+i2R1NVPp/IsQq9Dmlnk9I7IeMl2Y2n4aodIr7GvppJbYCuoZ6Ynd9nTGPHotVNYJxiVqlgOp4MMKcClZXuXVIUq0wJAZSlXlEKtQ47PdFpLAG2v0KIRgLbs9BoIJGCJ8o7E32aGs06qS/e/d6sqV6huai4OOfpcn19ja0/D0vmm/dvqUON1/EUVVnmjJSjNro0yn6kvQn7fG5W0UtXY03Hb8AVWocQV9U4yfxMZfTHTBFDwb42zizqPNqKpF565lzRWuS3MdGrobFjCKRk2RaLGrliu1+Vdj/wDVni8FsvZHsXF540+oflTb/pZ48h7CkIfAhwWESQ4hGowhDiMYYlXByaSWW3hLzYx1Pg7hfM3bLpvGC/Vi5JKKspjg5ypF7gfBVTHmnvN9/wB30RtabSuQa2nLjFeprabTYR5rbntnpxgoaRSjo/Qk9Macah5VBUShl/AJOouyrByiZmoz7KRvhF1xHVZuISk6GPCtl+NY8qxuIrZQsqFKjKLkoEGthkKzJspwDwX7ogPhhT2K1o2KlKzHN08uiRZs+HD+J9ktyktLKW++PxLdOmwGx6MTilUrJZUVFJbevuZJ1PELoRi1nfphbvJyspLL3XUpB+jh8qCVSJJh9PdygVW8Zw8eeHgSY6dHGXPEN3901L86pL77fzPKj0fxFYv6nfuvpiuv8SPOcFkZCHEIGwiHGHQUYQ5a4fw6y+WKoOXm+iXuz0Dw54GhH5r8WS6pNfLH/cSeSMSkMcpnn3D+H2XSUa4uTfV9ku+56ZpdHKqEYxSSSS+xvaqNNEVjlikuiwkZ1dkrH0cYv7s5ck3k/wAPRwYo49vYXR0Zk31Swk/PzNeMAOmrUUGlbgWMR2O4g2hncNzma+hk7GsgBlENYwbEaGQPkGcSaGkMqoG7Hg0KbBsUX5jWK0JgpBWBsQGADOIJoJIgZOwM1+H35gky9Kaxsnkx+HzW25q2WpIotoMuzhON8QdV8+dbzUYwl+zHrnPruD4bpq3Jc00k3vJh/F2k+NhL601ytLLTyt/yGlSorbt+BlOiGTC5vs7nh8dLyKEbq5Y/iw2zYp4PBJpQilLd7Lf1Z5BHVYeF6s9m8Nub01Dm8ydab/kdmOpHmzjxZlcQ8H6a5ONlUXF9Uvlzv6HL8a/ov0MK5WRV1fKm8QteG+3XJ6eZHieX9ko/vTS+24Zx4xsONcpKJ4U/BU+1z9nXn88gtX4UnWlibsk03yxrxiKW8m89j1ONC9DkPHNadtENsuEtk8v5pJdDkjOd9nfkwQitIx+HeCpWQUpWSg325M4/M0NL4Binmdrml25FFfqdR4Uinp6/LCS3z02/kbM3FZM5T+wwwwq6M3h/DYwwlhJLZJYRe1GsjXHqtuvkUNZroxTfMlg5TUat6mWN/hrKwus36+gnFIp12aULnqbHPOa4vEF2fmzoKK8YKfCdIoRiksYx0WxsQqJx+yv9kJSK1lxZsiZuqg2NysDRNajcN8U526brkm3tnGC/VqcoDfsMTU+JsMpFWFoaMhbsego2CKkPkIKGZBiWSOTAokmRmh4kZsKQAckBaDOQORhTVr4TBP5cx9un2LMtD/E/yLFQSyRRquheTZk/9IjlvLbfdmD4k0fJXKSe63/A6yy5JNvbBgcQg74yT2i+vsTemVS5KjgdDL51nu1n77n0FoZJV146ckce2DwXifDXRNLOU90/Y9J8GeJZXwjVOHzwikpJ5UkvTsejgcX0eNli4umdv8Q57xTqFmpek3+hpc8l1R53498UV06hQlzNxri9t+uRsu1Q2DU7NiOoXY4zx7iM6LNsuM45XblcZLH3KE/HcP2a5y+yRj8d8RS1MYJ1cvLLmT58vdYaxj2OZp+jrlki/Z3/AIX1UXpqmmljmTw+/MzZ5lLrueS8J8QWUR5FCM1ltc0msZ9kadPjSxPepY9Jt/qgShJj48+Nds6/jsI8r23ZX4HoeXd9yhwziEtV83I4xTxv3Oq0VGMHN/B0NqW0XaIdCy1sRqgSnIpxE5Fe5lO6aC6i0ytdqkk3/MPEDkc54x1nLBpP5pPEfcNwTW88E3tLCycR4i4u7rcx+mtvHqzouG3JcrXSSQJY6iShlubo6+u0s1zMmi3OC/VM5qo7Uy6mOpAlMkMn9GCZISGbGyPQrGzgjKQ0pAXYYQm5EJMjFjtmQGdHRYNdf5FZT3wRun/9Hb+iiivZC+blt27gLtTCG2V6vJU1+u5U0mYsLFJ5k9o74xn7gSs3OugOqnPU3zSSjCuC5XJfXlvf22DcD41LR3NWx5eizDDaXnv1LWjvac5KLnZPCSX7MF0z5dTN4jopTm5W9XjCi/pK458JHHnxKav2ervXc9KtjqIqtrPNNJQS9fI+c/E/E/6xqLZ55k5vDS6pPCf5HTcS1Wqjp5UQXPW+m+Gn7dzhrK3F4knF+TTydMpKWzhcXHTJUxLICqxYDjJCjhNPU5yjFdZNIEjpvB+hzJ2NbLaPv3EnPjGx4Q5SSO04NolXCMYrCSSR0GmgUNJE1ajihH2eo9aCFbU2jX2GZqLdnuVEA6vUnEeL+LuMeSL+aW3su50HEtUoRbl0WTy/iOrdtkpvv09F2HjGyGafFFU63gss1Rz2yn+HQ5amPc6ngkf7P3bNm0iWH5HS8Psyka9L8zl6r3FryOh0uoTSOSW9no45UjRgwkSrXYE+IBaKWFYGUxStATtQyQkmTnIjkF8QSf3M0KmFixSYOI0pGQWakr+/QpanW7PADU6nCMPinE1DvljJNhyTSDam3P1SwurZa0tDtSjUnGGcysa/RdzlpXymvmyk90mtmvM6Tg3F3tFvpsvIoonKsqbOn02lhXHlj+LfWT82D1OmTQ1OpT7h+YNFbMG/SYyUNTwqFixKKfulsdLbXkrunDFM1Zwmu8Ix61ycfTGUYt/Brq8tfOl5Zz9j1aWnyjP1GjXkMskkSfjxZ5xw3TTtnyqLWPqbysHpPBtCq4RS7FFaZQllLr19fU6PhyTSJZcjm0U8fCsfZd08cFh2bAnhdAErGPHopIa+0zdVbjIe+ZyXijjKqg1FrnltH09R6IylW2Y3jDimcVR95v8AkcmlkJZNybbbbe7fqTqhj3LJUqOGUuTsnGOEdVwZf2cfU5qmpzkopbvY6zR1csVHyI5nqiuBbssRhth9Oxb003H2K63C1sgdiNOu8PG0oVMPEPoa2GnYQhHJOussRigIxTllChMsWxKk9jGDNg5zBuwDKw1GszuNcTUNl9cui8l5h/A3AP6xZ8W1Zrra6/ty8jkuE1z1eqSbw5vy2jFHvvB9HXTVCuC+WKW+N2/NnpYcVHmZ8zkzjf6TNCktLZFJJc9TSSSxtKP6M4eDa913PUf6Sqs6NNfsXVP75T/VHlrIZVUgRejb4bxHbEnudBpdVk4vTvY09HrXF4f3J6kdeOfpnWRmE5TMo1KZdhcjFwkdiF1aZJTTGsYGgpmfbXuW9HZyoBdIhCf5knGh1I1Pi5B2WgFYVNZqVFPcdCyZW4vxJQi237I8311dlknJtNvpv0Rs8W1rsk/3V09SpTDL9B+VM4ckuRmVcOs68ufZolOiS6xa/A3ktgiofyvs8436+Y36hNQsB4f0OE5yW7+n2NqMBVRwkgsSDduzshHiqAxlgLBELIh6UJsoizSg8JEKybQyQ1kpX4FC4A4jwYaF5Ms2WlWchTkBssNRmyM7AFlo1sipYxkibYLwboXXm19W8R/wnq3BNXzx9UeZ+HtSpU4zvB4fqn0Op4RreRp9tj1l0eUzovGEObRanPaDl/4tM8gbPYtdYrdPeuvNVYse8WeMLojk8hfkisHouafowxX0xZ5jlZZB9PqnF7vK/M1qNdnukYKY+MbpjJ/ZWOSjqq9SEnqVg5evXNdSzHUOXsNSK87NOd2XsPzblWu2MSNl+e+BWhuRenqMI5njnEG3yxe2/N6hOJ8Q5U4p/M/yMJZb9e5tEcmT0KNbbwi7CKWyJ6bSyx8sW/XA1q5XiXyv12FIkqa+Z47d/YufCxN/4Y4Xktx+H09X0T6FrUV9JLts/YatGg/yIokiOR4skzsQpE62MNECCy1GwTsKzkLnGQA/MNzgkyQKNY8pApMkyLkMBgLStOZYtmU7GGxGwXB1yau+uP0c1iw/JPY6jSdPYQj1F2eazoOC3NqSfTDR5i1j8MiEc3k9ofGWNKHY4jjfRcRKCEIP0AHIHLbdbCEGIw0NVLzA362fTIwh2NJuitXHL3zubHC9NFvddOwwhF2T9G306JA5aeM88yyvLsOIsTAyjiWF0XQnAcQoUVpLDa7J7EkhCIvs74fEdDyQhCsJBkciEaJiSZNjCCugMi2DsewwjAZWsZWskIQY/IR9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bi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484784"/>
            <a:ext cx="2112235" cy="1584176"/>
          </a:xfrm>
          <a:prstGeom prst="rect">
            <a:avLst/>
          </a:prstGeom>
        </p:spPr>
      </p:pic>
      <p:pic>
        <p:nvPicPr>
          <p:cNvPr id="8" name="Picture 3" descr="Rameno- rpt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l="2649" b="5936"/>
          <a:stretch>
            <a:fillRect/>
          </a:stretch>
        </p:blipFill>
        <p:spPr bwMode="auto">
          <a:xfrm>
            <a:off x="5436096" y="3954768"/>
            <a:ext cx="3528392" cy="26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HG2.jpg"/>
          <p:cNvPicPr>
            <a:picLocks noChangeAspect="1"/>
          </p:cNvPicPr>
          <p:nvPr/>
        </p:nvPicPr>
        <p:blipFill>
          <a:blip r:embed="rId2" cstate="print"/>
          <a:srcRect t="7766" r="9504" b="4222"/>
          <a:stretch>
            <a:fillRect/>
          </a:stretch>
        </p:blipFill>
        <p:spPr>
          <a:xfrm>
            <a:off x="5683956" y="764704"/>
            <a:ext cx="3352540" cy="2664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                               Anatomie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5253216"/>
          </a:xfrm>
        </p:spPr>
        <p:txBody>
          <a:bodyPr>
            <a:normAutofit/>
          </a:bodyPr>
          <a:lstStyle/>
          <a:p>
            <a:r>
              <a:rPr lang="cs-CZ" dirty="0" smtClean="0"/>
              <a:t>Pohyb v rameni je pohybem v:</a:t>
            </a:r>
          </a:p>
          <a:p>
            <a:pPr lvl="1"/>
            <a:r>
              <a:rPr lang="cs-CZ" dirty="0" err="1" smtClean="0"/>
              <a:t>Glenohumerálním</a:t>
            </a:r>
            <a:r>
              <a:rPr lang="cs-CZ" dirty="0" smtClean="0"/>
              <a:t> (GH) kloubu</a:t>
            </a:r>
          </a:p>
          <a:p>
            <a:pPr lvl="1"/>
            <a:r>
              <a:rPr lang="cs-CZ" dirty="0" err="1" smtClean="0"/>
              <a:t>Acromioklavikulárním</a:t>
            </a:r>
            <a:r>
              <a:rPr lang="cs-CZ" dirty="0" smtClean="0"/>
              <a:t> (AC) kloubu</a:t>
            </a:r>
          </a:p>
          <a:p>
            <a:pPr lvl="1"/>
            <a:r>
              <a:rPr lang="cs-CZ" dirty="0" err="1" smtClean="0"/>
              <a:t>Sternoklavikulárním</a:t>
            </a:r>
            <a:r>
              <a:rPr lang="cs-CZ" dirty="0" smtClean="0"/>
              <a:t> (SC) kloubu</a:t>
            </a:r>
          </a:p>
          <a:p>
            <a:pPr lvl="1"/>
            <a:r>
              <a:rPr lang="cs-CZ" dirty="0" err="1" smtClean="0"/>
              <a:t>Thorakoskapulárním</a:t>
            </a:r>
            <a:r>
              <a:rPr lang="cs-CZ" dirty="0" smtClean="0"/>
              <a:t> „kloubu“ </a:t>
            </a:r>
          </a:p>
          <a:p>
            <a:pPr>
              <a:buNone/>
            </a:pPr>
            <a:r>
              <a:rPr lang="cs-CZ" dirty="0" smtClean="0"/>
              <a:t>    + úzká vazba na </a:t>
            </a:r>
            <a:r>
              <a:rPr lang="cs-CZ" dirty="0" err="1" smtClean="0"/>
              <a:t>Th</a:t>
            </a:r>
            <a:r>
              <a:rPr lang="cs-CZ" dirty="0" smtClean="0"/>
              <a:t>/C </a:t>
            </a:r>
            <a:r>
              <a:rPr lang="cs-CZ" dirty="0" err="1" smtClean="0"/>
              <a:t>pateř</a:t>
            </a:r>
            <a:r>
              <a:rPr lang="cs-CZ" dirty="0" smtClean="0"/>
              <a:t>  a                                    svalstvo fixující lopatku k hrudní stěně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SHG3.jpg"/>
          <p:cNvPicPr>
            <a:picLocks noChangeAspect="1"/>
          </p:cNvPicPr>
          <p:nvPr/>
        </p:nvPicPr>
        <p:blipFill>
          <a:blip r:embed="rId3" cstate="print"/>
          <a:srcRect t="12128" r="-5380"/>
          <a:stretch>
            <a:fillRect/>
          </a:stretch>
        </p:blipFill>
        <p:spPr>
          <a:xfrm>
            <a:off x="5526847" y="5148833"/>
            <a:ext cx="3617153" cy="1709167"/>
          </a:xfrm>
          <a:prstGeom prst="rect">
            <a:avLst/>
          </a:prstGeom>
        </p:spPr>
      </p:pic>
      <p:pic>
        <p:nvPicPr>
          <p:cNvPr id="8" name="Obrázek 7" descr="SHG4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6228184" y="3284984"/>
            <a:ext cx="2160240" cy="1791527"/>
          </a:xfrm>
          <a:prstGeom prst="rect">
            <a:avLst/>
          </a:prstGeom>
        </p:spPr>
      </p:pic>
      <p:pic>
        <p:nvPicPr>
          <p:cNvPr id="27650" name="Picture 2" descr="https://encrypted-tbn1.gstatic.com/images?q=tbn:ANd9GcTCqigqi7I_LW5g02HfviL41nbOQaTj6zQo1xLNKyGqwjW2ZOW4JA"/>
          <p:cNvPicPr>
            <a:picLocks noChangeAspect="1" noChangeArrowheads="1"/>
          </p:cNvPicPr>
          <p:nvPr/>
        </p:nvPicPr>
        <p:blipFill>
          <a:blip r:embed="rId5" cstate="print"/>
          <a:srcRect t="3897"/>
          <a:stretch>
            <a:fillRect/>
          </a:stretch>
        </p:blipFill>
        <p:spPr bwMode="auto">
          <a:xfrm>
            <a:off x="352702" y="4437112"/>
            <a:ext cx="3067170" cy="2207891"/>
          </a:xfrm>
          <a:prstGeom prst="rect">
            <a:avLst/>
          </a:prstGeom>
          <a:noFill/>
        </p:spPr>
      </p:pic>
      <p:pic>
        <p:nvPicPr>
          <p:cNvPr id="27652" name="Picture 4" descr="http://www.t-nation.com/img/photos/06-074-training/image003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7080" y="4365104"/>
            <a:ext cx="2265040" cy="226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AC kloub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3719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bolestivá palpace AC kloubu</a:t>
            </a:r>
          </a:p>
          <a:p>
            <a:r>
              <a:rPr lang="cs-CZ" sz="2200" dirty="0" smtClean="0"/>
              <a:t>bolestivá plná elevace (160-180st.)</a:t>
            </a:r>
          </a:p>
          <a:p>
            <a:r>
              <a:rPr lang="cs-CZ" sz="2200" dirty="0" smtClean="0"/>
              <a:t>příznak </a:t>
            </a:r>
            <a:r>
              <a:rPr lang="cs-CZ" sz="2200" dirty="0" smtClean="0"/>
              <a:t>klávesy u AC luxace</a:t>
            </a:r>
          </a:p>
        </p:txBody>
      </p:sp>
      <p:sp>
        <p:nvSpPr>
          <p:cNvPr id="7170" name="AutoShape 2" descr="data:image/jpeg;base64,/9j/4AAQSkZJRgABAQAAAQABAAD/2wCEAAkGBhQSEBQUEBIVFRQUFBUWFxYVFRQQFBYVFRYVFxUWFRIXGyYeGBojGRUWHy8gIycpLCwsFR4xNTAqNSYrLCkBCQoKDQwOFw8PFCkYGBgvKSkpKSkpKSkpNSkpKSkpKSkpKSkpKSkpLCkpKSkpKSkpKSkpKSkpKSkpKSkpKSkpKf/AABEIAPQAwgMBIgACEQEDEQH/xAAbAAEAAwEBAQEAAAAAAAAAAAAAAwQFAQIGB//EAEUQAAEDAQQHBAcFBgQHAQAAAAEAAhEDBBIhMQUiQVFhcZETMoGhM1JicrGywQYjQoKSFDRTc6LRFUPC0iRjg5Ojw/AH/8QAGQEBAQEBAQEAAAAAAAAAAAAAAAEEAwIF/8QAHhEBAQEBAQACAwEAAAAAAAAAAAECEQMhYTEyQRL/2gAMAwEAAhEDEQA/AP2yjkpFFROClRaIiIgiIgIiICKO0VwxjnumGgkwC4wM8BiVTdp2kHFskuEYBpJMgHAcjKDQRV7Jb2VQSwyBGOUyJBHBWEBERAREQEREBERAREQEREBERBFROClUVDJSotEREQREQEREHmrTDmkHIgg8jgVjmw0DWLdcPxgh0Yw2/dOeREraXztSoZe9pALXuIJEwKYqPPW+Ag3qNENENAAG7gIUi+E+0P8A+yWCyPNN5qvqjNjKTm/1VA0RxC+o0LpptopMfLGucJNMVGVXM9lxbheG1BprkrKqaPqEnWd6Vzwb5kNgENgbLwy2CU0XYaoIdUe4Qe6Tf/CA43p2vvOjdGWSDWRAqdXStNri0vxGYAc6Od0GPFBcRUv8Ypet/S/+yhtGnqbKjGE99jnzIEAAkap1sQ1+z8BQaaLPOmmAwb4IEkFjhAxJnkBJ8N4XgfaClvIGGJa5rcS3EEjc4FBpos52nGQYvEjMXSC2cg7DVkYic0/x6lBIdN0kRBzABjoQeAKDRRUDpmndJk4CRqkXgSGgtJGIJIAKUNM03ENDjeJAuwZxBOOGUNOOWCC+iIgioZKVRUMlKi0RERBERAREQCsez6Nv0jj32VQcMQ58A9C2FsKpTFyqW7Hi+PeEB48cD1QfLaW0BQtlO5a6LXwSDPeY4YG48awxyIO5WG6Jp3Gte0VC1oaHPDXPIAiS+JniFftrIrvja2m78xvtnoxvRUrVpJjJGL3AE3WC84AbXbGjnHCVG/PLO8T6K0SYe6lWq0wHXWi92jNWL2pUvDvSMIywU1bTNWkS11P9oIk/8NhUGBIv03mGzEd/GclNYdG1DTa2q64AMWUyZJOLr9TM47GxzK0qFmawXWNDRuAgc+fFVh1e1mWOr+0gk1RAwNKmXMI4VSQH+EN8VqUKLWNDWANAyAAA6BV7botlUgkEPHdqMNyo3k8bOBkcFVNtqUP3jXpj/OaILf51MZe+3DeGhEayyLfbaTXubUpz3ZJDSHOg3G4mZidkY8VqsqAgEGQRIIMgg5EEKA6PYXOcWNLnABxIBJAyGOxBiDSNnLdWiXAAOGEDFrbocSZkl8bc8Vas9oovNNvZCXTIIGqWyPHFh6BajbGwCAxoG66AMMsI4IyyMBlrGgnMhoB6xxPVBiU7XZjg2i4xq4CZm6Gyb2M9o0A4xOxaVDRVG6CKYEyYOJF5oYdp/CAOQU7bBTAIFNkHPVGPPDgOimYwAQAABgAMABwQVDoal/DGc5neCNuQIBjeJXqz6KpMdeYwA78eP+49SraICIiCChkp1BQdgpgVItdREVQREQEREBVqvpWe68/KPqrKrP8ATN/lv+amgo6XZFRjvWa5h5jWb/q6qo2jeexsDXeCYGxus4n9IHitLTbfur3qOa7wmHf0lyr6KZNVx9Rob+Z2J6AN/UjRnfPOtiEUNotTWCXuDQTAJwxgmPI9F6bXBAIIIMRjnIkQeSM6RcheW1QSQCCRgfET8MV6BQZNSyus5v2dpdTmX0BxzdR2NO25kdkHPRstrbUYH0yHNORHQgg5EHAg4hSkLJtlJ1Bzq9IS041qY/EB/ms9sDMfiHEBBrErqxbbQdVHaUSHsqU2RrkNIvXr4AwOB8TE5Lln0M+9rucANofeLzOrekQC1urI5oNtERAREQEREEFDJThV6GSnCi11ERVBERASVWtFuDXBoF57smjDfiTsGB6Lw4VnCQWM3Ah1TqQWoLirO9O3+W75mLl+o3MNePZNw9HGD1UQtIdUZEgw9rgRDm4AwR4ILNro36bm+s1w6ghVNAsPYNc4Q6pL3DcTs8AAFoqtYO4Rue8eAc5Dvxxy22EVbt6Ya69gSJ1XNiQfa8lmv+zILnG+Q12F0NgBuMNzyAMZZLcRBhu+zIvAio4AOmIgDKAIIyuxtwJEKXR+geye13aTdaWxdIwJJAkuOAnieK15VO26SbTw7zyMGjPmTsHHpKLJ1NarU2m0ueYHUk7ABtPBY1ptDqp1tVk4MnPjUI+UYb52eH3nOvPMu2R3Wjc0fXM/BCnWrz8efNedF2jsKopnCjVdqbqdUySzg1+JA2OkfiAX0YXzVqswewtdkRszBBBDhuIMEHgtTQdvNSlD/SUzcqR6wAIcODmlrh7yOftjl7P60kSEVcBERAhERBXs4wVgBV7NkrCkWiIiqC81XwCTkAT0Er0q+kfQ1I/hv+UoKmjbK8vNV5i+O7Awy27oDcOHFaULlPIRuC9IOQqTbM39pL41m0g2d4e6fLs/NT2y2CmwudMCMAJJJMAAb1W0ZWL31XGc2AAi6btxrhM7ZeeiDQVbR/o+bnnq5ysqto70TfzfMUFlcJXKtQNBLiABiScAAsO16RdVwbLae/Fr3/VrfM8Ees5uryLNt0riWUoJGDn5tbwHrO4ZDbuVBjYnMk4kkySd5O1GtgQBAGzcukqN2POZjq4V2VyVHR2V4stXs7Sx34aw7J26+2XUif62/maN0epUGkKJdTcG96LzTtD2G8wj8zQVXPeex9UigsVqFSmyoMnta7qJhTqvniIiAiIgr2Y4KwFWsxwViVItdREVQXHBdlclBUsLrt6mT3IuznccNXpi38quAqjbaQNSlmDLhIMG7cdOO7I9FL+yn+K//wAf+xBX0028wMaJcXAgAgGG4uOPDzjepNGAw4kRLoiZi41rM9uLSuVKTaQLmiXuhoJMuc45Ak7PoOCs2ajcaGjGBnvOZPiTKCQlZ9O2tpUGF20CGjEuJxgDx5BW7VUuscdzXHoCV87Z6UAFxLnXGgk7gBgB+EcAjp5+f+6lr1nVCDUyBlrB3W7ifWdxyGzeeErqhtNqDACQTJDQBEkmTtgDAE4nYo3zMz+EwKSqNPTNLCXXZiL0ZniCRnhPEb106ZpRPaA4E4TOABy5ERvlRerqEqo3StK7e7RsbeHez/S7ojNL0TEVG4mBjtww81RcBS8qbdK0jEPBktiMTrODQeUkdVblRFv7MPii6n/Cq1GD3b15n9D2rYWF9nnRVtDeNJ/6mXP/AFBbq9PnbnNURER5EXCUQV7NkrICq2UYK0FItEReKtUNBLjAGZVR7VSpbdYtY2+8ZgYNb77tnLPgvJv1N9NnSo4f6PjyVmjQDRDQABsCCKz2Y3r73XnRAjBrRhIaPDM4qzC8PMAk7BKUSS0E4EgEjcUET6RNRpjVa1x/MYHyz1ViERBS0yfuKnuHocD5Sso7VsaUZNGoN9N4/pKxK7X0/Stgeu3WZ4nNviI4o0+GpPiuqrpBzA0doHEXhduBxcHAEgtu4gwHYq0DORwVe1WJtQAPEgOvRljBGPgSo11kzZARDSYIy7STeJIja6XDyXW1LO6/LHANDAZvgPF2kG4cLzAJ2rTboqkDLabQZBy2gyPPFcdoukYmm3Azltw2TjkOgUeeVRrizggvvAub2kTUMghzshgXQ50c1PSsFGqbwadXCTfbIknAnvCZ6KzU0ZTcQSwEgBoO4AEARMQASPFTULO1pJaIvGT5/wBz1ReKzdDU74dBlt2NZ0C7djCfYb0V0DFAiq8S6C/eK38qj81ZbywdA/vFc7LlAeP3pPxC3lXz/T9qIiI5vBXEKIIbJkrQVWyZK0FItFUDL9Qk5UyA0bLxEl3QgDdjvVtVrDk476j/AIx9FUWUUVOrLnD1SB1aD9VKggtvo3cQR1w+qnUFt9G73SemP0U6AiIgqaUaXUnMBgvBaDukGT0U1CpeY13rNB6iV7cwSDtEx45qvo4fdgbi4dHEBBWtGg2kk0z2bjndxYTxp5eIg8VnV6b6XpWwPXbrM8drPHDivpFwhHTPrrL5wY4g4HdiPBdC0bToRpJdTPZuOcCWH3mHDxEHis6vTfT9K2B67dZnjtb44cVGvHtnX1RCugzBBw6zyhFHXouSuqOvXDGuc7JoLj4CVRc+zTMKz/WrOA5U2tp/Mx3VbSz9A2Y07PSa7vXbzvefrO83FaCr5ur22iIiPKB1YSuqN5xPNFAsmStBVLJkrQRaOdAndioLA2KTOIk83ax+KW8/dujaLv6tX6qwAqis3VrHc9s/mZgeoI/SrKo2ytdq0cMy4HgCIk/mujxV5B5e2QRvEdVHZHTTbOcCeYwPmFMoLJkRue4ec/VBOuOMLq8ViYwEnYMh4ncgqC1AuLtjWEjdG1x5xA4AlT2GnFNoOcAnmcT5lV7VShhaTLqrmtJyzOIA2ANvdOKvoCIiAuQuogzbToZhxpns3H1e6T7TMp4iDxWfXY+n6RuHrtlzPHazxw4r6JEdM+msvnGukAggg5EGQeRVe0Uu0fTo7Kj5d/Kp6z556rPzlbNq0Kwyaf3bvZ7p95hwPPA8VkaNtIpNfaapBvnsqUYTTa7vi96xlx9lrfE7a9pc/b6hdWXS02C67ccNe7iQIEwHEbAcTyB3Ka36WZSDZ1rxIF0t2CSSSQIA+KMq8izKGmg54aGO1ogmO66brsDtunDMRK0wgqvGJ5opHMM5IgisgwVsKpZBgrYCi1WtmNxvrPHRusflCsqtU9Kz3X9ZZ9FYJVRnWhl8VnbmlrebNYkfnj9IWhTdIB3ieqpU8LLP/KLjzLZPmSrlBsNaDsA+CD2oLOdaoB64+VqnVSx04dVO9/0H9/JBbREQVamNZvssLvFxug9A7qrSqj0540x5OdPzBWkEVe1sZF97WzleIE8pUheMMc8uPJU7fottYsL5ht6QCW3g8QQS0gxwWcPswb5LqstLmktDboIDiSDBxkQDwCDcbUBmDlgeB3FdlfPn7KukEVjkRkRm0twIM5Z47ArejdCOpPvGpeFy7F2N0bcAN3HqGsiEqnpHSAptEC9UeYpsGb3R5NAxLsgEFfS1U1HCzsMF4mo4ZspZE8HOOqPzH8KuusTCwMLGlgAAaQCABgIHIBQaM0f2bSXuvVXm9UflLtgG5rRgBuG8mbyCvRsTG3rrQL2e2c8MdmJw4nelewseAHNBAM7s8xhGBGBGR2qwiCCzWNtObjYkyf8A45Dhkp0RAREQVLJkrYVSyZK2otVq3pafJ/wH9lYecDyUFp71M+2R1a5dtzopPIzDHdYMKoqVDFkE5CkyeUNnylX6dQOEtII3gyOqrW5sUHNHqXRzIDW+cKB9nBOvZmuO9vZu83XSg01BZjN87C8x4AD6KhVo0wP3Rx5Npn/WoqVOmcBZAOEUx9QEG2o61oawS5wA4mOm9VKNgYRjRLOBI8rjiEFmuOPZUWA+uSGz0Bd1hByjaC6uDdIb2brpdgXazZN3MDLONuG/QWdWpOY4VXuLrshwAhrWGJIbwIBkmYBWgEHUREBEWXW0sXuLLMBUcDDnmexpn2nDvO9luO8tzQWNIaRFIAQX1HYMpti88jdOAA2uOA2qLR2jyHGrWIdWcIJE3WNmezpg/hnM5uOJyAHuwaNFMlxJfUf36ju8YyaBk1g2NGHMyTeQAEREBERAREQEREFOxnAK4qViyCuhRar23Jp3PZ5mPquW/uR6xYOrgD5SmkT92eF09HBe7TSLmkAwcCDuIIInhI6KojtGNSm33nn8sAebh0VpUbLWv1L0RFOCNxvuBHVp6K8g4V5p0wMgByEL0orJWvMBOcnycR9EEyIiDxWGq7kfgo7Cfume435QpnHA8lm0rG99OndrOY3sxIY1kmctZwMYYINF9QNBLiABiSTAA4nYs52nWuws7XVjvZhT8azobHKeRXpmgKUg1AarhkazjWg7w12q3wAWgGoMv/DKlX95qav8KkXNZyfUwc/lqg7QtKjRDQGtAa0CAAAABuAGAXtEBERAREQEREBERARcRUU7HkFbBVOx5BXWrytVtIAmk6BkJjfdIJ8goLRpANecZim1zWyBevvLZ8m/qWhC+W03QLSy6dakXQNppQHAgbbpEcMFUa1idFap7ZMc2OIPW8tB9oaDDiBzw81j6PPakOJALhUcbs6rg6llPKfFbNMGNaJ2xkg8OtbPXb1B6AKrQtF1zm3XFp1wQJgPJlpbmCCCeRG4q+GAZAdFWafv3cabI8HPn5moPf7Y3c79Dv7KSlVDgC0yDtXtcAQCFX0efuwD+Eln6SQPIBWVVsOTjvqP8nEfRBaREQEREBERAREQEREBERAREQUrGMArgVSx5K4FFoq9ssQqNgyM4IN0iRBg8lPK6gyq+j+zplzHEOBvFwujvFt4XYiIaOimqWWpObXbjL6RjjcMHyU2kvQ1Pcd5AlWQqilSsLh/mBpPqsGPMvknqq1tc+ie1LhUBuU4dFOC+o1oILWnCXCZH4VrLM09jTA9q9/2wX/FoQSPbWmYaODak+Tqf1UNSzVXZyP+oW+TG/2WqiDNtFncGtvVXSXMbqm4AC5s4Yk4TmSr1GiGtgcczJk4kkqG14vpD2yf0td9SFaQEREBERAREQEREBERAREQEREFOx5BXAiKLRERERWpsscN7XfApZXSxpO1rfgERUSrO0o2TB/g1j4w0fAlEQXqZkDkF7REFWp6dnBjz43mD4FWkRAREQEREBERAREQEREA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painfular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2314575" cy="2914650"/>
          </a:xfrm>
          <a:prstGeom prst="rect">
            <a:avLst/>
          </a:prstGeom>
        </p:spPr>
      </p:pic>
      <p:pic>
        <p:nvPicPr>
          <p:cNvPr id="6" name="Obrázek 5" descr="10.png"/>
          <p:cNvPicPr>
            <a:picLocks noChangeAspect="1"/>
          </p:cNvPicPr>
          <p:nvPr/>
        </p:nvPicPr>
        <p:blipFill>
          <a:blip r:embed="rId3" cstate="print"/>
          <a:srcRect l="2486" t="2446" r="5501" b="2148"/>
          <a:stretch>
            <a:fillRect/>
          </a:stretch>
        </p:blipFill>
        <p:spPr bwMode="auto">
          <a:xfrm>
            <a:off x="2627784" y="3645024"/>
            <a:ext cx="266484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30972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4" descr="data:image/jpeg;base64,/9j/4AAQSkZJRgABAQAAAQABAAD/2wCEAAkGBhQSERQUEhQVFRQVFBQUFRQUFBQUFBQUFBUVFBUUFBQXHCYeFxkkGRQUHy8gJCcpLCwsFR4xNTAqNSYrLCkBCQoKDgwOGg8PGiwkHBwsLCksLCwsLCwsLCksLCkpLCwpLCkpLCwpKSkpKSwsKSwsLCkpLCwpKSwsLCwsLCksKf/AABEIAMIBAwMBIgACEQEDEQH/xAAbAAABBQEBAAAAAAAAAAAAAAACAAEDBAUGB//EAEYQAAIBAgIECAoGCQUBAQAAAAABAgMRBCEFEjFRBiJBYXGBkaETFSMyUlOSscHRQmJystLhJDOCk6LC0/DxFBZjc6NDB//EABkBAAMBAQEAAAAAAAAAAAAAAAABAgQDBf/EACsRAAICAQIFBAEEAwAAAAAAAAABAhEDEiEEEzEyUSJBYZFxFIHR8AUjM//aAAwDAQACEQMRAD8ArwlkP4QqwmO5nnnsEs5lapIdyIpyJY7GvcvaIwPhvCLWjHwcdbjPbnayKNFGBpXTbpTlGn52y7WS51zhBWzjN1uSaVxKnVlG+zLr3pkdPCwazTTzuucycFQlUUnrcdWdny33P+9pvaFpOtHPZF2lfbdHSSo4a73Oh0JSvOmrebq37r9yNCrC0nfeLRGF1Zq+6/aT49cdlSxtY7+TPq9RU1Rx7gtmVosTK+LxmpFvs6eQlkzB0ziLyUVsW3p/x7yaGC9N1fq+yjH0/jnU8GqmxSecUk1G3G6eTsLTMrTf0Ol+5GnClrREuhmYdcU1uCsf0uH7f3JGTh+VmzwRX6ZD7NT7rNub/m/wRj70ev4OHEj9le4n1AMHHiR+yvcWEhR6EvqR+DFqEthWKERag2oTWGsAELgRVIZotapDUWaBjItQWoSWFqjAicBtQmaGsMRC6YLpE7QNgAg8CImsIAONQSJpUBvBnmJnrkEmRSLUoEGrmJjJKUcjhNLVL16n2mdvWq6sW9yuee1J60pPe2+1nXCt2zPm8GroqNlKo/o2VuY1eDmKUari3nU1Ukl9KT+FzG0XO61W7Rvfpa2HV6G0ZBVYyS40VZPbaV3eVt9jpVzpnCWyOo0RU15VJJWSnKC59V2bXNfLqLGPoXRYwNBKORLXpG7Sqox3ucysVG9r2e52T60G5HKf/o0/B1Kbhk5KV9z1dWztvzfcUeD2k5+CetrS4zs7pZWWSu99+08zLi0KzVB6nR2GOxOpCUrXstnWl8TlP9Rdttybd2+KuX9ovvFyazjK3O4v4lnQujHWqa2otWN04u2bayeWWRzxq3R1kqVsyo1Y75eyvxipaNhiKlOGvJXlm9WPLl6T5j0OnoCLXmzXRq29xhad0e6UdemtWUZLVcrbb5Ky2t7jXDE07ODmnsec1KWpJxWeclnlslJLpySfX1m3wUw+ri4326k3/DYpQpKWJpxlnepG9mtt3rdV0zY0DH9Li99Kfw+ZWWX+t2OC9ex6lhPMj9le4nIcN5kfsr3ImR0XQ5MdBKIIrjESKlzoCasNcZjAZkM1xuomZBJ8bqENBMVhCGAzBCsMxgCxgmCAgGIZscAOWVa46ZQwmIvtyLqZ5T2PVsTIXtDlIjZLdloyOEuM1aeryz4vVynHqNmaHCHFudZrkjkviyKjTvdvt6jXjWmP5MkvVIk0fNPWVttrbr3zOo4I46VSrKLkmorJWz22+BzFDCvbH/PMdRwNjF1m4x1eIlK7vxk1rPovmdYtajjNbHfeEnGyhCLyzcm17l/fvldfyblOOo0m2s3ayu87AtZ9XzHlBNSTWUotO7Wx5NbOc1+xmOH03UhWcpSjGSUOJrRTa1k755q90tm5dCwqMlZZci9xvcIlepCMUo3ctfK2sm1zXva+dylSwUNz22StJWSXPtz5TyuJVyZtwyUVuVVWyOh4HzqeUcIxkssm2nfK2aTytcy3g4XSs7Z7337EbfASDSqc8lkt1uW4uHj6gyyTi6O1wTbitaOq+WN9a3XynMcNot03b0qayV3aUrO2TzsdXQi+U5jhzT8hN8yfI/Mkp7Gmtie1M9NdDGeRVcVKnXlNJXhWk7O9rqTNXgVVcsTdtvydTldl5uwyJ0nUqyWxzk5K/wBZOS2G9wRwjhic7fq6iy5nD5p9ZwzNaGjtjT1I9cw/mx6F7iVEdDzV0IlRaObEIdIVhiGGCsCMBiD6XUTsgS4z6gGgxWHFYAGsCw2gWhgAxg2gWMCBjjSEIDjlh9wadiREczybPUGcgKkgJSFSzZDKOR4R4W1TWSeau3yXC0JhPCPjZRWfS89vNkdVWw+ezaDDRUNqVn9XI6x4hJJM4SxdWjIxsowz2WWS/Iv8A53rSe9N96NKpwAVW1SNWVpLzWlJpcqTIanBOrQs6blZbJw29aNCmk7ODVqj0OhBNdW5P3pj4tcV2b2Pd8EcRhtNYyKsqsX9qGfc0LFacxklnVivs08/4pM2KcTg8cjM0zU1cReXKrZ3Hw2KjJ28DKOV0/LTuvi+cyq+Hk5Sc5ynJ5ty+G40lwkqqMY7VBWT1LT2Ws2p/AzaoOTs68uSSGekYu/k5QSuk26kllsTTss9l7cps8A6nGnn6O3fmc/jtLzrKzSSbz1YKK5tsnvLWhMZVoTvT1c9sZK6e7NO6FcVNUGiTies0YZGHwswXhKFSK2uMrdjK2H4X1LZ0o9VR/hKelOE9SUXqwhHnbc7dVkalJHHRI8cp1XCd1tTTOr4KV9fFSdreTm7bruCWfRFGJV0Xxnd3blnlvdzo+DGEjCu3FJeSne3M022ZcsotbGmGOUd2eo0YZLoRNGmyPDvJMswa3mkzAqix/AskU47xeHjvARF4Fgypk/ho7xnUjz9gwKkokMFxn1FurbkT7CtRktaXTnk8slt3PNZBQB6otUerWjFXbKlLTdJra1zNP8AwJtI6wxymrirLWqC4kL0rS9NDeNaXpodofKn4f0SuILiMtJU/SBlj6e8ohxfghkIiniMxE0I5WdUhlX5SGvXsUqlZy6DyUrPVoteF1nzF2hEoYeJp0ETIYUqd7ElOnYOMcyaMTOwOh4P3dFZZJv3s0oU8jP4N/qXn9OXvNaOxdZvj0Rgn1ZzultGpS1rZS95mVNHxZ1Gm6d6ae6S7zDSOE24y2Z3hutzn8Xwfebi0+Z5FCWClGylFrn5O06/VGlTTJU5I60cVOJZwizNyvoaEs0rPm+RVeiZR2WfcWsm9sTjsS0Z5FXSFTJjyqyjtgyniMRr5ZL9pGnm2tjkse5jyWaLuBjx+poD/Q867V8yzh6Di+R/tJfE5b30OzqjZopbu46zgzFqjNpbZvYt0Y/M4mGKkvox9uJJDFzTuoRu8m1Uim1z5mrUq9/pmVwbPQ9aW7+Elb5u488Wkqq+j/6r5kq0vX5E/wB/+YWvn6ZLg34O8bW5diAcY+jH2UcN45xHP+//ADBemcT9b99+Y7/P0xct/H2bfCugl4OSSV1KLsktma2dL7Dm4WzyXYFiNJV5q07ySd7SqJ55595V15+gvaROr8/TLUKRYqxTVrEuDqa0FfauK+mOV+tWfWUXWn6H8SAo4mpCTahFqVrpy5UrXTWzK3I9iE3/AGjVw8+W9zXYNyn4zfLSf72P4B3pReql+8g/5Qs2/qIlq4EplfxlH1dT2qb+KB8YR9XV/wDJ/wA4w/UY/I1TD3bes11sYf8A10PQr9lH+oIdSOF8OzNlRvtEqBasPBGdqkckxqUTQoogpQLlKBmkirokpInSBgiSWwirEa/BWd6c1uqP3Jm6ls6TE4I5wqf9j+6jf1Mus3RjsjDN+plbSFK9KXRfszOcjE66cLxa3po5GOTsccqpo64XswtUTiSxQLRFHayNRFqBkTqCaKW47pFato+EvOjF9S95Y1iHFyag3HaTpOkYanXkoVeDdJ7E49DfxKsuC8eScu75DSqSed32ssYCvPWSu2ufkLWrybp/49xjqvoU58HEtsn3fIj8S0/WfxROmaKGP0FRrLjwT6uXqGp+TzZY5exkeJafrO+IvE1P1nfH5D1ODFKGyjC29a3fmV5aJw8k/IJW5JO/XdW/vftHzFV29vx/JzaknRZ8R0/WPtj8gPE1P0++PyKdPRtHNeChbofzI6mjaN/1NPsfzJ5sfL/v7laJGnHQcPTfbH5CloKHpvtj8ihT0XR9VT9kkjgaad1Tgmlk0s0HNXkNMiSOiIu/HS40lm4rJZE0NBQa/WrtiU8Bh4OM24RflJ2vGLsk7bWuYN4SGXEh7EfkDyaXQU2W/wDb0PW98QXwdj6x/wAJTeEhrW1IbPQh8ieGBpW/V0/Yh8hc5A4te4f+3Y+m+4f/AG0vTfcVMRg6fJTpr9iHyIpYeD/+VOPRFO/O78vRZcxSyWrsVM0HwaXrH2IRkvCQ9CPsx+Qhc0rly8l9E1OI1OmW6NI7SY0FSgW6SI4QJ4o4sGHBD1BRI6tQSEzc4Gy4lX/s/lR0bOY4EyvGt9tfdR065TcuiMOTuYSOQxsdWpNbpPvzOvgc1pvDeWfOk/h8DPxC2LwP1UVY1B3UGjSJHA4bmuiGQFiaURrFJFrYj1RDsViiyJ4SDz1US06SWxJDoNICtbezY+oJ0g0iRkslyKU4mbi8FfOPZs7Oc2aiK84kNCe5zNSCTaWaTee8gmsjX0jg/pRXSjOlh5282XYcHF3shXXUCmPUQUKE/RewedCfosdMVog0fTeo+eVT78g5chZwGAmqa83O72+k9bdzhy0VUfo+1+RUotvYlSRQvx+osrYHHRFS7fF9r8iXxdU+r7RDhIbkjMqVVdXUtrvqpN25HaUkr9ZHTndZqSd8k1Fq19ranfqszQ8U1N0faE9FT5vaR1UmlWkn9yhUtd22cgi49E1Ny9pCI38FqS8lmnTJ4okjRJ6dE1PcRBG4SiywqY6gS0FlZpgOk2XfAksaKJ0hZo8DqGqqnO0+46RIxeDMP1n7PxN2xuj2nn5e5jRRjcIIcaD5mvj8zaSMzhFDycXuku9WFlXpYsTqaMdMa4OsJMxnoDNgyQTAkygAHYw4DsdIOIFx0wHZNFhORCpB6wUAUokNSJIpAyYqCypWgZmKx6ptJwnLnio275I16hk6Tw+tF71mS9hNWQeOo+qq9lP8YE9LLVl5Oosm84x3PdIzYCxT4k/sy+6RrTdUToo1qGleLHycmrR2SpblvmSrTH/FL2qX4zLovIK5Ly/AaDTel/8Ajn7VH+oBLTK9XPto/wBQzazy7CGpIFkv2Dlo1vHa9XPto/1AHpuPq6n/AJ/jMXWBbK1/A+Wbnjterq+zD8YxguSEVq+Bcs7pURSRPKJE0dUMBRCUQrCSKEPFBNg3GcgFRtcF3fwnTH3M3mjC4KbKnSvcb7Rrh2mHJ3MFFPTdO9CfMr9jL1ga9PWhJb012oclcWiIunZxcXdDaxHSdlZ8mQaZ5p6tBsBse4w7EMxmJsGw7AdMK4FwZSGBLrBa5WUw9coTJtYTmQ3E5DAKbKtVE0pEc0c2BzVelqza7CDFviS6PfkamlaOyS6zKr+b1xXbKJwr1Fexahs6wgYPIe5yACqyCciWrtK9VlRGiNyBuC3mOdaKGHBYh7EnozZEswpyFc6kIaw1xNiCxg3ExxpbBWBv8FI8So/rWt1G+YnBWHkpPfN5dhuHo416Uebk7mCEM0Oi6IOJx1HUrVI/Wuuh5/EiNPhPQ1asZelG3XH8mZdzyprTJo9PHK4piGbGuMiCx0O0NceTHYEUgGFMC5SYhNi1gWJl2IkuM5kesOMCRMTBQhMCriqd00c9iY2svrxXZJP4HTVEYGlIWlHnku6Mn8Di1uUNAK4MHkOZwIpyzK1aRPLlK1WR1ihojQUgQjo0MYQrjhsI75bQmgYiuWSOKw1x7iAQ0gkhqmwAOo4NU7UI88pPvNUqaMpatGmt0V3/AOS2z1YqkeZN3JjjIVxFEGVwmw2tRbW2D1upbe45TWPQJwTTT2NWZwWMw3gqkoPkeX2XmjBxMN9Xk2cPLbSA2K4FxXMZrDbGcgLi1gGNKRG5CqSIvCDAkbGciPXBcy0TRLrBJkEZkikUhUSpj3I7j3GApszNJUrq+7Pua+JpSKuIV0Q0UjJhsE5CInLaZQI5PaVqjJ5SyK83mjtEoFvMNsjbzHci2gCsOAhAI9AQ7BQRRA6Q41x7gASCw9HXnGO9rs5QLmvwcwd5Oo9kcl0vaVjjqkkRklpi2dIlyDsGI56Z5o6GbFcQwEmYHCnR94qrHbHKXPHf1G6NNJpp7Hk0c5xU40XCWl2eea4lIsab0c6FS30JZxe76rKKmea41sz04yUlaJdYGTAcgZTJooVSRTr1bE05lLEvIQE9PEXQlXMnCYrJrc2iWhXuzpVCNWFQljIp05FiDARYiwkyJSHTKAkbIaoTZHMTAycRlJlWT2lvSSzTKSZwapjBlsK8tvUTzZWbzKiA6YaW8jQTkUwCHA1hBQHfwDQ4hkAoccQAJnWaCXkIf3yiEaOG7mcOI7TQWwZCEbjEIQhCAFiEIQzE4XR/RpczjbmzWw4qmxCMebuN3D9obI2IRmNJFMr4gYQmBh0X5SfT8CxguXpHEaCTVobCxAQjkBOhxCKQAsGQ4hAZeldi6TPewQjjIYEivysYRUQCQX5iEU+gMQhCJG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ac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0997" y="1379691"/>
            <a:ext cx="3024336" cy="22653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Lukas\Desktop\x\pu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2"/>
            <a:ext cx="2552700" cy="33337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Zobrazovací a laboratorní vyšetření: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3719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RTG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err="1" smtClean="0"/>
              <a:t>Sono</a:t>
            </a:r>
            <a:endParaRPr lang="cs-CZ" sz="800" dirty="0" smtClean="0"/>
          </a:p>
          <a:p>
            <a:r>
              <a:rPr lang="cs-CZ" sz="2200" dirty="0" smtClean="0"/>
              <a:t>CT</a:t>
            </a:r>
            <a:endParaRPr lang="cs-CZ" sz="800" dirty="0" smtClean="0"/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MRI</a:t>
            </a:r>
          </a:p>
          <a:p>
            <a:pPr>
              <a:buNone/>
            </a:pPr>
            <a:endParaRPr lang="cs-CZ" sz="800" dirty="0" smtClean="0"/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laboratorní vyšetření :</a:t>
            </a:r>
          </a:p>
          <a:p>
            <a:pPr lvl="1"/>
            <a:r>
              <a:rPr lang="cs-CZ" sz="2000" dirty="0" smtClean="0"/>
              <a:t>zánětlivé </a:t>
            </a:r>
            <a:r>
              <a:rPr lang="cs-CZ" sz="2000" dirty="0" err="1" smtClean="0"/>
              <a:t>markery</a:t>
            </a:r>
            <a:r>
              <a:rPr lang="cs-CZ" sz="2000" dirty="0" smtClean="0"/>
              <a:t> (KO, FW, CRP)</a:t>
            </a:r>
          </a:p>
          <a:p>
            <a:pPr lvl="1"/>
            <a:r>
              <a:rPr lang="cs-CZ" sz="2000" dirty="0" smtClean="0"/>
              <a:t>vyšetření kloubního punktátu </a:t>
            </a:r>
          </a:p>
          <a:p>
            <a:pPr lvl="1"/>
            <a:r>
              <a:rPr lang="cs-CZ" sz="2000" dirty="0" err="1" smtClean="0"/>
              <a:t>onkomarkery</a:t>
            </a:r>
            <a:r>
              <a:rPr lang="cs-CZ" sz="2000" dirty="0" smtClean="0"/>
              <a:t> (PSA, biochemický </a:t>
            </a:r>
            <a:r>
              <a:rPr lang="cs-CZ" sz="2000" dirty="0" err="1" smtClean="0"/>
              <a:t>screening</a:t>
            </a:r>
            <a:r>
              <a:rPr lang="cs-CZ" sz="2000" dirty="0" smtClean="0"/>
              <a:t> na myelom)</a:t>
            </a:r>
          </a:p>
          <a:p>
            <a:pPr lvl="1"/>
            <a:r>
              <a:rPr lang="cs-CZ" sz="2000" dirty="0" err="1" smtClean="0"/>
              <a:t>markery</a:t>
            </a:r>
            <a:r>
              <a:rPr lang="cs-CZ" sz="2000" dirty="0" smtClean="0"/>
              <a:t> kostní </a:t>
            </a:r>
            <a:r>
              <a:rPr lang="cs-CZ" sz="2000" dirty="0" err="1" smtClean="0"/>
              <a:t>resorbce</a:t>
            </a:r>
            <a:r>
              <a:rPr lang="cs-CZ" sz="2000" dirty="0" smtClean="0"/>
              <a:t> (osteoporóza) </a:t>
            </a:r>
            <a:r>
              <a:rPr lang="cs-CZ" sz="2000" dirty="0" err="1" smtClean="0"/>
              <a:t>ev</a:t>
            </a:r>
            <a:r>
              <a:rPr lang="cs-CZ" sz="2000" dirty="0" smtClean="0"/>
              <a:t>. novotvorby </a:t>
            </a:r>
            <a:endParaRPr lang="cs-CZ" sz="2000" dirty="0" smtClean="0"/>
          </a:p>
          <a:p>
            <a:pPr marL="393192" lvl="1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000" dirty="0" smtClean="0"/>
              <a:t>(</a:t>
            </a:r>
            <a:r>
              <a:rPr lang="cs-CZ" sz="2000" dirty="0" smtClean="0"/>
              <a:t>ALP – </a:t>
            </a:r>
            <a:r>
              <a:rPr lang="cs-CZ" sz="2000" dirty="0" err="1" smtClean="0"/>
              <a:t>M.Paget</a:t>
            </a:r>
            <a:r>
              <a:rPr lang="cs-CZ" sz="2000" dirty="0" smtClean="0"/>
              <a:t>)</a:t>
            </a:r>
          </a:p>
        </p:txBody>
      </p:sp>
      <p:pic>
        <p:nvPicPr>
          <p:cNvPr id="7171" name="Picture 3" descr="https://encrypted-tbn3.gstatic.com/images?q=tbn:ANd9GcTFCYkw5g_SBQ36eLGdjCiT5MYCFyK3IOD_oV9CS5yovbxhMF0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2688299" cy="2016224"/>
          </a:xfrm>
          <a:prstGeom prst="rect">
            <a:avLst/>
          </a:prstGeom>
          <a:noFill/>
        </p:spPr>
      </p:pic>
      <p:pic>
        <p:nvPicPr>
          <p:cNvPr id="8" name="Obrázek 7" descr="GrasheyView.gif"/>
          <p:cNvPicPr>
            <a:picLocks noChangeAspect="1"/>
          </p:cNvPicPr>
          <p:nvPr/>
        </p:nvPicPr>
        <p:blipFill>
          <a:blip r:embed="rId5" cstate="print"/>
          <a:srcRect l="6153" r="53024"/>
          <a:stretch>
            <a:fillRect/>
          </a:stretch>
        </p:blipFill>
        <p:spPr>
          <a:xfrm>
            <a:off x="4788024" y="1412777"/>
            <a:ext cx="1368152" cy="1119364"/>
          </a:xfrm>
          <a:prstGeom prst="rect">
            <a:avLst/>
          </a:prstGeom>
        </p:spPr>
      </p:pic>
      <p:pic>
        <p:nvPicPr>
          <p:cNvPr id="7172" name="Picture 4" descr="C:\Users\Lukas\Desktop\x\GrasheyView.gif"/>
          <p:cNvPicPr>
            <a:picLocks noChangeAspect="1" noChangeArrowheads="1"/>
          </p:cNvPicPr>
          <p:nvPr/>
        </p:nvPicPr>
        <p:blipFill>
          <a:blip r:embed="rId5" cstate="print"/>
          <a:srcRect l="59072"/>
          <a:stretch>
            <a:fillRect/>
          </a:stretch>
        </p:blipFill>
        <p:spPr bwMode="auto">
          <a:xfrm>
            <a:off x="4788025" y="2492897"/>
            <a:ext cx="1152127" cy="940210"/>
          </a:xfrm>
          <a:prstGeom prst="rect">
            <a:avLst/>
          </a:prstGeom>
          <a:noFill/>
        </p:spPr>
      </p:pic>
      <p:pic>
        <p:nvPicPr>
          <p:cNvPr id="7174" name="Picture 6" descr="https://encrypted-tbn1.gstatic.com/images?q=tbn:ANd9GcQvTBd9CBUpb3WVGsORuFKDBeulfzqGaas9ew8KHbd1N-6Y7-TY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379413"/>
            <a:ext cx="2736304" cy="204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76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548680"/>
            <a:ext cx="4330824" cy="28803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projekce:</a:t>
            </a:r>
          </a:p>
          <a:p>
            <a:pPr lvl="1"/>
            <a:r>
              <a:rPr lang="cs-CZ" dirty="0" err="1" smtClean="0"/>
              <a:t>ap</a:t>
            </a:r>
            <a:endParaRPr lang="cs-CZ" dirty="0" smtClean="0"/>
          </a:p>
          <a:p>
            <a:pPr lvl="1"/>
            <a:r>
              <a:rPr lang="cs-CZ" dirty="0" smtClean="0"/>
              <a:t>axiální</a:t>
            </a:r>
          </a:p>
          <a:p>
            <a:pPr lvl="2"/>
            <a:r>
              <a:rPr lang="cs-CZ" dirty="0" err="1" smtClean="0"/>
              <a:t>inferoposteriorní</a:t>
            </a:r>
            <a:endParaRPr lang="cs-CZ" dirty="0" smtClean="0"/>
          </a:p>
          <a:p>
            <a:pPr lvl="2"/>
            <a:r>
              <a:rPr lang="cs-CZ" dirty="0" err="1" smtClean="0"/>
              <a:t>transthorakální</a:t>
            </a:r>
            <a:endParaRPr lang="cs-CZ" dirty="0" smtClean="0"/>
          </a:p>
          <a:p>
            <a:pPr lvl="1"/>
            <a:r>
              <a:rPr lang="cs-CZ" dirty="0" smtClean="0"/>
              <a:t>Y projekce na lopatku</a:t>
            </a:r>
          </a:p>
          <a:p>
            <a:pPr lvl="1"/>
            <a:r>
              <a:rPr lang="cs-CZ" dirty="0" err="1" smtClean="0"/>
              <a:t>spec</a:t>
            </a:r>
            <a:r>
              <a:rPr lang="cs-CZ" dirty="0" smtClean="0"/>
              <a:t>. projekce</a:t>
            </a:r>
          </a:p>
          <a:p>
            <a:pPr lvl="1"/>
            <a:r>
              <a:rPr lang="cs-CZ" dirty="0" smtClean="0"/>
              <a:t>+ </a:t>
            </a:r>
            <a:r>
              <a:rPr lang="cs-CZ" dirty="0" err="1" smtClean="0"/>
              <a:t>event</a:t>
            </a:r>
            <a:r>
              <a:rPr lang="cs-CZ" dirty="0" smtClean="0"/>
              <a:t>. RTG C </a:t>
            </a:r>
            <a:r>
              <a:rPr lang="cs-CZ" dirty="0" err="1" smtClean="0"/>
              <a:t>pateře</a:t>
            </a:r>
            <a:endParaRPr lang="cs-CZ" dirty="0" smtClean="0"/>
          </a:p>
          <a:p>
            <a:pPr lvl="1"/>
            <a:r>
              <a:rPr lang="cs-CZ" dirty="0" smtClean="0"/>
              <a:t>+ </a:t>
            </a:r>
            <a:r>
              <a:rPr lang="cs-CZ" dirty="0" err="1" smtClean="0"/>
              <a:t>event</a:t>
            </a:r>
            <a:r>
              <a:rPr lang="cs-CZ" dirty="0" smtClean="0"/>
              <a:t> RTG S+P</a:t>
            </a:r>
          </a:p>
          <a:p>
            <a:pPr lvl="1"/>
            <a:endParaRPr lang="cs-CZ" dirty="0" smtClean="0"/>
          </a:p>
        </p:txBody>
      </p:sp>
      <p:pic>
        <p:nvPicPr>
          <p:cNvPr id="5" name="Obrázek 4" descr="ap.jpg"/>
          <p:cNvPicPr>
            <a:picLocks noChangeAspect="1"/>
          </p:cNvPicPr>
          <p:nvPr/>
        </p:nvPicPr>
        <p:blipFill>
          <a:blip r:embed="rId2" cstate="print"/>
          <a:srcRect l="5615"/>
          <a:stretch>
            <a:fillRect/>
          </a:stretch>
        </p:blipFill>
        <p:spPr>
          <a:xfrm>
            <a:off x="5796136" y="260648"/>
            <a:ext cx="2990453" cy="3168352"/>
          </a:xfrm>
          <a:prstGeom prst="rect">
            <a:avLst/>
          </a:prstGeom>
        </p:spPr>
      </p:pic>
      <p:pic>
        <p:nvPicPr>
          <p:cNvPr id="6146" name="Picture 2" descr="http://www.imageinterpretation.co.uk/images/shoulder/GLENOID3%20AXI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27172"/>
            <a:ext cx="2808312" cy="3040404"/>
          </a:xfrm>
          <a:prstGeom prst="rect">
            <a:avLst/>
          </a:prstGeom>
          <a:noFill/>
        </p:spPr>
      </p:pic>
      <p:pic>
        <p:nvPicPr>
          <p:cNvPr id="6148" name="Picture 4" descr="http://4.bp.blogspot.com/-_yYTBrH9qqw/T4qi7X0dWAI/AAAAAAAAAU8/Q9lhJbM37f8/s1600/lawrence+radiograph+transthoracic+latera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94285"/>
            <a:ext cx="2304256" cy="3075075"/>
          </a:xfrm>
          <a:prstGeom prst="rect">
            <a:avLst/>
          </a:prstGeom>
          <a:noFill/>
        </p:spPr>
      </p:pic>
      <p:pic>
        <p:nvPicPr>
          <p:cNvPr id="8" name="Obrázek 7" descr="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590266"/>
            <a:ext cx="3024336" cy="30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5112568" cy="532859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 výhodou přímo na           ortopedické ambulanci</a:t>
            </a:r>
          </a:p>
          <a:p>
            <a:r>
              <a:rPr lang="cs-CZ" dirty="0" smtClean="0"/>
              <a:t>upřesní a doplní klinické vyšetření</a:t>
            </a:r>
          </a:p>
          <a:p>
            <a:r>
              <a:rPr lang="cs-CZ" dirty="0" smtClean="0"/>
              <a:t>standardních pohledy (řezy) + dynamické vyšetření:</a:t>
            </a:r>
          </a:p>
          <a:p>
            <a:pPr lvl="1"/>
            <a:r>
              <a:rPr lang="cs-CZ" dirty="0" smtClean="0"/>
              <a:t>laterální (horizontální a vertikální)</a:t>
            </a:r>
          </a:p>
          <a:p>
            <a:pPr lvl="1"/>
            <a:r>
              <a:rPr lang="cs-CZ" dirty="0" smtClean="0"/>
              <a:t>ventrální (horizontální a vertikální)</a:t>
            </a:r>
          </a:p>
          <a:p>
            <a:pPr lvl="1"/>
            <a:r>
              <a:rPr lang="cs-CZ" dirty="0" smtClean="0"/>
              <a:t>dorzální (horizontální a vertikální)</a:t>
            </a:r>
          </a:p>
          <a:p>
            <a:pPr lvl="1"/>
            <a:r>
              <a:rPr lang="cs-CZ" dirty="0" smtClean="0"/>
              <a:t>laterální příčný v nucené pozici do vnitřní rotace addukce a extenze </a:t>
            </a:r>
          </a:p>
          <a:p>
            <a:pPr lvl="1"/>
            <a:r>
              <a:rPr lang="cs-CZ" dirty="0" smtClean="0"/>
              <a:t>AC kloub a </a:t>
            </a:r>
            <a:r>
              <a:rPr lang="cs-CZ" dirty="0" err="1" smtClean="0"/>
              <a:t>event</a:t>
            </a:r>
            <a:r>
              <a:rPr lang="cs-CZ" dirty="0" smtClean="0"/>
              <a:t>. i axila</a:t>
            </a:r>
          </a:p>
          <a:p>
            <a:r>
              <a:rPr lang="cs-CZ" dirty="0" smtClean="0"/>
              <a:t>vždy srovnání s druhou stranou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 descr="https://encrypted-tbn3.gstatic.com/images?q=tbn:ANd9GcQR8OXPlePxPd29hzRJtjT1XWGOhlg-9jVG-uP-MGsKTTCQN5487g"/>
          <p:cNvPicPr>
            <a:picLocks noChangeAspect="1" noChangeArrowheads="1"/>
          </p:cNvPicPr>
          <p:nvPr/>
        </p:nvPicPr>
        <p:blipFill>
          <a:blip r:embed="rId2" cstate="print"/>
          <a:srcRect l="1950" t="2978" b="13636"/>
          <a:stretch>
            <a:fillRect/>
          </a:stretch>
        </p:blipFill>
        <p:spPr bwMode="auto">
          <a:xfrm>
            <a:off x="5364088" y="1988840"/>
            <a:ext cx="3530425" cy="2016224"/>
          </a:xfrm>
          <a:prstGeom prst="rect">
            <a:avLst/>
          </a:prstGeom>
          <a:noFill/>
        </p:spPr>
      </p:pic>
      <p:pic>
        <p:nvPicPr>
          <p:cNvPr id="6148" name="Picture 4" descr="http://images.radiopaedia.org/images/634504/928082065c2c73d636e1ff77dcacc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8640"/>
            <a:ext cx="4792217" cy="1762522"/>
          </a:xfrm>
          <a:prstGeom prst="rect">
            <a:avLst/>
          </a:prstGeom>
          <a:noFill/>
        </p:spPr>
      </p:pic>
      <p:pic>
        <p:nvPicPr>
          <p:cNvPr id="6150" name="Picture 6" descr="https://encrypted-tbn1.gstatic.com/images?q=tbn:ANd9GcSQzTxU1tWJVJCK4bQc1sDTY91OcMg7zQS9paAe9K39lY0RvVe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52837" b="55311"/>
          <a:stretch>
            <a:fillRect/>
          </a:stretch>
        </p:blipFill>
        <p:spPr bwMode="auto">
          <a:xfrm>
            <a:off x="5364088" y="4077072"/>
            <a:ext cx="2448272" cy="1728192"/>
          </a:xfrm>
          <a:prstGeom prst="rect">
            <a:avLst/>
          </a:prstGeom>
          <a:noFill/>
        </p:spPr>
      </p:pic>
      <p:pic>
        <p:nvPicPr>
          <p:cNvPr id="6152" name="Picture 8" descr="https://encrypted-tbn1.gstatic.com/images?q=tbn:ANd9GcSQzTxU1tWJVJCK4bQc1sDTY91OcMg7zQS9paAe9K39lY0RvVe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0275" r="52837"/>
          <a:stretch>
            <a:fillRect/>
          </a:stretch>
        </p:blipFill>
        <p:spPr bwMode="auto">
          <a:xfrm>
            <a:off x="7070218" y="5229200"/>
            <a:ext cx="207378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4104456" cy="5328592"/>
          </a:xfrm>
        </p:spPr>
        <p:txBody>
          <a:bodyPr/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err="1" smtClean="0"/>
              <a:t>impingement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SA burzitida</a:t>
            </a:r>
          </a:p>
          <a:p>
            <a:pPr lvl="1"/>
            <a:r>
              <a:rPr lang="cs-CZ" dirty="0" smtClean="0"/>
              <a:t>změny RM:</a:t>
            </a:r>
          </a:p>
          <a:p>
            <a:pPr lvl="2"/>
            <a:r>
              <a:rPr lang="cs-CZ" dirty="0" smtClean="0"/>
              <a:t>degenerace a změny struktury</a:t>
            </a:r>
          </a:p>
          <a:p>
            <a:pPr lvl="2"/>
            <a:r>
              <a:rPr lang="cs-CZ" dirty="0" err="1" smtClean="0"/>
              <a:t>kalcifikáty</a:t>
            </a:r>
            <a:endParaRPr lang="cs-CZ" dirty="0" smtClean="0"/>
          </a:p>
          <a:p>
            <a:pPr lvl="2"/>
            <a:r>
              <a:rPr lang="cs-CZ" dirty="0" smtClean="0"/>
              <a:t> parciální a masivní ruptury</a:t>
            </a:r>
          </a:p>
          <a:p>
            <a:pPr lvl="1"/>
            <a:r>
              <a:rPr lang="cs-CZ" dirty="0" smtClean="0"/>
              <a:t>změny CLMBB:</a:t>
            </a:r>
          </a:p>
          <a:p>
            <a:pPr lvl="2"/>
            <a:r>
              <a:rPr lang="cs-CZ" dirty="0" err="1" smtClean="0"/>
              <a:t>tenosynovialitidy</a:t>
            </a:r>
            <a:endParaRPr lang="cs-CZ" dirty="0" smtClean="0"/>
          </a:p>
          <a:p>
            <a:pPr lvl="2"/>
            <a:r>
              <a:rPr lang="cs-CZ" dirty="0" smtClean="0"/>
              <a:t>subluxace</a:t>
            </a:r>
          </a:p>
          <a:p>
            <a:pPr lvl="2"/>
            <a:r>
              <a:rPr lang="cs-CZ" dirty="0" smtClean="0"/>
              <a:t>degenerace a ruptury 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762056" cy="1143000"/>
          </a:xfrm>
        </p:spPr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pic>
        <p:nvPicPr>
          <p:cNvPr id="44034" name="Picture 2" descr="D:\Xrameno\sono\parcRPT RM.jpg"/>
          <p:cNvPicPr>
            <a:picLocks noChangeAspect="1" noChangeArrowheads="1"/>
          </p:cNvPicPr>
          <p:nvPr/>
        </p:nvPicPr>
        <p:blipFill>
          <a:blip r:embed="rId2" cstate="print"/>
          <a:srcRect l="18654" t="19711" r="34327" b="38230"/>
          <a:stretch>
            <a:fillRect/>
          </a:stretch>
        </p:blipFill>
        <p:spPr bwMode="auto">
          <a:xfrm>
            <a:off x="6728986" y="2060848"/>
            <a:ext cx="2415014" cy="2160240"/>
          </a:xfrm>
          <a:prstGeom prst="rect">
            <a:avLst/>
          </a:prstGeom>
          <a:noFill/>
        </p:spPr>
      </p:pic>
      <p:pic>
        <p:nvPicPr>
          <p:cNvPr id="44035" name="Picture 3" descr="D:\Sono\sonoObr\burz subakr\12.jpg"/>
          <p:cNvPicPr>
            <a:picLocks noChangeAspect="1" noChangeArrowheads="1"/>
          </p:cNvPicPr>
          <p:nvPr/>
        </p:nvPicPr>
        <p:blipFill>
          <a:blip r:embed="rId3" cstate="print"/>
          <a:srcRect l="4851" t="20600" r="20600" b="26900"/>
          <a:stretch>
            <a:fillRect/>
          </a:stretch>
        </p:blipFill>
        <p:spPr bwMode="auto">
          <a:xfrm>
            <a:off x="4139952" y="836712"/>
            <a:ext cx="2880320" cy="2028394"/>
          </a:xfrm>
          <a:prstGeom prst="rect">
            <a:avLst/>
          </a:prstGeom>
          <a:noFill/>
        </p:spPr>
      </p:pic>
      <p:pic>
        <p:nvPicPr>
          <p:cNvPr id="44036" name="Picture 4" descr="D:\Sono\sonoObr\kalcif RM\1.jpg"/>
          <p:cNvPicPr>
            <a:picLocks noChangeAspect="1" noChangeArrowheads="1"/>
          </p:cNvPicPr>
          <p:nvPr/>
        </p:nvPicPr>
        <p:blipFill>
          <a:blip r:embed="rId4" cstate="print"/>
          <a:srcRect l="11985" t="20283" r="25108" b="34542"/>
          <a:stretch>
            <a:fillRect/>
          </a:stretch>
        </p:blipFill>
        <p:spPr bwMode="auto">
          <a:xfrm>
            <a:off x="3491880" y="3356992"/>
            <a:ext cx="3312368" cy="2378683"/>
          </a:xfrm>
          <a:prstGeom prst="rect">
            <a:avLst/>
          </a:prstGeom>
          <a:noFill/>
        </p:spPr>
      </p:pic>
      <p:pic>
        <p:nvPicPr>
          <p:cNvPr id="44037" name="Picture 5" descr="D:\Xrameno\sono\CLMBB2.jpg"/>
          <p:cNvPicPr>
            <a:picLocks noChangeAspect="1" noChangeArrowheads="1"/>
          </p:cNvPicPr>
          <p:nvPr/>
        </p:nvPicPr>
        <p:blipFill>
          <a:blip r:embed="rId5" cstate="print"/>
          <a:srcRect l="5747" t="20283" r="21420" b="26245"/>
          <a:stretch>
            <a:fillRect/>
          </a:stretch>
        </p:blipFill>
        <p:spPr bwMode="auto">
          <a:xfrm>
            <a:off x="6435063" y="4869160"/>
            <a:ext cx="270893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smtClean="0"/>
              <a:t>změny kostních povrchů:</a:t>
            </a:r>
          </a:p>
          <a:p>
            <a:pPr lvl="2"/>
            <a:r>
              <a:rPr lang="cs-CZ" dirty="0" err="1" smtClean="0"/>
              <a:t>Hill</a:t>
            </a:r>
            <a:r>
              <a:rPr lang="cs-CZ" dirty="0" smtClean="0"/>
              <a:t>-</a:t>
            </a:r>
            <a:r>
              <a:rPr lang="cs-CZ" dirty="0" err="1" smtClean="0"/>
              <a:t>Sachsův</a:t>
            </a:r>
            <a:r>
              <a:rPr lang="cs-CZ" dirty="0" smtClean="0"/>
              <a:t> defekt</a:t>
            </a:r>
          </a:p>
          <a:p>
            <a:pPr lvl="2"/>
            <a:r>
              <a:rPr lang="cs-CZ" dirty="0" err="1" smtClean="0"/>
              <a:t>abrupce</a:t>
            </a:r>
            <a:r>
              <a:rPr lang="cs-CZ" dirty="0" smtClean="0"/>
              <a:t> velkého hrbolu</a:t>
            </a:r>
          </a:p>
          <a:p>
            <a:pPr lvl="2"/>
            <a:r>
              <a:rPr lang="cs-CZ" dirty="0" smtClean="0"/>
              <a:t>artrotické změny</a:t>
            </a:r>
          </a:p>
          <a:p>
            <a:pPr lvl="2"/>
            <a:r>
              <a:rPr lang="cs-CZ" dirty="0" smtClean="0"/>
              <a:t>rotátorová artropatie</a:t>
            </a:r>
          </a:p>
          <a:p>
            <a:pPr lvl="1"/>
            <a:r>
              <a:rPr lang="cs-CZ" dirty="0" smtClean="0"/>
              <a:t>změny AC kloubu:</a:t>
            </a:r>
          </a:p>
          <a:p>
            <a:pPr lvl="2"/>
            <a:r>
              <a:rPr lang="cs-CZ" dirty="0" smtClean="0"/>
              <a:t>luxace</a:t>
            </a:r>
          </a:p>
          <a:p>
            <a:pPr lvl="2"/>
            <a:r>
              <a:rPr lang="cs-CZ" dirty="0" err="1" smtClean="0"/>
              <a:t>synovialitida</a:t>
            </a:r>
            <a:endParaRPr lang="cs-CZ" dirty="0" smtClean="0"/>
          </a:p>
          <a:p>
            <a:pPr lvl="2"/>
            <a:r>
              <a:rPr lang="cs-CZ" dirty="0" smtClean="0"/>
              <a:t>artróza</a:t>
            </a:r>
          </a:p>
          <a:p>
            <a:pPr lvl="1"/>
            <a:r>
              <a:rPr lang="cs-CZ" dirty="0" smtClean="0"/>
              <a:t>změny deltového svalu a dalších </a:t>
            </a:r>
            <a:r>
              <a:rPr lang="cs-CZ" sz="2100" dirty="0" smtClean="0"/>
              <a:t>(ruptury, hematomy) </a:t>
            </a:r>
          </a:p>
          <a:p>
            <a:pPr lvl="1"/>
            <a:r>
              <a:rPr lang="cs-CZ" dirty="0" smtClean="0"/>
              <a:t>nádorové afekce</a:t>
            </a:r>
          </a:p>
          <a:p>
            <a:pPr lvl="1"/>
            <a:r>
              <a:rPr lang="cs-CZ" dirty="0" smtClean="0"/>
              <a:t>axilární lymfadenopatie</a:t>
            </a:r>
          </a:p>
          <a:p>
            <a:pPr lvl="3"/>
            <a:endParaRPr lang="cs-CZ" dirty="0" smtClean="0"/>
          </a:p>
          <a:p>
            <a:pPr lvl="2"/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762056" cy="1143000"/>
          </a:xfrm>
        </p:spPr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pic>
        <p:nvPicPr>
          <p:cNvPr id="45058" name="Picture 2" descr="D:\Sono\sonoObr\rot artropat\2.jpg"/>
          <p:cNvPicPr>
            <a:picLocks noChangeAspect="1" noChangeArrowheads="1"/>
          </p:cNvPicPr>
          <p:nvPr/>
        </p:nvPicPr>
        <p:blipFill>
          <a:blip r:embed="rId2" cstate="print"/>
          <a:srcRect l="6669" t="20283" r="21420" b="35464"/>
          <a:stretch>
            <a:fillRect/>
          </a:stretch>
        </p:blipFill>
        <p:spPr bwMode="auto">
          <a:xfrm>
            <a:off x="6101662" y="1988840"/>
            <a:ext cx="3042338" cy="1872208"/>
          </a:xfrm>
          <a:prstGeom prst="rect">
            <a:avLst/>
          </a:prstGeom>
          <a:noFill/>
        </p:spPr>
      </p:pic>
      <p:pic>
        <p:nvPicPr>
          <p:cNvPr id="45059" name="Picture 3" descr="D:\Sono\sonoObr\rot artropat\1.jpg"/>
          <p:cNvPicPr>
            <a:picLocks noChangeAspect="1" noChangeArrowheads="1"/>
          </p:cNvPicPr>
          <p:nvPr/>
        </p:nvPicPr>
        <p:blipFill>
          <a:blip r:embed="rId3" cstate="print"/>
          <a:srcRect l="5901" t="20600" r="21650" b="35300"/>
          <a:stretch>
            <a:fillRect/>
          </a:stretch>
        </p:blipFill>
        <p:spPr bwMode="auto">
          <a:xfrm>
            <a:off x="4499992" y="3645024"/>
            <a:ext cx="3075771" cy="1872208"/>
          </a:xfrm>
          <a:prstGeom prst="rect">
            <a:avLst/>
          </a:prstGeom>
          <a:noFill/>
        </p:spPr>
      </p:pic>
      <p:pic>
        <p:nvPicPr>
          <p:cNvPr id="45060" name="Picture 4" descr="D:\Sono\sonoObr\rot artropat\3.jpg"/>
          <p:cNvPicPr>
            <a:picLocks noChangeAspect="1" noChangeArrowheads="1"/>
          </p:cNvPicPr>
          <p:nvPr/>
        </p:nvPicPr>
        <p:blipFill>
          <a:blip r:embed="rId4" cstate="print"/>
          <a:srcRect l="13251" t="20600" r="36350" b="40550"/>
          <a:stretch>
            <a:fillRect/>
          </a:stretch>
        </p:blipFill>
        <p:spPr bwMode="auto">
          <a:xfrm>
            <a:off x="7092280" y="5276466"/>
            <a:ext cx="2051720" cy="1581534"/>
          </a:xfrm>
          <a:prstGeom prst="rect">
            <a:avLst/>
          </a:prstGeom>
          <a:noFill/>
        </p:spPr>
      </p:pic>
      <p:pic>
        <p:nvPicPr>
          <p:cNvPr id="45062" name="Picture 6" descr="https://encrypted-tbn1.gstatic.com/images?q=tbn:ANd9GcRr1ecjgRZj_QlN_j-2Oj53P5qzKUKgt4BDqamQMEvVQsmdEB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6720" b="19361"/>
          <a:stretch>
            <a:fillRect/>
          </a:stretch>
        </p:blipFill>
        <p:spPr bwMode="auto">
          <a:xfrm>
            <a:off x="4355976" y="836712"/>
            <a:ext cx="285750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76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2736304"/>
          </a:xfrm>
        </p:spPr>
        <p:txBody>
          <a:bodyPr>
            <a:normAutofit/>
          </a:bodyPr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smtClean="0"/>
              <a:t>zcela zásadní – dg. a vyloučení</a:t>
            </a:r>
          </a:p>
          <a:p>
            <a:pPr lvl="2"/>
            <a:r>
              <a:rPr lang="cs-CZ" dirty="0" smtClean="0"/>
              <a:t>traumat (zlomeniny, luxace)</a:t>
            </a:r>
          </a:p>
          <a:p>
            <a:pPr lvl="2"/>
            <a:r>
              <a:rPr lang="cs-CZ" dirty="0" smtClean="0"/>
              <a:t>kostních nádorů</a:t>
            </a:r>
          </a:p>
          <a:p>
            <a:pPr lvl="2"/>
            <a:r>
              <a:rPr lang="cs-CZ" dirty="0" smtClean="0"/>
              <a:t>artikulárních degenerativních, zánětlivých,  artropatických a dalších změn</a:t>
            </a:r>
          </a:p>
        </p:txBody>
      </p:sp>
      <p:pic>
        <p:nvPicPr>
          <p:cNvPr id="1026" name="Picture 2" descr="https://www.jaaos.org/content/17/9/582/F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75" r="59867" b="16091"/>
          <a:stretch>
            <a:fillRect/>
          </a:stretch>
        </p:blipFill>
        <p:spPr bwMode="auto">
          <a:xfrm>
            <a:off x="4932040" y="836712"/>
            <a:ext cx="1944216" cy="2736304"/>
          </a:xfrm>
          <a:prstGeom prst="rect">
            <a:avLst/>
          </a:prstGeom>
          <a:noFill/>
        </p:spPr>
      </p:pic>
      <p:pic>
        <p:nvPicPr>
          <p:cNvPr id="1027" name="Picture 3" descr="D:\artróza\rameno\image1.jpg"/>
          <p:cNvPicPr>
            <a:picLocks noChangeAspect="1" noChangeArrowheads="1"/>
          </p:cNvPicPr>
          <p:nvPr/>
        </p:nvPicPr>
        <p:blipFill>
          <a:blip r:embed="rId4" cstate="print"/>
          <a:srcRect l="29857" t="10500" r="23366" b="29126"/>
          <a:stretch>
            <a:fillRect/>
          </a:stretch>
        </p:blipFill>
        <p:spPr bwMode="auto">
          <a:xfrm>
            <a:off x="4644008" y="3573016"/>
            <a:ext cx="2376264" cy="3096344"/>
          </a:xfrm>
          <a:prstGeom prst="rect">
            <a:avLst/>
          </a:prstGeom>
          <a:noFill/>
        </p:spPr>
      </p:pic>
      <p:pic>
        <p:nvPicPr>
          <p:cNvPr id="1029" name="Picture 5" descr="https://encrypted-tbn2.gstatic.com/images?q=tbn:ANd9GcTI1tsUsddgCA-l2WacYTfSgkkB7umpjiOQeRtGh71JTRXRQAhcX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000" t="11542" r="8001"/>
          <a:stretch>
            <a:fillRect/>
          </a:stretch>
        </p:blipFill>
        <p:spPr bwMode="auto">
          <a:xfrm>
            <a:off x="6763821" y="836712"/>
            <a:ext cx="2380179" cy="2736304"/>
          </a:xfrm>
          <a:prstGeom prst="rect">
            <a:avLst/>
          </a:prstGeom>
          <a:noFill/>
        </p:spPr>
      </p:pic>
      <p:pic>
        <p:nvPicPr>
          <p:cNvPr id="1030" name="Picture 6" descr="D:\Xrameno\RTG\OA s nekr.jpg"/>
          <p:cNvPicPr>
            <a:picLocks noChangeAspect="1" noChangeArrowheads="1"/>
          </p:cNvPicPr>
          <p:nvPr/>
        </p:nvPicPr>
        <p:blipFill>
          <a:blip r:embed="rId7" cstate="print"/>
          <a:srcRect l="25000" t="22426" r="42865" b="34392"/>
          <a:stretch>
            <a:fillRect/>
          </a:stretch>
        </p:blipFill>
        <p:spPr bwMode="auto">
          <a:xfrm>
            <a:off x="6839744" y="3573016"/>
            <a:ext cx="2304256" cy="3096344"/>
          </a:xfrm>
          <a:prstGeom prst="rect">
            <a:avLst/>
          </a:prstGeom>
          <a:noFill/>
        </p:spPr>
      </p:pic>
      <p:pic>
        <p:nvPicPr>
          <p:cNvPr id="1031" name="Picture 7" descr="D:\Xrameno\RTG\OSA.jpg"/>
          <p:cNvPicPr>
            <a:picLocks noChangeAspect="1" noChangeArrowheads="1"/>
          </p:cNvPicPr>
          <p:nvPr/>
        </p:nvPicPr>
        <p:blipFill>
          <a:blip r:embed="rId8" cstate="print"/>
          <a:srcRect l="22857" t="11429" r="17143" b="11429"/>
          <a:stretch>
            <a:fillRect/>
          </a:stretch>
        </p:blipFill>
        <p:spPr bwMode="auto">
          <a:xfrm>
            <a:off x="0" y="3573016"/>
            <a:ext cx="2448272" cy="3096344"/>
          </a:xfrm>
          <a:prstGeom prst="rect">
            <a:avLst/>
          </a:prstGeom>
          <a:noFill/>
        </p:spPr>
      </p:pic>
      <p:pic>
        <p:nvPicPr>
          <p:cNvPr id="9" name="Zástupný symbol pro obsah 6" descr="KuželaMiroslav46RTGhumL.jpg"/>
          <p:cNvPicPr>
            <a:picLocks noChangeAspect="1"/>
          </p:cNvPicPr>
          <p:nvPr/>
        </p:nvPicPr>
        <p:blipFill>
          <a:blip r:embed="rId9" cstate="print"/>
          <a:srcRect l="8501"/>
          <a:stretch>
            <a:fillRect/>
          </a:stretch>
        </p:blipFill>
        <p:spPr>
          <a:xfrm>
            <a:off x="2411760" y="3573016"/>
            <a:ext cx="2267744" cy="311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76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5400600" cy="3024336"/>
          </a:xfrm>
        </p:spPr>
        <p:txBody>
          <a:bodyPr>
            <a:normAutofit/>
          </a:bodyPr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smtClean="0"/>
              <a:t>pomocný</a:t>
            </a:r>
          </a:p>
          <a:p>
            <a:pPr lvl="2"/>
            <a:r>
              <a:rPr lang="cs-CZ" dirty="0" err="1" smtClean="0"/>
              <a:t>instability</a:t>
            </a:r>
            <a:r>
              <a:rPr lang="cs-CZ" dirty="0" smtClean="0"/>
              <a:t> (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Sachsův</a:t>
            </a:r>
            <a:r>
              <a:rPr lang="cs-CZ" dirty="0" smtClean="0"/>
              <a:t> defekt, zjevné dysplastické změny)   </a:t>
            </a:r>
          </a:p>
          <a:p>
            <a:pPr lvl="2"/>
            <a:r>
              <a:rPr lang="cs-CZ" dirty="0" smtClean="0"/>
              <a:t>patologie SA prostoru (snížení SA prostoru, AC artróza, kalcifikace RM a SA burzy, tvar </a:t>
            </a:r>
            <a:r>
              <a:rPr lang="cs-CZ" dirty="0" err="1" smtClean="0"/>
              <a:t>akromia</a:t>
            </a:r>
            <a:r>
              <a:rPr lang="cs-CZ" dirty="0" smtClean="0"/>
              <a:t> v Y projekci)</a:t>
            </a:r>
          </a:p>
        </p:txBody>
      </p:sp>
      <p:pic>
        <p:nvPicPr>
          <p:cNvPr id="41985" name="Picture 1" descr="D:\Xrameno\RTG\snížení SA prostoru.jpg"/>
          <p:cNvPicPr>
            <a:picLocks noChangeAspect="1" noChangeArrowheads="1"/>
          </p:cNvPicPr>
          <p:nvPr/>
        </p:nvPicPr>
        <p:blipFill>
          <a:blip r:embed="rId2" cstate="print"/>
          <a:srcRect l="35422" t="12201" r="23750" b="54863"/>
          <a:stretch>
            <a:fillRect/>
          </a:stretch>
        </p:blipFill>
        <p:spPr bwMode="auto">
          <a:xfrm>
            <a:off x="0" y="3356992"/>
            <a:ext cx="2123728" cy="1737596"/>
          </a:xfrm>
          <a:prstGeom prst="rect">
            <a:avLst/>
          </a:prstGeom>
          <a:noFill/>
        </p:spPr>
      </p:pic>
      <p:sp>
        <p:nvSpPr>
          <p:cNvPr id="41987" name="AutoShape 3" descr="data:image/jpeg;base64,/9j/4AAQSkZJRgABAQAAAQABAAD/2wCEAAkGBhEQERUSEhMUEhUVFRUVFBUXFBcYFBQVFRUVFBUUEhcXGyYeFxojGRUUHy8gJCcpLCwsFR4xNTAqNSYrLCkBCQoKBQUFDQUFDSkYEhgpKSkpKSkpKSkpKSkpKSkpKSkpKSkpKSkpKSkpKSkpKSkpKSkpKSkpKSkpKSkpKSkpKf/AABEIALQAtAMBIgACEQEDEQH/xAAcAAABBQEBAQAAAAAAAAAAAAAAAQIDBAUGBwj/xAA7EAABAwIEAwUGBgAFBQAAAAABAAIRAyEEEjFBBVFhBiJxgZETMkKhsfAHFFJywdEVI2Lh8RczU4KD/8QAFAEBAAAAAAAAAAAAAAAAAAAAAP/EABQRAQAAAAAAAAAAAAAAAAAAAAD/2gAMAwEAAhEDEQA/APDUIQgEIQgEISwgRCWEQgRCWEQgRCWEQgRCWEQgRCWEQgRCWEQgRCWEQgRCWEQgRCWEIFQhCAQhCBYQkQgVCRKgEIQgEIQgEIQgEIQgVCRCBUqRKgEISwgAhLCRBGhCRAqEiVAIQlAQEIRCWECITgEsIGohOhGVA2EKTIkyII0Qn5UQgZCWE6EsIGwlDU+E4NQMyJfZHknhPbO0oI/ZnkhWBRcUIM1CVIgEqEoCAASgITmslAgCUBWqOBJvsrtLBtHVBmsw5Oyss4cd1osZyTw1BRGAA6oODar/ALNNdSQZz8CFA/DEdVrOoqB1NBl5UZFdq0pVZwIQR5UoantaSpW0EEIClp4clWKdCFIGII2YYBSNYeie2mphTQV/ZFCsimhBzCVCEChKlayVpYXBRc6oK2HwRdqtGhhQ3bzUrWKZjEDBTTsiepsPhHVDGgkAnlKCuntatulwIZiPeA1EZT4yRf8A2VulRoiwoZSP1AnQ6kEmSUGC2geR9E1lEmwHnFvVdVR4eHUqtTKWOax2nuuJsA4HRaWI4eAym1kQ5pi4u4tFjyN0HEnhzoJHmdB6HVUniNguyr8LacmbM13QWgRMnaxVGv2Xzkmk4a+67x2I8kHONa06tUradLdg/lWsTwatSJz03C8aH7hVXUHDYoK9ThTTdh8ioP8ADqg+GfC60GM6qwyRogy24Cr+h3opG8Nqfod6Fa7cS7w81OMQ7n80GMOH1f0O9Cl/KPHwu9Ct/D1XuMNJJ6ArQpYfEfpdyug5D2Dv0n0Quydhas3pA9YQg8eTmtlJC0+HYX4j5IJcJg8tzqrjWpWsU1OmgRlNPACnpYZzyGtEuNgOa7LhXAaeGb7ao1tRzW2BdYP/AGjcX15IOZwfZ2tVMABn6i4xlHULRDPY9xouPiiSDzaNlqGpVr2DHNlwAy+N423+S1X9jqrMwOX9zngE/wBb+SDkagq6AEAmZJvOkk+CuGm/JJMxr56m66IdkwNa9ADeDJsBIgEyb78k7EcDoE93EDX/AMZGoGmkoIuBYQ1MPiqce9RLm6zLe8SFXo5Th6I0cG6xbuiDJNth6LsOzHC6dK7SH55aXG0yI0XImgMtfKJFKs+my9mtd3jHnKCnia7XkE5gA4AHm206C6hqtdSJHobi3krlCnmaQyziAZubAXMHSE/GU5f3ACIABMgggAm3jNwgdhOMhwyVmmdM2US0W1G60aPB8O9ocz2VUH9Lgw9bFYtTAkugg7RPLmCArWD4ZUJ7jSIuZm20iBdBvM7JYGoO8wNOlwJ8oKHfhpw9w7r3N8KkemaVlURXJyZCRcydfleVepYRzR3nO8LyPAhBapfhhgW6ve7/AOmvoFYZ2I4bSvGY8y4mPVZNUuaffJ5T73S6Bi6mmckfyNo0/wCEG6MBQaIptaLWAkeNxrsmVOHtaCTDRr72YdAAQsgV22L6jhFxpHoPrKd/jDASATlgQdAPC8koNRuMp/F7MH9h9ULIHEmbO+bjFhv8/NIg8CwdDM5bdNtgFWwVDK0czcq9TZNggfSpSrbW2+qkw9CLLQ4VRzV2AiRms2JmL/VBs8CwH5VntqjQXvHdadKbXCGlw/UeWwV6pjh8bwe9aSAY1jcx/ar8X4mc53Ju46gQYt4CFToVBcnvTaNxrB6Ta/yQW38dqxaQPhABDQL2AkG8m87qkHuJh182kb66gbxv1Vl1bV7gbiNnQBp5wE/BYCtVcRTpOeTYkWEW94mwGhQObgdMukzpzi5/sKdmH0m3K8XE7j7uuiwfY+vElzG7EQT8+fgrVXsm42zZTb4SR1uHQg5xuMqUGE05c5veDcxmQRytMc1gYPjxqPxMgt9qPaZZuCwwQDG4cV357N1RsH3sQb6c9RYddVzXHuxtUO9tQZ3756cZQ4aEjkTeeeqCnT482jTJa2XxcmIG334KgO1lfUBs/tBnTW6y61cnuEFkagi8nnN0rKVvRBv4ft3jBH/a6HJ7vzV2n+JmNaIe1h/9R/B0XM0qamDJsZ6HbzQdJT/EepHeZmPQAeko/wCorjBNG3R4+kLmDQna6RuAdqBug6Sv28pm5YRHNo08YSntHRqbgG+hAJnQFc9+SG4H3sU08GET9/NB0rqQy92CSDqLGPAquGi8gazIcQJO9jylZOHNWj7roHI3BE6X0U+K4zWOgaPCfpug3KeFY4SHDrNr+ZSrkn4qoTNvSfqEIOUptV/C091TptWtQbAkoLDAAJ3U2DrZajHHQfQqKm219/uU6q2wQT4msZcZmTOuoMyDzUIr5dANj/PmVXFWBB1JtF5OwMXlei9lux7MMRWxIz1iJayxbRB0Lp1f9EEXZzsjUqtbVxI9jRAEMMB7+Zie7PPXwXYtxdGk0MpANa2zQBAgD4j56rmMb2gdXOcT3ZPddIyiwAnfQ+aTh1UuYNTe4+ImJ5aRsg6NuKcSCZDjpJkEAX3veB5LSwmPtGWOYjUjmsHCHvagQbSRBG9ueq3MHkdpUaegPLVBbDA7vNnwm22icw5pBExYzz6FPZREyFI8Rsg5ntL2Lw+JGctggXLbPHjzC4LifY+th7smqzmNR4r2RZ+MwQdJbbmNkHjTaU7X681J7DaLHr0XoXEeyrMRcDK7mBqesLAq9isWHEFrcv6y4RH1QYVOgXWEzMAc1NS4PWqPytpvLrWiPM7a/VdzwjsIwNY6o5psCQ0bzqCdQuspYZlJsMAA+qDznD/h9Wj/ADHspzqILjfW4TMX2LfTgh4d0gjwPQL0J5LibSNiq9WnyH9IPLcZwx7R3mkXgG2WdTBWdUww3XrNbhjarSx8DNvfXmOq4PjvB34V2V4AnR02cIGnXp1Qc87DdP5QrLcM51w0R1MT1goQcRhGSVp02yVSwoV6i1BZpi4PJI46JaZuelkVbDX72QdJwHhX5an+cqszVCQ2gyNHWJeesGBy1T8VxE03Sak1AZeJMZokt6tFgtwS/A4dzrFsSOcCT6kLhMRTl5uTJMW6kINnD8TqPzSGS6NWjbmBbrurdQ1nNHecJ+ER4DKBtEqpgaRAAIkna3zv42v4LZpgE57GHATEdDHmgx6lBxs5ziRG9tXOn6C/NMGDcD3c1thbNEukGZ2+i6lzWmNswNoFwRGm+4VDE4UFwBzAiAdcwBkbCDttyQaXAu0dTCtDazjVba+rmg633ESSu4wuMZVAc0zIkdV587DNgt/1AgchqbR42VvheKfQqS2YcbtJtA3Gl4Qd+Go/Lg6pMJXDxIMqwAggd3VFUMhWajJVcsIQKacCAmMcdCJUhQ0oK1Z0HRRyTpHJaDqbXCCoWYMA6oKL2GdPE81T49wk1qbSNWubHzBPoV0Aw4iSq+MrhojzCDkj2apNJDjfxQrGLbmcTqhB4Zh2WV2jYT4qvTbb72VhotCCxhtIO4nRJWH0UtAGPLpKjrDX71Qd+Me08Ow0AHOCSdwWnKYG9wuZqcJc50/DlBvaAb+d9lt8RoeyGHpM9wU2nyqEOJ+ar8VqZWtLdCDTdGgLdDHgWlAuHwJzTGY2sNtOZgRy5FWaWbT/AFAumzesHfVUeH8QfOpmW72JJ+ISL+vVbGHrtyukXvpEGwnw8igia0mCTFu7qOYHpa39LUwtEEd7NMDQ7bRG1hbos99Vu8TtuYFo/m3VXsPVykEDkYBjwMeQ+aCStgCHACMsC25DbaajVDaRLoiYkkn+QFco18wD9CJvzvz8tFbwDCZm4+Gw/hBY4ZVNON2/dwt+lUBEhZRZAU2CqZbINIpj2ynpCEFJzXN6pcs3HmFbLZ1TBQgyCgjptKnDAlyhMqFBFisRCx8XXzFa5bOqq1uE5vddCDDc4fcIWm3gbunqhB8+tCtUGzHioy2YVik23QIJqVpmybXb9E9h+7IxA08Cg6XgNZ2KpNDvepyGkbhpBa0+X0VjCYYuLqT4Bc2BJtPwknkbj0WP2LxGXEGmdHiR+4b/ADXS4zDNBe4a5jbm10/OZQYtWkaboOYSdwbGYgzvIUtCvDdd9TMd4nTrK2cdhziGwB/mNHm8NvP7lzR2bra4vOpEj03CDaZBIJEg2JjzvdXaTrG8W9eZE6CIELHo1b5tRBv4bx4QFsUWQyXaGRz2IGvjy2QT4Z8wbjUT4fS0WXR8PcMun35rnqNECmLxeIjlcFb+GsAgvAA/en9qShSUOHKuCyB3toMKyFngy5XGuQPKAU0pwQMqVYTBXG8qGsbqIvQXA5qJPSFRD72Vlj0E0FCQPQg+a2K3TFilQgeLE+X0CfXFkIQO4GYxVE83X8wZXofGaYbBHT6IQgo4DFua55Ed1rXC2/X0VftJRa3M8CCYPQSCbD71QhBVw9nHe2/30XSOozTFzaY8p5IQgfkEARMkfN0LoGt0QhBcwzAm1zdIhAzDOvPNXZQhA9pUiEIKOI1VR7kIQTUgp2pUIHAoQh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ac1.png"/>
          <p:cNvPicPr>
            <a:picLocks noChangeAspect="1"/>
          </p:cNvPicPr>
          <p:nvPr/>
        </p:nvPicPr>
        <p:blipFill>
          <a:blip r:embed="rId4" cstate="print"/>
          <a:srcRect t="24445" r="15556" b="17777"/>
          <a:stretch>
            <a:fillRect/>
          </a:stretch>
        </p:blipFill>
        <p:spPr>
          <a:xfrm>
            <a:off x="2123728" y="3356992"/>
            <a:ext cx="2736304" cy="1872208"/>
          </a:xfrm>
          <a:prstGeom prst="rect">
            <a:avLst/>
          </a:prstGeom>
        </p:spPr>
      </p:pic>
      <p:pic>
        <p:nvPicPr>
          <p:cNvPr id="41988" name="Picture 4" descr="D:\Xrameno\RTG\kalcifikace1.jpg"/>
          <p:cNvPicPr>
            <a:picLocks noChangeAspect="1" noChangeArrowheads="1"/>
          </p:cNvPicPr>
          <p:nvPr/>
        </p:nvPicPr>
        <p:blipFill>
          <a:blip r:embed="rId5" cstate="print"/>
          <a:srcRect l="44186" t="18605" r="11259" b="56046"/>
          <a:stretch>
            <a:fillRect/>
          </a:stretch>
        </p:blipFill>
        <p:spPr bwMode="auto">
          <a:xfrm>
            <a:off x="0" y="5013176"/>
            <a:ext cx="2736304" cy="1556792"/>
          </a:xfrm>
          <a:prstGeom prst="rect">
            <a:avLst/>
          </a:prstGeom>
          <a:noFill/>
        </p:spPr>
      </p:pic>
      <p:sp>
        <p:nvSpPr>
          <p:cNvPr id="41990" name="AutoShape 6" descr="data:image/jpeg;base64,/9j/4AAQSkZJRgABAQAAAQABAAD/2wBDAAkGBwgHBgkIBwgKCgkLDRYPDQwMDRsUFRAWIB0iIiAdHx8kKDQsJCYxJx8fLT0tMTU3Ojo6Iys/RD84QzQ5Ojf/2wBDAQoKCg0MDRoPDxo3JR8lNzc3Nzc3Nzc3Nzc3Nzc3Nzc3Nzc3Nzc3Nzc3Nzc3Nzc3Nzc3Nzc3Nzc3Nzc3Nzc3Nzf/wAARCADhAOEDASIAAhEBAxEB/8QAHAAAAgMBAQEBAAAAAAAAAAAABAUAAwYCAQcI/8QAQxAAAQMDAgQDBAcGBAQHAAAAAQACAwQRIRIxBRNBUSJhcQYygZEUI0KSobHBM1JTctHhQ0Ri8BU0NZMXJFRzgqLx/8QAFAEBAAAAAAAAAAAAAAAAAAAAAP/EABQRAQAAAAAAAAAAAAAAAAAAAAD/2gAMAwEAAhEDEQA/AMI7jVR/Ed81U/jFQf8AFd80OacHZVPp/JBe/i9Qf8V3zQ0nEpnf4rh6FcOpyeirNOeyDx9fUDaV3zVLuI1HWR3zXbqdVOpvJB4eITH3pCfUoaWXmG4cQ71Vj6W+ypfTvb0uEFfMk/fd816JJf4j/vFclhC8vZBZzZf4r/vFe86b+LJ94rgFeoO+fP8AxpPvFeioqOk8v3yuFEFgqakbVEv3yvRWVY2qZvvlVL2yC4V1aNqub75Xo4jXD/OT/fKoUQEjifEBtW1H/cK6HF+JjauqP+4UIvbIDBxrio2r6j/uFdjj3FxtxCo++UBZSyBi32i4y3biE/3yux7T8bG3EJ/vlK1EDhvtZx1u3EJvvKwe2XHx/n5PmkaiDQN9t/aBv+eerG+3vtC3/Nk+oCza9sg03/iB7Q/+q/8AqFFmbKINryQ7IC5fBbp80aYS0k2TLhPCm8QhqRc81gGk3wL7X+IsgzhiaTYixXhpL7JnU0MrHFsgAcN23yqGxuYcm9uiBc6l7hVOpd7BOS074IVZDDg4KBI+m8lS6n7hPnU7XbW+CpfTeSDPyUoO4uhpKTGFoX0oscIeSnzsgzj4Ht6LjI3T6SmwhpaQHcWKBWHL0FXyUbhluUO6NzTsg6Xqr1W3XQKDtReAqIPVFFEEUUUQRerxeoIooogiiiiCKKKIPqb4QUy9nXfRqgnGl50vB6g/3VZh+a7o2tZOA/3T1QHe0PDALzs1FzcuP7zTsf0+CzzogM2yvptJHBU0MUobzYiC0kZI7g+XW3xSHi/snUxa5+HN+k0pzZmXs8iP1CDEPisb2Q74wTsmc8Lo3FrwWkdCMoV7CMWQBOZbYALy/wC8MIhzVW5gKChzozg4+C4dCx3um6sfECN8od8b2nGyDh9MeyofSogSuZ1Pouue021N+IQK5KfORZDS0oO4TuzJbBu56dVVJBYkWIQZyWkttkIV0JG3yWlfTg7i3wQVRRXyN/JAjuRuug5FSwFps4IZ8RacIPQV7dV3I3XQKDpReAr1B6ovF6giiiiCKKKIIooog/RVdwuOra6akGiYe/H3SB8ZY/LbOacg91tZ6SWlOq5LfsyDp6oLiPD2V7TJEAypaMjo5Aq4bVS0dSeW76qQjUwnBTtvEH0bmOopHZyYXn8klp6dxmYx92kWBB3C9qXiSV7297D0GLINKKmi4tFavponygZLmgkfFJuJcH4XGbyUIZn3mmw/NBQVc0LgWX1XsBvdaCmdLxCn0mAMH22SY+IQZR3BeHSkmEFw/wBLiSqJuDULewI6PuFrT7LRuk1tldv7u2fVezU1DQAtfEZnN3JyPxQYWXhkAvYRG3qUP/w2N5IFKXd9LVujxKkbcCjA9Gj9FVJxGncLBxi/+JQYeX2djfbVDLETsSbBByezUQt/5ksF7bXW3kgppnPe2rzY2uNuxQklNSkaXVjHnyjcUGRHA3QXLaoNacai3f4r08IfK7Satrj9odfldaOWlpxkyy6R0EVvxJVQiile60T3N7uOAgz7+Auxec5GPAP6oGo4PI1xbzGOPkFtJaYCJpjLyTgG5Ib/AGVM9G51M+99bQNNwR16IPn9XwuUdNR7WSappJISQ5hX0jSC0mSNjw3qW3sF5PQUMjAamNzGutYkXH4IPljoweiqdGWnC+h8R9kKSUE0tU1j+gP63WR4nwqr4dIWVcRaL4cNj8UCgO7roFWPjuqSC30QWXUXAcuroPV6vFEHqiiiCKKKIP1fSSv0aJPrG2sD0cPNUVdHpbz6W5jG7erP7LIcA9oZKd7YqlxLL4PZbynDqlrKijI0u3PQoFk1OytYZGBoqGtwR9vCVUfBJ53XmvG3t1W2i4dDGTLE3xYuP3T5KurDSwyAXcPeaNvVAnpuH0tIPCwX72yimyhp+rGkjsq3XldYi5KLgpAANZzbZBSajnO0yjlk7PG3xCqqqKWW2tmofvs6o2Z9LTM1TvaG+aAf7VUNMHMiZJMB9kCwQKa7hNQwudodpG1hulUtFO37J8wAtWPaTnQmShpg+2Xxuf4kBW8ffpbJ9CjkjdsScj1QZyVssbcRkdx1KoMchGr3SOyZy8Xo5LiXhobneOT+ykc/D6i4j1RuOwkd+qAKESFukAu65KtawyOtqsdyAbBG8gENAAcL/ZcLfmuTTMDfFKxgHYg4+CAVsd9LNesDxEAYVdXJy4RE8DWT4rC1h0RdTVxxRtbTNJLcuc4Wv/ZKqsmR5dote2CclAE+oY1oja+zQfdIu0oqgbHUQVE4aGGMHQRkBx8vmq3U5c0gMZqO1829VdVVFHSUUUL5RqDi57Ixck7D8kCer58Im+kNFnZ16btcPIhCfSDJG5s0QlhPvRu8Vh5JqziPD5oBBITy2bCRpzfz6KufhMdS7mcMljmO/JcbEDy7+qDK8V9naWVn0nhznMad29lmavh80Bu9t2/vALdRiWnkdDNEbE2IcLWPVCVEJku14Dr3s63vjsgwMkLm5C4Du6eVdII5XNGW7tPcJdUUvVuCgGBXV1WbsNnLoFB0vVyF6g9UXiiD9B0PsxDhznvcf3XbLU8Fqxw8ClkF49VmnoEjdJU3u7DOmnayP4dIXuc1+Rbqg1wJdaRhXMkIN5GD+ZvZC0MukaWkED7J7I4yCMaxlp/FAvc2OnNzbGQlPEuMBgLYMu7Ij2hLzC2SnP1Lj7w3Hks5osgFqpZZ3F8ri7y6BUOaNwEbJH2sqjDcEoBYeZHMx0Di2QGwsd1rYOHx1kZjqvqpnDxaSNJPfyKT+z1I2XirOaAWxgvN/IYT2XVPK8C4scWOUGZ4zwKooZLtDnR2uXhLWxY+0SewX03h7XVNO6Kpbcg4JH5pRxX2fpgXOjc6Ano0XHyQYwxabaASfSyKggBa3w9bXHdNabgTnG4qLtN/s2KZw8J5UYBIe7pcIED6MvLdbcDPwVE0cUGp7gNXft5JlxaY0rSXtLW9+iyNdUyVRsMM/NAPxSvfKSyA2b1cP0QLNMx06TfsiDFZVPh6oK30Ti+wFvVdsoZWjUNbSOrb3/3heB0zLWkNuxyuHSz/AGSB5gIDjXFzeTWu57bWa6SO5b8cFLeI1NHG0NhAe4H3W3Ab8wuJn1EnvzSO9XXQrqfyQKZoHOJeeu6Emg3wn5itgjCEngzsgzVTTB3RL3sdG6xWmmg3uEsqqa4ItlAsBXQK5ewxusVAUHai8uog+50lbNRt+okLRfLTkO+Ce8I4tT1LzzLQTbXv4HH9FhqniEbPCCXEDIBXtHNJKA55s0hztIQfTW8QdBK1uk5O4OPmnNHOJxplPT4L5vwTir6YNhqQZaY/ZO7PRbajlby2SwP5kLvdcOnkUDKVoYJIKgHlPFjfp5rO1lK6mmMRzbY9x3Wp0ispja3NYMeYQMsAqYTG4Wmj9y+9uoQZ3lFcuZpuj3tGnG6GmYdkHvBJWw8TjLjpa8FhPrt+K0opQxxcfDcAnKyQjsbE77LXUlQJqC9yXRssfNBGVBa/S0kC+R5o4OE0BMzGutgA9Uogkpnu0yScp5zrIwnPIa2k0ag64wQgF5DC/wADQwDYDsh66UU0Re86WtHTqh5Z3xTXa82G4vgeS6qKhlXC6JwuCOiDNVdc+qkIe0aejSLi3n5pZUcPiqGF0DGxyj7I2ctHNQRx+Fzbu79kLJCGZAz5oMc+ItcWuaQ4GxB6KlzC42aCT0AWxn4Ial4qJvq2EZDR4nf0RNPRQ0wtTwhmMuGSfigxTeE1sou2meGnq4aR+Kj+B1zRcwg+j2/1W4dDck26b/FVyYBsLHt2QfPqnh9TBczQSNA3OnCEMYvst1Us1PLgMHok/EeHgwmQMs4N1Aj7VtwgzL4/JDyxBwsUxLFRI2xQJpobdEBPDcbJ/LGD0S+eLewQZqsp+tktILD5LS1MOCktXDZxsEAl1FNBUQfQnwzsOYjY9RlN6ewIacWAACEoXvM+pptpGo5wnEEsUsoEjWu1CxNsoOYZADf9U+4LxSWhfqb4oXftIujv7pUeHsLj9Heb/uv/AEK6hY+KQRyN0kd0H0qgqmDl1FK/XTv3/wBPkj6qEl4li99pvjqsBwDib6SqcD4oHmxbfcL6DHIHRRSMOpjm4KBRXw6ZuYwWZINQHY9QgjGn9fBzKUuYMtOoeXdJXDsgEcyzgbbJhQShmLeFwsUNIBpVTHljjc+EoL6oOjlIsLg4xuEx9n65xl+iyOuDlv8ARBT/AFkIeckeEn8iuaFhZOyRu7TcIGHGoNEji0Ycem6DpCADqxp3snvEoWyEOJw8dUpmiEUTgALnsgEqZS52bOvsO/oraGl5n18zQ5l/AD1P9FXTwCaZrCSATuOicuDQ2zRYAAAIB6hhezKWNObFNnDwaTiwSl3vEIIWi3U9EPKA4ktbawtsiBfTqdbHwuqneJpNx+pQLprtuSNxbJVUsD5aQ6GlxGQ3yOD+aulIuWvbc237ruiqQ1rWOBtkG/VBhp4nRyOY8EEHYixCGeLhfQ6vhPD62QOlfdzm2FjYjssvxfgM9CXOjPNjAvj3gPTr8EGee1Bzx7pi4KiZuECOojwUorYbg2WjnjvdKqqPdBn+X5KJhyf9KiDdcOlpXRucx7PHs1/h/siwwNcD423tbGPgs6XNGlo90CwBV9HUywvbyZnM7gHHyQa6Jzmy6WWA2z1TTQ10Za9moDoRkJJw/iMcpa2rby3D/EjGD6j+icklul8bg+N2Q5puCgq+hug8Tbuj/ELcey1RzuHiGU9TY9lnKV7HgHb1Trh0DqZ0UkR8H2hfa53QaGM6JDG+3YpHWQGmqHs+yD4fMJ85vNYH/aahOKQc+IOb77R80CRwuqnN3B7IgAlePYbHCCumkAYY3nBxcq+FouLvG42yuIKcuBuE0p6KzRcBAweedRMc3cGyXVEfgNsBMqTTZ0R2IvnuuaimFji4QLOGMAke4MOBa/8Av0RdRi/XsF7A0MY4AWAtcKqVwJxa21kFWQ0i5w1BPge55s3fqcfimEgaIRc7/igtRcbG4QVSwBoGoi/kvJXxwsZpZ0Nu+V3I1xBvay4AY9gbJ0KAKSITh7rkuBuQEFLTRgF2p2obNGAnb4GNY8MFyd0FUNDRdw+HfsgUc548I8A72V7aoyv5LgNsOtsbIepiJLj5nquaa7HXABOq9uwCDP8AHqNtLW/VABjxqAGw7pVK1ab2kjFoHDu4XWfkYgWTtwUrqmbp3M3CW1LN0CnllREcvyUQFRmxu6zjZWte07NsAb4XX/D36PqpA4no7H4rnlvicA9jmm+5GCgc0zxyMEjFwUZw2ulo3FzDqY/3on+64f76pTFO17OUBYDBRkQ1WOLDyQbGiqoqhhmpDtYviJ8TP6jzWi4fORDGS7BG/wAV83pKiWnnbLC4skHULfcNnjqoxJENL2YkjHQ9x5INbSyFpaT7jgPgvZ7RyNOzSSEPQva6EA5bZEVzfA0oE9ZD9HqXAe6ct9CvWM1DCMq2c2mZJ1YdJPkVKVg05QWUNO0ZPTojg0D06KuIWI7lWyOAuXIKHtZG/mA7dFbHUsmuy4B6HuldfWMiYb3PYDqkD6uoDy5jy0Xw0HCDUOY4SG2WnqFw6FoNnG7bXcegWeHGatth4Adrgbommrpal3KdJfIs3A//AFBfVS82Q6RZt7DvZVNkFw3AIGF3VQujN2iwug3BwkFroDHai0X38lToOo269CoDbe11YwhwvjzQeG9hjb8kHOC5z298iyY2BF24zkFUOZl+oehQKJYL6Q43yhhE4SF2wOE3kjubAZQzYyXnCDP8aaeXA0jJu74JJKzGyf8AHfFXOZvygGfqfxJSiZmCgUzN3S2panMzbXwllS3fCBZYKK3QOyiBlGclwtg9sBEMa8tuLOce4xZAw1cTGG4LHk2HUXVjak3s1+q/2m7ICaWGmnkA08p/7w6n0Rz6aSn8VuYzqWjb1CW07g17TILWduOqfxSaTrBIPlm/kgFpW8yduMXubJ5w+plpaoSNuM5A6hc09Eypj5jRy5HYHp5r1kEkcuiRpaTt5oPoXDpWy07ZYrFpGR2KaMaJqcsduMjyWV9mqkwO5MhAjfj0K1dO0slLelkFEUetssRFtQ2PcKunjs7OyOcA2QPA3OUO4aJnC2Ae6CwYINwhq2VsTLu3KuqJWQRcx+be63uUjnlfM4ufugFqXmV5cduyFc3yRbmhVuagCey+24XFi1wcMEHBRbm91TI2+yDSSu+kU7HtN8ZB7oB0QuSbhV8KrGtfyZ7jV7rvNNZofEL7WQLZISbW/JeNYWtNkeWANItsqiy/THdBRH7pv6r21zn5qywB8RXmkO9Og7IB5Ixa+xK5hjBfd4Glo1H0CIeLWxfyVdeRDwyrlHVmkfHCDG1X100krt3uLs+ZQU8bmtDiw6XbG26OIFsbJtxpmr2M4Q4dJpB+Lv6IMZMwXvZK6yOxKbS7oGraCgUZURHL8vwUQKSwtu++69he6N12G18EhUB1sB1wrGu3NsHCBnT1bQ8B4JaeoFlqYCySNjoSHXaL4ufksSw2HhNiPxWq4YJIA2fVkC+k9PJBpaFjgA1tyBv5J1TxtmGiUE227jzSLhlaypc5hDY5Ttc+En9CtJRatI1gh17EHcoLG0xgc05Lb4O1wtPwuYVFOx5PiGHJPEQ+IseLg9LongRMNS+A+64XaT1QOrXuENUXEpPQgK9xs9D12HtPcIFfEJTLUab3awWCFIwrpszOJ7rnSgHcFw4WRD2XF1U8boB3BVuCIcFWWoBizunvB6j6RCaeU/WM90nqEp04XtNKaeqjlFxY2Pp1QPnsIvfCpcLA+qYODXgPxkIOZuncYQCPtqNz5r1pvg3uuXnVgriJ3iyMdAgvkFxctKE9oBo4EQPtPA/FHCxjBv1QvtJHbgZ8nj80GNOx80+o6/hr/Z+mouLUtU+Nk7uW+K1nOuTa9x+9skTgdIICYcVqKBlFT09A6WQNqHTnmMsWXAGm/XbdAu9rqGmo6qAUdDV0kTozf6QcvIOSMnuFl52/ktb7U8Ui4ry+VCYjHLKQAAGua4ggkD7WMrMTtwgW6VFfo9FEC0Cnks17Tf8ABVuooZLGJ2jyOQVYQ0ZBDfIruGIzu8NgOoQSk4fIXiaeIiMHBb4g5O4pHOYNBFx+S7gkeyKn2cGt04NuqvbHT1BuGmNxxcd0HMBIc0hzrg3vbZarhHE2v0x1BIcR4JD09fL8lnH0c0LWuxJEN3N/VdRSAZvvgDqg38Ly15Y/smfCxeoJ6tbcLKcBruawU9Q7xN/ZvPTyK13Cg4F7iCL4ygaSZIKorxeNjugOUQctBVVUNVO8dbXQI5G+MnqVAFbI3yXgagpcO2yqcES5mFS8BAO4ZVdvgr3NXOhBSWqt7c7IkhVvG5QOeFzc+jDScgWXbxZljkpfwaXRMY775TSZ31hGnB/BAteMkDCqJAPZESizihnkDcoCYjqjIC848zVwB/WwB/EKukeb436I+tj53CJmdSwj8EHz+xthUTMNrgokC+VHMwgVytJCAnbvdN549ObJbUt3QL9I7KLvSogzMdZrd9cwercXTakmje0CN+l2wbsEsZTFo1SaQB0V7Htiy0A3/BA+p3uazkyXsTe9timFNHZ4IJI03J2+SzNPXTROw4hvZwuPkmtPXRzEDmch98dWO/ogexSPivk2GbHF12yCKrOrEUl8ECwKXPrp2NayoiY7915G/oUXT1cjm+EAHq4BAVEyWGXTIC09/wBV9B9nKg1NEA/9oBnzCw0D/pbBDI4vJ90g5HotPwbVQTxhxuwANuOo7oNXHlhB7qrd7mnq0hXtAFyOqrcLTBw64QKXBcDCulGXDsSqgLgIPD5Kl7d7K+yqefFZBRbK8LVbZe6UA5bZUvRbm+SHkGUHFM/l1TXE2G2VogNcbXdVl5MZG4N1oeGTCeADGQgGqRY9UC8F2LplXDQM7g2QULdQOEHlMLO2snNOOZSvbvcJU1uk4Tbh7vDp7oMBLCYpXxke68i3oV45iZ8dhMPFpsYfZ4QnLugXTsvfCUVMekkHZaGWM2SniFOXMNrXPdAo0juFFdynfwWfP+yiDJz/ALU/Fcye8Ph+qiiAhu7l039o/wD30UUQaLh//SD/ADfoiKf3/h/RRRA64H/zLP5v6rWu/wCWZ/OfyUUQaWD9gz+UfkvT+qiiBVL+1k/mP6qkbFRRB0qnblRRByF70UUQcyIabcqKIA5t039nf2TVFEBPFdj6hBRe8VFEF7UdQ+8PVRRAg9qf+ow/+3+qWt91RRBTJ19EDU+4fRRRAtUUUQ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H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32656"/>
            <a:ext cx="3151237" cy="3151237"/>
          </a:xfrm>
          <a:prstGeom prst="rect">
            <a:avLst/>
          </a:prstGeom>
        </p:spPr>
      </p:pic>
      <p:pic>
        <p:nvPicPr>
          <p:cNvPr id="41992" name="Picture 8" descr="http://theses.ulaval.ca/archimede/fichiers/24646/24646_1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278694"/>
            <a:ext cx="2376264" cy="1742594"/>
          </a:xfrm>
          <a:prstGeom prst="rect">
            <a:avLst/>
          </a:prstGeom>
          <a:noFill/>
        </p:spPr>
      </p:pic>
      <p:pic>
        <p:nvPicPr>
          <p:cNvPr id="41993" name="Picture 9" descr="D:\Xrameno\RTG\Y1.jpg"/>
          <p:cNvPicPr>
            <a:picLocks noChangeAspect="1" noChangeArrowheads="1"/>
          </p:cNvPicPr>
          <p:nvPr/>
        </p:nvPicPr>
        <p:blipFill>
          <a:blip r:embed="rId9" cstate="print"/>
          <a:srcRect l="34250" t="15350" r="23750" b="12201"/>
          <a:stretch>
            <a:fillRect/>
          </a:stretch>
        </p:blipFill>
        <p:spPr bwMode="auto">
          <a:xfrm>
            <a:off x="7271792" y="3356992"/>
            <a:ext cx="1872208" cy="3229558"/>
          </a:xfrm>
          <a:prstGeom prst="rect">
            <a:avLst/>
          </a:prstGeom>
          <a:noFill/>
        </p:spPr>
      </p:pic>
      <p:pic>
        <p:nvPicPr>
          <p:cNvPr id="41994" name="Picture 10" descr="D:\Xrameno\RTG\rot artropat.jpg"/>
          <p:cNvPicPr>
            <a:picLocks noChangeAspect="1" noChangeArrowheads="1"/>
          </p:cNvPicPr>
          <p:nvPr/>
        </p:nvPicPr>
        <p:blipFill>
          <a:blip r:embed="rId10" cstate="print"/>
          <a:srcRect l="27005" t="17185" r="31260" b="51650"/>
          <a:stretch>
            <a:fillRect/>
          </a:stretch>
        </p:blipFill>
        <p:spPr bwMode="auto">
          <a:xfrm>
            <a:off x="2699792" y="5011506"/>
            <a:ext cx="2123728" cy="158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836712"/>
          </a:xfrm>
        </p:spPr>
        <p:txBody>
          <a:bodyPr/>
          <a:lstStyle/>
          <a:p>
            <a:r>
              <a:rPr lang="cs-CZ" dirty="0" smtClean="0"/>
              <a:t>CT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3960440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přesnější zhodnocení kostních struktur</a:t>
            </a:r>
          </a:p>
          <a:p>
            <a:r>
              <a:rPr lang="cs-CZ" sz="3400" dirty="0" smtClean="0"/>
              <a:t>možnost 3D rekonstrukcí, extrakce hlavice s pohledem na </a:t>
            </a:r>
            <a:r>
              <a:rPr lang="cs-CZ" sz="3400" dirty="0" err="1" smtClean="0"/>
              <a:t>glenoid</a:t>
            </a:r>
            <a:r>
              <a:rPr lang="cs-CZ" sz="3400" dirty="0" smtClean="0"/>
              <a:t> apod.</a:t>
            </a:r>
          </a:p>
          <a:p>
            <a:r>
              <a:rPr lang="cs-CZ" sz="3400" dirty="0" smtClean="0"/>
              <a:t>využití:</a:t>
            </a:r>
          </a:p>
          <a:p>
            <a:pPr lvl="1"/>
            <a:r>
              <a:rPr lang="cs-CZ" sz="3000" dirty="0" smtClean="0"/>
              <a:t>zlomeniny proximálního humeru a lopatky</a:t>
            </a:r>
          </a:p>
          <a:p>
            <a:pPr lvl="1"/>
            <a:r>
              <a:rPr lang="cs-CZ" sz="3000" dirty="0" smtClean="0"/>
              <a:t>zhodnocení kostních změn před plánovaným </a:t>
            </a:r>
            <a:r>
              <a:rPr lang="cs-CZ" sz="3000" dirty="0" err="1" smtClean="0"/>
              <a:t>endoprotetickým</a:t>
            </a:r>
            <a:r>
              <a:rPr lang="cs-CZ" sz="3000" dirty="0" smtClean="0"/>
              <a:t> řešením</a:t>
            </a:r>
          </a:p>
          <a:p>
            <a:pPr lvl="1"/>
            <a:r>
              <a:rPr lang="cs-CZ" sz="3000" dirty="0" smtClean="0"/>
              <a:t>nestability:</a:t>
            </a:r>
          </a:p>
          <a:p>
            <a:pPr lvl="2"/>
            <a:r>
              <a:rPr lang="cs-CZ" sz="2700" dirty="0" smtClean="0"/>
              <a:t>kostěná </a:t>
            </a:r>
            <a:r>
              <a:rPr lang="cs-CZ" sz="2700" dirty="0" err="1" smtClean="0"/>
              <a:t>Bankartova</a:t>
            </a:r>
            <a:r>
              <a:rPr lang="cs-CZ" sz="2700" dirty="0" smtClean="0"/>
              <a:t> léze</a:t>
            </a:r>
          </a:p>
          <a:p>
            <a:pPr lvl="2"/>
            <a:r>
              <a:rPr lang="cs-CZ" sz="2700" dirty="0" err="1" smtClean="0"/>
              <a:t>Hill</a:t>
            </a:r>
            <a:r>
              <a:rPr lang="cs-CZ" sz="2700" dirty="0" smtClean="0"/>
              <a:t> </a:t>
            </a:r>
            <a:r>
              <a:rPr lang="cs-CZ" sz="2700" dirty="0" err="1" smtClean="0"/>
              <a:t>Sachsův</a:t>
            </a:r>
            <a:r>
              <a:rPr lang="cs-CZ" sz="2700" dirty="0" smtClean="0"/>
              <a:t> defekt</a:t>
            </a:r>
          </a:p>
          <a:p>
            <a:pPr lvl="2"/>
            <a:r>
              <a:rPr lang="cs-CZ" sz="2700" dirty="0" smtClean="0"/>
              <a:t>dysplazie </a:t>
            </a:r>
            <a:r>
              <a:rPr lang="cs-CZ" sz="2700" dirty="0" err="1" smtClean="0"/>
              <a:t>glenoidu</a:t>
            </a:r>
            <a:endParaRPr lang="cs-CZ" sz="2700" dirty="0" smtClean="0"/>
          </a:p>
          <a:p>
            <a:pPr lvl="1"/>
            <a:r>
              <a:rPr lang="cs-CZ" sz="3000" dirty="0" smtClean="0"/>
              <a:t>kostní nádory </a:t>
            </a:r>
            <a:r>
              <a:rPr lang="cs-CZ" sz="2700" dirty="0" smtClean="0"/>
              <a:t>(proximální humerus, lopatka v.č. vnitřní plochy)</a:t>
            </a:r>
          </a:p>
        </p:txBody>
      </p:sp>
      <p:pic>
        <p:nvPicPr>
          <p:cNvPr id="4" name="Obrázek 3" descr="BonyBankart.jpg"/>
          <p:cNvPicPr>
            <a:picLocks noChangeAspect="1"/>
          </p:cNvPicPr>
          <p:nvPr/>
        </p:nvPicPr>
        <p:blipFill>
          <a:blip r:embed="rId2" cstate="print"/>
          <a:srcRect l="35235" t="30805" r="8657" b="20469"/>
          <a:stretch>
            <a:fillRect/>
          </a:stretch>
        </p:blipFill>
        <p:spPr>
          <a:xfrm>
            <a:off x="107504" y="4437112"/>
            <a:ext cx="2736304" cy="2376264"/>
          </a:xfrm>
          <a:prstGeom prst="rect">
            <a:avLst/>
          </a:prstGeom>
        </p:spPr>
      </p:pic>
      <p:pic>
        <p:nvPicPr>
          <p:cNvPr id="5" name="Obrázek 4" descr="BonyBankart2.jpg"/>
          <p:cNvPicPr>
            <a:picLocks noChangeAspect="1"/>
          </p:cNvPicPr>
          <p:nvPr/>
        </p:nvPicPr>
        <p:blipFill>
          <a:blip r:embed="rId3" cstate="print"/>
          <a:srcRect l="24899" t="18993" r="18993" b="35234"/>
          <a:stretch>
            <a:fillRect/>
          </a:stretch>
        </p:blipFill>
        <p:spPr>
          <a:xfrm>
            <a:off x="2987824" y="4437112"/>
            <a:ext cx="2912840" cy="2376264"/>
          </a:xfrm>
          <a:prstGeom prst="rect">
            <a:avLst/>
          </a:prstGeom>
        </p:spPr>
      </p:pic>
      <p:pic>
        <p:nvPicPr>
          <p:cNvPr id="6" name="Obrázek 5" descr="OA s nekr2.jpg"/>
          <p:cNvPicPr>
            <a:picLocks noChangeAspect="1"/>
          </p:cNvPicPr>
          <p:nvPr/>
        </p:nvPicPr>
        <p:blipFill>
          <a:blip r:embed="rId4" cstate="print"/>
          <a:srcRect l="18265" t="26375" r="18993" b="24898"/>
          <a:stretch>
            <a:fillRect/>
          </a:stretch>
        </p:blipFill>
        <p:spPr>
          <a:xfrm>
            <a:off x="6012160" y="4437112"/>
            <a:ext cx="305983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836712"/>
          </a:xfrm>
        </p:spPr>
        <p:txBody>
          <a:bodyPr/>
          <a:lstStyle/>
          <a:p>
            <a:r>
              <a:rPr lang="cs-CZ" dirty="0" smtClean="0"/>
              <a:t>MRI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přesnější zhodnocení </a:t>
            </a:r>
            <a:r>
              <a:rPr lang="cs-CZ" sz="2400" dirty="0" err="1" smtClean="0"/>
              <a:t>měkkotkáňových</a:t>
            </a:r>
            <a:r>
              <a:rPr lang="cs-CZ" sz="2400" dirty="0" smtClean="0"/>
              <a:t> struktur , a to i těch nedostupných pro ultrazvuk (labrum, SLAP léze)</a:t>
            </a:r>
          </a:p>
          <a:p>
            <a:r>
              <a:rPr lang="cs-CZ" sz="2400" dirty="0" smtClean="0"/>
              <a:t>možnost </a:t>
            </a:r>
            <a:r>
              <a:rPr lang="cs-CZ" sz="2400" dirty="0" err="1" smtClean="0"/>
              <a:t>provední</a:t>
            </a:r>
            <a:r>
              <a:rPr lang="cs-CZ" sz="2400" dirty="0" smtClean="0"/>
              <a:t> MRI </a:t>
            </a:r>
            <a:r>
              <a:rPr lang="cs-CZ" sz="2400" dirty="0" err="1" smtClean="0"/>
              <a:t>artrografie</a:t>
            </a:r>
            <a:endParaRPr lang="cs-CZ" sz="2400" dirty="0" smtClean="0"/>
          </a:p>
          <a:p>
            <a:r>
              <a:rPr lang="cs-CZ" sz="2400" dirty="0" smtClean="0"/>
              <a:t>význam:</a:t>
            </a:r>
          </a:p>
          <a:p>
            <a:pPr lvl="1"/>
            <a:r>
              <a:rPr lang="cs-CZ" sz="2200" dirty="0" smtClean="0"/>
              <a:t>postižení RM, šlachy CLMBB, labra (</a:t>
            </a:r>
            <a:r>
              <a:rPr lang="cs-CZ" sz="2200" dirty="0" err="1" smtClean="0"/>
              <a:t>Bankartova</a:t>
            </a:r>
            <a:r>
              <a:rPr lang="cs-CZ" sz="2200" dirty="0" smtClean="0"/>
              <a:t> léze), SLAP léze   </a:t>
            </a:r>
          </a:p>
          <a:p>
            <a:pPr lvl="1"/>
            <a:r>
              <a:rPr lang="cs-CZ" sz="2200" dirty="0" smtClean="0"/>
              <a:t>změny kostní, </a:t>
            </a:r>
            <a:r>
              <a:rPr lang="cs-CZ" sz="2200" dirty="0" err="1" smtClean="0"/>
              <a:t>kostní</a:t>
            </a:r>
            <a:r>
              <a:rPr lang="cs-CZ" sz="2200" dirty="0" smtClean="0"/>
              <a:t> dřeně a kostních povrchů (artróza, nekrózy hlavice humeru, </a:t>
            </a:r>
            <a:r>
              <a:rPr lang="cs-CZ" sz="2200" dirty="0" err="1" smtClean="0"/>
              <a:t>Hill</a:t>
            </a:r>
            <a:r>
              <a:rPr lang="cs-CZ" sz="2200" dirty="0" smtClean="0"/>
              <a:t>-</a:t>
            </a:r>
            <a:r>
              <a:rPr lang="cs-CZ" sz="2200" dirty="0" err="1" smtClean="0"/>
              <a:t>Sachsův</a:t>
            </a:r>
            <a:r>
              <a:rPr lang="cs-CZ" sz="2200" dirty="0" smtClean="0"/>
              <a:t> defekt)</a:t>
            </a:r>
          </a:p>
          <a:p>
            <a:pPr lvl="1"/>
            <a:r>
              <a:rPr lang="cs-CZ" sz="2200" dirty="0" smtClean="0"/>
              <a:t>nádory (kostní i </a:t>
            </a:r>
            <a:r>
              <a:rPr lang="cs-CZ" sz="2200" dirty="0" err="1" smtClean="0"/>
              <a:t>měkkotkáňové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C </a:t>
            </a:r>
            <a:r>
              <a:rPr lang="cs-CZ" sz="2200" dirty="0" err="1" smtClean="0"/>
              <a:t>pateř</a:t>
            </a:r>
            <a:r>
              <a:rPr lang="cs-CZ" sz="2200" dirty="0" smtClean="0"/>
              <a:t> (na rozdíl od CT i se zobrazením míchy, míšních kořenů a obalů)  </a:t>
            </a:r>
          </a:p>
        </p:txBody>
      </p:sp>
      <p:pic>
        <p:nvPicPr>
          <p:cNvPr id="1026" name="Picture 2" descr="http://seattleclouds.com/myapplications/Albertosh/Shoulder/BANKAR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650" t="14896" r="19660" b="16208"/>
          <a:stretch>
            <a:fillRect/>
          </a:stretch>
        </p:blipFill>
        <p:spPr bwMode="auto">
          <a:xfrm>
            <a:off x="323528" y="4149080"/>
            <a:ext cx="3024336" cy="2664296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8US_TOXQMKh57LB_DoArFpw1ZwW2tWcX7kM2NPkWCGXEeYXP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876"/>
          <a:stretch>
            <a:fillRect/>
          </a:stretch>
        </p:blipFill>
        <p:spPr bwMode="auto">
          <a:xfrm>
            <a:off x="3629000" y="4149080"/>
            <a:ext cx="2743200" cy="2664296"/>
          </a:xfrm>
          <a:prstGeom prst="rect">
            <a:avLst/>
          </a:prstGeom>
          <a:noFill/>
        </p:spPr>
      </p:pic>
      <p:pic>
        <p:nvPicPr>
          <p:cNvPr id="1030" name="Picture 6" descr="http://img.medscape.com/pi/emed/ckb/orthopedic_surgery/1230552-1256857-536t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118883"/>
            <a:ext cx="2088232" cy="2694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tab3.jpg"/>
          <p:cNvPicPr>
            <a:picLocks noChangeAspect="1"/>
          </p:cNvPicPr>
          <p:nvPr/>
        </p:nvPicPr>
        <p:blipFill>
          <a:blip r:embed="rId2" cstate="print"/>
          <a:srcRect l="54074" t="4641" r="3236" b="11120"/>
          <a:stretch>
            <a:fillRect/>
          </a:stretch>
        </p:blipFill>
        <p:spPr>
          <a:xfrm>
            <a:off x="7308304" y="5453404"/>
            <a:ext cx="1620688" cy="14045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11430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Pohyb a stabilita GH kloubu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6192688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největší rozsah pohybu</a:t>
            </a:r>
          </a:p>
          <a:p>
            <a:endParaRPr lang="cs-CZ" dirty="0" smtClean="0"/>
          </a:p>
          <a:p>
            <a:r>
              <a:rPr lang="cs-CZ" dirty="0" smtClean="0"/>
              <a:t>minim. stabilita zajištěná kloubními plochami</a:t>
            </a:r>
          </a:p>
          <a:p>
            <a:endParaRPr lang="cs-CZ" dirty="0" smtClean="0"/>
          </a:p>
          <a:p>
            <a:r>
              <a:rPr lang="cs-CZ" dirty="0" smtClean="0"/>
              <a:t>velký význam </a:t>
            </a:r>
            <a:r>
              <a:rPr lang="cs-CZ" dirty="0" err="1" smtClean="0"/>
              <a:t>měkkotkáňových</a:t>
            </a:r>
            <a:r>
              <a:rPr lang="cs-CZ" dirty="0" smtClean="0"/>
              <a:t> stabilizátorů</a:t>
            </a:r>
          </a:p>
          <a:p>
            <a:pPr lvl="1"/>
            <a:r>
              <a:rPr lang="cs-CZ" dirty="0" smtClean="0"/>
              <a:t>Statické: labrum </a:t>
            </a:r>
            <a:r>
              <a:rPr lang="cs-CZ" dirty="0" err="1" smtClean="0"/>
              <a:t>glenoidale</a:t>
            </a:r>
            <a:r>
              <a:rPr lang="cs-CZ" dirty="0" smtClean="0"/>
              <a:t>, kloubní pouzdro  a </a:t>
            </a:r>
            <a:r>
              <a:rPr lang="cs-CZ" dirty="0" err="1" smtClean="0"/>
              <a:t>glenohumerální</a:t>
            </a:r>
            <a:r>
              <a:rPr lang="cs-CZ" dirty="0" smtClean="0"/>
              <a:t> vazy</a:t>
            </a:r>
          </a:p>
          <a:p>
            <a:pPr lvl="1"/>
            <a:r>
              <a:rPr lang="cs-CZ" dirty="0" smtClean="0"/>
              <a:t>Dynamické: svaly rotátorové manžety (RM) a deltový sval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Patologie:</a:t>
            </a:r>
          </a:p>
          <a:p>
            <a:pPr lvl="1"/>
            <a:r>
              <a:rPr lang="cs-CZ" dirty="0" smtClean="0"/>
              <a:t>nejčastěji luxovaný velký kloub</a:t>
            </a:r>
          </a:p>
          <a:p>
            <a:pPr lvl="1"/>
            <a:r>
              <a:rPr lang="cs-CZ" dirty="0" err="1" smtClean="0"/>
              <a:t>instabilita</a:t>
            </a:r>
            <a:r>
              <a:rPr lang="cs-CZ" dirty="0" smtClean="0"/>
              <a:t> jako častý ortopedický problém v oblasti ramena)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sta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4"/>
            <a:ext cx="2264347" cy="1553230"/>
          </a:xfrm>
          <a:prstGeom prst="rect">
            <a:avLst/>
          </a:prstGeom>
        </p:spPr>
      </p:pic>
      <p:pic>
        <p:nvPicPr>
          <p:cNvPr id="6" name="Obrázek 5" descr="stab2.jpg"/>
          <p:cNvPicPr>
            <a:picLocks noChangeAspect="1"/>
          </p:cNvPicPr>
          <p:nvPr/>
        </p:nvPicPr>
        <p:blipFill>
          <a:blip r:embed="rId4" cstate="print"/>
          <a:srcRect l="6531" t="3076" r="10311" b="30449"/>
          <a:stretch>
            <a:fillRect/>
          </a:stretch>
        </p:blipFill>
        <p:spPr>
          <a:xfrm>
            <a:off x="6732240" y="2708920"/>
            <a:ext cx="1944216" cy="1502349"/>
          </a:xfrm>
          <a:prstGeom prst="rect">
            <a:avLst/>
          </a:prstGeom>
        </p:spPr>
      </p:pic>
      <p:pic>
        <p:nvPicPr>
          <p:cNvPr id="7" name="Obrázek 6" descr="stab3.jpg"/>
          <p:cNvPicPr>
            <a:picLocks noChangeAspect="1"/>
          </p:cNvPicPr>
          <p:nvPr/>
        </p:nvPicPr>
        <p:blipFill>
          <a:blip r:embed="rId2" cstate="print"/>
          <a:srcRect l="4641" t="4641" r="52835" b="4641"/>
          <a:stretch>
            <a:fillRect/>
          </a:stretch>
        </p:blipFill>
        <p:spPr>
          <a:xfrm>
            <a:off x="6084168" y="4392488"/>
            <a:ext cx="166799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7584" y="332656"/>
            <a:ext cx="5675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err="1">
                <a:latin typeface="Times New Roman" pitchFamily="18" charset="0"/>
              </a:rPr>
              <a:t>Impingement</a:t>
            </a:r>
            <a:r>
              <a:rPr lang="cs-CZ" sz="4400" b="1" dirty="0">
                <a:latin typeface="Times New Roman" pitchFamily="18" charset="0"/>
              </a:rPr>
              <a:t> syndrom</a:t>
            </a:r>
          </a:p>
        </p:txBody>
      </p:sp>
      <p:pic>
        <p:nvPicPr>
          <p:cNvPr id="21507" name="Picture 4" descr="Imping"/>
          <p:cNvPicPr>
            <a:picLocks noChangeAspect="1" noChangeArrowheads="1"/>
          </p:cNvPicPr>
          <p:nvPr/>
        </p:nvPicPr>
        <p:blipFill>
          <a:blip r:embed="rId2" cstate="print"/>
          <a:srcRect t="4814"/>
          <a:stretch>
            <a:fillRect/>
          </a:stretch>
        </p:blipFill>
        <p:spPr bwMode="auto">
          <a:xfrm>
            <a:off x="0" y="1052513"/>
            <a:ext cx="5041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Imping"/>
          <p:cNvPicPr>
            <a:picLocks noChangeAspect="1" noChangeArrowheads="1"/>
          </p:cNvPicPr>
          <p:nvPr/>
        </p:nvPicPr>
        <p:blipFill>
          <a:blip r:embed="rId3" cstate="print"/>
          <a:srcRect l="3452"/>
          <a:stretch>
            <a:fillRect/>
          </a:stretch>
        </p:blipFill>
        <p:spPr bwMode="auto">
          <a:xfrm>
            <a:off x="5003800" y="1052513"/>
            <a:ext cx="4140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23850" y="4365625"/>
            <a:ext cx="4176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0070C0"/>
                </a:solidFill>
                <a:latin typeface="Times New Roman" pitchFamily="18" charset="0"/>
              </a:rPr>
              <a:t>Příčiny:</a:t>
            </a: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ostruha </a:t>
            </a:r>
            <a:r>
              <a:rPr lang="cs-CZ" sz="2400" dirty="0" err="1">
                <a:latin typeface="Times New Roman" pitchFamily="18" charset="0"/>
              </a:rPr>
              <a:t>akromia</a:t>
            </a:r>
            <a:endParaRPr lang="cs-CZ" sz="2400" dirty="0"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změna tvaru a úhlu </a:t>
            </a:r>
            <a:r>
              <a:rPr lang="cs-CZ" sz="2400" dirty="0" err="1">
                <a:latin typeface="Times New Roman" pitchFamily="18" charset="0"/>
              </a:rPr>
              <a:t>akromia</a:t>
            </a:r>
            <a:endParaRPr lang="cs-CZ" sz="2400" dirty="0"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spodní osteofyty AC kloubu</a:t>
            </a: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prominence TM</a:t>
            </a:r>
          </a:p>
          <a:p>
            <a:pPr eaLnBrk="0" hangingPunct="0"/>
            <a:endParaRPr lang="cs-CZ" sz="2400" dirty="0">
              <a:latin typeface="Times New Roman" pitchFamily="18" charset="0"/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 b="8847"/>
          <a:stretch>
            <a:fillRect/>
          </a:stretch>
        </p:blipFill>
        <p:spPr bwMode="auto">
          <a:xfrm>
            <a:off x="4356100" y="4508500"/>
            <a:ext cx="4598988" cy="19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228600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600" b="1">
                <a:latin typeface="Times New Roman" pitchFamily="18" charset="0"/>
              </a:rPr>
              <a:t>Impingement syndrom – stádia dle Neera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6985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Otok,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hemorhagie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 v m.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supraspinatus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marL="342900" indent="-342900" eaLnBrk="0" hangingPunct="0"/>
            <a:endParaRPr lang="cs-CZ" sz="26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eaLnBrk="0" hangingPunct="0"/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2. Fibróza,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tendinitis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, zánět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subdeltoidální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 burzy, degenerativní změny v RM – 3.-4.dec.</a:t>
            </a:r>
          </a:p>
          <a:p>
            <a:pPr marL="342900" indent="-342900" eaLnBrk="0" hangingPunct="0"/>
            <a:endParaRPr lang="cs-CZ" sz="26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eaLnBrk="0" hangingPunct="0"/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3. Ruptura rotátorové manžety a dlouhé hlavy bicepsu – </a:t>
            </a:r>
            <a:r>
              <a:rPr lang="cs-CZ" sz="2600" dirty="0" smtClean="0">
                <a:solidFill>
                  <a:schemeClr val="accent1"/>
                </a:solidFill>
                <a:latin typeface="Times New Roman" pitchFamily="18" charset="0"/>
              </a:rPr>
              <a:t>5. </a:t>
            </a:r>
            <a:r>
              <a:rPr lang="cs-CZ" sz="2600" dirty="0" err="1" smtClean="0">
                <a:solidFill>
                  <a:schemeClr val="accent1"/>
                </a:solidFill>
                <a:latin typeface="Times New Roman" pitchFamily="18" charset="0"/>
              </a:rPr>
              <a:t>dec</a:t>
            </a:r>
            <a:r>
              <a:rPr lang="cs-CZ" sz="2600" dirty="0" smtClean="0">
                <a:solidFill>
                  <a:schemeClr val="accent1"/>
                </a:solidFill>
                <a:latin typeface="Times New Roman" pitchFamily="18" charset="0"/>
              </a:rPr>
              <a:t>. a více</a:t>
            </a:r>
            <a:endParaRPr lang="cs-CZ" sz="26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eaLnBrk="0" hangingPunct="0"/>
            <a:r>
              <a:rPr lang="cs-CZ" sz="2800" dirty="0">
                <a:latin typeface="Times New Roman" pitchFamily="18" charset="0"/>
              </a:rPr>
              <a:t>   </a:t>
            </a:r>
          </a:p>
        </p:txBody>
      </p:sp>
      <p:pic>
        <p:nvPicPr>
          <p:cNvPr id="22533" name="Picture 4" descr="Rameno-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76700"/>
            <a:ext cx="3529012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995738" y="4005263"/>
            <a:ext cx="514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FFC000"/>
                </a:solidFill>
                <a:latin typeface="Times New Roman" pitchFamily="18" charset="0"/>
              </a:rPr>
              <a:t>Terapie:</a:t>
            </a:r>
            <a:endParaRPr lang="cs-CZ" sz="2400" b="1" dirty="0">
              <a:latin typeface="Times New Roman" pitchFamily="18" charset="0"/>
            </a:endParaRP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1. st. : konzervativní- klid, NSA,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           LTV, fyzikální terapie,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           lok. kortikoid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2. st. : konzervativní / operační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3.st.  : operační (ASAD, </a:t>
            </a:r>
            <a:r>
              <a:rPr lang="cs-CZ" sz="2400" dirty="0" err="1">
                <a:latin typeface="Times New Roman" pitchFamily="18" charset="0"/>
              </a:rPr>
              <a:t>Neer</a:t>
            </a:r>
            <a:r>
              <a:rPr lang="cs-CZ" sz="2400" dirty="0">
                <a:latin typeface="Times New Roman" pitchFamily="18" charset="0"/>
              </a:rPr>
              <a:t>) + následná </a:t>
            </a:r>
            <a:r>
              <a:rPr lang="cs-CZ" sz="2400" dirty="0" smtClean="0">
                <a:latin typeface="Times New Roman" pitchFamily="18" charset="0"/>
              </a:rPr>
              <a:t>RHB</a:t>
            </a:r>
            <a:endParaRPr lang="cs-CZ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63713" y="188913"/>
            <a:ext cx="55530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>
                <a:latin typeface="Times New Roman" pitchFamily="18" charset="0"/>
              </a:rPr>
              <a:t>Bursitis subacromialis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511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</a:rPr>
              <a:t>prudká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</a:rPr>
              <a:t>, silná, pálivá bolest, nemožnost pohybu, palpační bolest</a:t>
            </a: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</a:rPr>
              <a:t> na RTG mohou být  obláčkové kalcifikace</a:t>
            </a:r>
          </a:p>
        </p:txBody>
      </p:sp>
      <p:pic>
        <p:nvPicPr>
          <p:cNvPr id="23556" name="Picture 5" descr="Rameno- bursitis su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908050"/>
            <a:ext cx="34925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379787"/>
            <a:ext cx="4762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FF9900"/>
                </a:solidFill>
              </a:rPr>
              <a:t>Terapie: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 err="1">
                <a:solidFill>
                  <a:srgbClr val="FF0000"/>
                </a:solidFill>
              </a:rPr>
              <a:t>Konzerativní</a:t>
            </a:r>
            <a:r>
              <a:rPr lang="cs-CZ" sz="2400" dirty="0">
                <a:solidFill>
                  <a:srgbClr val="FF0000"/>
                </a:solidFill>
              </a:rPr>
              <a:t> léčba:</a:t>
            </a:r>
          </a:p>
          <a:p>
            <a:pPr>
              <a:defRPr/>
            </a:pPr>
            <a:r>
              <a:rPr lang="cs-CZ" sz="2400" dirty="0"/>
              <a:t>Klid, lok. kortikoid, NSA</a:t>
            </a:r>
          </a:p>
          <a:p>
            <a:pPr>
              <a:defRPr/>
            </a:pPr>
            <a:r>
              <a:rPr lang="cs-CZ" sz="2400" dirty="0"/>
              <a:t>později fyzikální terapie</a:t>
            </a:r>
          </a:p>
          <a:p>
            <a:pPr>
              <a:defRPr/>
            </a:pPr>
            <a:r>
              <a:rPr lang="cs-CZ" sz="2400" dirty="0"/>
              <a:t>LTV</a:t>
            </a:r>
          </a:p>
          <a:p>
            <a:pPr>
              <a:defRPr/>
            </a:pPr>
            <a:endParaRPr lang="cs-CZ" sz="2400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cs-CZ" sz="2400" dirty="0">
                <a:solidFill>
                  <a:srgbClr val="FF0000"/>
                </a:solidFill>
              </a:rPr>
              <a:t>Operativní léčba:</a:t>
            </a:r>
          </a:p>
          <a:p>
            <a:pPr>
              <a:defRPr/>
            </a:pPr>
            <a:r>
              <a:rPr lang="cs-CZ" sz="2400" dirty="0"/>
              <a:t>exstirpace burzy při ASAD</a:t>
            </a:r>
          </a:p>
          <a:p>
            <a:pPr>
              <a:defRPr/>
            </a:pPr>
            <a:endParaRPr lang="cs-CZ" sz="2800" dirty="0"/>
          </a:p>
        </p:txBody>
      </p:sp>
      <p:pic>
        <p:nvPicPr>
          <p:cNvPr id="18434" name="Picture 2" descr="http://www.emedx.com/emedx/diagnosis_information/diagnosis_information_image_files/shoulder_images/subacromial_bursitis_arthroscopic_picture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3096344" cy="2621164"/>
          </a:xfrm>
          <a:prstGeom prst="rect">
            <a:avLst/>
          </a:prstGeom>
          <a:noFill/>
        </p:spPr>
      </p:pic>
      <p:pic>
        <p:nvPicPr>
          <p:cNvPr id="18436" name="Picture 4" descr="http://www.sopro-comeg.com/IMG/cache-200x319/arton391-200x31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12976"/>
            <a:ext cx="1296144" cy="2067350"/>
          </a:xfrm>
          <a:prstGeom prst="rect">
            <a:avLst/>
          </a:prstGeom>
          <a:noFill/>
        </p:spPr>
      </p:pic>
      <p:sp>
        <p:nvSpPr>
          <p:cNvPr id="18438" name="AutoShape 6" descr="data:image/jpeg;base64,/9j/4AAQSkZJRgABAQAAAQABAAD/2wBDAAkGBwgHBgkIBwgKCgkLDRYPDQwMDRsUFRAWIB0iIiAdHx8kKDQsJCYxJx8fLT0tMTU3Ojo6Iys/RD84QzQ5Ojf/2wBDAQoKCg0MDRoPDxo3JR8lNzc3Nzc3Nzc3Nzc3Nzc3Nzc3Nzc3Nzc3Nzc3Nzc3Nzc3Nzc3Nzc3Nzc3Nzc3Nzc3Nzf/wAARCADfANwDASIAAhEBAxEB/8QAHAAAAgIDAQEAAAAAAAAAAAAAAQIABgMFBwQI/8QAOBAAAQMDAwIEBAQGAgIDAAAAAQACEQMEIQUxQRJRBiJhcRMygZEUQqHBByOx0eHwFVIzYhYkU//EABYBAQEBAAAAAAAAAAAAAAAAAAABAv/EABgRAQEBAQEAAAAAAAAAAAAAAAABEQIx/9oADAMBAAIRAxEAPwDtr6bajel7ZCrWv+HadywvptzBmDHCtCBAIIKqOJato1S3mo1ro7bwtLUBbPVK7nqOkULum4dDZO+FzrxL4cqUHOqU6cANz07KClgkn5j9DlAVDIkzC9FWg6i4MeIPqF5iIntPZQFrjMySEpfAg++EzQYMR1JDkH+qIIfLTj7FBrzJkx3ygGgR5p6vSIQiXgA5hFO6o4uIP0hJ1uGR8vumJ3n6pIbER9FEMXZAwARlF7omHEjjj9EgEuncRupjcuj6KglwyHTtmCla+JkT6qQDOcc4RnI29EU3WTBnHqoCXO5klKR7H6JmzsD0+pyiGHpBU6iAB6pCfNECNpHKAxgZIQZOrkTjulLiI4I/RKScCPog0x0yoMj3uJGTjY9kOoRIdPJSmQ6SB7f7whAgiMnjsinLzvMTwgHHOAP2QDRyN8ogHaIn3wgYHgnfeeVA4jsPqlLcTCnUeMekKj6ItbxtVuXfdeuQqRaam/4o6gOnvKstrftfAzBWhssLy3lnRuqZZUZMr0BwIEEIwg514i8LODi6j8pncKh39lVtXxUY4A8ld9q0mVGdL2ghVHxL4b/EUy6i3qcBiSoOROJ6hj3gokkEzlbO/wBKr273SyOniZgLXO+aDMDmN1BjJkQTON+6YREE44CPT5pMHtwg7EmABtEogRE7IPbEEjHIRiPZDqaScY9eygSAAdj6Shu0H/Qi4ifLnHCTqADgOEEdkbRKaOSR3I5SucAIIONjG6IcOZz6IpmQXGdiE8GWkR/dYpzgcdlkyADuqgmBg78IGcQcDfKUiTECdpUJA2g8TG6ASB8x25RBz08RMLHG3EnYhQYcA7Ef7CgzdUGcCEvVAxhLv39fRERuY6eEBnAcTjkhTqbI/YJS2QXN4G0bINdEd+cIp5AMyB+qgcDnzfQJRtkZ5yo7ywMjHoqL3SruBmYzgLc2V8WOEOPUNwVXA4jDjzhZ6dUtOOoHaQg6DYaj1tjYjglbijUa9gIK5xaX3SQCSXHlWOx1Elo6nAcDzKiz7+yhAIzsvNa3AqCOV6mmTgqiv634fp3jHuogNc4ZPK53rXh2rbOEt6i0fM0brsnruvHf6dRvKZa9gBPZTBwJzCwltQOBB5CxwRu0wTk7roHiLwwWfEfTkEnGFSLi0qUHFrhlpghSjxuBODttKWAQTEwsj2+aDlLGIJxuoEnB4PBCxkcD+wCykNGY83BlYyfMSc85yiFIzA4CIPS6I24CLj1AJTM+iKYDqA3TQMQseYJEEBQugY5RDk9U9WU4howBMYWKD0x2P3T9WBIj3Cqhj1j3UEdXoNvRCS6CAAEDgD83uoHJBAGPTCUktz0yeMYUEmOrM8qS4jckQMlBJbMkBHpBg7ncwociSZHcYUaQflIOPsiCT04AkEotYXCR1fogHd9z6bJTUFMkEGd1VW+q3B4MosLpIH9At5qNgabunp83stNWoFjoIidjyiDQe5ri04EyvZaXbqVQRmDytZkHEwP0WQP+GBEkO3RVz03Vo6ZJ91ZLO9ZVwOOZXMqFwW5ERMRyt7p+pGk35R0jgf3VF9BED1RnC0tnqQcADsttTqNcMZVC16LKzSKjQTGMKneIfCzaralSi0OJyRA3V1OTjCjgHNhwBCDgup6ZVtXRUplsnPotY5sSIIOy7jrOh0L2iQGgnt9FzLW/D9a0LiKLug8ws4KyWlxI+3oscAEgmYOF6KrHMAORB3IXnIznYndRBO5kH2StGJzHYqO6pgiI2xKUztmZ3QHcY5R6Yjkg8IAjqxlEDjEd0EaDsf1CZzobtjiEvB6jn3QOYyO26CP6eogZz3TEgyGkSDngLGenpAnPtCYADdFNIHSD34G6gkDnPogyZBIzEwpMAgnB7IiECd+IhBpny5RMbg5KkkQXEQR9kUxIA9eQOUrQ2MkyiRPmBG2MKNAIGf0QfQd/pdO4aekCSqlq2kVKb/lJA5C6DC89xasq7gFaHJbm2e0QGugDledrSXQBEZV41jRyHmAY7hVm5s/hkktPMeqDXBxaZDsg9l6aVd1J3VIhyw1Glvlc3BGCseIycR9lEby21GHSHdOcDdWXTdTBLQ4kSN+6obKvSCYn1C2Fle7BxIk/ZXVdMpVmuAJP2yssjCp9pqxa5ocSAMdXdWmzrtrUw4Zwro9DoC8V/p9O6puaYBcOdlkurxlFvd3oVqq+udD/ADBoE7lBUfEHg6sxrn29IvG8tEgfRUG8talvU6ag80+337Ls3/yWmHdOHexWK+o6JrbOi9pNFTh7Ya4fVQcUdJA7j1QggEyZKuuveBbyzY64053423GYaPO0eoVOewtcQ8QRiDuFkKAYwCI4Sj5hH1nCynpDcRICQR0xmfVAIa0mTn7ok48s7Igc8obZg55VRjMk9/on7NO3dSBg8HnupO3VmN8KAOkvABICEjIcQZyjMwPfiFPyw6APQ7IAQdh9wpHYfdMBicpTIkyYRRaIg4UcJ5Cmzpn9E8HYFmO6D6I07UqF9SD6VRpkbBe1cT0DxHUsahAMHbK6homvUb+gwlw6oytGtxWpNqCD2Vb1fR+oh1PcFWUO6tuyj2B24VHML+ycwOJkAbDZamqwNJJAgLp1/pbKhc9o+hCp2p6ZUougAZy7G6lFfgCBn9kwqFoPGU9WkWPjOdpWFzj8vHZRHuZcupeRzojfYwrVo2pOfR+GxwgDLgqI53SDP9FvPB9YvpVnEjDtgNv7orZ+Itct9ItnV675qOMMpzlxXJ9V8Qajf1XF9wadMk+RmF7vHl+bzXarGEmnb+QD15KrEkuJcCRGwWbRlbeV2u6m16ojkvK2th4r1ezcz/7Px2D8lbzAj3WjOBhsHhKGnfPaTsko6f4f/iHSBp07gOtXOdHmMs+/C3uqaJpniRpuLKpTtr1wmWwadQ+vr6rigJABP2PK2uja7f6TUBt6h+GTmk4+U+3ZWdDb6np9zptw63u6TqdVuIPPqD2XkPy/4V60/W9L8VWX4TUmhtdo8jo89M9wRuFWNa0W50i4FKsQ+mTNOs3Z49+/oqNUT1bGT+qaZiQg5oAwc8qDy8mNiiEDQN8GIA7IgEn6dx9E5AJE5n9QgBkx1Y9UCxnPzd1HGSC12OykGOCDsQoCSYxviCoFkyAdp7qOaHbAzyZTA9OJEoNENJBkcFFNsZiUA0QA6JH/ALIiW5M/UIgiOUDuEOBBId3Wy0rWKttXDg/p7gbLXzJkTMYxssZIJEuI9gqjsHh3xPSuKPw67xPBKttCsyqwFhkcL58sb2paPa7zE8zsVfvDPip3U2m8hw/MNoSVXSQARkLxahp1K4Z8uVlsr2ldUw+k4EfuvTIK0KNq2j9BLg0wBtG6rV1a/DdIEN3jsur3FBlUZGeyq+s6RDHOaw9J5CmCiOYDmJnsV7/CNSKd1TG7XQOEl1adFMuyA07QsHhx/wAPVrimWuio0EOURRbxrbjWLn41Tpmu4udGQJXrtNAN7YVb20c+tTp1Cx7OnzNHBI9Vt7Dww++1i7rXTSy1ZXcGg/nM/wBF69CrVPCHisNc2bC6Aa8HILP8KYqm1bB1N3ykScSEKFs14fS6SLgHyEmOocj3Xd9S8H6de1m3dFnS4kPLW7OO4K1fjHwdb3lH8dZU207oCQWtgE9irg4vWtalF72OYWPZHUxwhzT6hY2s6nASPqdlcNW0kX9q++tviMvKIi4ouy5wGJWjtdNu7usadG2fVqNb1Fje3Jk7LODz2r6lGox9N5a9mzgYKv8AomvW+sWR0zWGB4JkYzPdvYqkm0fSeW1GuaWgSCCCFnt2OZlpIIILXTsqNprujVtKr/DqS+g/NGqNnj+61cYiDPdXbTL2lqenGw1Lp6H/ACuiek/9gqvqmnVNPu329Z0kAdLwIDh3VHgcCGluBjKWMiSQSPsmc2SYaXCPsgJgSPughgDfnCVolxgfqskAgSUA0523z7KAdJOCEXR9O4QdLvMJARIHUREiM4wgDTIzsPoo4ngFRkiTiCmcA0wSUD1A3p2nErGG9JExMTg/0Tvf+bHuh0yYE55CqDAIHCejXfQeHsPlndI4RmMJQ/kj9MIq5+HvEdS1IIqEjG5XSNJ1ijf0mu6wH8tnIXBGkscHMkxtlbnStcr27wfiFrgcwNldHdh5ghUpio3pcAQqz4e8S07ykyncOaKvf0VkpvFQAtMzyqK/q+jMqU3PptEnhc/cx+m69Qc/ALi0+oOy7E5stgifoqL/ABB0Um1N7bNPUz5gOMqUamrefg9Wr0ny6m+KjMd8kLz+IrNup2Iq2wb8an5m9XHopd1Rc2dlXA+Zvw3OJx1cf2Xno1qjcsO+7VBbv4c6/wD8hp50+7ht3aiOk7lv+NlcHsBpnAIduO6486q/TNTo6xY9QqMcBWpnZzeV1rTryjqFlRu7ZwdSqtDm5VgpfiXSaljeNv7RgOP5rQNx3WopURbXbL6yLabaw6WmJBPLCumXts25t3U4zGCVVbWky2vKljdtH4K4dsRHw39weEwa+70+11ih8VjAytSPS+W7f4VTu9JfZViGtIYCSW9vUdwukMtK2m6g51z/ADKDvK2sGxjs4JNc0oPoywAgZpuPHoUFOtNNJa2q2eg7Ebr0ajp7tQs3W9ZrRcU/NQq9/T6r12BNnWeTLWB8GkeD2C2dyylcMHwD8Oq0ktBjdByh7CD0ub0ubIcCNj2SRmB2wVY/E1gKNcXbG9LauHtH5Xd1oSBEwojGImSo782OIRIkqOBiRue6gx9ImAAY3TCAMbDcJC3kkz2CI6gce2UU42MQT+yjXyJLs+wQEAENMYx6JXQOTPMIMj4EdglBAkSMCQnJ8oE4jaP3WN2O875RDnaTnuCYSNdBzn0hN0jkx3S778bhA3UZGPscpRJMggHb3TAZETvwNlAYBB+qK9+n6lUtnCXEEY3XQPDXiz5aVyQRsHDlcvcAY5I9IhZba6dQcDJOfmVlH0LQuGV6QfTPU0jBClzQZXoPo1R1Me3pIK5f4c8TVaBbTc8EDdpjPsujafqFK7pB1PePlWtHPKmmuoXF/oNWRP8AMoO9dxC0trXFRnUR01meWszuR+b+66N4w0t1ejS1O2YTcWe4By9nP2XM/Ek2moUr628ttdt6pAwHcj6zKlRsWuY6TuCM53lbLwnrD9Bu32NUl1jVJfR7NPLVVrLUGtqdHV5HGQRwey2rw25Y2m93TkFrh+UjYqK67bXFO5pNfSeCCFrNesm1GGsRLD80flPBVM0/V7rSqjadaQd/mwfZXXTtWt9RodFQhrniCJwrozaZVF7YmjcgOezyVJ59VkFubekaD5fQOGk5IWstXmzv3sd+QdJ9WcFWBpBA9R91RSvEOn/h6hrBjXtAE/8As1aJt+6ye1lUOfau+V7Rlmdj7LoF7QaB8KrHwnuljj+U9j6Kn3lg22u32t2Ita53/wDzfw5QYr+zbf2NUUarXtqN8oDpBPcFUK8t6ltXLK7elw9Nx3VqtTdaNe1aL6eQSalIHDx/2Z6r3ajaUdUtPxNAB7XtgyOP2IQc9cAJnKUt6jEyffZbDULJ9m4Oy5hOHDt6rxT5IxjeVArh5o29kIOcfdM4YnthCHCZPugXETEHlEO/3pTSeqAJkdkvS71QZHN8v0yeyxSZHUOFlMbnc+qWMEEGTyohG5HclMdhzChkDEjH3SlxLRgwTEwgIJJgCJ5QHlkkZHHdAT1eYbbIiAYiAN8IGmWzGRx2TtcflwRysf7I7Db0KB2uNN/UDLRwFv8AR/ENW3exzarmxx39FXhJBP3ASlp6pZh3I7lUdu0TX7fUqfwqpDXx0kOPzTKqniLRegXekOA+FXHxbOoThru37KoaZq9WlUkv6CzbEH6+i6BYXtPxHpv4Ss/ovGeeg/bzdvqqOOipUtqr6NYEFhLXA/lMreaLdXDqjabHB7ifLT7+y9HjPSy+dUpsc10/CvKcbO2DoVdtqlS36KrakdMdLgYIWR0ehcNv7M2r2n8Tb+amCIcW8tPqvPSq1rSo11MlzBmVuPC1aw8V2LS57KGrUR5nU8F44d6+yw6npVXTa3TV81N2Wlox6haV6m62K5pVJBqUxmfzDsrppN22vbNjMCW+oXMqlGHdVMkGcf6FvvDWq1WVBbVCOoN8nEoL1WpMr0zTeJB3Wk1axF1bPo1RNSmN/wDsO/0W0sb2leMDqZh35m9is1akHw4fM3b19FRUW6czXNPNtUeKN/aQ1jx24WusG3VpqD7e6aWO2q0+HdnNW+uGnTb9t3SnonziPmbyD7LB4vuKbDY12uxUDocMztCg1OuaQKLjVczrpOy9ozjuFVdY8Nuty2rp7/xNKo2QyIcz07FXGpqNLWdHuLUw26tR1sgx8Ro3Wo8O2t3qtSsy2uhQq22XMezqa8HEFBQ6rXUz01AQ4GCHDZA5GRlXP+IulNsri2umBrfxDYq9OxeO30VMLoAOIKgDjBkb9lCTOSJUmJ32nZAFwGTMoMjhnud0Nye8YKd7gNpIMLG4mY78wiBl5zgRshk+0YnhEGNhPeVMiI74KAEAOOd9wgBBycg7BTaRGDkZUzBgZnCBg44JgqFxDQBAAGQiYGxxHCEzAJgFQFnSWmRJRAgyYWJpg9+E7SYIcOcKiFjX+U4XtsdRrWVRh6yxzDLXj8vqvESQDz2woekggmfcKDoVveUNbtH3HlNYs6L2iDh7eKkf1VC1LSzpl26g4E0nHqpl2Zajp99c6ZdsurV46mY6SJEHdpHYq03xt9f0dlzatAqME9E5YeWn2VFR0+9utFv6V3aue0NPkft9D6LtWnX9n4w0Hrp9LawEOad6bo/ouMM89M06jQ6mdwOF7vD+sXvhfVG12Eut6g6SDs4dj7JFWm4YaNZ9Fw6XsPS5p4MpAfO1zJDgcO7Lea5Y0/FGm0tZ0aoBcBvmaDuex9VV/jvp1BQu2mk8TvgYVG0qay6xuWXLaj2uqnzNPyl3P3W5q+N2MsxU/lseBsTMqtCjTumm3reZlTZ07Hgqo6nSfbVnU5B+ESDtKC16r/EC5fc0fg29F7GVQ54a0+dsZH2W01j8Pqel0dR064c+zdhtPq/8TuW+i55b6XdXpAHUGxvCu3hPR69k2rSD3OZVEPYdj2PugrlTUa1pXoXlGoRVo/MCdxyD7jCsfge/bR8VUGUzFG8puZEzOJb/AEAXk8Q+H7u1rmsbcik/5vLI98IaDaNoXOmXdOB+HrhtUg5aD8p/UoN9/FUxa2LIj+a4ifZc1JmAO3ZX/wDivc9V/a2zT/4qbnOAOxJwqAXEAjhShXegB29ZQdUAMGnJ52/sjMNkmMZwpIgY/VQZSDuHY4SEwYGXR3hO4CT/ALj0WMECc8Y9lUF3ydXB9UpPUI6RHvCYzE8cAJZEE5icTwoDgMnHOEYEAAid0pmRj9UQ6AJBPqgZuDBiJ2SmIBGxOVCYEGfQjhAg8SggED03RAJBMiIxKMGDzPZKZaI4kQEBAAGSEs7Qc9ynYR0T7ZKUNjiUEkxjZZ9Nvq+mXjbi0+Un+ZSOWuXmzIyQd1CfykGT2QWLU7SldW//ADGlhrrd5/nUtjQd6+hWG1p0q1N1Ku3qY7jj3Xh0nUq+l3XxaEPa8dNWk75ajex9VvBQt6lIXmlOLrQmX0zHXQJ4I7eqqm0i51HwjdCpTc6pp9QicS36rpVbTdM8R6cyu1jS2o3qa5sYKp+j1GV6TqVZgqUSIe1xmP7LeaTa1/Dtfqti6tpdYgupgS6ie47hWQaC+8L32k1R+GcKtJ7ob1H5Sd1sauiMIbeU6VL8V8P4dcFsh+I6gDzsrbq3RVtWVOry9Ugx3CrFzeuqVmULU9RHIEhUY9P0kNiW4C27WMoN8oXro2VcWzXPA6yJIC8VYOpE9ctI7hBq9Zot1C2dSfVqNAMtLTsfblVrQPxdv4gOkXUPbciGVGjGMhx+y3erXjbcOe52eAFU7PXTYa0/UmsD6lOW0WOB6crN9Fl/itc2/wAa1tabWfHYHPquG4BEAFc8dB6Z+xXq1G+r393WubioXVaj5cePYLxu8zzvgT2hBDJMDslPsoSNgDgymbAGQT6kKIzPI2HbZY3QRk+myd4Ml3IJk9glHvwqEdJMgzmJ/wB/3KgGDICIcZJGw4TRETHpCgAbniAZQiDvtumMyJd9EpA6h3HKAOIBIaTEojiHET6IgyewRDt85GMDZBA0bzlB0SGtGZzjCnUS0meeAplzjwCqodJz1HE9kTmclKXmJ7duyIMiTv6BRCukxA9d1BIPp3UbIklBskRIg7BAw8okb+p3/wB/Zei1va9rWZWtqrqdVmGuB3HY/wCV5TIPSZ9Aju3meSirDR8QtdFStTdQrgj+ZbYHv08fTC2tv4x1emQ23rWV4xwiKrRTf9RhUlrpkjBhP8xhw+qqOhWvirUatCtbajYU2W1RvlfSe0dDp7TkKx+FWac5jnULujVrAw4B4ke4XGGtBOQCVkpVjScCyQe4Mf0V1X0W6o1jeoua0RuXQFyr+J2rV6GsURp9w9pNEdZpuxM8/oqgbus5ob8eqW8gvOfovO+q558xc4uGZJypoxXd5qWokC7vKz2DGTEohpZTDckNECeyEcRmdkXAHLiR69kCBxnG47nhNM7HPZTyyACcKO8rfKc7qAzP0SdR4M/RMCAQJj2UA3hsqoyvM8xwgDJBgRGyd5yPQ9uEvUIBE5+iKVw6ct+3ZNJI7+yhyIyEJMADA5QTqDiIcPogTIzBlBxZEskOnaMIjHmIkdlED3IhPB2xuky44EFFoyY44lBMlxBBBk8+igHSSCTtwi0YnpHol3c3n90AiOwHumECB9N91I7gFAckxv2QAxGcO5EpRMwNt5TkyZAEyh08BufQ7KidIiC4T3lFsdJAxOIQcPQSpgbIAIMHnhMTsDzuoADEn3woQDIPbBUBwC7MjsEAJgGBO8cIgSI3BMCUCCOYEwVQ04mB7zuhGZBzOR2RJnaBjKRx80H6BAwEHjfug7cDAjMIR0nb903JIHCBekQSClcXNBmSdk/QTIiOShBMY7IpAP8AqEzndJ8oEeqnBM90rgYGBso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sha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5013176"/>
            <a:ext cx="1625241" cy="1647403"/>
          </a:xfrm>
          <a:prstGeom prst="rect">
            <a:avLst/>
          </a:prstGeom>
        </p:spPr>
      </p:pic>
      <p:pic>
        <p:nvPicPr>
          <p:cNvPr id="18440" name="Picture 8" descr="http://sitemaker.umich.edu/fm_gmeig_musculoskeletal_joint-inject-aspir/files/subacromial_bursa_injectio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132856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34275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smtClean="0">
                <a:latin typeface="Times New Roman" pitchFamily="18" charset="0"/>
              </a:rPr>
              <a:t>Postižení RM</a:t>
            </a:r>
            <a:endParaRPr lang="cs-CZ" sz="4400" b="1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85693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 smtClean="0">
                <a:latin typeface="Times New Roman" pitchFamily="18" charset="0"/>
              </a:rPr>
              <a:t>Typy postižení: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Tendinopatie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RM  (degenerace,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mikrotraumatizace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v SA prostoru, tendinitida, někdy kalcifikující)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Degenerativní ruptury: parciální ruptury. … totální ruptury … rotátorová artropatie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Trauamtické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ruptury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Rotátorová artropatie</a:t>
            </a:r>
          </a:p>
        </p:txBody>
      </p:sp>
      <p:sp>
        <p:nvSpPr>
          <p:cNvPr id="17412" name="AutoShape 4" descr="data:image/jpeg;base64,/9j/4AAQSkZJRgABAQAAAQABAAD/2wCEAAkGBhQSERUUEhQUFBUUFBQUFBQUFBQUFBQUFRUVFBcUFBQXHCYeFxkjGRQUHy8gIycpLCwsFR4xNTAqNSYrLCkBCQoKDgwOFw8PFykcFBwpKSkpKSkpKSkpKSkpKSwpKSkpKSkpKSkpKSkpKSkpLCkpKSkpKSkpKSwpKSkpLCwpKf/AABEIAMIBAwMBIgACEQEDEQH/xAAbAAACAwEBAQAAAAAAAAAAAAAABAEDBQIGB//EAD4QAAIBAgMFBQYFAQcFAQAAAAABAgMRBCExBRJBUWFxgZGx8BMiMqHB0QYUQlLhYgcVM3KCkrJDc5OiwjT/xAAYAQEBAQEBAAAAAAAAAAAAAAAAAQIDBP/EACARAQEBAQACAwEAAwAAAAAAAAABEQIhMQMSQVETInH/2gAMAwEAAhEDEQA/APiQAAAAAUAABAEgSkBA1hdnSnn8Mf3P6Lj5DGFwKWc8+nD+X8huU3LLRefaVZNUpwpZU1ea/XLPwWiF3d5vVjywZ0sERuRnbgJGqsDcl4DklYYrIcQUTWjszPNDeD2IpO8vh8+w1zx9vDPXU581mYDAzqO0V2t6I9Pgtjxh1b1fzGKcI048IpLlqY209sTkrU7xXF/qf2O/25+KePbj/t8n/DmO2lCndXTlyX15GDisdKbz05LQVUXfj5lipvijy993r29HHxzkOnGSs1f6dnFFdbY11em7v9j1/wBMtH2O3eXxo8y2zj2GZrVkrAnBptNNNapqzXajmx66eEhiIqM1Z6Ka+KPT+pdH3WPPbS2VOjK0s4v4Zq+7L7PobcbMJWCwAEBBJAExg27JXb0Szb7EdVKTi7STi+TTT8Ge+/sX2ZF42pi63+DgKFTETfDe3ZKC7bb8l1gjR/tPq/3hs7A7VSW+1LDYlR0jNSk45cFvKp/5IgfLbAAABIAUQAAQAASAAAATCLbstWaeFwm6r6v1kuhGCobuur1f0NKFMbjUiiNO+oxSpF1OkNUcOZbU06AxHDj9HCjlHB9CyJrKhhS5YbLM0qtJR1Qsqbk03zWSzs9dOL6m5x/fTN7LRw/TLPtdufzL5ZJpK+iuvhXPtHqOC58rW+/Mt/J9DXXeTOWJzvnpjSw8pu8s2ymps6+TRvPDlc6Bytd485/dHQ5ns1no/ZHEsMYa152ODs81cujhFJ2WWZr1MKUyw1tMiy4l8lq9JUlbj9y/ZtOnUXsqqUoz+KPlZ8GuaFa2GfHMXVNxd87rQt61PqyvxZ+E5YOacW50Z/4dTK6drunO2kln0kldcUsCx9FoVHVg6dW8oTVpRbtlqrcmnZp9Dxm3tjPDVd2+9CS3qc7W3o9f6k8mvujUcrMZgEkBH0j8Kfj+lszZMo4aUZY6viFKpGdKbjClFOKvJpRllHRP/qvkO0P7VY4/A43C7TlTpudOLw0qVGdvaxbklJQ3re9Gnny3j5UQAAAABJBJRAABAAAAA7gKP6n3dvMUhG7sa2G07rIlrXMM0ojdKAvShc0KFIxroto0TSw2FKcLTNmjSsajNTh8INqml3EU4tjO5p2XNayQq4dvN8fViyjgklpna1+zgX1qlvXrmjlYvr3c/WYvW+Cc4ujhX5lkqCWiuZdTb0ed+/wKf7+UtJJNZ2v068DH2jWVo4imnH3cnnZ8uQuo5LnbMjDYz2nuK2bfK7trb5D3slp0M2tkZUnyD2D4jUpxWrXiWRgjIQlR6HMsIn6yNKSFaq4m8Z1kYjBtdglOn4m/LQVrUExjWsem3Fk7aoqvD2TsuMZP9E7ZPs4Pp2IYnQsyiWH941KzZHgK9GUJOMlaUW00+DRWer/FmyW4qstY7sKn+XSE+74X/pPKM050EEkBAAAAAAAAAAAAEgX4WHH16+xp0UKUadh7DQMWush6hE06FEUw8DXwtMSFMYWhY0aVMqoxG4orLuDGaa4i9KI3BoDF2ziN1u2vDr/BhU6lSTTle2eSy7vA18dh9+tJt3Xlrkhijgkjn115dJGFR2KtWtebv5jtPY8eSNqGHLfy5jWmRHZqy1ur2a4N55DXsG1aTk0+rHo0Dv2AgyZbOVrZ2zyvzOqUZ03ldxXC933Gn7KxzKBUUfn0+D9dCJVE+IVoozMXdZq/XkXUw9v68iicjLq7QceHdcYpYtSjdeD17C6WO62gpNWzLXWfIpqvLRo1KyWxNVtShL4ZxcZW1s8vFa9x4bE4dwlKMtYtp/ddHr3ntKs812nn/wASYe0oT4SW73wt/wDLj4Fl84nU8axgADbmgAAAAgkAAAACyjG8l4+BWMYNZvs83/AWHqMTRwkBOjEfw0TDo1MPTNKgZtCQ9SkVMaVGY6jOoZj+HIGKZbVXu5FMdS+eUfoFIUqPvPq7+I5CkRQhd+sug9TpnFtVGgdqgMqkdKFi4FPZHMhiqyjd9ciLiiRVUjcan9BStx6E1StRi1WI07cSmVF3GmM6vh4y4WYnLAyvl68DZq0W0LToSVzWoylVlF56dUFTEMdq0rrP5fcVlgzUrNIV55NnG28Pv0J842qLuyf/AKyl4IvxdDJl0sP7Slu/vg14xaXzsLcsM8PBATcg7OCAAAAAAAAAABvArXu+ooO4HR9v0JV59tCkP0RCkPUjLqfoscozM+ix2iTWpGphqmRoUGZeGZp0GVim4ne45WS5/JcLFcJF1Ln5Ad4aNvXYPUkYm0Me08rrW74ckumnyOsBtWSXvaPR9mrOWyXHo/x2869A/r68yupVKXi045O+XrtK7k66/jM5dM4aO906UUtTMWqNHoU142145F1WV5cssia7Vu/6FQlSwyaz9fQsnQicU43GYQTemS1b+5YnRGWG5C9WnlmaFWrfJLh3idS6FqYUmvXrtEK6NCfq4nXiT7GMnGz91jlFbqpvlufKxRVpKU4p8WhzEK5bdHzfFUt2c4/tlKPhJoqG9r//AKK3/dq/82KHpeYEAAASQSBAAAAN4F6931FBnBPN9nk/5JV59tSgPRiI0mPUpGXWG6Q5SYjCQ5QMtNGizSoaGZR0NLDyLGKcpoYpCsZDVKWZURiMLvfbuFnR4NZGtGBXUw+8u7LtJ1xrrx8lngnCdl2FtOsmUVIbt7vs8iJ0oxkubje3TLj0PPeceiZWhCr9PIKs/XbcR/MJLLmsr9eZ3GvfPXLLLN3JqfU3Si5d2hFSKWT/AI0v9DiNbRaevsUVKl8s78elrm56THco30t07OwmUrqy4eT4sV3lvbrvd5q/Et31pxtp1vYJY59nnm/ArnY5b9fVhOK7x9WaXqyE6zGpzXO/0Eq87DMQjKN535L+B/2V91c2k+9iNN3lLsXmPwrqNpPSN5P/AEre+hWa+Z7Rqb1apLnUqPxk2LBcD0vMgAAAJIAAAAACzDztJeHjkVgFjapMeoGbh53SfNfPj8x6nMw6HYoaoSEVIYpVCNNXDzNOgzIw5pUKg1lowYzRYjGoMU6hNGtQn6+hY48eDz7+QhRqDcK2RqVGTtSuk81bNWb49PIRhO7524Z8n9fI3doYaNRZrS777WXzPM4l7l0lbg8756O/L+Dj8vP69vw9SzP098Orvmsuqf2LKeKd0ms7XdtMm7fUzMLVbspLPXwa+4/GK1z8TjHXrx4pirXyWb1s0uTdr+QpT2jKNX3o+7JWvfjF3v2e8Ww8jieFT1tk20rc7X8bI3rMvOZRisbecZfpWjyaTa8bZo6o1Lvly8CungEuXhzL40bF3Weupnhc47q59WLTu300GXnkDhl9jo8+4UULX55W6iGMaVx/EJpO3YZeK5EoqoR48/Iq2zX3cNWf9Diu2bUF/wAm+4um7LuPPfi3H+5CmtZP2k+yN4wXjvvwHM8s9eteYIAD0POgAAAsAXAAAAAAAAHNn1M2u9fX10NOnIwoTaaa1WhsUal0muOfrvMV05rQgxuiZ9KQ5TmYaaVGQ7SmZlKY7SkQacJl8aljPpsZi/IqH6dTLtGIVX67/sJ0pl8S4h2Euf8ABk7Qw3vOXPz08h2nO+pGLp79l492ncWzWuOvrXnbZ5Xs8mvr4+ZoYVPeV9LWflkV4ujuWtxWb5tO6CNXzv4nHMr1XrYcpq/kdUoXvyXiL05JXz/guhXaatxHhi6uUMjneOak9CY1beu0YxqFLLM4r1LK3yuXOSayyfysJVp5lzEV1axl4rpxfryHpyTM7EsVZXNWV8jxW18b7WrKS+HKMP8AJHJeOveb23do7tJr9U7xXSP6pfTvZ5Q6fHP1y+S/gAAOrkgAAAsAAAAAABJAASNYHEbrs9H8nzFCSWasuN+nIdpsw8Bi7+7LXg+fRmtSkcrHRoUpDtKZm0pDkJmVaVOY1CXkZ1GoOU5jUOQlYajMz4zGaczUqGkyYspjI7ijSE9sJtOK7b8ONkI4e9kndvjzvzNnExTj4Myat4vezzuvXeZ6n678deMXOdssuFyY1M9ewzHXlfRW7c/AYp1r2fasszjvl0sxqKaKZV19in2mRS+BrWJIddaxVVqJlE6glXxD3lldWafTka0kWb6V0nfnb1kI4uskm27JK7fREJ2btxZ5vbe1d97kH7ieb/e19EST7XE6snkjj8Z7Wo5aLSK5RWi7fuLAB6ZMea3QAEBAAAAAAAAAAASQAASQSAHocK3uxb4xjfwMClFNpN2TaTfJcWamJ2wllTXfLl0RnpvlrwkMU6h57C7Zd7VNOaWa7VxRtUqiaTTuno1ocuvDTRpTG6VQy6dQap1TI1IVC+nUM6nVGITCHt8vhVEI1DtVTpKlOznkLVoJ5Ap3RzJmiXGRiaW6yqNZqyS48OHM08TC5nVMNrZ2uceuP49PPySzytWI68AhX4Mo/LW4nbWQnNZvUW1a1kLTqimIqbibk1GKerfq/Yef2nttzW5DKHH90u3kugktuQtnMX7Y2ze8Kby0lNcf6Y9OphgB355nM8PP11aAADTKAAAAAAAAAAAAAAAAAAAAkCAAkvwuMlTd4vtXB9qKAFmrLj0OE21CWUvcfX4fHgatOpx4cGtPE8SXYfGTh8MmunDwOV+P+N/afr3EKozCseSw/wCJZL44p9Vk/DQ08P8AiKi9XKPavqjOWDfjVLY1DKpbUpPSpDxt5jEMXF/qj/uRNMaUKpEqol+civ1x/wB0SmptmjHWrDxv5G51DGjKV0LTZlVvxVRjo5Tf9KsvFmVi/wAXTf8AhwUesvef2L79Q9e3pZzSV20lzbsvExcf+JYQyp+/Ln+hfVnm8Vjp1HecnLteXhoUFnN/S9fwxjMdOq7zd+S4LsQuAG54Yt0AQAQAAAAAAAAAAWACQIYAAABIAQBIAQBIABBIAQSAAAIAACSACglkAEAAAAAABBIABAEgBAEgBAAAABIAbX5aH7Y/7UQAGXR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RM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2952328" cy="2211396"/>
          </a:xfrm>
          <a:prstGeom prst="rect">
            <a:avLst/>
          </a:prstGeom>
        </p:spPr>
      </p:pic>
      <p:pic>
        <p:nvPicPr>
          <p:cNvPr id="17414" name="Picture 6" descr="https://encrypted-tbn3.gstatic.com/images?q=tbn:ANd9GcSoPXtETbFyAgCdPpTRoIoN8mOZsabBPLrwcXIwEq7kND-uhk9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34828"/>
          <a:stretch>
            <a:fillRect/>
          </a:stretch>
        </p:blipFill>
        <p:spPr bwMode="auto">
          <a:xfrm>
            <a:off x="251520" y="4411220"/>
            <a:ext cx="2304256" cy="2258140"/>
          </a:xfrm>
          <a:prstGeom prst="rect">
            <a:avLst/>
          </a:prstGeom>
          <a:noFill/>
        </p:spPr>
      </p:pic>
      <p:sp>
        <p:nvSpPr>
          <p:cNvPr id="17416" name="AutoShape 8" descr="data:image/jpeg;base64,/9j/4AAQSkZJRgABAQAAAQABAAD/2wBDAAkGBwgHBgkIBwgKCgkLDRYPDQwMDRsUFRAWIB0iIiAdHx8kKDQsJCYxJx8fLT0tMTU3Ojo6Iys/RD84QzQ5Ojf/2wBDAQoKCg0MDRoPDxo3JR8lNzc3Nzc3Nzc3Nzc3Nzc3Nzc3Nzc3Nzc3Nzc3Nzc3Nzc3Nzc3Nzc3Nzc3Nzc3Nzc3Nzf/wAARCAC7AMwDASIAAhEBAxEB/8QAHAAAAgMBAQEBAAAAAAAAAAAAAwQBAgUABgcI/8QAORAAAgIBAwMCBAMHAwMFAAAAAQIAEQMEITESQVEFYRMiMnEUgZEjM0JSYqGxBjTBFSThU4KD0fH/xAAUAQEAAAAAAAAAAAAAAAAAAAAA/8QAFBEBAAAAAAAAAAAAAAAAAAAAAP/aAAwDAQACEQMRAD8A+HTpPPEkCvvAgbSfvOqSKECDOnXCY8L5SKFDzAHsOZZUd/oU1HcWlRdyOoxlcZ7LUDNXR5TzQlxoH/nE0xgPcyRh8QMz8A384/ScdFkHDD9Jq/CPvIOPyDAyfwOU9x+ssNER9b/pNLo9pIw9XYwEsenReBcYXH4Ebx6bzsIwmmFfKP7QEUw+RDLgMcGnrkS/QOFgKpio7cwyYADxGMeO+0MuMQALiB7Qi46jCoB2k9BMAHSOwlun9YdcVcbyekDnmAEJ7TiIU+wnLiyMLCwPnYFfeTsON/ecbkXAmx3khWyN041JMLg0jZSC2wmxptGuNdh0j+5gIabQG7cdR/sI8mmqrr7RoLQ22HtC4sD5GCohJPEBVcVDYS64iZtYvSWXGDloH+qF/wCm4yQFUk+RAxVwkkDplxhANGgZ6DT+mAEn4RA/mJ/xLPocTZFUkmz4gYAxHgCWGmUC8g3m9l9J6HAVzR7VLN6WnSHaz2PmB519ECAUI37XKDSZF5RvyBM9ThTTYfl+CpH9W8L+JdT0oAoHiB5nHo87brgysPZDDrpdQvOnyj/4zPS4tTqGf969cUDG9PrM4emYsv8AVA8edtmVgfdSJy4kb6WAn0D8RiYBcyqxre4JvTPStbt8IY3buu0DxAxkDaj9pbprkT0ut/0tmwgvpsnxBz0t/wDcxM2myY2KZAVccqYC4qT1gcSpWmoywUHiBBZj3qR0k/eECWQI5p9OBRYbwA6bTWQ2XjxH1IUUqCvtLKm3Et8M+IHx4WxpRZj2l0lEFh1MeBCabTLjF1801tNhGNeoj5jx7QK4NOMe7UX/AMRhMRbciFx4ixsxvFiA7QAJpwBbfpNPQr0YSyL817QAxWaPE19IgITBpQWfknsIBcQRPmyi272IxhzZ2B/DaKwdrMZ0um02nLM5OXKOS2+/tDfHvIel6AHFQEfwmvyAbIl9i0pk0GtxmziDjn5DvNB9UzfKtXD4CxGzb+8DDGvZMgGXEQ3HzbR7BkXKOoALZ3uarabT6oFMyBj2NbzK1np+TTWyX0DjzUAjabA2T9ot978yjaTR9VlWvvXEAuVzjoPYu9jCYzkJtWYg+/EAqaTTf1r+ce0vp+mzOv8A3VG+DET1kbk195VsLEkhj+sDfzf6dd1vBlte1jYzPf0nWaY21gD2MQXJrdO37HU5VI4pjNr0z13M4GPVOHby21wGdA+b4JGUBgBBa/03B6hhLKtP2PcTULpmFoCB33i5X4T9K2PccQPD63QfBf4WpTf+Fh3i49N2tHse+0+gZ8Gm12PozICf8TI1XoTYP3PUyeL3gecxaBEpmomMLiXuBXio9+CN1uD4MKvp7+RASTGDsAIUackcR5PT8p46fyjCaMKtN137CB8c0unF9TDYTRxY7NkSuDFQAqO4kocQORK8Q6JtdSyLvuIULtAriwvlcIgs/wCBN3H8PQYAuNfnItieYHRYxpdN8RhbMZzn4mRgeTuYBMeoGQ2V6SeTJAUvYJ+4iwJB4r7yyuQd4D4oFSOftGMOQgVW/HMQU8Ek0PIjOndX+kHbkwHcLMpNbVsIyuY5Pk2N+YkrKADTHzLYshR7VbHbeALW+nfByfEwoQjfWPBgs2NVxq2EH+oTfXUF8QRkUlhv7TGyHLjzHTlF+r5d+0BbGhayLhQpIphZEOiXl+GxCOeBHsXpzkBj8x/tARGAuo237X4lW0II5UnwJpMjYyAw42lRjsmhd9xAH6fkz6Rqv4mP+U8j7TaxnHqVBHPcVuJltj3AANTqy406kcgjexA1jg2scyVLLQO494vo/Ulek1Ao8dY4mgUHTdgr2IgLPp8WoB6lAPmLP6blXfE3UPBmiFr/AMS+MG9toGOMOdCA6EflcKuNyN2A/Kb+LHY+YAiGGLB/6IPvA/P+FIwqzsYhlHECUWFC2QPecBUun1A+8DRcgodvpPyyiL0gsaJJ8y+YdORh2v8AyIXS4gzCzQ73AXJ+fjvLJiW7O0ZdFRnFiieYMY6PN3A7J9KqFEvjFDpAIJF7GSqH8pYCiO/iBbFmP0vZruO0Z02Osu5sAWN4tQuztNDQFRYyEV2HiAXASuoDUbJ+8v6lpBlbHm4I+XaHQKCANh2PmO58YfTbDgXAXxYMOPB1pjBbp4I/5i59SyJkCNsveo5iUDCl9xFX9OGRy2FgV7p3EBkBc2PqFEyDhABpAftBYcWXE3SMbe4rmaOhxvk5UjfcGAt8AEgC+O5h30XVpmtqYigZofgunKGr5TK6jJjx0GHV4A7QMZdD0cmz3jGnTPhI6DafymHbUZuodCIF+3aWd8x+YbL7QGsCY8u/0N4MMuCmomh5EzPncgWfzMbwZMuOqNjwYD6oijgmE66/gH6QOLUg/Wte8aU4mF9QgfAUEOglEEMo4gSoJMKqbTlWGC/LcB04jm0+LMv0kU3sRJxgEe1x30BRk0mpxMNgbH6RXoCMd9jxArlWyDW0tjUkEGttxLqDVESygWSd6gcLCHb2l0x/KSAbrxOHG0MC1Dx4gVCA4+puRyYTEAuO6APtLBaA2HG8qoAI7X3gaOjBdgSbmtkTpwOfCGpm+m4wuVTdjnabbr14yemgdvvAz26UwoG/lGwnYmXYoo6h5hc+IswHTQ4nY8aovFnzAt8bJQDOftDenjpyh3+w37ReuprYS9kLQ23gaOozkr0oe+8T+GMjfMtjyJyMaYki5Vi21XYgWdVVyOk8VvBFeo7ceLlgGLWxJvzC9IGwgCVSIdBOVdpdVqARRQk0ewMtjSwCTtGAQBQWB8MRbqGRblUEMoAgXVeIYDaUUQoG0DV9CpNNq29v+IA/VC+nfLoM9fxOBIVNy0CFW1Nit5cChtzfMntRlkUVvxA5E9+0KPq32ndN0OIyuMWPYQAt47Qq4wzD5fyhVxjlgABzIOStsQ6SeWganpeBTkNGqHE2iUROo0a2nm/TVyFwwc8m5sZMlIidzv8AlAl8ik7V9/ECzG6A+XvIG4sfpLAHxUCqgEjmXI2tR94RcewoGFGPbxAXRKPixzCY1FcVcN0DiiZxFC6qABlAbaX6a95x35k0QCL2gRsBDYlLdthz7wSIWYAb3NJMIQAV9oFMWNmIUCyY/i0+NEAyMOqLZdQmlFX+1I48RVdaWBJF78wPiqDiHQQWMXUZQUIF1XiFAAlVhFHmA/pdtBQ2tzLILP37S+nTo0mOxtuf1nJz7QK9PmEoUB2uXRLEKg6RYF/eBGNLqOYsRLb9hKYArkKRRPeH1TfhsXQPreArmfrfpH0iWRdtxKY0uMKvmBoenIFCg7A95OV+vKSPp4X7TlzYxhC7ggVIV17Mf0gFQE1Dqu8pidTzz5jOP2IMCQp+3/MuoPmXxr1doX4YHMAK3xUjIDe/eMdIAgmB3sQFytHacR2aWYdNeTDaXTnM4LbIOTAJocPSvxWHssPqNQukxfEyG3/hEJmdNPiOTJsoFKJ5b1bXHM5ZjyeB4gD1/qJfKWB3vm5RNcMigh2B4I95l5GLsaNCu8GFI4cCB5PHvtGkXaL4huDG0gEQAC6l1Fyi7bQ+NbZF/mYCBrahfh4MSAcKP8QOMAiM+ofvK8AARYbKKgFxAbFt4wxULQ2gMahlG9ES6lw4GxEB3RY1sODE9Tm+PrGN2AaEeLri0rsoqlmZpcZPzmA7jTYQyj2g8bdiIwgECUXiGVAOJVfbmEUGBdABzDofJ/OBVSe20Oq8WIDeFjQBMZSm5ieL37RnGeLEA3Rt95HR/wDsNiHy7yxQCAouD4mTpH5x2senxdRNIv8AeEwYgovudzMr1nOWfoH0gQM31bXnMxN0o+kTzmfJbkk/YTQ1rWN5kZSKIPIMDnazvsO0qxNwTnkgxX4zkmiYGVjjCcxbHGEgHXdhGtAhy+oYEH81mLYhsSe0f9C+bXPkPGNP8wHPUDeYnyYJRxL6wlst1zIxqXakgWUXxDY04onfvBfNjIBG5jmmtwq1VmB2sU/ARB/ERcGEqvEPrReoC9lEhVsCBGNb7RpANhKIkOibQJCC7hlWVQQoG8C6iqqEB2qUXaXUE7QJXbe4fE5FXxBKnNwq8QH8TdQFRgDqoTOxMyG5pac9VGATM3Rj8Ezz3qrKVstRH95s659udp5T1TN8XIRfyiBkanKTlIMRZ16rNhT+pjOpyb9NczOcM1uCL8eIEM4LGiauGx6MuvUAaPiLY7Lgc3NZMb9I6TtA8ji7RjH9VCK4TuI7gQ9XURtAOx6QFE0/QB04Mz92bp/QTJKs5pRN70nC2H01WYUTZ/WALKxbMzHvwPEe0umcYh0ndtzczwC2T2M2MDElQjWoNVABqMDLTuQTdbRvQY9wa95GudR8oNm+IfAPh6Rm71ARyDrzu3vCKKomBx2dzGFG8Aqje4ZFoSiCoRRcC6ixCAeBIRYZRe0Cqi4VVqSi12loHQmM9PO8qi3zCpjJJ4gETgmXw5ir7mlH9pAU9NeYhr9QMOM1tXHuYDvqudWXpQ71vU8trnABLEF+aHiXHqRonJu5/vEdRuSzGz5gL5fhuopeqxu3iIZUfEzA/T2Mbe8bE42rv94HKzMU6wOjuO8AeGmyrtt5m2FQKOmgK7zJyY0Dh8Wygbi5oYXLYwageHU0RHh8qhfMQx/VGkJPTZgGewNp6fp+D6YicUonmW/eYx2LCeo137hR2/8AEBHC3S4eu80cWpBBfoAImbj4jeL/AG//ALoBcIOTKo5JO81dafh6Gq+raI6D9+ft/wAx71U/ssY7QEcaw68gQeLtDr3PeBdRtDJxB49xvDY+YBEEMgg05hsfMCyqZcLtuJy8mEECcabC4RMZL7Tk4jWkAu4ANSww4jfNc+J5X1DUfGLFm6VXgDvPQ+tk/BAvYk3PJ6/+Be1cQM3Mx+L1/oPaM42GbHsRY3izmga8Smi/3FeYBGIFM2yjzBuXb5hQAh9YBt94BOGHtAGpHXRNXOfPkwt0AWO1SABV9xLsoIUkb9Ig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RM7.png"/>
          <p:cNvPicPr>
            <a:picLocks noChangeAspect="1"/>
          </p:cNvPicPr>
          <p:nvPr/>
        </p:nvPicPr>
        <p:blipFill>
          <a:blip r:embed="rId5" cstate="print"/>
          <a:srcRect b="19146"/>
          <a:stretch>
            <a:fillRect/>
          </a:stretch>
        </p:blipFill>
        <p:spPr>
          <a:xfrm>
            <a:off x="5940152" y="4437112"/>
            <a:ext cx="291465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08920"/>
            <a:ext cx="1901577" cy="2165469"/>
          </a:xfrm>
          <a:prstGeom prst="rect">
            <a:avLst/>
          </a:prstGeom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34275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smtClean="0">
                <a:latin typeface="Times New Roman" pitchFamily="18" charset="0"/>
              </a:rPr>
              <a:t>Postižení RM</a:t>
            </a:r>
            <a:endParaRPr lang="cs-CZ" sz="4400" b="1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 err="1" smtClean="0">
                <a:latin typeface="Times New Roman" pitchFamily="18" charset="0"/>
              </a:rPr>
              <a:t>Th</a:t>
            </a:r>
            <a:r>
              <a:rPr lang="cs-CZ" sz="2800" b="1" dirty="0">
                <a:latin typeface="Times New Roman" pitchFamily="18" charset="0"/>
              </a:rPr>
              <a:t>: </a:t>
            </a:r>
            <a:endParaRPr lang="cs-CZ" sz="2800" b="1" dirty="0" smtClean="0"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klid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,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NSA, lok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.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kortikoidy, fyzikální </a:t>
            </a: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th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., LTV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ASAD (+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ev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. sutura RM) – věk ??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Sutura RM (otevřeně / ASK)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reverzní TEP ramena</a:t>
            </a:r>
            <a:endParaRPr lang="cs-CZ" sz="28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9458" name="AutoShape 2" descr="data:image/jpeg;base64,/9j/4AAQSkZJRgABAQAAAQABAAD/2wCEAAkGBxQSEhQUExQVFhUWFBUUGBcYGBcXFBgYFBQYFxUYFxgYHCggGBwlHBYYIjEhJSksLi4uGB8zODMsNygtLisBCgoKDg0OGhAQGiwkICQsLCwsLCwsLCwsLCwsLCwsLCwsLCwsLCwsLCwsLCwsLCwsLCwsLCwsLCwsLCwsLCwsLP/AABEIANYA7AMBIgACEQEDEQH/xAAbAAACAwEBAQAAAAAAAAAAAAAABAMFBgIBB//EAEQQAAEDAgIHBgMGBAQEBwAAAAEAAgMRIQQxBRJBUWFx8AYTIoGRoVKx0SMyQmLB4QcUkvFygsLDM0NjcxYkZIOistL/xAAZAQADAQEBAAAAAAAAAAAAAAAAAQIDBAX/xAAlEQACAgICAQQDAQEAAAAAAAAAAQIRAxIhMQQTIkFRMmFxgSP/2gAMAwEAAhEDEQA/APmOgtDvxcpjY+NmrFJM58ri2NrIm6zyS1rjYcF3pzQb8L3Rc+KRkzC+OSF5fG8NcWOoSAQQ4UNQmuxWnW4LEmZ/e0MM0VYtXvWmVtA9uv4ajO6n7bdpG40waolJhjcwyzlhnl1nl41+7AbqtqQOZTAzSEIQAIQhAAhCEACFJh4HPcGsaXONgGgknyC0eB7JHPEPDPyMo+Tzp4W+qpQb5AzCdwWiZ5rxRPcN4adUc3Gw8yt5gtHwxf8AChaD8Un2j/cao9PNWErHP+84ncCbDgBsCrWKEYeHsfORV74Y9tHP1nejAR7qT/ws0AE4gEfljcfcla9+EGwb+vZePw/l8tlaJ2voZm4eysBpWaXyYPqun9kIqWnk5mPcaHarp2FNdtd6ehhOrQ5ov9CaMNiuy5b9yVjuYcz6qvxGh5WbA4b2kH9/ZfSJMLXZ15pWTB0rT9Eml9Aj5m9hFiCOYouV9JfhzQggEbnNBHmCqnF6CifmzUPxMyudrT+m9LVDMYhW2N0BKy7ftG/l+8Obc/RVKlpoAQhCQAhCEACEIQAIQhAAhCEACEIQAIQu4YnPcGtBc5xAAAqSTkAEJWBwtJojso94Ek5MUZu0UrK8bNVuwcSrrQXZxkFHShsk2eqRrRRc9kjx6Dir9sBJq41JNSTc+a0VR/ohLDYVsbS2FgjbkaGr3f435nlYWyTEeF6yVhHh0xHCi7AQjw1FO2FOCFdOj37UgEjFRedzZOd3VdCOuzclYCX8vXrrepWxppmHrSosOJFTxpsUncpibEBEopIFaOh+nXqo3QZJisqXQg29PoonYZWb4V53XXskOyjmwXr7ql0hohkh8YNfjb9//MMndXWwki3JTE4cG/qnYWfNtM6Ckw/iqHxGmrI3K+xwzaeaql9RjaW1GYIILTdrgc2uGRCzWn+zA1XTYYGgGs+LNzBtLD+JvDMcUnFPodmTQiqFAwQhCABCEIAEIQgAQhCAO4oi5wa0FziQAAKkk5ABfQtAaGGGGYdM4Ue8XEYObIzv3u8hatYOzGhv5dokcPt3ttsMUbv9xwN9wNNpWgwuFO6gV3rwhEuFwysYMPVEMXBWMEN+qZmymxkAwvBdfy/XsrSPDEjL6KOSKhuEWSJCOyHMBpUbz9VO5vko5DbLMfNNCfBCI7/UbEwyH6+i7wuGptJqda/HZyt7qwiw3r8rWVUTYiMP11yXjYaq7/lqAJaSGhPqpGVwh9yf0/ZcPhoFZR0JLQRrNa1zm1uBKXBhO6vdupyUeJZYcfomBTyQ/NQhlOuuKs5I6+qWMV0rATfh/TqyUkj62q4DOv1UOIg69EWMoZYfJK0LSCLEGxGYKuZoqJKSLf68/kiwMh2n7PCQOngbR4BdLENoGckY37XN8xtWLqvrmqWuDmmhBqD8lju2Wgw2uJibRjnUlYP+W92ThuY81puNtoTasaZlEIQoKBCEIAEIQgAWq7E6G1ycTI2rI3ARtOT5hQi21rKhx3ktG0rPaNwL55WRRir5HBra5VOZO4AVJO4FfX8LgmRsZHH/AMOJuoy13fFIfzPPiPNUuFYmR4bDE1JqSTUk5k7TzVlDhr5Z24rrDQUCsoosvJQwIcNFfhxTzYV7DCOvVTd3TLf81Owz2J5b+x810+UHPea15leN45+iWnka0Evs0CpO4beuKhy+goR0riGRatSBr1oKitttN2V1HES+hrWw3Zca3OxU0Rdi5jJI06rxqgCwYBdrfK5O8labB4MAADYbVz+S7Fj0gr7OX1N58dDWBBrSoFhf6BXWHhrQKtw8J3f2zVnE7+6zs1SO+7Da5FIYkVdTcmp5KbUgHVcN5P8AdSmAwG28hXjTLnRJvGsSdgyTswoKbSPkP7+qgMdLDqibYIUcxRGKnXmn9SihkoobKEJGddclw29vmppHblUYjGkB5AbVhqdZxB1aGlKbTsrwTTvomUteySaOqTfDTNORYjXa14ycPPOlF66Ovsiyk7RTSx05fKyXsNYEazHAse3Y5jrOafqriSJV80GfJVYz5d2j0QcLMWV1mEa8T/ijJNCfzChBG8KrX0ztDon+ZgcwCssWtLFvNvtY/Nraji0b18zBQxoEIQkMEIR1xQBuf4daP1Wy4k2JJw8W8azazvHJpawH/qOW+wzaKlwGD7mOKC32MYa7/uPq+Y/1uI5AK7wrbhTKXIUWcLU9HGoMNHrcP3/cpyI1yUtgdNjt+q5yTDGVXMsXBJoBcjgs32oxtSMOCaNIdJuLqAsYeQNTxPBaDGYgRMfJnqNJA3uNmD+oivAFYkVcXPOZJcTs1nGpPqT6rXxcW0tn0jn8nLrHVfJc6Jw/3RQ1GdeF1o8PHRKaLw+qwbzeu3h1xVnG1aZZ3IWGFRJIgpTJTbv97qNzqJaV4Nb7CfS/1Wa5NG6DFT1sOuv1UWHPjbfIV5bAetyz2JxxL6scaDdv41V1oaMlgJJJO0jZUiladVW2mqtnOsm0qRZVrfb8hXP1UZdsaK8dnrtTEeENBW+XJSthp1vXPKzpQl3bjmfQFePw/BOGM71w7NQyitmh3/rzVZNgDrd402sHNIqRRtqVzF8lon5KDDsGs61RrMqLHOoI9lWOdSM8kbRitE1ZI+N20h4p92jsyOFSPdXZYct1tmxIaTw3dza7AaEyDlTIH281e4hrQ4gGoBWmTh2TifFFS9nV0lKxXErhu2069Uji4gACN36KOzUp5qtcHDNpBB5FfNe2GjhDiXaopHKBNHuAeTrNH+F4e3kAvpeLyWW7aYbvMKH/AIoJK8dSWjXD+rUPqmnY0YJCEJlArjshhRJjIA77rXd67/DC0yH11QPNU61fYCLxYiT4YmRjnNKD8oj6oX2BusM+pJOZqTzJqrXDkdBVODVix1MlgzRIt8LNcC/6cjZWkWxUmGlp6q1il6+SExSRZMk4LqYhLRvtmocXjGsaXuyaQObjXUHrnwqqsz65M/2sxPjEQP3QdcA1GuTceQAHmVW4PCa8rIxtNXbgBc+wUDHAkucScyTtcS4k33kknzK0nZjC6oc8m8gaANmrSvnnSq769PFR56/65S8hj2gU3W2bPkmRHRSNAFLkeqh0limRxuke6jG7aVJJoAANpJXE+DvFtKYgRR67ssgAbknIDjVZvEaRe+uqA0FtNleNCuNIYp8kpufE0NDBcMBoS0UzNcz+gUujMDrkN1XZnWdXyoBsuuzFjUI7SODNleSWsSXQuiQ8azx4dlyNbLdzWuiZYUbysKeQyGa4weGAA8IsABwAFsk60Hgssk3JnRixao5AXBYmdVBYVk0bCb4zuS72KwIKXxF77Qs2hle99FHHcvps7t1dtnOaKf1qSW+XpuzSmvqkkm3hHmXtDR7qY/khSfBDp6EuExrq6rTKRQ3pStt7s0q12w1yCs9L3jnDhfuSGnZcWr6j0SGpl1uV5XyiMa7IHtHHroJWZ2abkj3c9nD6JHG3ClMsq53C45kD+3MeqpcawP14j/zG6n9ZFD5GhTrnfaGv4W8fxuA/0lJY8faAjYB8wQVdUrJjK3R8x1SLGxFjzGaE9p6HUxMzf+o5w5P8Y9nJFUagtz2Fi/8ALSO+LEtbX/txV/3Vhl9L7BYSuCZ+fEzn0ZC3/SnVpgXmFjNlZxw0UjcGWpmPDlZ0WmcQsNOKagJC7ZFQKKZ20Uru+iVIpOxyN6p+0mLA+ypUtIJr8Tm2HMNP/wAkxFiiD4hQfpevsq3GDvHNJFx4nX2m547aeQGxbePG5Wzl8t6xpfIvhGVLWBtSS0km+2w5LcYDCeEbhRtRwt9FlNHTfaFxFBspy1bbrLV6PxbaZ6tRU3NBbatM2S2ZeNiqNjhxDY2lz3BrWirnHIAUWK0npM4h7nOaQwD7FhsLmvePB/ERluBopNL6SOKdrNGrhopAWtOczmUNT+XcErqve4PLdZz6hrRlUigVYsde6RlnzX7InejsK572hjiHGtS2xa01BqeRW20ZowMY1oNAPU8T6qHQ2ie6GXiJq51bk3sOCuS2gU5MmzNcOHRc9nMcXFSiNehdBZG5zqLwrohcEpARuKRxJTrwksQ5TIBF796qtKuqw3/GylMy4PBb8lZ4h305qqxNCG1NBrE2zNGkH01gpxr3meV+xj+kidR1zR4Y3ZSmsXilq1dW9/whROoB1lZRSyEhsdvCWmn+W3sVHNJRGX8gxcxOZHqtxJrtpT0AAuSp5ZEppCIGMNOb3Cu7UAqedfkphyypukZ6armUOcjzIK7iAGjgNUBdTR1JdTMqSMd5ITT7oNN1KeED0U08ZpktZv4IxL5PnnbmHVxVfjhif7Fh/wDoqBan+ITftYDvw4HpLJ9VlkLo6AX1z+HDa6PiIzbicQPaJ3yXyNfV/wCFEtcDM34MZreUkDR/tn1VLoTN88Amy7axQQX664J+O1OtqmvsmyJ0dskrJFXZf3VliJBSg2kfP9wlMfIMm7qe31KOC4tlPpV4b3YBJLngEflBBcB6+xSmkJzqOlHha9xDQc3AAkkClsl27EhmJ1qF3dsc1rRcl7qAAca2rxKT0vE9ojjc6p1WN1BcMBoSOa6oKof04PJnvko4wAe6guCd4NK5nPMJxxlqIHEBzjRxBsGG1+JumZcSTE5pAOoBTaALbd9dm6qIYnGPWdUyyl5Jt8VTyFP0U48avZm3k+RrBY4/6Qu1GlwJ+yjBOdiRbzKf7OvAIeHBxpQC1GtpYBL6Lw3eausAWsGqBQEOcbEnermPR8YyjbWuwAb6LHPlbdJleJ46S3l38F3hsaNqnbOCeCpBhzlcbbcOC7dOWi1z6bFz+o/k6/T+i+bIumyhUEWkDcHeBXyrZStxvz691XqEvGy5dKF454VZ/Oj5+67OIqFWxDjQ46hSmIdQ+ShOIzS8k2aTkTRDiVWYkgOiBoS5ta7g8kj2AU+LlJIbW5Ibwv8AsieNpd/hpfbYAN9k8fdmWVWqK8YmkkwuS10bQdgDQ6vP8I9USTVQ7C6usAbEl9TnkAB6D3Vcx3iNd/sMk3C3bJjPWKRY4aGpLjkMuJrYKt7Q4yuqGDxuqBvsAC4jYNyYGL1QbkNydQm4qCB6gKshHidI6ms4WGxrRkOd0lSG7kM4bDiNtNu3fU/3S+IdVduk3JeQpGqVIxX8RHfawD/09fWaT6LKUWk7fyVxTR8OHib6lz/9YWbVx6LQL6B/CTFUdi4trooph/7Muq72m9l8/V/2Dx/c46Ek0bIXQO5TNLG15PLD5KkD6PtEEyfbLXMjgfP+6ooMTSoOYqKcRY/JM4XEeK+Szb+BJFs99M+rJOeZtzewOXJMTy2zoT+37eqq8e+jH7W08rlutTrclfJa4Vlfo+QnWFque0626l8+Br7JXFAB8ZJ1q/aHzFBdRDGFzXWHidrWt97MdbyuqMcY/HQ01TvAbtpzLgOQXoVaSPHup7MtsFCS5jzrd27uy4GzS4gHLbQ1AXU7tabwOIPiFBQ+E/erWoFwuYZGtMmsXlkbPAK2rWm+9amid7NYegMjxTWFQNtL/ss801FUjTDB5J2x7Cwao1RkBby8lYRurfn17qBgvwUzbU6zXmSZ7KJQ6qimIp7fRdxgmuxeSACgzuo5GmVksR/CL1rTNGHa4Egg3uPS/wAkzKwh1W5e+39Ed4XC+dKVO+6pcGm3By+KhFMqEV21quQx7a/i49eaYaBWhPI+SbcK/tz+q0irMpMpzjTS9r0/VdYeTW+96edz8lJjICSOGY5JVjCKgmt7crLRV2c8ybSODawCUE0ZenGlyq98lXl/mL/ELnNPYwl0ZvkK+QFfPJZmKV5aKbCQd46otI/o5ptljJNu62KsfL9qeIHt/f2UGLxfdgnM3oKjZwVe3ENHidXWOxO0TTZZyvrZclo80vA2gub1r0F24rJ8nSlwd5KJ0g664LiSZKy4gM1pDlG10h/yivubeaLGYTtViBJjJ3A1Ak1ByjAj/wBKqV05xJJOZJJ4k3K5WiXBZ6vWkggg0IIIIzBFwQvEIA+q4LTBnYya1ZG6ztwfk8C/xB3qnGaSDbk33LB9ksdQPiJ/O3nk4fI+qvsXKdiqcU1aOdScZ0+jWYfTWs0uI/KK7TTfw/RLY3GNLH1cC6mQJoLg0WbxGNLmNYMhU8erJeJwINDkMuRWEY8na0nFlh3/AIet1E1ozEAAnMnab0HC6pXS24KXAz2pku+MjyJQ4NXgD3lIqA67w/W3Nb94eur7rW4Zop4chUBYXQOk9SZtswAM/iuPmtiMVuyv16Lj8iVs6/GjrEsRZe66TM+3mvC9cTZ1jhkXPeU9UsH9dcl1rosY2HjrzXjgOKXc5etlVbAM94PqvHOoM/qlHPtVcmRNTE0TOk+aVfIvJZR151Sk8yNyaPZ5uvK/XFUuNZSpZ4Sa5eewJ6aWirsRJf2VqZm4GfxcBadY+J1bOccieA5LjDjea8VYYtgVa80VbDUS0jl68lzJMkY5162ZOwonkf11yVL2pxmphy0G8rtX/K2jne+qPNWJdVY3tHjBLMQDVsY7tvkfEfN1fQKkrYJFWvF6haDBCEIAlw05je17c2mv1C3Ima9jXtuHDW+o63LAq30FpDVrG4+Fxq3g76H5jiqT4oyywvlF5/MDbklHYgNNst29E8Vf2VZLVpuokjXDNNUWeFxQJoVNHLTr91SiU7uKcZPX5LSMuDHLjp8G30FC06rrmwduoa7Fp4ZdnH9P2WQ7NxObE011q1IG4bL9ZrS4KbeKFZZRw4LYPUhclAVJrLz5o6Yk3eLnXUZdbrcoXlZ20aDferkyJQPovDKnsFDjJV6+RIiVHfKkxNEsr0lNKu3PSU77q6JPJMSkJZarqUpRz81STEc4iQ+yRxEm1TTvskZjZaIVEbZlM2VIPKGS0zNvYUVpg0S6Ux3dRFw++6rWczmfIfosam9KY7vn1yaLNG4fulFtFEAhCEwBCEIAELxeoA03Z7Hh51X3cB/UN/NMaVw4c4lotQfJZOOQtILSQQagjMLYaIxLcU1wsJQKub8Qy1mb+I2ck2ZuNO0Qx6OD4yQcrFV7cI+tuXFaKDWisCRWx4p/DYRrqa2w14+oRfNisd0HGYoWNefFTK1r5U9FeYU7VVxQtr1VWcThsWOSVlRQ40r0vv1vUAevDLTrrcuWSNkM6y4cVD3q5Myii0eyde/1UesuHSqGSRGpVk7nrh0nXqoXS9UUTpFSiImdNmlJZlG+VKyzLRIk6kkSj5ETPSj5E6CiRz6hJTO3L10lFA925UkIjkPXqqfSuLr4G5V8R3ncptJ4/Vqxme07uA4/VUy1hH5JbBCELQkEIQgAQhCAPF6hCABdwyuY4OYS1zTUOFiDvC4QgDZ6M00zE0ZJRk2w2DJOXwv4ZHZuV/h4y2x5X818sotHoftU+MBkwMjBYOH/ABW7rn744H1UtfROpv4nhNsl666uqHC4tsjdaJ4e3hmLZOBuDfaE1DPXasJDSLfvl5r1SLZFM2VZ0WmNNK8ql3TLjvU9SrJnG6jmXjXdeahklunqFnr30UGv15KKeQpQzmqaQxl1aqGUUS8uIIyzXkeI1hVOhdHkjtyTe/rryU0rkhjcS2MVeeTR94+WwXToLPXXVRj9KfhjPN3/AOfqlcfpJ0lh4WfCNvM7UktIw+yXIEIQtSQQhCQAhCEACEITAEIQkAIQhAAhCEASYbEOjdrMc5rhtBof35LRYTtiQPt2a3546Nd5tPhPshCTin2Br3VaAa1BHnSll1HLZCFguhnrZqrh01D6fNCFVAjmTEmm5R9+V4hFDOHy7Eu5yEJpDIJH9ea4LSAhCTARxU5DHkG4a4jyBWVc4k1JJJzJzQhaRJZ4hCFYgQhCQAhCEwBCEI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RM1.jpg"/>
          <p:cNvPicPr>
            <a:picLocks noChangeAspect="1"/>
          </p:cNvPicPr>
          <p:nvPr/>
        </p:nvPicPr>
        <p:blipFill>
          <a:blip r:embed="rId3" cstate="print"/>
          <a:srcRect t="-10311" r="-4801" b="4624"/>
          <a:stretch>
            <a:fillRect/>
          </a:stretch>
        </p:blipFill>
        <p:spPr>
          <a:xfrm>
            <a:off x="179512" y="3717032"/>
            <a:ext cx="3888432" cy="2952328"/>
          </a:xfrm>
          <a:prstGeom prst="rect">
            <a:avLst/>
          </a:prstGeom>
        </p:spPr>
      </p:pic>
      <p:pic>
        <p:nvPicPr>
          <p:cNvPr id="8" name="Obrázek 7" descr="R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869160"/>
            <a:ext cx="1944216" cy="1762976"/>
          </a:xfrm>
          <a:prstGeom prst="rect">
            <a:avLst/>
          </a:prstGeom>
        </p:spPr>
      </p:pic>
      <p:pic>
        <p:nvPicPr>
          <p:cNvPr id="9" name="Obrázek 8" descr="RM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5610" y="2996952"/>
            <a:ext cx="3228390" cy="2986261"/>
          </a:xfrm>
          <a:prstGeom prst="rect">
            <a:avLst/>
          </a:prstGeom>
        </p:spPr>
      </p:pic>
      <p:pic>
        <p:nvPicPr>
          <p:cNvPr id="10" name="Obrázek 9" descr="RM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6150" y="332656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60648"/>
            <a:ext cx="9185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smtClean="0">
                <a:latin typeface="Times New Roman" pitchFamily="18" charset="0"/>
              </a:rPr>
              <a:t>Postižení šlachy dlouhé hlavy bicepsu</a:t>
            </a:r>
            <a:endParaRPr lang="cs-CZ" sz="4400" b="1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475322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 smtClean="0">
                <a:latin typeface="Times New Roman" pitchFamily="18" charset="0"/>
              </a:rPr>
              <a:t>Typy postižení: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degenerace,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tenosynovialitida</a:t>
            </a:r>
            <a:endParaRPr lang="cs-CZ" sz="28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postižení v rámci SLAP lézí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luxace / subluxace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parciální / totální ruptura</a:t>
            </a:r>
          </a:p>
          <a:p>
            <a:pPr eaLnBrk="0" hangingPunct="0">
              <a:buFont typeface="Arial" pitchFamily="34" charset="0"/>
              <a:buChar char="•"/>
            </a:pPr>
            <a:endParaRPr lang="cs-CZ" sz="28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0" hangingPunct="0"/>
            <a:r>
              <a:rPr lang="cs-CZ" sz="2800" b="1" dirty="0" err="1" smtClean="0">
                <a:latin typeface="Times New Roman" pitchFamily="18" charset="0"/>
              </a:rPr>
              <a:t>Th</a:t>
            </a:r>
            <a:r>
              <a:rPr lang="cs-CZ" sz="2800" b="1" dirty="0" smtClean="0">
                <a:latin typeface="Times New Roman" pitchFamily="18" charset="0"/>
              </a:rPr>
              <a:t>.: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obstřiky, NSA, fyzikální terapie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ASK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debridement</a:t>
            </a:r>
            <a:endParaRPr lang="cs-CZ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Tenotomie /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tenodéza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subpektorální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5362" name="Picture 2" descr="http://ajs.sagepub.com/content/38/8/1584/F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668" y="1412776"/>
            <a:ext cx="4279331" cy="1944216"/>
          </a:xfrm>
          <a:prstGeom prst="rect">
            <a:avLst/>
          </a:prstGeom>
          <a:noFill/>
        </p:spPr>
      </p:pic>
      <p:pic>
        <p:nvPicPr>
          <p:cNvPr id="15366" name="Picture 6" descr="http://cdn5.arthrex.com/taxon-images/proximal_biceps_tenodesis/proximal_biceps_tenodesis_0-larg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33749"/>
            <a:ext cx="381000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SLAP léze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323850" y="1052513"/>
            <a:ext cx="6264275" cy="5545137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= superior labrum </a:t>
            </a:r>
            <a:r>
              <a:rPr lang="cs-CZ" sz="2800" dirty="0" err="1" smtClean="0"/>
              <a:t>anterior</a:t>
            </a:r>
            <a:r>
              <a:rPr lang="cs-CZ" sz="2800" dirty="0" smtClean="0"/>
              <a:t>, </a:t>
            </a:r>
            <a:r>
              <a:rPr lang="cs-CZ" sz="2800" dirty="0" err="1" smtClean="0"/>
              <a:t>posterior</a:t>
            </a:r>
            <a:endParaRPr lang="cs-CZ" sz="2800" dirty="0" smtClean="0"/>
          </a:p>
          <a:p>
            <a:r>
              <a:rPr lang="cs-CZ" sz="2800" b="1" dirty="0" smtClean="0"/>
              <a:t>Příčiny: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l</a:t>
            </a:r>
            <a:r>
              <a:rPr lang="cs-CZ" sz="2400" dirty="0" smtClean="0">
                <a:solidFill>
                  <a:schemeClr val="accent1"/>
                </a:solidFill>
              </a:rPr>
              <a:t>uxace / subluxace, tah CLMBB, dlouhodob</a:t>
            </a:r>
            <a:r>
              <a:rPr lang="cs-CZ" dirty="0" smtClean="0">
                <a:solidFill>
                  <a:schemeClr val="accent1"/>
                </a:solidFill>
              </a:rPr>
              <a:t>á </a:t>
            </a:r>
            <a:r>
              <a:rPr lang="cs-CZ" dirty="0" err="1" smtClean="0">
                <a:solidFill>
                  <a:schemeClr val="accent1"/>
                </a:solidFill>
              </a:rPr>
              <a:t>mikrotraumatizace</a:t>
            </a:r>
            <a:r>
              <a:rPr lang="cs-CZ" dirty="0" smtClean="0">
                <a:solidFill>
                  <a:schemeClr val="accent1"/>
                </a:solidFill>
              </a:rPr>
              <a:t> - </a:t>
            </a:r>
            <a:r>
              <a:rPr lang="cs-CZ" dirty="0" err="1" smtClean="0">
                <a:solidFill>
                  <a:schemeClr val="accent1"/>
                </a:solidFill>
              </a:rPr>
              <a:t>t</a:t>
            </a:r>
            <a:r>
              <a:rPr lang="cs-CZ" sz="2400" dirty="0" err="1" smtClean="0">
                <a:solidFill>
                  <a:schemeClr val="accent1"/>
                </a:solidFill>
              </a:rPr>
              <a:t>hrowing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shoulder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cs-CZ" sz="2800" b="1" dirty="0" smtClean="0"/>
              <a:t>Klasifikace dle </a:t>
            </a:r>
            <a:r>
              <a:rPr lang="cs-CZ" sz="2800" b="1" dirty="0" err="1" smtClean="0"/>
              <a:t>Snydera</a:t>
            </a:r>
            <a:r>
              <a:rPr lang="cs-CZ" sz="2800" b="1" dirty="0" smtClean="0"/>
              <a:t>: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rozvláknění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-“- + uvolnění horního labra a CLMBB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</a:t>
            </a:r>
            <a:r>
              <a:rPr lang="cs-CZ" sz="2400" dirty="0" err="1" smtClean="0">
                <a:solidFill>
                  <a:schemeClr val="accent1"/>
                </a:solidFill>
              </a:rPr>
              <a:t>bucket</a:t>
            </a:r>
            <a:r>
              <a:rPr lang="cs-CZ" sz="2400" dirty="0" smtClean="0">
                <a:solidFill>
                  <a:schemeClr val="accent1"/>
                </a:solidFill>
              </a:rPr>
              <a:t> handle léze s intaktní CLMBB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-“- + progrese do šlachy CLMBB  </a:t>
            </a:r>
          </a:p>
          <a:p>
            <a:pPr lvl="1">
              <a:buFontTx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..10.</a:t>
            </a:r>
            <a:endParaRPr lang="cs-CZ" sz="2400" dirty="0" smtClean="0">
              <a:solidFill>
                <a:schemeClr val="accent1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0"/>
            <a:ext cx="24177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425" y="1700213"/>
            <a:ext cx="24415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357563"/>
            <a:ext cx="24844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013325"/>
            <a:ext cx="248443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978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4400" b="1">
                <a:latin typeface="Times New Roman" pitchFamily="18" charset="0"/>
              </a:rPr>
              <a:t>Sy zmrzlého ramene, frozen shoulder, capsulitis adhesiva</a:t>
            </a:r>
          </a:p>
        </p:txBody>
      </p:sp>
      <p:pic>
        <p:nvPicPr>
          <p:cNvPr id="27651" name="Picture 3" descr="Rameno- sy zmrzlého ram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68638"/>
            <a:ext cx="42497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44887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dirty="0">
                <a:latin typeface="Times New Roman" pitchFamily="18" charset="0"/>
              </a:rPr>
              <a:t>Postupné omezování hybnosti</a:t>
            </a:r>
          </a:p>
          <a:p>
            <a:pPr eaLnBrk="0" hangingPunct="0"/>
            <a:r>
              <a:rPr lang="cs-CZ" sz="2800" dirty="0">
                <a:latin typeface="Times New Roman" pitchFamily="18" charset="0"/>
              </a:rPr>
              <a:t>Bolesti</a:t>
            </a:r>
          </a:p>
          <a:p>
            <a:pPr eaLnBrk="0" hangingPunct="0"/>
            <a:r>
              <a:rPr lang="cs-CZ" sz="2800" dirty="0">
                <a:latin typeface="Times New Roman" pitchFamily="18" charset="0"/>
              </a:rPr>
              <a:t>Strach z pohybu</a:t>
            </a:r>
          </a:p>
          <a:p>
            <a:pPr eaLnBrk="0" hangingPunct="0"/>
            <a:endParaRPr lang="cs-CZ" sz="2800" dirty="0"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Svraštění kloubního pouzdra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Obliterace v dolním recesu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Zmenšení kloubní dutiny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Zkrácení měkkých tkání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Reflexní svalové spasmy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6935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>
                <a:latin typeface="Times New Roman" pitchFamily="18" charset="0"/>
              </a:rPr>
              <a:t>Příčiny sy zmrzlého ramena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60483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cs-CZ" sz="2800" dirty="0">
                <a:latin typeface="Times New Roman" pitchFamily="18" charset="0"/>
              </a:rPr>
              <a:t>Primárně  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- idiopaticky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>
                <a:latin typeface="Times New Roman" pitchFamily="18" charset="0"/>
              </a:rPr>
              <a:t>Sekundárně: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běžné 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patologie GH, AC, SC i </a:t>
            </a: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scapulothorak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. kl.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Stavy po úrazech a zánětech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Poruchy krční páteře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Thoralic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outlet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 syndrom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Nádory plic- hrot plícní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Afekce pleury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Choroby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srdce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DM</a:t>
            </a:r>
            <a:endParaRPr lang="cs-CZ" sz="28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8676" name="Picture 4" descr="Rameno- frozen shoulder"/>
          <p:cNvPicPr>
            <a:picLocks noChangeAspect="1" noChangeArrowheads="1"/>
          </p:cNvPicPr>
          <p:nvPr/>
        </p:nvPicPr>
        <p:blipFill>
          <a:blip r:embed="rId2" cstate="print"/>
          <a:srcRect l="4723" b="5402"/>
          <a:stretch>
            <a:fillRect/>
          </a:stretch>
        </p:blipFill>
        <p:spPr bwMode="auto">
          <a:xfrm>
            <a:off x="5076825" y="3667125"/>
            <a:ext cx="38512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>
                <a:latin typeface="Times New Roman" pitchFamily="18" charset="0"/>
              </a:rPr>
              <a:t>Terapie sy zmrzlého ramena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93725" y="1514475"/>
            <a:ext cx="74526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cs-CZ" sz="2800" dirty="0">
                <a:solidFill>
                  <a:srgbClr val="FFFFFF"/>
                </a:solidFill>
                <a:latin typeface="Times New Roman" pitchFamily="18" charset="0"/>
              </a:rPr>
              <a:t> Onemocnění má dlouhodobý charakter - vydržet 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dlouhodobě LTV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NSA</a:t>
            </a:r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, lokálně 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kortikoid, fyzikální terapie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 ASK- dekomprese,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redress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v CA,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debridement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96" y="44624"/>
            <a:ext cx="8686800" cy="1143000"/>
          </a:xfrm>
        </p:spPr>
        <p:txBody>
          <a:bodyPr>
            <a:normAutofit/>
          </a:bodyPr>
          <a:lstStyle/>
          <a:p>
            <a:r>
              <a:rPr lang="cs-CZ" sz="4400" b="1" dirty="0" err="1" smtClean="0"/>
              <a:t>Subakromiální</a:t>
            </a:r>
            <a:r>
              <a:rPr lang="cs-CZ" sz="4400" b="1" dirty="0" smtClean="0"/>
              <a:t> (SA) prostor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612068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predilekčně úzký prostor  - patologický kontakt – </a:t>
            </a:r>
            <a:r>
              <a:rPr lang="cs-CZ" dirty="0" err="1" smtClean="0"/>
              <a:t>impingement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šlachy rotátorové manžety (RM) a </a:t>
            </a:r>
            <a:r>
              <a:rPr lang="cs-CZ" dirty="0" err="1" smtClean="0"/>
              <a:t>subakromiální</a:t>
            </a:r>
            <a:r>
              <a:rPr lang="cs-CZ" dirty="0" smtClean="0"/>
              <a:t> burza</a:t>
            </a:r>
          </a:p>
          <a:p>
            <a:endParaRPr lang="cs-CZ" dirty="0" smtClean="0"/>
          </a:p>
          <a:p>
            <a:r>
              <a:rPr lang="cs-CZ" dirty="0" smtClean="0"/>
              <a:t>zúžení SA prostoru: </a:t>
            </a:r>
          </a:p>
          <a:p>
            <a:pPr lvl="1"/>
            <a:r>
              <a:rPr lang="cs-CZ" dirty="0" smtClean="0"/>
              <a:t> funkční příčiny (svalové </a:t>
            </a:r>
            <a:r>
              <a:rPr lang="cs-CZ" dirty="0" err="1" smtClean="0"/>
              <a:t>dysbalance</a:t>
            </a:r>
            <a:r>
              <a:rPr lang="cs-CZ" dirty="0" smtClean="0"/>
              <a:t> s    </a:t>
            </a:r>
            <a:r>
              <a:rPr lang="cs-CZ" dirty="0" err="1" smtClean="0"/>
              <a:t>malpozicí</a:t>
            </a:r>
            <a:r>
              <a:rPr lang="cs-CZ" dirty="0" smtClean="0"/>
              <a:t> lopatky)</a:t>
            </a:r>
          </a:p>
          <a:p>
            <a:pPr lvl="1"/>
            <a:r>
              <a:rPr lang="cs-CZ" dirty="0" smtClean="0"/>
              <a:t>tvar  </a:t>
            </a:r>
            <a:r>
              <a:rPr lang="cs-CZ" dirty="0" err="1" smtClean="0"/>
              <a:t>akromia</a:t>
            </a:r>
            <a:r>
              <a:rPr lang="cs-CZ" dirty="0" smtClean="0"/>
              <a:t>, AC artróza</a:t>
            </a:r>
          </a:p>
          <a:p>
            <a:pPr lvl="1"/>
            <a:r>
              <a:rPr lang="cs-CZ" dirty="0" smtClean="0"/>
              <a:t>stavy po zlomeninách velkého hrbolu</a:t>
            </a:r>
          </a:p>
          <a:p>
            <a:pPr lvl="1"/>
            <a:r>
              <a:rPr lang="cs-CZ" dirty="0" smtClean="0"/>
              <a:t>sekundárně patologie RM a SA burzy </a:t>
            </a:r>
          </a:p>
          <a:p>
            <a:endParaRPr lang="cs-CZ" dirty="0" smtClean="0"/>
          </a:p>
          <a:p>
            <a:r>
              <a:rPr lang="cs-CZ" dirty="0" smtClean="0"/>
              <a:t>Patologie: </a:t>
            </a:r>
            <a:r>
              <a:rPr lang="cs-CZ" dirty="0" err="1" smtClean="0"/>
              <a:t>impingement</a:t>
            </a:r>
            <a:r>
              <a:rPr lang="cs-CZ" dirty="0" smtClean="0"/>
              <a:t> </a:t>
            </a:r>
            <a:r>
              <a:rPr lang="cs-CZ" dirty="0" err="1" smtClean="0"/>
              <a:t>syndorm</a:t>
            </a:r>
            <a:r>
              <a:rPr lang="cs-CZ" dirty="0" smtClean="0"/>
              <a:t>, </a:t>
            </a:r>
            <a:r>
              <a:rPr lang="cs-CZ" dirty="0" err="1" smtClean="0"/>
              <a:t>subakromiální</a:t>
            </a:r>
            <a:r>
              <a:rPr lang="cs-CZ" dirty="0" smtClean="0"/>
              <a:t> burzitida, tendinitidy RM, kalcifikace v burze a šlachách RM, ruptury RM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Imping"/>
          <p:cNvPicPr>
            <a:picLocks noChangeAspect="1" noChangeArrowheads="1"/>
          </p:cNvPicPr>
          <p:nvPr/>
        </p:nvPicPr>
        <p:blipFill>
          <a:blip r:embed="rId2" cstate="print"/>
          <a:srcRect t="4814"/>
          <a:stretch>
            <a:fillRect/>
          </a:stretch>
        </p:blipFill>
        <p:spPr bwMode="auto">
          <a:xfrm>
            <a:off x="5652120" y="1918248"/>
            <a:ext cx="3347864" cy="215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ping"/>
          <p:cNvPicPr>
            <a:picLocks noChangeAspect="1" noChangeArrowheads="1"/>
          </p:cNvPicPr>
          <p:nvPr/>
        </p:nvPicPr>
        <p:blipFill>
          <a:blip r:embed="rId3" cstate="print"/>
          <a:srcRect l="3452"/>
          <a:stretch>
            <a:fillRect/>
          </a:stretch>
        </p:blipFill>
        <p:spPr bwMode="auto">
          <a:xfrm>
            <a:off x="6263097" y="4005065"/>
            <a:ext cx="28454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Nestability GH kloubu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250825" y="1412776"/>
            <a:ext cx="8893175" cy="5000625"/>
          </a:xfrm>
        </p:spPr>
        <p:txBody>
          <a:bodyPr/>
          <a:lstStyle/>
          <a:p>
            <a:r>
              <a:rPr lang="cs-CZ" b="1" dirty="0" err="1" smtClean="0"/>
              <a:t>Def</a:t>
            </a:r>
            <a:r>
              <a:rPr lang="cs-CZ" b="1" dirty="0" smtClean="0"/>
              <a:t>.: </a:t>
            </a:r>
            <a:r>
              <a:rPr lang="cs-CZ" dirty="0" smtClean="0">
                <a:solidFill>
                  <a:schemeClr val="accent1"/>
                </a:solidFill>
              </a:rPr>
              <a:t>neschopnost udržet hlavici centrovanou do </a:t>
            </a:r>
            <a:r>
              <a:rPr lang="cs-CZ" dirty="0" err="1" smtClean="0">
                <a:solidFill>
                  <a:schemeClr val="accent1"/>
                </a:solidFill>
              </a:rPr>
              <a:t>glenoidální</a:t>
            </a:r>
            <a:r>
              <a:rPr lang="cs-CZ" dirty="0" smtClean="0">
                <a:solidFill>
                  <a:schemeClr val="accent1"/>
                </a:solidFill>
              </a:rPr>
              <a:t> jamky (subluxace, luxace)</a:t>
            </a:r>
          </a:p>
          <a:p>
            <a:r>
              <a:rPr lang="cs-CZ" b="1" dirty="0" smtClean="0"/>
              <a:t>Klasifikace: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akutní x recidivující</a:t>
            </a:r>
          </a:p>
          <a:p>
            <a:pPr lvl="1"/>
            <a:r>
              <a:rPr lang="cs-CZ" dirty="0" err="1" smtClean="0">
                <a:solidFill>
                  <a:schemeClr val="accent1"/>
                </a:solidFill>
              </a:rPr>
              <a:t>multidirekcionální</a:t>
            </a:r>
            <a:r>
              <a:rPr lang="cs-CZ" dirty="0" smtClean="0">
                <a:solidFill>
                  <a:schemeClr val="accent1"/>
                </a:solidFill>
              </a:rPr>
              <a:t> x </a:t>
            </a:r>
            <a:r>
              <a:rPr lang="cs-CZ" dirty="0" err="1" smtClean="0">
                <a:solidFill>
                  <a:schemeClr val="accent1"/>
                </a:solidFill>
              </a:rPr>
              <a:t>unidirekcionální</a:t>
            </a:r>
            <a:r>
              <a:rPr lang="cs-CZ" dirty="0" smtClean="0">
                <a:solidFill>
                  <a:schemeClr val="accent1"/>
                </a:solidFill>
              </a:rPr>
              <a:t> (hl. přední)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akutní traumatická x recidivující posttraumatická x habituální </a:t>
            </a:r>
          </a:p>
          <a:p>
            <a:r>
              <a:rPr lang="cs-CZ" b="1" dirty="0" smtClean="0"/>
              <a:t>Anamnesticky: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okolnosti první luxace a další luxace</a:t>
            </a:r>
          </a:p>
          <a:p>
            <a:pPr lvl="1"/>
            <a:r>
              <a:rPr lang="cs-CZ" dirty="0" err="1" smtClean="0">
                <a:solidFill>
                  <a:schemeClr val="accent1"/>
                </a:solidFill>
              </a:rPr>
              <a:t>laxicita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Nestability GH kloubu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0768"/>
            <a:ext cx="4465191" cy="551723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Akutní traumatické luxace: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přední (94%) </a:t>
            </a:r>
            <a:r>
              <a:rPr lang="cs-CZ" dirty="0" smtClean="0"/>
              <a:t>x</a:t>
            </a:r>
            <a:r>
              <a:rPr lang="cs-CZ" dirty="0" smtClean="0">
                <a:solidFill>
                  <a:schemeClr val="accent1"/>
                </a:solidFill>
              </a:rPr>
              <a:t> zadní </a:t>
            </a:r>
            <a:r>
              <a:rPr lang="cs-CZ" dirty="0" smtClean="0"/>
              <a:t>x</a:t>
            </a:r>
            <a:r>
              <a:rPr lang="cs-CZ" dirty="0" smtClean="0">
                <a:solidFill>
                  <a:schemeClr val="accent1"/>
                </a:solidFill>
              </a:rPr>
              <a:t> dolní (axilární – </a:t>
            </a:r>
            <a:r>
              <a:rPr lang="cs-CZ" dirty="0" err="1" smtClean="0">
                <a:solidFill>
                  <a:schemeClr val="accent1"/>
                </a:solidFill>
              </a:rPr>
              <a:t>erecta</a:t>
            </a:r>
            <a:r>
              <a:rPr lang="cs-CZ" dirty="0" smtClean="0">
                <a:solidFill>
                  <a:schemeClr val="accent1"/>
                </a:solidFill>
              </a:rPr>
              <a:t>) </a:t>
            </a:r>
            <a:r>
              <a:rPr lang="cs-CZ" dirty="0" smtClean="0"/>
              <a:t>x</a:t>
            </a:r>
            <a:r>
              <a:rPr lang="cs-CZ" dirty="0" smtClean="0">
                <a:solidFill>
                  <a:schemeClr val="accent1"/>
                </a:solidFill>
              </a:rPr>
              <a:t> horní (přes RM)</a:t>
            </a:r>
          </a:p>
          <a:p>
            <a:pPr lvl="1"/>
            <a:r>
              <a:rPr lang="cs-CZ" dirty="0" err="1" smtClean="0">
                <a:solidFill>
                  <a:schemeClr val="accent1"/>
                </a:solidFill>
              </a:rPr>
              <a:t>Bankartova</a:t>
            </a:r>
            <a:r>
              <a:rPr lang="cs-CZ" dirty="0" smtClean="0">
                <a:solidFill>
                  <a:schemeClr val="accent1"/>
                </a:solidFill>
              </a:rPr>
              <a:t> léze + </a:t>
            </a:r>
            <a:r>
              <a:rPr lang="cs-CZ" dirty="0" err="1" smtClean="0">
                <a:solidFill>
                  <a:schemeClr val="accent1"/>
                </a:solidFill>
              </a:rPr>
              <a:t>Hill</a:t>
            </a:r>
            <a:r>
              <a:rPr lang="cs-CZ" dirty="0" smtClean="0">
                <a:solidFill>
                  <a:schemeClr val="accent1"/>
                </a:solidFill>
              </a:rPr>
              <a:t>-</a:t>
            </a:r>
            <a:r>
              <a:rPr lang="cs-CZ" dirty="0" err="1" smtClean="0">
                <a:solidFill>
                  <a:schemeClr val="accent1"/>
                </a:solidFill>
              </a:rPr>
              <a:t>Sachsův</a:t>
            </a:r>
            <a:r>
              <a:rPr lang="cs-CZ" dirty="0" smtClean="0">
                <a:solidFill>
                  <a:schemeClr val="accent1"/>
                </a:solidFill>
              </a:rPr>
              <a:t> defekt – riziko </a:t>
            </a:r>
            <a:r>
              <a:rPr lang="cs-CZ" dirty="0" err="1" smtClean="0">
                <a:solidFill>
                  <a:schemeClr val="accent1"/>
                </a:solidFill>
              </a:rPr>
              <a:t>recid</a:t>
            </a:r>
            <a:r>
              <a:rPr lang="cs-CZ" dirty="0" smtClean="0">
                <a:solidFill>
                  <a:schemeClr val="accent1"/>
                </a:solidFill>
              </a:rPr>
              <a:t>. posttraumatických luxací 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nižší věk – vyšší riziko </a:t>
            </a:r>
            <a:r>
              <a:rPr lang="cs-CZ" dirty="0" err="1" smtClean="0">
                <a:solidFill>
                  <a:schemeClr val="accent1"/>
                </a:solidFill>
              </a:rPr>
              <a:t>recid</a:t>
            </a:r>
            <a:r>
              <a:rPr lang="cs-CZ" dirty="0" smtClean="0">
                <a:solidFill>
                  <a:schemeClr val="accent1"/>
                </a:solidFill>
              </a:rPr>
              <a:t>. posttraumatických </a:t>
            </a:r>
            <a:r>
              <a:rPr lang="cs-CZ" dirty="0" smtClean="0">
                <a:solidFill>
                  <a:srgbClr val="FFFFFF"/>
                </a:solidFill>
              </a:rPr>
              <a:t>luxací (pod 20 let až u 60-70%)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Postraumatická</a:t>
            </a:r>
            <a:r>
              <a:rPr lang="cs-CZ" b="1" dirty="0" smtClean="0">
                <a:solidFill>
                  <a:srgbClr val="FF0000"/>
                </a:solidFill>
              </a:rPr>
              <a:t> recidivující luxace:</a:t>
            </a:r>
          </a:p>
          <a:p>
            <a:pPr lvl="1"/>
            <a:r>
              <a:rPr lang="cs-CZ" dirty="0" smtClean="0"/>
              <a:t>terapie:</a:t>
            </a:r>
          </a:p>
          <a:p>
            <a:pPr lvl="2"/>
            <a:r>
              <a:rPr lang="cs-CZ" dirty="0" smtClean="0">
                <a:solidFill>
                  <a:schemeClr val="accent1"/>
                </a:solidFill>
              </a:rPr>
              <a:t>ASK stabilizace</a:t>
            </a:r>
          </a:p>
          <a:p>
            <a:pPr lvl="2"/>
            <a:r>
              <a:rPr lang="cs-CZ" dirty="0" smtClean="0">
                <a:solidFill>
                  <a:schemeClr val="accent1"/>
                </a:solidFill>
              </a:rPr>
              <a:t>otevřené </a:t>
            </a:r>
            <a:r>
              <a:rPr lang="cs-CZ" dirty="0" err="1" smtClean="0">
                <a:solidFill>
                  <a:schemeClr val="accent1"/>
                </a:solidFill>
              </a:rPr>
              <a:t>op</a:t>
            </a:r>
            <a:r>
              <a:rPr lang="cs-CZ" dirty="0" smtClean="0">
                <a:solidFill>
                  <a:schemeClr val="accent1"/>
                </a:solidFill>
              </a:rPr>
              <a:t>. (</a:t>
            </a:r>
            <a:r>
              <a:rPr lang="cs-CZ" dirty="0" err="1" smtClean="0">
                <a:solidFill>
                  <a:schemeClr val="accent1"/>
                </a:solidFill>
              </a:rPr>
              <a:t>Bankartova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op</a:t>
            </a:r>
            <a:r>
              <a:rPr lang="cs-CZ" dirty="0" smtClean="0">
                <a:solidFill>
                  <a:schemeClr val="accent1"/>
                </a:solidFill>
              </a:rPr>
              <a:t>.)</a:t>
            </a:r>
            <a:r>
              <a:rPr lang="cs-CZ" dirty="0" smtClean="0">
                <a:solidFill>
                  <a:srgbClr val="FFFFFF"/>
                </a:solidFill>
              </a:rPr>
              <a:t>pouzdra a zkrácení svalů)</a:t>
            </a:r>
          </a:p>
        </p:txBody>
      </p:sp>
      <p:sp>
        <p:nvSpPr>
          <p:cNvPr id="10247" name="AutoShape 7" descr="data:image/jpeg;base64,/9j/4AAQSkZJRgABAQAAAQABAAD/2wCEAAkGBhIQEBUUEBQQFRUVFBQUFBUUDxAUFRUVFBQVFRQUFBQXHCYeGBolGRQVHy8gIycpLSwsFR4xNTAqNSYrLCkBCQoKDgwOGg8PGikkHBwsKikpKSwpLCkpKiwpKTUsLCkpKSkpLCksLCwpKSwpKSwpKSkpKSkpKSwsLCksKSkpLP/AABEIAMAAwAMBIgACEQEDEQH/xAAbAAABBQEBAAAAAAAAAAAAAAAAAQIDBAUGB//EAD8QAAEDAQQFBwoGAgIDAAAAAAEAAhEDBBIhMQVBUWFxBiJygZGxshMlQlJzocHC0fAjJDIzkuEUYhXxNFOi/8QAGgEAAgMBAQAAAAAAAAAAAAAAAwQAAgUBBv/EACsRAAIBAwMDBAICAwEAAAAAAAABAgMEESExcRIyQQUiM8ETgVFhUpGxI//aAAwDAQACEQMRAD8A9xQhChAXg/Liq4aStMF37g9I+oxe8LwblyPOVp9oPAxafpvyPj7Eb3sXJjCq71nfyP1TxVd6zv5H6qMBSALdMseKjtrv5FSCo7a7tP1UYCeAqM6PDztPaU8OO09pTQFNRolxAaJJyC4zoBx2ntK0bHomrUx/SNrie5aWjtENp4uhztuocPqtGpWa0S4gDeUvKp4RdL+SjQ0Awfqc93XA++tXKeiaQ9AHiXH4rPtGn4/bb1u+iqf8zWPpRwa36KvRN7s6pI3XaGon0Y4OKqVuTn/rd1O+oVazaeqA8+HDgAfct+x2ptRt5p4jWOKHLqgWWGcvXsb6Zh7SO48Cmhq7IsBEEAjYQsu26A10v4n4H6rqqp7k6TEa1PDBs9yUsIMHAjUVsaJ0A6oQXAgbNZ47ArSkkssiWdClotg8vSwH7tPUPXavVwsCz6PoULstZJc0DmiZkRHWt8LIuainJNGlbwcVqKhCEqMAhCFCAvCOXA842n2g8DF7uvCuW4842n2nyMWn6b8j4+xG97FyYgCeAkAT2hbjMsUBPAQAntCqdHU2EkAYk5BdPozR4pN2uOZ+AVHQdi9M8G/ErXqVLo7kvOWXhF1oJabWGDadQ+qx7Q8vMuM9w3BWnsJMlVrYIbxPciQSgijbZUTgEgCeAqt5Loc0K3YLWaTw4ZaxtCrNCe0Kr1LLQ7Oi8OALcQcR1q6LG4CXQOKxOSVrgkEEgCWmMjhguoZZy/nVMBs1dazqntePA1BdSM+lohtV4cWjDIxmrlr0gygLrYLu7iqukNNgSyl1u+iyqNnLzJy1nbwQnmW4aMVHRE9nqvq12EyTfYeAvBdwuOstUNexrfXb184LsUvXWGhmCwhUIQgFwQhChAXhnLYecbR7QeBi9zXhvLUecbR7QeBq0vTfkfH2JXvYuTFATwEgCeAtsyxzQrNjsxqPDe3hrUAC3tC2W628c3d0/fYqSeEWRpU2AAAZAYJr2SVPSpypRZz/ANpZPGpZlLySz9JtxaNxXQNso9YdhVPSWhXVCCxzDAyJunPVOC7+ReTnSc+ApAE+tZnUzD2lp2Efcop0ySABJOQGZ4K+ToALX0ToF9YgkEN4YnhsG9aeg+SpMOqjHU3UOO0robXbqdmbGBdqaPjsSlW4S0juM06LerEs9jp2ZkugAZf1vWTpHTDquDcGbNvFVK1sfXfjidQ1BWadJtPE4n3DglMNvL3Gox8IZRskYv6h9UtotcKC1W1UrODVeABIkE8N6PGGmWdlNQ0RasdRzq1MgOI8ozG6SP1jWvRAubsVkeXtMkAOG3IEGBsXSJO5lloJTX95FQhCVCghCFCAvD+Wg84Wj2g8DV7gvEeWY84Wj2g8DVpenfI+PsSvexcmMAngJAE8BbTMwnsdnvvDe3hrXTsbGSy9DWeG3jrwHAZrWY2TAzS9SRZErKpAgQFYZZKjsYPXh3q7Y7CGCTi7u3BWkhKtriIyqWNzM/wnjV2EFNxGcjcZWom1KQcIPUdn3sUVR+SOCKL2h7brwHN2HMb2nUVjjSIstYspUg8iJqVC7G8JhobkMYnXC1qTpkawSCNhH9EHrTv8RlRwLgLwENdu1B20dyJGSaz4JFdMsSL1i5QPcznMFORg4Y//ACcY61m17BULrzjION+ZB+IO5T1Ip4vwHfAnuBPAKfRtF2JcMXmXA7Mg3iBHXKBJRT9ox1ZeCp5RrBDf7VS025V7bWh7gDIDiAdwMKbRVtstOrFZx8oNrHXGmJxdtx4BMYUVk7Kpn2xNex2Y3AbrZIkktbJniFfptDGyQ0RiYaAPcrdKmCJkEHKMZVHSWnadOWsAe7Z6I4n4JRzy8IL4zIuWfS7HXYgc5oM73ALdXnejrSTWZvqM1YYvC9ECDcQUWmvJ2k8ioQhLBgQhChAXifLMecLR7QeBq9sXivLEecLR7T5GrR9O+R8fYledi5MZoU1ClecANajAWpoehiXbMB8fvetmTwjNNWkwAADICFtaJssC+czg3hrKzbJQvvDRrz3DWV0QaBgMAMANgGpZV1Vx7V5G6EM+4VIlQk0xhoaUJUiKmDaMHSlfyNrYfRqtDXdIEtae7tWiXAAkmAMSfvPV1woNPWLyjQcBdkycABrJOoJQ69z34NaLwHAY1HDbGQ1TtQbWo+upDwn/ANC3UV0Ql5xr+hlqBfBOBiSJ/RTvCBh6TnASf9CNWNO0WusMDUeQd+fFbdis5cx14QXzI2YQ1vUI65WQ4hzcfsjM7uvJPwaitRR5exQDZ+8uKv2fRYqPL4AyLicADAknZOcZncMVYo2JrGh9U3RmB6Ttl2cukeoa1WtGlr/NDYp5XRh1z62vGd8yuOUqrxHRBIpQ3L9LSzKcU23izG86YxOEtAyA2e8nFNtdhF7Ps3rJfSwkYt2juI1K9aK8MpzmWY7YDiAexXlRisYD9SxqXbI5rXsaBh5Sn42613YXmFhrF1al7Wn42r09JXcelpBKU1LOBUIQkw4IQhQgLxfliPz9o9p8jV7QvGOWA/P2j2nyNWj6f8j4+xK87FyZDQuhslG6wDt4lY9go3njdj2LfpUy4gDMmB1rVm8GclnQ2NDWeGl/rYDgP77lopKbA0ADICAlXnKlTrm5GvCHTHAIQhWTONAkQqdrrAuFMzB5z5w5oyBOwmeppRUwbQ4s8tBP6BiwetjIe7dsHXsiuW3nXdTSC7e4Ytb1YE77u9JpHSxpkNuuvOgMgsdhjefE4Bo1mBJA3JtlMiGSBjtJzOJJzOud5QraL/LKUi1xJOnGK8GpSqRgM92Ky2hlLF0OqZxgWt2E+sRtyGoa1tWKz3ROtc5bW/ivjb8E7GKnLUXcuhaDrQ41f1Ynas6pTumCr9nepbTZg8b9ScXt0F28mSyoQZBIO4wlc8kySSdpJPvSVKZaYKQBXwQtaN/fpe1p+Nq9TXlujR+NS9rT8bV6ksy97kPWuzFCEISI4CEIUIC8a5Xj8/X6fyNXsq8b5XD8/X6Y8DVoen/I+BO87FyRaJpwCdpjszXRaEoS8u9Ue8/1KxrHTusA3T2rqNE0btIbXS49w7vemL6p0U3/AHoLWsOqfBcSJULCTNVoRCEIqYJoFVe4MLy4EkuaGtu4nmgDHJomcSRrwVmvUayJxccmDH+Ud3amAOcbz4nUABDeG/eiqRRxM60VfJuaHBvPBJgQJByG0AEYnPrhWrCwRgIVXTlPGk7Y5w4hzcfCFe0Y28maMHGMpS8vQDVkpOMV4WppDBq5J77z3O2uJ7Suk01X8nRcdZwHXguZY3BMUVo2Bq74A4Onar9J+CpubIS2aqjrVAWW6tBrswoP+MZv7VOXpBVU1IS6OsLG1WGPTZmSfSC70Lh7A/8AEZ02eILuAs277kP2uzFQhCUGwQhChAXj/Kps6QrDbUHhavYF5LyhbOka3tPkan7DvfAnd9i5FY2cAusay6ABqAHZh8FzejmTVYP9p7MfgumQfU56xidsY6OQiEIWYmPNAg1XAG5dBOEkSRthCRGTBtEVGzhu8nMnNSoQipgmjL02P2+n3grRstro0YD3saTkC4A9mar6WpksIAEiXTEhl0EyR62wFQaMsrA0GBJxJOJJ2knElaNN9VPH8Ck10zyS6cqtrXbr23BLiQHOHa3VE+9ZJqNJF2YjCWFpOu8SdW5a2l+T4eL7Ri0SG4w71sMpyj+1kMfKJTy1vsDnvqPBTKjCMR1pWlTsRs4BjKdeQlvpKlinFmG7V2qA3m/qBCtoyuqNPRz/AMVnTZ4gu/C850a/8Wn7RnjC9GCzbvuQ/a7MVCEJMcBCEKEBeVadb5wr9L5WBeqryzTg/P2jpfKxP2Pe+BO87FyT6HH4o4HuXQrntEH8ZvWPcuhSPqb/APVcB7D43yCRKhZ6Y40IhCEZMG0KGkmB9/TimVK4Y6G890ZDBrd86+OAS1i5zbsgN1wMTxKaymG4D73ko6aBNEVWyB454aTBjDBs53Rq45nWqmimC6CcxhJkmQYOfBaSzmWkUnOaGue+85wa2JAJmXEmGjinbeWjQpWWGmdG0yxcPaG3KjmjU4gcNXuXRDSNojGiyN1Ul0cC0D3rEt1ovVCabZMkOIc4XTq510tBidRMkZa2Kb6M58gamJYIW4EjDAwcdYzHVl1KxTKqU8MAC0AZXpHAGAe0a9euzTKY8AS0wqw0Tmq1MqxTVGXRPZLCzyjCBBD2HDc4al2YXJ2I89vSb4gusCQuXqh232YqEISwyCEIUIC8s07/AOfX6XytXqa8q5ROi31un3tanrHvfAnd9i5JdHviqw/7D34fFdMuTauooVb7Q7aJ69fvS3q0O2f6C+nS3j+x6EIWOmaTQiEqRFTBNAkKkbSJBgZZkmAOJULrSMqbbzvWODRwn4yUxFeQUgtLrjZwB1Xg6BxAEk/6jHhmqdguMJ5wkmSXEBzjrJBxn67lcYwzLyXHacgNcBNo7dplPW3nAnXWMFjyk5A8TgP7VCi0ODhtJPaVcrPhhO6OsqlZs+pORWjFpMoV7Lidveom4LWtVKcRmO5VTTBRVLQo0R0yrNNQCmQpaZXGRF+xHns6TfEF1wXH2I89nSb4guwCQuN0PW+zFQhCWGQQhChAXlHKgfna3T+Vq9XXlXKgfna3T+Vqese98Cl12rkZQfIC2NEWqOYdeLeOsLnrPUuncVoNTtxRVaDg/InSqOnNSR0yFn2PSWEVP5fVaDTOUHhivK1bepRliS/Zv060KqymCEIVEyzQ17JEGY2AkTxhDWgCAITlG+sBvOwfFM04ym8RATcY6sKr4G89yYwqMuJMlPDg0Xj1DaVtUqf44YMupPreRLa/JvWfgoqOajvEmTmVLSGKNjCBbk6r1KUFWE0iVwhAGpfJpxEJzSukJLEPxGdNviC7ALk7IOe3pN8QXWBI3G6HbfZioQhLDIIQhQgLyzlMPzlbp/K1epry7lMPzlbp/K1PWXe+BS67VyZjQrNCtGeXcoAFIAtRmeaDHA5KenUIyJHArKbhkrNO0HihyinuWTaNVtuftniAVJ/mv3dgWay1bR2KUWkbD7ku7env0r/QT80/8mXDWccyUrVVFp2BHlSVdQxsUc87ls1Q3PE7PqoXVC4yf66lC0KZoUxgmR7VLTUbQpmBVZYehIgrhwCEyIT0ihCWxu57ek3xBdcFyFlH4jOm3xBdeElc7odttmKhCEsN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96963"/>
            <a:ext cx="22860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8" name="Picture 8" descr="C:\Users\Lukas\Desktop\stabiliz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2143125" cy="2143125"/>
          </a:xfrm>
          <a:prstGeom prst="rect">
            <a:avLst/>
          </a:prstGeom>
          <a:noFill/>
        </p:spPr>
      </p:pic>
      <p:pic>
        <p:nvPicPr>
          <p:cNvPr id="10" name="Obrázek 9" descr="stab.png"/>
          <p:cNvPicPr>
            <a:picLocks noChangeAspect="1"/>
          </p:cNvPicPr>
          <p:nvPr/>
        </p:nvPicPr>
        <p:blipFill>
          <a:blip r:embed="rId4" cstate="print"/>
          <a:srcRect l="11793" r="11567"/>
          <a:stretch>
            <a:fillRect/>
          </a:stretch>
        </p:blipFill>
        <p:spPr>
          <a:xfrm>
            <a:off x="6804248" y="1916832"/>
            <a:ext cx="2339752" cy="3052936"/>
          </a:xfrm>
          <a:prstGeom prst="rect">
            <a:avLst/>
          </a:prstGeom>
        </p:spPr>
      </p:pic>
      <p:pic>
        <p:nvPicPr>
          <p:cNvPr id="10250" name="Picture 10" descr="http://www.shoulderinformation.com/pics/bankartsutur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8070"/>
          <a:stretch>
            <a:fillRect/>
          </a:stretch>
        </p:blipFill>
        <p:spPr bwMode="auto">
          <a:xfrm>
            <a:off x="5076056" y="5013176"/>
            <a:ext cx="2088233" cy="163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Nestability GH kloubu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04031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Habituální luxace:</a:t>
            </a:r>
          </a:p>
          <a:p>
            <a:pPr lvl="1"/>
            <a:r>
              <a:rPr lang="cs-CZ" b="1" dirty="0" smtClean="0">
                <a:solidFill>
                  <a:schemeClr val="tx2"/>
                </a:solidFill>
              </a:rPr>
              <a:t>Zadní </a:t>
            </a:r>
            <a:r>
              <a:rPr lang="cs-CZ" dirty="0" smtClean="0">
                <a:solidFill>
                  <a:schemeClr val="tx2"/>
                </a:solidFill>
              </a:rPr>
              <a:t>(při </a:t>
            </a:r>
            <a:r>
              <a:rPr lang="cs-CZ" dirty="0" err="1" smtClean="0">
                <a:solidFill>
                  <a:schemeClr val="tx2"/>
                </a:solidFill>
              </a:rPr>
              <a:t>glenoidální</a:t>
            </a:r>
            <a:r>
              <a:rPr lang="cs-CZ" dirty="0" smtClean="0">
                <a:solidFill>
                  <a:schemeClr val="tx2"/>
                </a:solidFill>
              </a:rPr>
              <a:t> dysplazii)</a:t>
            </a:r>
          </a:p>
          <a:p>
            <a:pPr lvl="2"/>
            <a:r>
              <a:rPr lang="cs-CZ" dirty="0" smtClean="0"/>
              <a:t>ASK </a:t>
            </a:r>
            <a:r>
              <a:rPr lang="cs-CZ" dirty="0" err="1" smtClean="0"/>
              <a:t>kapsulorafie</a:t>
            </a:r>
            <a:endParaRPr lang="cs-CZ" dirty="0" smtClean="0"/>
          </a:p>
          <a:p>
            <a:pPr lvl="2"/>
            <a:r>
              <a:rPr lang="cs-CZ" dirty="0" smtClean="0"/>
              <a:t>Otevřeně (</a:t>
            </a:r>
            <a:r>
              <a:rPr lang="cs-CZ" dirty="0" err="1" smtClean="0"/>
              <a:t>kapsulorafie</a:t>
            </a:r>
            <a:r>
              <a:rPr lang="cs-CZ" dirty="0" smtClean="0"/>
              <a:t> + zadní OT </a:t>
            </a:r>
            <a:r>
              <a:rPr lang="cs-CZ" dirty="0" err="1" smtClean="0"/>
              <a:t>glenoidu</a:t>
            </a:r>
            <a:r>
              <a:rPr lang="cs-CZ" dirty="0" smtClean="0"/>
              <a:t> a vložení štěpu (</a:t>
            </a:r>
            <a:r>
              <a:rPr lang="cs-CZ" dirty="0" err="1" smtClean="0"/>
              <a:t>Scottova</a:t>
            </a:r>
            <a:r>
              <a:rPr lang="cs-CZ" dirty="0" smtClean="0"/>
              <a:t> </a:t>
            </a:r>
            <a:r>
              <a:rPr lang="cs-CZ" dirty="0" err="1" smtClean="0"/>
              <a:t>op</a:t>
            </a:r>
            <a:r>
              <a:rPr lang="cs-CZ" dirty="0" smtClean="0"/>
              <a:t>.)</a:t>
            </a:r>
          </a:p>
          <a:p>
            <a:pPr lvl="1"/>
            <a:r>
              <a:rPr lang="cs-CZ" b="1" dirty="0" err="1" smtClean="0">
                <a:solidFill>
                  <a:schemeClr val="tx2"/>
                </a:solidFill>
              </a:rPr>
              <a:t>Multidirekcionální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(</a:t>
            </a:r>
            <a:r>
              <a:rPr lang="cs-CZ" dirty="0" err="1" smtClean="0">
                <a:solidFill>
                  <a:schemeClr val="tx2"/>
                </a:solidFill>
              </a:rPr>
              <a:t>hyperlaxicita</a:t>
            </a:r>
            <a:r>
              <a:rPr lang="cs-CZ" dirty="0" smtClean="0">
                <a:solidFill>
                  <a:schemeClr val="tx2"/>
                </a:solidFill>
              </a:rPr>
              <a:t> nebo rovněž při </a:t>
            </a:r>
            <a:r>
              <a:rPr lang="cs-CZ" dirty="0" err="1" smtClean="0">
                <a:solidFill>
                  <a:schemeClr val="tx2"/>
                </a:solidFill>
              </a:rPr>
              <a:t>dysplazi</a:t>
            </a:r>
            <a:r>
              <a:rPr lang="cs-CZ" dirty="0" smtClean="0">
                <a:solidFill>
                  <a:schemeClr val="tx2"/>
                </a:solidFill>
              </a:rPr>
              <a:t> či při svalových poruchách)</a:t>
            </a:r>
          </a:p>
          <a:p>
            <a:pPr lvl="2"/>
            <a:r>
              <a:rPr lang="cs-CZ" dirty="0" err="1" smtClean="0"/>
              <a:t>op</a:t>
            </a:r>
            <a:r>
              <a:rPr lang="cs-CZ" dirty="0" smtClean="0"/>
              <a:t>. řešení rezervovaně (</a:t>
            </a:r>
            <a:r>
              <a:rPr lang="cs-CZ" dirty="0" err="1" smtClean="0"/>
              <a:t>kapsulorafie</a:t>
            </a:r>
            <a:r>
              <a:rPr lang="cs-CZ" dirty="0" smtClean="0"/>
              <a:t>) – snaha zejména o ovlivnění RHB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b="1" dirty="0" err="1" smtClean="0">
                <a:solidFill>
                  <a:srgbClr val="FF0000"/>
                </a:solidFill>
              </a:rPr>
              <a:t>Inveterované</a:t>
            </a:r>
            <a:r>
              <a:rPr lang="cs-CZ" b="1" dirty="0" smtClean="0">
                <a:solidFill>
                  <a:srgbClr val="FF0000"/>
                </a:solidFill>
              </a:rPr>
              <a:t> luxace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 </a:t>
            </a:r>
            <a:r>
              <a:rPr lang="cs-CZ" dirty="0" smtClean="0"/>
              <a:t>velký problém</a:t>
            </a:r>
          </a:p>
          <a:p>
            <a:pPr lvl="2">
              <a:buFontTx/>
              <a:buNone/>
            </a:pPr>
            <a:endParaRPr 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600" b="1" dirty="0" err="1">
                <a:latin typeface="Times New Roman" pitchFamily="18" charset="0"/>
              </a:rPr>
              <a:t>Omartróza</a:t>
            </a:r>
            <a:r>
              <a:rPr lang="cs-CZ" sz="3600" b="1" dirty="0">
                <a:latin typeface="Times New Roman" pitchFamily="18" charset="0"/>
              </a:rPr>
              <a:t> (</a:t>
            </a:r>
            <a:r>
              <a:rPr lang="cs-CZ" sz="3600" b="1" dirty="0" err="1">
                <a:latin typeface="Times New Roman" pitchFamily="18" charset="0"/>
              </a:rPr>
              <a:t>glenohumerální</a:t>
            </a:r>
            <a:r>
              <a:rPr lang="cs-CZ" sz="3600" b="1" dirty="0">
                <a:latin typeface="Times New Roman" pitchFamily="18" charset="0"/>
              </a:rPr>
              <a:t> artróza)</a:t>
            </a:r>
          </a:p>
        </p:txBody>
      </p:sp>
      <p:sp>
        <p:nvSpPr>
          <p:cNvPr id="34819" name="Zástupný symbol pro obsah 7"/>
          <p:cNvSpPr>
            <a:spLocks noGrp="1"/>
          </p:cNvSpPr>
          <p:nvPr>
            <p:ph sz="half" idx="2"/>
          </p:nvPr>
        </p:nvSpPr>
        <p:spPr>
          <a:xfrm>
            <a:off x="250825" y="981075"/>
            <a:ext cx="4403725" cy="532765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Posttraumatická (po fr.)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Sekundární při RA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Následkem rotátorové artropatie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Primární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Terapie: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konzervativně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operačně</a:t>
            </a:r>
          </a:p>
          <a:p>
            <a:pPr lvl="2"/>
            <a:r>
              <a:rPr lang="cs-CZ" dirty="0" err="1" smtClean="0"/>
              <a:t>Resurfacing</a:t>
            </a:r>
            <a:endParaRPr lang="cs-CZ" dirty="0" smtClean="0"/>
          </a:p>
          <a:p>
            <a:pPr lvl="2"/>
            <a:r>
              <a:rPr lang="cs-CZ" dirty="0" smtClean="0"/>
              <a:t>CKP</a:t>
            </a:r>
          </a:p>
          <a:p>
            <a:pPr lvl="2"/>
            <a:r>
              <a:rPr lang="cs-CZ" dirty="0" smtClean="0"/>
              <a:t>TEP</a:t>
            </a:r>
          </a:p>
          <a:p>
            <a:pPr lvl="2"/>
            <a:r>
              <a:rPr lang="cs-CZ" dirty="0" smtClean="0"/>
              <a:t>Reverzní TEP</a:t>
            </a:r>
          </a:p>
        </p:txBody>
      </p:sp>
      <p:pic>
        <p:nvPicPr>
          <p:cNvPr id="34820" name="Picture 6" descr="H:\artróza\rameno\image3.jpg"/>
          <p:cNvPicPr>
            <a:picLocks noChangeAspect="1" noChangeArrowheads="1"/>
          </p:cNvPicPr>
          <p:nvPr/>
        </p:nvPicPr>
        <p:blipFill>
          <a:blip r:embed="rId2" cstate="print"/>
          <a:srcRect l="34250" t="15350" b="16402"/>
          <a:stretch>
            <a:fillRect/>
          </a:stretch>
        </p:blipFill>
        <p:spPr bwMode="auto">
          <a:xfrm>
            <a:off x="5724525" y="981075"/>
            <a:ext cx="31210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:\artróza\rameno\image1.jpg"/>
          <p:cNvPicPr>
            <a:picLocks noChangeAspect="1" noChangeArrowheads="1"/>
          </p:cNvPicPr>
          <p:nvPr/>
        </p:nvPicPr>
        <p:blipFill>
          <a:blip r:embed="rId3" cstate="print"/>
          <a:srcRect l="19765" t="5371" r="20943" b="16000"/>
          <a:stretch>
            <a:fillRect/>
          </a:stretch>
        </p:blipFill>
        <p:spPr bwMode="auto">
          <a:xfrm>
            <a:off x="4211638" y="3141663"/>
            <a:ext cx="2592387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http://www.lima.it/repository/fck/image/Special%20edition%20usa%202012/protesi-smr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92150"/>
            <a:ext cx="24479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http://t0.gstatic.com/images?q=tbn:ANd9GcR86hkV-dSijXNJhhDoiEkSscowz_r-a-raSAAC9HT_Szpm5ZV-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692150"/>
            <a:ext cx="21955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t2.gstatic.com/images?q=tbn:ANd9GcTnZXQXRGTjfKlpMUxlJ5XiMtj25NQaju-XaXOoBI9tfsrAs2j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60350"/>
            <a:ext cx="1800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ttp://cz.all.biz/img/cz/catalog/27710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2246313"/>
            <a:ext cx="28797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Infekce a tumory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465638" cy="492918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Purulentní artritida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Tumory</a:t>
            </a:r>
          </a:p>
          <a:p>
            <a:pPr lvl="1"/>
            <a:r>
              <a:rPr lang="cs-CZ" dirty="0" smtClean="0"/>
              <a:t>Maligní primární (OSA, </a:t>
            </a:r>
            <a:r>
              <a:rPr lang="cs-CZ" dirty="0" err="1" smtClean="0"/>
              <a:t>CHoSA</a:t>
            </a:r>
            <a:r>
              <a:rPr lang="cs-CZ" dirty="0" smtClean="0"/>
              <a:t>, </a:t>
            </a:r>
            <a:r>
              <a:rPr lang="cs-CZ" dirty="0" err="1" smtClean="0"/>
              <a:t>EwingSA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Maligní sekundární (metastázy)</a:t>
            </a:r>
          </a:p>
          <a:p>
            <a:pPr lvl="1"/>
            <a:r>
              <a:rPr lang="cs-CZ" dirty="0" smtClean="0"/>
              <a:t>Benigní a nádorům podobné afekce (např. OBN, </a:t>
            </a:r>
            <a:r>
              <a:rPr lang="cs-CZ" dirty="0" err="1" smtClean="0"/>
              <a:t>chondroblastom</a:t>
            </a:r>
            <a:r>
              <a:rPr lang="cs-CZ" dirty="0" smtClean="0"/>
              <a:t>, ..)</a:t>
            </a:r>
          </a:p>
        </p:txBody>
      </p:sp>
      <p:pic>
        <p:nvPicPr>
          <p:cNvPr id="36868" name="Zástupný symbol pro obsah 6" descr="KuželaMiroslav46RTGhum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4888" y="1196975"/>
            <a:ext cx="4329112" cy="54324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413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>
                <a:latin typeface="Times New Roman" pitchFamily="18" charset="0"/>
              </a:rPr>
              <a:t>Onemocnění </a:t>
            </a:r>
            <a:r>
              <a:rPr lang="cs-CZ" sz="4400" b="1" dirty="0" smtClean="0">
                <a:latin typeface="Times New Roman" pitchFamily="18" charset="0"/>
              </a:rPr>
              <a:t>AC a SC  </a:t>
            </a:r>
            <a:r>
              <a:rPr lang="cs-CZ" sz="4400" b="1" dirty="0">
                <a:latin typeface="Times New Roman" pitchFamily="18" charset="0"/>
              </a:rPr>
              <a:t>kloubu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41325" y="1133475"/>
            <a:ext cx="22509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synovialitida</a:t>
            </a:r>
            <a:endParaRPr lang="cs-CZ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artróza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distorze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subluxace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luxace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7892" name="Picture 4" descr="Rameno- luxace 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981075"/>
            <a:ext cx="4121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641725" y="4765675"/>
            <a:ext cx="1098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            </a:t>
            </a:r>
          </a:p>
          <a:p>
            <a:pPr eaLnBrk="0" hangingPunct="0"/>
            <a:r>
              <a:rPr lang="cs-CZ" sz="2400">
                <a:latin typeface="Times New Roman" pitchFamily="18" charset="0"/>
              </a:rPr>
              <a:t>            </a:t>
            </a:r>
          </a:p>
          <a:p>
            <a:pPr eaLnBrk="0" hangingPunct="0"/>
            <a:r>
              <a:rPr lang="cs-CZ" sz="2400">
                <a:latin typeface="Times New Roman" pitchFamily="18" charset="0"/>
              </a:rPr>
              <a:t>           </a:t>
            </a:r>
          </a:p>
          <a:p>
            <a:pPr eaLnBrk="0" hangingPunct="0"/>
            <a:r>
              <a:rPr lang="cs-CZ" sz="2400">
                <a:latin typeface="Times New Roman" pitchFamily="18" charset="0"/>
              </a:rPr>
              <a:t>            </a:t>
            </a:r>
          </a:p>
        </p:txBody>
      </p:sp>
      <p:pic>
        <p:nvPicPr>
          <p:cNvPr id="6" name="Picture 3" descr="rameno-sternoklav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l="2623" t="581"/>
          <a:stretch>
            <a:fillRect/>
          </a:stretch>
        </p:blipFill>
        <p:spPr bwMode="auto">
          <a:xfrm>
            <a:off x="683568" y="3573016"/>
            <a:ext cx="4248472" cy="30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9584"/>
            <a:ext cx="7632848" cy="3841784"/>
          </a:xfrm>
          <a:prstGeom prst="rect">
            <a:avLst/>
          </a:prstGeom>
          <a:noFill/>
        </p:spPr>
      </p:pic>
      <p:pic>
        <p:nvPicPr>
          <p:cNvPr id="2052" name="Picture 4" descr="Výsledek obrázku pro cervicobrachial syndr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0"/>
            <a:ext cx="2743200" cy="3619500"/>
          </a:xfrm>
          <a:prstGeom prst="rect">
            <a:avLst/>
          </a:prstGeom>
          <a:noFill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000" b="1" dirty="0" smtClean="0">
                <a:latin typeface="Times New Roman" pitchFamily="18" charset="0"/>
              </a:rPr>
              <a:t>Přenesená bolest:</a:t>
            </a:r>
            <a:endParaRPr lang="cs-CZ" sz="4000" b="1" dirty="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1520" y="1916832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imes New Roman" pitchFamily="18" charset="0"/>
              </a:rPr>
              <a:t>C </a:t>
            </a:r>
            <a:r>
              <a:rPr lang="cs-CZ" sz="2400" dirty="0" smtClean="0">
                <a:solidFill>
                  <a:schemeClr val="tx2"/>
                </a:solidFill>
                <a:latin typeface="Times New Roman" pitchFamily="18" charset="0"/>
              </a:rPr>
              <a:t>páteř – cervikobrachiální </a:t>
            </a:r>
            <a:r>
              <a:rPr lang="cs-CZ" sz="2400" dirty="0" smtClean="0">
                <a:solidFill>
                  <a:schemeClr val="tx2"/>
                </a:solidFill>
                <a:latin typeface="Times New Roman" pitchFamily="18" charset="0"/>
              </a:rPr>
              <a:t>syndrom</a:t>
            </a:r>
          </a:p>
          <a:p>
            <a:pPr eaLnBrk="0" hangingPunct="0"/>
            <a:r>
              <a:rPr lang="cs-CZ" sz="2400" dirty="0" smtClean="0">
                <a:solidFill>
                  <a:schemeClr val="tx2"/>
                </a:solidFill>
                <a:latin typeface="Times New Roman" pitchFamily="18" charset="0"/>
              </a:rPr>
              <a:t>                 </a:t>
            </a:r>
            <a:r>
              <a:rPr lang="cs-CZ" sz="2400" dirty="0" err="1" smtClean="0">
                <a:solidFill>
                  <a:schemeClr val="tx2"/>
                </a:solidFill>
                <a:latin typeface="Times New Roman" pitchFamily="18" charset="0"/>
              </a:rPr>
              <a:t>hernia</a:t>
            </a:r>
            <a:r>
              <a:rPr lang="cs-CZ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latin typeface="Times New Roman" pitchFamily="18" charset="0"/>
              </a:rPr>
              <a:t>disci</a:t>
            </a:r>
            <a:endParaRPr lang="cs-CZ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000" b="1" dirty="0" smtClean="0">
                <a:latin typeface="Times New Roman" pitchFamily="18" charset="0"/>
              </a:rPr>
              <a:t>Přenesená bolest:</a:t>
            </a:r>
            <a:endParaRPr lang="cs-CZ" sz="4000" b="1" dirty="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528" y="1772816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 err="1" smtClean="0">
                <a:solidFill>
                  <a:schemeClr val="tx2"/>
                </a:solidFill>
                <a:latin typeface="Times New Roman" pitchFamily="18" charset="0"/>
              </a:rPr>
              <a:t>Thoracic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3200" dirty="0" err="1">
                <a:solidFill>
                  <a:schemeClr val="tx2"/>
                </a:solidFill>
                <a:latin typeface="Times New Roman" pitchFamily="18" charset="0"/>
              </a:rPr>
              <a:t>outlet</a:t>
            </a: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syndrom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3429000"/>
            <a:ext cx="7355160" cy="2895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TOS1.jpg"/>
          <p:cNvPicPr>
            <a:picLocks noChangeAspect="1"/>
          </p:cNvPicPr>
          <p:nvPr/>
        </p:nvPicPr>
        <p:blipFill>
          <a:blip r:embed="rId2" cstate="print"/>
          <a:srcRect l="8230" t="19155" r="6383" b="6851"/>
          <a:stretch>
            <a:fillRect/>
          </a:stretch>
        </p:blipFill>
        <p:spPr>
          <a:xfrm>
            <a:off x="251520" y="2420888"/>
            <a:ext cx="5976664" cy="3888432"/>
          </a:xfrm>
          <a:prstGeom prst="rect">
            <a:avLst/>
          </a:prstGeom>
        </p:spPr>
      </p:pic>
      <p:pic>
        <p:nvPicPr>
          <p:cNvPr id="1032" name="Picture 8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699792" cy="276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82" y="2321768"/>
            <a:ext cx="2876550" cy="4419600"/>
          </a:xfrm>
          <a:prstGeom prst="rect">
            <a:avLst/>
          </a:prstGeom>
          <a:noFill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576" y="764704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000" b="1" dirty="0" smtClean="0">
                <a:latin typeface="Times New Roman" pitchFamily="18" charset="0"/>
              </a:rPr>
              <a:t>Přenesená bolest:</a:t>
            </a:r>
            <a:endParaRPr lang="cs-CZ" sz="4000" b="1" dirty="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987824" y="4795897"/>
            <a:ext cx="6408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Nemoci </a:t>
            </a: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srdce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Nemoci plic, 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pleury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Nemoci žlučníku a žlučových cest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/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8610" name="Picture 2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 l="9452" r="17293" b="4082"/>
          <a:stretch>
            <a:fillRect/>
          </a:stretch>
        </p:blipFill>
        <p:spPr bwMode="auto">
          <a:xfrm>
            <a:off x="5652120" y="260648"/>
            <a:ext cx="3096344" cy="4694458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628800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Viscerální: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4.bp.blogspot.com/-C7cBa-Vg9Rw/UiowJBoRfjI/AAAAAAAAD04/kLd9j65-tog/s1600/CTA%20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968552"/>
            <a:ext cx="1910267" cy="17008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4824536" cy="11430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Rotátorová manžeta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4824536" cy="54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šlachy svalů odstupujících od lopatky a upínající se na hlavici humeru, kolem které vytváří „manžetu“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m.</a:t>
            </a:r>
            <a:r>
              <a:rPr lang="cs-CZ" dirty="0" err="1" smtClean="0"/>
              <a:t>subscapularis</a:t>
            </a:r>
            <a:r>
              <a:rPr lang="cs-CZ" dirty="0" smtClean="0"/>
              <a:t>, m.</a:t>
            </a:r>
            <a:r>
              <a:rPr lang="cs-CZ" dirty="0" err="1" smtClean="0"/>
              <a:t>supraspinatus</a:t>
            </a:r>
            <a:r>
              <a:rPr lang="cs-CZ" dirty="0" smtClean="0"/>
              <a:t>, m.</a:t>
            </a:r>
            <a:r>
              <a:rPr lang="cs-CZ" dirty="0" err="1" smtClean="0"/>
              <a:t>infraspinatus</a:t>
            </a:r>
            <a:r>
              <a:rPr lang="cs-CZ" dirty="0" smtClean="0"/>
              <a:t>, m.</a:t>
            </a:r>
            <a:r>
              <a:rPr lang="cs-CZ" dirty="0" err="1" smtClean="0"/>
              <a:t>teres</a:t>
            </a:r>
            <a:r>
              <a:rPr lang="cs-CZ" dirty="0" smtClean="0"/>
              <a:t> </a:t>
            </a:r>
            <a:r>
              <a:rPr lang="cs-CZ" dirty="0" err="1" smtClean="0"/>
              <a:t>minor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význam: </a:t>
            </a:r>
          </a:p>
          <a:p>
            <a:pPr lvl="1"/>
            <a:r>
              <a:rPr lang="cs-CZ" dirty="0" smtClean="0"/>
              <a:t>pohyb v GH kloubu (zvedání a rotace)</a:t>
            </a:r>
          </a:p>
          <a:p>
            <a:pPr lvl="1"/>
            <a:r>
              <a:rPr lang="cs-CZ" dirty="0" err="1" smtClean="0"/>
              <a:t>depresory</a:t>
            </a:r>
            <a:r>
              <a:rPr lang="cs-CZ" dirty="0" smtClean="0"/>
              <a:t> hlavice</a:t>
            </a:r>
          </a:p>
          <a:p>
            <a:pPr lvl="1"/>
            <a:r>
              <a:rPr lang="cs-CZ" dirty="0" smtClean="0"/>
              <a:t>dynamické stabilizátory GH kloubu</a:t>
            </a:r>
          </a:p>
          <a:p>
            <a:endParaRPr lang="cs-CZ" dirty="0" smtClean="0"/>
          </a:p>
          <a:p>
            <a:r>
              <a:rPr lang="cs-CZ" dirty="0" smtClean="0"/>
              <a:t>patologie: </a:t>
            </a:r>
          </a:p>
          <a:p>
            <a:pPr lvl="1"/>
            <a:r>
              <a:rPr lang="cs-CZ" dirty="0" err="1" smtClean="0"/>
              <a:t>impingement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tendinitidy a kalcifikace</a:t>
            </a:r>
          </a:p>
          <a:p>
            <a:pPr lvl="1"/>
            <a:r>
              <a:rPr lang="cs-CZ" dirty="0" smtClean="0"/>
              <a:t>ruptury traumatické a degenerativní,</a:t>
            </a:r>
          </a:p>
          <a:p>
            <a:pPr lvl="1"/>
            <a:r>
              <a:rPr lang="cs-CZ" dirty="0" smtClean="0"/>
              <a:t>rotátorová artropatie </a:t>
            </a:r>
          </a:p>
          <a:p>
            <a:endParaRPr lang="cs-CZ" dirty="0"/>
          </a:p>
        </p:txBody>
      </p:sp>
      <p:pic>
        <p:nvPicPr>
          <p:cNvPr id="24578" name="Picture 2" descr="http://www.ericcressey.com/wp-content/uploads/2012/01/kirs-f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7775" y="836712"/>
            <a:ext cx="4086225" cy="3619500"/>
          </a:xfrm>
          <a:prstGeom prst="rect">
            <a:avLst/>
          </a:prstGeom>
          <a:noFill/>
        </p:spPr>
      </p:pic>
      <p:pic>
        <p:nvPicPr>
          <p:cNvPr id="24580" name="Picture 4" descr="http://www.t-nation.com/img/photos/07-016-training/image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97152"/>
            <a:ext cx="2517982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Šlacha dlouhé hlavy bicepsu 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5181208"/>
          </a:xfrm>
        </p:spPr>
        <p:txBody>
          <a:bodyPr>
            <a:normAutofit/>
          </a:bodyPr>
          <a:lstStyle/>
          <a:p>
            <a:r>
              <a:rPr lang="cs-CZ" dirty="0" err="1" smtClean="0"/>
              <a:t>intraartikulárně</a:t>
            </a:r>
            <a:r>
              <a:rPr lang="cs-CZ" dirty="0" smtClean="0"/>
              <a:t> probíhající šlacha</a:t>
            </a:r>
          </a:p>
          <a:p>
            <a:endParaRPr lang="cs-CZ" dirty="0" smtClean="0"/>
          </a:p>
          <a:p>
            <a:r>
              <a:rPr lang="cs-CZ" dirty="0" smtClean="0"/>
              <a:t>Úpon na horním labru</a:t>
            </a:r>
          </a:p>
          <a:p>
            <a:endParaRPr lang="cs-CZ" dirty="0" smtClean="0"/>
          </a:p>
          <a:p>
            <a:r>
              <a:rPr lang="cs-CZ" dirty="0" smtClean="0"/>
              <a:t>patologie: </a:t>
            </a:r>
            <a:r>
              <a:rPr lang="cs-CZ" dirty="0" err="1" smtClean="0"/>
              <a:t>tenosynovialitidy</a:t>
            </a:r>
            <a:r>
              <a:rPr lang="cs-CZ" dirty="0" smtClean="0"/>
              <a:t>, ruptury, SLAP léze</a:t>
            </a:r>
            <a:endParaRPr lang="cs-CZ" dirty="0"/>
          </a:p>
        </p:txBody>
      </p:sp>
      <p:pic>
        <p:nvPicPr>
          <p:cNvPr id="23554" name="Picture 2" descr="http://www.rad.washington.edu/academics/academic-sections/msk/muscle-atlas/upper-body/biceps-brachii/atlas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706374"/>
            <a:ext cx="1638416" cy="3213512"/>
          </a:xfrm>
          <a:prstGeom prst="rect">
            <a:avLst/>
          </a:prstGeom>
          <a:noFill/>
        </p:spPr>
      </p:pic>
      <p:pic>
        <p:nvPicPr>
          <p:cNvPr id="6" name="Picture 3" descr="Rameno- rpt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2649" b="5936"/>
          <a:stretch>
            <a:fillRect/>
          </a:stretch>
        </p:blipFill>
        <p:spPr bwMode="auto">
          <a:xfrm>
            <a:off x="4572000" y="3204079"/>
            <a:ext cx="2311588" cy="17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orthopaedic.com.sg/wp-content/uploads/2011/05/Snyders-SLAP-Tear-Classifica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0105" y="5136976"/>
            <a:ext cx="3762375" cy="1676400"/>
          </a:xfrm>
          <a:prstGeom prst="rect">
            <a:avLst/>
          </a:prstGeom>
          <a:noFill/>
        </p:spPr>
      </p:pic>
      <p:pic>
        <p:nvPicPr>
          <p:cNvPr id="23560" name="Picture 8" descr="Slap Tear"/>
          <p:cNvPicPr>
            <a:picLocks noChangeAspect="1" noChangeArrowheads="1"/>
          </p:cNvPicPr>
          <p:nvPr/>
        </p:nvPicPr>
        <p:blipFill>
          <a:blip r:embed="rId7" cstate="print"/>
          <a:srcRect b="9136"/>
          <a:stretch>
            <a:fillRect/>
          </a:stretch>
        </p:blipFill>
        <p:spPr bwMode="auto">
          <a:xfrm>
            <a:off x="4139952" y="1268760"/>
            <a:ext cx="3456384" cy="176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6696744" cy="11430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GH kloub = nezátěžový kloub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5112568" cy="5037192"/>
          </a:xfrm>
        </p:spPr>
        <p:txBody>
          <a:bodyPr>
            <a:normAutofit/>
          </a:bodyPr>
          <a:lstStyle/>
          <a:p>
            <a:r>
              <a:rPr lang="cs-CZ" dirty="0" smtClean="0"/>
              <a:t>Primární osteoartróza je vzácná</a:t>
            </a:r>
          </a:p>
          <a:p>
            <a:endParaRPr lang="cs-CZ" dirty="0" smtClean="0"/>
          </a:p>
          <a:p>
            <a:r>
              <a:rPr lang="cs-CZ" dirty="0" smtClean="0"/>
              <a:t>Častěji:</a:t>
            </a:r>
          </a:p>
          <a:p>
            <a:pPr lvl="1"/>
            <a:r>
              <a:rPr lang="cs-CZ" dirty="0" smtClean="0"/>
              <a:t>stavy po zlomeninách proximálního humeru</a:t>
            </a:r>
          </a:p>
          <a:p>
            <a:pPr lvl="1"/>
            <a:r>
              <a:rPr lang="cs-CZ" dirty="0" smtClean="0"/>
              <a:t>revmatoidní artritida</a:t>
            </a:r>
          </a:p>
          <a:p>
            <a:pPr lvl="1"/>
            <a:r>
              <a:rPr lang="cs-CZ" dirty="0" smtClean="0"/>
              <a:t>rotátorová artropatie</a:t>
            </a:r>
          </a:p>
          <a:p>
            <a:pPr lvl="1"/>
            <a:r>
              <a:rPr lang="cs-CZ" dirty="0" smtClean="0"/>
              <a:t>vzácně nekrózy hlavice humeru </a:t>
            </a:r>
            <a:endParaRPr lang="cs-CZ" dirty="0"/>
          </a:p>
        </p:txBody>
      </p:sp>
      <p:pic>
        <p:nvPicPr>
          <p:cNvPr id="22530" name="Picture 2" descr="http://www.zadeh.co.uk/shouldersurgery/copeland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940" t="10472" r="51309"/>
          <a:stretch>
            <a:fillRect/>
          </a:stretch>
        </p:blipFill>
        <p:spPr bwMode="auto">
          <a:xfrm>
            <a:off x="5292080" y="2132856"/>
            <a:ext cx="1751336" cy="2304256"/>
          </a:xfrm>
          <a:prstGeom prst="rect">
            <a:avLst/>
          </a:prstGeom>
          <a:noFill/>
        </p:spPr>
      </p:pic>
      <p:pic>
        <p:nvPicPr>
          <p:cNvPr id="22532" name="Picture 4" descr="http://img.medscape.com/pi/emed/ckb/radiology/336139-401595-4612t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7599"/>
          <a:stretch>
            <a:fillRect/>
          </a:stretch>
        </p:blipFill>
        <p:spPr bwMode="auto">
          <a:xfrm>
            <a:off x="7132215" y="2132856"/>
            <a:ext cx="1832273" cy="2304256"/>
          </a:xfrm>
          <a:prstGeom prst="rect">
            <a:avLst/>
          </a:prstGeom>
          <a:noFill/>
        </p:spPr>
      </p:pic>
      <p:pic>
        <p:nvPicPr>
          <p:cNvPr id="22534" name="Picture 6" descr="http://images.radiopaedia.org/images/130249/4d542c80cc49dfee526b7d9cf7908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47709" t="13034" r="22996" b="38553"/>
          <a:stretch>
            <a:fillRect/>
          </a:stretch>
        </p:blipFill>
        <p:spPr bwMode="auto">
          <a:xfrm flipH="1">
            <a:off x="7164288" y="4509120"/>
            <a:ext cx="1766966" cy="2088232"/>
          </a:xfrm>
          <a:prstGeom prst="rect">
            <a:avLst/>
          </a:prstGeom>
          <a:noFill/>
        </p:spPr>
      </p:pic>
      <p:pic>
        <p:nvPicPr>
          <p:cNvPr id="7" name="Obrázek 6" descr="ap.jpg"/>
          <p:cNvPicPr>
            <a:picLocks noChangeAspect="1"/>
          </p:cNvPicPr>
          <p:nvPr/>
        </p:nvPicPr>
        <p:blipFill>
          <a:blip r:embed="rId8" cstate="print"/>
          <a:srcRect l="22971" t="11364" r="5129" b="25000"/>
          <a:stretch>
            <a:fillRect/>
          </a:stretch>
        </p:blipFill>
        <p:spPr>
          <a:xfrm flipH="1">
            <a:off x="6876256" y="132286"/>
            <a:ext cx="2088232" cy="1928562"/>
          </a:xfrm>
          <a:prstGeom prst="rect">
            <a:avLst/>
          </a:prstGeom>
        </p:spPr>
      </p:pic>
      <p:pic>
        <p:nvPicPr>
          <p:cNvPr id="22536" name="Picture 8" descr="Figure 1: X-ray (anteroposterior view) left proximal humerus in a 61-year-old man showing (a) 3 part proximal humerus fracture; (b) postoperative X-rays with well alligned fragments and k-wires in situ; (c) X-rays at 5 years followup with well healed and remodeled proximal humerus"/>
          <p:cNvPicPr>
            <a:picLocks noChangeAspect="1" noChangeArrowheads="1"/>
          </p:cNvPicPr>
          <p:nvPr/>
        </p:nvPicPr>
        <p:blipFill>
          <a:blip r:embed="rId9" cstate="print"/>
          <a:srcRect l="62264" r="20584" b="18204"/>
          <a:stretch>
            <a:fillRect/>
          </a:stretch>
        </p:blipFill>
        <p:spPr bwMode="auto">
          <a:xfrm>
            <a:off x="5292080" y="4509120"/>
            <a:ext cx="1763105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Anamnéza: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321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dominance paže</a:t>
            </a:r>
          </a:p>
          <a:p>
            <a:r>
              <a:rPr lang="cs-CZ" dirty="0" smtClean="0"/>
              <a:t>trauma </a:t>
            </a:r>
          </a:p>
          <a:p>
            <a:pPr lvl="1"/>
            <a:r>
              <a:rPr lang="cs-CZ" sz="2000" dirty="0" smtClean="0"/>
              <a:t>zlomeniny – </a:t>
            </a:r>
            <a:r>
              <a:rPr lang="cs-CZ" sz="2000" dirty="0" err="1" smtClean="0"/>
              <a:t>proxim</a:t>
            </a:r>
            <a:r>
              <a:rPr lang="cs-CZ" sz="2000" dirty="0" smtClean="0"/>
              <a:t>. humeru, </a:t>
            </a:r>
            <a:r>
              <a:rPr lang="cs-CZ" sz="2000" dirty="0" err="1" smtClean="0"/>
              <a:t>abrupce</a:t>
            </a:r>
            <a:r>
              <a:rPr lang="cs-CZ" sz="2000" dirty="0" smtClean="0"/>
              <a:t> velkého hrbolu, zlomeniny klíční kosti</a:t>
            </a:r>
          </a:p>
          <a:p>
            <a:pPr lvl="1"/>
            <a:r>
              <a:rPr lang="cs-CZ" sz="2000" dirty="0" smtClean="0"/>
              <a:t>luxace GH kloubu – první, recidivující, </a:t>
            </a:r>
            <a:r>
              <a:rPr lang="cs-CZ" sz="2000" dirty="0" err="1" smtClean="0"/>
              <a:t>mechasnismus</a:t>
            </a:r>
            <a:r>
              <a:rPr lang="cs-CZ" sz="2000" dirty="0" smtClean="0"/>
              <a:t>, směr, způsob repozice,..</a:t>
            </a:r>
          </a:p>
          <a:p>
            <a:pPr lvl="1"/>
            <a:r>
              <a:rPr lang="cs-CZ" sz="2000" dirty="0" smtClean="0"/>
              <a:t>luxace AC a SC kloubu</a:t>
            </a:r>
          </a:p>
          <a:p>
            <a:pPr lvl="1"/>
            <a:r>
              <a:rPr lang="cs-CZ" sz="2000" dirty="0" smtClean="0"/>
              <a:t>kontuze ramena</a:t>
            </a:r>
          </a:p>
          <a:p>
            <a:r>
              <a:rPr lang="cs-CZ" dirty="0" smtClean="0"/>
              <a:t>profesní, sportovní a další aktivity </a:t>
            </a:r>
            <a:endParaRPr lang="cs-CZ" sz="2200" dirty="0" smtClean="0"/>
          </a:p>
          <a:p>
            <a:pPr lvl="1"/>
            <a:r>
              <a:rPr lang="cs-CZ" sz="2000" dirty="0" err="1" smtClean="0"/>
              <a:t>over</a:t>
            </a:r>
            <a:r>
              <a:rPr lang="cs-CZ" sz="2000" dirty="0" smtClean="0"/>
              <a:t>-</a:t>
            </a:r>
            <a:r>
              <a:rPr lang="cs-CZ" sz="2000" dirty="0" err="1" smtClean="0"/>
              <a:t>head</a:t>
            </a:r>
            <a:r>
              <a:rPr lang="cs-CZ" sz="2000" dirty="0" smtClean="0"/>
              <a:t> aktivity, vrhačské disciplíny, jiné chronické přetěžování</a:t>
            </a:r>
          </a:p>
          <a:p>
            <a:r>
              <a:rPr lang="cs-CZ" dirty="0" smtClean="0"/>
              <a:t>prodělané choroby</a:t>
            </a:r>
          </a:p>
          <a:p>
            <a:pPr lvl="1"/>
            <a:r>
              <a:rPr lang="cs-CZ" sz="2000" dirty="0" smtClean="0"/>
              <a:t>neurologické  s ovlivněním funkce ramena (CMP, </a:t>
            </a:r>
            <a:r>
              <a:rPr lang="cs-CZ" sz="2000" dirty="0" err="1" smtClean="0"/>
              <a:t>st.p</a:t>
            </a:r>
            <a:r>
              <a:rPr lang="cs-CZ" sz="2000" dirty="0" smtClean="0"/>
              <a:t>. DMO, paréza brach.plexu, </a:t>
            </a:r>
            <a:r>
              <a:rPr lang="cs-CZ" sz="2000" dirty="0" err="1" smtClean="0"/>
              <a:t>syringomyeliie</a:t>
            </a:r>
            <a:r>
              <a:rPr lang="cs-CZ" sz="2000" dirty="0" smtClean="0"/>
              <a:t>, </a:t>
            </a:r>
            <a:r>
              <a:rPr lang="cs-CZ" sz="2000" dirty="0" err="1" smtClean="0"/>
              <a:t>st.p</a:t>
            </a:r>
            <a:r>
              <a:rPr lang="cs-CZ" sz="2000" dirty="0" smtClean="0"/>
              <a:t>. </a:t>
            </a:r>
            <a:r>
              <a:rPr lang="cs-CZ" sz="2000" dirty="0" err="1" smtClean="0"/>
              <a:t>op</a:t>
            </a:r>
            <a:r>
              <a:rPr lang="cs-CZ" sz="2000" dirty="0" smtClean="0"/>
              <a:t>. C </a:t>
            </a:r>
            <a:r>
              <a:rPr lang="cs-CZ" sz="2000" dirty="0" err="1" smtClean="0"/>
              <a:t>pateře</a:t>
            </a:r>
            <a:r>
              <a:rPr lang="cs-CZ" sz="2000" dirty="0" smtClean="0"/>
              <a:t>,..)</a:t>
            </a:r>
          </a:p>
          <a:p>
            <a:pPr lvl="1"/>
            <a:r>
              <a:rPr lang="cs-CZ" sz="2000" dirty="0" smtClean="0"/>
              <a:t>onemocnění související se zmrzlým ramenem (DM, ICHS, </a:t>
            </a:r>
            <a:r>
              <a:rPr lang="cs-CZ" sz="2000" dirty="0" err="1" smtClean="0"/>
              <a:t>thyreopatie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onkologické onemocnění (možnost meta postižení skeletu)</a:t>
            </a:r>
          </a:p>
          <a:p>
            <a:pPr lvl="1"/>
            <a:r>
              <a:rPr lang="cs-CZ" sz="2000" dirty="0" smtClean="0"/>
              <a:t>možné příčiny přenesené viscerální bolesti (žlučník, bránice, srdce, plicní hroty)  </a:t>
            </a:r>
          </a:p>
          <a:p>
            <a:r>
              <a:rPr lang="cs-CZ" dirty="0" smtClean="0"/>
              <a:t>předchozí léčba a operace ramena</a:t>
            </a:r>
          </a:p>
          <a:p>
            <a:endParaRPr lang="cs-CZ" sz="2200" dirty="0" smtClean="0"/>
          </a:p>
          <a:p>
            <a:pPr lvl="1"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Subjektivní obtíže pacienta: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3216"/>
          </a:xfrm>
        </p:spPr>
        <p:txBody>
          <a:bodyPr>
            <a:normAutofit fontScale="85000" lnSpcReduction="20000"/>
          </a:bodyPr>
          <a:lstStyle/>
          <a:p>
            <a:endParaRPr lang="cs-CZ" sz="2200" dirty="0" smtClean="0"/>
          </a:p>
          <a:p>
            <a:r>
              <a:rPr lang="cs-CZ" sz="3000" dirty="0" smtClean="0"/>
              <a:t>Bolest- analýza bolesti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3000" dirty="0" smtClean="0"/>
              <a:t>Omezení hybnosti a aktivit pacienta </a:t>
            </a:r>
          </a:p>
          <a:p>
            <a:pPr>
              <a:buNone/>
            </a:pPr>
            <a:r>
              <a:rPr lang="cs-CZ" dirty="0" smtClean="0"/>
              <a:t>	(od sportu po běžné aktivity </a:t>
            </a:r>
            <a:r>
              <a:rPr lang="cs-CZ" dirty="0" err="1" smtClean="0"/>
              <a:t>sebeobsluhy</a:t>
            </a:r>
            <a:r>
              <a:rPr lang="cs-CZ" dirty="0" smtClean="0"/>
              <a:t>): </a:t>
            </a:r>
          </a:p>
          <a:p>
            <a:pPr lvl="1"/>
            <a:r>
              <a:rPr lang="cs-CZ" dirty="0" smtClean="0"/>
              <a:t>pro bolest </a:t>
            </a:r>
          </a:p>
          <a:p>
            <a:pPr lvl="1"/>
            <a:r>
              <a:rPr lang="cs-CZ" dirty="0" smtClean="0"/>
              <a:t>ztuhlost </a:t>
            </a:r>
          </a:p>
          <a:p>
            <a:pPr lvl="1"/>
            <a:r>
              <a:rPr lang="cs-CZ" dirty="0" smtClean="0"/>
              <a:t>slabost</a:t>
            </a:r>
          </a:p>
          <a:p>
            <a:endParaRPr lang="cs-CZ" sz="2200" dirty="0" smtClean="0"/>
          </a:p>
          <a:p>
            <a:r>
              <a:rPr lang="cs-CZ" sz="3000" dirty="0" err="1" smtClean="0"/>
              <a:t>Instabilita</a:t>
            </a:r>
            <a:endParaRPr lang="cs-CZ" sz="3000" dirty="0" smtClean="0"/>
          </a:p>
          <a:p>
            <a:endParaRPr lang="cs-CZ" sz="3000" dirty="0" smtClean="0"/>
          </a:p>
          <a:p>
            <a:r>
              <a:rPr lang="cs-CZ" sz="3000" dirty="0" smtClean="0"/>
              <a:t>Další</a:t>
            </a:r>
          </a:p>
          <a:p>
            <a:pPr lvl="1"/>
            <a:r>
              <a:rPr lang="cs-CZ" sz="2600" dirty="0" smtClean="0"/>
              <a:t>otok, rezistence</a:t>
            </a:r>
          </a:p>
          <a:p>
            <a:pPr lvl="1"/>
            <a:r>
              <a:rPr lang="cs-CZ" sz="2600" dirty="0" smtClean="0"/>
              <a:t>deformita</a:t>
            </a:r>
          </a:p>
          <a:p>
            <a:pPr lvl="1"/>
            <a:r>
              <a:rPr lang="cs-CZ" sz="2600" dirty="0" smtClean="0"/>
              <a:t>celkové příznaky,..</a:t>
            </a:r>
            <a:endParaRPr lang="cs-CZ" sz="2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1658</TotalTime>
  <Words>2081</Words>
  <Application>Microsoft Office PowerPoint</Application>
  <PresentationFormat>Předvádění na obrazovce (4:3)</PresentationFormat>
  <Paragraphs>435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Tok</vt:lpstr>
      <vt:lpstr>                Rameno</vt:lpstr>
      <vt:lpstr>                               Anatomie </vt:lpstr>
      <vt:lpstr>Pohyb a stabilita GH kloubu</vt:lpstr>
      <vt:lpstr>Subakromiální (SA) prostor </vt:lpstr>
      <vt:lpstr>Rotátorová manžeta </vt:lpstr>
      <vt:lpstr> Šlacha dlouhé hlavy bicepsu  </vt:lpstr>
      <vt:lpstr>GH kloub = nezátěžový kloub </vt:lpstr>
      <vt:lpstr>Anamnéza: </vt:lpstr>
      <vt:lpstr>Subjektivní obtíže pacienta: </vt:lpstr>
      <vt:lpstr>Analýza bolesti (charakter – intenzita – trvání - lokalizace - propagace – vazba na aktivitu)  </vt:lpstr>
      <vt:lpstr>Klinické vyšetření: </vt:lpstr>
      <vt:lpstr>Klinické vyšetření - aspekce </vt:lpstr>
      <vt:lpstr>Klinické vyšetření - aspekce </vt:lpstr>
      <vt:lpstr>Klinické vyšetření - palpace </vt:lpstr>
      <vt:lpstr>Klinické vyšetření – vyšetření hybnosti </vt:lpstr>
      <vt:lpstr>Klinické vyšetření – testy na stabilitu </vt:lpstr>
      <vt:lpstr>Klinické vyšetření – testy na RM </vt:lpstr>
      <vt:lpstr>Klinické vyšetření – testy na impingement </vt:lpstr>
      <vt:lpstr>Klinické vyšetření – testy na CLMBB </vt:lpstr>
      <vt:lpstr>Klinické vyšetření – testy na AC kloub </vt:lpstr>
      <vt:lpstr>Zobrazovací a laboratorní vyšetření: </vt:lpstr>
      <vt:lpstr>RTG</vt:lpstr>
      <vt:lpstr>Ultrazvuk</vt:lpstr>
      <vt:lpstr>Ultrazvuk</vt:lpstr>
      <vt:lpstr>Ultrazvuk</vt:lpstr>
      <vt:lpstr>RTG</vt:lpstr>
      <vt:lpstr>RTG</vt:lpstr>
      <vt:lpstr>CT </vt:lpstr>
      <vt:lpstr>MRI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SLAP léze</vt:lpstr>
      <vt:lpstr>Prezentace aplikace PowerPoint</vt:lpstr>
      <vt:lpstr>Prezentace aplikace PowerPoint</vt:lpstr>
      <vt:lpstr>Prezentace aplikace PowerPoint</vt:lpstr>
      <vt:lpstr>Nestability GH kloubu</vt:lpstr>
      <vt:lpstr>Nestability GH kloubu</vt:lpstr>
      <vt:lpstr>Nestability GH kloubu</vt:lpstr>
      <vt:lpstr>Prezentace aplikace PowerPoint</vt:lpstr>
      <vt:lpstr>Prezentace aplikace PowerPoint</vt:lpstr>
      <vt:lpstr>Infekce a tumory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ramenního kloubu</dc:title>
  <dc:creator>Lukas</dc:creator>
  <cp:lastModifiedBy>PC</cp:lastModifiedBy>
  <cp:revision>169</cp:revision>
  <dcterms:created xsi:type="dcterms:W3CDTF">2014-03-16T15:02:20Z</dcterms:created>
  <dcterms:modified xsi:type="dcterms:W3CDTF">2023-03-28T08:21:19Z</dcterms:modified>
</cp:coreProperties>
</file>