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79" r:id="rId4"/>
    <p:sldId id="264" r:id="rId5"/>
    <p:sldId id="303" r:id="rId6"/>
    <p:sldId id="265" r:id="rId7"/>
    <p:sldId id="267" r:id="rId8"/>
    <p:sldId id="268" r:id="rId9"/>
    <p:sldId id="270" r:id="rId10"/>
    <p:sldId id="273" r:id="rId11"/>
    <p:sldId id="275" r:id="rId12"/>
    <p:sldId id="276" r:id="rId13"/>
    <p:sldId id="293" r:id="rId14"/>
    <p:sldId id="294" r:id="rId15"/>
    <p:sldId id="295" r:id="rId16"/>
    <p:sldId id="297" r:id="rId17"/>
    <p:sldId id="301" r:id="rId18"/>
    <p:sldId id="289" r:id="rId19"/>
    <p:sldId id="300" r:id="rId20"/>
    <p:sldId id="261" r:id="rId21"/>
    <p:sldId id="258" r:id="rId22"/>
    <p:sldId id="30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42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5F37C-3A39-49B0-94EC-F2D1AFCC3ED2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F0345-157B-43F3-837A-238994235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97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F0345-157B-43F3-837A-238994235A3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6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CCE86-20FD-4646-A3E7-2AA4A5F2579B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med.muni.cz/Traumatologie/I_Chirurgie/Retroperitonea/Retro.htm" TargetMode="External"/><Relationship Id="rId2" Type="http://schemas.openxmlformats.org/officeDocument/2006/relationships/hyperlink" Target="https://uroweb.org/guideline/urological-trauma/#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w/Retroperitoneum" TargetMode="External"/><Relationship Id="rId5" Type="http://schemas.openxmlformats.org/officeDocument/2006/relationships/hyperlink" Target="https://en.wikipedia.org/wiki/Retroperitoneal_space" TargetMode="External"/><Relationship Id="rId4" Type="http://schemas.openxmlformats.org/officeDocument/2006/relationships/hyperlink" Target="https://en.wikipedia.org/wiki/Urinary_syste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uroweb.org/guideline/urological-trauma/#4" TargetMode="External"/><Relationship Id="rId2" Type="http://schemas.openxmlformats.org/officeDocument/2006/relationships/hyperlink" Target="https://en.wikipedia.org/wiki/Urinary_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troperitoneal_space" TargetMode="External"/><Relationship Id="rId5" Type="http://schemas.openxmlformats.org/officeDocument/2006/relationships/hyperlink" Target="https://cs.garynevillegasm.com/zdorove/102625-nefrostoma-chto-eto-takoe-operaciya-uhod-profilaktika-i-posledstviya.html" TargetMode="External"/><Relationship Id="rId4" Type="http://schemas.openxmlformats.org/officeDocument/2006/relationships/hyperlink" Target="https://www.facebook.com/Draftabahmed28/photos/pcb.1077789009300339/1077788952633678/?type=3&amp;theat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457FC-5DEE-4DD3-A392-AE51DA2F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492896"/>
            <a:ext cx="8521200" cy="1579049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systému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900668-58F8-4404-9B1F-82379F975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437112"/>
            <a:ext cx="8521200" cy="992152"/>
          </a:xfrm>
        </p:spPr>
        <p:txBody>
          <a:bodyPr>
            <a:normAutofit/>
          </a:bodyPr>
          <a:lstStyle/>
          <a:p>
            <a:r>
              <a:rPr dirty="0">
                <a:latin typeface="Arial" panose="020B0604020202020204" pitchFamily="34" charset="0"/>
                <a:cs typeface="Arial" pitchFamily="34" charset="0"/>
              </a:rPr>
              <a:t>MUDr. Robert Tručka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Klinika úrazové chirurgie LF MU a TC FN Brno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2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močovodu -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315686"/>
            <a:ext cx="8229599" cy="4921626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Okamžitě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poranění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ligací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deligace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+ JJ stent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částečná poranění - JJ stent,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nefrostomie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kompletní poranění - mobilizace + anastomóza        Obr. 7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nestabilní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ligace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odklon moči, opožděná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definitivní oprava)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Pozdě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diagn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poranění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nefrostomie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JJ stent, při selhání reparace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Reparace: anastomózy, laloky,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reimplantace, náhrada segmentem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střeva,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ureteroplastika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bukální sliznicí,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přemístění ledviny do pánve                       Obr. 8          Obr. 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494" y="1083448"/>
            <a:ext cx="2163615" cy="14814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759" y="3618793"/>
            <a:ext cx="1810542" cy="211446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26" y="3618793"/>
            <a:ext cx="1037072" cy="211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2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močového měchýře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Klasifikace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intra-,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kombinované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(tupé, penetrující)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(vnější, vnitřní)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tupá (dopravní nehody, pády, atd.)                      Obr. 10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zlomeniny pánve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- intraperitoneální - ↑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intravezikálního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tlaku, ruptura kopuly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penetrující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vnější - porodnické a gynekologické výkony,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urologické a všeobecně chirurgické výkony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vnitřní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transuretrální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resekce moč. měchýře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70219"/>
            <a:ext cx="2674640" cy="231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1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močového měchýře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hematurie, fraktura pánve, poranění zadní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neschopnost mikce, neadekvátní výdej, citlivost či distenze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břicha; rány podbřišku / perinea / hýždě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poranění: identifikace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intraoperačně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(zevní) nebo při cystoskopii (vnitřní)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přehlédnuté trauma po operaci: hematurie,                Obr. 11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bolest břicha, abdominální distenze, ileus,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peritonitis, sepse, únik moči z rány, ↓ diurézy,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↑ kreatinin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Diagnostika: anamnéza, klinické vyšetření,              Obr. 12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prostá / CT cystografie, cystoskopie, ultrazvuk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158" y="2505631"/>
            <a:ext cx="1887642" cy="10673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7" t="5292" r="1787" b="28499"/>
          <a:stretch/>
        </p:blipFill>
        <p:spPr>
          <a:xfrm>
            <a:off x="6799159" y="4011124"/>
            <a:ext cx="1887642" cy="114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81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močového měchýře -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Konzervativní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klinické sledování, kontinuální drenáž, antibiotika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nekomplikovaná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traumata (tupá,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Chirurgická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- tupá - explorace, reparace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indikace: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(poranění hrdla, úlomky kostí,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souběžná poranění jiných orgánů), intraperitoneální (vždy)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- penetrující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emergentní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explorace, reparace, ATB (střelná)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 - rozpoznaná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intraoperačně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→ primárně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uzavřít, nerozpoznaná a vnitřní 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traumata → podle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lokalizace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Následná péče: kontinuální drenáž močového měchýře, cystografie (konzerv. léčené), cystoskopie (pokračující únik)</a:t>
            </a:r>
          </a:p>
        </p:txBody>
      </p:sp>
    </p:spTree>
    <p:extLst>
      <p:ext uri="{BB962C8B-B14F-4D97-AF65-F5344CB8AC3E}">
        <p14:creationId xmlns:p14="http://schemas.microsoft.com/office/powerpoint/2010/main" val="423406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trubice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599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Poranění zadní mužské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tupá - poranění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zlomeninou pánve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(dopravní nehody)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penetrující - poranění pánve, perinea, hýždí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přidružená poranění jsou život ohrožující!                         Obr. 13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transanální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totální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mezorektální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excize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Poranění přední mužské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komprese bulbu proti symfýze, zlomeniny penisu, penetrující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poran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(střelné a bodné rány, kousnutí, nabodnutí, amputace penisu)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katetrizace, zavádění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penilní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protézy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Poranění ženské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- při porodu, tupá (poranění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zlomeninou pánve - dopravní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nehody),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(inzerce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suburetrálního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závěsu pro inkontinenci)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770" y="1124744"/>
            <a:ext cx="2183030" cy="19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17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trubice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Muž - krev 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meatu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neschopnost močit (kompletní), bolest při močení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a hematurie (inkompletní), otok šourku / penisu / perinea,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obtížnost zavedení katétru, přidružené poranění konečníku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Žena - zlomenina pánve + krvácení, hematurie, tržné rány pochvy,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 labiální otok, retence moči, obtížnost zavedení katétru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Diagnostika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anamnéza, klinické vyšetření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retrográdní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uretrografie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antegrádní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cystouretrografie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+ RUG, flexibilní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cystouretroskopie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(fraktury penisu),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suprapubická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cystoskopie,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vaginoskopie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Obr. 14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+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cystouretroskopie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(ženy)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MRI (před operací), ultrazvuk (usazení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suprapubického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katétru)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616" y="3594416"/>
            <a:ext cx="2264792" cy="170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0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trubice -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Autofit/>
          </a:bodyPr>
          <a:lstStyle/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Mužská zadní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- urgentní fáze - resuscitace + léčba přidružených poranění + odklon moči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- okamžitá explorace u penetrujícího poranění 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- definitivní léčba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- časná: pouze odklon moči (parciální poranění), časná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  nebo časný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realignment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transuretrální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katetrizace (větší poranění)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- odložená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suprapubické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diverzi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trauma - přímá oprava (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transperineální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přístup)</a:t>
            </a: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Mužská přední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- fr. penisu, život neohrožující penetrující poranění - okamžitá explorace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+ rekonstrukce (anastomóza, uretrální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marsupializace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nebo život ohrožující penetrující poranění - odklon moči</a:t>
            </a: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Ženská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- urgentní fáze stejná jako u poranění mužské zadní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- časná reparace, časný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realignment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odložená reparace</a:t>
            </a:r>
          </a:p>
          <a:p>
            <a:pPr marL="0" indent="0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Komplikace: infekce, fibróza, píštěle, striktury, inkontinence, erektilní dysfunkce</a:t>
            </a:r>
          </a:p>
        </p:txBody>
      </p:sp>
    </p:spTree>
    <p:extLst>
      <p:ext uri="{BB962C8B-B14F-4D97-AF65-F5344CB8AC3E}">
        <p14:creationId xmlns:p14="http://schemas.microsoft.com/office/powerpoint/2010/main" val="484983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6064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Anatomie – Obr. 15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02" y="2060574"/>
            <a:ext cx="8167395" cy="4248745"/>
          </a:xfrm>
        </p:spPr>
      </p:pic>
    </p:spTree>
    <p:extLst>
      <p:ext uri="{BB962C8B-B14F-4D97-AF65-F5344CB8AC3E}">
        <p14:creationId xmlns:p14="http://schemas.microsoft.com/office/powerpoint/2010/main" val="253356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Etiologie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krvácení - z cév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decelerace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fragment zlomeniny),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ze zlomeniny (obratle, pánev), poranění ledvin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menší krvácení - asymptomatické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větší krvácení - bolest břicha a zad, hematom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paralytický ileus (narůstající hematom), HV šok (arteriální)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Diagnostika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anamnéza, klinické vyšetření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USG (ledviny, tekutina), RTG břicha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m.psoas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ileus), IVU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urotrakt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), CTAG (cévy), RTG (skelet), RTG kontrast (GIT)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- krevní obraz, koagulace, analýza moči a močový sediment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65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Kaudální hematom - konzervativní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Poranění skeletu pánve - časná stabilizace (zevní fixace)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Sledování, hrazení krevního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volumu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kontrola koagulace, event. substituce koagulačních faktorů - prevence DIC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Perzistující krvácení - embolizace, opichy, tamponáda, ligatura a.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iliaca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interna (žilní pleteně !!!)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Paralytický ileus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Neostigmin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(střevní stimulace)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urotraktu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viz výše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Indikace k operační revizi: poranění duodena nebo pankreatu, perzistující krvácení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→ revize + ošetření poraněného orgánu + dočasná derivace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střevního obsahu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stomií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Anatomie močového systému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ledvin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močovodu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měchýře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močové trubice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Zdroje a odkazy na další výukové materiály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Take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message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4708525"/>
          </a:xfrm>
        </p:spPr>
        <p:txBody>
          <a:bodyPr>
            <a:normAutofit fontScale="925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systému často souvisí se závažnými život ohrožujícími poraněními břišních orgánů (především penetrující) nebo pánve, 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polytraumatizovaných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pacientů se uplatňuje strategie „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poranění ledvin rozhoduje o dalším léčebném postupu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hemodynamický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stav pacienta, operační léčba je především u poranění vysokého stupně, je snaha o zachování orgánu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poranění ureteru je přítomnost či nepřítomnost hematurie nespolehlivý indikátor a nemusí odpovídat závažnosti poranění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poranění močového měchýře je operační léčba vyhrazena především pro intraperitoneální poranění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měchýře, zadní mužské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ženské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jsou spojena s frakturami pánve a jsou závažnější než poranění přední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Nejčastější komplikací poranění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 krvácení, nejobtížnější je stavění krvácení z žilních pletení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4B5D6-AF12-46D1-A0D7-2BC839F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Zdroje a odkazy na další výukové materiály 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39AF5F-8468-4FB3-9BEF-1665E2460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Wendsche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Radek Veselý et al.: Traumatologie, 2. přepracované vydání, 2019</a:t>
            </a: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EAU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Guidelines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Urological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Trauma |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Uroweb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www2.med.muni.cz/Traumatologie/I_Chirurgie/Retroperitonea/Retro.htm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en.wikipedia.org/wiki/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Urinary_system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en.wikipedia.org/wiki/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Retroperitoneal_space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www.wikiskripta.eu/w/Retroperitoneum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216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4B5D6-AF12-46D1-A0D7-2BC839F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Obrázky - odkazy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39AF5F-8468-4FB3-9BEF-1665E2460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https://en.wikipedia.org/wiki/Urinary_system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1</a:t>
            </a: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EAU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Guidelines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Urological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Trauma |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Uroweb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2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Wendsche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Radek Veselý et al.: Traumatologie, 2. vydání, 2019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Obr. 3, 9, 10, 12, 13 ,14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Urologická klinika FN Brno - záznamy - Obr. 4, 5, 6, 11</a:t>
            </a: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https://www.facebook.com/Draftabahmed28/photos/pcb.1077789009300339/1077788952633678/?type=3&amp;theater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General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discussions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7 </a:t>
            </a: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https://cs.garynevillegasm.com/zdorove/102625-nefrostoma-chto-eto-takoe-operaciya-uhod-profilaktika-i-posledstviya.html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8</a:t>
            </a: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https://en.wikipedia.org/wiki/Retroperitoneal_space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15</a:t>
            </a:r>
          </a:p>
        </p:txBody>
      </p:sp>
    </p:spTree>
    <p:extLst>
      <p:ext uri="{BB962C8B-B14F-4D97-AF65-F5344CB8AC3E}">
        <p14:creationId xmlns:p14="http://schemas.microsoft.com/office/powerpoint/2010/main" val="207964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Anatomie močového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51229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Obr. 1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94" y="1619455"/>
            <a:ext cx="4706693" cy="3969785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5595858" y="1673226"/>
            <a:ext cx="2936581" cy="4425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Ledviny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Renální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pedikl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ledvinná pánvička, cévy, nervy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Močovody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Močový měchýř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Močová trubice</a:t>
            </a:r>
          </a:p>
          <a:p>
            <a:pPr>
              <a:buFontTx/>
              <a:buChar char="-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mužská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(zadní, přední)</a:t>
            </a:r>
          </a:p>
          <a:p>
            <a:pPr>
              <a:buFontTx/>
              <a:buChar char="-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ženská</a:t>
            </a:r>
          </a:p>
        </p:txBody>
      </p:sp>
    </p:spTree>
    <p:extLst>
      <p:ext uri="{BB962C8B-B14F-4D97-AF65-F5344CB8AC3E}">
        <p14:creationId xmlns:p14="http://schemas.microsoft.com/office/powerpoint/2010/main" val="28117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- tupá poranění - dopravní nehody, pády, sport,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napadení (rozdrcení /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avulze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- penetrující poranění - bodné, střelné rány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poranění - operace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Klasifikace - systém AAST (5 stupňů)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- vitální funkce -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hemodynamicky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nestabilní - monitoring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- hematomy na boku, rány, citlivost břicha,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tapotement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44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 - klasifikace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551905" y="3751896"/>
            <a:ext cx="4040188" cy="4202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Obr. 2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2550318" y="5867260"/>
            <a:ext cx="4041775" cy="512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Obr. 3</a:t>
            </a: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" r="1194" b="3125"/>
          <a:stretch/>
        </p:blipFill>
        <p:spPr>
          <a:xfrm>
            <a:off x="1205732" y="1055275"/>
            <a:ext cx="6732535" cy="2733765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26"/>
          <a:stretch/>
        </p:blipFill>
        <p:spPr>
          <a:xfrm>
            <a:off x="1979712" y="4129154"/>
            <a:ext cx="5183143" cy="18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 -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560840" cy="5256584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Anamnéza: úrazový mechanismus (úder do boku,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decelerace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preexistující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onemocnění, solitární ledvina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Laboratoř: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kreatinin, analýza moči (hematurie)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závažná poranění nemusí mít hematurii !!!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CT s opožděnou fází, ultrazvuk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hemoperitoneum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Ostatní: IPV, MRI, radionuklidové metody (jizvy, funkce)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Obr. 4                          Obr. 5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41" y="3655349"/>
            <a:ext cx="2989883" cy="22434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343" y="3658756"/>
            <a:ext cx="2393961" cy="22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0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47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Neoperační léčba</a:t>
            </a:r>
          </a:p>
          <a:p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Hemodynamická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stabilita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Tupá poranění: 1.-3. stupeň + většina 4. stupně - neoperačně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4.-5. stupeň - vyčkávací léčba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Penetrující poranění: stabilní pacient + bodné poranění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nízkého stupně za přední axilární čarou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Klid na lůžku, observace, opakovaná vyšetření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Stent / perkutánní drenáž - trvalá extravazace moči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Selektivní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angioembolizace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aktivní kontrastní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AVF,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pseudoaneurysma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; selhávání AE → opakování intervence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Močová katetrizace - pacienti s těžkou hematurií</a:t>
            </a:r>
          </a:p>
        </p:txBody>
      </p:sp>
    </p:spTree>
    <p:extLst>
      <p:ext uri="{BB962C8B-B14F-4D97-AF65-F5344CB8AC3E}">
        <p14:creationId xmlns:p14="http://schemas.microsoft.com/office/powerpoint/2010/main" val="419898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Chirurgická léčba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Explorace - indikace: stupeň poranění, etiologie,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hemodyn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nestabilita, poranění břicha, expandující / pulzující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perirenální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hematom, cévní poranění 5. stupně (absolutní indikace)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- cíl: kontrola krvácení, záchrana, posouzení rekonstrukce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Reparace X nefrektomie</a:t>
            </a:r>
          </a:p>
          <a:p>
            <a:pPr marL="0" indent="0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Následná péče: klinické a laboratorní sledování, ultrazvuk,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nukleární metody, krevní tlak 1x ročně</a:t>
            </a:r>
          </a:p>
          <a:p>
            <a:pPr marL="0" indent="0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Komplikace: krvácení, infekce,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perinefrický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absces, sepse,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píštěle, hypertenze,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urinom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močové kameny, chronická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pyelonefritida,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hydronefróza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pseudoaneurysma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41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zevní poranění (horní močovod): penetrující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(střelné rány), tupá (dopravní nehody)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 (dolní močovod): při operaci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vnější poranění + trauma břicha a pánve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- penetrující + trauma cév a střev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peroperační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dg.)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- tupá + trauma pánve a LS páteře (opožděná dg.)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 (opožděná diagnostika)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známky opožděné dg.: bolest boku, inkontinence,         Obr. 6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únik moči, hematurie (ne vždy), horečka, urémie,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urinom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Diagnostika: anamnéza, klinické vyšetření, CT, RTG + kontrast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360" y="931052"/>
            <a:ext cx="1842120" cy="429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64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4492</TotalTime>
  <Words>1766</Words>
  <Application>Microsoft Office PowerPoint</Application>
  <PresentationFormat>Předvádění na obrazovce (4:3)</PresentationFormat>
  <Paragraphs>247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Poranění močového systému a retroperitonea</vt:lpstr>
      <vt:lpstr>Obsah</vt:lpstr>
      <vt:lpstr>Anatomie močového systému</vt:lpstr>
      <vt:lpstr>Poranění ledvin</vt:lpstr>
      <vt:lpstr>Poranění ledvin - klasifikace</vt:lpstr>
      <vt:lpstr>Poranění ledvin - diagnostika</vt:lpstr>
      <vt:lpstr>Poranění ledvin</vt:lpstr>
      <vt:lpstr>Poranění ledvin</vt:lpstr>
      <vt:lpstr>Poranění močovodu</vt:lpstr>
      <vt:lpstr>Poranění močovodu - léčba</vt:lpstr>
      <vt:lpstr>Poranění močového měchýře</vt:lpstr>
      <vt:lpstr>Poranění močového měchýře</vt:lpstr>
      <vt:lpstr>Poranění močového měchýře - léčba</vt:lpstr>
      <vt:lpstr>Poranění močové trubice</vt:lpstr>
      <vt:lpstr>Poranění močové trubice</vt:lpstr>
      <vt:lpstr>Poranění močové trubice - léčba</vt:lpstr>
      <vt:lpstr>Poranění retroperitonea</vt:lpstr>
      <vt:lpstr>Poranění retroperitonea</vt:lpstr>
      <vt:lpstr>Poranění retroperitonea - léčba</vt:lpstr>
      <vt:lpstr>Take home message</vt:lpstr>
      <vt:lpstr>Zdroje a odkazy na další výukové materiály </vt:lpstr>
      <vt:lpstr>Obrázky - 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kapitoly:</dc:title>
  <dc:creator>vlastnik</dc:creator>
  <cp:lastModifiedBy>Pikula Radek</cp:lastModifiedBy>
  <cp:revision>224</cp:revision>
  <dcterms:created xsi:type="dcterms:W3CDTF">2021-06-04T19:14:50Z</dcterms:created>
  <dcterms:modified xsi:type="dcterms:W3CDTF">2023-04-24T09:53:09Z</dcterms:modified>
</cp:coreProperties>
</file>