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25" r:id="rId4"/>
    <p:sldId id="341" r:id="rId5"/>
    <p:sldId id="293" r:id="rId6"/>
    <p:sldId id="326" r:id="rId7"/>
    <p:sldId id="258" r:id="rId8"/>
    <p:sldId id="259" r:id="rId9"/>
    <p:sldId id="268" r:id="rId10"/>
    <p:sldId id="339" r:id="rId11"/>
    <p:sldId id="260" r:id="rId12"/>
    <p:sldId id="297" r:id="rId13"/>
    <p:sldId id="266" r:id="rId14"/>
    <p:sldId id="262" r:id="rId15"/>
    <p:sldId id="263" r:id="rId16"/>
    <p:sldId id="287" r:id="rId17"/>
    <p:sldId id="264" r:id="rId18"/>
    <p:sldId id="288" r:id="rId19"/>
    <p:sldId id="289" r:id="rId20"/>
    <p:sldId id="290" r:id="rId21"/>
    <p:sldId id="265" r:id="rId22"/>
    <p:sldId id="295" r:id="rId23"/>
    <p:sldId id="269" r:id="rId24"/>
    <p:sldId id="270" r:id="rId25"/>
    <p:sldId id="271" r:id="rId26"/>
    <p:sldId id="272" r:id="rId27"/>
    <p:sldId id="273" r:id="rId28"/>
    <p:sldId id="278" r:id="rId29"/>
    <p:sldId id="279" r:id="rId30"/>
    <p:sldId id="302" r:id="rId31"/>
    <p:sldId id="303" r:id="rId32"/>
    <p:sldId id="304" r:id="rId33"/>
    <p:sldId id="305" r:id="rId34"/>
    <p:sldId id="340" r:id="rId35"/>
    <p:sldId id="328" r:id="rId36"/>
    <p:sldId id="281" r:id="rId37"/>
    <p:sldId id="282" r:id="rId38"/>
    <p:sldId id="299" r:id="rId39"/>
    <p:sldId id="300" r:id="rId40"/>
    <p:sldId id="301" r:id="rId41"/>
    <p:sldId id="306" r:id="rId42"/>
    <p:sldId id="307" r:id="rId43"/>
    <p:sldId id="308" r:id="rId44"/>
    <p:sldId id="310" r:id="rId45"/>
    <p:sldId id="311" r:id="rId46"/>
    <p:sldId id="309" r:id="rId47"/>
    <p:sldId id="312" r:id="rId48"/>
    <p:sldId id="313" r:id="rId49"/>
    <p:sldId id="315" r:id="rId50"/>
    <p:sldId id="316" r:id="rId51"/>
    <p:sldId id="317" r:id="rId52"/>
    <p:sldId id="318" r:id="rId53"/>
    <p:sldId id="319" r:id="rId54"/>
    <p:sldId id="320" r:id="rId55"/>
    <p:sldId id="329" r:id="rId56"/>
    <p:sldId id="330" r:id="rId57"/>
    <p:sldId id="332" r:id="rId58"/>
    <p:sldId id="334" r:id="rId59"/>
    <p:sldId id="336" r:id="rId60"/>
    <p:sldId id="292" r:id="rId61"/>
    <p:sldId id="294" r:id="rId62"/>
    <p:sldId id="338" r:id="rId63"/>
    <p:sldId id="274" r:id="rId6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p:cViewPr varScale="1">
        <p:scale>
          <a:sx n="116" d="100"/>
          <a:sy n="116" d="100"/>
        </p:scale>
        <p:origin x="102"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43A6A24F-3551-4329-9B9B-776CEEBFB27D}" type="datetimeFigureOut">
              <a:rPr lang="cs-CZ" smtClean="0"/>
              <a:t>11.05.2023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176800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3A6A24F-3551-4329-9B9B-776CEEBFB27D}" type="datetimeFigureOut">
              <a:rPr lang="cs-CZ" smtClean="0"/>
              <a:t>11.05.2023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155422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3A6A24F-3551-4329-9B9B-776CEEBFB27D}" type="datetimeFigureOut">
              <a:rPr lang="cs-CZ" smtClean="0"/>
              <a:t>11.05.2023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142090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3A6A24F-3551-4329-9B9B-776CEEBFB27D}" type="datetimeFigureOut">
              <a:rPr lang="cs-CZ" smtClean="0"/>
              <a:t>11.05.2023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429358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43A6A24F-3551-4329-9B9B-776CEEBFB27D}" type="datetimeFigureOut">
              <a:rPr lang="cs-CZ" smtClean="0"/>
              <a:t>11.05.2023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414078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3A6A24F-3551-4329-9B9B-776CEEBFB27D}" type="datetimeFigureOut">
              <a:rPr lang="cs-CZ" smtClean="0"/>
              <a:t>11.05.2023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137364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3A6A24F-3551-4329-9B9B-776CEEBFB27D}" type="datetimeFigureOut">
              <a:rPr lang="cs-CZ" smtClean="0"/>
              <a:t>11.05.2023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118919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3A6A24F-3551-4329-9B9B-776CEEBFB27D}" type="datetimeFigureOut">
              <a:rPr lang="cs-CZ" smtClean="0"/>
              <a:t>11.05.2023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72526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3A6A24F-3551-4329-9B9B-776CEEBFB27D}" type="datetimeFigureOut">
              <a:rPr lang="cs-CZ" smtClean="0"/>
              <a:t>11.05.2023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22137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3A6A24F-3551-4329-9B9B-776CEEBFB27D}" type="datetimeFigureOut">
              <a:rPr lang="cs-CZ" smtClean="0"/>
              <a:t>11.05.2023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106628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3A6A24F-3551-4329-9B9B-776CEEBFB27D}" type="datetimeFigureOut">
              <a:rPr lang="cs-CZ" smtClean="0"/>
              <a:t>11.05.2023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3629D40-A5F1-42B1-A20B-028FCC352102}" type="slidenum">
              <a:rPr lang="cs-CZ" smtClean="0"/>
              <a:t>‹#›</a:t>
            </a:fld>
            <a:endParaRPr lang="cs-CZ"/>
          </a:p>
        </p:txBody>
      </p:sp>
    </p:spTree>
    <p:extLst>
      <p:ext uri="{BB962C8B-B14F-4D97-AF65-F5344CB8AC3E}">
        <p14:creationId xmlns:p14="http://schemas.microsoft.com/office/powerpoint/2010/main" val="151519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6A24F-3551-4329-9B9B-776CEEBFB27D}" type="datetimeFigureOut">
              <a:rPr lang="cs-CZ" smtClean="0"/>
              <a:t>11.05.2023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29D40-A5F1-42B1-A20B-028FCC352102}" type="slidenum">
              <a:rPr lang="cs-CZ" smtClean="0"/>
              <a:t>‹#›</a:t>
            </a:fld>
            <a:endParaRPr lang="cs-CZ"/>
          </a:p>
        </p:txBody>
      </p:sp>
    </p:spTree>
    <p:extLst>
      <p:ext uri="{BB962C8B-B14F-4D97-AF65-F5344CB8AC3E}">
        <p14:creationId xmlns:p14="http://schemas.microsoft.com/office/powerpoint/2010/main" val="127237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etskyusmev.org/"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nechcikazy.cz/"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t>Výchova ke zdraví</a:t>
            </a:r>
            <a:br>
              <a:rPr lang="cs-CZ" dirty="0"/>
            </a:br>
            <a:r>
              <a:rPr lang="cs-CZ" dirty="0"/>
              <a:t>Projekty podporující zdraví</a:t>
            </a:r>
            <a:br>
              <a:rPr lang="cs-CZ" dirty="0"/>
            </a:br>
            <a:endParaRPr lang="cs-CZ" dirty="0"/>
          </a:p>
        </p:txBody>
      </p:sp>
      <p:sp>
        <p:nvSpPr>
          <p:cNvPr id="3" name="Podnadpis 2"/>
          <p:cNvSpPr>
            <a:spLocks noGrp="1"/>
          </p:cNvSpPr>
          <p:nvPr>
            <p:ph type="subTitle" idx="1"/>
          </p:nvPr>
        </p:nvSpPr>
        <p:spPr/>
        <p:txBody>
          <a:bodyPr/>
          <a:lstStyle/>
          <a:p>
            <a:r>
              <a:rPr lang="cs-CZ" dirty="0"/>
              <a:t>Výchova ke zdraví je obor, který využívá poznatků z vědních oborů – lékařských, sociálních, psychologických a pedagogických</a:t>
            </a:r>
          </a:p>
          <a:p>
            <a:r>
              <a:rPr lang="cs-CZ" dirty="0"/>
              <a:t> je součástí péče o zdraví</a:t>
            </a:r>
          </a:p>
          <a:p>
            <a:endParaRPr lang="cs-CZ" dirty="0"/>
          </a:p>
        </p:txBody>
      </p:sp>
    </p:spTree>
    <p:extLst>
      <p:ext uri="{BB962C8B-B14F-4D97-AF65-F5344CB8AC3E}">
        <p14:creationId xmlns:p14="http://schemas.microsoft.com/office/powerpoint/2010/main" val="3828549990"/>
      </p:ext>
    </p:extLst>
  </p:cSld>
  <p:clrMapOvr>
    <a:masterClrMapping/>
  </p:clrMapOvr>
  <mc:AlternateContent xmlns:mc="http://schemas.openxmlformats.org/markup-compatibility/2006" xmlns:p14="http://schemas.microsoft.com/office/powerpoint/2010/main">
    <mc:Choice Requires="p14">
      <p:transition spd="slow" p14:dur="2000" advTm="29771"/>
    </mc:Choice>
    <mc:Fallback xmlns="">
      <p:transition spd="slow" advTm="297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22A26C-19CE-40EA-AAC3-0EE8D7915A2C}"/>
              </a:ext>
            </a:extLst>
          </p:cNvPr>
          <p:cNvSpPr>
            <a:spLocks noGrp="1"/>
          </p:cNvSpPr>
          <p:nvPr>
            <p:ph type="title"/>
          </p:nvPr>
        </p:nvSpPr>
        <p:spPr/>
        <p:txBody>
          <a:bodyPr/>
          <a:lstStyle/>
          <a:p>
            <a:r>
              <a:rPr lang="cs-CZ" dirty="0"/>
              <a:t>Fáze změny  a úkoly terapeuta „</a:t>
            </a:r>
            <a:r>
              <a:rPr lang="cs-CZ" dirty="0" err="1"/>
              <a:t>transteoretický</a:t>
            </a:r>
            <a:r>
              <a:rPr lang="cs-CZ" dirty="0"/>
              <a:t> model změn“</a:t>
            </a:r>
          </a:p>
        </p:txBody>
      </p:sp>
      <p:sp>
        <p:nvSpPr>
          <p:cNvPr id="3" name="Zástupný symbol pro obsah 2">
            <a:extLst>
              <a:ext uri="{FF2B5EF4-FFF2-40B4-BE49-F238E27FC236}">
                <a16:creationId xmlns:a16="http://schemas.microsoft.com/office/drawing/2014/main" id="{BBA304D2-0839-4459-9A31-70CCEBA75692}"/>
              </a:ext>
            </a:extLst>
          </p:cNvPr>
          <p:cNvSpPr>
            <a:spLocks noGrp="1"/>
          </p:cNvSpPr>
          <p:nvPr>
            <p:ph idx="1"/>
          </p:nvPr>
        </p:nvSpPr>
        <p:spPr/>
        <p:txBody>
          <a:bodyPr>
            <a:normAutofit/>
          </a:bodyPr>
          <a:lstStyle/>
          <a:p>
            <a:r>
              <a:rPr lang="cs-CZ" sz="2000" b="1" dirty="0" err="1"/>
              <a:t>Prekontemplace</a:t>
            </a:r>
            <a:r>
              <a:rPr lang="cs-CZ" sz="2000" dirty="0"/>
              <a:t> - vyvolejte u klienta pochybnosti, posilte vnímání nebezpečí a potíží, které stávající chování přináší</a:t>
            </a:r>
          </a:p>
          <a:p>
            <a:r>
              <a:rPr lang="cs-CZ" sz="2000" b="1" dirty="0"/>
              <a:t>Kontemplace</a:t>
            </a:r>
            <a:r>
              <a:rPr lang="cs-CZ" sz="2000" dirty="0"/>
              <a:t> - nakloňte rovnováhu žádoucím směre, připomeňte důvody pro změnu a nebezpečí, pokud změna nenastane-pomoci klientovi zvážit pro a proti změny – klient přemýšlí o změně</a:t>
            </a:r>
          </a:p>
          <a:p>
            <a:r>
              <a:rPr lang="cs-CZ" sz="2000" b="1" dirty="0"/>
              <a:t>Rozhodnutí -</a:t>
            </a:r>
            <a:r>
              <a:rPr lang="cs-CZ" sz="2000" dirty="0"/>
              <a:t> pomozte klientovi, aby se rozhodl pro nejlepší variantu akce směřující ke změně</a:t>
            </a:r>
          </a:p>
          <a:p>
            <a:r>
              <a:rPr lang="cs-CZ" sz="2000" b="1" dirty="0"/>
              <a:t>Akce - </a:t>
            </a:r>
            <a:r>
              <a:rPr lang="cs-CZ" sz="2000" dirty="0"/>
              <a:t>pomoc stanovit jasné reálné cíle a odměny za jejich splnění. Oceňovat klientovo snažení.</a:t>
            </a:r>
          </a:p>
          <a:p>
            <a:r>
              <a:rPr lang="cs-CZ" sz="2000" b="1" dirty="0"/>
              <a:t>Udržování – </a:t>
            </a:r>
            <a:r>
              <a:rPr lang="cs-CZ" sz="2000" dirty="0"/>
              <a:t>pomoci klientovi najít a použít metody, které zabrání </a:t>
            </a:r>
            <a:r>
              <a:rPr lang="cs-CZ" sz="2000"/>
              <a:t>relapsu - opakovaně </a:t>
            </a:r>
            <a:r>
              <a:rPr lang="cs-CZ" sz="2000" dirty="0"/>
              <a:t>ujišťovat klienta, že občasné „porušení“ nového režimu je normální, aby nedošlo k odrazení a rezignaci.</a:t>
            </a:r>
          </a:p>
          <a:p>
            <a:r>
              <a:rPr lang="cs-CZ" sz="2000" b="1" dirty="0"/>
              <a:t>Relaps </a:t>
            </a:r>
            <a:r>
              <a:rPr lang="cs-CZ" sz="2000" dirty="0"/>
              <a:t>– pomozte klientovi, aby obnovil proces uvažování, rozhodnutí - většina klientů musí stádii změny projít několikrát, než se změny zvnitřní.</a:t>
            </a:r>
          </a:p>
          <a:p>
            <a:endParaRPr lang="cs-CZ" sz="2000" dirty="0"/>
          </a:p>
        </p:txBody>
      </p:sp>
    </p:spTree>
    <p:extLst>
      <p:ext uri="{BB962C8B-B14F-4D97-AF65-F5344CB8AC3E}">
        <p14:creationId xmlns:p14="http://schemas.microsoft.com/office/powerpoint/2010/main" val="1433963124"/>
      </p:ext>
    </p:extLst>
  </p:cSld>
  <p:clrMapOvr>
    <a:masterClrMapping/>
  </p:clrMapOvr>
  <mc:AlternateContent xmlns:mc="http://schemas.openxmlformats.org/markup-compatibility/2006" xmlns:p14="http://schemas.microsoft.com/office/powerpoint/2010/main">
    <mc:Choice Requires="p14">
      <p:transition spd="slow" p14:dur="2000" advTm="144260"/>
    </mc:Choice>
    <mc:Fallback xmlns="">
      <p:transition spd="slow" advTm="14426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Motivace principem slasti je výrazně účinnější než motivace využívající strach</a:t>
            </a:r>
            <a:br>
              <a:rPr lang="cs-CZ" sz="3600" b="1" dirty="0"/>
            </a:br>
            <a:endParaRPr lang="cs-CZ" sz="3600" b="1" dirty="0"/>
          </a:p>
        </p:txBody>
      </p:sp>
      <p:sp>
        <p:nvSpPr>
          <p:cNvPr id="3" name="Zástupný symbol pro obsah 2"/>
          <p:cNvSpPr>
            <a:spLocks noGrp="1"/>
          </p:cNvSpPr>
          <p:nvPr>
            <p:ph idx="1"/>
          </p:nvPr>
        </p:nvSpPr>
        <p:spPr>
          <a:xfrm>
            <a:off x="838200" y="1825625"/>
            <a:ext cx="10515600" cy="4351338"/>
          </a:xfrm>
        </p:spPr>
        <p:txBody>
          <a:bodyPr>
            <a:normAutofit fontScale="92500" lnSpcReduction="20000"/>
          </a:bodyPr>
          <a:lstStyle/>
          <a:p>
            <a:r>
              <a:rPr lang="cs-CZ" sz="3200" b="1" dirty="0"/>
              <a:t>Hédonistická teorie motivace </a:t>
            </a:r>
            <a:r>
              <a:rPr lang="cs-CZ" sz="3200" dirty="0"/>
              <a:t>zdůrazňuje skutečnost, že člověk se v životě snaží dělat to, co je mu příjemné, vyvolávat pozitivní emoce a vyhýbat se tomu, co je pro něj nepříjemné, snaží se nevyvolávat negativní emoce</a:t>
            </a:r>
          </a:p>
          <a:p>
            <a:r>
              <a:rPr lang="cs-CZ" sz="3200" dirty="0"/>
              <a:t>Motivační rozhovory-</a:t>
            </a:r>
            <a:r>
              <a:rPr lang="cs-CZ" sz="3200" b="1" dirty="0"/>
              <a:t>rozpor</a:t>
            </a:r>
            <a:r>
              <a:rPr lang="cs-CZ" sz="3200" dirty="0"/>
              <a:t>-klíčový princip motivačních rozhovorů- uvědomit si následky</a:t>
            </a:r>
          </a:p>
          <a:p>
            <a:r>
              <a:rPr lang="cs-CZ" sz="3200" dirty="0"/>
              <a:t>Rozpor mezi stávajícím chováním a důležitými životními cíli motivuje ke změně</a:t>
            </a:r>
          </a:p>
          <a:p>
            <a:r>
              <a:rPr lang="cs-CZ" sz="3200" dirty="0"/>
              <a:t>Způsob chování v rozporu s osobními cíli – zdraví, úspěch, rodinné štěstí…argumenty pro změnu by měl uvádět sám klient</a:t>
            </a:r>
          </a:p>
          <a:p>
            <a:r>
              <a:rPr lang="cs-CZ" sz="3200" dirty="0"/>
              <a:t>Klíčový princip motivačních rozhovorů</a:t>
            </a:r>
          </a:p>
          <a:p>
            <a:endParaRPr lang="cs-CZ" dirty="0">
              <a:latin typeface="+mj-lt"/>
            </a:endParaRPr>
          </a:p>
        </p:txBody>
      </p:sp>
    </p:spTree>
    <p:extLst>
      <p:ext uri="{BB962C8B-B14F-4D97-AF65-F5344CB8AC3E}">
        <p14:creationId xmlns:p14="http://schemas.microsoft.com/office/powerpoint/2010/main" val="1210249162"/>
      </p:ext>
    </p:extLst>
  </p:cSld>
  <p:clrMapOvr>
    <a:masterClrMapping/>
  </p:clrMapOvr>
  <mc:AlternateContent xmlns:mc="http://schemas.openxmlformats.org/markup-compatibility/2006" xmlns:p14="http://schemas.microsoft.com/office/powerpoint/2010/main">
    <mc:Choice Requires="p14">
      <p:transition spd="slow" p14:dur="2000" advTm="120532"/>
    </mc:Choice>
    <mc:Fallback xmlns="">
      <p:transition spd="slow" advTm="12053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15974"/>
            <a:ext cx="10515600" cy="1009651"/>
          </a:xfrm>
        </p:spPr>
        <p:txBody>
          <a:bodyPr>
            <a:normAutofit fontScale="90000"/>
          </a:bodyPr>
          <a:lstStyle/>
          <a:p>
            <a:r>
              <a:rPr lang="cs-CZ" sz="4000" dirty="0"/>
              <a:t>Motiv strachu- motivace principu slasti je výrazně účinnější než motivace využívající strach</a:t>
            </a:r>
            <a:br>
              <a:rPr lang="cs-CZ" dirty="0"/>
            </a:br>
            <a:endParaRPr lang="cs-CZ" dirty="0"/>
          </a:p>
        </p:txBody>
      </p:sp>
      <p:sp>
        <p:nvSpPr>
          <p:cNvPr id="3" name="Zástupný symbol pro obsah 2"/>
          <p:cNvSpPr>
            <a:spLocks noGrp="1"/>
          </p:cNvSpPr>
          <p:nvPr>
            <p:ph idx="1"/>
          </p:nvPr>
        </p:nvSpPr>
        <p:spPr/>
        <p:txBody>
          <a:bodyPr/>
          <a:lstStyle/>
          <a:p>
            <a:r>
              <a:rPr lang="cs-CZ" dirty="0"/>
              <a:t>Výzvy , které používají zastrašení, nespočívají v nahnání strachu veřejnosti</a:t>
            </a:r>
          </a:p>
          <a:p>
            <a:r>
              <a:rPr lang="cs-CZ" dirty="0"/>
              <a:t>Ukázat lidem i drastickým způsobem, jaké nechtěné důsledky může mít zanedbání určitého chování- motivace k odpovídajícímu chování</a:t>
            </a:r>
          </a:p>
          <a:p>
            <a:r>
              <a:rPr lang="cs-CZ" dirty="0"/>
              <a:t>Intenzita strachu</a:t>
            </a:r>
          </a:p>
          <a:p>
            <a:r>
              <a:rPr lang="cs-CZ" dirty="0"/>
              <a:t> Kontrolovatelnost nebezpečí nebo možnost se mu vyhnout</a:t>
            </a:r>
          </a:p>
          <a:p>
            <a:r>
              <a:rPr lang="cs-CZ" dirty="0"/>
              <a:t> Pokud chybí informace , jak nebezpečí odvrátit , je apel založený na strachu neúčinný</a:t>
            </a:r>
          </a:p>
        </p:txBody>
      </p:sp>
    </p:spTree>
    <p:extLst>
      <p:ext uri="{BB962C8B-B14F-4D97-AF65-F5344CB8AC3E}">
        <p14:creationId xmlns:p14="http://schemas.microsoft.com/office/powerpoint/2010/main" val="3027675216"/>
      </p:ext>
    </p:extLst>
  </p:cSld>
  <p:clrMapOvr>
    <a:masterClrMapping/>
  </p:clrMapOvr>
  <mc:AlternateContent xmlns:mc="http://schemas.openxmlformats.org/markup-compatibility/2006" xmlns:p14="http://schemas.microsoft.com/office/powerpoint/2010/main">
    <mc:Choice Requires="p14">
      <p:transition spd="slow" p14:dur="2000" advTm="155446"/>
    </mc:Choice>
    <mc:Fallback xmlns="">
      <p:transition spd="slow" advTm="15544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Motiv strachu</a:t>
            </a:r>
            <a:br>
              <a:rPr lang="cs-CZ" dirty="0"/>
            </a:br>
            <a:endParaRPr lang="cs-CZ" dirty="0"/>
          </a:p>
        </p:txBody>
      </p:sp>
      <p:sp>
        <p:nvSpPr>
          <p:cNvPr id="3" name="Zástupný symbol pro obsah 2"/>
          <p:cNvSpPr>
            <a:spLocks noGrp="1"/>
          </p:cNvSpPr>
          <p:nvPr>
            <p:ph idx="1"/>
          </p:nvPr>
        </p:nvSpPr>
        <p:spPr/>
        <p:txBody>
          <a:bodyPr>
            <a:normAutofit/>
          </a:bodyPr>
          <a:lstStyle/>
          <a:p>
            <a:r>
              <a:rPr lang="cs-CZ" dirty="0"/>
              <a:t>1988- Aids zabíjí. Používej kondom.(kampaně Závan smrti -smrtelný důsledek nezodpovědné chování X společenský problém)USA</a:t>
            </a:r>
          </a:p>
          <a:p>
            <a:r>
              <a:rPr lang="cs-CZ" dirty="0"/>
              <a:t>1993-Radost ze sexu s kondomem.( KONTROLOVATELNOST, nezbytné změny chování dosáhnout </a:t>
            </a:r>
            <a:r>
              <a:rPr lang="cs-CZ" u="sng" dirty="0"/>
              <a:t>pozitivními poselstvími</a:t>
            </a:r>
            <a:r>
              <a:rPr lang="cs-CZ" dirty="0"/>
              <a:t>)</a:t>
            </a:r>
          </a:p>
          <a:p>
            <a:r>
              <a:rPr lang="cs-CZ" dirty="0"/>
              <a:t>POZITIVNÍ OBRAZY ZODPOVĚDNÝCH PARTNERŮ ( NĚMECKO), pochopení a akceptace nemocných</a:t>
            </a:r>
          </a:p>
          <a:p>
            <a:r>
              <a:rPr lang="cs-CZ" dirty="0"/>
              <a:t> Rozkoš bez lítosti – s kondomem</a:t>
            </a:r>
          </a:p>
          <a:p>
            <a:r>
              <a:rPr lang="cs-CZ" dirty="0"/>
              <a:t>Kondomy chrání – nebo snad jezdíte autem bez brzd?</a:t>
            </a:r>
          </a:p>
          <a:p>
            <a:r>
              <a:rPr lang="cs-CZ" dirty="0"/>
              <a:t>Prezervativy chrání – nebo snad skočíte z letadla bez padáku? </a:t>
            </a:r>
          </a:p>
        </p:txBody>
      </p:sp>
    </p:spTree>
    <p:extLst>
      <p:ext uri="{BB962C8B-B14F-4D97-AF65-F5344CB8AC3E}">
        <p14:creationId xmlns:p14="http://schemas.microsoft.com/office/powerpoint/2010/main" val="3477649117"/>
      </p:ext>
    </p:extLst>
  </p:cSld>
  <p:clrMapOvr>
    <a:masterClrMapping/>
  </p:clrMapOvr>
  <mc:AlternateContent xmlns:mc="http://schemas.openxmlformats.org/markup-compatibility/2006" xmlns:p14="http://schemas.microsoft.com/office/powerpoint/2010/main">
    <mc:Choice Requires="p14">
      <p:transition spd="slow" p14:dur="2000" advTm="3507"/>
    </mc:Choice>
    <mc:Fallback xmlns="">
      <p:transition spd="slow" advTm="350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Postoj</a:t>
            </a:r>
          </a:p>
        </p:txBody>
      </p:sp>
      <p:sp>
        <p:nvSpPr>
          <p:cNvPr id="3" name="Zástupný symbol pro obsah 2"/>
          <p:cNvSpPr>
            <a:spLocks noGrp="1"/>
          </p:cNvSpPr>
          <p:nvPr>
            <p:ph idx="1"/>
          </p:nvPr>
        </p:nvSpPr>
        <p:spPr/>
        <p:txBody>
          <a:bodyPr/>
          <a:lstStyle/>
          <a:p>
            <a:r>
              <a:rPr lang="cs-CZ" dirty="0"/>
              <a:t>Postoj je predispozicí k určitému jednání  a chování a zpětně ovlivňuje tvorbu dalších vztahů</a:t>
            </a:r>
          </a:p>
          <a:p>
            <a:r>
              <a:rPr lang="cs-CZ" dirty="0"/>
              <a:t>Samotné rozpoznání a porozumění hodnot nevede k jednání – musíme se k některé z nich přiklonit- výsledkem je odpovědné rozhodnutí- pohotovost k volnímu aktu- rozhodnutí – volba – zaujetí postoje- odhodlání věnovat svou energii – připravenost- pohotovost k činu (nově získaný postoj ) své rozhodnutí – uvést do praktického života</a:t>
            </a:r>
          </a:p>
        </p:txBody>
      </p:sp>
      <p:pic>
        <p:nvPicPr>
          <p:cNvPr id="8" name="Zvuk 7">
            <a:hlinkClick r:id="" action="ppaction://media"/>
            <a:extLst>
              <a:ext uri="{FF2B5EF4-FFF2-40B4-BE49-F238E27FC236}">
                <a16:creationId xmlns:a16="http://schemas.microsoft.com/office/drawing/2014/main" id="{A6FF1242-DA12-45E1-AEEA-9AD1B14D5F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63089029"/>
      </p:ext>
    </p:extLst>
  </p:cSld>
  <p:clrMapOvr>
    <a:masterClrMapping/>
  </p:clrMapOvr>
  <mc:AlternateContent xmlns:mc="http://schemas.openxmlformats.org/markup-compatibility/2006" xmlns:p14="http://schemas.microsoft.com/office/powerpoint/2010/main">
    <mc:Choice Requires="p14">
      <p:transition spd="slow" p14:dur="2000" advTm="43276"/>
    </mc:Choice>
    <mc:Fallback xmlns="">
      <p:transition spd="slow" advTm="43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Zdraví patří k nejvýznamnějším hodnotám života každého člověka</a:t>
            </a:r>
          </a:p>
        </p:txBody>
      </p:sp>
      <p:sp>
        <p:nvSpPr>
          <p:cNvPr id="3" name="Zástupný symbol pro obsah 2"/>
          <p:cNvSpPr>
            <a:spLocks noGrp="1"/>
          </p:cNvSpPr>
          <p:nvPr>
            <p:ph idx="1"/>
          </p:nvPr>
        </p:nvSpPr>
        <p:spPr/>
        <p:txBody>
          <a:bodyPr>
            <a:normAutofit/>
          </a:bodyPr>
          <a:lstStyle/>
          <a:p>
            <a:r>
              <a:rPr lang="cs-CZ" dirty="0"/>
              <a:t>Vím ( co) = </a:t>
            </a:r>
            <a:r>
              <a:rPr lang="cs-CZ" u="sng" dirty="0"/>
              <a:t>INFORMACE, ZNALOST</a:t>
            </a:r>
            <a:r>
              <a:rPr lang="cs-CZ" dirty="0"/>
              <a:t> – co je zdraví prospěšné a co mu škodí</a:t>
            </a:r>
          </a:p>
          <a:p>
            <a:r>
              <a:rPr lang="cs-CZ" dirty="0"/>
              <a:t>Chci ( proč) = </a:t>
            </a:r>
            <a:r>
              <a:rPr lang="cs-CZ" u="sng" dirty="0"/>
              <a:t>POSTOJ, MOTIVACE</a:t>
            </a:r>
            <a:r>
              <a:rPr lang="cs-CZ" dirty="0"/>
              <a:t> – zdraví šetřit a upevňovat a eliminovat škodlivé faktory</a:t>
            </a:r>
          </a:p>
          <a:p>
            <a:r>
              <a:rPr lang="cs-CZ" dirty="0"/>
              <a:t>Umím (jak) = </a:t>
            </a:r>
            <a:r>
              <a:rPr lang="cs-CZ" u="sng" dirty="0"/>
              <a:t>DOVEDNOST + návyky</a:t>
            </a:r>
          </a:p>
          <a:p>
            <a:r>
              <a:rPr lang="cs-CZ" dirty="0"/>
              <a:t> Mám vytvořené </a:t>
            </a:r>
            <a:r>
              <a:rPr lang="cs-CZ" u="sng" dirty="0"/>
              <a:t>PODMÍNKY</a:t>
            </a:r>
            <a:r>
              <a:rPr lang="cs-CZ" dirty="0"/>
              <a:t>  k realizaci zdravého způsobu života</a:t>
            </a:r>
          </a:p>
          <a:p>
            <a:pPr marL="0" indent="0">
              <a:buNone/>
            </a:pPr>
            <a:r>
              <a:rPr lang="cs-CZ" dirty="0"/>
              <a:t>Determinanty zdraví </a:t>
            </a:r>
            <a:r>
              <a:rPr lang="cs-CZ" b="1" dirty="0"/>
              <a:t>vnitřní</a:t>
            </a:r>
            <a:r>
              <a:rPr lang="cs-CZ" dirty="0"/>
              <a:t> ( </a:t>
            </a:r>
            <a:r>
              <a:rPr lang="cs-CZ" u="sng" dirty="0"/>
              <a:t>genetické faktory </a:t>
            </a:r>
            <a:r>
              <a:rPr lang="cs-CZ" dirty="0"/>
              <a:t>20 %)</a:t>
            </a:r>
          </a:p>
          <a:p>
            <a:pPr marL="0" indent="0">
              <a:buNone/>
            </a:pPr>
            <a:r>
              <a:rPr lang="cs-CZ" b="1" dirty="0"/>
              <a:t>Zevní </a:t>
            </a:r>
            <a:r>
              <a:rPr lang="cs-CZ" u="sng" dirty="0"/>
              <a:t>životní styl </a:t>
            </a:r>
            <a:r>
              <a:rPr lang="cs-CZ" dirty="0"/>
              <a:t>(50 %) kvalita </a:t>
            </a:r>
            <a:r>
              <a:rPr lang="cs-CZ" u="sng" dirty="0"/>
              <a:t>životní  a pracovního prostředí </a:t>
            </a:r>
            <a:r>
              <a:rPr lang="cs-CZ" dirty="0"/>
              <a:t>(20 %)</a:t>
            </a:r>
          </a:p>
          <a:p>
            <a:pPr marL="0" indent="0">
              <a:buNone/>
            </a:pPr>
            <a:r>
              <a:rPr lang="cs-CZ" u="sng" dirty="0"/>
              <a:t> zdravotnické služby </a:t>
            </a:r>
            <a:r>
              <a:rPr lang="cs-CZ" dirty="0"/>
              <a:t>(kvalita a úroveň zdravotní péče 10  %)</a:t>
            </a:r>
          </a:p>
        </p:txBody>
      </p:sp>
    </p:spTree>
    <p:extLst>
      <p:ext uri="{BB962C8B-B14F-4D97-AF65-F5344CB8AC3E}">
        <p14:creationId xmlns:p14="http://schemas.microsoft.com/office/powerpoint/2010/main" val="2369098242"/>
      </p:ext>
    </p:extLst>
  </p:cSld>
  <p:clrMapOvr>
    <a:masterClrMapping/>
  </p:clrMapOvr>
  <mc:AlternateContent xmlns:mc="http://schemas.openxmlformats.org/markup-compatibility/2006" xmlns:p14="http://schemas.microsoft.com/office/powerpoint/2010/main">
    <mc:Choice Requires="p14">
      <p:transition spd="slow" p14:dur="2000" advTm="185295"/>
    </mc:Choice>
    <mc:Fallback xmlns="">
      <p:transition spd="slow" advTm="18529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zásady výchovy ke zdraví k dosažení efektivity musí být:</a:t>
            </a:r>
          </a:p>
        </p:txBody>
      </p:sp>
      <p:sp>
        <p:nvSpPr>
          <p:cNvPr id="3" name="Zástupný symbol pro obsah 2"/>
          <p:cNvSpPr>
            <a:spLocks noGrp="1"/>
          </p:cNvSpPr>
          <p:nvPr>
            <p:ph idx="1"/>
          </p:nvPr>
        </p:nvSpPr>
        <p:spPr/>
        <p:txBody>
          <a:bodyPr/>
          <a:lstStyle/>
          <a:p>
            <a:r>
              <a:rPr lang="cs-CZ" dirty="0"/>
              <a:t>Soustavná, systematická, komplexní a důkladně promyšlená</a:t>
            </a:r>
          </a:p>
          <a:p>
            <a:r>
              <a:rPr lang="cs-CZ" dirty="0"/>
              <a:t>Cílená vzhledem k věku, vzdělání a konkrétním problémům jedince v oblasti zdravotní, psychické, sociální a společenské</a:t>
            </a:r>
          </a:p>
          <a:p>
            <a:r>
              <a:rPr lang="cs-CZ" dirty="0"/>
              <a:t>Aktualizovaná nejnovějšími poznatky z oblasti vědy a výzkumu</a:t>
            </a:r>
          </a:p>
          <a:p>
            <a:r>
              <a:rPr lang="cs-CZ" dirty="0"/>
              <a:t> Respektující životní prostředí jedince</a:t>
            </a:r>
          </a:p>
          <a:p>
            <a:r>
              <a:rPr lang="cs-CZ" dirty="0"/>
              <a:t>Založená na osobní zainteresovanosti každého jedince- tzn. pochopení osobní zodpovědnosti za vlastní zdraví</a:t>
            </a:r>
          </a:p>
        </p:txBody>
      </p:sp>
    </p:spTree>
    <p:extLst>
      <p:ext uri="{BB962C8B-B14F-4D97-AF65-F5344CB8AC3E}">
        <p14:creationId xmlns:p14="http://schemas.microsoft.com/office/powerpoint/2010/main" val="1674171108"/>
      </p:ext>
    </p:extLst>
  </p:cSld>
  <p:clrMapOvr>
    <a:masterClrMapping/>
  </p:clrMapOvr>
  <mc:AlternateContent xmlns:mc="http://schemas.openxmlformats.org/markup-compatibility/2006" xmlns:p14="http://schemas.microsoft.com/office/powerpoint/2010/main">
    <mc:Choice Requires="p14">
      <p:transition spd="slow" p14:dur="2000" advTm="14196"/>
    </mc:Choice>
    <mc:Fallback xmlns="">
      <p:transition spd="slow" advTm="1419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VÝCHOVA KE ZDRAVÍ JE CÍLENA:</a:t>
            </a:r>
          </a:p>
        </p:txBody>
      </p:sp>
      <p:sp>
        <p:nvSpPr>
          <p:cNvPr id="3" name="Zástupný symbol pro obsah 2"/>
          <p:cNvSpPr>
            <a:spLocks noGrp="1"/>
          </p:cNvSpPr>
          <p:nvPr>
            <p:ph idx="1"/>
          </p:nvPr>
        </p:nvSpPr>
        <p:spPr/>
        <p:txBody>
          <a:bodyPr/>
          <a:lstStyle/>
          <a:p>
            <a:r>
              <a:rPr lang="cs-CZ" dirty="0"/>
              <a:t>Na </a:t>
            </a:r>
            <a:r>
              <a:rPr lang="cs-CZ" b="1" dirty="0"/>
              <a:t>jednotlivce </a:t>
            </a:r>
            <a:r>
              <a:rPr lang="cs-CZ" dirty="0"/>
              <a:t>– zdravé, nemocné nebo ohrožené na zdraví</a:t>
            </a:r>
          </a:p>
          <a:p>
            <a:r>
              <a:rPr lang="cs-CZ" dirty="0"/>
              <a:t>Na </a:t>
            </a:r>
            <a:r>
              <a:rPr lang="cs-CZ" b="1" dirty="0"/>
              <a:t>skupiny</a:t>
            </a:r>
            <a:r>
              <a:rPr lang="cs-CZ" dirty="0"/>
              <a:t> obyvatelstva – s ohledem na věkové skupiny (děti, mládež senioři)- skupiny pacientů s určitou diagnózou – speciální problematiku žen- lidi pracující či žijící v určitém rizikovém prostředí</a:t>
            </a:r>
          </a:p>
          <a:p>
            <a:r>
              <a:rPr lang="cs-CZ" dirty="0"/>
              <a:t>Na </a:t>
            </a:r>
            <a:r>
              <a:rPr lang="cs-CZ" b="1" dirty="0"/>
              <a:t>komunitu </a:t>
            </a:r>
            <a:r>
              <a:rPr lang="cs-CZ" dirty="0"/>
              <a:t>– problematika jednotlivých typů škol- pracovníci v oblasti stravovacích služeb</a:t>
            </a:r>
          </a:p>
          <a:p>
            <a:r>
              <a:rPr lang="cs-CZ" dirty="0"/>
              <a:t>Na celou populaci – využití celostátních , regionálních a místních veřejných sdělovacích prostředků (Šance pro 3 milióny)</a:t>
            </a:r>
          </a:p>
          <a:p>
            <a:endParaRPr lang="cs-CZ" dirty="0"/>
          </a:p>
          <a:p>
            <a:endParaRPr lang="cs-CZ" dirty="0"/>
          </a:p>
        </p:txBody>
      </p:sp>
    </p:spTree>
    <p:extLst>
      <p:ext uri="{BB962C8B-B14F-4D97-AF65-F5344CB8AC3E}">
        <p14:creationId xmlns:p14="http://schemas.microsoft.com/office/powerpoint/2010/main" val="3665719085"/>
      </p:ext>
    </p:extLst>
  </p:cSld>
  <p:clrMapOvr>
    <a:masterClrMapping/>
  </p:clrMapOvr>
  <mc:AlternateContent xmlns:mc="http://schemas.openxmlformats.org/markup-compatibility/2006" xmlns:p14="http://schemas.microsoft.com/office/powerpoint/2010/main">
    <mc:Choice Requires="p14">
      <p:transition spd="slow" p14:dur="2000" advTm="30602"/>
    </mc:Choice>
    <mc:Fallback xmlns="">
      <p:transition spd="slow" advTm="3060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Psychické zvláštnosti dětského věku-rysy</a:t>
            </a:r>
          </a:p>
        </p:txBody>
      </p:sp>
      <p:sp>
        <p:nvSpPr>
          <p:cNvPr id="3" name="Zástupný symbol pro obsah 2"/>
          <p:cNvSpPr>
            <a:spLocks noGrp="1"/>
          </p:cNvSpPr>
          <p:nvPr>
            <p:ph idx="1"/>
          </p:nvPr>
        </p:nvSpPr>
        <p:spPr/>
        <p:txBody>
          <a:bodyPr>
            <a:normAutofit fontScale="92500" lnSpcReduction="20000"/>
          </a:bodyPr>
          <a:lstStyle/>
          <a:p>
            <a:r>
              <a:rPr lang="cs-CZ" b="1" dirty="0" err="1"/>
              <a:t>Egocetrismus</a:t>
            </a:r>
            <a:r>
              <a:rPr lang="cs-CZ" dirty="0"/>
              <a:t>- dítě jedná tak, jako by bylo středem všeho dění – uspokojování vlastních potřeb</a:t>
            </a:r>
          </a:p>
          <a:p>
            <a:r>
              <a:rPr lang="cs-CZ" b="1" dirty="0"/>
              <a:t>Citová labilita </a:t>
            </a:r>
            <a:r>
              <a:rPr lang="cs-CZ" dirty="0"/>
              <a:t>– střídání nálad</a:t>
            </a:r>
          </a:p>
          <a:p>
            <a:r>
              <a:rPr lang="cs-CZ" dirty="0"/>
              <a:t>Sugestibilita – snadná ovlivnitelnost a nekritické přejímání cizích názorů</a:t>
            </a:r>
          </a:p>
          <a:p>
            <a:r>
              <a:rPr lang="cs-CZ" b="1" dirty="0" err="1"/>
              <a:t>Konkretismus</a:t>
            </a:r>
            <a:r>
              <a:rPr lang="cs-CZ" dirty="0"/>
              <a:t>- vazba na konkrétní vnímané jevy a situace ( abstraktní myšlení se uplatňuje  později)</a:t>
            </a:r>
          </a:p>
          <a:p>
            <a:r>
              <a:rPr lang="cs-CZ" b="1" dirty="0" err="1"/>
              <a:t>Prezentismus</a:t>
            </a:r>
            <a:r>
              <a:rPr lang="cs-CZ" b="1" dirty="0"/>
              <a:t>-</a:t>
            </a:r>
            <a:r>
              <a:rPr lang="cs-CZ" dirty="0"/>
              <a:t> dítě žije pouze přítomností, nechápe pojmy minulost, budoucnost</a:t>
            </a:r>
          </a:p>
          <a:p>
            <a:r>
              <a:rPr lang="cs-CZ" b="1" dirty="0" err="1"/>
              <a:t>Eidetismus</a:t>
            </a:r>
            <a:r>
              <a:rPr lang="cs-CZ" dirty="0"/>
              <a:t>- chybění ostrých hranic mezi reálným světem a fantazii- svět pohádek, personifikace hraček</a:t>
            </a:r>
          </a:p>
          <a:p>
            <a:r>
              <a:rPr lang="cs-CZ" dirty="0"/>
              <a:t> nízká úroveň pocitu osobní imunity</a:t>
            </a:r>
          </a:p>
          <a:p>
            <a:r>
              <a:rPr lang="cs-CZ" dirty="0"/>
              <a:t> stimulační výchova převažuje nad inhibiční</a:t>
            </a:r>
          </a:p>
        </p:txBody>
      </p:sp>
    </p:spTree>
    <p:extLst>
      <p:ext uri="{BB962C8B-B14F-4D97-AF65-F5344CB8AC3E}">
        <p14:creationId xmlns:p14="http://schemas.microsoft.com/office/powerpoint/2010/main" val="3147385355"/>
      </p:ext>
    </p:extLst>
  </p:cSld>
  <p:clrMapOvr>
    <a:masterClrMapping/>
  </p:clrMapOvr>
  <mc:AlternateContent xmlns:mc="http://schemas.openxmlformats.org/markup-compatibility/2006" xmlns:p14="http://schemas.microsoft.com/office/powerpoint/2010/main">
    <mc:Choice Requires="p14">
      <p:transition spd="slow" p14:dur="2000" advTm="215848"/>
    </mc:Choice>
    <mc:Fallback xmlns="">
      <p:transition spd="slow" advTm="21584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Psychické zvláštnosti puberty</a:t>
            </a:r>
          </a:p>
        </p:txBody>
      </p:sp>
      <p:sp>
        <p:nvSpPr>
          <p:cNvPr id="3" name="Zástupný symbol pro obsah 2"/>
          <p:cNvSpPr>
            <a:spLocks noGrp="1"/>
          </p:cNvSpPr>
          <p:nvPr>
            <p:ph idx="1"/>
          </p:nvPr>
        </p:nvSpPr>
        <p:spPr/>
        <p:txBody>
          <a:bodyPr>
            <a:normAutofit lnSpcReduction="10000"/>
          </a:bodyPr>
          <a:lstStyle/>
          <a:p>
            <a:r>
              <a:rPr lang="cs-CZ" dirty="0"/>
              <a:t>Citová lability, pocit nepochopení, křivdy, vzdor, nepochopení, </a:t>
            </a:r>
          </a:p>
          <a:p>
            <a:r>
              <a:rPr lang="cs-CZ" dirty="0"/>
              <a:t>Negativismus, hyperkritičnost, konflikty</a:t>
            </a:r>
          </a:p>
          <a:p>
            <a:r>
              <a:rPr lang="cs-CZ" dirty="0"/>
              <a:t>Touha po osamostatnění, nezávislosti</a:t>
            </a:r>
          </a:p>
          <a:p>
            <a:r>
              <a:rPr lang="cs-CZ" dirty="0"/>
              <a:t>Přeceňování schopnosti, podceňování rizik</a:t>
            </a:r>
          </a:p>
          <a:p>
            <a:r>
              <a:rPr lang="cs-CZ" dirty="0"/>
              <a:t>Vysoká úroveň pocitu osobní imunity</a:t>
            </a:r>
          </a:p>
          <a:p>
            <a:r>
              <a:rPr lang="cs-CZ" dirty="0"/>
              <a:t>Podléhání vlivu vrstevníků</a:t>
            </a:r>
          </a:p>
          <a:p>
            <a:r>
              <a:rPr lang="cs-CZ" dirty="0"/>
              <a:t>Masochistické sklony, zájem o sex</a:t>
            </a:r>
          </a:p>
          <a:p>
            <a:r>
              <a:rPr lang="cs-CZ" dirty="0"/>
              <a:t>Nemoc se jeví jako něco příliš neskutečného, nepřipouští si jakékoliv starosti</a:t>
            </a:r>
          </a:p>
        </p:txBody>
      </p:sp>
    </p:spTree>
    <p:extLst>
      <p:ext uri="{BB962C8B-B14F-4D97-AF65-F5344CB8AC3E}">
        <p14:creationId xmlns:p14="http://schemas.microsoft.com/office/powerpoint/2010/main" val="3044098604"/>
      </p:ext>
    </p:extLst>
  </p:cSld>
  <p:clrMapOvr>
    <a:masterClrMapping/>
  </p:clrMapOvr>
  <mc:AlternateContent xmlns:mc="http://schemas.openxmlformats.org/markup-compatibility/2006" xmlns:p14="http://schemas.microsoft.com/office/powerpoint/2010/main">
    <mc:Choice Requires="p14">
      <p:transition spd="slow" p14:dur="2000" advTm="90085"/>
    </mc:Choice>
    <mc:Fallback xmlns="">
      <p:transition spd="slow" advTm="9008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ZDRAVÉ ZUBY – výukový program péče </a:t>
            </a:r>
            <a:br>
              <a:rPr lang="cs-CZ" dirty="0"/>
            </a:br>
            <a:r>
              <a:rPr lang="cs-CZ" dirty="0"/>
              <a:t>o chrup pro 1. stupeň ZŠ (2004)</a:t>
            </a:r>
          </a:p>
        </p:txBody>
      </p:sp>
      <p:sp>
        <p:nvSpPr>
          <p:cNvPr id="3" name="Zástupný symbol pro obsah 2"/>
          <p:cNvSpPr>
            <a:spLocks noGrp="1"/>
          </p:cNvSpPr>
          <p:nvPr>
            <p:ph idx="1"/>
          </p:nvPr>
        </p:nvSpPr>
        <p:spPr/>
        <p:txBody>
          <a:bodyPr>
            <a:normAutofit lnSpcReduction="10000"/>
          </a:bodyPr>
          <a:lstStyle/>
          <a:p>
            <a:r>
              <a:rPr lang="cs-CZ" dirty="0"/>
              <a:t>Cíle programu:</a:t>
            </a:r>
          </a:p>
          <a:p>
            <a:pPr marL="0" indent="0">
              <a:buNone/>
            </a:pPr>
            <a:r>
              <a:rPr lang="cs-CZ" dirty="0"/>
              <a:t>1. zlepšit zubní zdraví u dětí a mládeže a tak vytvořit předpoklady k zajištění zdravých zubů i u dospělé populace v budoucích letech</a:t>
            </a:r>
          </a:p>
          <a:p>
            <a:pPr marL="0" indent="0">
              <a:buNone/>
            </a:pPr>
            <a:r>
              <a:rPr lang="cs-CZ" dirty="0"/>
              <a:t>2. zvyšovat informovanost pedagogických pracovníků v oblasti zubního zdraví, a tím pomáhat školám plnit standard základního vzdělávání  v oblasti zdravého životního stylu</a:t>
            </a:r>
          </a:p>
          <a:p>
            <a:pPr marL="0" indent="0">
              <a:buNone/>
            </a:pPr>
            <a:r>
              <a:rPr lang="cs-CZ" dirty="0"/>
              <a:t>3. působit na zlepšení zubního zdraví nejen dětí, ale  jejich prostřednictvím i na zlepšení zubního zdraví rodičů</a:t>
            </a:r>
          </a:p>
          <a:p>
            <a:pPr marL="0" indent="0">
              <a:buNone/>
            </a:pPr>
            <a:r>
              <a:rPr lang="cs-CZ" dirty="0"/>
              <a:t>4. doplnit a rozšířit nabídku projektů podpory zdraví, které se mohou realizovat na základních školách</a:t>
            </a:r>
          </a:p>
        </p:txBody>
      </p:sp>
    </p:spTree>
    <p:extLst>
      <p:ext uri="{BB962C8B-B14F-4D97-AF65-F5344CB8AC3E}">
        <p14:creationId xmlns:p14="http://schemas.microsoft.com/office/powerpoint/2010/main" val="601539742"/>
      </p:ext>
    </p:extLst>
  </p:cSld>
  <p:clrMapOvr>
    <a:masterClrMapping/>
  </p:clrMapOvr>
  <mc:AlternateContent xmlns:mc="http://schemas.openxmlformats.org/markup-compatibility/2006" xmlns:p14="http://schemas.microsoft.com/office/powerpoint/2010/main">
    <mc:Choice Requires="p14">
      <p:transition spd="slow" p14:dur="2000" advTm="47562"/>
    </mc:Choice>
    <mc:Fallback xmlns="">
      <p:transition spd="slow" advTm="4756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Děti jako cílová skupina</a:t>
            </a:r>
          </a:p>
        </p:txBody>
      </p:sp>
      <p:sp>
        <p:nvSpPr>
          <p:cNvPr id="3" name="Zástupný symbol pro obsah 2"/>
          <p:cNvSpPr>
            <a:spLocks noGrp="1"/>
          </p:cNvSpPr>
          <p:nvPr>
            <p:ph idx="1"/>
          </p:nvPr>
        </p:nvSpPr>
        <p:spPr/>
        <p:txBody>
          <a:bodyPr/>
          <a:lstStyle/>
          <a:p>
            <a:r>
              <a:rPr lang="cs-CZ" dirty="0"/>
              <a:t>Z hlediska efektu výchovy ke zdraví a intervenčních programů jsou nejvhodnější částí populace - </a:t>
            </a:r>
            <a:r>
              <a:rPr lang="cs-CZ" b="1" dirty="0"/>
              <a:t>dlouhodobá návratnost</a:t>
            </a:r>
          </a:p>
          <a:p>
            <a:r>
              <a:rPr lang="cs-CZ" dirty="0"/>
              <a:t>Dětí  jako cílová skupina intervencí – </a:t>
            </a:r>
            <a:r>
              <a:rPr lang="cs-CZ" b="1" dirty="0"/>
              <a:t>prostředníky k vrstevníkům, </a:t>
            </a:r>
          </a:p>
          <a:p>
            <a:pPr marL="0" indent="0">
              <a:buNone/>
            </a:pPr>
            <a:r>
              <a:rPr lang="cs-CZ" b="1" dirty="0"/>
              <a:t>  k rodičům, k učitelům a k jiným dospělým</a:t>
            </a:r>
            <a:r>
              <a:rPr lang="cs-CZ" dirty="0"/>
              <a:t>,  jsou prostředníky mezi </a:t>
            </a:r>
          </a:p>
          <a:p>
            <a:pPr marL="0" indent="0">
              <a:buNone/>
            </a:pPr>
            <a:r>
              <a:rPr lang="cs-CZ" dirty="0"/>
              <a:t>  školou a komunitou</a:t>
            </a:r>
          </a:p>
        </p:txBody>
      </p:sp>
    </p:spTree>
    <p:extLst>
      <p:ext uri="{BB962C8B-B14F-4D97-AF65-F5344CB8AC3E}">
        <p14:creationId xmlns:p14="http://schemas.microsoft.com/office/powerpoint/2010/main" val="2912063563"/>
      </p:ext>
    </p:extLst>
  </p:cSld>
  <p:clrMapOvr>
    <a:masterClrMapping/>
  </p:clrMapOvr>
  <mc:AlternateContent xmlns:mc="http://schemas.openxmlformats.org/markup-compatibility/2006" xmlns:p14="http://schemas.microsoft.com/office/powerpoint/2010/main">
    <mc:Choice Requires="p14">
      <p:transition spd="slow" p14:dur="2000" advTm="82840"/>
    </mc:Choice>
    <mc:Fallback xmlns="">
      <p:transition spd="slow" advTm="8284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Metody</a:t>
            </a:r>
          </a:p>
        </p:txBody>
      </p:sp>
      <p:sp>
        <p:nvSpPr>
          <p:cNvPr id="3" name="Zástupný symbol pro obsah 2"/>
          <p:cNvSpPr>
            <a:spLocks noGrp="1"/>
          </p:cNvSpPr>
          <p:nvPr>
            <p:ph idx="1"/>
          </p:nvPr>
        </p:nvSpPr>
        <p:spPr>
          <a:xfrm>
            <a:off x="838200" y="1793352"/>
            <a:ext cx="10515600" cy="4351338"/>
          </a:xfrm>
        </p:spPr>
        <p:txBody>
          <a:bodyPr/>
          <a:lstStyle/>
          <a:p>
            <a:r>
              <a:rPr lang="cs-CZ" dirty="0"/>
              <a:t>Upoutání pozornosti k danému problému</a:t>
            </a:r>
          </a:p>
          <a:p>
            <a:r>
              <a:rPr lang="cs-CZ" dirty="0"/>
              <a:t>Sdělení základních informací</a:t>
            </a:r>
          </a:p>
          <a:p>
            <a:r>
              <a:rPr lang="cs-CZ" dirty="0"/>
              <a:t>Sdělení obsažnějších informací</a:t>
            </a:r>
          </a:p>
          <a:p>
            <a:r>
              <a:rPr lang="cs-CZ" dirty="0"/>
              <a:t>Motivace ke změně chování </a:t>
            </a:r>
          </a:p>
          <a:p>
            <a:r>
              <a:rPr lang="cs-CZ" dirty="0"/>
              <a:t>Prostředky oslovení- motivační jednorázové akce – Den zdraví, Den nekouření</a:t>
            </a:r>
          </a:p>
          <a:p>
            <a:r>
              <a:rPr lang="cs-CZ" dirty="0"/>
              <a:t> kampaně – Přestaň a vyhraj</a:t>
            </a:r>
          </a:p>
        </p:txBody>
      </p:sp>
    </p:spTree>
    <p:extLst>
      <p:ext uri="{BB962C8B-B14F-4D97-AF65-F5344CB8AC3E}">
        <p14:creationId xmlns:p14="http://schemas.microsoft.com/office/powerpoint/2010/main" val="2537698652"/>
      </p:ext>
    </p:extLst>
  </p:cSld>
  <p:clrMapOvr>
    <a:masterClrMapping/>
  </p:clrMapOvr>
  <mc:AlternateContent xmlns:mc="http://schemas.openxmlformats.org/markup-compatibility/2006" xmlns:p14="http://schemas.microsoft.com/office/powerpoint/2010/main">
    <mc:Choice Requires="p14">
      <p:transition spd="slow" p14:dur="2000" advTm="66991"/>
    </mc:Choice>
    <mc:Fallback xmlns="">
      <p:transition spd="slow" advTm="6699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199" y="1032734"/>
            <a:ext cx="11070515" cy="9326335"/>
          </a:xfrm>
        </p:spPr>
      </p:pic>
    </p:spTree>
    <p:extLst>
      <p:ext uri="{BB962C8B-B14F-4D97-AF65-F5344CB8AC3E}">
        <p14:creationId xmlns:p14="http://schemas.microsoft.com/office/powerpoint/2010/main" val="4015194347"/>
      </p:ext>
    </p:extLst>
  </p:cSld>
  <p:clrMapOvr>
    <a:masterClrMapping/>
  </p:clrMapOvr>
  <mc:AlternateContent xmlns:mc="http://schemas.openxmlformats.org/markup-compatibility/2006" xmlns:p14="http://schemas.microsoft.com/office/powerpoint/2010/main">
    <mc:Choice Requires="p14">
      <p:transition spd="slow" p14:dur="2000" advTm="2266"/>
    </mc:Choice>
    <mc:Fallback xmlns="">
      <p:transition spd="slow" advTm="226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Sociální marketing</a:t>
            </a:r>
          </a:p>
        </p:txBody>
      </p:sp>
      <p:sp>
        <p:nvSpPr>
          <p:cNvPr id="3" name="Zástupný symbol pro obsah 2"/>
          <p:cNvSpPr>
            <a:spLocks noGrp="1"/>
          </p:cNvSpPr>
          <p:nvPr>
            <p:ph idx="1"/>
          </p:nvPr>
        </p:nvSpPr>
        <p:spPr/>
        <p:txBody>
          <a:bodyPr/>
          <a:lstStyle/>
          <a:p>
            <a:r>
              <a:rPr lang="cs-CZ" dirty="0"/>
              <a:t>Efektivní metoda prosazování v prosazování iniciativ v oblasti péče o zdraví</a:t>
            </a:r>
          </a:p>
          <a:p>
            <a:r>
              <a:rPr lang="cs-CZ" dirty="0"/>
              <a:t>Vznik ve 30. letech 20. století, v 70. letech v USA se rozvinul z marketingu výrobků a služeb </a:t>
            </a:r>
          </a:p>
          <a:p>
            <a:r>
              <a:rPr lang="cs-CZ" dirty="0"/>
              <a:t>Cíleně působí na vybrané skupiny obyvatel se záměrem propagovat, ovlivňovat a měnit postoje občanů k sociálním hodnotám- správnému chování ke svému zdraví ( velkoplošná reklama, plakáty, televizní spoty, letáky, brožury, upomínkové předměty…)</a:t>
            </a:r>
          </a:p>
        </p:txBody>
      </p:sp>
    </p:spTree>
    <p:extLst>
      <p:ext uri="{BB962C8B-B14F-4D97-AF65-F5344CB8AC3E}">
        <p14:creationId xmlns:p14="http://schemas.microsoft.com/office/powerpoint/2010/main" val="3929594454"/>
      </p:ext>
    </p:extLst>
  </p:cSld>
  <p:clrMapOvr>
    <a:masterClrMapping/>
  </p:clrMapOvr>
  <mc:AlternateContent xmlns:mc="http://schemas.openxmlformats.org/markup-compatibility/2006" xmlns:p14="http://schemas.microsoft.com/office/powerpoint/2010/main">
    <mc:Choice Requires="p14">
      <p:transition spd="slow" p14:dur="2000" advTm="57634"/>
    </mc:Choice>
    <mc:Fallback xmlns="">
      <p:transition spd="slow" advTm="5763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Peer výchova- </a:t>
            </a:r>
            <a:r>
              <a:rPr lang="cs-CZ" sz="2400" dirty="0">
                <a:latin typeface="+mn-lt"/>
              </a:rPr>
              <a:t>významnou roli hraje nejen věk, ale blízké či podobné sociální zázemí  či zaměstnání</a:t>
            </a:r>
          </a:p>
        </p:txBody>
      </p:sp>
      <p:sp>
        <p:nvSpPr>
          <p:cNvPr id="3" name="Zástupný symbol pro obsah 2"/>
          <p:cNvSpPr>
            <a:spLocks noGrp="1"/>
          </p:cNvSpPr>
          <p:nvPr>
            <p:ph idx="1"/>
          </p:nvPr>
        </p:nvSpPr>
        <p:spPr/>
        <p:txBody>
          <a:bodyPr>
            <a:normAutofit fontScale="92500" lnSpcReduction="20000"/>
          </a:bodyPr>
          <a:lstStyle/>
          <a:p>
            <a:r>
              <a:rPr lang="cs-CZ" dirty="0"/>
              <a:t>Posílit účast a omezit nerovnocenné postavení učitel/žák se snaží tzv. peer vrstevnické programy</a:t>
            </a:r>
          </a:p>
          <a:p>
            <a:r>
              <a:rPr lang="cs-CZ" dirty="0"/>
              <a:t>jsou zaměřeny především na mladé lidi, jejichž chování je značně ovlivňováno vrstevníky</a:t>
            </a:r>
          </a:p>
          <a:p>
            <a:r>
              <a:rPr lang="cs-CZ" dirty="0"/>
              <a:t>Snížení věkových rozdílů mezi aktéry dochází ke zlepšení přenosu informací, jsou vstřícněji vnímány, snadněji akceptovány</a:t>
            </a:r>
          </a:p>
          <a:p>
            <a:r>
              <a:rPr lang="cs-CZ" dirty="0"/>
              <a:t>Přenos dovedností a postojů získaných v programu je pro vyškolené peery do běžného života poměrně snadný, cílová populace se dostává do podobných situací a může se porovnat s nabízenými modely jednání</a:t>
            </a:r>
          </a:p>
          <a:p>
            <a:r>
              <a:rPr lang="cs-CZ" dirty="0"/>
              <a:t>Snižuje se distance „učitele“</a:t>
            </a:r>
          </a:p>
          <a:p>
            <a:r>
              <a:rPr lang="cs-CZ" dirty="0"/>
              <a:t>Jedinci cílové skupiny jsou citlivější a lépe reagují</a:t>
            </a:r>
          </a:p>
          <a:p>
            <a:r>
              <a:rPr lang="cs-CZ" dirty="0"/>
              <a:t>Etnické minority- člen téže skupiny „snadněji“ předá zdravější styl života</a:t>
            </a:r>
          </a:p>
        </p:txBody>
      </p:sp>
    </p:spTree>
    <p:extLst>
      <p:ext uri="{BB962C8B-B14F-4D97-AF65-F5344CB8AC3E}">
        <p14:creationId xmlns:p14="http://schemas.microsoft.com/office/powerpoint/2010/main" val="4284895301"/>
      </p:ext>
    </p:extLst>
  </p:cSld>
  <p:clrMapOvr>
    <a:masterClrMapping/>
  </p:clrMapOvr>
  <mc:AlternateContent xmlns:mc="http://schemas.openxmlformats.org/markup-compatibility/2006" xmlns:p14="http://schemas.microsoft.com/office/powerpoint/2010/main">
    <mc:Choice Requires="p14">
      <p:transition spd="slow" p14:dur="2000" advTm="65706"/>
    </mc:Choice>
    <mc:Fallback xmlns="">
      <p:transition spd="slow" advTm="6570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dirty="0"/>
              <a:t>Účinné metody respektují specifické zájmy a priority dané věkové skupiny a její sociální skladby. Základní metodou implikace znalostí a dovedností je příběh.</a:t>
            </a:r>
          </a:p>
          <a:p>
            <a:r>
              <a:rPr lang="cs-CZ" dirty="0"/>
              <a:t> Mladší děti osloví příběh o jejich oblíbených hrdinech nebo vlastní figurka vzniklá pro účel projektu. Děti mají obrovskou schopnost prožitku a ztotožní se s oblíbenými hrdiny. Je schopno akceptovat problém , jestliže se s ním ztotožní.</a:t>
            </a:r>
          </a:p>
          <a:p>
            <a:r>
              <a:rPr lang="cs-CZ" dirty="0"/>
              <a:t> Starší děti pak akceptují příběhy o svých vrstevnících.</a:t>
            </a:r>
          </a:p>
          <a:p>
            <a:endParaRPr lang="cs-CZ" dirty="0"/>
          </a:p>
          <a:p>
            <a:endParaRPr lang="cs-CZ" dirty="0"/>
          </a:p>
          <a:p>
            <a:endParaRPr lang="cs-CZ" dirty="0"/>
          </a:p>
        </p:txBody>
      </p:sp>
    </p:spTree>
    <p:extLst>
      <p:ext uri="{BB962C8B-B14F-4D97-AF65-F5344CB8AC3E}">
        <p14:creationId xmlns:p14="http://schemas.microsoft.com/office/powerpoint/2010/main" val="2578507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Hrou proti AIDS</a:t>
            </a:r>
          </a:p>
        </p:txBody>
      </p:sp>
      <p:sp>
        <p:nvSpPr>
          <p:cNvPr id="3" name="Zástupný symbol pro obsah 2"/>
          <p:cNvSpPr>
            <a:spLocks noGrp="1"/>
          </p:cNvSpPr>
          <p:nvPr>
            <p:ph idx="1"/>
          </p:nvPr>
        </p:nvSpPr>
        <p:spPr/>
        <p:txBody>
          <a:bodyPr/>
          <a:lstStyle/>
          <a:p>
            <a:r>
              <a:rPr lang="cs-CZ" dirty="0"/>
              <a:t>Cesty přenosu HIV</a:t>
            </a:r>
          </a:p>
          <a:p>
            <a:r>
              <a:rPr lang="cs-CZ" dirty="0"/>
              <a:t>Láska , sexualita a ochrana před HIV</a:t>
            </a:r>
          </a:p>
          <a:p>
            <a:r>
              <a:rPr lang="cs-CZ" dirty="0"/>
              <a:t>Zábrana nechtěného těhotenství , STD a HIV</a:t>
            </a:r>
          </a:p>
          <a:p>
            <a:r>
              <a:rPr lang="cs-CZ" dirty="0"/>
              <a:t>Sexualita řečí těla</a:t>
            </a:r>
          </a:p>
          <a:p>
            <a:r>
              <a:rPr lang="cs-CZ" dirty="0"/>
              <a:t>Život s HIV/AISD</a:t>
            </a:r>
          </a:p>
          <a:p>
            <a:endParaRPr lang="cs-CZ" dirty="0"/>
          </a:p>
          <a:p>
            <a:endParaRPr lang="cs-CZ" dirty="0"/>
          </a:p>
        </p:txBody>
      </p:sp>
    </p:spTree>
    <p:extLst>
      <p:ext uri="{BB962C8B-B14F-4D97-AF65-F5344CB8AC3E}">
        <p14:creationId xmlns:p14="http://schemas.microsoft.com/office/powerpoint/2010/main" val="4113011750"/>
      </p:ext>
    </p:extLst>
  </p:cSld>
  <p:clrMapOvr>
    <a:masterClrMapping/>
  </p:clrMapOvr>
  <mc:AlternateContent xmlns:mc="http://schemas.openxmlformats.org/markup-compatibility/2006" xmlns:p14="http://schemas.microsoft.com/office/powerpoint/2010/main">
    <mc:Choice Requires="p14">
      <p:transition spd="slow" p14:dur="2000" advTm="113282"/>
    </mc:Choice>
    <mc:Fallback xmlns="">
      <p:transition spd="slow" advTm="11328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Informace je třeba aktivně zpracovat a tím ji zařadit do modelu vlastních hodnot a životních postojů</a:t>
            </a:r>
          </a:p>
          <a:p>
            <a:r>
              <a:rPr lang="cs-CZ" dirty="0"/>
              <a:t>Tradiční výpověď je kresba, eseje, tradiční tiskoviny, audiovizuální pořady počítačové hry</a:t>
            </a:r>
          </a:p>
          <a:p>
            <a:r>
              <a:rPr lang="cs-CZ" dirty="0"/>
              <a:t> face to face</a:t>
            </a:r>
          </a:p>
          <a:p>
            <a:r>
              <a:rPr lang="cs-CZ" dirty="0"/>
              <a:t> informace z prostředí dítěte (televize, časopisy, internet..) – pomáhat dětem třídit, zařazovat , orientovat se  nich, korigovat</a:t>
            </a:r>
          </a:p>
          <a:p>
            <a:r>
              <a:rPr lang="cs-CZ" dirty="0"/>
              <a:t>Na základě informací vybavit děti schopnostmi využít vědomostí k vlastnímu rozhodnutí</a:t>
            </a:r>
          </a:p>
        </p:txBody>
      </p:sp>
    </p:spTree>
    <p:extLst>
      <p:ext uri="{BB962C8B-B14F-4D97-AF65-F5344CB8AC3E}">
        <p14:creationId xmlns:p14="http://schemas.microsoft.com/office/powerpoint/2010/main" val="3765783876"/>
      </p:ext>
    </p:extLst>
  </p:cSld>
  <p:clrMapOvr>
    <a:masterClrMapping/>
  </p:clrMapOvr>
  <mc:AlternateContent xmlns:mc="http://schemas.openxmlformats.org/markup-compatibility/2006" xmlns:p14="http://schemas.microsoft.com/office/powerpoint/2010/main">
    <mc:Choice Requires="p14">
      <p:transition spd="slow" p14:dur="2000" advTm="28796"/>
    </mc:Choice>
    <mc:Fallback xmlns="">
      <p:transition spd="slow" advTm="2879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PROJEKTY PODPORY ZDRAVÍ</a:t>
            </a:r>
          </a:p>
        </p:txBody>
      </p:sp>
      <p:sp>
        <p:nvSpPr>
          <p:cNvPr id="3" name="Zástupný symbol pro obsah 2"/>
          <p:cNvSpPr>
            <a:spLocks noGrp="1"/>
          </p:cNvSpPr>
          <p:nvPr>
            <p:ph idx="1"/>
          </p:nvPr>
        </p:nvSpPr>
        <p:spPr/>
        <p:txBody>
          <a:bodyPr>
            <a:normAutofit fontScale="92500" lnSpcReduction="20000"/>
          </a:bodyPr>
          <a:lstStyle/>
          <a:p>
            <a:r>
              <a:rPr lang="cs-CZ" dirty="0"/>
              <a:t>Národní program zdraví  ČR byl schválen v roce 1991 jako česká varianta evropské strategie  „</a:t>
            </a:r>
            <a:r>
              <a:rPr lang="cs-CZ" b="1" dirty="0"/>
              <a:t>Zdraví pro všechny do roku 2000</a:t>
            </a:r>
            <a:r>
              <a:rPr lang="cs-CZ" dirty="0"/>
              <a:t>“</a:t>
            </a:r>
          </a:p>
          <a:p>
            <a:r>
              <a:rPr lang="cs-CZ" b="1" dirty="0"/>
              <a:t>ZDRAVÍ PRO VŠECHNY V  21. STOLETÍ </a:t>
            </a:r>
            <a:r>
              <a:rPr lang="cs-CZ" dirty="0"/>
              <a:t>(ZDRAVÍ 21)</a:t>
            </a:r>
          </a:p>
          <a:p>
            <a:r>
              <a:rPr lang="cs-CZ" dirty="0"/>
              <a:t>Jeho hlavními cíli je ochrana a rozvoj zdraví lidí po jejich celý život a snížení výskytu nemocí i úrazů a omezení strádání, které lidem přinášejí. </a:t>
            </a:r>
          </a:p>
          <a:p>
            <a:r>
              <a:rPr lang="cs-CZ" dirty="0"/>
              <a:t>Vláda ČR si je vědoma, že zdraví obyvatelstva patří mezi nejvýznamnější priority její činnosti a činnosti všech resortů.</a:t>
            </a:r>
          </a:p>
          <a:p>
            <a:r>
              <a:rPr lang="cs-CZ" dirty="0"/>
              <a:t>Význam dlouhodobého programu zlepšování zdravotního stavu obyvatelstva České republiky - Zdraví pro všechny v 21. století je v tom, že představuje racionální, dobře strukturovaný model komplexní péče společnosti o zdraví a jeho rozvoj, vypracovaný týmy předních světových odborníků z medicínských oborů a odborníků pro zdravotní politiku a ekonomiku.</a:t>
            </a:r>
          </a:p>
        </p:txBody>
      </p:sp>
    </p:spTree>
    <p:extLst>
      <p:ext uri="{BB962C8B-B14F-4D97-AF65-F5344CB8AC3E}">
        <p14:creationId xmlns:p14="http://schemas.microsoft.com/office/powerpoint/2010/main" val="1556656277"/>
      </p:ext>
    </p:extLst>
  </p:cSld>
  <p:clrMapOvr>
    <a:masterClrMapping/>
  </p:clrMapOvr>
  <mc:AlternateContent xmlns:mc="http://schemas.openxmlformats.org/markup-compatibility/2006" xmlns:p14="http://schemas.microsoft.com/office/powerpoint/2010/main">
    <mc:Choice Requires="p14">
      <p:transition spd="slow" p14:dur="2000" advTm="39078"/>
    </mc:Choice>
    <mc:Fallback xmlns="">
      <p:transition spd="slow" advTm="3907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Pro členské státy Světové zdravotnické organizace je</a:t>
            </a:r>
          </a:p>
          <a:p>
            <a:r>
              <a:rPr lang="cs-CZ" dirty="0"/>
              <a:t>ZDRAVÍ 21 podnětem a návodem k vlastnímu řešení otázek péče o zdraví, k vlastním cestám, jak dosáhnout 21 cílů společného evropského programu k povznesení zdravotního stavu národů a regionu. Protože cíle vesměs nejsou stanoveny v absolutních ukazatelích, ale koncipovány jako zlepšení současných národních úrovní, jsou stejně náročné pro státy s různou výchozí úrovní zdraví obyvatelstva.</a:t>
            </a:r>
          </a:p>
          <a:p>
            <a:endParaRPr lang="cs-CZ" dirty="0"/>
          </a:p>
        </p:txBody>
      </p:sp>
    </p:spTree>
    <p:extLst>
      <p:ext uri="{BB962C8B-B14F-4D97-AF65-F5344CB8AC3E}">
        <p14:creationId xmlns:p14="http://schemas.microsoft.com/office/powerpoint/2010/main" val="9048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2297" y="348649"/>
            <a:ext cx="10515600" cy="1325563"/>
          </a:xfrm>
        </p:spPr>
        <p:txBody>
          <a:bodyPr/>
          <a:lstStyle/>
          <a:p>
            <a:r>
              <a:rPr lang="cs-CZ" dirty="0"/>
              <a:t>Další projekty</a:t>
            </a:r>
          </a:p>
        </p:txBody>
      </p:sp>
      <p:sp>
        <p:nvSpPr>
          <p:cNvPr id="3" name="Zástupný symbol pro obsah 2"/>
          <p:cNvSpPr>
            <a:spLocks noGrp="1"/>
          </p:cNvSpPr>
          <p:nvPr>
            <p:ph idx="1"/>
          </p:nvPr>
        </p:nvSpPr>
        <p:spPr/>
        <p:txBody>
          <a:bodyPr>
            <a:normAutofit lnSpcReduction="10000"/>
          </a:bodyPr>
          <a:lstStyle/>
          <a:p>
            <a:r>
              <a:rPr lang="cs-CZ" dirty="0"/>
              <a:t>Zoubky jako perličky – studenti zubního lékařství</a:t>
            </a:r>
          </a:p>
          <a:p>
            <a:pPr marL="0" indent="0">
              <a:buNone/>
            </a:pPr>
            <a:r>
              <a:rPr lang="en-US" b="1" dirty="0"/>
              <a:t> </a:t>
            </a:r>
            <a:r>
              <a:rPr lang="cs-CZ" dirty="0"/>
              <a:t> </a:t>
            </a:r>
          </a:p>
          <a:p>
            <a:r>
              <a:rPr lang="cs-CZ" dirty="0"/>
              <a:t>Zdravý zoubek 2014 SZÚ-(1.-2. třída) loutkové představení</a:t>
            </a:r>
          </a:p>
          <a:p>
            <a:pPr marL="0" indent="0">
              <a:buNone/>
            </a:pPr>
            <a:endParaRPr lang="cs-CZ" dirty="0"/>
          </a:p>
          <a:p>
            <a:r>
              <a:rPr lang="cs-CZ" dirty="0"/>
              <a:t>Zubař je náš kamarád(4-10 let) 2018 SZÚ Praha</a:t>
            </a:r>
          </a:p>
          <a:p>
            <a:pPr marL="0" indent="0">
              <a:buNone/>
            </a:pPr>
            <a:r>
              <a:rPr lang="cs-CZ" dirty="0"/>
              <a:t>  </a:t>
            </a:r>
          </a:p>
          <a:p>
            <a:r>
              <a:rPr lang="cs-CZ" dirty="0"/>
              <a:t>Projekty dotované firmami vyrábějící produkty ústní hygieny </a:t>
            </a:r>
            <a:r>
              <a:rPr lang="cs-CZ" dirty="0" err="1"/>
              <a:t>Colgate</a:t>
            </a:r>
            <a:r>
              <a:rPr lang="cs-CZ" dirty="0"/>
              <a:t> – Měsíc zdravých zubů</a:t>
            </a:r>
          </a:p>
          <a:p>
            <a:r>
              <a:rPr lang="cs-CZ" dirty="0"/>
              <a:t> </a:t>
            </a:r>
            <a:r>
              <a:rPr lang="cs-CZ" dirty="0" err="1"/>
              <a:t>Elmex</a:t>
            </a:r>
            <a:endParaRPr lang="cs-CZ" dirty="0"/>
          </a:p>
          <a:p>
            <a:endParaRPr lang="cs-CZ" dirty="0"/>
          </a:p>
          <a:p>
            <a:endParaRPr lang="cs-CZ" dirty="0"/>
          </a:p>
        </p:txBody>
      </p:sp>
    </p:spTree>
    <p:extLst>
      <p:ext uri="{BB962C8B-B14F-4D97-AF65-F5344CB8AC3E}">
        <p14:creationId xmlns:p14="http://schemas.microsoft.com/office/powerpoint/2010/main" val="1522560538"/>
      </p:ext>
    </p:extLst>
  </p:cSld>
  <p:clrMapOvr>
    <a:masterClrMapping/>
  </p:clrMapOvr>
  <mc:AlternateContent xmlns:mc="http://schemas.openxmlformats.org/markup-compatibility/2006" xmlns:p14="http://schemas.microsoft.com/office/powerpoint/2010/main">
    <mc:Choice Requires="p14">
      <p:transition spd="slow" p14:dur="2000" advTm="11130"/>
    </mc:Choice>
    <mc:Fallback xmlns="">
      <p:transition spd="slow" advTm="1113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Zdraví 2020 – Národní strategie ochrany a podpory zdraví a prevence nemocí</a:t>
            </a:r>
            <a:endParaRPr lang="cs-CZ" dirty="0"/>
          </a:p>
        </p:txBody>
      </p:sp>
      <p:sp>
        <p:nvSpPr>
          <p:cNvPr id="3" name="Zástupný symbol pro obsah 2"/>
          <p:cNvSpPr>
            <a:spLocks noGrp="1"/>
          </p:cNvSpPr>
          <p:nvPr>
            <p:ph idx="1"/>
          </p:nvPr>
        </p:nvSpPr>
        <p:spPr/>
        <p:txBody>
          <a:bodyPr/>
          <a:lstStyle/>
          <a:p>
            <a:r>
              <a:rPr lang="cs-CZ" dirty="0"/>
              <a:t>Zdraví 2020 – Národní strategie ochrany a podpory zdraví a prevence nemocí (dále jen „Národní strategie“) je rámcovým souhrnem opatření pro rozvoj veřejného zdraví v ČR. Je rovněž nástrojem pro implementaci programu WHO Zdraví 2020, který byl schválen 62. zasedáním Regionálního výboru Světové zdravotnické organizace pro Evropu v září 2012.</a:t>
            </a:r>
          </a:p>
        </p:txBody>
      </p:sp>
    </p:spTree>
    <p:extLst>
      <p:ext uri="{BB962C8B-B14F-4D97-AF65-F5344CB8AC3E}">
        <p14:creationId xmlns:p14="http://schemas.microsoft.com/office/powerpoint/2010/main" val="2372200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Účelem Národní strategie je především stabilizace systému prevence nemocí a ochrany a podpory zdraví a nastartování účinných a dlouhodobě udržitelných mechanismů ke zlepšení zdravotního stavu populace.</a:t>
            </a:r>
          </a:p>
          <a:p>
            <a:r>
              <a:rPr lang="cs-CZ" dirty="0"/>
              <a:t> Rozpracovává vizi systému veřejného zdraví jako dynamické sítě zainteresovaných subjektů na všech úrovních společnosti a je tedy určena nejen institucím veřejné správy, ale také všem ostatním složkám – jedincům, komunitám, neziskovému a soukromému sektoru, vzdělávacím, vědeckým a dalším institucím.</a:t>
            </a:r>
          </a:p>
        </p:txBody>
      </p:sp>
    </p:spTree>
    <p:extLst>
      <p:ext uri="{BB962C8B-B14F-4D97-AF65-F5344CB8AC3E}">
        <p14:creationId xmlns:p14="http://schemas.microsoft.com/office/powerpoint/2010/main" val="348064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Národní strategie vychází především z „Hodnotící zprávy plnění cílů Dlouhodobého programu zlepšování zdravotního stavu obyvatelstva ČR v letech 2003 – 2012“ a rovněž z „Koncepce hygienické služby a primární prevence v ochraně veřejného zdraví“, která byla přijata Ministerstvem zdravotnictví ČR v roce 2013. Realizaci Národní strategie podpořila i vláda České republiky svým usnesením č. 23 ze dne 8. ledna 2014.</a:t>
            </a:r>
          </a:p>
          <a:p>
            <a:r>
              <a:rPr lang="cs-CZ" dirty="0"/>
              <a:t>Jako rámcový souhrn opatření bude Národní strategie dále rozpracována do jednotlivých implementačních dokumentů dle stanovených témat ochrany a podpory veřejného zdraví a prevence nemocí, zdravotního stavu obyvatelstva ČR a dalších témat veřejného zdravotnictví a organizace zdravotní péče.</a:t>
            </a:r>
          </a:p>
          <a:p>
            <a:endParaRPr lang="cs-CZ" dirty="0"/>
          </a:p>
        </p:txBody>
      </p:sp>
    </p:spTree>
    <p:extLst>
      <p:ext uri="{BB962C8B-B14F-4D97-AF65-F5344CB8AC3E}">
        <p14:creationId xmlns:p14="http://schemas.microsoft.com/office/powerpoint/2010/main" val="4038385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Hlavní důraz bude dále kladen na </a:t>
            </a:r>
            <a:r>
              <a:rPr lang="cs-CZ" b="1" dirty="0"/>
              <a:t>prevenci rizikového chování</a:t>
            </a:r>
            <a:r>
              <a:rPr lang="cs-CZ" dirty="0"/>
              <a:t>, zainteresovanost občana na </a:t>
            </a:r>
            <a:r>
              <a:rPr lang="cs-CZ" b="1" dirty="0"/>
              <a:t>péči o vlastní zdraví</a:t>
            </a:r>
            <a:r>
              <a:rPr lang="cs-CZ" dirty="0"/>
              <a:t>, zvládání infekčních onemocnění a </a:t>
            </a:r>
            <a:r>
              <a:rPr lang="cs-CZ" b="1" dirty="0" err="1"/>
              <a:t>provakcinační</a:t>
            </a:r>
            <a:r>
              <a:rPr lang="cs-CZ" b="1" dirty="0"/>
              <a:t> strategii</a:t>
            </a:r>
            <a:r>
              <a:rPr lang="cs-CZ" dirty="0"/>
              <a:t>, podporu a ochranu duševního zdraví, zlepšení dostupnosti zdravotní péče včetně péče následné a dlouhodobé a další témata k posílení </a:t>
            </a:r>
            <a:r>
              <a:rPr lang="cs-CZ" b="1" dirty="0"/>
              <a:t>primární a sekundární </a:t>
            </a:r>
            <a:r>
              <a:rPr lang="cs-CZ" dirty="0"/>
              <a:t>prevence a </a:t>
            </a:r>
            <a:r>
              <a:rPr lang="cs-CZ" b="1" dirty="0"/>
              <a:t>kvality a efektivity </a:t>
            </a:r>
            <a:r>
              <a:rPr lang="cs-CZ" dirty="0"/>
              <a:t>poskytované </a:t>
            </a:r>
            <a:r>
              <a:rPr lang="cs-CZ"/>
              <a:t>péče.</a:t>
            </a:r>
            <a:endParaRPr lang="cs-CZ" dirty="0"/>
          </a:p>
        </p:txBody>
      </p:sp>
    </p:spTree>
    <p:extLst>
      <p:ext uri="{BB962C8B-B14F-4D97-AF65-F5344CB8AC3E}">
        <p14:creationId xmlns:p14="http://schemas.microsoft.com/office/powerpoint/2010/main" val="1740315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124BE4-A67F-4594-BE8F-7F3EA86737F6}"/>
              </a:ext>
            </a:extLst>
          </p:cNvPr>
          <p:cNvSpPr>
            <a:spLocks noGrp="1"/>
          </p:cNvSpPr>
          <p:nvPr>
            <p:ph type="title"/>
          </p:nvPr>
        </p:nvSpPr>
        <p:spPr/>
        <p:txBody>
          <a:bodyPr/>
          <a:lstStyle/>
          <a:p>
            <a:r>
              <a:rPr lang="cs-CZ" sz="4400" b="1" dirty="0"/>
              <a:t>Zdraví  2030 </a:t>
            </a:r>
            <a:br>
              <a:rPr lang="cs-CZ" sz="4400" b="1" dirty="0"/>
            </a:br>
            <a:endParaRPr lang="cs-CZ" dirty="0"/>
          </a:p>
        </p:txBody>
      </p:sp>
      <p:sp>
        <p:nvSpPr>
          <p:cNvPr id="3" name="Zástupný obsah 2">
            <a:extLst>
              <a:ext uri="{FF2B5EF4-FFF2-40B4-BE49-F238E27FC236}">
                <a16:creationId xmlns:a16="http://schemas.microsoft.com/office/drawing/2014/main" id="{E1D59A79-0FE6-41D0-B9FF-079BB88C2506}"/>
              </a:ext>
            </a:extLst>
          </p:cNvPr>
          <p:cNvSpPr>
            <a:spLocks noGrp="1"/>
          </p:cNvSpPr>
          <p:nvPr>
            <p:ph idx="1"/>
          </p:nvPr>
        </p:nvSpPr>
        <p:spPr/>
        <p:txBody>
          <a:bodyPr/>
          <a:lstStyle/>
          <a:p>
            <a:r>
              <a:rPr lang="cs-CZ" dirty="0"/>
              <a:t>…….primární prevence nemocí je oblastí, kterou je v ČR nutné zásadně posílit, a to zejména s ohledem na řadu rizikových ukazatelů zdravotního stavu obyvatel, jako je obezita, nezdravý životní styl, užívání tabáku, alkoholu apod. Je přitom nutné vytvořit dlouhodobější plán investic do této oblasti, neboť jejich návratnost nemusí být krátkodobá. </a:t>
            </a:r>
          </a:p>
          <a:p>
            <a:r>
              <a:rPr lang="cs-CZ" sz="2800" dirty="0"/>
              <a:t>Zajistit zdravý život a zvyšovat jeho kvalitu pro všechny v jakémkoli věku </a:t>
            </a:r>
            <a:endParaRPr lang="cs-CZ" sz="4000" b="1" dirty="0"/>
          </a:p>
          <a:p>
            <a:r>
              <a:rPr lang="cs-CZ" dirty="0"/>
              <a:t>zvyšování zdravotní gramotnosti, preventivní centra</a:t>
            </a:r>
          </a:p>
          <a:p>
            <a:endParaRPr lang="cs-CZ" dirty="0"/>
          </a:p>
        </p:txBody>
      </p:sp>
    </p:spTree>
    <p:extLst>
      <p:ext uri="{BB962C8B-B14F-4D97-AF65-F5344CB8AC3E}">
        <p14:creationId xmlns:p14="http://schemas.microsoft.com/office/powerpoint/2010/main" val="268326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REALIZAČNÍ FORMOU Národního programu zdraví jsou tzv. </a:t>
            </a:r>
            <a:r>
              <a:rPr lang="cs-CZ" b="1" dirty="0"/>
              <a:t>Projekty podpory zdraví (MZČR)</a:t>
            </a:r>
          </a:p>
          <a:p>
            <a:r>
              <a:rPr lang="cs-CZ" dirty="0"/>
              <a:t> Projekty podpory zdraví jsou </a:t>
            </a:r>
            <a:r>
              <a:rPr lang="cs-CZ" b="1" dirty="0"/>
              <a:t>intervenčními projekty </a:t>
            </a:r>
            <a:r>
              <a:rPr lang="cs-CZ" dirty="0"/>
              <a:t>a jejich cílem je po příznivě ovlivňovat životní podmínky a výchovu ke zdravému způsobu života v rodinách, školách, podnicích, obcích a jiných společenství nebo případně na regionální či celostátní úrovni</a:t>
            </a:r>
          </a:p>
          <a:p>
            <a:endParaRPr lang="cs-CZ" dirty="0"/>
          </a:p>
        </p:txBody>
      </p:sp>
    </p:spTree>
    <p:extLst>
      <p:ext uri="{BB962C8B-B14F-4D97-AF65-F5344CB8AC3E}">
        <p14:creationId xmlns:p14="http://schemas.microsoft.com/office/powerpoint/2010/main" val="1641252709"/>
      </p:ext>
    </p:extLst>
  </p:cSld>
  <p:clrMapOvr>
    <a:masterClrMapping/>
  </p:clrMapOvr>
  <mc:AlternateContent xmlns:mc="http://schemas.openxmlformats.org/markup-compatibility/2006" xmlns:p14="http://schemas.microsoft.com/office/powerpoint/2010/main">
    <mc:Choice Requires="p14">
      <p:transition spd="slow" p14:dur="2000" advTm="36969"/>
    </mc:Choice>
    <mc:Fallback xmlns="">
      <p:transition spd="slow" advTm="36969"/>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Příprava projektů podpory zdraví vždy zahrnuje</a:t>
            </a:r>
            <a:r>
              <a:rPr lang="cs-CZ" dirty="0"/>
              <a:t>:</a:t>
            </a:r>
          </a:p>
        </p:txBody>
      </p:sp>
      <p:sp>
        <p:nvSpPr>
          <p:cNvPr id="3" name="Zástupný symbol pro obsah 2"/>
          <p:cNvSpPr>
            <a:spLocks noGrp="1"/>
          </p:cNvSpPr>
          <p:nvPr>
            <p:ph idx="1"/>
          </p:nvPr>
        </p:nvSpPr>
        <p:spPr/>
        <p:txBody>
          <a:bodyPr>
            <a:normAutofit/>
          </a:bodyPr>
          <a:lstStyle/>
          <a:p>
            <a:r>
              <a:rPr lang="cs-CZ" sz="3600" dirty="0"/>
              <a:t>1. Hodnocení současného zdravotního stavu cílové populace.</a:t>
            </a:r>
          </a:p>
          <a:p>
            <a:r>
              <a:rPr lang="cs-CZ" sz="3600" dirty="0"/>
              <a:t>2. Stanovení žádoucího zdravotního stavu cílové populace.</a:t>
            </a:r>
          </a:p>
          <a:p>
            <a:r>
              <a:rPr lang="cs-CZ" sz="3600" dirty="0"/>
              <a:t>3. Upřesnění aktivit programu, které ovlivní nezbytné změny k dosažení žádoucího stavu cílové populace (postup intervence, využívané metody, metody hodnocení efektu)</a:t>
            </a:r>
          </a:p>
          <a:p>
            <a:endParaRPr lang="cs-CZ" sz="3600" dirty="0"/>
          </a:p>
        </p:txBody>
      </p:sp>
    </p:spTree>
    <p:extLst>
      <p:ext uri="{BB962C8B-B14F-4D97-AF65-F5344CB8AC3E}">
        <p14:creationId xmlns:p14="http://schemas.microsoft.com/office/powerpoint/2010/main" val="2568027928"/>
      </p:ext>
    </p:extLst>
  </p:cSld>
  <p:clrMapOvr>
    <a:masterClrMapping/>
  </p:clrMapOvr>
  <mc:AlternateContent xmlns:mc="http://schemas.openxmlformats.org/markup-compatibility/2006" xmlns:p14="http://schemas.microsoft.com/office/powerpoint/2010/main">
    <mc:Choice Requires="p14">
      <p:transition spd="slow" p14:dur="2000" advTm="29525"/>
    </mc:Choice>
    <mc:Fallback xmlns="">
      <p:transition spd="slow" advTm="2952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 podpory zdraví se může</a:t>
            </a:r>
            <a:br>
              <a:rPr lang="cs-CZ" dirty="0"/>
            </a:br>
            <a:r>
              <a:rPr lang="cs-CZ" dirty="0"/>
              <a:t> soustředit na:</a:t>
            </a:r>
          </a:p>
        </p:txBody>
      </p:sp>
      <p:sp>
        <p:nvSpPr>
          <p:cNvPr id="3" name="Zástupný symbol pro obsah 2"/>
          <p:cNvSpPr>
            <a:spLocks noGrp="1"/>
          </p:cNvSpPr>
          <p:nvPr>
            <p:ph idx="1"/>
          </p:nvPr>
        </p:nvSpPr>
        <p:spPr/>
        <p:txBody>
          <a:bodyPr/>
          <a:lstStyle/>
          <a:p>
            <a:r>
              <a:rPr lang="cs-CZ" dirty="0"/>
              <a:t>Dosažení změn u jednotlivce nebo přesně definované populační skupiny (znalosti</a:t>
            </a:r>
            <a:r>
              <a:rPr lang="cs-CZ"/>
              <a:t>, postoje, </a:t>
            </a:r>
            <a:r>
              <a:rPr lang="cs-CZ" dirty="0"/>
              <a:t>dovednosti, chování, zdravotní stav)</a:t>
            </a:r>
          </a:p>
          <a:p>
            <a:r>
              <a:rPr lang="cs-CZ" dirty="0"/>
              <a:t>Dosažení změn v organizaci ( náklady, dostupnost, kvalita služeb)</a:t>
            </a:r>
          </a:p>
          <a:p>
            <a:r>
              <a:rPr lang="cs-CZ" dirty="0"/>
              <a:t>Dosažení změn v sociálních, právních a ekonomických charakteristikách prostředí, v němž lidé žijí a pracují</a:t>
            </a:r>
          </a:p>
        </p:txBody>
      </p:sp>
    </p:spTree>
    <p:extLst>
      <p:ext uri="{BB962C8B-B14F-4D97-AF65-F5344CB8AC3E}">
        <p14:creationId xmlns:p14="http://schemas.microsoft.com/office/powerpoint/2010/main" val="1447321360"/>
      </p:ext>
    </p:extLst>
  </p:cSld>
  <p:clrMapOvr>
    <a:masterClrMapping/>
  </p:clrMapOvr>
  <mc:AlternateContent xmlns:mc="http://schemas.openxmlformats.org/markup-compatibility/2006" xmlns:p14="http://schemas.microsoft.com/office/powerpoint/2010/main">
    <mc:Choice Requires="p14">
      <p:transition spd="slow" p14:dur="2000" advTm="115318"/>
    </mc:Choice>
    <mc:Fallback xmlns="">
      <p:transition spd="slow" advTm="11531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0009" y="785308"/>
            <a:ext cx="9757185" cy="8920462"/>
          </a:xfrm>
        </p:spPr>
      </p:pic>
    </p:spTree>
    <p:extLst>
      <p:ext uri="{BB962C8B-B14F-4D97-AF65-F5344CB8AC3E}">
        <p14:creationId xmlns:p14="http://schemas.microsoft.com/office/powerpoint/2010/main" val="3389648400"/>
      </p:ext>
    </p:extLst>
  </p:cSld>
  <p:clrMapOvr>
    <a:masterClrMapping/>
  </p:clrMapOvr>
  <mc:AlternateContent xmlns:mc="http://schemas.openxmlformats.org/markup-compatibility/2006" xmlns:p14="http://schemas.microsoft.com/office/powerpoint/2010/main">
    <mc:Choice Requires="p14">
      <p:transition spd="slow" p14:dur="2000" advTm="13796"/>
    </mc:Choice>
    <mc:Fallback xmlns="">
      <p:transition spd="slow" advTm="1379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6430" y="683046"/>
            <a:ext cx="8471970" cy="9408404"/>
          </a:xfrm>
        </p:spPr>
      </p:pic>
    </p:spTree>
    <p:extLst>
      <p:ext uri="{BB962C8B-B14F-4D97-AF65-F5344CB8AC3E}">
        <p14:creationId xmlns:p14="http://schemas.microsoft.com/office/powerpoint/2010/main" val="4182426712"/>
      </p:ext>
    </p:extLst>
  </p:cSld>
  <p:clrMapOvr>
    <a:masterClrMapping/>
  </p:clrMapOvr>
  <mc:AlternateContent xmlns:mc="http://schemas.openxmlformats.org/markup-compatibility/2006" xmlns:p14="http://schemas.microsoft.com/office/powerpoint/2010/main">
    <mc:Choice Requires="p14">
      <p:transition spd="slow" p14:dur="2000" advTm="19265"/>
    </mc:Choice>
    <mc:Fallback xmlns="">
      <p:transition spd="slow" advTm="1926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9D7E93-7D38-4575-BFFD-22FF7A6846DA}"/>
              </a:ext>
            </a:extLst>
          </p:cNvPr>
          <p:cNvSpPr>
            <a:spLocks noGrp="1"/>
          </p:cNvSpPr>
          <p:nvPr>
            <p:ph type="title"/>
          </p:nvPr>
        </p:nvSpPr>
        <p:spPr/>
        <p:txBody>
          <a:bodyPr/>
          <a:lstStyle/>
          <a:p>
            <a:r>
              <a:rPr lang="cs-CZ" dirty="0"/>
              <a:t>Další projekty</a:t>
            </a:r>
          </a:p>
        </p:txBody>
      </p:sp>
      <p:sp>
        <p:nvSpPr>
          <p:cNvPr id="3" name="Zástupný obsah 2">
            <a:extLst>
              <a:ext uri="{FF2B5EF4-FFF2-40B4-BE49-F238E27FC236}">
                <a16:creationId xmlns:a16="http://schemas.microsoft.com/office/drawing/2014/main" id="{3F7C1BEC-A1EF-4A86-BB61-3A80DE25C23B}"/>
              </a:ext>
            </a:extLst>
          </p:cNvPr>
          <p:cNvSpPr>
            <a:spLocks noGrp="1"/>
          </p:cNvSpPr>
          <p:nvPr>
            <p:ph idx="1"/>
          </p:nvPr>
        </p:nvSpPr>
        <p:spPr>
          <a:xfrm>
            <a:off x="838200" y="2141537"/>
            <a:ext cx="10515600" cy="4351338"/>
          </a:xfrm>
        </p:spPr>
        <p:txBody>
          <a:bodyPr/>
          <a:lstStyle/>
          <a:p>
            <a:endParaRPr lang="cs-CZ" dirty="0"/>
          </a:p>
          <a:p>
            <a:endParaRPr lang="cs-CZ" dirty="0"/>
          </a:p>
          <a:p>
            <a:r>
              <a:rPr lang="cs-CZ" sz="1800" b="1" cap="all" dirty="0">
                <a:solidFill>
                  <a:srgbClr val="2986E2"/>
                </a:solidFill>
                <a:effectLst/>
                <a:latin typeface="Lato" panose="020F0502020204030203" pitchFamily="34" charset="0"/>
                <a:ea typeface="Times New Roman" panose="02020603050405020304" pitchFamily="18" charset="0"/>
                <a:cs typeface="Times New Roman" panose="02020603050405020304" pitchFamily="18" charset="0"/>
              </a:rPr>
              <a:t>ZUBNÍ PRŮKAZ DÍTĚTE</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a:p>
            <a:r>
              <a:rPr lang="cs-CZ" sz="1800" b="1" cap="all" dirty="0">
                <a:solidFill>
                  <a:srgbClr val="2986E2"/>
                </a:solidFill>
                <a:effectLst/>
                <a:latin typeface="Lato" panose="020F0502020204030203" pitchFamily="34" charset="0"/>
                <a:ea typeface="Times New Roman" panose="02020603050405020304" pitchFamily="18" charset="0"/>
                <a:cs typeface="Times New Roman" panose="02020603050405020304" pitchFamily="18" charset="0"/>
              </a:rPr>
              <a:t>VE ZDRAVÉM ČR ZDRAVÝ ZUB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a:p>
            <a:r>
              <a:rPr lang="cs-CZ" dirty="0"/>
              <a:t>Veselé zoubky 2023 (DM)</a:t>
            </a:r>
          </a:p>
        </p:txBody>
      </p:sp>
      <p:pic>
        <p:nvPicPr>
          <p:cNvPr id="4" name="Obrázek 3">
            <a:hlinkClick r:id="rId2" tgtFrame="&quot;_blank&quot;"/>
            <a:extLst>
              <a:ext uri="{FF2B5EF4-FFF2-40B4-BE49-F238E27FC236}">
                <a16:creationId xmlns:a16="http://schemas.microsoft.com/office/drawing/2014/main" id="{4C3B3F1F-BB4D-418C-A486-F84A4E92BA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91655" y="2333367"/>
            <a:ext cx="2114550" cy="609600"/>
          </a:xfrm>
          <a:prstGeom prst="rect">
            <a:avLst/>
          </a:prstGeom>
          <a:noFill/>
          <a:ln>
            <a:noFill/>
          </a:ln>
        </p:spPr>
      </p:pic>
      <p:pic>
        <p:nvPicPr>
          <p:cNvPr id="5" name="Obrázek 4">
            <a:hlinkClick r:id="rId4" tgtFrame="&quot;_blank&quot;"/>
            <a:extLst>
              <a:ext uri="{FF2B5EF4-FFF2-40B4-BE49-F238E27FC236}">
                <a16:creationId xmlns:a16="http://schemas.microsoft.com/office/drawing/2014/main" id="{C1481B43-7FDB-45F2-9B54-22FF456FE4C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12262" y="3674933"/>
            <a:ext cx="2219325" cy="695325"/>
          </a:xfrm>
          <a:prstGeom prst="rect">
            <a:avLst/>
          </a:prstGeom>
          <a:noFill/>
          <a:ln>
            <a:noFill/>
          </a:ln>
        </p:spPr>
      </p:pic>
    </p:spTree>
    <p:extLst>
      <p:ext uri="{BB962C8B-B14F-4D97-AF65-F5344CB8AC3E}">
        <p14:creationId xmlns:p14="http://schemas.microsoft.com/office/powerpoint/2010/main" val="2540796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503" y="-83396"/>
            <a:ext cx="12707858" cy="10577527"/>
          </a:xfrm>
        </p:spPr>
      </p:pic>
    </p:spTree>
    <p:extLst>
      <p:ext uri="{BB962C8B-B14F-4D97-AF65-F5344CB8AC3E}">
        <p14:creationId xmlns:p14="http://schemas.microsoft.com/office/powerpoint/2010/main" val="3596992965"/>
      </p:ext>
    </p:extLst>
  </p:cSld>
  <p:clrMapOvr>
    <a:masterClrMapping/>
  </p:clrMapOvr>
  <mc:AlternateContent xmlns:mc="http://schemas.openxmlformats.org/markup-compatibility/2006" xmlns:p14="http://schemas.microsoft.com/office/powerpoint/2010/main">
    <mc:Choice Requires="p14">
      <p:transition spd="slow" p14:dur="2000" advTm="79594"/>
    </mc:Choice>
    <mc:Fallback xmlns="">
      <p:transition spd="slow" advTm="79594"/>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Tématické</a:t>
            </a:r>
            <a:r>
              <a:rPr lang="cs-CZ" dirty="0"/>
              <a:t> okruhy PPZ 1993-2000</a:t>
            </a:r>
          </a:p>
        </p:txBody>
      </p:sp>
      <p:sp>
        <p:nvSpPr>
          <p:cNvPr id="3" name="Zástupný symbol pro obsah 2"/>
          <p:cNvSpPr>
            <a:spLocks noGrp="1"/>
          </p:cNvSpPr>
          <p:nvPr>
            <p:ph idx="1"/>
          </p:nvPr>
        </p:nvSpPr>
        <p:spPr/>
        <p:txBody>
          <a:bodyPr/>
          <a:lstStyle/>
          <a:p>
            <a:r>
              <a:rPr lang="cs-CZ" sz="2400" dirty="0"/>
              <a:t>Prevence rizikových faktorů:</a:t>
            </a:r>
          </a:p>
          <a:p>
            <a:r>
              <a:rPr lang="cs-CZ" sz="2400" dirty="0"/>
              <a:t>Ozdravění výživy</a:t>
            </a:r>
          </a:p>
          <a:p>
            <a:r>
              <a:rPr lang="cs-CZ" sz="2400" dirty="0"/>
              <a:t>Podpora kojení</a:t>
            </a:r>
          </a:p>
          <a:p>
            <a:r>
              <a:rPr lang="cs-CZ" sz="2400" dirty="0"/>
              <a:t>Omezování kuřáctví</a:t>
            </a:r>
          </a:p>
          <a:p>
            <a:r>
              <a:rPr lang="cs-CZ" sz="2400" dirty="0"/>
              <a:t>Omezování a zvládání nadměrného stresu</a:t>
            </a:r>
          </a:p>
          <a:p>
            <a:r>
              <a:rPr lang="cs-CZ" sz="2400" dirty="0"/>
              <a:t>Zlepšení reprodukčního zdraví</a:t>
            </a:r>
          </a:p>
          <a:p>
            <a:r>
              <a:rPr lang="cs-CZ" sz="2400" dirty="0"/>
              <a:t>Omezování spotřeby alkoholu</a:t>
            </a:r>
          </a:p>
          <a:p>
            <a:r>
              <a:rPr lang="cs-CZ" sz="2400" dirty="0"/>
              <a:t>Optimalizace pohybové aktivity</a:t>
            </a:r>
          </a:p>
          <a:p>
            <a:r>
              <a:rPr lang="cs-CZ" sz="2400" dirty="0"/>
              <a:t>Prevence škodlivého užívání drog</a:t>
            </a:r>
          </a:p>
          <a:p>
            <a:endParaRPr lang="cs-CZ" dirty="0"/>
          </a:p>
        </p:txBody>
      </p:sp>
    </p:spTree>
    <p:extLst>
      <p:ext uri="{BB962C8B-B14F-4D97-AF65-F5344CB8AC3E}">
        <p14:creationId xmlns:p14="http://schemas.microsoft.com/office/powerpoint/2010/main" val="2902358697"/>
      </p:ext>
    </p:extLst>
  </p:cSld>
  <p:clrMapOvr>
    <a:masterClrMapping/>
  </p:clrMapOvr>
  <mc:AlternateContent xmlns:mc="http://schemas.openxmlformats.org/markup-compatibility/2006" xmlns:p14="http://schemas.microsoft.com/office/powerpoint/2010/main">
    <mc:Choice Requires="p14">
      <p:transition spd="slow" p14:dur="2000" advTm="91664"/>
    </mc:Choice>
    <mc:Fallback xmlns="">
      <p:transition spd="slow" advTm="9166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Prevence nemocí</a:t>
            </a:r>
          </a:p>
        </p:txBody>
      </p:sp>
      <p:sp>
        <p:nvSpPr>
          <p:cNvPr id="3" name="Zástupný symbol pro obsah 2"/>
          <p:cNvSpPr>
            <a:spLocks noGrp="1"/>
          </p:cNvSpPr>
          <p:nvPr>
            <p:ph idx="1"/>
          </p:nvPr>
        </p:nvSpPr>
        <p:spPr/>
        <p:txBody>
          <a:bodyPr/>
          <a:lstStyle/>
          <a:p>
            <a:r>
              <a:rPr lang="cs-CZ" dirty="0"/>
              <a:t>Projekty zaměřené na prevenci kardiovaskulárních nemocí</a:t>
            </a:r>
          </a:p>
          <a:p>
            <a:r>
              <a:rPr lang="cs-CZ" dirty="0"/>
              <a:t>Projekty zaměřené na prevenci HIV/AIDS</a:t>
            </a:r>
          </a:p>
          <a:p>
            <a:r>
              <a:rPr lang="cs-CZ" dirty="0"/>
              <a:t>Projekty zaměřené na prevenci nádorových onemocnění</a:t>
            </a:r>
          </a:p>
          <a:p>
            <a:r>
              <a:rPr lang="cs-CZ" dirty="0"/>
              <a:t>Projekty zaměřené na prevenci metabolických onemocnění</a:t>
            </a:r>
          </a:p>
          <a:p>
            <a:r>
              <a:rPr lang="cs-CZ" dirty="0"/>
              <a:t>Projekty zaměřené na prevenci infekčních onemocnění</a:t>
            </a:r>
          </a:p>
          <a:p>
            <a:r>
              <a:rPr lang="cs-CZ" dirty="0"/>
              <a:t>Projekty zaměřené na prevenci ostatních (alergické, dýchací, pohybové atd.) onemocnění</a:t>
            </a:r>
          </a:p>
        </p:txBody>
      </p:sp>
    </p:spTree>
    <p:extLst>
      <p:ext uri="{BB962C8B-B14F-4D97-AF65-F5344CB8AC3E}">
        <p14:creationId xmlns:p14="http://schemas.microsoft.com/office/powerpoint/2010/main" val="2944904595"/>
      </p:ext>
    </p:extLst>
  </p:cSld>
  <p:clrMapOvr>
    <a:masterClrMapping/>
  </p:clrMapOvr>
  <mc:AlternateContent xmlns:mc="http://schemas.openxmlformats.org/markup-compatibility/2006" xmlns:p14="http://schemas.microsoft.com/office/powerpoint/2010/main">
    <mc:Choice Requires="p14">
      <p:transition spd="slow" p14:dur="2000" advTm="36073"/>
    </mc:Choice>
    <mc:Fallback xmlns="">
      <p:transition spd="slow" advTm="36073"/>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Komunitní projekty</a:t>
            </a:r>
          </a:p>
        </p:txBody>
      </p:sp>
      <p:sp>
        <p:nvSpPr>
          <p:cNvPr id="3" name="Zástupný symbol pro obsah 2"/>
          <p:cNvSpPr>
            <a:spLocks noGrp="1"/>
          </p:cNvSpPr>
          <p:nvPr>
            <p:ph idx="1"/>
          </p:nvPr>
        </p:nvSpPr>
        <p:spPr/>
        <p:txBody>
          <a:bodyPr/>
          <a:lstStyle/>
          <a:p>
            <a:r>
              <a:rPr lang="cs-CZ" dirty="0"/>
              <a:t>Životní a pracovní prostředí</a:t>
            </a:r>
          </a:p>
          <a:p>
            <a:r>
              <a:rPr lang="cs-CZ" dirty="0"/>
              <a:t>Zdravé město</a:t>
            </a:r>
          </a:p>
          <a:p>
            <a:r>
              <a:rPr lang="cs-CZ" dirty="0"/>
              <a:t>Zdravá škola – škola podporující zdraví</a:t>
            </a:r>
          </a:p>
          <a:p>
            <a:r>
              <a:rPr lang="cs-CZ" dirty="0"/>
              <a:t>Zdravý podnik </a:t>
            </a:r>
          </a:p>
        </p:txBody>
      </p:sp>
    </p:spTree>
    <p:extLst>
      <p:ext uri="{BB962C8B-B14F-4D97-AF65-F5344CB8AC3E}">
        <p14:creationId xmlns:p14="http://schemas.microsoft.com/office/powerpoint/2010/main" val="3855934295"/>
      </p:ext>
    </p:extLst>
  </p:cSld>
  <p:clrMapOvr>
    <a:masterClrMapping/>
  </p:clrMapOvr>
  <mc:AlternateContent xmlns:mc="http://schemas.openxmlformats.org/markup-compatibility/2006" xmlns:p14="http://schemas.microsoft.com/office/powerpoint/2010/main">
    <mc:Choice Requires="p14">
      <p:transition spd="slow" p14:dur="2000" advTm="68306"/>
    </mc:Choice>
    <mc:Fallback xmlns="">
      <p:transition spd="slow" advTm="6830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ZÁSADY  PROGRAMU ZDRAVÍ VE ŠKOLE</a:t>
            </a:r>
          </a:p>
        </p:txBody>
      </p:sp>
      <p:sp>
        <p:nvSpPr>
          <p:cNvPr id="3" name="Zástupný symbol pro obsah 2"/>
          <p:cNvSpPr>
            <a:spLocks noGrp="1"/>
          </p:cNvSpPr>
          <p:nvPr>
            <p:ph idx="1"/>
          </p:nvPr>
        </p:nvSpPr>
        <p:spPr/>
        <p:txBody>
          <a:bodyPr/>
          <a:lstStyle/>
          <a:p>
            <a:r>
              <a:rPr lang="cs-CZ" dirty="0"/>
              <a:t>1. </a:t>
            </a:r>
            <a:r>
              <a:rPr lang="cs-CZ" sz="3200" b="1" dirty="0"/>
              <a:t>POHODA PROSTŘED</a:t>
            </a:r>
            <a:r>
              <a:rPr lang="cs-CZ" dirty="0"/>
              <a:t>Í</a:t>
            </a:r>
          </a:p>
          <a:p>
            <a:r>
              <a:rPr lang="cs-CZ" dirty="0"/>
              <a:t>POHODA VĚCNÉHO PROSTŘEDÍ</a:t>
            </a:r>
          </a:p>
          <a:p>
            <a:r>
              <a:rPr lang="cs-CZ" dirty="0"/>
              <a:t>POHODA SOCIÁLNÍHO PROSTŘEDÍ</a:t>
            </a:r>
          </a:p>
          <a:p>
            <a:r>
              <a:rPr lang="cs-CZ" dirty="0"/>
              <a:t>POHODA ORGANIZAČNÍHO PROSTŘEDÍ</a:t>
            </a:r>
          </a:p>
          <a:p>
            <a:r>
              <a:rPr lang="cs-CZ" sz="3200" b="1" dirty="0"/>
              <a:t>2. ZDRAVÉ UČENÍ</a:t>
            </a:r>
          </a:p>
          <a:p>
            <a:r>
              <a:rPr lang="cs-CZ" dirty="0"/>
              <a:t>SMYSLUPLNOST</a:t>
            </a:r>
          </a:p>
          <a:p>
            <a:r>
              <a:rPr lang="cs-CZ" dirty="0"/>
              <a:t>MOŽNOST VÝBĚRU, PŘIMĚŘENOST</a:t>
            </a:r>
          </a:p>
          <a:p>
            <a:r>
              <a:rPr lang="cs-CZ" dirty="0"/>
              <a:t>SPOLUÚČAST A SPOLUPRÁCE</a:t>
            </a:r>
          </a:p>
          <a:p>
            <a:endParaRPr lang="cs-CZ" dirty="0"/>
          </a:p>
        </p:txBody>
      </p:sp>
    </p:spTree>
    <p:extLst>
      <p:ext uri="{BB962C8B-B14F-4D97-AF65-F5344CB8AC3E}">
        <p14:creationId xmlns:p14="http://schemas.microsoft.com/office/powerpoint/2010/main" val="1339971534"/>
      </p:ext>
    </p:extLst>
  </p:cSld>
  <p:clrMapOvr>
    <a:masterClrMapping/>
  </p:clrMapOvr>
  <mc:AlternateContent xmlns:mc="http://schemas.openxmlformats.org/markup-compatibility/2006" xmlns:p14="http://schemas.microsoft.com/office/powerpoint/2010/main">
    <mc:Choice Requires="p14">
      <p:transition spd="slow" p14:dur="2000" advTm="15896"/>
    </mc:Choice>
    <mc:Fallback xmlns="">
      <p:transition spd="slow" advTm="15896"/>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3200" b="1" dirty="0"/>
              <a:t>2. ZDRAVÉ UČENÍ</a:t>
            </a:r>
          </a:p>
          <a:p>
            <a:r>
              <a:rPr lang="cs-CZ" dirty="0"/>
              <a:t>SMYSLUPLNOST</a:t>
            </a:r>
          </a:p>
          <a:p>
            <a:r>
              <a:rPr lang="cs-CZ" dirty="0"/>
              <a:t>MOŽNOST VÝBĚRU, PŘIMĚŘENOST</a:t>
            </a:r>
          </a:p>
          <a:p>
            <a:r>
              <a:rPr lang="cs-CZ" dirty="0"/>
              <a:t>SPOLUÚČAST A SPOLUPRÁCE</a:t>
            </a:r>
          </a:p>
          <a:p>
            <a:r>
              <a:rPr lang="cs-CZ" dirty="0"/>
              <a:t>MOTIVUJÍCÍ HODNOCENÍ</a:t>
            </a:r>
          </a:p>
          <a:p>
            <a:r>
              <a:rPr lang="cs-CZ" sz="3200" b="1" dirty="0"/>
              <a:t>3. OVĚŘENÉ PARTNERSTVÍ</a:t>
            </a:r>
          </a:p>
          <a:p>
            <a:r>
              <a:rPr lang="cs-CZ" dirty="0"/>
              <a:t>ŠKOLA-MODELDEMOKRATICKÉ SPOLEČNOSTI</a:t>
            </a:r>
          </a:p>
          <a:p>
            <a:r>
              <a:rPr lang="cs-CZ" dirty="0"/>
              <a:t>ŠKOLA-KULTURNÍ A VZDĚLÁVACÍ STŘEDISKO OBCE</a:t>
            </a:r>
          </a:p>
          <a:p>
            <a:endParaRPr lang="cs-CZ" dirty="0"/>
          </a:p>
          <a:p>
            <a:endParaRPr lang="cs-CZ" dirty="0"/>
          </a:p>
        </p:txBody>
      </p:sp>
    </p:spTree>
    <p:extLst>
      <p:ext uri="{BB962C8B-B14F-4D97-AF65-F5344CB8AC3E}">
        <p14:creationId xmlns:p14="http://schemas.microsoft.com/office/powerpoint/2010/main" val="1038749067"/>
      </p:ext>
    </p:extLst>
  </p:cSld>
  <p:clrMapOvr>
    <a:masterClrMapping/>
  </p:clrMapOvr>
  <mc:AlternateContent xmlns:mc="http://schemas.openxmlformats.org/markup-compatibility/2006" xmlns:p14="http://schemas.microsoft.com/office/powerpoint/2010/main">
    <mc:Choice Requires="p14">
      <p:transition spd="slow" p14:dur="2000" advTm="1943"/>
    </mc:Choice>
    <mc:Fallback xmlns="">
      <p:transition spd="slow" advTm="1943"/>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Komplexní projekty</a:t>
            </a:r>
          </a:p>
        </p:txBody>
      </p:sp>
      <p:sp>
        <p:nvSpPr>
          <p:cNvPr id="3" name="Zástupný symbol pro obsah 2"/>
          <p:cNvSpPr>
            <a:spLocks noGrp="1"/>
          </p:cNvSpPr>
          <p:nvPr>
            <p:ph idx="1"/>
          </p:nvPr>
        </p:nvSpPr>
        <p:spPr/>
        <p:txBody>
          <a:bodyPr/>
          <a:lstStyle/>
          <a:p>
            <a:r>
              <a:rPr lang="cs-CZ" dirty="0"/>
              <a:t>Komplexní programy – ediční část</a:t>
            </a:r>
          </a:p>
          <a:p>
            <a:r>
              <a:rPr lang="cs-CZ" dirty="0"/>
              <a:t>Komplexní programy řešící více tematických okruhů</a:t>
            </a:r>
          </a:p>
        </p:txBody>
      </p:sp>
    </p:spTree>
    <p:extLst>
      <p:ext uri="{BB962C8B-B14F-4D97-AF65-F5344CB8AC3E}">
        <p14:creationId xmlns:p14="http://schemas.microsoft.com/office/powerpoint/2010/main" val="868694209"/>
      </p:ext>
    </p:extLst>
  </p:cSld>
  <p:clrMapOvr>
    <a:masterClrMapping/>
  </p:clrMapOvr>
  <mc:AlternateContent xmlns:mc="http://schemas.openxmlformats.org/markup-compatibility/2006" xmlns:p14="http://schemas.microsoft.com/office/powerpoint/2010/main">
    <mc:Choice Requires="p14">
      <p:transition spd="slow" p14:dur="2000" advTm="23200"/>
    </mc:Choice>
    <mc:Fallback xmlns="">
      <p:transition spd="slow" advTm="232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Všeobecné podmínky pro poskytnutí dotace</a:t>
            </a:r>
            <a:br>
              <a:rPr lang="cs-CZ" dirty="0"/>
            </a:br>
            <a:r>
              <a:rPr lang="cs-CZ" dirty="0"/>
              <a:t>PPZ -2019</a:t>
            </a:r>
          </a:p>
        </p:txBody>
      </p:sp>
      <p:sp>
        <p:nvSpPr>
          <p:cNvPr id="3" name="Zástupný symbol pro obsah 2"/>
          <p:cNvSpPr>
            <a:spLocks noGrp="1"/>
          </p:cNvSpPr>
          <p:nvPr>
            <p:ph idx="1"/>
          </p:nvPr>
        </p:nvSpPr>
        <p:spPr/>
        <p:txBody>
          <a:bodyPr/>
          <a:lstStyle/>
          <a:p>
            <a:r>
              <a:rPr lang="cs-CZ" dirty="0"/>
              <a:t>Dotaci lze žadateli poskytnout pouze na realizaci projektů, které jsou založeny na všeobecně uznávaných </a:t>
            </a:r>
            <a:r>
              <a:rPr lang="cs-CZ" b="1" dirty="0"/>
              <a:t>odborných postupech a vědeckých poznatcích, u kterých je založen důvodný předpoklad jejich </a:t>
            </a:r>
            <a:r>
              <a:rPr lang="cs-CZ" dirty="0"/>
              <a:t>pozitivního vlivu na cílovou skupinu projektu a které:</a:t>
            </a:r>
          </a:p>
          <a:p>
            <a:pPr lvl="0"/>
            <a:r>
              <a:rPr lang="cs-CZ" dirty="0"/>
              <a:t>jsou konkrétní,  jasně formulované a cíleně zaměřené,</a:t>
            </a:r>
          </a:p>
          <a:p>
            <a:pPr lvl="0"/>
            <a:r>
              <a:rPr lang="cs-CZ" dirty="0"/>
              <a:t>mají navrženy minimálně </a:t>
            </a:r>
            <a:r>
              <a:rPr lang="cs-CZ" b="1" dirty="0"/>
              <a:t>3 specifické indikátory pro vyhodnocení </a:t>
            </a:r>
            <a:r>
              <a:rPr lang="cs-CZ" dirty="0"/>
              <a:t>efektu dle Čl. 14 Výzvy projektu splňující následující podmínky:</a:t>
            </a:r>
          </a:p>
          <a:p>
            <a:pPr lvl="0"/>
            <a:r>
              <a:rPr lang="cs-CZ" dirty="0"/>
              <a:t>jsou </a:t>
            </a:r>
            <a:r>
              <a:rPr lang="cs-CZ" b="1" dirty="0"/>
              <a:t>objektivní, realistické, měřitelné</a:t>
            </a:r>
            <a:r>
              <a:rPr lang="cs-CZ" dirty="0"/>
              <a:t>,</a:t>
            </a:r>
          </a:p>
          <a:p>
            <a:pPr lvl="0"/>
            <a:r>
              <a:rPr lang="cs-CZ" dirty="0"/>
              <a:t>zachycující </a:t>
            </a:r>
            <a:r>
              <a:rPr lang="cs-CZ" b="1" dirty="0"/>
              <a:t>změnu</a:t>
            </a:r>
            <a:r>
              <a:rPr lang="cs-CZ" dirty="0"/>
              <a:t> sledovaného parametru vůči výchozímu stavu,</a:t>
            </a:r>
          </a:p>
          <a:p>
            <a:endParaRPr lang="cs-CZ" dirty="0"/>
          </a:p>
        </p:txBody>
      </p:sp>
    </p:spTree>
    <p:extLst>
      <p:ext uri="{BB962C8B-B14F-4D97-AF65-F5344CB8AC3E}">
        <p14:creationId xmlns:p14="http://schemas.microsoft.com/office/powerpoint/2010/main" val="3902443369"/>
      </p:ext>
    </p:extLst>
  </p:cSld>
  <p:clrMapOvr>
    <a:masterClrMapping/>
  </p:clrMapOvr>
  <mc:AlternateContent xmlns:mc="http://schemas.openxmlformats.org/markup-compatibility/2006" xmlns:p14="http://schemas.microsoft.com/office/powerpoint/2010/main">
    <mc:Choice Requires="p14">
      <p:transition spd="slow" p14:dur="2000" advTm="22639"/>
    </mc:Choice>
    <mc:Fallback xmlns="">
      <p:transition spd="slow" advTm="22639"/>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mají </a:t>
            </a:r>
            <a:r>
              <a:rPr lang="cs-CZ" b="1" dirty="0"/>
              <a:t>edukační a intervenční charakter</a:t>
            </a:r>
            <a:r>
              <a:rPr lang="cs-CZ" dirty="0"/>
              <a:t> se zaměřením </a:t>
            </a:r>
            <a:r>
              <a:rPr lang="cs-CZ" b="1" dirty="0"/>
              <a:t>na primární prevenci nemocí</a:t>
            </a:r>
            <a:r>
              <a:rPr lang="cs-CZ" dirty="0"/>
              <a:t> </a:t>
            </a:r>
            <a:br>
              <a:rPr lang="cs-CZ" dirty="0"/>
            </a:br>
            <a:r>
              <a:rPr lang="cs-CZ" dirty="0"/>
              <a:t>a zdravotních rizik se současným zaměřením na podporu a posilování zdraví</a:t>
            </a:r>
          </a:p>
          <a:p>
            <a:r>
              <a:rPr lang="cs-CZ" dirty="0"/>
              <a:t>Dotační program NPZ – PPZ je přednostně určen k podpoře projektů realizovaných na celorepublikové, mezikrajské či krajské úrovni.</a:t>
            </a:r>
          </a:p>
          <a:p>
            <a:r>
              <a:rPr lang="cs-CZ" b="1" dirty="0"/>
              <a:t>Výzkumně</a:t>
            </a:r>
            <a:r>
              <a:rPr lang="cs-CZ" dirty="0"/>
              <a:t> zaměřené projekty </a:t>
            </a:r>
            <a:r>
              <a:rPr lang="cs-CZ" b="1" dirty="0"/>
              <a:t>nejsou</a:t>
            </a:r>
            <a:r>
              <a:rPr lang="cs-CZ" dirty="0"/>
              <a:t> předmětem dotační podpory</a:t>
            </a:r>
          </a:p>
          <a:p>
            <a:endParaRPr lang="cs-CZ" dirty="0"/>
          </a:p>
        </p:txBody>
      </p:sp>
    </p:spTree>
    <p:extLst>
      <p:ext uri="{BB962C8B-B14F-4D97-AF65-F5344CB8AC3E}">
        <p14:creationId xmlns:p14="http://schemas.microsoft.com/office/powerpoint/2010/main" val="703990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Tematické moduly </a:t>
            </a:r>
            <a:br>
              <a:rPr lang="cs-CZ" dirty="0"/>
            </a:br>
            <a:endParaRPr lang="cs-CZ" dirty="0"/>
          </a:p>
        </p:txBody>
      </p:sp>
      <p:sp>
        <p:nvSpPr>
          <p:cNvPr id="3" name="Zástupný symbol pro obsah 2"/>
          <p:cNvSpPr>
            <a:spLocks noGrp="1"/>
          </p:cNvSpPr>
          <p:nvPr>
            <p:ph idx="1"/>
          </p:nvPr>
        </p:nvSpPr>
        <p:spPr/>
        <p:txBody>
          <a:bodyPr/>
          <a:lstStyle/>
          <a:p>
            <a:r>
              <a:rPr lang="cs-CZ" b="1" dirty="0"/>
              <a:t>1.Ozdravění výživy a optimalizace pohybové aktivity, zejména prevence nadváhy a obezity </a:t>
            </a:r>
          </a:p>
          <a:p>
            <a:r>
              <a:rPr lang="cs-CZ" u="sng" dirty="0"/>
              <a:t>Charakteristika požadavků na věcný obsah projektu</a:t>
            </a:r>
            <a:endParaRPr lang="cs-CZ" dirty="0"/>
          </a:p>
          <a:p>
            <a:r>
              <a:rPr lang="cs-CZ" dirty="0"/>
              <a:t>Cílem projektu je dosažení příznivé změny stravovacích návyků u dospělých i dětí, dosažení změn ve výživové spotřebě a výživovém stavu. Vhodným prvkem je propojení zásad správné výživy s podporou pohybových aktivit a tím zajištění rovnováhy mezi energetickým příjmem a výdejem jako jednoho z předpokladů prevence vzniku nadváhy a obezity a dalších chronických neinfekčních onemocnění. </a:t>
            </a:r>
          </a:p>
        </p:txBody>
      </p:sp>
    </p:spTree>
    <p:extLst>
      <p:ext uri="{BB962C8B-B14F-4D97-AF65-F5344CB8AC3E}">
        <p14:creationId xmlns:p14="http://schemas.microsoft.com/office/powerpoint/2010/main" val="1603508603"/>
      </p:ext>
    </p:extLst>
  </p:cSld>
  <p:clrMapOvr>
    <a:masterClrMapping/>
  </p:clrMapOvr>
  <mc:AlternateContent xmlns:mc="http://schemas.openxmlformats.org/markup-compatibility/2006" xmlns:p14="http://schemas.microsoft.com/office/powerpoint/2010/main">
    <mc:Choice Requires="p14">
      <p:transition spd="slow" p14:dur="2000" advTm="33138"/>
    </mc:Choice>
    <mc:Fallback xmlns="">
      <p:transition spd="slow" advTm="3313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PODPORA ZDRAVÍ:</a:t>
            </a:r>
          </a:p>
        </p:txBody>
      </p:sp>
      <p:sp>
        <p:nvSpPr>
          <p:cNvPr id="3" name="Zástupný symbol pro obsah 2"/>
          <p:cNvSpPr>
            <a:spLocks noGrp="1"/>
          </p:cNvSpPr>
          <p:nvPr>
            <p:ph idx="1"/>
          </p:nvPr>
        </p:nvSpPr>
        <p:spPr/>
        <p:txBody>
          <a:bodyPr/>
          <a:lstStyle/>
          <a:p>
            <a:r>
              <a:rPr lang="cs-CZ" dirty="0"/>
              <a:t>AKTIVITA PRO ZDRAVÍ- ZAHRNUJE JAK </a:t>
            </a:r>
            <a:r>
              <a:rPr lang="cs-CZ" u="sng" dirty="0"/>
              <a:t>PREVENCI</a:t>
            </a:r>
            <a:r>
              <a:rPr lang="cs-CZ" dirty="0"/>
              <a:t>  (zaměřena proti obecným příčinám nemocí)- PRIMÁRNÍ, SEKUNDÁRNÍ, TERCIÁRNÍ</a:t>
            </a:r>
          </a:p>
          <a:p>
            <a:r>
              <a:rPr lang="cs-CZ" u="sng" dirty="0"/>
              <a:t>VÝCHOVA KE ZDRAVÍ</a:t>
            </a:r>
          </a:p>
          <a:p>
            <a:r>
              <a:rPr lang="cs-CZ" u="sng" dirty="0"/>
              <a:t>KOMUNITNÍ AKTIVITY </a:t>
            </a:r>
            <a:r>
              <a:rPr lang="cs-CZ" dirty="0"/>
              <a:t>( ZDRAVÁ ŠKOLA , ZDRAVÉ MĚSTO…)</a:t>
            </a:r>
          </a:p>
          <a:p>
            <a:r>
              <a:rPr lang="cs-CZ" dirty="0"/>
              <a:t>TVORBA CELKOVĚ </a:t>
            </a:r>
            <a:r>
              <a:rPr lang="cs-CZ" u="sng" dirty="0"/>
              <a:t>PŘÍZNIVÉHO PROSTŘEDÍ</a:t>
            </a:r>
          </a:p>
          <a:p>
            <a:endParaRPr lang="cs-CZ" dirty="0"/>
          </a:p>
        </p:txBody>
      </p:sp>
    </p:spTree>
    <p:extLst>
      <p:ext uri="{BB962C8B-B14F-4D97-AF65-F5344CB8AC3E}">
        <p14:creationId xmlns:p14="http://schemas.microsoft.com/office/powerpoint/2010/main" val="3128503320"/>
      </p:ext>
    </p:extLst>
  </p:cSld>
  <p:clrMapOvr>
    <a:masterClrMapping/>
  </p:clrMapOvr>
  <mc:AlternateContent xmlns:mc="http://schemas.openxmlformats.org/markup-compatibility/2006" xmlns:p14="http://schemas.microsoft.com/office/powerpoint/2010/main">
    <mc:Choice Requires="p14">
      <p:transition spd="slow" p14:dur="2000" advTm="52112"/>
    </mc:Choice>
    <mc:Fallback xmlns="">
      <p:transition spd="slow" advTm="5211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a:t>Projekty je třeba směřovat na propagaci hlavních </a:t>
            </a:r>
            <a:r>
              <a:rPr lang="cs-CZ" b="1" dirty="0"/>
              <a:t>zásad správné výživy, na pestrost a vyváženost stravy, optimalizaci energetického příjmu, pitný režim a na změny stravovacích návyků (tj. např. na snížení spotřeby nasycených tuků a cukrů, a tím i snížení energetické hodnoty stravy, snížení spotřeby soli, na zvýšení spotřeby ovoce a zeleniny, luštěnin, celozrnných výrobků, ryb a mořských produktů, mléka a mléčných produktů se sníženým obsahem tuku atd.). </a:t>
            </a:r>
            <a:r>
              <a:rPr lang="cs-CZ" dirty="0"/>
              <a:t>Projekty mohou být zaměřeny také na pozitivní změny ve společném stravování. Součástí intervence by měla být </a:t>
            </a:r>
            <a:r>
              <a:rPr lang="cs-CZ" b="1" dirty="0"/>
              <a:t>nutriční výchova </a:t>
            </a:r>
            <a:r>
              <a:rPr lang="cs-CZ" dirty="0"/>
              <a:t>a důraz na zvyšování či optimalizaci </a:t>
            </a:r>
            <a:r>
              <a:rPr lang="cs-CZ" b="1" dirty="0"/>
              <a:t>pohybové </a:t>
            </a:r>
            <a:r>
              <a:rPr lang="cs-CZ" dirty="0"/>
              <a:t>aktivity u široké veřejnosti nebo u definovaných cílových skupin, a to u předškolních a školních dětí, dospívající mládeže, těhotných a kojících žen a seniorů. </a:t>
            </a:r>
          </a:p>
          <a:p>
            <a:r>
              <a:rPr lang="cs-CZ" dirty="0"/>
              <a:t>Součástí podpory správné výživy je i </a:t>
            </a:r>
            <a:r>
              <a:rPr lang="cs-CZ" b="1" dirty="0">
                <a:highlight>
                  <a:srgbClr val="00FF00"/>
                </a:highlight>
              </a:rPr>
              <a:t>podpora zubního zdraví </a:t>
            </a:r>
            <a:r>
              <a:rPr lang="cs-CZ" dirty="0"/>
              <a:t>a prevence zubního kazu.</a:t>
            </a:r>
          </a:p>
          <a:p>
            <a:endParaRPr lang="cs-CZ" dirty="0"/>
          </a:p>
        </p:txBody>
      </p:sp>
    </p:spTree>
    <p:extLst>
      <p:ext uri="{BB962C8B-B14F-4D97-AF65-F5344CB8AC3E}">
        <p14:creationId xmlns:p14="http://schemas.microsoft.com/office/powerpoint/2010/main" val="2061010589"/>
      </p:ext>
    </p:extLst>
  </p:cSld>
  <p:clrMapOvr>
    <a:masterClrMapping/>
  </p:clrMapOvr>
  <mc:AlternateContent xmlns:mc="http://schemas.openxmlformats.org/markup-compatibility/2006" xmlns:p14="http://schemas.microsoft.com/office/powerpoint/2010/main">
    <mc:Choice Requires="p14">
      <p:transition spd="slow" p14:dur="2000" advTm="10290"/>
    </mc:Choice>
    <mc:Fallback xmlns="">
      <p:transition spd="slow" advTm="1029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Primární prevence infekčních onemocnění</a:t>
            </a:r>
            <a:br>
              <a:rPr lang="cs-CZ" dirty="0"/>
            </a:br>
            <a:endParaRPr lang="cs-CZ" dirty="0"/>
          </a:p>
        </p:txBody>
      </p:sp>
      <p:sp>
        <p:nvSpPr>
          <p:cNvPr id="3" name="Zástupný symbol pro obsah 2"/>
          <p:cNvSpPr>
            <a:spLocks noGrp="1"/>
          </p:cNvSpPr>
          <p:nvPr>
            <p:ph idx="1"/>
          </p:nvPr>
        </p:nvSpPr>
        <p:spPr/>
        <p:txBody>
          <a:bodyPr/>
          <a:lstStyle/>
          <a:p>
            <a:r>
              <a:rPr lang="cs-CZ" dirty="0"/>
              <a:t>Projekt je zaměřen na zvýšení informovanosti laické i odborné veřejnosti v primární prevenci infekčních nemocí a akcentuje důležitost a význam očkování. Dále se zaměřuje především na nejdůležitější a nejčastěji se vyskytující infekce, na onemocnění, proti kterým existuje očkování, a to jak povinné, tak i dobrovolné. Projekty mohou být orientovány na různé skupiny obyvatelstva, avšak musí být koncipovány s ohledem na specifika dané cílové skupiny včetně behaviorálních a hygienických opatření, jak infekčním onemocněním předcházet v návaznosti na způsob jejich přenosu.</a:t>
            </a:r>
          </a:p>
          <a:p>
            <a:endParaRPr lang="cs-CZ" dirty="0"/>
          </a:p>
        </p:txBody>
      </p:sp>
    </p:spTree>
    <p:extLst>
      <p:ext uri="{BB962C8B-B14F-4D97-AF65-F5344CB8AC3E}">
        <p14:creationId xmlns:p14="http://schemas.microsoft.com/office/powerpoint/2010/main" val="2587335489"/>
      </p:ext>
    </p:extLst>
  </p:cSld>
  <p:clrMapOvr>
    <a:masterClrMapping/>
  </p:clrMapOvr>
  <mc:AlternateContent xmlns:mc="http://schemas.openxmlformats.org/markup-compatibility/2006" xmlns:p14="http://schemas.microsoft.com/office/powerpoint/2010/main">
    <mc:Choice Requires="p14">
      <p:transition spd="slow" p14:dur="2000" advTm="9277"/>
    </mc:Choice>
    <mc:Fallback xmlns="">
      <p:transition spd="slow" advTm="9277"/>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Prevence užívání tabáku a alkoholu</a:t>
            </a:r>
            <a:br>
              <a:rPr lang="cs-CZ" dirty="0"/>
            </a:br>
            <a:r>
              <a:rPr lang="cs-CZ" sz="2400" dirty="0"/>
              <a:t>(dotační program „Protidrogová politika MZ- jiný zdroj)</a:t>
            </a:r>
          </a:p>
        </p:txBody>
      </p:sp>
      <p:sp>
        <p:nvSpPr>
          <p:cNvPr id="3" name="Zástupný symbol pro obsah 2"/>
          <p:cNvSpPr>
            <a:spLocks noGrp="1"/>
          </p:cNvSpPr>
          <p:nvPr>
            <p:ph idx="1"/>
          </p:nvPr>
        </p:nvSpPr>
        <p:spPr/>
        <p:txBody>
          <a:bodyPr>
            <a:normAutofit fontScale="92500" lnSpcReduction="10000"/>
          </a:bodyPr>
          <a:lstStyle/>
          <a:p>
            <a:r>
              <a:rPr lang="cs-CZ" dirty="0"/>
              <a:t>Projekt je zaměřen prostřednictvím intervenčních aktivit na zvýšení informovanosti veřejnosti o zdravotních rizicích spojených s užíváním tabáku a závislostí na nikotinu a škodlivou konzumací alkoholických nápojů a na změnu postojů a chování ve prospěch zdravého způsobu života. Projekty mohou být orientovány na různé skupiny obyvatelstva, avšak koncipovány s ohledem na specifika dané cílové skupiny. Projekty mohou být zaměřeny i na další vzdělávání odborných pracovníků (zejména zdravotnických pracovníků, pedagogů, psychologů, sociálních pracovníků apod.) v prevenci a v pomoci při odvykání užívání tabáku či při problémech s rizikovou konzumací alkoholu. Mohou být předkládány projekty se zaměřením na podporu nekuřáckého prostředí (pracoviště, domácí prostředí atd.) a zvyšování povědomí o škodlivosti pasivního kouření. </a:t>
            </a:r>
          </a:p>
        </p:txBody>
      </p:sp>
    </p:spTree>
    <p:extLst>
      <p:ext uri="{BB962C8B-B14F-4D97-AF65-F5344CB8AC3E}">
        <p14:creationId xmlns:p14="http://schemas.microsoft.com/office/powerpoint/2010/main" val="3850195631"/>
      </p:ext>
    </p:extLst>
  </p:cSld>
  <p:clrMapOvr>
    <a:masterClrMapping/>
  </p:clrMapOvr>
  <mc:AlternateContent xmlns:mc="http://schemas.openxmlformats.org/markup-compatibility/2006" xmlns:p14="http://schemas.microsoft.com/office/powerpoint/2010/main">
    <mc:Choice Requires="p14">
      <p:transition spd="slow" p14:dur="2000" advTm="11264"/>
    </mc:Choice>
    <mc:Fallback xmlns="">
      <p:transition spd="slow" advTm="11264"/>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Komplexní projekt</a:t>
            </a:r>
            <a:br>
              <a:rPr lang="cs-CZ" dirty="0"/>
            </a:br>
            <a:endParaRPr lang="cs-CZ" dirty="0"/>
          </a:p>
        </p:txBody>
      </p:sp>
      <p:sp>
        <p:nvSpPr>
          <p:cNvPr id="3" name="Zástupný symbol pro obsah 2"/>
          <p:cNvSpPr>
            <a:spLocks noGrp="1"/>
          </p:cNvSpPr>
          <p:nvPr>
            <p:ph idx="1"/>
          </p:nvPr>
        </p:nvSpPr>
        <p:spPr/>
        <p:txBody>
          <a:bodyPr>
            <a:normAutofit lnSpcReduction="10000"/>
          </a:bodyPr>
          <a:lstStyle/>
          <a:p>
            <a:r>
              <a:rPr lang="cs-CZ" dirty="0"/>
              <a:t>Cílem komplexních projektů je snížit výskyt různých rizikových faktorů v intervenovaných populačních skupinách ovlivňováním způsobu života cílových skupin populace ve vztahu ke zdraví a zlepšením podmínek prostředí, ve kterém lidé žijí či pracují. Prioritou těchto projektů je zvyšovat znalosti o možnostech primární prevence nemocí a motivace ke změně chování cílových skupin populace a rozvoj odpovídajících dovedností. Projekty musí využívat komplexní přístup k řešení výskytu rizikových faktorů chronických neinfekčních onemocnění, vč. intervence rizikových faktorů chování, jakými jsou zejména nesprávná výživa, nízká pohybová aktivita, nadváha a obezita, užívání tabáku, škodlivé užívání alkoholu, prevence úrazů a otrav či stres.</a:t>
            </a:r>
          </a:p>
          <a:p>
            <a:endParaRPr lang="cs-CZ" dirty="0"/>
          </a:p>
        </p:txBody>
      </p:sp>
    </p:spTree>
    <p:extLst>
      <p:ext uri="{BB962C8B-B14F-4D97-AF65-F5344CB8AC3E}">
        <p14:creationId xmlns:p14="http://schemas.microsoft.com/office/powerpoint/2010/main" val="553655971"/>
      </p:ext>
    </p:extLst>
  </p:cSld>
  <p:clrMapOvr>
    <a:masterClrMapping/>
  </p:clrMapOvr>
  <mc:AlternateContent xmlns:mc="http://schemas.openxmlformats.org/markup-compatibility/2006" xmlns:p14="http://schemas.microsoft.com/office/powerpoint/2010/main">
    <mc:Choice Requires="p14">
      <p:transition spd="slow" p14:dur="2000" advTm="14154"/>
    </mc:Choice>
    <mc:Fallback xmlns="">
      <p:transition spd="slow" advTm="14154"/>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Komplexní projekty je vhodné propojit i s programy jako např. „Škola podporující zdraví“ </a:t>
            </a:r>
            <a:br>
              <a:rPr lang="cs-CZ" dirty="0"/>
            </a:br>
            <a:r>
              <a:rPr lang="cs-CZ" dirty="0"/>
              <a:t>a „Podnik podporující zdraví“, jejichž koordinátorem a garantem je Státní zdravotní ústav se sídlem v Praze, dále „Zdravá města, obce“, který koordinuje a reprezentuje mezinárodně certifikovaná asociace Národní síť Zdravých měst ČR nebo projektem WHO „Zdravá nemocnice“, jehož prostřednictvím lze realizovat principy podpory zdraví v nemocnicích.</a:t>
            </a:r>
          </a:p>
          <a:p>
            <a:pPr marL="0" indent="0">
              <a:buNone/>
            </a:pPr>
            <a:r>
              <a:rPr lang="cs-CZ" dirty="0"/>
              <a:t> </a:t>
            </a:r>
          </a:p>
          <a:p>
            <a:endParaRPr lang="cs-CZ" dirty="0"/>
          </a:p>
        </p:txBody>
      </p:sp>
    </p:spTree>
    <p:extLst>
      <p:ext uri="{BB962C8B-B14F-4D97-AF65-F5344CB8AC3E}">
        <p14:creationId xmlns:p14="http://schemas.microsoft.com/office/powerpoint/2010/main" val="596132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B714B3-1293-4F84-829C-982DBC30D397}"/>
              </a:ext>
            </a:extLst>
          </p:cNvPr>
          <p:cNvSpPr>
            <a:spLocks noGrp="1"/>
          </p:cNvSpPr>
          <p:nvPr>
            <p:ph type="title"/>
          </p:nvPr>
        </p:nvSpPr>
        <p:spPr/>
        <p:txBody>
          <a:bodyPr/>
          <a:lstStyle/>
          <a:p>
            <a:r>
              <a:rPr lang="cs-CZ" b="1" dirty="0"/>
              <a:t>Programy na LF MU</a:t>
            </a:r>
          </a:p>
        </p:txBody>
      </p:sp>
      <p:sp>
        <p:nvSpPr>
          <p:cNvPr id="3" name="Zástupný symbol pro obsah 2">
            <a:extLst>
              <a:ext uri="{FF2B5EF4-FFF2-40B4-BE49-F238E27FC236}">
                <a16:creationId xmlns:a16="http://schemas.microsoft.com/office/drawing/2014/main" id="{007D4CF7-833B-4120-AB14-8927DBD41354}"/>
              </a:ext>
            </a:extLst>
          </p:cNvPr>
          <p:cNvSpPr>
            <a:spLocks noGrp="1"/>
          </p:cNvSpPr>
          <p:nvPr>
            <p:ph idx="1"/>
          </p:nvPr>
        </p:nvSpPr>
        <p:spPr/>
        <p:txBody>
          <a:bodyPr/>
          <a:lstStyle/>
          <a:p>
            <a:r>
              <a:rPr lang="cs-CZ" b="1" dirty="0"/>
              <a:t>5 X DENNĚ </a:t>
            </a:r>
            <a:r>
              <a:rPr lang="cs-CZ" dirty="0"/>
              <a:t>– ZMĚNA STRAVOVACÍCH ZVYKLOSTÍ - SPECIFICKÝ CÍL ZVÝŠENÍ KONZUMACE OVOCE A ZELENINY 1. stupeň – děti mladšího školního věku</a:t>
            </a:r>
          </a:p>
          <a:p>
            <a:r>
              <a:rPr lang="cs-CZ" dirty="0"/>
              <a:t>VÝŽIVOVÁ PYRAMIDA</a:t>
            </a:r>
          </a:p>
          <a:p>
            <a:r>
              <a:rPr lang="cs-CZ" dirty="0"/>
              <a:t> CHABENESKRI PYRAMIDA</a:t>
            </a:r>
          </a:p>
          <a:p>
            <a:r>
              <a:rPr lang="cs-CZ" dirty="0"/>
              <a:t>ELIXÍR M</a:t>
            </a:r>
          </a:p>
          <a:p>
            <a:r>
              <a:rPr lang="cs-CZ" dirty="0"/>
              <a:t> DVOUSTUPŃOVÁ INTERVENCE ZAMĚŘENÁ NA VÝŽIVU TĚHOTNÝCH A KOJÍCÍCH ŽEN</a:t>
            </a:r>
          </a:p>
          <a:p>
            <a:r>
              <a:rPr lang="cs-CZ" dirty="0"/>
              <a:t>Kouření a já</a:t>
            </a:r>
          </a:p>
        </p:txBody>
      </p:sp>
    </p:spTree>
    <p:extLst>
      <p:ext uri="{BB962C8B-B14F-4D97-AF65-F5344CB8AC3E}">
        <p14:creationId xmlns:p14="http://schemas.microsoft.com/office/powerpoint/2010/main" val="610915964"/>
      </p:ext>
    </p:extLst>
  </p:cSld>
  <p:clrMapOvr>
    <a:masterClrMapping/>
  </p:clrMapOvr>
  <mc:AlternateContent xmlns:mc="http://schemas.openxmlformats.org/markup-compatibility/2006" xmlns:p14="http://schemas.microsoft.com/office/powerpoint/2010/main">
    <mc:Choice Requires="p14">
      <p:transition spd="slow" p14:dur="2000" advTm="65716"/>
    </mc:Choice>
    <mc:Fallback xmlns="">
      <p:transition spd="slow" advTm="65716"/>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A70BC0-C105-487F-AA54-246F569BA08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C5B4EE6-7923-4602-A066-2B51676EB8E2}"/>
              </a:ext>
            </a:extLst>
          </p:cNvPr>
          <p:cNvSpPr>
            <a:spLocks noGrp="1"/>
          </p:cNvSpPr>
          <p:nvPr>
            <p:ph idx="1"/>
          </p:nvPr>
        </p:nvSpPr>
        <p:spPr/>
        <p:txBody>
          <a:bodyPr>
            <a:normAutofit lnSpcReduction="10000"/>
          </a:bodyPr>
          <a:lstStyle/>
          <a:p>
            <a:r>
              <a:rPr lang="cs-CZ" dirty="0"/>
              <a:t>NEKUŘÁCKÉ ZDRAVOTNICTVÍ</a:t>
            </a:r>
          </a:p>
          <a:p>
            <a:r>
              <a:rPr lang="cs-CZ" dirty="0"/>
              <a:t>ZDRAVÉ TĚHOTENTSVÍ - ZDRAVÉ DÍTĚ</a:t>
            </a:r>
          </a:p>
          <a:p>
            <a:r>
              <a:rPr lang="cs-CZ" dirty="0"/>
              <a:t>PODPORA KOJENÍ</a:t>
            </a:r>
          </a:p>
          <a:p>
            <a:r>
              <a:rPr lang="cs-CZ" dirty="0"/>
              <a:t>NORMÁLNÍ JE KOJIT A NEKOUŘIT</a:t>
            </a:r>
          </a:p>
          <a:p>
            <a:r>
              <a:rPr lang="cs-CZ" dirty="0"/>
              <a:t>ZZZ-ZNEJ A ZLEPŠI SVÉ ZDRAVÍ</a:t>
            </a:r>
          </a:p>
          <a:p>
            <a:r>
              <a:rPr lang="cs-CZ" dirty="0"/>
              <a:t>PRIMÁRNÍ PREVENCE METODOU  INFORMUJÍCÍHO A MOTIVUJÍCÍCHO VYŠETŘENÍ</a:t>
            </a:r>
          </a:p>
          <a:p>
            <a:r>
              <a:rPr lang="cs-CZ" dirty="0"/>
              <a:t>STRÁNYK PRO ZDRAVÍ</a:t>
            </a:r>
          </a:p>
          <a:p>
            <a:r>
              <a:rPr lang="cs-CZ" dirty="0"/>
              <a:t>DDD-DROGY –DŮVOD -DOPAD</a:t>
            </a:r>
          </a:p>
        </p:txBody>
      </p:sp>
    </p:spTree>
    <p:extLst>
      <p:ext uri="{BB962C8B-B14F-4D97-AF65-F5344CB8AC3E}">
        <p14:creationId xmlns:p14="http://schemas.microsoft.com/office/powerpoint/2010/main" val="3431546827"/>
      </p:ext>
    </p:extLst>
  </p:cSld>
  <p:clrMapOvr>
    <a:masterClrMapping/>
  </p:clrMapOvr>
  <mc:AlternateContent xmlns:mc="http://schemas.openxmlformats.org/markup-compatibility/2006" xmlns:p14="http://schemas.microsoft.com/office/powerpoint/2010/main">
    <mc:Choice Requires="p14">
      <p:transition spd="slow" p14:dur="2000" advTm="28179"/>
    </mc:Choice>
    <mc:Fallback xmlns="">
      <p:transition spd="slow" advTm="28179"/>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CD4D5E-FC05-409F-A6D2-4C022DA8D5CE}"/>
              </a:ext>
            </a:extLst>
          </p:cNvPr>
          <p:cNvSpPr>
            <a:spLocks noGrp="1"/>
          </p:cNvSpPr>
          <p:nvPr>
            <p:ph type="title"/>
          </p:nvPr>
        </p:nvSpPr>
        <p:spPr>
          <a:xfrm>
            <a:off x="804672" y="802955"/>
            <a:ext cx="5145024" cy="1454051"/>
          </a:xfrm>
        </p:spPr>
        <p:txBody>
          <a:bodyPr>
            <a:normAutofit/>
          </a:bodyPr>
          <a:lstStyle/>
          <a:p>
            <a:r>
              <a:rPr lang="cs-CZ" sz="4000" b="1" i="1" dirty="0">
                <a:solidFill>
                  <a:srgbClr val="000000"/>
                </a:solidFill>
                <a:latin typeface="Times New Roman" panose="02020603050405020304" pitchFamily="18" charset="0"/>
                <a:cs typeface="Times New Roman" panose="02020603050405020304" pitchFamily="18" charset="0"/>
              </a:rPr>
              <a:t>Intervenční projekt</a:t>
            </a:r>
          </a:p>
        </p:txBody>
      </p:sp>
      <p:pic>
        <p:nvPicPr>
          <p:cNvPr id="7194" name="Picture 8" descr="Image result for ministerstvo zdravotnictvÃ­">
            <a:extLst>
              <a:ext uri="{FF2B5EF4-FFF2-40B4-BE49-F238E27FC236}">
                <a16:creationId xmlns:a16="http://schemas.microsoft.com/office/drawing/2014/main" id="{FC1341C8-D68D-467C-B045-8FC540F5ED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3148" y="531039"/>
            <a:ext cx="2393326" cy="837664"/>
          </a:xfrm>
          <a:prstGeom prst="rect">
            <a:avLst/>
          </a:prstGeom>
          <a:noFill/>
          <a:extLst>
            <a:ext uri="{909E8E84-426E-40DD-AFC4-6F175D3DCCD1}">
              <a14:hiddenFill xmlns:a14="http://schemas.microsoft.com/office/drawing/2010/main">
                <a:solidFill>
                  <a:srgbClr val="FFFFFF"/>
                </a:solidFill>
              </a14:hiddenFill>
            </a:ext>
          </a:extLst>
        </p:spPr>
      </p:pic>
      <p:sp>
        <p:nvSpPr>
          <p:cNvPr id="7195" name="Content Placeholder 7182">
            <a:extLst>
              <a:ext uri="{FF2B5EF4-FFF2-40B4-BE49-F238E27FC236}">
                <a16:creationId xmlns:a16="http://schemas.microsoft.com/office/drawing/2014/main" id="{C8E01000-ECBF-431B-B0EB-7FE2DC83AD0C}"/>
              </a:ext>
            </a:extLst>
          </p:cNvPr>
          <p:cNvSpPr>
            <a:spLocks noGrp="1"/>
          </p:cNvSpPr>
          <p:nvPr>
            <p:ph idx="1"/>
          </p:nvPr>
        </p:nvSpPr>
        <p:spPr>
          <a:xfrm>
            <a:off x="152401" y="2124075"/>
            <a:ext cx="7439024" cy="4117871"/>
          </a:xfrm>
        </p:spPr>
        <p:txBody>
          <a:bodyPr anchor="ctr">
            <a:normAutofit/>
          </a:bodyPr>
          <a:lstStyle/>
          <a:p>
            <a:pPr marL="0" indent="0">
              <a:buNone/>
            </a:pPr>
            <a:endParaRPr lang="cs-CZ" sz="1700" b="1" i="1" dirty="0">
              <a:solidFill>
                <a:srgbClr val="000000"/>
              </a:solidFill>
              <a:latin typeface="Times New Roman" panose="02020603050405020304" pitchFamily="18" charset="0"/>
              <a:cs typeface="Times New Roman" panose="02020603050405020304" pitchFamily="18" charset="0"/>
            </a:endParaRPr>
          </a:p>
          <a:p>
            <a:pPr marL="0" indent="0">
              <a:buNone/>
            </a:pPr>
            <a:endParaRPr lang="cs-CZ" sz="1700" b="1" i="1" dirty="0">
              <a:solidFill>
                <a:srgbClr val="000000"/>
              </a:solidFill>
              <a:latin typeface="Times New Roman" panose="02020603050405020304" pitchFamily="18" charset="0"/>
              <a:cs typeface="Times New Roman" panose="02020603050405020304" pitchFamily="18" charset="0"/>
            </a:endParaRPr>
          </a:p>
          <a:p>
            <a:pPr marL="0" indent="0" algn="ctr">
              <a:buNone/>
            </a:pPr>
            <a:r>
              <a:rPr lang="cs-CZ" sz="2400" b="1" i="1" dirty="0">
                <a:solidFill>
                  <a:schemeClr val="accent6"/>
                </a:solidFill>
                <a:latin typeface="Times New Roman" panose="02020603050405020304" pitchFamily="18" charset="0"/>
                <a:cs typeface="Times New Roman" panose="02020603050405020304" pitchFamily="18" charset="0"/>
              </a:rPr>
              <a:t>Když čteš, možná neztloustneš, aneb naučme se rozumět označování potravin</a:t>
            </a:r>
            <a:endParaRPr lang="cs-CZ" sz="2400" i="1" dirty="0">
              <a:solidFill>
                <a:schemeClr val="accent6"/>
              </a:solidFill>
            </a:endParaRPr>
          </a:p>
          <a:p>
            <a:pPr marL="0" indent="0">
              <a:buNone/>
            </a:pPr>
            <a:endParaRPr lang="cs-CZ" sz="1700" i="1" dirty="0">
              <a:solidFill>
                <a:srgbClr val="000000"/>
              </a:solidFill>
            </a:endParaRPr>
          </a:p>
          <a:p>
            <a:pPr marL="0" indent="0">
              <a:buNone/>
            </a:pPr>
            <a:endParaRPr lang="cs-CZ" sz="1700" i="1" dirty="0">
              <a:solidFill>
                <a:srgbClr val="000000"/>
              </a:solidFill>
            </a:endParaRPr>
          </a:p>
          <a:p>
            <a:pPr marL="0" indent="0">
              <a:buNone/>
            </a:pPr>
            <a:endParaRPr lang="cs-CZ" sz="1700" i="1" dirty="0">
              <a:solidFill>
                <a:srgbClr val="000000"/>
              </a:solidFill>
            </a:endParaRPr>
          </a:p>
          <a:p>
            <a:pPr marL="0" indent="0">
              <a:buNone/>
            </a:pPr>
            <a:r>
              <a:rPr lang="cs-CZ" sz="1600" i="1" dirty="0">
                <a:solidFill>
                  <a:srgbClr val="000000"/>
                </a:solidFill>
                <a:latin typeface="Times New Roman" panose="02020603050405020304" pitchFamily="18" charset="0"/>
                <a:cs typeface="Times New Roman" panose="02020603050405020304" pitchFamily="18" charset="0"/>
              </a:rPr>
              <a:t>Tento projekt vznikl za finanční podpory dotačního programu  MZ „Národní program zdraví- projekty podpory zdraví“ pro rok 2018. Číslo projektu :10926</a:t>
            </a:r>
            <a:endParaRPr lang="en-US" sz="1600" i="1" dirty="0">
              <a:solidFill>
                <a:srgbClr val="000000"/>
              </a:solidFill>
              <a:latin typeface="Times New Roman" panose="02020603050405020304" pitchFamily="18" charset="0"/>
              <a:cs typeface="Times New Roman" panose="02020603050405020304" pitchFamily="18" charset="0"/>
            </a:endParaRPr>
          </a:p>
        </p:txBody>
      </p:sp>
      <p:pic>
        <p:nvPicPr>
          <p:cNvPr id="7178" name="Picture 10" descr="Image result for masarykova univerzita lÃ©kaÅskÃ¡ fakulta logo">
            <a:extLst>
              <a:ext uri="{FF2B5EF4-FFF2-40B4-BE49-F238E27FC236}">
                <a16:creationId xmlns:a16="http://schemas.microsoft.com/office/drawing/2014/main" id="{91445676-95FE-4F7C-BA5E-7046E748E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366" y="3989614"/>
            <a:ext cx="3254270" cy="254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50124"/>
      </p:ext>
    </p:extLst>
  </p:cSld>
  <p:clrMapOvr>
    <a:masterClrMapping/>
  </p:clrMapOvr>
  <mc:AlternateContent xmlns:mc="http://schemas.openxmlformats.org/markup-compatibility/2006" xmlns:p14="http://schemas.microsoft.com/office/powerpoint/2010/main">
    <mc:Choice Requires="p14">
      <p:transition spd="slow" p14:dur="2000" advTm="25059"/>
    </mc:Choice>
    <mc:Fallback xmlns="">
      <p:transition spd="slow" advTm="25059"/>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989536-07C6-4BD6-BA05-16C157C0AB4E}"/>
              </a:ext>
            </a:extLst>
          </p:cNvPr>
          <p:cNvSpPr>
            <a:spLocks noGrp="1"/>
          </p:cNvSpPr>
          <p:nvPr>
            <p:ph type="title"/>
          </p:nvPr>
        </p:nvSpPr>
        <p:spPr>
          <a:xfrm>
            <a:off x="4923908" y="305663"/>
            <a:ext cx="6982342" cy="2028406"/>
          </a:xfrm>
        </p:spPr>
        <p:txBody>
          <a:bodyPr>
            <a:normAutofit/>
          </a:bodyPr>
          <a:lstStyle/>
          <a:p>
            <a:pPr algn="ctr"/>
            <a:r>
              <a:rPr lang="cs-CZ" sz="2200" b="1" i="1" dirty="0">
                <a:solidFill>
                  <a:schemeClr val="accent6"/>
                </a:solidFill>
                <a:latin typeface="Times New Roman" panose="02020603050405020304" pitchFamily="18" charset="0"/>
                <a:cs typeface="Times New Roman" panose="02020603050405020304" pitchFamily="18" charset="0"/>
              </a:rPr>
              <a:t>Když čteš, možná neztloustneš, aneb naučme se rozumět označování potravin</a:t>
            </a:r>
            <a:br>
              <a:rPr lang="cs-CZ" sz="2200" b="1" i="1" dirty="0">
                <a:solidFill>
                  <a:srgbClr val="000000"/>
                </a:solidFill>
                <a:latin typeface="Times New Roman" panose="02020603050405020304" pitchFamily="18" charset="0"/>
                <a:cs typeface="Times New Roman" panose="02020603050405020304" pitchFamily="18" charset="0"/>
              </a:rPr>
            </a:br>
            <a:br>
              <a:rPr lang="cs-CZ" sz="2100" i="1" dirty="0">
                <a:solidFill>
                  <a:srgbClr val="000000"/>
                </a:solidFill>
              </a:rPr>
            </a:br>
            <a:r>
              <a:rPr lang="cs-CZ" sz="2100" b="1" i="1" dirty="0">
                <a:solidFill>
                  <a:srgbClr val="000000"/>
                </a:solidFill>
                <a:latin typeface="Times New Roman" panose="02020603050405020304" pitchFamily="18" charset="0"/>
                <a:cs typeface="Times New Roman" panose="02020603050405020304" pitchFamily="18" charset="0"/>
              </a:rPr>
              <a:t>Cíle projektu:  </a:t>
            </a:r>
            <a:r>
              <a:rPr lang="cs-CZ" sz="2100" b="1" dirty="0">
                <a:solidFill>
                  <a:srgbClr val="000000"/>
                </a:solidFill>
                <a:latin typeface="Times New Roman" panose="02020603050405020304" pitchFamily="18" charset="0"/>
                <a:cs typeface="Times New Roman" panose="02020603050405020304" pitchFamily="18" charset="0"/>
              </a:rPr>
              <a:t>                                                     </a:t>
            </a:r>
          </a:p>
        </p:txBody>
      </p:sp>
      <p:pic>
        <p:nvPicPr>
          <p:cNvPr id="8" name="Picture 8" descr="Image result for ministerstvo zdravotnictvÃ­">
            <a:extLst>
              <a:ext uri="{FF2B5EF4-FFF2-40B4-BE49-F238E27FC236}">
                <a16:creationId xmlns:a16="http://schemas.microsoft.com/office/drawing/2014/main" id="{36D43C08-8229-4D54-B3A7-CD549956C0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349" y="2798279"/>
            <a:ext cx="3661831" cy="1281641"/>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a:extLst>
              <a:ext uri="{FF2B5EF4-FFF2-40B4-BE49-F238E27FC236}">
                <a16:creationId xmlns:a16="http://schemas.microsoft.com/office/drawing/2014/main" id="{7F6A67EC-3938-48D6-9E97-A96733BD0EEF}"/>
              </a:ext>
            </a:extLst>
          </p:cNvPr>
          <p:cNvSpPr>
            <a:spLocks noGrp="1"/>
          </p:cNvSpPr>
          <p:nvPr>
            <p:ph idx="1"/>
          </p:nvPr>
        </p:nvSpPr>
        <p:spPr>
          <a:xfrm>
            <a:off x="5219700" y="1323976"/>
            <a:ext cx="6791325" cy="5953124"/>
          </a:xfrm>
        </p:spPr>
        <p:txBody>
          <a:bodyPr anchor="ctr">
            <a:normAutofit/>
          </a:bodyPr>
          <a:lstStyle/>
          <a:p>
            <a:pPr marL="0" indent="0">
              <a:buNone/>
            </a:pPr>
            <a:endParaRPr lang="cs-CZ" sz="1400" i="1"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cs-CZ" sz="2200" i="1" dirty="0">
                <a:solidFill>
                  <a:srgbClr val="000000"/>
                </a:solidFill>
                <a:latin typeface="Times New Roman" panose="02020603050405020304" pitchFamily="18" charset="0"/>
                <a:cs typeface="Times New Roman" panose="02020603050405020304" pitchFamily="18" charset="0"/>
              </a:rPr>
              <a:t>pomoci studentům porozumět informacím na etiketách potravin</a:t>
            </a:r>
          </a:p>
          <a:p>
            <a:pPr>
              <a:buFont typeface="Wingdings" panose="05000000000000000000" pitchFamily="2" charset="2"/>
              <a:buChar char="ü"/>
            </a:pPr>
            <a:r>
              <a:rPr lang="cs-CZ" sz="2200" i="1" dirty="0">
                <a:solidFill>
                  <a:srgbClr val="000000"/>
                </a:solidFill>
                <a:latin typeface="Times New Roman" panose="02020603050405020304" pitchFamily="18" charset="0"/>
                <a:cs typeface="Times New Roman" panose="02020603050405020304" pitchFamily="18" charset="0"/>
              </a:rPr>
              <a:t> informovat studenty středních škol o označování potravin</a:t>
            </a:r>
          </a:p>
          <a:p>
            <a:pPr>
              <a:buFont typeface="Wingdings" panose="05000000000000000000" pitchFamily="2" charset="2"/>
              <a:buChar char="ü"/>
            </a:pPr>
            <a:r>
              <a:rPr lang="cs-CZ" sz="2200" i="1" dirty="0">
                <a:solidFill>
                  <a:srgbClr val="000000"/>
                </a:solidFill>
                <a:latin typeface="Times New Roman" panose="02020603050405020304" pitchFamily="18" charset="0"/>
                <a:cs typeface="Times New Roman" panose="02020603050405020304" pitchFamily="18" charset="0"/>
              </a:rPr>
              <a:t>zvýšit úroveň jejich znalostí</a:t>
            </a:r>
          </a:p>
          <a:p>
            <a:pPr>
              <a:buFont typeface="Wingdings" panose="05000000000000000000" pitchFamily="2" charset="2"/>
              <a:buChar char="ü"/>
            </a:pPr>
            <a:r>
              <a:rPr lang="cs-CZ" sz="2200" i="1" dirty="0">
                <a:solidFill>
                  <a:srgbClr val="000000"/>
                </a:solidFill>
                <a:latin typeface="Times New Roman" panose="02020603050405020304" pitchFamily="18" charset="0"/>
                <a:cs typeface="Times New Roman" panose="02020603050405020304" pitchFamily="18" charset="0"/>
              </a:rPr>
              <a:t> zvýšit porozumění informacím na obalech potravin</a:t>
            </a:r>
          </a:p>
          <a:p>
            <a:pPr>
              <a:buFont typeface="Wingdings" panose="05000000000000000000" pitchFamily="2" charset="2"/>
              <a:buChar char="ü"/>
            </a:pPr>
            <a:r>
              <a:rPr lang="cs-CZ" sz="2200" i="1" dirty="0">
                <a:solidFill>
                  <a:srgbClr val="000000"/>
                </a:solidFill>
                <a:latin typeface="Times New Roman" panose="02020603050405020304" pitchFamily="18" charset="0"/>
                <a:cs typeface="Times New Roman" panose="02020603050405020304" pitchFamily="18" charset="0"/>
              </a:rPr>
              <a:t>pomoci studentům vytvořit postoj k této problematice a zvýšit jejich motivaci pro praktické využití těchto údajů</a:t>
            </a:r>
          </a:p>
          <a:p>
            <a:pPr marL="0" indent="0">
              <a:buNone/>
            </a:pPr>
            <a:endParaRPr lang="cs-CZ" sz="1400" i="1" dirty="0">
              <a:solidFill>
                <a:srgbClr val="000000"/>
              </a:solidFill>
              <a:latin typeface="Times New Roman" panose="02020603050405020304" pitchFamily="18" charset="0"/>
              <a:cs typeface="Times New Roman" panose="02020603050405020304" pitchFamily="18" charset="0"/>
            </a:endParaRPr>
          </a:p>
          <a:p>
            <a:pPr marL="0" indent="0">
              <a:buNone/>
            </a:pPr>
            <a:r>
              <a:rPr lang="cs-CZ" sz="1600" i="1" dirty="0">
                <a:solidFill>
                  <a:srgbClr val="000000"/>
                </a:solidFill>
                <a:latin typeface="Times New Roman" panose="02020603050405020304" pitchFamily="18" charset="0"/>
                <a:cs typeface="Times New Roman" panose="02020603050405020304" pitchFamily="18" charset="0"/>
              </a:rPr>
              <a:t>Tento projekt vznikl za finanční podpory dotačního programu  MZ „Národní program zdraví- projekty podpory zdraví“ pro rok 2018. Číslo projektu :10926</a:t>
            </a:r>
            <a:endParaRPr lang="en-US" sz="1600" i="1" dirty="0">
              <a:solidFill>
                <a:srgbClr val="000000"/>
              </a:solidFill>
              <a:latin typeface="Times New Roman" panose="02020603050405020304" pitchFamily="18" charset="0"/>
              <a:cs typeface="Times New Roman" panose="02020603050405020304" pitchFamily="18" charset="0"/>
            </a:endParaRPr>
          </a:p>
          <a:p>
            <a:endParaRPr lang="cs-CZ" sz="1400" dirty="0">
              <a:solidFill>
                <a:srgbClr val="000000"/>
              </a:solidFill>
            </a:endParaRPr>
          </a:p>
        </p:txBody>
      </p:sp>
    </p:spTree>
    <p:extLst>
      <p:ext uri="{BB962C8B-B14F-4D97-AF65-F5344CB8AC3E}">
        <p14:creationId xmlns:p14="http://schemas.microsoft.com/office/powerpoint/2010/main" val="56204057"/>
      </p:ext>
    </p:extLst>
  </p:cSld>
  <p:clrMapOvr>
    <a:masterClrMapping/>
  </p:clrMapOvr>
  <mc:AlternateContent xmlns:mc="http://schemas.openxmlformats.org/markup-compatibility/2006" xmlns:p14="http://schemas.microsoft.com/office/powerpoint/2010/main">
    <mc:Choice Requires="p14">
      <p:transition spd="slow" p14:dur="2000" advTm="53688"/>
    </mc:Choice>
    <mc:Fallback xmlns="">
      <p:transition spd="slow" advTm="53688"/>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43AB74-5106-413B-9751-B57800C3B55D}"/>
              </a:ext>
            </a:extLst>
          </p:cNvPr>
          <p:cNvSpPr>
            <a:spLocks noGrp="1"/>
          </p:cNvSpPr>
          <p:nvPr>
            <p:ph type="title"/>
          </p:nvPr>
        </p:nvSpPr>
        <p:spPr>
          <a:xfrm>
            <a:off x="4248150" y="-3725"/>
            <a:ext cx="6823931" cy="2260732"/>
          </a:xfrm>
        </p:spPr>
        <p:txBody>
          <a:bodyPr>
            <a:normAutofit/>
          </a:bodyPr>
          <a:lstStyle/>
          <a:p>
            <a:pPr algn="ctr"/>
            <a:r>
              <a:rPr lang="cs-CZ" sz="2200" b="1" i="1" dirty="0">
                <a:solidFill>
                  <a:schemeClr val="accent6"/>
                </a:solidFill>
                <a:latin typeface="Times New Roman" panose="02020603050405020304" pitchFamily="18" charset="0"/>
                <a:cs typeface="Times New Roman" panose="02020603050405020304" pitchFamily="18" charset="0"/>
              </a:rPr>
              <a:t>Když čteš, možná neztloustneš, aneb naučme se rozumět označování potravin</a:t>
            </a:r>
            <a:br>
              <a:rPr lang="cs-CZ" sz="2200" b="1" i="1" dirty="0">
                <a:solidFill>
                  <a:schemeClr val="accent6"/>
                </a:solidFill>
                <a:latin typeface="Times New Roman" panose="02020603050405020304" pitchFamily="18" charset="0"/>
                <a:cs typeface="Times New Roman" panose="02020603050405020304" pitchFamily="18" charset="0"/>
              </a:rPr>
            </a:br>
            <a:endParaRPr lang="cs-CZ" sz="2200" dirty="0">
              <a:solidFill>
                <a:schemeClr val="accent6"/>
              </a:solidFill>
            </a:endParaRPr>
          </a:p>
        </p:txBody>
      </p:sp>
      <p:pic>
        <p:nvPicPr>
          <p:cNvPr id="7" name="Picture 8" descr="Image result for ministerstvo zdravotnictvÃ­">
            <a:extLst>
              <a:ext uri="{FF2B5EF4-FFF2-40B4-BE49-F238E27FC236}">
                <a16:creationId xmlns:a16="http://schemas.microsoft.com/office/drawing/2014/main" id="{FA8E4918-29A2-4400-BFA7-2A000945BA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349" y="2798279"/>
            <a:ext cx="3661831" cy="128164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31AF975E-4767-4688-B08F-FC2CA46DEFE8}"/>
              </a:ext>
            </a:extLst>
          </p:cNvPr>
          <p:cNvSpPr>
            <a:spLocks noGrp="1"/>
          </p:cNvSpPr>
          <p:nvPr>
            <p:ph idx="1"/>
          </p:nvPr>
        </p:nvSpPr>
        <p:spPr>
          <a:xfrm>
            <a:off x="5153025" y="1228725"/>
            <a:ext cx="7115175" cy="6562725"/>
          </a:xfrm>
        </p:spPr>
        <p:txBody>
          <a:bodyPr anchor="ctr">
            <a:normAutofit/>
          </a:bodyPr>
          <a:lstStyle/>
          <a:p>
            <a:pPr marL="457200" indent="-457200">
              <a:buAutoNum type="arabicPeriod"/>
            </a:pPr>
            <a:r>
              <a:rPr lang="cs-CZ" sz="2200" i="1" dirty="0">
                <a:solidFill>
                  <a:srgbClr val="000000"/>
                </a:solidFill>
                <a:latin typeface="Times New Roman" panose="02020603050405020304" pitchFamily="18" charset="0"/>
                <a:cs typeface="Times New Roman" panose="02020603050405020304" pitchFamily="18" charset="0"/>
              </a:rPr>
              <a:t>Stanoviště </a:t>
            </a:r>
            <a:r>
              <a:rPr lang="cs-CZ"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Legislativa a označování potravin</a:t>
            </a:r>
          </a:p>
          <a:p>
            <a:pPr marL="457200" indent="-457200">
              <a:buAutoNum type="arabicPeriod"/>
            </a:pPr>
            <a:r>
              <a:rPr lang="cs-CZ" sz="2200" i="1" dirty="0">
                <a:solidFill>
                  <a:srgbClr val="000000"/>
                </a:solidFill>
                <a:latin typeface="Times New Roman" panose="02020603050405020304" pitchFamily="18" charset="0"/>
                <a:cs typeface="Times New Roman" panose="02020603050405020304" pitchFamily="18" charset="0"/>
              </a:rPr>
              <a:t>Stanoviště </a:t>
            </a:r>
            <a:r>
              <a:rPr lang="cs-CZ" sz="22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Výživové údaje</a:t>
            </a:r>
          </a:p>
          <a:p>
            <a:pPr marL="457200" indent="-457200">
              <a:buAutoNum type="arabicPeriod"/>
            </a:pPr>
            <a:r>
              <a:rPr lang="cs-CZ" sz="2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Stanoviště </a:t>
            </a:r>
            <a:r>
              <a:rPr lang="cs-CZ" sz="22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Obaly a matematika</a:t>
            </a:r>
          </a:p>
          <a:p>
            <a:pPr marL="457200" indent="-457200">
              <a:buAutoNum type="arabicPeriod"/>
            </a:pPr>
            <a:r>
              <a:rPr lang="cs-CZ" sz="2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Stanoviště</a:t>
            </a:r>
            <a:r>
              <a:rPr lang="cs-CZ" sz="22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Značky kvality </a:t>
            </a:r>
            <a:r>
              <a:rPr lang="cs-CZ" sz="2200" b="1" i="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symboly</a:t>
            </a:r>
            <a:endParaRPr lang="cs-CZ" sz="22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AutoNum type="arabicPeriod"/>
            </a:pPr>
            <a:r>
              <a:rPr lang="cs-CZ" sz="2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Stanoviště</a:t>
            </a:r>
            <a:r>
              <a:rPr lang="cs-CZ" sz="22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Nutriční a zdravotní tvrzení, alergeny</a:t>
            </a:r>
          </a:p>
          <a:p>
            <a:pPr marL="0" indent="0">
              <a:buNone/>
            </a:pPr>
            <a:endParaRPr lang="cs-CZ" sz="1700" b="1" i="1" dirty="0">
              <a:solidFill>
                <a:srgbClr val="000000"/>
              </a:solidFill>
              <a:latin typeface="Times New Roman" panose="02020603050405020304" pitchFamily="18" charset="0"/>
              <a:cs typeface="Times New Roman" panose="02020603050405020304" pitchFamily="18" charset="0"/>
            </a:endParaRPr>
          </a:p>
          <a:p>
            <a:pPr marL="0" indent="0">
              <a:buNone/>
            </a:pPr>
            <a:endParaRPr lang="cs-CZ" sz="1700" b="1" i="1" dirty="0">
              <a:solidFill>
                <a:srgbClr val="000000"/>
              </a:solidFill>
              <a:latin typeface="Times New Roman" panose="02020603050405020304" pitchFamily="18" charset="0"/>
              <a:cs typeface="Times New Roman" panose="02020603050405020304" pitchFamily="18" charset="0"/>
            </a:endParaRPr>
          </a:p>
          <a:p>
            <a:pPr marL="0" indent="0">
              <a:buNone/>
            </a:pPr>
            <a:r>
              <a:rPr lang="cs-CZ" sz="1600" i="1" dirty="0">
                <a:solidFill>
                  <a:srgbClr val="000000"/>
                </a:solidFill>
                <a:latin typeface="Times New Roman" panose="02020603050405020304" pitchFamily="18" charset="0"/>
                <a:cs typeface="Times New Roman" panose="02020603050405020304" pitchFamily="18" charset="0"/>
              </a:rPr>
              <a:t>Tento projekt vznikl za finanční podpory dotačního programu  MZ „Národní program zdraví- projekty podpory zdraví“ pro rok 2018. Číslo projektu :10926</a:t>
            </a:r>
            <a:endParaRPr lang="en-US" sz="1600" i="1" dirty="0">
              <a:solidFill>
                <a:srgbClr val="000000"/>
              </a:solidFill>
              <a:latin typeface="Times New Roman" panose="02020603050405020304" pitchFamily="18" charset="0"/>
              <a:cs typeface="Times New Roman" panose="02020603050405020304" pitchFamily="18" charset="0"/>
            </a:endParaRPr>
          </a:p>
          <a:p>
            <a:endParaRPr lang="en-US" sz="1700" dirty="0">
              <a:solidFill>
                <a:srgbClr val="000000"/>
              </a:solidFill>
            </a:endParaRPr>
          </a:p>
        </p:txBody>
      </p:sp>
    </p:spTree>
    <p:extLst>
      <p:ext uri="{BB962C8B-B14F-4D97-AF65-F5344CB8AC3E}">
        <p14:creationId xmlns:p14="http://schemas.microsoft.com/office/powerpoint/2010/main" val="2555053764"/>
      </p:ext>
    </p:extLst>
  </p:cSld>
  <p:clrMapOvr>
    <a:masterClrMapping/>
  </p:clrMapOvr>
  <mc:AlternateContent xmlns:mc="http://schemas.openxmlformats.org/markup-compatibility/2006" xmlns:p14="http://schemas.microsoft.com/office/powerpoint/2010/main">
    <mc:Choice Requires="p14">
      <p:transition spd="slow" p14:dur="2000" advTm="42964"/>
    </mc:Choice>
    <mc:Fallback xmlns="">
      <p:transition spd="slow" advTm="4296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Výchova ke zdraví zahrnuje činnosti:</a:t>
            </a:r>
          </a:p>
        </p:txBody>
      </p:sp>
      <p:sp>
        <p:nvSpPr>
          <p:cNvPr id="3" name="Zástupný symbol pro obsah 2"/>
          <p:cNvSpPr>
            <a:spLocks noGrp="1"/>
          </p:cNvSpPr>
          <p:nvPr>
            <p:ph idx="1"/>
          </p:nvPr>
        </p:nvSpPr>
        <p:spPr/>
        <p:txBody>
          <a:bodyPr/>
          <a:lstStyle/>
          <a:p>
            <a:r>
              <a:rPr lang="cs-CZ" dirty="0"/>
              <a:t>Poskytnout dostatek </a:t>
            </a:r>
            <a:r>
              <a:rPr lang="cs-CZ" b="1" dirty="0"/>
              <a:t>informací</a:t>
            </a:r>
          </a:p>
          <a:p>
            <a:r>
              <a:rPr lang="cs-CZ" dirty="0"/>
              <a:t>Zlepšit</a:t>
            </a:r>
            <a:r>
              <a:rPr lang="cs-CZ" b="1" dirty="0"/>
              <a:t> znalosti</a:t>
            </a:r>
          </a:p>
          <a:p>
            <a:r>
              <a:rPr lang="cs-CZ" b="1" dirty="0"/>
              <a:t>Motivovat</a:t>
            </a:r>
          </a:p>
          <a:p>
            <a:r>
              <a:rPr lang="cs-CZ" dirty="0"/>
              <a:t>Ovlivnit </a:t>
            </a:r>
            <a:r>
              <a:rPr lang="cs-CZ" b="1" dirty="0"/>
              <a:t>postoje</a:t>
            </a:r>
            <a:r>
              <a:rPr lang="cs-CZ" dirty="0"/>
              <a:t> – aktivní zájem o své zdraví</a:t>
            </a:r>
          </a:p>
          <a:p>
            <a:r>
              <a:rPr lang="cs-CZ" dirty="0"/>
              <a:t>Změnit </a:t>
            </a:r>
            <a:r>
              <a:rPr lang="cs-CZ" b="1" dirty="0"/>
              <a:t>chování</a:t>
            </a:r>
            <a:r>
              <a:rPr lang="cs-CZ" dirty="0"/>
              <a:t> – posílení  CELKOVÉ ÚROVNĚ ZDRAVÍ ( HEALTH PROMOTION)</a:t>
            </a:r>
          </a:p>
          <a:p>
            <a:endParaRPr lang="cs-CZ" dirty="0"/>
          </a:p>
        </p:txBody>
      </p:sp>
    </p:spTree>
    <p:extLst>
      <p:ext uri="{BB962C8B-B14F-4D97-AF65-F5344CB8AC3E}">
        <p14:creationId xmlns:p14="http://schemas.microsoft.com/office/powerpoint/2010/main" val="1922277781"/>
      </p:ext>
    </p:extLst>
  </p:cSld>
  <p:clrMapOvr>
    <a:masterClrMapping/>
  </p:clrMapOvr>
  <mc:AlternateContent xmlns:mc="http://schemas.openxmlformats.org/markup-compatibility/2006" xmlns:p14="http://schemas.microsoft.com/office/powerpoint/2010/main">
    <mc:Choice Requires="p14">
      <p:transition spd="slow" p14:dur="2000" advTm="69663"/>
    </mc:Choice>
    <mc:Fallback xmlns="">
      <p:transition spd="slow" advTm="69663"/>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131376"/>
            <a:ext cx="9987366" cy="559312"/>
          </a:xfrm>
        </p:spPr>
        <p:txBody>
          <a:bodyPr>
            <a:normAutofit fontScale="90000"/>
          </a:bodyPr>
          <a:lstStyle/>
          <a:p>
            <a:pPr marL="457200" indent="-457200"/>
            <a:r>
              <a:rPr lang="cs-CZ"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Stanoviště</a:t>
            </a:r>
            <a:r>
              <a:rPr lang="cs-CZ" sz="40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Nutriční a zdravotní tvrzení, alergeny</a:t>
            </a:r>
            <a:br>
              <a:rPr lang="cs-CZ" sz="40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lang="cs-CZ" sz="3600" b="1" i="1" dirty="0">
                <a:solidFill>
                  <a:srgbClr val="000000"/>
                </a:solidFill>
                <a:latin typeface="Times New Roman" panose="02020603050405020304" pitchFamily="18" charset="0"/>
                <a:cs typeface="Times New Roman" panose="02020603050405020304" pitchFamily="18" charset="0"/>
              </a:rPr>
            </a:b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974" y="1825625"/>
            <a:ext cx="6526052" cy="4351338"/>
          </a:xfrm>
        </p:spPr>
      </p:pic>
    </p:spTree>
    <p:extLst>
      <p:ext uri="{BB962C8B-B14F-4D97-AF65-F5344CB8AC3E}">
        <p14:creationId xmlns:p14="http://schemas.microsoft.com/office/powerpoint/2010/main" val="171767316"/>
      </p:ext>
    </p:extLst>
  </p:cSld>
  <p:clrMapOvr>
    <a:masterClrMapping/>
  </p:clrMapOvr>
  <mc:AlternateContent xmlns:mc="http://schemas.openxmlformats.org/markup-compatibility/2006" xmlns:p14="http://schemas.microsoft.com/office/powerpoint/2010/main">
    <mc:Choice Requires="p14">
      <p:transition spd="slow" p14:dur="2000" advTm="63729"/>
    </mc:Choice>
    <mc:Fallback xmlns="">
      <p:transition spd="slow" advTm="63729"/>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Stanoviště</a:t>
            </a:r>
            <a:r>
              <a:rPr lang="cs-CZ" sz="36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Značky kvality a symboly</a:t>
            </a:r>
            <a:br>
              <a:rPr lang="cs-CZ" sz="36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cs-CZ" sz="36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1504" y="1825625"/>
            <a:ext cx="6528992" cy="4351338"/>
          </a:xfrm>
        </p:spPr>
      </p:pic>
    </p:spTree>
    <p:extLst>
      <p:ext uri="{BB962C8B-B14F-4D97-AF65-F5344CB8AC3E}">
        <p14:creationId xmlns:p14="http://schemas.microsoft.com/office/powerpoint/2010/main" val="3356310258"/>
      </p:ext>
    </p:extLst>
  </p:cSld>
  <p:clrMapOvr>
    <a:masterClrMapping/>
  </p:clrMapOvr>
  <mc:AlternateContent xmlns:mc="http://schemas.openxmlformats.org/markup-compatibility/2006" xmlns:p14="http://schemas.microsoft.com/office/powerpoint/2010/main">
    <mc:Choice Requires="p14">
      <p:transition spd="slow" p14:dur="2000" advTm="14583"/>
    </mc:Choice>
    <mc:Fallback xmlns="">
      <p:transition spd="slow" advTm="14583"/>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33D09-3AF4-47C4-8D39-A1BDF26ACE29}"/>
              </a:ext>
            </a:extLst>
          </p:cNvPr>
          <p:cNvSpPr>
            <a:spLocks noGrp="1"/>
          </p:cNvSpPr>
          <p:nvPr>
            <p:ph type="title"/>
          </p:nvPr>
        </p:nvSpPr>
        <p:spPr>
          <a:xfrm>
            <a:off x="1296140" y="802956"/>
            <a:ext cx="9775941" cy="555327"/>
          </a:xfrm>
        </p:spPr>
        <p:txBody>
          <a:bodyPr>
            <a:noAutofit/>
          </a:bodyPr>
          <a:lstStyle/>
          <a:p>
            <a:pPr algn="ctr"/>
            <a:r>
              <a:rPr lang="cs-CZ" sz="2100" b="1" i="1" dirty="0">
                <a:solidFill>
                  <a:srgbClr val="00B050"/>
                </a:solidFill>
                <a:latin typeface="Times New Roman" panose="02020603050405020304" pitchFamily="18" charset="0"/>
                <a:cs typeface="Times New Roman" panose="02020603050405020304" pitchFamily="18" charset="0"/>
              </a:rPr>
              <a:t>Když čteš, možná neztloustneš, aneb naučme se rozumět označování potravin</a:t>
            </a:r>
            <a:br>
              <a:rPr lang="cs-CZ" sz="2100" b="1" i="1" dirty="0">
                <a:solidFill>
                  <a:srgbClr val="00B050"/>
                </a:solidFill>
                <a:latin typeface="Times New Roman" panose="02020603050405020304" pitchFamily="18" charset="0"/>
                <a:cs typeface="Times New Roman" panose="02020603050405020304" pitchFamily="18" charset="0"/>
              </a:rPr>
            </a:br>
            <a:br>
              <a:rPr lang="cs-CZ" sz="2100" b="1" i="1" dirty="0">
                <a:solidFill>
                  <a:srgbClr val="00B050"/>
                </a:solidFill>
                <a:latin typeface="Times New Roman" panose="02020603050405020304" pitchFamily="18" charset="0"/>
                <a:cs typeface="Times New Roman" panose="02020603050405020304" pitchFamily="18" charset="0"/>
              </a:rPr>
            </a:br>
            <a:r>
              <a:rPr lang="cs-CZ" sz="2100" b="1" i="1" dirty="0">
                <a:latin typeface="Times New Roman" panose="02020603050405020304" pitchFamily="18" charset="0"/>
                <a:cs typeface="Times New Roman" panose="02020603050405020304" pitchFamily="18" charset="0"/>
              </a:rPr>
              <a:t>Výsledky a naplnění cílů projektu:</a:t>
            </a:r>
            <a:br>
              <a:rPr lang="cs-CZ" sz="2100" b="1" i="1" dirty="0">
                <a:latin typeface="Times New Roman" panose="02020603050405020304" pitchFamily="18" charset="0"/>
                <a:cs typeface="Times New Roman" panose="02020603050405020304" pitchFamily="18" charset="0"/>
              </a:rPr>
            </a:br>
            <a:endParaRPr lang="cs-CZ" sz="2100" dirty="0"/>
          </a:p>
        </p:txBody>
      </p:sp>
      <p:sp>
        <p:nvSpPr>
          <p:cNvPr id="9" name="Content Placeholder 8">
            <a:extLst>
              <a:ext uri="{FF2B5EF4-FFF2-40B4-BE49-F238E27FC236}">
                <a16:creationId xmlns:a16="http://schemas.microsoft.com/office/drawing/2014/main" id="{035B1996-A191-4459-8D4B-8B35BB921C99}"/>
              </a:ext>
            </a:extLst>
          </p:cNvPr>
          <p:cNvSpPr>
            <a:spLocks noGrp="1"/>
          </p:cNvSpPr>
          <p:nvPr>
            <p:ph idx="1"/>
          </p:nvPr>
        </p:nvSpPr>
        <p:spPr>
          <a:xfrm>
            <a:off x="310719" y="1544716"/>
            <a:ext cx="11451932" cy="5184558"/>
          </a:xfrm>
        </p:spPr>
        <p:txBody>
          <a:bodyPr anchor="ctr">
            <a:normAutofit fontScale="77500" lnSpcReduction="20000"/>
          </a:bodyPr>
          <a:lstStyle/>
          <a:p>
            <a:r>
              <a:rPr lang="cs-CZ" sz="3300" i="1" dirty="0">
                <a:latin typeface="Times New Roman" panose="02020603050405020304" pitchFamily="18" charset="0"/>
                <a:cs typeface="Times New Roman" panose="02020603050405020304" pitchFamily="18" charset="0"/>
              </a:rPr>
              <a:t>V intervenované skupině se po intervenci statisticky významně zlepšily znalosti studentů u 5 otázek (z 8) týkajících se </a:t>
            </a:r>
            <a:r>
              <a:rPr lang="cs-CZ" sz="3300" b="1" i="1" dirty="0">
                <a:latin typeface="Times New Roman" panose="02020603050405020304" pitchFamily="18" charset="0"/>
                <a:cs typeface="Times New Roman" panose="02020603050405020304" pitchFamily="18" charset="0"/>
              </a:rPr>
              <a:t>teoretických znalostí o označování potravin</a:t>
            </a:r>
            <a:r>
              <a:rPr lang="cs-CZ" sz="3300" i="1" dirty="0">
                <a:latin typeface="Times New Roman" panose="02020603050405020304" pitchFamily="18" charset="0"/>
                <a:cs typeface="Times New Roman" panose="02020603050405020304" pitchFamily="18" charset="0"/>
              </a:rPr>
              <a:t>. Konkrétně u tvrzení o </a:t>
            </a:r>
            <a:r>
              <a:rPr lang="cs-CZ" sz="3300" i="1" dirty="0">
                <a:solidFill>
                  <a:srgbClr val="FF0000"/>
                </a:solidFill>
                <a:latin typeface="Times New Roman" panose="02020603050405020304" pitchFamily="18" charset="0"/>
                <a:cs typeface="Times New Roman" panose="02020603050405020304" pitchFamily="18" charset="0"/>
              </a:rPr>
              <a:t>cukrech, označování alergenů, u dvou otázek zaměřených na data minimální trvanlivosti a použitelnosti a u otázky na výživová tvrzení. </a:t>
            </a:r>
          </a:p>
          <a:p>
            <a:endParaRPr lang="cs-CZ" sz="3300" i="1" dirty="0">
              <a:solidFill>
                <a:srgbClr val="FF0000"/>
              </a:solidFill>
              <a:latin typeface="Times New Roman" panose="02020603050405020304" pitchFamily="18" charset="0"/>
              <a:cs typeface="Times New Roman" panose="02020603050405020304" pitchFamily="18" charset="0"/>
            </a:endParaRPr>
          </a:p>
          <a:p>
            <a:r>
              <a:rPr lang="cs-CZ" sz="3300" i="1" dirty="0">
                <a:latin typeface="Times New Roman" panose="02020603050405020304" pitchFamily="18" charset="0"/>
                <a:cs typeface="Times New Roman" panose="02020603050405020304" pitchFamily="18" charset="0"/>
              </a:rPr>
              <a:t>V intervenované skupině se po intervenci statisticky významně zlepšily znalosti studentů u 2 otázek (ze 3) týkajících se </a:t>
            </a:r>
            <a:r>
              <a:rPr lang="cs-CZ" sz="3300" b="1" i="1" dirty="0">
                <a:latin typeface="Times New Roman" panose="02020603050405020304" pitchFamily="18" charset="0"/>
                <a:cs typeface="Times New Roman" panose="02020603050405020304" pitchFamily="18" charset="0"/>
              </a:rPr>
              <a:t>orientace mezi značkami kvality potravina symbolů. </a:t>
            </a:r>
            <a:r>
              <a:rPr lang="cs-CZ" sz="3300" i="1" dirty="0">
                <a:latin typeface="Times New Roman" panose="02020603050405020304" pitchFamily="18" charset="0"/>
                <a:cs typeface="Times New Roman" panose="02020603050405020304" pitchFamily="18" charset="0"/>
              </a:rPr>
              <a:t>Konkrétně u identifikace log </a:t>
            </a:r>
            <a:r>
              <a:rPr lang="cs-CZ" sz="3300" i="1" dirty="0">
                <a:solidFill>
                  <a:srgbClr val="FF0000"/>
                </a:solidFill>
                <a:latin typeface="Times New Roman" panose="02020603050405020304" pitchFamily="18" charset="0"/>
                <a:cs typeface="Times New Roman" panose="02020603050405020304" pitchFamily="18" charset="0"/>
              </a:rPr>
              <a:t>regionálních potravin a biopotravin.</a:t>
            </a:r>
          </a:p>
          <a:p>
            <a:pPr marL="0" indent="0">
              <a:buNone/>
            </a:pPr>
            <a:endParaRPr lang="cs-CZ" sz="3300" i="1" dirty="0">
              <a:latin typeface="Times New Roman" panose="02020603050405020304" pitchFamily="18" charset="0"/>
              <a:cs typeface="Times New Roman" panose="02020603050405020304" pitchFamily="18" charset="0"/>
            </a:endParaRPr>
          </a:p>
          <a:p>
            <a:r>
              <a:rPr lang="cs-CZ" sz="3300" i="1" dirty="0">
                <a:latin typeface="Times New Roman" panose="02020603050405020304" pitchFamily="18" charset="0"/>
                <a:cs typeface="Times New Roman" panose="02020603050405020304" pitchFamily="18" charset="0"/>
              </a:rPr>
              <a:t>V intervenované skupině se po intervenci také statisticky významně zlepšily znalosti studentů u 1 z otázek (ze 4) týkajících se </a:t>
            </a:r>
            <a:r>
              <a:rPr lang="cs-CZ" sz="3300" b="1" i="1" dirty="0">
                <a:latin typeface="Times New Roman" panose="02020603050405020304" pitchFamily="18" charset="0"/>
                <a:cs typeface="Times New Roman" panose="02020603050405020304" pitchFamily="18" charset="0"/>
              </a:rPr>
              <a:t>porozumění informacím na obalech potravin. </a:t>
            </a:r>
            <a:r>
              <a:rPr lang="cs-CZ" sz="3300" i="1" dirty="0">
                <a:latin typeface="Times New Roman" panose="02020603050405020304" pitchFamily="18" charset="0"/>
                <a:cs typeface="Times New Roman" panose="02020603050405020304" pitchFamily="18" charset="0"/>
              </a:rPr>
              <a:t>Konkrétně u určení </a:t>
            </a:r>
            <a:r>
              <a:rPr lang="cs-CZ" sz="3300" i="1" dirty="0">
                <a:solidFill>
                  <a:srgbClr val="FF0000"/>
                </a:solidFill>
                <a:latin typeface="Times New Roman" panose="02020603050405020304" pitchFamily="18" charset="0"/>
                <a:cs typeface="Times New Roman" panose="02020603050405020304" pitchFamily="18" charset="0"/>
              </a:rPr>
              <a:t>obsahu cukru </a:t>
            </a:r>
            <a:r>
              <a:rPr lang="cs-CZ" sz="3300" i="1" dirty="0">
                <a:latin typeface="Times New Roman" panose="02020603050405020304" pitchFamily="18" charset="0"/>
                <a:cs typeface="Times New Roman" panose="02020603050405020304" pitchFamily="18" charset="0"/>
              </a:rPr>
              <a:t>v potravině</a:t>
            </a:r>
            <a:r>
              <a:rPr lang="cs-CZ" i="1" dirty="0">
                <a:latin typeface="Times New Roman" panose="02020603050405020304" pitchFamily="18" charset="0"/>
                <a:cs typeface="Times New Roman" panose="02020603050405020304" pitchFamily="18" charset="0"/>
              </a:rPr>
              <a:t>.</a:t>
            </a:r>
          </a:p>
          <a:p>
            <a:pPr marL="0" indent="0">
              <a:buNone/>
            </a:pPr>
            <a:endParaRPr lang="cs-CZ" sz="2000" i="1" dirty="0">
              <a:solidFill>
                <a:srgbClr val="000000"/>
              </a:solidFill>
              <a:latin typeface="Times New Roman" panose="02020603050405020304" pitchFamily="18" charset="0"/>
              <a:cs typeface="Times New Roman" panose="02020603050405020304" pitchFamily="18" charset="0"/>
            </a:endParaRPr>
          </a:p>
          <a:p>
            <a:pPr marL="0" indent="0">
              <a:buNone/>
            </a:pPr>
            <a:r>
              <a:rPr lang="cs-CZ" sz="2000" i="1" dirty="0">
                <a:solidFill>
                  <a:srgbClr val="000000"/>
                </a:solidFill>
                <a:latin typeface="Times New Roman" panose="02020603050405020304" pitchFamily="18" charset="0"/>
                <a:cs typeface="Times New Roman" panose="02020603050405020304" pitchFamily="18" charset="0"/>
              </a:rPr>
              <a:t>Tento projekt vznikl za finanční podpory dotačního programu  MZ „Národní program zdraví- projekty podpory zdraví“ pro rok 2018. Číslo projektu :10926</a:t>
            </a:r>
            <a:endParaRPr lang="en-US" sz="2000" i="1" dirty="0">
              <a:solidFill>
                <a:srgbClr val="000000"/>
              </a:solidFill>
              <a:latin typeface="Times New Roman" panose="02020603050405020304" pitchFamily="18" charset="0"/>
              <a:cs typeface="Times New Roman" panose="02020603050405020304" pitchFamily="18" charset="0"/>
            </a:endParaRPr>
          </a:p>
          <a:p>
            <a:pPr marL="0" indent="0">
              <a:buNone/>
            </a:pPr>
            <a:endParaRPr lang="cs-CZ" sz="100" b="1" i="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3147244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DAC61D-C34C-475C-8DEC-88676C18F4FA}"/>
              </a:ext>
            </a:extLst>
          </p:cNvPr>
          <p:cNvSpPr>
            <a:spLocks noGrp="1"/>
          </p:cNvSpPr>
          <p:nvPr>
            <p:ph type="title"/>
          </p:nvPr>
        </p:nvSpPr>
        <p:spPr/>
        <p:txBody>
          <a:bodyPr/>
          <a:lstStyle/>
          <a:p>
            <a:pPr algn="ctr"/>
            <a:r>
              <a:rPr lang="cs-CZ" sz="2100" b="1" i="1" dirty="0">
                <a:solidFill>
                  <a:srgbClr val="00B050"/>
                </a:solidFill>
                <a:latin typeface="Times New Roman" panose="02020603050405020304" pitchFamily="18" charset="0"/>
                <a:cs typeface="Times New Roman" panose="02020603050405020304" pitchFamily="18" charset="0"/>
              </a:rPr>
              <a:t>Když čteš, možná neztloustneš, aneb naučme se rozumět označování potravin</a:t>
            </a:r>
            <a:br>
              <a:rPr lang="cs-CZ" sz="2100" b="1" i="1" dirty="0">
                <a:solidFill>
                  <a:srgbClr val="00B050"/>
                </a:solidFill>
                <a:latin typeface="Times New Roman" panose="02020603050405020304" pitchFamily="18" charset="0"/>
                <a:cs typeface="Times New Roman" panose="02020603050405020304" pitchFamily="18" charset="0"/>
              </a:rPr>
            </a:br>
            <a:br>
              <a:rPr lang="cs-CZ" sz="2100" b="1" i="1" dirty="0">
                <a:solidFill>
                  <a:srgbClr val="00B050"/>
                </a:solidFill>
                <a:latin typeface="Times New Roman" panose="02020603050405020304" pitchFamily="18" charset="0"/>
                <a:cs typeface="Times New Roman" panose="02020603050405020304" pitchFamily="18" charset="0"/>
              </a:rPr>
            </a:br>
            <a:r>
              <a:rPr lang="cs-CZ" sz="2100" b="1" i="1" dirty="0">
                <a:solidFill>
                  <a:prstClr val="black"/>
                </a:solidFill>
                <a:latin typeface="Times New Roman" panose="02020603050405020304" pitchFamily="18" charset="0"/>
                <a:cs typeface="Times New Roman" panose="02020603050405020304" pitchFamily="18" charset="0"/>
              </a:rPr>
              <a:t>Výsledky a naplnění cílů projektu:</a:t>
            </a:r>
            <a:endParaRPr lang="cs-CZ" dirty="0"/>
          </a:p>
        </p:txBody>
      </p:sp>
      <p:sp>
        <p:nvSpPr>
          <p:cNvPr id="3" name="Zástupný obsah 2">
            <a:extLst>
              <a:ext uri="{FF2B5EF4-FFF2-40B4-BE49-F238E27FC236}">
                <a16:creationId xmlns:a16="http://schemas.microsoft.com/office/drawing/2014/main" id="{5A3160A6-06EA-45BE-95C1-DEC3C3E322AA}"/>
              </a:ext>
            </a:extLst>
          </p:cNvPr>
          <p:cNvSpPr>
            <a:spLocks noGrp="1"/>
          </p:cNvSpPr>
          <p:nvPr>
            <p:ph idx="1"/>
          </p:nvPr>
        </p:nvSpPr>
        <p:spPr/>
        <p:txBody>
          <a:bodyPr>
            <a:normAutofit lnSpcReduction="10000"/>
          </a:bodyPr>
          <a:lstStyle/>
          <a:p>
            <a:r>
              <a:rPr lang="cs-CZ" i="1" dirty="0">
                <a:latin typeface="Times New Roman" panose="02020603050405020304" pitchFamily="18" charset="0"/>
                <a:cs typeface="Times New Roman" panose="02020603050405020304" pitchFamily="18" charset="0"/>
              </a:rPr>
              <a:t>U otázek zaměřených na </a:t>
            </a:r>
            <a:r>
              <a:rPr lang="cs-CZ" b="1" i="1" dirty="0">
                <a:latin typeface="Times New Roman" panose="02020603050405020304" pitchFamily="18" charset="0"/>
                <a:cs typeface="Times New Roman" panose="02020603050405020304" pitchFamily="18" charset="0"/>
              </a:rPr>
              <a:t>frekvenci čtení </a:t>
            </a:r>
            <a:r>
              <a:rPr lang="cs-CZ" i="1" dirty="0">
                <a:latin typeface="Times New Roman" panose="02020603050405020304" pitchFamily="18" charset="0"/>
                <a:cs typeface="Times New Roman" panose="02020603050405020304" pitchFamily="18" charset="0"/>
              </a:rPr>
              <a:t>údajů na obalech potravin bylo zaznamenáno, že </a:t>
            </a:r>
            <a:r>
              <a:rPr lang="cs-CZ" i="1" dirty="0">
                <a:solidFill>
                  <a:srgbClr val="00B050"/>
                </a:solidFill>
                <a:latin typeface="Times New Roman" panose="02020603050405020304" pitchFamily="18" charset="0"/>
                <a:cs typeface="Times New Roman" panose="02020603050405020304" pitchFamily="18" charset="0"/>
              </a:rPr>
              <a:t>po intervenci si studenti statisticky významněji všímají </a:t>
            </a:r>
            <a:r>
              <a:rPr lang="cs-CZ" i="1" dirty="0">
                <a:solidFill>
                  <a:srgbClr val="FF0000"/>
                </a:solidFill>
                <a:latin typeface="Times New Roman" panose="02020603050405020304" pitchFamily="18" charset="0"/>
                <a:cs typeface="Times New Roman" panose="02020603050405020304" pitchFamily="18" charset="0"/>
              </a:rPr>
              <a:t>výživových údajů </a:t>
            </a:r>
            <a:r>
              <a:rPr lang="cs-CZ" i="1" dirty="0">
                <a:solidFill>
                  <a:srgbClr val="00B050"/>
                </a:solidFill>
                <a:latin typeface="Times New Roman" panose="02020603050405020304" pitchFamily="18" charset="0"/>
                <a:cs typeface="Times New Roman" panose="02020603050405020304" pitchFamily="18" charset="0"/>
              </a:rPr>
              <a:t>a údajů o </a:t>
            </a:r>
            <a:r>
              <a:rPr lang="cs-CZ" i="1" dirty="0">
                <a:solidFill>
                  <a:srgbClr val="FF0000"/>
                </a:solidFill>
                <a:latin typeface="Times New Roman" panose="02020603050405020304" pitchFamily="18" charset="0"/>
                <a:cs typeface="Times New Roman" panose="02020603050405020304" pitchFamily="18" charset="0"/>
              </a:rPr>
              <a:t>složení</a:t>
            </a:r>
            <a:r>
              <a:rPr lang="cs-CZ" i="1" dirty="0">
                <a:solidFill>
                  <a:srgbClr val="00B050"/>
                </a:solidFill>
                <a:latin typeface="Times New Roman" panose="02020603050405020304" pitchFamily="18" charset="0"/>
                <a:cs typeface="Times New Roman" panose="02020603050405020304" pitchFamily="18" charset="0"/>
              </a:rPr>
              <a:t> uvedených na obalech potravin.</a:t>
            </a:r>
          </a:p>
          <a:p>
            <a:pPr marL="0" indent="0">
              <a:buNone/>
            </a:pPr>
            <a:endParaRPr lang="cs-CZ" i="1" dirty="0">
              <a:latin typeface="Times New Roman" panose="02020603050405020304" pitchFamily="18" charset="0"/>
              <a:cs typeface="Times New Roman" panose="02020603050405020304" pitchFamily="18" charset="0"/>
            </a:endParaRPr>
          </a:p>
          <a:p>
            <a:r>
              <a:rPr lang="cs-CZ" i="1" dirty="0">
                <a:latin typeface="Times New Roman" panose="02020603050405020304" pitchFamily="18" charset="0"/>
                <a:cs typeface="Times New Roman" panose="02020603050405020304" pitchFamily="18" charset="0"/>
              </a:rPr>
              <a:t>Mezi studenty </a:t>
            </a:r>
            <a:r>
              <a:rPr lang="cs-CZ" i="1" dirty="0">
                <a:solidFill>
                  <a:srgbClr val="00B050"/>
                </a:solidFill>
                <a:latin typeface="Times New Roman" panose="02020603050405020304" pitchFamily="18" charset="0"/>
                <a:cs typeface="Times New Roman" panose="02020603050405020304" pitchFamily="18" charset="0"/>
              </a:rPr>
              <a:t>po intervenci byl také zaznamenán statisticky významný rozdíl v častější frekvenci </a:t>
            </a:r>
            <a:r>
              <a:rPr lang="cs-CZ" i="1" dirty="0">
                <a:solidFill>
                  <a:srgbClr val="FF0000"/>
                </a:solidFill>
                <a:latin typeface="Times New Roman" panose="02020603050405020304" pitchFamily="18" charset="0"/>
                <a:cs typeface="Times New Roman" panose="02020603050405020304" pitchFamily="18" charset="0"/>
              </a:rPr>
              <a:t>využívání výživových údajů </a:t>
            </a:r>
            <a:r>
              <a:rPr lang="cs-CZ" i="1" dirty="0">
                <a:latin typeface="Times New Roman" panose="02020603050405020304" pitchFamily="18" charset="0"/>
                <a:cs typeface="Times New Roman" panose="02020603050405020304" pitchFamily="18" charset="0"/>
              </a:rPr>
              <a:t>na obalech potravin. </a:t>
            </a:r>
          </a:p>
          <a:p>
            <a:endParaRPr lang="cs-CZ" i="1" dirty="0">
              <a:latin typeface="Times New Roman" panose="02020603050405020304" pitchFamily="18" charset="0"/>
              <a:cs typeface="Times New Roman" panose="02020603050405020304" pitchFamily="18" charset="0"/>
            </a:endParaRPr>
          </a:p>
          <a:p>
            <a:pPr marL="0" indent="0">
              <a:buNone/>
            </a:pPr>
            <a:r>
              <a:rPr lang="cs-CZ" sz="1600" i="1" dirty="0">
                <a:solidFill>
                  <a:srgbClr val="000000"/>
                </a:solidFill>
                <a:latin typeface="Times New Roman" panose="02020603050405020304" pitchFamily="18" charset="0"/>
                <a:cs typeface="Times New Roman" panose="02020603050405020304" pitchFamily="18" charset="0"/>
              </a:rPr>
              <a:t>Tento projekt vznikl za finanční podpory dotačního programu  MZ „Národní program zdraví- projekty podpory zdraví“ pro rok 2018. Číslo projektu :10926</a:t>
            </a:r>
            <a:endParaRPr lang="en-US" sz="1600" i="1" dirty="0">
              <a:solidFill>
                <a:srgbClr val="000000"/>
              </a:solidFill>
              <a:latin typeface="Times New Roman" panose="02020603050405020304" pitchFamily="18" charset="0"/>
              <a:cs typeface="Times New Roman" panose="02020603050405020304" pitchFamily="18" charset="0"/>
            </a:endParaRPr>
          </a:p>
          <a:p>
            <a:pPr marL="0" indent="0">
              <a:buNone/>
            </a:pPr>
            <a:endParaRPr lang="cs-CZ" sz="100" b="1" i="1" dirty="0">
              <a:solidFill>
                <a:srgbClr val="000000"/>
              </a:solidFill>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869005161"/>
      </p:ext>
    </p:extLst>
  </p:cSld>
  <p:clrMapOvr>
    <a:masterClrMapping/>
  </p:clrMapOvr>
  <mc:AlternateContent xmlns:mc="http://schemas.openxmlformats.org/markup-compatibility/2006" xmlns:p14="http://schemas.microsoft.com/office/powerpoint/2010/main">
    <mc:Choice Requires="p14">
      <p:transition spd="slow" p14:dur="2000" advTm="40060"/>
    </mc:Choice>
    <mc:Fallback xmlns="">
      <p:transition spd="slow" advTm="400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3200" dirty="0"/>
              <a:t>Sdělovaná informace musí navrhovat řešení a musí zbavovat strachu a obav z nebezpečí</a:t>
            </a:r>
          </a:p>
          <a:p>
            <a:r>
              <a:rPr lang="cs-CZ" sz="3200" dirty="0"/>
              <a:t>Veškeré informace by měly zdůrazňovat přínosy než zápory – </a:t>
            </a:r>
            <a:r>
              <a:rPr lang="cs-CZ" sz="3200" b="1" dirty="0"/>
              <a:t>pozitivní motivace</a:t>
            </a:r>
          </a:p>
        </p:txBody>
      </p:sp>
    </p:spTree>
    <p:extLst>
      <p:ext uri="{BB962C8B-B14F-4D97-AF65-F5344CB8AC3E}">
        <p14:creationId xmlns:p14="http://schemas.microsoft.com/office/powerpoint/2010/main" val="96848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Motivace</a:t>
            </a:r>
          </a:p>
        </p:txBody>
      </p:sp>
      <p:sp>
        <p:nvSpPr>
          <p:cNvPr id="3" name="Zástupný symbol pro obsah 2"/>
          <p:cNvSpPr>
            <a:spLocks noGrp="1"/>
          </p:cNvSpPr>
          <p:nvPr>
            <p:ph idx="1"/>
          </p:nvPr>
        </p:nvSpPr>
        <p:spPr>
          <a:xfrm>
            <a:off x="838200" y="1868656"/>
            <a:ext cx="10515600" cy="4351338"/>
          </a:xfrm>
        </p:spPr>
        <p:txBody>
          <a:bodyPr>
            <a:normAutofit fontScale="25000" lnSpcReduction="20000"/>
          </a:bodyPr>
          <a:lstStyle/>
          <a:p>
            <a:r>
              <a:rPr lang="cs-CZ" sz="9600" b="1" dirty="0" err="1"/>
              <a:t>Movere</a:t>
            </a:r>
            <a:r>
              <a:rPr lang="cs-CZ" sz="9600" dirty="0"/>
              <a:t> – hýbati, pohybovati</a:t>
            </a:r>
          </a:p>
          <a:p>
            <a:pPr marL="0" indent="0">
              <a:buNone/>
            </a:pPr>
            <a:r>
              <a:rPr lang="cs-CZ" sz="9600" dirty="0"/>
              <a:t> </a:t>
            </a:r>
          </a:p>
          <a:p>
            <a:r>
              <a:rPr lang="cs-CZ" sz="9600" dirty="0"/>
              <a:t>Motivace- souhrn hybných momentů v činnostech, prožívání, chování </a:t>
            </a:r>
          </a:p>
          <a:p>
            <a:pPr marL="0" indent="0">
              <a:buNone/>
            </a:pPr>
            <a:r>
              <a:rPr lang="cs-CZ" sz="9600" dirty="0"/>
              <a:t> </a:t>
            </a:r>
          </a:p>
          <a:p>
            <a:r>
              <a:rPr lang="cs-CZ" sz="9600" dirty="0"/>
              <a:t>Výsledkem motivace je pohyb</a:t>
            </a:r>
          </a:p>
          <a:p>
            <a:pPr marL="0" indent="0">
              <a:buNone/>
            </a:pPr>
            <a:r>
              <a:rPr lang="cs-CZ" sz="9600" dirty="0"/>
              <a:t> </a:t>
            </a:r>
          </a:p>
          <a:p>
            <a:r>
              <a:rPr lang="cs-CZ" sz="9600" b="1" dirty="0"/>
              <a:t>Motivace </a:t>
            </a:r>
            <a:r>
              <a:rPr lang="cs-CZ" sz="9600" dirty="0"/>
              <a:t> představuje vnitřní energetizující síly, které stojí za každým jednáním, dává podnět k nastartování lidské činnosti, určuje směr, intenzitu motivované činnosti a je zodpovědná za délku jejího trvání</a:t>
            </a:r>
          </a:p>
          <a:p>
            <a:r>
              <a:rPr lang="cs-CZ" sz="9600" dirty="0"/>
              <a:t>Zdroje motivace - vnitřní potřeby (motivy)</a:t>
            </a:r>
          </a:p>
          <a:p>
            <a:pPr marL="0" indent="0">
              <a:buNone/>
            </a:pPr>
            <a:r>
              <a:rPr lang="cs-CZ" sz="9600" dirty="0"/>
              <a:t>                                 - vnější pobídky (úkoly)</a:t>
            </a:r>
          </a:p>
          <a:p>
            <a:pPr marL="0" indent="0">
              <a:buNone/>
            </a:pPr>
            <a:r>
              <a:rPr lang="cs-CZ" sz="9600" dirty="0"/>
              <a:t> </a:t>
            </a:r>
          </a:p>
          <a:p>
            <a:pPr marL="0" indent="0">
              <a:buNone/>
            </a:pPr>
            <a:r>
              <a:rPr lang="cs-CZ" sz="5100" dirty="0"/>
              <a:t> </a:t>
            </a:r>
          </a:p>
          <a:p>
            <a:endParaRPr lang="cs-CZ" dirty="0"/>
          </a:p>
        </p:txBody>
      </p:sp>
    </p:spTree>
    <p:extLst>
      <p:ext uri="{BB962C8B-B14F-4D97-AF65-F5344CB8AC3E}">
        <p14:creationId xmlns:p14="http://schemas.microsoft.com/office/powerpoint/2010/main" val="2700843676"/>
      </p:ext>
    </p:extLst>
  </p:cSld>
  <p:clrMapOvr>
    <a:masterClrMapping/>
  </p:clrMapOvr>
  <mc:AlternateContent xmlns:mc="http://schemas.openxmlformats.org/markup-compatibility/2006" xmlns:p14="http://schemas.microsoft.com/office/powerpoint/2010/main">
    <mc:Choice Requires="p14">
      <p:transition spd="slow" p14:dur="2000" advTm="27114"/>
    </mc:Choice>
    <mc:Fallback xmlns="">
      <p:transition spd="slow" advTm="2711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Motivace k redukci hmotnosti</a:t>
            </a:r>
          </a:p>
        </p:txBody>
      </p:sp>
      <p:sp>
        <p:nvSpPr>
          <p:cNvPr id="3" name="Zástupný symbol pro obsah 2"/>
          <p:cNvSpPr>
            <a:spLocks noGrp="1"/>
          </p:cNvSpPr>
          <p:nvPr>
            <p:ph idx="1"/>
          </p:nvPr>
        </p:nvSpPr>
        <p:spPr/>
        <p:txBody>
          <a:bodyPr/>
          <a:lstStyle/>
          <a:p>
            <a:r>
              <a:rPr lang="cs-CZ" sz="2400" dirty="0"/>
              <a:t>Ví, co má dělat</a:t>
            </a:r>
            <a:r>
              <a:rPr lang="cs-CZ" sz="2400" b="1" dirty="0"/>
              <a:t>, chybí osobní nasazení a vůle</a:t>
            </a:r>
          </a:p>
          <a:p>
            <a:r>
              <a:rPr lang="cs-CZ" sz="2400" b="1" dirty="0"/>
              <a:t>Vnější požadavek - </a:t>
            </a:r>
            <a:r>
              <a:rPr lang="cs-CZ" sz="2400" dirty="0"/>
              <a:t>mělo by se - z okolí nebo vnější tlak společenskými normami</a:t>
            </a:r>
          </a:p>
          <a:p>
            <a:r>
              <a:rPr lang="cs-CZ" sz="2400" dirty="0"/>
              <a:t> </a:t>
            </a:r>
            <a:r>
              <a:rPr lang="cs-CZ" sz="2400" b="1" dirty="0"/>
              <a:t>Vnitřní požadavky</a:t>
            </a:r>
          </a:p>
          <a:p>
            <a:r>
              <a:rPr lang="cs-CZ" sz="2400" dirty="0"/>
              <a:t> strach o zdraví- bolesti kloubů- nepohodlí, nespokojenost s vlastním tělem - </a:t>
            </a:r>
            <a:r>
              <a:rPr lang="cs-CZ" sz="2400" b="1" dirty="0"/>
              <a:t>musím</a:t>
            </a:r>
            <a:r>
              <a:rPr lang="cs-CZ" sz="2400" dirty="0"/>
              <a:t>- aktuální stav – není stálé vědomé rozhodnutí</a:t>
            </a:r>
          </a:p>
          <a:p>
            <a:r>
              <a:rPr lang="cs-CZ" sz="2400" dirty="0"/>
              <a:t>Částečné rozhodnutí – </a:t>
            </a:r>
            <a:r>
              <a:rPr lang="cs-CZ" sz="2400" b="1" dirty="0"/>
              <a:t>chtěl bych, ale nemůžu, protože</a:t>
            </a:r>
            <a:r>
              <a:rPr lang="cs-CZ" sz="2400" dirty="0"/>
              <a:t>…</a:t>
            </a:r>
          </a:p>
          <a:p>
            <a:pPr marL="0" indent="0">
              <a:buNone/>
            </a:pPr>
            <a:r>
              <a:rPr lang="cs-CZ" sz="2400" dirty="0"/>
              <a:t>  nevyhraněný</a:t>
            </a:r>
          </a:p>
          <a:p>
            <a:r>
              <a:rPr lang="cs-CZ" sz="2400" b="1" dirty="0"/>
              <a:t>Já chci zhubnout, protože cítím, že je to pro mne dobré a správné - </a:t>
            </a:r>
            <a:r>
              <a:rPr lang="cs-CZ" sz="2400" dirty="0"/>
              <a:t>jen málo  pacientů/klientů s vlastním rozhodnutím</a:t>
            </a:r>
          </a:p>
          <a:p>
            <a:endParaRPr lang="cs-CZ" dirty="0"/>
          </a:p>
        </p:txBody>
      </p:sp>
    </p:spTree>
    <p:extLst>
      <p:ext uri="{BB962C8B-B14F-4D97-AF65-F5344CB8AC3E}">
        <p14:creationId xmlns:p14="http://schemas.microsoft.com/office/powerpoint/2010/main" val="3062488307"/>
      </p:ext>
    </p:extLst>
  </p:cSld>
  <p:clrMapOvr>
    <a:masterClrMapping/>
  </p:clrMapOvr>
  <mc:AlternateContent xmlns:mc="http://schemas.openxmlformats.org/markup-compatibility/2006" xmlns:p14="http://schemas.microsoft.com/office/powerpoint/2010/main">
    <mc:Choice Requires="p14">
      <p:transition spd="slow" p14:dur="2000" advTm="169070"/>
    </mc:Choice>
    <mc:Fallback xmlns="">
      <p:transition spd="slow" advTm="169070"/>
    </mc:Fallback>
  </mc:AlternateContent>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3986</Words>
  <Application>Microsoft Office PowerPoint</Application>
  <PresentationFormat>Širokoúhlá obrazovka</PresentationFormat>
  <Paragraphs>316</Paragraphs>
  <Slides>63</Slides>
  <Notes>0</Notes>
  <HiddenSlides>0</HiddenSlides>
  <MMClips>1</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63</vt:i4>
      </vt:variant>
    </vt:vector>
  </HeadingPairs>
  <TitlesOfParts>
    <vt:vector size="70" baseType="lpstr">
      <vt:lpstr>Arial</vt:lpstr>
      <vt:lpstr>Calibri</vt:lpstr>
      <vt:lpstr>Calibri Light</vt:lpstr>
      <vt:lpstr>Lato</vt:lpstr>
      <vt:lpstr>Times New Roman</vt:lpstr>
      <vt:lpstr>Wingdings</vt:lpstr>
      <vt:lpstr>Motiv Office</vt:lpstr>
      <vt:lpstr>Výchova ke zdraví Projekty podporující zdraví </vt:lpstr>
      <vt:lpstr>ZDRAVÉ ZUBY – výukový program péče  o chrup pro 1. stupeň ZŠ (2004)</vt:lpstr>
      <vt:lpstr>Další projekty</vt:lpstr>
      <vt:lpstr>Další projekty</vt:lpstr>
      <vt:lpstr>PODPORA ZDRAVÍ:</vt:lpstr>
      <vt:lpstr>Výchova ke zdraví zahrnuje činnosti:</vt:lpstr>
      <vt:lpstr>Prezentace aplikace PowerPoint</vt:lpstr>
      <vt:lpstr>Motivace</vt:lpstr>
      <vt:lpstr>Motivace k redukci hmotnosti</vt:lpstr>
      <vt:lpstr>Fáze změny  a úkoly terapeuta „transteoretický model změn“</vt:lpstr>
      <vt:lpstr>Motivace principem slasti je výrazně účinnější než motivace využívající strach </vt:lpstr>
      <vt:lpstr>Motiv strachu- motivace principu slasti je výrazně účinnější než motivace využívající strach </vt:lpstr>
      <vt:lpstr>Motiv strachu </vt:lpstr>
      <vt:lpstr> Postoj</vt:lpstr>
      <vt:lpstr>Zdraví patří k nejvýznamnějším hodnotám života každého člověka</vt:lpstr>
      <vt:lpstr>Hlavní zásady výchovy ke zdraví k dosažení efektivity musí být:</vt:lpstr>
      <vt:lpstr>VÝCHOVA KE ZDRAVÍ JE CÍLENA:</vt:lpstr>
      <vt:lpstr>Psychické zvláštnosti dětského věku-rysy</vt:lpstr>
      <vt:lpstr>Psychické zvláštnosti puberty</vt:lpstr>
      <vt:lpstr>Děti jako cílová skupina</vt:lpstr>
      <vt:lpstr>Metody</vt:lpstr>
      <vt:lpstr>Prezentace aplikace PowerPoint</vt:lpstr>
      <vt:lpstr>Sociální marketing</vt:lpstr>
      <vt:lpstr>Peer výchova- významnou roli hraje nejen věk, ale blízké či podobné sociální zázemí  či zaměstnání</vt:lpstr>
      <vt:lpstr>Prezentace aplikace PowerPoint</vt:lpstr>
      <vt:lpstr>Hrou proti AIDS</vt:lpstr>
      <vt:lpstr>Prezentace aplikace PowerPoint</vt:lpstr>
      <vt:lpstr>                   PROJEKTY PODPORY ZDRAVÍ</vt:lpstr>
      <vt:lpstr>Prezentace aplikace PowerPoint</vt:lpstr>
      <vt:lpstr>Zdraví 2020 – Národní strategie ochrany a podpory zdraví a prevence nemocí</vt:lpstr>
      <vt:lpstr>Prezentace aplikace PowerPoint</vt:lpstr>
      <vt:lpstr>Prezentace aplikace PowerPoint</vt:lpstr>
      <vt:lpstr>Prezentace aplikace PowerPoint</vt:lpstr>
      <vt:lpstr>Zdraví  2030  </vt:lpstr>
      <vt:lpstr>Prezentace aplikace PowerPoint</vt:lpstr>
      <vt:lpstr>Příprava projektů podpory zdraví vždy zahrnuje:</vt:lpstr>
      <vt:lpstr>Projekt podpory zdraví se může  soustředit na:</vt:lpstr>
      <vt:lpstr>Prezentace aplikace PowerPoint</vt:lpstr>
      <vt:lpstr>Prezentace aplikace PowerPoint</vt:lpstr>
      <vt:lpstr>Prezentace aplikace PowerPoint</vt:lpstr>
      <vt:lpstr>Tématické okruhy PPZ 1993-2000</vt:lpstr>
      <vt:lpstr>Prevence nemocí</vt:lpstr>
      <vt:lpstr>Komunitní projekty</vt:lpstr>
      <vt:lpstr>ZÁSADY  PROGRAMU ZDRAVÍ VE ŠKOLE</vt:lpstr>
      <vt:lpstr>Prezentace aplikace PowerPoint</vt:lpstr>
      <vt:lpstr>Komplexní projekty</vt:lpstr>
      <vt:lpstr>Všeobecné podmínky pro poskytnutí dotace PPZ -2019</vt:lpstr>
      <vt:lpstr>Prezentace aplikace PowerPoint</vt:lpstr>
      <vt:lpstr>Tematické moduly  </vt:lpstr>
      <vt:lpstr>Prezentace aplikace PowerPoint</vt:lpstr>
      <vt:lpstr>Primární prevence infekčních onemocnění </vt:lpstr>
      <vt:lpstr>Prevence užívání tabáku a alkoholu (dotační program „Protidrogová politika MZ- jiný zdroj)</vt:lpstr>
      <vt:lpstr>Komplexní projekt </vt:lpstr>
      <vt:lpstr>Prezentace aplikace PowerPoint</vt:lpstr>
      <vt:lpstr>Programy na LF MU</vt:lpstr>
      <vt:lpstr>Prezentace aplikace PowerPoint</vt:lpstr>
      <vt:lpstr>Intervenční projekt</vt:lpstr>
      <vt:lpstr>Když čteš, možná neztloustneš, aneb naučme se rozumět označování potravin  Cíle projektu:                                                       </vt:lpstr>
      <vt:lpstr>Když čteš, možná neztloustneš, aneb naučme se rozumět označování potravin </vt:lpstr>
      <vt:lpstr>Stanoviště Nutriční a zdravotní tvrzení, alergeny  </vt:lpstr>
      <vt:lpstr>                      Stanoviště Značky kvality a symboly </vt:lpstr>
      <vt:lpstr>Když čteš, možná neztloustneš, aneb naučme se rozumět označování potravin  Výsledky a naplnění cílů projektu: </vt:lpstr>
      <vt:lpstr>Když čteš, možná neztloustneš, aneb naučme se rozumět označování potravin  Výsledky a naplnění cílů projektu:</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Výchova ke zdraví Projekty podporující zdraví</dc:title>
  <dc:creator>Halina Matějová</dc:creator>
  <cp:lastModifiedBy>Halina Matějová</cp:lastModifiedBy>
  <cp:revision>84</cp:revision>
  <dcterms:created xsi:type="dcterms:W3CDTF">2018-11-16T14:49:55Z</dcterms:created>
  <dcterms:modified xsi:type="dcterms:W3CDTF">2023-05-11T15:11:08Z</dcterms:modified>
</cp:coreProperties>
</file>