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8" r:id="rId10"/>
    <p:sldId id="265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4" r:id="rId21"/>
    <p:sldId id="287" r:id="rId22"/>
    <p:sldId id="286" r:id="rId23"/>
    <p:sldId id="285" r:id="rId24"/>
    <p:sldId id="282" r:id="rId25"/>
    <p:sldId id="281" r:id="rId26"/>
    <p:sldId id="283" r:id="rId27"/>
    <p:sldId id="338" r:id="rId28"/>
    <p:sldId id="339" r:id="rId29"/>
    <p:sldId id="336" r:id="rId30"/>
    <p:sldId id="294" r:id="rId31"/>
    <p:sldId id="295" r:id="rId32"/>
    <p:sldId id="296" r:id="rId33"/>
    <p:sldId id="305" r:id="rId34"/>
    <p:sldId id="303" r:id="rId35"/>
    <p:sldId id="307" r:id="rId36"/>
    <p:sldId id="308" r:id="rId37"/>
    <p:sldId id="310" r:id="rId38"/>
    <p:sldId id="313" r:id="rId39"/>
    <p:sldId id="314" r:id="rId40"/>
    <p:sldId id="317" r:id="rId41"/>
    <p:sldId id="319" r:id="rId42"/>
    <p:sldId id="321" r:id="rId43"/>
    <p:sldId id="324" r:id="rId44"/>
    <p:sldId id="327" r:id="rId45"/>
    <p:sldId id="328" r:id="rId46"/>
    <p:sldId id="329" r:id="rId47"/>
    <p:sldId id="330" r:id="rId48"/>
    <p:sldId id="331" r:id="rId49"/>
    <p:sldId id="333" r:id="rId50"/>
    <p:sldId id="335" r:id="rId51"/>
    <p:sldId id="337" r:id="rId5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90" y="4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8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862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2FD62-C332-4DC0-9E4B-23720836F9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1558B5-9689-4C4E-83FD-3781A8920104}" type="pres">
      <dgm:prSet presAssocID="{1A52FD62-C332-4DC0-9E4B-23720836F94A}" presName="diagram" presStyleCnt="0">
        <dgm:presLayoutVars>
          <dgm:dir/>
          <dgm:resizeHandles val="exact"/>
        </dgm:presLayoutVars>
      </dgm:prSet>
      <dgm:spPr/>
    </dgm:pt>
  </dgm:ptLst>
  <dgm:cxnLst>
    <dgm:cxn modelId="{7DFD4113-5493-4B4B-8281-9627CDF0329D}" type="presOf" srcId="{1A52FD62-C332-4DC0-9E4B-23720836F94A}" destId="{A51558B5-9689-4C4E-83FD-3781A892010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B5C7A-333B-44D7-88DC-FE19A546A6F3}" type="datetimeFigureOut">
              <a:rPr lang="cs-CZ" smtClean="0"/>
              <a:t>06.02.2023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028D3-FF86-4655-B896-6760000A5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688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pPr/>
              <a:t>06.02.2023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7F83-DDCC-4141-8300-082B910094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3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06.02.2023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06.02.2023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06.02.2023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91DD0-5A8B-4F93-B42F-09A636A1E4F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898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06.02.2023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06.02.2023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06.02.2023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06.02.2023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06.02.2023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06.02.2023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pPr/>
              <a:t>06.02.2023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pPr/>
              <a:t>06.02.2023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pPr/>
              <a:t>06.02.2023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ahUKEwjY4aKunPfMAhUD2BoKHTdMC3QQjRwIBw&amp;url=https://www.e-safetyshop.eu/detail.asp?P_ID=1615&amp;code=05413&amp;bvm=bv.122852650,d.d2s&amp;psig=AFQjCNGxCVJ0DQzAoYKqLp0onu-DsEthWg&amp;ust=1464334225873471" TargetMode="External"/><Relationship Id="rId13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12" Type="http://schemas.openxmlformats.org/officeDocument/2006/relationships/hyperlink" Target="http://www.google.cz/url?sa=i&amp;rct=j&amp;q=&amp;esrc=s&amp;source=images&amp;cd=&amp;cad=rja&amp;uact=8&amp;ved=0ahUKEwi04ZjapPfMAhUJrRoKHclbAe8QjRwIBw&amp;url=http://www.dreamstime.com/stock-images-carrier-pigeon-letter-image16527674&amp;bvm=bv.122852650,d.d2s&amp;psig=AFQjCNHj3dUUkIruO5rjcyo9OTMuyD44KA&amp;ust=1464336480692859" TargetMode="External"/><Relationship Id="rId2" Type="http://schemas.openxmlformats.org/officeDocument/2006/relationships/hyperlink" Target="http://www.google.cz/url?sa=i&amp;rct=j&amp;q=&amp;esrc=s&amp;source=images&amp;cd=&amp;cad=rja&amp;uact=8&amp;ved=0ahUKEwinwpTUmffMAhXJVxoKHS5UBZEQjRwIBw&amp;url=http://www.digizone.cz/clanky/kriminalka-smichov-a-nemocnice-prosek-uz-maji-loga-pripominaji-exsitujici-serialy/?forceSwitch&amp;bvm=bv.122852650,d.d2s&amp;psig=AFQjCNF8BlJtDKZKXysalJC0UeEFy_cexg&amp;ust=146433352172360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z/url?sa=i&amp;rct=j&amp;q=&amp;esrc=s&amp;source=images&amp;cd=&amp;cad=rja&amp;uact=8&amp;ved=0ahUKEwiyrKSanffMAhUC0xoKHStGBKEQjRwIBw&amp;url=http://tguide.org/news/2015-changzhou-spring-festival-hospital-schedule/&amp;bvm=bv.122852650,d.d2s&amp;psig=AFQjCNE5jVKekkwQiKalxAnTX6c2kCI55g&amp;ust=1464334460770034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jpeg"/><Relationship Id="rId10" Type="http://schemas.openxmlformats.org/officeDocument/2006/relationships/hyperlink" Target="http://www.google.cz/url?sa=i&amp;rct=j&amp;q=&amp;esrc=s&amp;source=images&amp;cd=&amp;cad=rja&amp;uact=8&amp;ved=0ahUKEwjE69m-oPfMAhXFChoKHbIsCOMQjRwIBw&amp;url=http://www.mikroskopy-dalekohledy.cz/-optika--b-352a--binokularni-laboratorni-mikroskop-det-23-8-2-2-8.html&amp;bvm=bv.122852650,d.d2s&amp;psig=AFQjCNGNKoOE8groBSaCAbbzb5PUVhzzgg&amp;ust=1464335075365332" TargetMode="External"/><Relationship Id="rId4" Type="http://schemas.openxmlformats.org/officeDocument/2006/relationships/hyperlink" Target="http://www.google.cz/url?sa=i&amp;rct=j&amp;q=&amp;esrc=s&amp;source=images&amp;cd=&amp;cad=rja&amp;uact=8&amp;ved=0ahUKEwifterfl_fMAhVDmBoKHSf7CAEQjRwIBw&amp;url=http://cz.123rf.com/photo_36068734_rozvoz-pizzy-na-kole-ilustrace.html&amp;bvm=bv.122852650,d.d2s&amp;psig=AFQjCNEhb4L4YTOqkGKjNXV01pPvWz9y4Q&amp;ust=1464332923617798" TargetMode="External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zuzana.spatna@fnusa.cz" TargetMode="External"/><Relationship Id="rId3" Type="http://schemas.openxmlformats.org/officeDocument/2006/relationships/hyperlink" Target="mailto:marketa.hermanova@fnusa.cz" TargetMode="External"/><Relationship Id="rId7" Type="http://schemas.openxmlformats.org/officeDocument/2006/relationships/hyperlink" Target="mailto:kubelkova.irena@fnbrno.cz" TargetMode="External"/><Relationship Id="rId12" Type="http://schemas.openxmlformats.org/officeDocument/2006/relationships/hyperlink" Target="mailto:dusan.zoufaly@fnusa.cz" TargetMode="External"/><Relationship Id="rId2" Type="http://schemas.openxmlformats.org/officeDocument/2006/relationships/hyperlink" Target="mailto:Kren.Leos@fnbrno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ylmarova.julie@fnbrno.cz" TargetMode="External"/><Relationship Id="rId11" Type="http://schemas.openxmlformats.org/officeDocument/2006/relationships/hyperlink" Target="mailto:vlazny.jakub@fnbrno.cz" TargetMode="External"/><Relationship Id="rId5" Type="http://schemas.openxmlformats.org/officeDocument/2006/relationships/hyperlink" Target="mailto:michal.hendrych@fnusa.cz" TargetMode="External"/><Relationship Id="rId10" Type="http://schemas.openxmlformats.org/officeDocument/2006/relationships/hyperlink" Target="mailto:p.urbanova@fnusa.cz" TargetMode="External"/><Relationship Id="rId4" Type="http://schemas.openxmlformats.org/officeDocument/2006/relationships/hyperlink" Target="mailto:zdenek.bednarik@fnusa.cz" TargetMode="External"/><Relationship Id="rId9" Type="http://schemas.openxmlformats.org/officeDocument/2006/relationships/hyperlink" Target="mailto:michaela.ryznarova@fnusa.cz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Úvod do problematiky: charakteristika oboru patologie v praxi.</a:t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Druhy vyšetření v patologii.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                              + informace k organizaci výuky a zkoušení</a:t>
            </a:r>
          </a:p>
          <a:p>
            <a:endParaRPr lang="cs-CZ" b="1" dirty="0"/>
          </a:p>
          <a:p>
            <a:r>
              <a:rPr lang="cs-CZ" b="1" dirty="0"/>
              <a:t>Zdeněk Bednařík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>
            <a:extLst>
              <a:ext uri="{FF2B5EF4-FFF2-40B4-BE49-F238E27FC236}">
                <a16:creationId xmlns:a16="http://schemas.microsoft.com/office/drawing/2014/main" id="{561EF772-72EA-4A89-A672-9C0E004D7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98" y="991700"/>
            <a:ext cx="7089674" cy="53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A355959-3F55-41D4-8B4B-EEF34DF1C30D}"/>
              </a:ext>
            </a:extLst>
          </p:cNvPr>
          <p:cNvSpPr txBox="1"/>
          <p:nvPr/>
        </p:nvSpPr>
        <p:spPr>
          <a:xfrm>
            <a:off x="243192" y="294412"/>
            <a:ext cx="1136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Konvenční zpracování tkání formol-parafinovou technikou (FFPE):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A637D4F-14B6-400A-BCDB-8D3C1D80FBC9}"/>
              </a:ext>
            </a:extLst>
          </p:cNvPr>
          <p:cNvSpPr txBox="1"/>
          <p:nvPr/>
        </p:nvSpPr>
        <p:spPr>
          <a:xfrm>
            <a:off x="314026" y="2081457"/>
            <a:ext cx="39437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   Fixace formalínem (24 h)</a:t>
            </a:r>
          </a:p>
          <a:p>
            <a:r>
              <a:rPr lang="cs-CZ" dirty="0"/>
              <a:t>     Dostatečné množství fixační tekutiny!</a:t>
            </a:r>
          </a:p>
          <a:p>
            <a:pPr marL="285750" indent="-285750">
              <a:buFontTx/>
              <a:buChar char="-"/>
            </a:pPr>
            <a:r>
              <a:rPr lang="cs-CZ" dirty="0"/>
              <a:t>Blokování/přikrojení tkání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Tkáňový </a:t>
            </a:r>
            <a:r>
              <a:rPr lang="cs-CZ" dirty="0" err="1"/>
              <a:t>processing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Zalití do parafinových bločků</a:t>
            </a:r>
          </a:p>
          <a:p>
            <a:pPr marL="285750" indent="-285750">
              <a:buFontTx/>
              <a:buChar char="-"/>
            </a:pPr>
            <a:r>
              <a:rPr lang="cs-CZ" dirty="0"/>
              <a:t>Krájení na mikrotomu</a:t>
            </a:r>
          </a:p>
          <a:p>
            <a:pPr marL="285750" indent="-285750">
              <a:buFontTx/>
              <a:buChar char="-"/>
            </a:pPr>
            <a:r>
              <a:rPr lang="cs-CZ" dirty="0"/>
              <a:t>Barvení</a:t>
            </a:r>
          </a:p>
          <a:p>
            <a:pPr marL="285750" indent="-285750">
              <a:buFontTx/>
              <a:buChar char="-"/>
            </a:pPr>
            <a:r>
              <a:rPr lang="cs-CZ" dirty="0"/>
              <a:t>Přikrytí krycím sklíčkem</a:t>
            </a:r>
          </a:p>
          <a:p>
            <a:pPr marL="285750" indent="-285750">
              <a:buFontTx/>
              <a:buChar char="-"/>
            </a:pPr>
            <a:r>
              <a:rPr lang="cs-CZ" dirty="0"/>
              <a:t>Preparát k hodnocení patologem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62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A0344-926F-45B0-89D2-4E3DD2DA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zpracované nativně, nefixované, „na zmrzlo“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80CB80-C380-40C5-A99C-0D3F4156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458" y="2147291"/>
            <a:ext cx="10058400" cy="26581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 err="1"/>
              <a:t>Peroperační</a:t>
            </a:r>
            <a:r>
              <a:rPr lang="cs-CZ" b="1" dirty="0"/>
              <a:t> biopsie</a:t>
            </a:r>
          </a:p>
          <a:p>
            <a:pPr marL="0" indent="0">
              <a:buNone/>
            </a:pPr>
            <a:r>
              <a:rPr lang="cs-CZ" dirty="0"/>
              <a:t>Pro rychlé kryostatové vyšetření během operace, do 20 minut výsledek rozhodující pro další postup/rozsah operace (např. vyšetření resekčních linií, charakteru léze (benigní </a:t>
            </a:r>
            <a:r>
              <a:rPr lang="cs-CZ" dirty="0" err="1"/>
              <a:t>vs</a:t>
            </a:r>
            <a:r>
              <a:rPr lang="cs-CZ" dirty="0"/>
              <a:t> maligní, nádor </a:t>
            </a:r>
            <a:r>
              <a:rPr lang="cs-CZ" dirty="0" err="1"/>
              <a:t>vs</a:t>
            </a:r>
            <a:r>
              <a:rPr lang="cs-CZ" dirty="0"/>
              <a:t> nenádorová léze,…)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enzymovou histochemii (např. dg. deficitů </a:t>
            </a:r>
            <a:r>
              <a:rPr lang="cs-CZ" b="1" dirty="0" err="1"/>
              <a:t>disacharidáz</a:t>
            </a:r>
            <a:r>
              <a:rPr lang="cs-CZ" b="1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Biopsie pro imunofluorescenční vyšetření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Svalové biopsie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50222-A702-4AC8-92F6-32C2BB9A257A}"/>
              </a:ext>
            </a:extLst>
          </p:cNvPr>
          <p:cNvSpPr txBox="1"/>
          <p:nvPr/>
        </p:nvSpPr>
        <p:spPr>
          <a:xfrm>
            <a:off x="4406631" y="4961106"/>
            <a:ext cx="7313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+ vyšetření ultrastrukturální/</a:t>
            </a:r>
            <a:r>
              <a:rPr lang="cs-CZ" b="1" dirty="0" err="1"/>
              <a:t>elektronmikroskopické</a:t>
            </a:r>
            <a:endParaRPr lang="cs-CZ" b="1" dirty="0"/>
          </a:p>
          <a:p>
            <a:r>
              <a:rPr lang="cs-CZ" dirty="0"/>
              <a:t>(fixace glutaraldehydem; v dg. </a:t>
            </a:r>
            <a:r>
              <a:rPr lang="cs-CZ" dirty="0" err="1"/>
              <a:t>glomerulopatii</a:t>
            </a:r>
            <a:r>
              <a:rPr lang="cs-CZ" dirty="0"/>
              <a:t>, nervosvalových onemocnění, </a:t>
            </a:r>
          </a:p>
          <a:p>
            <a:r>
              <a:rPr lang="cs-CZ" dirty="0"/>
              <a:t>v </a:t>
            </a:r>
            <a:r>
              <a:rPr lang="cs-CZ" dirty="0" err="1"/>
              <a:t>dermatopatologii</a:t>
            </a:r>
            <a:r>
              <a:rPr lang="cs-CZ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18854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r="4635"/>
          <a:stretch/>
        </p:blipFill>
        <p:spPr>
          <a:xfrm>
            <a:off x="1445909" y="252920"/>
            <a:ext cx="5118756" cy="4076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3283" r="7423"/>
          <a:stretch/>
        </p:blipFill>
        <p:spPr>
          <a:xfrm>
            <a:off x="6788402" y="0"/>
            <a:ext cx="4126382" cy="67413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1578087" y="4433044"/>
            <a:ext cx="4854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JMÉNO, RČ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KLINICKÁ DG.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PŘEDMĚT VYŠETŘENÍ, LOKALIZACE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DOBA TRVÁNÍ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FIXAČNÍ TEKUTINA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BLIŽSÍ KLINICKÉ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vzhled léze, dynamika růstu, další choroby pacienta, klinická </a:t>
            </a:r>
            <a:r>
              <a:rPr lang="cs-CZ" b="1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dif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. dg.</a:t>
            </a:r>
          </a:p>
        </p:txBody>
      </p:sp>
    </p:spTree>
    <p:extLst>
      <p:ext uri="{BB962C8B-B14F-4D97-AF65-F5344CB8AC3E}">
        <p14:creationId xmlns:p14="http://schemas.microsoft.com/office/powerpoint/2010/main" val="329117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286981" y="1484784"/>
            <a:ext cx="7618040" cy="4079290"/>
            <a:chOff x="2129774" y="2349500"/>
            <a:chExt cx="5064507" cy="4079290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129774" y="3851518"/>
              <a:ext cx="5064507" cy="1163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ztráta kontinuity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 tkáně </a:t>
              </a:r>
            </a:p>
            <a:p>
              <a:pPr algn="ctr">
                <a:spcBef>
                  <a:spcPct val="20000"/>
                </a:spcBef>
                <a:buFont typeface="Symbol" pitchFamily="18" charset="2"/>
                <a:buNone/>
              </a:pP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(většinou nelze posoudit architektoniku léze  </a:t>
              </a:r>
              <a:r>
                <a:rPr lang="cs-CZ" altLang="cs-CZ" b="1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dg. méně přesná</a:t>
              </a:r>
              <a:r>
                <a:rPr lang="cs-CZ" altLang="cs-CZ" dirty="0">
                  <a:solidFill>
                    <a:srgbClr val="3A1D00"/>
                  </a:solidFill>
                  <a:latin typeface="Cambria" panose="02040503050406030204" pitchFamily="18" charset="0"/>
                  <a:sym typeface="Symbol" pitchFamily="18" charset="2"/>
                </a:rPr>
                <a:t>, někdy jen orientační; negativní cytologie neznamená absenci malignity!!!)</a:t>
              </a:r>
              <a:r>
                <a:rPr lang="cs-CZ" altLang="cs-CZ" sz="2000" dirty="0">
                  <a:latin typeface="Cambria" panose="02040503050406030204" pitchFamily="18" charset="0"/>
                  <a:sym typeface="Symbol" pitchFamily="18" charset="2"/>
                </a:rPr>
                <a:t> </a:t>
              </a:r>
              <a:endParaRPr lang="cs-CZ" altLang="cs-CZ" sz="2000" dirty="0">
                <a:solidFill>
                  <a:srgbClr val="3A1D00"/>
                </a:solidFill>
                <a:latin typeface="Cambria" panose="02040503050406030204" pitchFamily="18" charset="0"/>
                <a:sym typeface="Symbol" pitchFamily="18" charset="2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537952" y="5438775"/>
              <a:ext cx="4248150" cy="990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800" dirty="0">
                  <a:latin typeface="Cambria" panose="02040503050406030204" pitchFamily="18" charset="0"/>
                  <a:sym typeface="Symbol" pitchFamily="18" charset="2"/>
                </a:rPr>
                <a:t>většinou jako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cs-CZ" altLang="cs-CZ" sz="2800" b="1" u="sng" dirty="0" err="1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prebioptické</a:t>
              </a:r>
              <a:r>
                <a:rPr lang="cs-CZ" altLang="cs-CZ" sz="2800" dirty="0">
                  <a:solidFill>
                    <a:srgbClr val="FF0000"/>
                  </a:solidFill>
                  <a:latin typeface="Cambria" panose="02040503050406030204" pitchFamily="18" charset="0"/>
                  <a:sym typeface="Symbol" pitchFamily="18" charset="2"/>
                </a:rPr>
                <a:t> vyšetření</a:t>
              </a:r>
              <a:endParaRPr lang="cs-CZ" altLang="cs-CZ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321258" y="2349500"/>
              <a:ext cx="468153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99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cs-CZ" altLang="cs-CZ" sz="2800" b="1" u="sng" dirty="0">
                  <a:solidFill>
                    <a:srgbClr val="3A1D00"/>
                  </a:solidFill>
                  <a:latin typeface="Cambria" panose="02040503050406030204" pitchFamily="18" charset="0"/>
                </a:rPr>
                <a:t>jednotlivé</a:t>
              </a:r>
              <a:r>
                <a:rPr lang="cs-CZ" altLang="cs-CZ" sz="2800" b="1" dirty="0">
                  <a:solidFill>
                    <a:srgbClr val="3A1D00"/>
                  </a:solidFill>
                  <a:latin typeface="Cambria" panose="02040503050406030204" pitchFamily="18" charset="0"/>
                </a:rPr>
                <a:t> </a:t>
              </a:r>
              <a:r>
                <a:rPr lang="cs-CZ" altLang="cs-CZ" sz="2800" dirty="0" err="1">
                  <a:solidFill>
                    <a:srgbClr val="3A1D00"/>
                  </a:solidFill>
                  <a:latin typeface="Cambria" panose="02040503050406030204" pitchFamily="18" charset="0"/>
                </a:rPr>
                <a:t>bb</a:t>
              </a:r>
              <a:r>
                <a:rPr lang="cs-CZ" altLang="cs-CZ" sz="2800" dirty="0">
                  <a:solidFill>
                    <a:srgbClr val="3A1D00"/>
                  </a:solidFill>
                  <a:latin typeface="Cambria" panose="02040503050406030204" pitchFamily="18" charset="0"/>
                </a:rPr>
                <a:t>. rozetřené na podložním skle</a:t>
              </a:r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>
              <a:off x="4662027" y="3013075"/>
              <a:ext cx="0" cy="565150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4662027" y="5014913"/>
              <a:ext cx="0" cy="423862"/>
            </a:xfrm>
            <a:prstGeom prst="line">
              <a:avLst/>
            </a:prstGeom>
            <a:noFill/>
            <a:ln w="28575">
              <a:solidFill>
                <a:srgbClr val="33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1524000" y="4947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Calibri" panose="020F0502020204030204" pitchFamily="34" charset="0"/>
              </a:rPr>
              <a:t>Cytologie</a:t>
            </a:r>
            <a:endParaRPr lang="cs-CZ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Typy cytologických vyšetření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1695241" y="1927862"/>
            <a:ext cx="2667818" cy="3039441"/>
            <a:chOff x="171241" y="1927861"/>
            <a:chExt cx="2667818" cy="3039441"/>
          </a:xfrm>
        </p:grpSpPr>
        <p:sp>
          <p:nvSpPr>
            <p:cNvPr id="6" name="TextovéPole 5"/>
            <p:cNvSpPr txBox="1"/>
            <p:nvPr/>
          </p:nvSpPr>
          <p:spPr>
            <a:xfrm>
              <a:off x="171241" y="1927861"/>
              <a:ext cx="2667818" cy="707886"/>
            </a:xfrm>
            <a:prstGeom prst="rect">
              <a:avLst/>
            </a:prstGeom>
            <a:solidFill>
              <a:srgbClr val="FF99CC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Exfoliativní cytologie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(stěr, otisky)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51520" y="3212976"/>
              <a:ext cx="2534048" cy="1754326"/>
            </a:xfrm>
            <a:prstGeom prst="rect">
              <a:avLst/>
            </a:prstGeom>
            <a:noFill/>
            <a:ln w="28575">
              <a:solidFill>
                <a:srgbClr val="FF99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FF"/>
                  </a:solidFill>
                  <a:latin typeface="Cambria" panose="02040503050406030204" pitchFamily="18" charset="0"/>
                </a:rPr>
                <a:t>SLIZNIČNÍ POVRCHY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čípek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GIT (jícen, žlučovody)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bronchy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tabLst>
                  <a:tab pos="355600" algn="l"/>
                </a:tabLst>
              </a:pPr>
              <a:r>
                <a:rPr lang="cs-CZ" dirty="0">
                  <a:latin typeface="Cambria" panose="02040503050406030204" pitchFamily="18" charset="0"/>
                </a:rPr>
                <a:t>…kůže…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4" name="Přímá spojnice se šipkou 13"/>
            <p:cNvCxnSpPr>
              <a:stCxn id="6" idx="2"/>
              <a:endCxn id="10" idx="0"/>
            </p:cNvCxnSpPr>
            <p:nvPr/>
          </p:nvCxnSpPr>
          <p:spPr>
            <a:xfrm>
              <a:off x="1505150" y="2635747"/>
              <a:ext cx="13394" cy="577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4828976" y="1916833"/>
            <a:ext cx="2534048" cy="3038667"/>
            <a:chOff x="3304976" y="1916832"/>
            <a:chExt cx="2534048" cy="3038667"/>
          </a:xfrm>
        </p:grpSpPr>
        <p:sp>
          <p:nvSpPr>
            <p:cNvPr id="7" name="TextovéPole 6"/>
            <p:cNvSpPr txBox="1"/>
            <p:nvPr/>
          </p:nvSpPr>
          <p:spPr>
            <a:xfrm>
              <a:off x="3922310" y="1916832"/>
              <a:ext cx="1299379" cy="707886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FNAC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(aspirace)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304976" y="3201173"/>
              <a:ext cx="2534048" cy="17543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Z ČÁSTEČNĚ CYSTICKÝCH LÉZÍ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ŠŽ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mamma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LU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cysty…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16" name="Přímá spojnice se šipkou 15"/>
            <p:cNvCxnSpPr>
              <a:stCxn id="7" idx="2"/>
              <a:endCxn id="12" idx="0"/>
            </p:cNvCxnSpPr>
            <p:nvPr/>
          </p:nvCxnSpPr>
          <p:spPr>
            <a:xfrm>
              <a:off x="4572000" y="2624718"/>
              <a:ext cx="0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968208" y="1916833"/>
            <a:ext cx="2520280" cy="3881467"/>
            <a:chOff x="6444208" y="1916832"/>
            <a:chExt cx="2520280" cy="3881467"/>
          </a:xfrm>
        </p:grpSpPr>
        <p:sp>
          <p:nvSpPr>
            <p:cNvPr id="9" name="TextovéPole 8"/>
            <p:cNvSpPr txBox="1"/>
            <p:nvPr/>
          </p:nvSpPr>
          <p:spPr>
            <a:xfrm>
              <a:off x="6732240" y="1916832"/>
              <a:ext cx="1864613" cy="70788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cs-CZ" sz="2000" b="1" dirty="0">
                  <a:latin typeface="Cambria" panose="02040503050406030204" pitchFamily="18" charset="0"/>
                </a:rPr>
                <a:t>Tělní tekutiny</a:t>
              </a:r>
            </a:p>
            <a:p>
              <a:r>
                <a:rPr lang="cs-CZ" sz="2000" dirty="0">
                  <a:latin typeface="Cambria" panose="02040503050406030204" pitchFamily="18" charset="0"/>
                </a:rPr>
                <a:t>(punkce, </a:t>
              </a:r>
              <a:r>
                <a:rPr lang="cs-CZ" sz="2000" dirty="0" err="1">
                  <a:latin typeface="Cambria" panose="02040503050406030204" pitchFamily="18" charset="0"/>
                </a:rPr>
                <a:t>laváž</a:t>
              </a:r>
              <a:r>
                <a:rPr lang="cs-CZ" sz="2000" dirty="0">
                  <a:latin typeface="Cambria" panose="02040503050406030204" pitchFamily="18" charset="0"/>
                </a:rPr>
                <a:t>)</a:t>
              </a:r>
              <a:endParaRPr lang="en-US" sz="2000" dirty="0">
                <a:latin typeface="Cambria" panose="02040503050406030204" pitchFamily="18" charset="0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44208" y="3212976"/>
              <a:ext cx="2520280" cy="2585323"/>
            </a:xfrm>
            <a:prstGeom prst="rect">
              <a:avLst/>
            </a:prstGeom>
            <a:noFill/>
            <a:ln w="28575"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B48900"/>
                  </a:solidFill>
                  <a:latin typeface="Cambria" panose="02040503050406030204" pitchFamily="18" charset="0"/>
                </a:rPr>
                <a:t>VOLNÁ TEKUTINA</a:t>
              </a:r>
            </a:p>
            <a:p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peritoneum, pleura, perikard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Cambria" panose="02040503050406030204" pitchFamily="18" charset="0"/>
                </a:rPr>
                <a:t>likvor</a:t>
              </a:r>
              <a:endParaRPr lang="cs-CZ" dirty="0">
                <a:latin typeface="Cambria" panose="02040503050406030204" pitchFamily="18" charset="0"/>
              </a:endParaRP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klouby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moč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BAL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cs-CZ" dirty="0">
                  <a:latin typeface="Cambria" panose="02040503050406030204" pitchFamily="18" charset="0"/>
                </a:rPr>
                <a:t>…sputum…</a:t>
              </a:r>
              <a:endParaRPr lang="en-US" dirty="0">
                <a:latin typeface="Cambria" panose="02040503050406030204" pitchFamily="18" charset="0"/>
              </a:endParaRPr>
            </a:p>
          </p:txBody>
        </p:sp>
        <p:cxnSp>
          <p:nvCxnSpPr>
            <p:cNvPr id="20" name="Přímá spojnice se šipkou 19"/>
            <p:cNvCxnSpPr>
              <a:stCxn id="9" idx="2"/>
            </p:cNvCxnSpPr>
            <p:nvPr/>
          </p:nvCxnSpPr>
          <p:spPr>
            <a:xfrm>
              <a:off x="7664547" y="2624718"/>
              <a:ext cx="3797" cy="5764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663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1178" y="205605"/>
            <a:ext cx="6702052" cy="1450757"/>
          </a:xfrm>
          <a:solidFill>
            <a:srgbClr val="FF99CC"/>
          </a:solidFill>
        </p:spPr>
        <p:txBody>
          <a:bodyPr/>
          <a:lstStyle/>
          <a:p>
            <a:r>
              <a:rPr lang="cs-CZ" b="1" dirty="0">
                <a:latin typeface="Calibri" panose="020F0502020204030204" pitchFamily="34" charset="0"/>
              </a:rPr>
              <a:t>EXFOLIATIVNÍ CYTOLOGIE</a:t>
            </a:r>
            <a:endParaRPr lang="en-US" b="1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63552" y="1484785"/>
            <a:ext cx="7416824" cy="1841731"/>
            <a:chOff x="539552" y="1484784"/>
            <a:chExt cx="7416824" cy="184173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1484784"/>
              <a:ext cx="1860335" cy="18417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59832" y="1700808"/>
              <a:ext cx="4896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odloupnuty /seškrábnuty / setřeny z epiteliálního povrchu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3632" y="3356993"/>
            <a:ext cx="7200800" cy="1237465"/>
            <a:chOff x="1259632" y="3284984"/>
            <a:chExt cx="7200800" cy="123746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 cstate="print"/>
            <a:srcRect t="55498"/>
            <a:stretch/>
          </p:blipFill>
          <p:spPr>
            <a:xfrm>
              <a:off x="1259632" y="3356778"/>
              <a:ext cx="2857500" cy="11656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355976" y="3284984"/>
              <a:ext cx="4104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materiál </a:t>
              </a:r>
              <a:r>
                <a:rPr lang="cs-CZ" sz="2200" b="1" dirty="0">
                  <a:latin typeface="Cambria" panose="02040503050406030204" pitchFamily="18" charset="0"/>
                </a:rPr>
                <a:t>natřen</a:t>
              </a:r>
              <a:r>
                <a:rPr lang="cs-CZ" sz="2200" dirty="0">
                  <a:latin typeface="Cambria" panose="02040503050406030204" pitchFamily="18" charset="0"/>
                </a:rPr>
                <a:t> na </a:t>
              </a:r>
              <a:r>
                <a:rPr lang="cs-CZ" sz="2200" i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označené</a:t>
              </a:r>
              <a:r>
                <a:rPr lang="cs-CZ" sz="2200" dirty="0">
                  <a:latin typeface="Cambria" panose="02040503050406030204" pitchFamily="18" charset="0"/>
                </a:rPr>
                <a:t> podložní sklíčko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31704" y="4683351"/>
            <a:ext cx="7235488" cy="2069478"/>
            <a:chOff x="1907704" y="4611343"/>
            <a:chExt cx="7235488" cy="2069478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7"/>
            <a:stretch/>
          </p:blipFill>
          <p:spPr bwMode="auto">
            <a:xfrm>
              <a:off x="1907704" y="4611343"/>
              <a:ext cx="3838575" cy="206947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58816" y="4653136"/>
              <a:ext cx="33843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53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742" y="361361"/>
            <a:ext cx="8169058" cy="896682"/>
          </a:xfrm>
          <a:solidFill>
            <a:srgbClr val="00B0F0"/>
          </a:solidFill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F</a:t>
            </a:r>
            <a:r>
              <a:rPr lang="cs-CZ" b="1" dirty="0">
                <a:latin typeface="Calibri" panose="020F0502020204030204" pitchFamily="34" charset="0"/>
              </a:rPr>
              <a:t>ine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cs-CZ" b="1" dirty="0" err="1">
                <a:latin typeface="Calibri" panose="020F0502020204030204" pitchFamily="34" charset="0"/>
              </a:rPr>
              <a:t>eedle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cs-CZ" b="1" dirty="0" err="1">
                <a:latin typeface="Calibri" panose="020F0502020204030204" pitchFamily="34" charset="0"/>
              </a:rPr>
              <a:t>spiration</a:t>
            </a:r>
            <a:r>
              <a:rPr lang="cs-CZ" b="1" dirty="0">
                <a:latin typeface="Calibri" panose="020F0502020204030204" pitchFamily="34" charset="0"/>
              </a:rPr>
              <a:t> 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cs-CZ" b="1" dirty="0">
                <a:latin typeface="Calibri" panose="020F0502020204030204" pitchFamily="34" charset="0"/>
              </a:rPr>
              <a:t>ytology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007768" y="2132856"/>
            <a:ext cx="978408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92452" y="1417638"/>
            <a:ext cx="5675548" cy="3047351"/>
            <a:chOff x="3468452" y="1417637"/>
            <a:chExt cx="5675548" cy="3047351"/>
          </a:xfrm>
        </p:grpSpPr>
        <p:grpSp>
          <p:nvGrpSpPr>
            <p:cNvPr id="5" name="Skupina 4"/>
            <p:cNvGrpSpPr/>
            <p:nvPr/>
          </p:nvGrpSpPr>
          <p:grpSpPr>
            <a:xfrm>
              <a:off x="3468452" y="1417637"/>
              <a:ext cx="5218348" cy="1939733"/>
              <a:chOff x="3468452" y="1417638"/>
              <a:chExt cx="5293452" cy="1872208"/>
            </a:xfrm>
          </p:grpSpPr>
          <p:pic>
            <p:nvPicPr>
              <p:cNvPr id="13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083" r="56157" b="6883"/>
              <a:stretch/>
            </p:blipFill>
            <p:spPr bwMode="auto">
              <a:xfrm>
                <a:off x="3468452" y="1417638"/>
                <a:ext cx="2664296" cy="187220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erebrospinal fluid CSF, &#10; 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68" t="52083" r="6389" b="6883"/>
              <a:stretch/>
            </p:blipFill>
            <p:spPr bwMode="auto">
              <a:xfrm>
                <a:off x="6097608" y="1417638"/>
                <a:ext cx="2664296" cy="1872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491880" y="3356992"/>
              <a:ext cx="56521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kapka na podložní sklíčko</a:t>
              </a:r>
              <a:r>
                <a:rPr lang="cs-CZ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dalším podložním sklíčkem kapka rozetřena (kolik kapek, tolik nátěrů)</a:t>
              </a:r>
              <a:r>
                <a:rPr lang="cs-CZ" sz="2200" dirty="0">
                  <a:latin typeface="Cambria" panose="02040503050406030204" pitchFamily="18" charset="0"/>
                </a:rPr>
                <a:t> 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90168" y="4437113"/>
            <a:ext cx="8604448" cy="2171701"/>
            <a:chOff x="166167" y="4437112"/>
            <a:chExt cx="8604448" cy="2171701"/>
          </a:xfrm>
        </p:grpSpPr>
        <p:pic>
          <p:nvPicPr>
            <p:cNvPr id="2050" name="Picture 2" descr="https://www.sgh.com.sg/Clinical-Departments-Centers/Pathology/Pathology-Handbook/Lab-Discipline-Special-Instructions/PublishingImages/image0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437112"/>
              <a:ext cx="3838575" cy="21717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66167" y="4957793"/>
              <a:ext cx="50405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200" dirty="0">
                  <a:latin typeface="Cambria" panose="02040503050406030204" pitchFamily="18" charset="0"/>
                </a:rPr>
                <a:t>nátěr </a:t>
              </a:r>
              <a:r>
                <a:rPr lang="cs-CZ" sz="2200" b="1" dirty="0">
                  <a:latin typeface="Cambria" panose="02040503050406030204" pitchFamily="18" charset="0"/>
                </a:rPr>
                <a:t>fixován</a:t>
              </a:r>
              <a:r>
                <a:rPr lang="cs-CZ" sz="2200" dirty="0">
                  <a:latin typeface="Cambria" panose="02040503050406030204" pitchFamily="18" charset="0"/>
                </a:rPr>
                <a:t> 95% </a:t>
              </a:r>
              <a:r>
                <a:rPr lang="cs-CZ" sz="2200" i="1" dirty="0">
                  <a:latin typeface="Cambria" panose="02040503050406030204" pitchFamily="18" charset="0"/>
                </a:rPr>
                <a:t>alkoholem</a:t>
              </a:r>
              <a:r>
                <a:rPr lang="cs-CZ" sz="2200" dirty="0">
                  <a:latin typeface="Cambria" panose="02040503050406030204" pitchFamily="18" charset="0"/>
                </a:rPr>
                <a:t> nebo </a:t>
              </a:r>
              <a:r>
                <a:rPr lang="cs-CZ" sz="2200" i="1" dirty="0">
                  <a:latin typeface="Cambria" panose="02040503050406030204" pitchFamily="18" charset="0"/>
                </a:rPr>
                <a:t>zaschnutím na vzduchu </a:t>
              </a:r>
              <a:r>
                <a:rPr lang="cs-CZ" sz="2200" dirty="0">
                  <a:latin typeface="Cambria" panose="02040503050406030204" pitchFamily="18" charset="0"/>
                </a:rPr>
                <a:t>(dle zvyklostí: např. ½ skel alkoholem, ½ na vzduchu)</a:t>
              </a:r>
              <a:endParaRPr lang="en-US" sz="2200" i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75521" y="1467134"/>
            <a:ext cx="3175047" cy="3445929"/>
            <a:chOff x="251520" y="1467133"/>
            <a:chExt cx="3175047" cy="3445929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 cstate="print"/>
            <a:srcRect b="12325"/>
            <a:stretch/>
          </p:blipFill>
          <p:spPr>
            <a:xfrm>
              <a:off x="251520" y="1467133"/>
              <a:ext cx="2155954" cy="18902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5" cstate="print"/>
            <a:srcRect l="20377" t="45265" r="27486" b="16157"/>
            <a:stretch/>
          </p:blipFill>
          <p:spPr>
            <a:xfrm flipH="1">
              <a:off x="1540969" y="2739045"/>
              <a:ext cx="1885598" cy="1047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51520" y="3466512"/>
              <a:ext cx="2952328" cy="144655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 err="1">
                  <a:latin typeface="Cambria" panose="02040503050406030204" pitchFamily="18" charset="0"/>
                </a:rPr>
                <a:t>bb</a:t>
              </a:r>
              <a:r>
                <a:rPr lang="cs-CZ" sz="2200" dirty="0">
                  <a:latin typeface="Cambria" panose="02040503050406030204" pitchFamily="18" charset="0"/>
                </a:rPr>
                <a:t>. jsou aspirovány tenkou jehlou (pod zrakovou / UZV kontrolou)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sp>
        <p:nvSpPr>
          <p:cNvPr id="16" name="Šipka doprava 15"/>
          <p:cNvSpPr/>
          <p:nvPr/>
        </p:nvSpPr>
        <p:spPr>
          <a:xfrm rot="5400000">
            <a:off x="6935784" y="4749456"/>
            <a:ext cx="696696" cy="360040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6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4556" y="349451"/>
            <a:ext cx="10058400" cy="832835"/>
          </a:xfrm>
          <a:solidFill>
            <a:srgbClr val="FFFF99"/>
          </a:solidFill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Punkce / </a:t>
            </a:r>
            <a:r>
              <a:rPr lang="cs-CZ" b="1" dirty="0" err="1">
                <a:solidFill>
                  <a:schemeClr val="tx1"/>
                </a:solidFill>
                <a:latin typeface="Calibri" panose="020F0502020204030204" pitchFamily="34" charset="0"/>
              </a:rPr>
              <a:t>laváž</a:t>
            </a:r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</a:rPr>
              <a:t> tělních tekutin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00313" y="2132856"/>
            <a:ext cx="8895716" cy="2055952"/>
            <a:chOff x="176313" y="2132856"/>
            <a:chExt cx="8895716" cy="2055952"/>
          </a:xfrm>
        </p:grpSpPr>
        <p:pic>
          <p:nvPicPr>
            <p:cNvPr id="5122" name="Picture 2" descr="Steps in Cytopreparatory Techniques: &#10;1.Evaluation of specimens &#10;2.Preparation of smears &#10;3.Fixation &#10;4.Staining and cover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1" t="36159" r="82474" b="24685"/>
            <a:stretch/>
          </p:blipFill>
          <p:spPr bwMode="auto">
            <a:xfrm rot="21025332" flipH="1">
              <a:off x="5003135" y="2402325"/>
              <a:ext cx="792088" cy="17864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http://www.avicenna.cz/media/obrazky/20041201-Injekc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4" b="4983"/>
            <a:stretch/>
          </p:blipFill>
          <p:spPr bwMode="auto">
            <a:xfrm rot="21216762" flipH="1">
              <a:off x="176313" y="2528128"/>
              <a:ext cx="2003181" cy="13488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Šipka doprava 5"/>
            <p:cNvSpPr/>
            <p:nvPr/>
          </p:nvSpPr>
          <p:spPr>
            <a:xfrm rot="9062421">
              <a:off x="1901352" y="2518671"/>
              <a:ext cx="8264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9621" y="2132856"/>
              <a:ext cx="367240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/>
              </a:pPr>
              <a:r>
                <a:rPr lang="cs-CZ" sz="2200" dirty="0">
                  <a:latin typeface="Cambria" panose="02040503050406030204" pitchFamily="18" charset="0"/>
                </a:rPr>
                <a:t>tekutina je punktována/ drénována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5124" name="Picture 4" descr="http://www.homeveda.com/assets/images/v_Thumbnails/ascites_018.jpg?fbrefresh=random_parameter_12345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4990" r="5389" b="6605"/>
          <a:stretch/>
        </p:blipFill>
        <p:spPr bwMode="auto">
          <a:xfrm flipH="1">
            <a:off x="4079777" y="1340768"/>
            <a:ext cx="2626313" cy="2049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doprava 16"/>
          <p:cNvSpPr/>
          <p:nvPr/>
        </p:nvSpPr>
        <p:spPr>
          <a:xfrm rot="1747307">
            <a:off x="5370395" y="2813230"/>
            <a:ext cx="1483449" cy="452126"/>
          </a:xfrm>
          <a:prstGeom prst="rightArrow">
            <a:avLst/>
          </a:prstGeom>
          <a:pattFill prst="lgCheck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solidFill>
              <a:srgbClr val="2D75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29327" y="3682429"/>
            <a:ext cx="7086682" cy="1685983"/>
            <a:chOff x="1805327" y="3682428"/>
            <a:chExt cx="7086682" cy="1685983"/>
          </a:xfrm>
        </p:grpSpPr>
        <p:grpSp>
          <p:nvGrpSpPr>
            <p:cNvPr id="8" name="Skupina 7"/>
            <p:cNvGrpSpPr/>
            <p:nvPr/>
          </p:nvGrpSpPr>
          <p:grpSpPr>
            <a:xfrm>
              <a:off x="2555776" y="3719577"/>
              <a:ext cx="1518138" cy="1648834"/>
              <a:chOff x="4754930" y="3509813"/>
              <a:chExt cx="1518138" cy="1648834"/>
            </a:xfrm>
          </p:grpSpPr>
          <p:pic>
            <p:nvPicPr>
              <p:cNvPr id="5128" name="Picture 8" descr="http://www.verkon.cz/data/catalog/big/img4946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6" t="8013" r="5798" b="6938"/>
              <a:stretch/>
            </p:blipFill>
            <p:spPr bwMode="auto">
              <a:xfrm>
                <a:off x="4850248" y="3581900"/>
                <a:ext cx="1368152" cy="14776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ál 6"/>
              <p:cNvSpPr/>
              <p:nvPr/>
            </p:nvSpPr>
            <p:spPr>
              <a:xfrm>
                <a:off x="4754930" y="3509813"/>
                <a:ext cx="1518138" cy="1648834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Šipka doprava 32"/>
            <p:cNvSpPr/>
            <p:nvPr/>
          </p:nvSpPr>
          <p:spPr>
            <a:xfrm rot="20046844" flipH="1">
              <a:off x="3823135" y="3682428"/>
              <a:ext cx="124716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Šipka doprava 17"/>
            <p:cNvSpPr/>
            <p:nvPr/>
          </p:nvSpPr>
          <p:spPr>
            <a:xfrm rot="2048972">
              <a:off x="1805327" y="3694510"/>
              <a:ext cx="1094820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79641" y="4149080"/>
              <a:ext cx="33123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2"/>
              </a:pPr>
              <a:r>
                <a:rPr lang="cs-CZ" sz="2200" dirty="0">
                  <a:latin typeface="Cambria" panose="02040503050406030204" pitchFamily="18" charset="0"/>
                </a:rPr>
                <a:t>centrifuga (</a:t>
              </a:r>
              <a:r>
                <a:rPr lang="cs-CZ" sz="2200" dirty="0" err="1">
                  <a:latin typeface="Cambria" panose="02040503050406030204" pitchFamily="18" charset="0"/>
                </a:rPr>
                <a:t>cytospin</a:t>
              </a:r>
              <a:r>
                <a:rPr lang="cs-CZ" sz="2200" dirty="0">
                  <a:latin typeface="Cambria" panose="02040503050406030204" pitchFamily="18" charset="0"/>
                </a:rPr>
                <a:t>)</a:t>
              </a:r>
              <a:endParaRPr lang="en-US" sz="2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11625" y="5000366"/>
            <a:ext cx="7974161" cy="1756099"/>
            <a:chOff x="1187624" y="5000365"/>
            <a:chExt cx="7974161" cy="1756099"/>
          </a:xfrm>
        </p:grpSpPr>
        <p:pic>
          <p:nvPicPr>
            <p:cNvPr id="5132" name="Picture 12" descr="http://www.labolan.es/upload/productos/imagenes/p_751_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7" t="6810"/>
            <a:stretch/>
          </p:blipFill>
          <p:spPr bwMode="auto">
            <a:xfrm>
              <a:off x="3491880" y="5517232"/>
              <a:ext cx="1907382" cy="1239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s://static.fishersci.ca/images/F47649~wl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3" t="9995" r="5252" b="8631"/>
            <a:stretch/>
          </p:blipFill>
          <p:spPr bwMode="auto">
            <a:xfrm>
              <a:off x="1187624" y="5157192"/>
              <a:ext cx="1441125" cy="154051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Šipka doprava 33"/>
            <p:cNvSpPr/>
            <p:nvPr/>
          </p:nvSpPr>
          <p:spPr>
            <a:xfrm rot="18484152" flipH="1">
              <a:off x="2007888" y="5182140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Šipka doprava 25"/>
            <p:cNvSpPr/>
            <p:nvPr/>
          </p:nvSpPr>
          <p:spPr>
            <a:xfrm rot="3115848">
              <a:off x="3520057" y="5254147"/>
              <a:ext cx="848181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9865" y="5013176"/>
              <a:ext cx="385192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nanesen na podložní skla („terčík“)</a:t>
              </a:r>
            </a:p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+mj-lt"/>
                <a:buAutoNum type="arabicPeriod" startAt="3"/>
              </a:pPr>
              <a:r>
                <a:rPr lang="cs-CZ" sz="2000" dirty="0">
                  <a:latin typeface="Cambria" panose="02040503050406030204" pitchFamily="18" charset="0"/>
                </a:rPr>
                <a:t>sediment je vložen do </a:t>
              </a:r>
              <a:r>
                <a:rPr lang="cs-CZ" sz="2000" dirty="0" err="1">
                  <a:latin typeface="Cambria" panose="02040503050406030204" pitchFamily="18" charset="0"/>
                </a:rPr>
                <a:t>kazetky</a:t>
              </a:r>
              <a:r>
                <a:rPr lang="cs-CZ" sz="2000" dirty="0">
                  <a:latin typeface="Cambria" panose="02040503050406030204" pitchFamily="18" charset="0"/>
                </a:rPr>
                <a:t>  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→ </a:t>
              </a:r>
              <a:r>
                <a:rPr lang="cs-CZ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cytoblok</a:t>
              </a:r>
              <a:r>
                <a:rPr lang="cs-CZ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(parafínu ... řezy ... HE + lze i IHC)</a:t>
              </a:r>
              <a:r>
                <a:rPr lang="cs-CZ" sz="2000" i="1" dirty="0">
                  <a:latin typeface="Cambria" panose="02040503050406030204" pitchFamily="18" charset="0"/>
                </a:rPr>
                <a:t> </a:t>
              </a:r>
              <a:endParaRPr lang="en-US" sz="2000" i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195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5429270" y="2708920"/>
            <a:ext cx="2773620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v laboratoři: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zhotovení </a:t>
            </a:r>
            <a:r>
              <a:rPr lang="cs-CZ" dirty="0" err="1">
                <a:latin typeface="Cambria" panose="02040503050406030204" pitchFamily="18" charset="0"/>
              </a:rPr>
              <a:t>cytobloku</a:t>
            </a:r>
            <a:r>
              <a:rPr lang="cs-CZ" dirty="0">
                <a:latin typeface="Cambria" panose="02040503050406030204" pitchFamily="18" charset="0"/>
              </a:rPr>
              <a:t>, nátěrů po centrifugaci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barvení</a:t>
            </a:r>
          </a:p>
          <a:p>
            <a:pPr marL="357188" lvl="1" indent="-179388"/>
            <a:r>
              <a:rPr lang="cs-CZ" dirty="0">
                <a:latin typeface="Cambria" panose="02040503050406030204" pitchFamily="18" charset="0"/>
              </a:rPr>
              <a:t>montování pod krycí sklíčko/fólii</a:t>
            </a:r>
          </a:p>
        </p:txBody>
      </p:sp>
      <p:pic>
        <p:nvPicPr>
          <p:cNvPr id="1028" name="Picture 4" descr="http://i.iinfo.cz/images/310/ordinace-v-ruzove-zahrade-2-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r="20629"/>
          <a:stretch/>
        </p:blipFill>
        <p:spPr bwMode="auto">
          <a:xfrm>
            <a:off x="1776002" y="1117793"/>
            <a:ext cx="2341756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Výsledek obrázku pro nebezpečí nákazy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5" name="Skupina 14"/>
          <p:cNvGrpSpPr/>
          <p:nvPr/>
        </p:nvGrpSpPr>
        <p:grpSpPr>
          <a:xfrm>
            <a:off x="1776002" y="854057"/>
            <a:ext cx="4627888" cy="1710901"/>
            <a:chOff x="252002" y="854056"/>
            <a:chExt cx="4627888" cy="1710901"/>
          </a:xfrm>
        </p:grpSpPr>
        <p:sp>
          <p:nvSpPr>
            <p:cNvPr id="13" name="Šipka doprava 12"/>
            <p:cNvSpPr/>
            <p:nvPr/>
          </p:nvSpPr>
          <p:spPr>
            <a:xfrm>
              <a:off x="252002" y="2080325"/>
              <a:ext cx="4627888" cy="484632"/>
            </a:xfrm>
            <a:prstGeom prst="rightArrow">
              <a:avLst/>
            </a:prstGeom>
            <a:pattFill prst="lgCheck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rgbClr val="2D75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previews.123rf.com/images/file404/file4041502/file404150200374/36068734-pizza-delivery-on-a-bicycle-illustration-Stock-Photo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4" t="19118" r="20540" b="19775"/>
            <a:stretch/>
          </p:blipFill>
          <p:spPr bwMode="auto">
            <a:xfrm flipH="1">
              <a:off x="2771800" y="854056"/>
              <a:ext cx="1286183" cy="141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obsah 6"/>
          <p:cNvSpPr>
            <a:spLocks noGrp="1"/>
          </p:cNvSpPr>
          <p:nvPr>
            <p:ph sz="quarter" idx="2"/>
          </p:nvPr>
        </p:nvSpPr>
        <p:spPr>
          <a:xfrm>
            <a:off x="1524002" y="2708920"/>
            <a:ext cx="3347863" cy="201622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B0F0"/>
                </a:solidFill>
                <a:latin typeface="Cambria" panose="02040503050406030204" pitchFamily="18" charset="0"/>
              </a:rPr>
              <a:t>odběr cytologického materiálu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nátěry </a:t>
            </a:r>
            <a:r>
              <a:rPr lang="cs-CZ" dirty="0">
                <a:latin typeface="Cambria" panose="02040503050406030204" pitchFamily="18" charset="0"/>
              </a:rPr>
              <a:t>na podložní skla </a:t>
            </a:r>
            <a:br>
              <a:rPr lang="cs-CZ" dirty="0">
                <a:latin typeface="Cambria" panose="02040503050406030204" pitchFamily="18" charset="0"/>
              </a:rPr>
            </a:br>
            <a:r>
              <a:rPr lang="cs-CZ" dirty="0">
                <a:latin typeface="Cambria" panose="02040503050406030204" pitchFamily="18" charset="0"/>
              </a:rPr>
              <a:t>(+ fixace)</a:t>
            </a:r>
          </a:p>
          <a:p>
            <a:pPr marL="357188" lvl="1" indent="-179388"/>
            <a:r>
              <a:rPr lang="cs-CZ" b="1" dirty="0">
                <a:latin typeface="Cambria" panose="02040503050406030204" pitchFamily="18" charset="0"/>
              </a:rPr>
              <a:t>tekutý materiál </a:t>
            </a:r>
            <a:r>
              <a:rPr lang="cs-CZ" dirty="0">
                <a:latin typeface="Cambria" panose="02040503050406030204" pitchFamily="18" charset="0"/>
              </a:rPr>
              <a:t>(stříkačky, zkumavky, </a:t>
            </a:r>
            <a:r>
              <a:rPr lang="cs-CZ" dirty="0" err="1">
                <a:latin typeface="Cambria" panose="02040503050406030204" pitchFamily="18" charset="0"/>
              </a:rPr>
              <a:t>sputovky</a:t>
            </a:r>
            <a:r>
              <a:rPr lang="cs-CZ" dirty="0">
                <a:latin typeface="Cambria" panose="02040503050406030204" pitchFamily="18" charset="0"/>
              </a:rPr>
              <a:t>…)</a:t>
            </a:r>
          </a:p>
          <a:p>
            <a:pPr marL="268288" indent="-268288">
              <a:buNone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3" name="Zástupný symbol pro obsah 6"/>
          <p:cNvSpPr>
            <a:spLocks noGrp="1"/>
          </p:cNvSpPr>
          <p:nvPr>
            <p:ph sz="quarter" idx="2"/>
          </p:nvPr>
        </p:nvSpPr>
        <p:spPr>
          <a:xfrm>
            <a:off x="8328248" y="2706080"/>
            <a:ext cx="1885020" cy="119150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cs-CZ" sz="1800" b="1" dirty="0">
                <a:latin typeface="Cambria" panose="02040503050406030204" pitchFamily="18" charset="0"/>
              </a:rPr>
              <a:t>vyhodnocení </a:t>
            </a:r>
            <a:r>
              <a:rPr lang="cs-CZ" sz="1800" dirty="0">
                <a:latin typeface="Cambria" panose="02040503050406030204" pitchFamily="18" charset="0"/>
              </a:rPr>
              <a:t>nálezu cytologem-patologem</a:t>
            </a:r>
          </a:p>
        </p:txBody>
      </p:sp>
      <p:sp>
        <p:nvSpPr>
          <p:cNvPr id="12" name="Zahnutá šipka doleva 11"/>
          <p:cNvSpPr/>
          <p:nvPr/>
        </p:nvSpPr>
        <p:spPr>
          <a:xfrm>
            <a:off x="8576823" y="1485858"/>
            <a:ext cx="1933824" cy="4823463"/>
          </a:xfrm>
          <a:prstGeom prst="curvedLeftArrow">
            <a:avLst/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6096001" y="503413"/>
            <a:ext cx="3059823" cy="1802754"/>
            <a:chOff x="4572000" y="503413"/>
            <a:chExt cx="3059823" cy="1802754"/>
          </a:xfrm>
        </p:grpSpPr>
        <p:pic>
          <p:nvPicPr>
            <p:cNvPr id="1034" name="Picture 10" descr="http://tguide.org/wp-content/uploads/2015/02/hospital.pn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2" t="4574" r="5553" b="5120"/>
            <a:stretch/>
          </p:blipFill>
          <p:spPr bwMode="auto">
            <a:xfrm>
              <a:off x="4572000" y="503413"/>
              <a:ext cx="2110064" cy="156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e-safetyshop.eu/uploads/images_products_large/1615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890" y="1247920"/>
              <a:ext cx="747142" cy="1039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www.mikroskopy-dalekohledy.cz/images/produkty/original/21.png">
              <a:hlinkClick r:id="rId10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0" t="6660" r="11748" b="11642"/>
            <a:stretch/>
          </p:blipFill>
          <p:spPr bwMode="auto">
            <a:xfrm>
              <a:off x="6444208" y="815864"/>
              <a:ext cx="1187615" cy="1490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2" name="Picture 18" descr="http://thumbs.dreamstime.com/z/carrier-pigeon-letter-16527674.jpg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824" b="9989"/>
          <a:stretch/>
        </p:blipFill>
        <p:spPr bwMode="auto">
          <a:xfrm>
            <a:off x="7136433" y="5229200"/>
            <a:ext cx="1324248" cy="12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hnutá šipka 13"/>
          <p:cNvSpPr/>
          <p:nvPr/>
        </p:nvSpPr>
        <p:spPr>
          <a:xfrm rot="16200000">
            <a:off x="4268427" y="3672397"/>
            <a:ext cx="864096" cy="3977702"/>
          </a:xfrm>
          <a:prstGeom prst="bentArrow">
            <a:avLst>
              <a:gd name="adj1" fmla="val 34034"/>
              <a:gd name="adj2" fmla="val 34034"/>
              <a:gd name="adj3" fmla="val 41777"/>
              <a:gd name="adj4" fmla="val 60526"/>
            </a:avLst>
          </a:prstGeom>
          <a:pattFill prst="lgCheck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25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75" y="1536971"/>
            <a:ext cx="4811949" cy="36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842617" y="743830"/>
            <a:ext cx="2890664" cy="369332"/>
          </a:xfrm>
          <a:prstGeom prst="rect">
            <a:avLst/>
          </a:prstGeom>
          <a:solidFill>
            <a:srgbClr val="00B0F0"/>
          </a:solidFill>
          <a:ln w="9525" algn="ctr">
            <a:solidFill>
              <a:srgbClr val="3A1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latin typeface="Cambria" panose="02040503050406030204" pitchFamily="18" charset="0"/>
              </a:rPr>
              <a:t>papilární CA štítné žlázy</a:t>
            </a:r>
            <a:endParaRPr lang="cs-CZ" altLang="cs-CZ" dirty="0">
              <a:latin typeface="Cambria" panose="02040503050406030204" pitchFamily="18" charset="0"/>
            </a:endParaRPr>
          </a:p>
        </p:txBody>
      </p:sp>
      <p:pic>
        <p:nvPicPr>
          <p:cNvPr id="4" name="Picture 3" descr="NE tumor 357606">
            <a:extLst>
              <a:ext uri="{FF2B5EF4-FFF2-40B4-BE49-F238E27FC236}">
                <a16:creationId xmlns:a16="http://schemas.microsoft.com/office/drawing/2014/main" id="{432D20CD-C186-4679-8407-4CB8BA5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5080" y="1535252"/>
            <a:ext cx="4756827" cy="361068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EFAF21-E073-4C99-8C41-A22771F92B09}"/>
              </a:ext>
            </a:extLst>
          </p:cNvPr>
          <p:cNvSpPr txBox="1"/>
          <p:nvPr/>
        </p:nvSpPr>
        <p:spPr>
          <a:xfrm>
            <a:off x="7004618" y="777541"/>
            <a:ext cx="395775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Cambria" panose="02040503050406030204" pitchFamily="18" charset="0"/>
              </a:rPr>
              <a:t>Neuroendokrinní tumor pankreatu </a:t>
            </a:r>
          </a:p>
        </p:txBody>
      </p:sp>
    </p:spTree>
    <p:extLst>
      <p:ext uri="{BB962C8B-B14F-4D97-AF65-F5344CB8AC3E}">
        <p14:creationId xmlns:p14="http://schemas.microsoft.com/office/powerpoint/2010/main" val="162220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1006B-96B7-40AA-994D-7F25D0A3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6271BF-4B5B-4287-A068-881623627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3076"/>
            <a:ext cx="10267406" cy="441627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Obecná patologie: nauka o nemoci; studuje:</a:t>
            </a:r>
          </a:p>
          <a:p>
            <a:pPr>
              <a:buFontTx/>
              <a:buChar char="-"/>
            </a:pPr>
            <a:r>
              <a:rPr lang="cs-CZ" sz="2800" b="1" dirty="0"/>
              <a:t> </a:t>
            </a:r>
            <a:r>
              <a:rPr lang="cs-CZ" sz="2800" dirty="0">
                <a:solidFill>
                  <a:schemeClr val="tx1"/>
                </a:solidFill>
              </a:rPr>
              <a:t>příčiny nemoci/etiologii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mechanismus vzniku a vývoje nemoci/patogenezi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strukturální změny/morfologii</a:t>
            </a:r>
          </a:p>
          <a:p>
            <a:pPr>
              <a:buFontTx/>
              <a:buChar char="-"/>
            </a:pPr>
            <a:r>
              <a:rPr lang="cs-CZ" sz="2800" dirty="0">
                <a:solidFill>
                  <a:schemeClr val="tx1"/>
                </a:solidFill>
              </a:rPr>
              <a:t> klinické konsekvence změn</a:t>
            </a:r>
          </a:p>
          <a:p>
            <a:pPr marL="0" indent="0">
              <a:buNone/>
            </a:pPr>
            <a:endParaRPr lang="cs-CZ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 Patologie v klinické praxi (diagnostická patologie):  </a:t>
            </a:r>
          </a:p>
          <a:p>
            <a:pPr marL="0" indent="0">
              <a:buNone/>
            </a:pPr>
            <a:r>
              <a:rPr lang="cs-CZ" sz="2800" dirty="0"/>
              <a:t>Diagnostika chorobných změn na základě vyšetření chirurgicky získaných vzorků tkáně (tj. histopatologické vyšetření biopsií) a cytologických vzorků (</a:t>
            </a:r>
            <a:r>
              <a:rPr lang="cs-CZ" sz="2800" dirty="0" err="1"/>
              <a:t>cytopatologické</a:t>
            </a:r>
            <a:r>
              <a:rPr lang="cs-CZ" sz="2800" dirty="0"/>
              <a:t> vyšetření): cca 98 % objemu práce pracoviště patologie</a:t>
            </a:r>
          </a:p>
          <a:p>
            <a:pPr marL="0" indent="0">
              <a:buNone/>
            </a:pPr>
            <a:r>
              <a:rPr lang="cs-CZ" sz="2800" dirty="0" err="1"/>
              <a:t>Nekroptická</a:t>
            </a:r>
            <a:r>
              <a:rPr lang="cs-CZ" sz="2800" dirty="0"/>
              <a:t>/autoptická vyšetření – pitvy: cca 2 % objemu práce pracoviště patologie  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87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A4688-AE76-4BC5-A533-81E15A17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3600" b="1" dirty="0" err="1"/>
              <a:t>Imunohistochemická</a:t>
            </a:r>
            <a:r>
              <a:rPr lang="cs-CZ" sz="3600" b="1" dirty="0"/>
              <a:t> (IHC) </a:t>
            </a:r>
            <a:br>
              <a:rPr lang="cs-CZ" sz="3600" b="1" dirty="0"/>
            </a:br>
            <a:r>
              <a:rPr lang="cs-CZ" sz="3600" b="1" dirty="0"/>
              <a:t>a imunofluorescenční vyšetření (IMF)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683313-DA4B-4C19-8D2A-1E814B9B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04911"/>
            <a:ext cx="10634800" cy="464487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400" dirty="0"/>
              <a:t>histologická metody, při níž se ve vyšetřovaném vzorku tkáně prokazuje přítomnost určitých antigenů pomocí specifických protilátek s navázanými chemickými sloučeninami (např. enzymem (enzymatická reakce se substrátem výsledné barevné reakce) či </a:t>
            </a:r>
            <a:r>
              <a:rPr lang="cs-CZ" sz="2400" dirty="0" err="1"/>
              <a:t>fluorochromem</a:t>
            </a:r>
            <a:r>
              <a:rPr lang="cs-CZ" sz="2400" dirty="0"/>
              <a:t>), které umožňují jejich průkaz (= průkaz vazby </a:t>
            </a:r>
            <a:r>
              <a:rPr lang="cs-CZ" sz="2400" dirty="0" err="1"/>
              <a:t>Ag</a:t>
            </a:r>
            <a:r>
              <a:rPr lang="cs-CZ" sz="2400" dirty="0"/>
              <a:t>/ </a:t>
            </a:r>
            <a:r>
              <a:rPr lang="cs-CZ" sz="2400" dirty="0" err="1"/>
              <a:t>Ig</a:t>
            </a:r>
            <a:r>
              <a:rPr lang="cs-CZ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V</a:t>
            </a:r>
            <a:r>
              <a:rPr lang="cs-CZ" sz="2400" b="1" dirty="0"/>
              <a:t>ýznam </a:t>
            </a:r>
            <a:r>
              <a:rPr lang="cs-CZ" sz="2400" b="1" dirty="0" err="1"/>
              <a:t>imunohistochemie</a:t>
            </a:r>
            <a:r>
              <a:rPr lang="cs-CZ" sz="2400" b="1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Diagnostický</a:t>
            </a:r>
          </a:p>
          <a:p>
            <a:pPr marL="0" indent="0">
              <a:buNone/>
            </a:pPr>
            <a:r>
              <a:rPr lang="cs-CZ" dirty="0"/>
              <a:t> (př. při typizaci nádorových onemocnění na základě </a:t>
            </a:r>
            <a:r>
              <a:rPr lang="cs-CZ" dirty="0" err="1"/>
              <a:t>imunofenotypu</a:t>
            </a:r>
            <a:r>
              <a:rPr lang="cs-CZ" dirty="0"/>
              <a:t> – exprese sledovaných markerů, typizace jednotlivých nádorových typů, diagnostika lymfomů)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Prognostický</a:t>
            </a:r>
          </a:p>
          <a:p>
            <a:pPr marL="0" indent="0">
              <a:buNone/>
            </a:pPr>
            <a:r>
              <a:rPr lang="cs-CZ" dirty="0"/>
              <a:t>   (predikce prognózy, př. lepší prognóza karcinomů prsu s pozitivní expresí steroidních receptorů (ER, PR)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b="1" i="1" dirty="0"/>
              <a:t>Prediktivní </a:t>
            </a:r>
          </a:p>
          <a:p>
            <a:pPr marL="0" indent="0">
              <a:buNone/>
            </a:pPr>
            <a:r>
              <a:rPr lang="cs-CZ" dirty="0"/>
              <a:t>   (predikce odpovědi na terapii, př. vyšetření exprese steroidních receptorů u karcinomu prsu v    </a:t>
            </a:r>
          </a:p>
          <a:p>
            <a:pPr marL="0" indent="0">
              <a:buNone/>
            </a:pPr>
            <a:r>
              <a:rPr lang="cs-CZ" dirty="0"/>
              <a:t>   predikci odpovědi na hormonální terapii)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464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AD120-E713-40F7-9493-663DDBDE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př. IHC: Exprese steroidních receptorů </a:t>
            </a:r>
          </a:p>
        </p:txBody>
      </p:sp>
      <p:pic>
        <p:nvPicPr>
          <p:cNvPr id="4" name="Picture 12" descr="SPT_PgR_60x">
            <a:extLst>
              <a:ext uri="{FF2B5EF4-FFF2-40B4-BE49-F238E27FC236}">
                <a16:creationId xmlns:a16="http://schemas.microsoft.com/office/drawing/2014/main" id="{3B7AC9C0-9414-4607-B134-2FD42ED879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5120" y="1895248"/>
            <a:ext cx="3005484" cy="402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3" descr="SPT_ER_60x">
            <a:extLst>
              <a:ext uri="{FF2B5EF4-FFF2-40B4-BE49-F238E27FC236}">
                <a16:creationId xmlns:a16="http://schemas.microsoft.com/office/drawing/2014/main" id="{889A1446-F4B9-4ABA-80A8-6947952D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2549" y="1895248"/>
            <a:ext cx="3007858" cy="4024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260FED6-701F-4C74-A40B-D33893790CCE}"/>
              </a:ext>
            </a:extLst>
          </p:cNvPr>
          <p:cNvSpPr txBox="1"/>
          <p:nvPr/>
        </p:nvSpPr>
        <p:spPr>
          <a:xfrm>
            <a:off x="838673" y="554864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negativní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991C57-84AA-46B4-B993-5BBB7DA04450}"/>
              </a:ext>
            </a:extLst>
          </p:cNvPr>
          <p:cNvSpPr txBox="1"/>
          <p:nvPr/>
        </p:nvSpPr>
        <p:spPr>
          <a:xfrm>
            <a:off x="5816775" y="5548641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pozitivní</a:t>
            </a:r>
          </a:p>
        </p:txBody>
      </p:sp>
    </p:spTree>
    <p:extLst>
      <p:ext uri="{BB962C8B-B14F-4D97-AF65-F5344CB8AC3E}">
        <p14:creationId xmlns:p14="http://schemas.microsoft.com/office/powerpoint/2010/main" val="170467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>
            <a:extLst>
              <a:ext uri="{FF2B5EF4-FFF2-40B4-BE49-F238E27FC236}">
                <a16:creationId xmlns:a16="http://schemas.microsoft.com/office/drawing/2014/main" id="{CADC598D-91C1-4426-8D85-849314834E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př. IMF: </a:t>
            </a:r>
            <a:r>
              <a:rPr lang="cs-CZ" altLang="cs-CZ" b="1" dirty="0" err="1">
                <a:solidFill>
                  <a:schemeClr val="tx1"/>
                </a:solidFill>
              </a:rPr>
              <a:t>Pemphigus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</a:rPr>
              <a:t>vulgaris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pic>
        <p:nvPicPr>
          <p:cNvPr id="319496" name="Picture 8" descr="00010+">
            <a:extLst>
              <a:ext uri="{FF2B5EF4-FFF2-40B4-BE49-F238E27FC236}">
                <a16:creationId xmlns:a16="http://schemas.microsoft.com/office/drawing/2014/main" id="{AB9E13FC-8A15-4D50-8D25-74D5C4BA8C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316" y="1952625"/>
            <a:ext cx="4387850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497" name="Text Box 9">
            <a:extLst>
              <a:ext uri="{FF2B5EF4-FFF2-40B4-BE49-F238E27FC236}">
                <a16:creationId xmlns:a16="http://schemas.microsoft.com/office/drawing/2014/main" id="{32BAAF66-4E4A-490E-96FF-2BDBE141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516563"/>
            <a:ext cx="37122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IgG</a:t>
            </a:r>
            <a:r>
              <a:rPr lang="cs-CZ" altLang="cs-CZ" dirty="0"/>
              <a:t> </a:t>
            </a:r>
            <a:r>
              <a:rPr lang="cs-CZ" altLang="cs-CZ" dirty="0" err="1"/>
              <a:t>imunopositivita</a:t>
            </a:r>
            <a:r>
              <a:rPr lang="cs-CZ" altLang="cs-CZ" dirty="0"/>
              <a:t> mezi </a:t>
            </a:r>
            <a:r>
              <a:rPr lang="cs-CZ" altLang="cs-CZ" dirty="0" err="1"/>
              <a:t>keratinocyty</a:t>
            </a:r>
            <a:endParaRPr lang="cs-CZ" altLang="cs-CZ" dirty="0"/>
          </a:p>
        </p:txBody>
      </p:sp>
      <p:pic>
        <p:nvPicPr>
          <p:cNvPr id="319499" name="Picture 11" descr="00075+">
            <a:extLst>
              <a:ext uri="{FF2B5EF4-FFF2-40B4-BE49-F238E27FC236}">
                <a16:creationId xmlns:a16="http://schemas.microsoft.com/office/drawing/2014/main" id="{2EF0AC77-182F-4F32-8E7F-D954B2B7F4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9731" y="1892300"/>
            <a:ext cx="360045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0" name="Text Box 12">
            <a:extLst>
              <a:ext uri="{FF2B5EF4-FFF2-40B4-BE49-F238E27FC236}">
                <a16:creationId xmlns:a16="http://schemas.microsoft.com/office/drawing/2014/main" id="{BE44ADBA-509E-448B-9780-027A1C4B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759" y="5523350"/>
            <a:ext cx="4514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dirty="0" err="1"/>
              <a:t>Suprabazálně</a:t>
            </a:r>
            <a:r>
              <a:rPr lang="cs-CZ" altLang="cs-CZ" dirty="0"/>
              <a:t> </a:t>
            </a:r>
            <a:r>
              <a:rPr lang="cs-CZ" altLang="cs-CZ" dirty="0" err="1"/>
              <a:t>akantolýza</a:t>
            </a:r>
            <a:r>
              <a:rPr lang="cs-CZ" altLang="cs-CZ" dirty="0"/>
              <a:t>, </a:t>
            </a:r>
            <a:r>
              <a:rPr lang="cs-CZ" altLang="cs-CZ" dirty="0" err="1"/>
              <a:t>akantolytický</a:t>
            </a:r>
            <a:r>
              <a:rPr lang="cs-CZ" altLang="cs-CZ" dirty="0"/>
              <a:t> puchýř</a:t>
            </a:r>
          </a:p>
        </p:txBody>
      </p:sp>
    </p:spTree>
    <p:extLst>
      <p:ext uri="{BB962C8B-B14F-4D97-AF65-F5344CB8AC3E}">
        <p14:creationId xmlns:p14="http://schemas.microsoft.com/office/powerpoint/2010/main" val="2104653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6DAC1-57E3-4EA3-A89E-9094F452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Molekulárně genetické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3BAC31-0B13-4CF9-96B2-81810D77F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situ</a:t>
            </a:r>
            <a:r>
              <a:rPr lang="cs-CZ" b="1" dirty="0"/>
              <a:t> hybridizace </a:t>
            </a:r>
            <a:r>
              <a:rPr lang="cs-CZ" dirty="0"/>
              <a:t>(detekce amplifikací, delecí, translokací,…)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PCR metodiky, </a:t>
            </a:r>
            <a:r>
              <a:rPr lang="cs-CZ" b="1" dirty="0" err="1"/>
              <a:t>sekvenace</a:t>
            </a:r>
            <a:endParaRPr lang="cs-CZ" b="1" dirty="0"/>
          </a:p>
          <a:p>
            <a:endParaRPr lang="cs-CZ" dirty="0"/>
          </a:p>
          <a:p>
            <a:r>
              <a:rPr lang="cs-CZ" sz="2400" b="1" dirty="0"/>
              <a:t>Význam: diagnostický, prediktivní a prognostický  </a:t>
            </a:r>
          </a:p>
          <a:p>
            <a:endParaRPr lang="cs-CZ" sz="2400" dirty="0"/>
          </a:p>
          <a:p>
            <a:r>
              <a:rPr lang="cs-CZ" sz="2400" dirty="0"/>
              <a:t>U řady nádorových typů molekulární klasifikace, molekulárně genetická vyšetření povinnou součástí diagnostického protokolu (např. tzv. integrovaná diagnostika gliomů, kolorektální karcinom (CRC),….).</a:t>
            </a:r>
          </a:p>
          <a:p>
            <a:r>
              <a:rPr lang="cs-CZ" sz="2400" dirty="0"/>
              <a:t>Morfologická diagnóza – typizace nádoru je pouze jednou složkou diagnózy.  </a:t>
            </a:r>
          </a:p>
        </p:txBody>
      </p:sp>
    </p:spTree>
    <p:extLst>
      <p:ext uri="{BB962C8B-B14F-4D97-AF65-F5344CB8AC3E}">
        <p14:creationId xmlns:p14="http://schemas.microsoft.com/office/powerpoint/2010/main" val="3943644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B7A00-17FF-4A8F-8A62-8CE40AB0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595"/>
            <a:ext cx="10058400" cy="1450757"/>
          </a:xfrm>
        </p:spPr>
        <p:txBody>
          <a:bodyPr>
            <a:normAutofit/>
          </a:bodyPr>
          <a:lstStyle/>
          <a:p>
            <a:r>
              <a:rPr lang="cs-CZ" sz="5400" b="1" dirty="0"/>
              <a:t>Studium patologie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F0B386-376F-40DF-BFAE-73079E8E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Obecná patologie</a:t>
            </a:r>
          </a:p>
          <a:p>
            <a:pPr marL="0" indent="0">
              <a:buNone/>
            </a:pPr>
            <a:r>
              <a:rPr lang="cs-CZ" sz="2800" dirty="0"/>
              <a:t>Studium mechanismů a charakteristik hlavních typů patologických procesů (záněty, nádory, regresivní změny,….)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4000" dirty="0"/>
              <a:t> </a:t>
            </a:r>
            <a:r>
              <a:rPr lang="cs-CZ" sz="4000" b="1" dirty="0"/>
              <a:t>Systémová patologie</a:t>
            </a:r>
          </a:p>
          <a:p>
            <a:pPr marL="0" indent="0">
              <a:buNone/>
            </a:pPr>
            <a:r>
              <a:rPr lang="cs-CZ" sz="2600" dirty="0"/>
              <a:t>Studium specifických nemocí jednotlivých orgánových systémů (GIT, respirační trakt, kardiovaskulární systém,..) 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169189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50221-64DF-46DD-90EE-ABC30EEBA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4898C82-509F-4AEF-8721-FF8C71A22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77081"/>
            <a:ext cx="2518890" cy="3984426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B7C714-C619-4966-92B4-4A86CEA34EE9}"/>
              </a:ext>
            </a:extLst>
          </p:cNvPr>
          <p:cNvSpPr txBox="1"/>
          <p:nvPr/>
        </p:nvSpPr>
        <p:spPr>
          <a:xfrm>
            <a:off x="1097280" y="6001228"/>
            <a:ext cx="98961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+ </a:t>
            </a:r>
            <a:r>
              <a:rPr lang="cs-CZ" b="1" dirty="0"/>
              <a:t>povinně materiály z přednášek z patologie </a:t>
            </a:r>
            <a:r>
              <a:rPr lang="cs-CZ" dirty="0"/>
              <a:t>(budou dostupné v </a:t>
            </a:r>
            <a:r>
              <a:rPr lang="cs-CZ" dirty="0" err="1"/>
              <a:t>is.muni</a:t>
            </a:r>
            <a:r>
              <a:rPr lang="cs-CZ" dirty="0"/>
              <a:t>, učebnice není třeba kupovat)</a:t>
            </a:r>
          </a:p>
          <a:p>
            <a:r>
              <a:rPr lang="cs-CZ" dirty="0"/>
              <a:t>(součástí všech přednášek budou příklady otázek do zkouškového testu, a-d – vždy 1 odpověď správná)  </a:t>
            </a:r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9525" y="2032480"/>
            <a:ext cx="2986088" cy="38115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86" y="2026518"/>
            <a:ext cx="2675123" cy="381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3852F-E004-427D-B376-C8A87360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Kontakty na garanty a vyučující: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F4427A-1302-4BB2-9522-A02B5A59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722434"/>
          </a:xfrm>
        </p:spPr>
        <p:txBody>
          <a:bodyPr>
            <a:normAutofit fontScale="47500" lnSpcReduction="20000"/>
          </a:bodyPr>
          <a:lstStyle/>
          <a:p>
            <a:r>
              <a:rPr lang="cs-CZ" sz="3400" b="1" dirty="0">
                <a:solidFill>
                  <a:schemeClr val="tx1"/>
                </a:solidFill>
              </a:rPr>
              <a:t>Garanti:</a:t>
            </a:r>
          </a:p>
          <a:p>
            <a:r>
              <a:rPr lang="cs-CZ" sz="2500" dirty="0">
                <a:solidFill>
                  <a:schemeClr val="tx1"/>
                </a:solidFill>
              </a:rPr>
              <a:t>doc. MUDr. Leoš Křen, Ph.D.                         </a:t>
            </a:r>
            <a:r>
              <a:rPr lang="cs-CZ" sz="2500" dirty="0">
                <a:solidFill>
                  <a:schemeClr val="tx1"/>
                </a:solidFill>
                <a:hlinkClick r:id="rId2"/>
              </a:rPr>
              <a:t>Kren.Leos@fnbrno.cz</a:t>
            </a:r>
            <a:endParaRPr lang="cs-CZ" sz="2500" dirty="0">
              <a:solidFill>
                <a:schemeClr val="tx1"/>
              </a:solidFill>
            </a:endParaRPr>
          </a:p>
          <a:p>
            <a:r>
              <a:rPr lang="cs-CZ" sz="2500" dirty="0">
                <a:solidFill>
                  <a:schemeClr val="tx1"/>
                </a:solidFill>
              </a:rPr>
              <a:t>(BHPA021p, BRPA021p, BOPA021p</a:t>
            </a:r>
            <a:r>
              <a:rPr lang="cs-CZ" sz="2500" dirty="0" smtClean="0">
                <a:solidFill>
                  <a:schemeClr val="tx1"/>
                </a:solidFill>
              </a:rPr>
              <a:t>)</a:t>
            </a:r>
            <a:endParaRPr lang="cs-CZ" sz="2500" dirty="0">
              <a:solidFill>
                <a:schemeClr val="tx1"/>
              </a:solidFill>
            </a:endParaRPr>
          </a:p>
          <a:p>
            <a:r>
              <a:rPr lang="cs-CZ" sz="2500" dirty="0">
                <a:solidFill>
                  <a:schemeClr val="tx1"/>
                </a:solidFill>
              </a:rPr>
              <a:t>prof. MUDr. Markéta Hermanová, Ph.D      </a:t>
            </a:r>
            <a:r>
              <a:rPr lang="cs-CZ" sz="2500" dirty="0">
                <a:solidFill>
                  <a:schemeClr val="tx1"/>
                </a:solidFill>
                <a:hlinkClick r:id="rId3"/>
              </a:rPr>
              <a:t>marketa.hermanova@fnusa.cz</a:t>
            </a:r>
            <a:endParaRPr lang="cs-CZ" sz="2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500" dirty="0">
                <a:solidFill>
                  <a:schemeClr val="tx1"/>
                </a:solidFill>
              </a:rPr>
              <a:t>  (BKPA021p</a:t>
            </a:r>
            <a:r>
              <a:rPr lang="cs-CZ" sz="25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sz="2500" dirty="0">
              <a:solidFill>
                <a:schemeClr val="tx1"/>
              </a:solidFill>
            </a:endParaRPr>
          </a:p>
          <a:p>
            <a:pPr algn="just"/>
            <a:r>
              <a:rPr lang="cs-CZ" sz="2500" b="1" dirty="0">
                <a:solidFill>
                  <a:schemeClr val="tx1"/>
                </a:solidFill>
              </a:rPr>
              <a:t>MUDr. Zdeněk Bednařík                                 </a:t>
            </a:r>
            <a:r>
              <a:rPr lang="cs-CZ" sz="2500" b="1" dirty="0">
                <a:solidFill>
                  <a:schemeClr val="tx1"/>
                </a:solidFill>
                <a:hlinkClick r:id="rId4"/>
              </a:rPr>
              <a:t>zdenek.bednarik@fnusa.cz</a:t>
            </a:r>
            <a:endParaRPr lang="cs-CZ" sz="2500" b="1" dirty="0">
              <a:solidFill>
                <a:schemeClr val="tx1"/>
              </a:solidFill>
            </a:endParaRPr>
          </a:p>
          <a:p>
            <a:pPr algn="just"/>
            <a:r>
              <a:rPr lang="cs-CZ" sz="2500" dirty="0">
                <a:solidFill>
                  <a:schemeClr val="tx1"/>
                </a:solidFill>
              </a:rPr>
              <a:t>MUDr. Michal Hendrych                                 </a:t>
            </a:r>
            <a:r>
              <a:rPr lang="cs-CZ" sz="2500" dirty="0" smtClean="0">
                <a:solidFill>
                  <a:schemeClr val="tx1"/>
                </a:solidFill>
                <a:hlinkClick r:id="rId5"/>
              </a:rPr>
              <a:t>michal.hendrych@fnusa.cz</a:t>
            </a:r>
            <a:endParaRPr lang="cs-CZ" sz="2500" dirty="0" smtClean="0">
              <a:solidFill>
                <a:schemeClr val="tx1"/>
              </a:solidFill>
            </a:endParaRPr>
          </a:p>
          <a:p>
            <a:pPr algn="just"/>
            <a:r>
              <a:rPr lang="cs-CZ" sz="2500" dirty="0" smtClean="0">
                <a:solidFill>
                  <a:schemeClr val="tx1"/>
                </a:solidFill>
              </a:rPr>
              <a:t>MUDr. Julie Hylmarová</a:t>
            </a:r>
            <a:r>
              <a:rPr lang="cs-CZ" sz="2500" dirty="0">
                <a:solidFill>
                  <a:schemeClr val="tx1"/>
                </a:solidFill>
              </a:rPr>
              <a:t>	 </a:t>
            </a:r>
            <a:r>
              <a:rPr lang="cs-CZ" sz="2500" dirty="0" smtClean="0">
                <a:solidFill>
                  <a:schemeClr val="tx1"/>
                </a:solidFill>
              </a:rPr>
              <a:t>                </a:t>
            </a:r>
            <a:r>
              <a:rPr lang="cs-CZ" sz="2500" dirty="0" smtClean="0">
                <a:solidFill>
                  <a:schemeClr val="tx1"/>
                </a:solidFill>
              </a:rPr>
              <a:t>	</a:t>
            </a:r>
            <a:r>
              <a:rPr lang="cs-CZ" sz="2500" dirty="0" smtClean="0">
                <a:solidFill>
                  <a:schemeClr val="tx1"/>
                </a:solidFill>
                <a:hlinkClick r:id="rId6"/>
              </a:rPr>
              <a:t>hylmarova.julie@fnbrno.cz</a:t>
            </a:r>
            <a:endParaRPr lang="cs-CZ" sz="2500" dirty="0" smtClean="0">
              <a:solidFill>
                <a:schemeClr val="tx1"/>
              </a:solidFill>
            </a:endParaRPr>
          </a:p>
          <a:p>
            <a:pPr algn="just"/>
            <a:r>
              <a:rPr lang="cs-CZ" sz="2500" dirty="0" smtClean="0">
                <a:solidFill>
                  <a:schemeClr val="tx1"/>
                </a:solidFill>
              </a:rPr>
              <a:t>MUDr. Irena Kubelková	                	</a:t>
            </a:r>
            <a:r>
              <a:rPr lang="cs-CZ" sz="2500" u="sng" dirty="0" smtClean="0">
                <a:hlinkClick r:id="rId7"/>
              </a:rPr>
              <a:t>kubelkova.irena@fnbrno.cz</a:t>
            </a:r>
            <a:endParaRPr lang="cs-CZ" sz="2500" dirty="0">
              <a:solidFill>
                <a:schemeClr val="tx1"/>
              </a:solidFill>
            </a:endParaRPr>
          </a:p>
          <a:p>
            <a:pPr algn="just"/>
            <a:r>
              <a:rPr lang="cs-CZ" sz="2500" dirty="0">
                <a:solidFill>
                  <a:schemeClr val="tx1"/>
                </a:solidFill>
              </a:rPr>
              <a:t>MUDr. </a:t>
            </a:r>
            <a:r>
              <a:rPr lang="cs-CZ" sz="2500" dirty="0" smtClean="0">
                <a:solidFill>
                  <a:schemeClr val="tx1"/>
                </a:solidFill>
              </a:rPr>
              <a:t>Zuzana </a:t>
            </a:r>
            <a:r>
              <a:rPr lang="cs-CZ" sz="2500" dirty="0" smtClean="0">
                <a:solidFill>
                  <a:schemeClr val="tx1"/>
                </a:solidFill>
              </a:rPr>
              <a:t>Špatná</a:t>
            </a:r>
            <a:r>
              <a:rPr lang="cs-CZ" sz="2500" dirty="0">
                <a:solidFill>
                  <a:schemeClr val="tx1"/>
                </a:solidFill>
              </a:rPr>
              <a:t>	 </a:t>
            </a:r>
            <a:r>
              <a:rPr lang="cs-CZ" sz="2500" dirty="0" smtClean="0">
                <a:solidFill>
                  <a:schemeClr val="tx1"/>
                </a:solidFill>
              </a:rPr>
              <a:t>                 </a:t>
            </a:r>
            <a:r>
              <a:rPr lang="cs-CZ" sz="2500" dirty="0" smtClean="0">
                <a:solidFill>
                  <a:schemeClr val="tx1"/>
                </a:solidFill>
              </a:rPr>
              <a:t>	</a:t>
            </a:r>
            <a:r>
              <a:rPr lang="cs-CZ" sz="2500" dirty="0" smtClean="0">
                <a:solidFill>
                  <a:schemeClr val="tx1"/>
                </a:solidFill>
                <a:hlinkClick r:id="rId8"/>
              </a:rPr>
              <a:t>zuzana.spatna@fnusa.cz</a:t>
            </a:r>
            <a:endParaRPr lang="cs-CZ" sz="2500" dirty="0" smtClean="0">
              <a:solidFill>
                <a:schemeClr val="tx1"/>
              </a:solidFill>
            </a:endParaRPr>
          </a:p>
          <a:p>
            <a:pPr algn="just"/>
            <a:r>
              <a:rPr lang="cs-CZ" sz="2500" dirty="0" smtClean="0">
                <a:solidFill>
                  <a:schemeClr val="tx1"/>
                </a:solidFill>
              </a:rPr>
              <a:t>MUDr</a:t>
            </a:r>
            <a:r>
              <a:rPr lang="cs-CZ" sz="2500" dirty="0">
                <a:solidFill>
                  <a:schemeClr val="tx1"/>
                </a:solidFill>
              </a:rPr>
              <a:t>. Michaela Rýznarová                          </a:t>
            </a:r>
            <a:r>
              <a:rPr lang="cs-CZ" sz="2500" dirty="0" smtClean="0">
                <a:solidFill>
                  <a:schemeClr val="tx1"/>
                </a:solidFill>
              </a:rPr>
              <a:t>  </a:t>
            </a:r>
            <a:r>
              <a:rPr lang="cs-CZ" sz="2500" dirty="0" smtClean="0">
                <a:solidFill>
                  <a:schemeClr val="tx1"/>
                </a:solidFill>
                <a:hlinkClick r:id="rId9"/>
              </a:rPr>
              <a:t>michaela.ryznarova@fnusa.cz</a:t>
            </a:r>
            <a:endParaRPr lang="cs-CZ" sz="2500" dirty="0" smtClean="0">
              <a:solidFill>
                <a:schemeClr val="tx1"/>
              </a:solidFill>
            </a:endParaRPr>
          </a:p>
          <a:p>
            <a:pPr algn="just"/>
            <a:r>
              <a:rPr lang="cs-CZ" sz="2500" dirty="0" smtClean="0">
                <a:solidFill>
                  <a:schemeClr val="tx1"/>
                </a:solidFill>
              </a:rPr>
              <a:t>MUDr. </a:t>
            </a:r>
            <a:r>
              <a:rPr lang="cs-CZ" sz="2500" dirty="0">
                <a:solidFill>
                  <a:schemeClr val="tx1"/>
                </a:solidFill>
              </a:rPr>
              <a:t>Pavlína Urbanová		</a:t>
            </a:r>
            <a:r>
              <a:rPr lang="cs-CZ" sz="2500" dirty="0" smtClean="0">
                <a:solidFill>
                  <a:schemeClr val="tx1"/>
                </a:solidFill>
                <a:hlinkClick r:id="rId10"/>
              </a:rPr>
              <a:t>p.urbanova@fnusa.cz</a:t>
            </a:r>
            <a:endParaRPr lang="cs-CZ" sz="2500" dirty="0" smtClean="0">
              <a:solidFill>
                <a:schemeClr val="tx1"/>
              </a:solidFill>
            </a:endParaRPr>
          </a:p>
          <a:p>
            <a:pPr algn="just"/>
            <a:r>
              <a:rPr lang="cs-CZ" sz="2500" dirty="0" smtClean="0">
                <a:solidFill>
                  <a:schemeClr val="tx1"/>
                </a:solidFill>
              </a:rPr>
              <a:t>MUDr. Jakub Vlažný 		</a:t>
            </a:r>
            <a:r>
              <a:rPr lang="cs-CZ" sz="2500" dirty="0" smtClean="0">
                <a:solidFill>
                  <a:schemeClr val="tx1"/>
                </a:solidFill>
                <a:hlinkClick r:id="rId11"/>
              </a:rPr>
              <a:t>vlazny.jakub@fnbrno.cz</a:t>
            </a:r>
            <a:endParaRPr lang="cs-CZ" sz="2500" dirty="0" smtClean="0">
              <a:solidFill>
                <a:schemeClr val="tx1"/>
              </a:solidFill>
            </a:endParaRPr>
          </a:p>
          <a:p>
            <a:pPr algn="just"/>
            <a:r>
              <a:rPr lang="cs-CZ" sz="2500" dirty="0" smtClean="0">
                <a:solidFill>
                  <a:schemeClr val="tx1"/>
                </a:solidFill>
              </a:rPr>
              <a:t>MUDr</a:t>
            </a:r>
            <a:r>
              <a:rPr lang="cs-CZ" sz="2500" dirty="0" smtClean="0">
                <a:solidFill>
                  <a:schemeClr val="tx1"/>
                </a:solidFill>
              </a:rPr>
              <a:t>. </a:t>
            </a:r>
            <a:r>
              <a:rPr lang="cs-CZ" sz="2500" dirty="0">
                <a:solidFill>
                  <a:schemeClr val="tx1"/>
                </a:solidFill>
              </a:rPr>
              <a:t>Dušan Zoufalý                      </a:t>
            </a:r>
            <a:r>
              <a:rPr lang="cs-CZ" sz="2500" dirty="0" smtClean="0">
                <a:solidFill>
                  <a:schemeClr val="tx1"/>
                </a:solidFill>
              </a:rPr>
              <a:t>                </a:t>
            </a:r>
            <a:r>
              <a:rPr lang="cs-CZ" sz="2500" dirty="0" smtClean="0">
                <a:solidFill>
                  <a:schemeClr val="tx1"/>
                </a:solidFill>
                <a:hlinkClick r:id="rId12"/>
              </a:rPr>
              <a:t>dusan.zoufaly@fnusa.cz</a:t>
            </a:r>
            <a:endParaRPr lang="cs-CZ" sz="25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u="sng" dirty="0">
              <a:solidFill>
                <a:srgbClr val="0070C0"/>
              </a:solidFill>
            </a:endParaRPr>
          </a:p>
          <a:p>
            <a:endParaRPr lang="cs-CZ" u="sng" dirty="0">
              <a:solidFill>
                <a:srgbClr val="0070C0"/>
              </a:solidFill>
            </a:endParaRP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2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Zkouška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Praktická část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Praktická část probíhá formou diskuse nad mikroskopem nebo nad obrazy makroskopickými i </a:t>
            </a:r>
            <a:r>
              <a:rPr lang="cs-CZ" dirty="0" smtClean="0"/>
              <a:t>mikroskopickými; 1x preparát nenádorový a 1x preparát nádorový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Teorie ohledně pitev - </a:t>
            </a:r>
            <a:r>
              <a:rPr lang="cs-CZ" dirty="0"/>
              <a:t>cíl, provedení, hodnocení, pitevní </a:t>
            </a:r>
            <a:r>
              <a:rPr lang="cs-CZ" dirty="0" smtClean="0"/>
              <a:t>protokol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Během semestru sepsání eseje (min. 3 stránky) na předem dané téma</a:t>
            </a:r>
          </a:p>
          <a:p>
            <a:pPr marL="201168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Teoretická část – 3 otázky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Obecná patologie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Speciální patologie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Onkologická patologie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4796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1" y="1036320"/>
            <a:ext cx="4785358" cy="47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teď reálně, srandu stranou…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Zkouškový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- 28 otázek (z každého okruhu vždy 10 otázek, přednášky; každá přednáška bude obsahovat na závěr seznam otázek pro zkouškový test, bez odpovědí…)</a:t>
            </a:r>
          </a:p>
          <a:p>
            <a:r>
              <a:rPr lang="cs-CZ" dirty="0"/>
              <a:t>- varianty odpovědí a-d, vždy 1 správně</a:t>
            </a:r>
          </a:p>
          <a:p>
            <a:r>
              <a:rPr lang="cs-CZ" dirty="0"/>
              <a:t>- pro úspěšné absolvování nutná 60 % úspěšnost </a:t>
            </a:r>
          </a:p>
          <a:p>
            <a:r>
              <a:rPr lang="cs-CZ" dirty="0"/>
              <a:t>- budou vypsány 4 termíny v </a:t>
            </a:r>
            <a:r>
              <a:rPr lang="cs-CZ" dirty="0" smtClean="0"/>
              <a:t>průběhu </a:t>
            </a:r>
            <a:r>
              <a:rPr lang="cs-CZ" dirty="0" smtClean="0"/>
              <a:t>června/července</a:t>
            </a:r>
          </a:p>
          <a:p>
            <a:r>
              <a:rPr lang="cs-CZ" dirty="0" smtClean="0"/>
              <a:t>- </a:t>
            </a:r>
            <a:r>
              <a:rPr lang="cs-CZ" dirty="0" smtClean="0"/>
              <a:t>nejspíše jako </a:t>
            </a:r>
            <a:r>
              <a:rPr lang="cs-CZ" dirty="0" err="1" smtClean="0"/>
              <a:t>odpovědník</a:t>
            </a:r>
            <a:r>
              <a:rPr lang="cs-CZ" dirty="0" smtClean="0"/>
              <a:t> na is.muni.cz</a:t>
            </a:r>
          </a:p>
          <a:p>
            <a:endParaRPr lang="cs-CZ" dirty="0"/>
          </a:p>
          <a:p>
            <a:r>
              <a:rPr lang="cs-CZ" sz="1600" dirty="0" smtClean="0"/>
              <a:t>(- </a:t>
            </a:r>
            <a:r>
              <a:rPr lang="cs-CZ" sz="1600" dirty="0"/>
              <a:t>místo konání zkouškových </a:t>
            </a:r>
            <a:r>
              <a:rPr lang="cs-CZ" sz="1600" dirty="0" smtClean="0"/>
              <a:t>testů v případě kontaktní výuky</a:t>
            </a:r>
            <a:endParaRPr lang="cs-CZ" sz="1600" dirty="0"/>
          </a:p>
          <a:p>
            <a:r>
              <a:rPr lang="cs-CZ" sz="1600" dirty="0"/>
              <a:t>  2 ve FNB (výukové místnosti v suterénu Ústavu patologie, v suterénu)</a:t>
            </a:r>
          </a:p>
          <a:p>
            <a:r>
              <a:rPr lang="cs-CZ" sz="1600" dirty="0"/>
              <a:t>  2 ve FNUSA (v posluchárně I. ústavu patologie, v přízemí</a:t>
            </a:r>
            <a:r>
              <a:rPr lang="cs-CZ" sz="1600" dirty="0" smtClean="0"/>
              <a:t>))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1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7BEC3-5D4F-40D1-961B-1D61A8B5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Nekroptická</a:t>
            </a:r>
            <a:r>
              <a:rPr lang="cs-CZ" sz="4000" b="1" dirty="0"/>
              <a:t>/autoptická vyšetření - pitvy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0EA4C8-F951-4997-B7CC-14AC776B9EB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Anatomická pitva </a:t>
            </a:r>
            <a:r>
              <a:rPr lang="cs-CZ" dirty="0"/>
              <a:t>(ústavy anatomie, výukové a výzkumné účely)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sz="2600" b="1" dirty="0">
                <a:solidFill>
                  <a:schemeClr val="accent2"/>
                </a:solidFill>
              </a:rPr>
              <a:t>Patologicko-anatomická pitva </a:t>
            </a:r>
            <a:r>
              <a:rPr lang="cs-CZ" sz="2600" dirty="0">
                <a:solidFill>
                  <a:schemeClr val="accent2"/>
                </a:solidFill>
              </a:rPr>
              <a:t>(oddělení a ústavy patologie)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/>
                </a:solidFill>
              </a:rPr>
              <a:t>U osob zemřelých ve zdravotnickém zařízení smrtí z chorobných příčin stanovených v § 88 odst. 2 ZZS.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Zdravotní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U osob zemřelých náhlým, neočekávaným nebo násilným úmrtím včetně sebevraždy, a to v případech stanovených v § 88 odst. 3 ZZS.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Soudní pitva </a:t>
            </a:r>
            <a:r>
              <a:rPr lang="cs-CZ" dirty="0"/>
              <a:t>(oddělení a ústavy soudního lékařství)</a:t>
            </a:r>
          </a:p>
          <a:p>
            <a:pPr marL="0" indent="0">
              <a:buNone/>
            </a:pPr>
            <a:r>
              <a:rPr lang="cs-CZ" dirty="0"/>
              <a:t>Nařizují orgány činné v trestním řízení, nejčastěji policejní orgán, resp. státní zástupce. Soudní pitva je nařizována usnesením dle  § 115 trestního řádu a to v případě, že vznikne podezření, že smrt člověka byla způsobena trestnými činem. Součástí soudní pitvy je i komplementární laboratorní vyšetření a také lékařský znalecký posudek.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238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Charakteristika 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6265" y="1763486"/>
            <a:ext cx="10058400" cy="435053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Etiologie</a:t>
            </a:r>
            <a:r>
              <a:rPr lang="cs-CZ" dirty="0"/>
              <a:t> (příčiny: genetické, multifaktoriální, environmentální)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/>
              <a:t> Patogeneze</a:t>
            </a:r>
            <a:r>
              <a:rPr lang="cs-CZ" dirty="0"/>
              <a:t> (mechanismy: zánět, degenerace, karcinogeneze, imunitní reakce)</a:t>
            </a:r>
          </a:p>
          <a:p>
            <a:pPr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/>
              <a:t> Patologická  a klinická manifestace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     (morfologická, funkční a klinická)</a:t>
            </a:r>
          </a:p>
          <a:p>
            <a:pPr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</a:t>
            </a:r>
            <a:r>
              <a:rPr lang="cs-CZ" b="1" dirty="0"/>
              <a:t>Komplikace a následky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/>
              <a:t> Prognóza </a:t>
            </a:r>
          </a:p>
          <a:p>
            <a:pPr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b="1" dirty="0"/>
              <a:t> Epidemiologie </a:t>
            </a:r>
            <a:r>
              <a:rPr lang="cs-CZ" dirty="0"/>
              <a:t>(incidence,  rozložení v populaci)</a:t>
            </a:r>
          </a:p>
        </p:txBody>
      </p:sp>
    </p:spTree>
    <p:extLst>
      <p:ext uri="{BB962C8B-B14F-4D97-AF65-F5344CB8AC3E}">
        <p14:creationId xmlns:p14="http://schemas.microsoft.com/office/powerpoint/2010/main" val="24303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Nomenklatura</a:t>
            </a:r>
            <a:r>
              <a:rPr lang="cs-CZ" sz="4000" dirty="0"/>
              <a:t> </a:t>
            </a:r>
            <a:r>
              <a:rPr lang="cs-CZ" sz="4000" b="1" dirty="0"/>
              <a:t>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1"/>
                </a:solidFill>
              </a:rPr>
              <a:t> Primární a sekundární</a:t>
            </a:r>
          </a:p>
          <a:p>
            <a:pPr>
              <a:buFontTx/>
              <a:buChar char="-"/>
              <a:defRPr/>
            </a:pPr>
            <a:r>
              <a:rPr lang="cs-CZ" b="1" dirty="0"/>
              <a:t>Primární:  </a:t>
            </a:r>
            <a:r>
              <a:rPr lang="cs-CZ" dirty="0"/>
              <a:t> bez jasné příčiny (esenciální, idiopatická, kryptogenní)</a:t>
            </a:r>
          </a:p>
          <a:p>
            <a:pPr>
              <a:buFontTx/>
              <a:buChar char="-"/>
              <a:defRPr/>
            </a:pPr>
            <a:r>
              <a:rPr lang="cs-CZ" b="1" dirty="0"/>
              <a:t>sekundární:</a:t>
            </a:r>
            <a:r>
              <a:rPr lang="cs-CZ" dirty="0"/>
              <a:t> komplikace a manifestace  základního onemocnění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FFC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1"/>
                </a:solidFill>
              </a:rPr>
              <a:t> Akutní, subakutní and chronický</a:t>
            </a:r>
          </a:p>
          <a:p>
            <a:pPr>
              <a:buFontTx/>
              <a:buChar char="-"/>
              <a:defRPr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/>
              <a:t>vyjadřuje dynamiku onemocnění</a:t>
            </a:r>
          </a:p>
          <a:p>
            <a:pPr>
              <a:buFontTx/>
              <a:buChar char="-"/>
              <a:defRPr/>
            </a:pPr>
            <a:endParaRPr lang="cs-CZ" sz="2400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1"/>
                </a:solidFill>
              </a:rPr>
              <a:t> Benigní a maligní</a:t>
            </a:r>
          </a:p>
          <a:p>
            <a:pPr>
              <a:buFontTx/>
              <a:buChar char="-"/>
              <a:defRPr/>
            </a:pPr>
            <a:r>
              <a:rPr lang="cs-CZ" dirty="0"/>
              <a:t>Popisuje povahu  a pravděpodobný průběh onemocnění</a:t>
            </a:r>
          </a:p>
          <a:p>
            <a:pPr>
              <a:buFontTx/>
              <a:buChar char="-"/>
              <a:defRPr/>
            </a:pPr>
            <a:r>
              <a:rPr lang="cs-CZ" dirty="0"/>
              <a:t>Benigní tumory x maligní tumory</a:t>
            </a:r>
          </a:p>
          <a:p>
            <a:pPr>
              <a:buFontTx/>
              <a:buChar char="-"/>
              <a:defRPr/>
            </a:pPr>
            <a:r>
              <a:rPr lang="cs-CZ" dirty="0"/>
              <a:t>benigní hypertenze x maligní hypertenze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2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95680" y="257574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předpony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493024"/>
              </p:ext>
            </p:extLst>
          </p:nvPr>
        </p:nvGraphicFramePr>
        <p:xfrm>
          <a:off x="1096963" y="1846263"/>
          <a:ext cx="10058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předpona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příklad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Ana</a:t>
                      </a:r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Absence, chybění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anaplázie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Dys</a:t>
                      </a:r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Nepravidelný, rozrušený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dysplázie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Hyper-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Zvýšený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 oproti</a:t>
                      </a:r>
                      <a:r>
                        <a:rPr lang="cs-CZ" baseline="0" dirty="0"/>
                        <a:t> normě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hyperthyreoidismus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Hypo</a:t>
                      </a:r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Snížený oproti normě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hypothyreoidismus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Meta-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Změna</a:t>
                      </a:r>
                      <a:r>
                        <a:rPr lang="cs-CZ" baseline="0" dirty="0"/>
                        <a:t> stavu v druhý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metaplázie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Neo</a:t>
                      </a:r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Novotvorba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neoplázie</a:t>
                      </a:r>
                      <a:r>
                        <a:rPr lang="cs-CZ" dirty="0"/>
                        <a:t>,</a:t>
                      </a:r>
                      <a:r>
                        <a:rPr lang="cs-CZ" baseline="0" dirty="0"/>
                        <a:t> </a:t>
                      </a:r>
                      <a:r>
                        <a:rPr lang="cs-CZ" baseline="0" dirty="0" err="1"/>
                        <a:t>neovaskularizace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961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4000" b="1" dirty="0">
                <a:solidFill>
                  <a:schemeClr val="tx1"/>
                </a:solidFill>
              </a:rPr>
              <a:t>přípony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44565"/>
              </p:ext>
            </p:extLst>
          </p:nvPr>
        </p:nvGraphicFramePr>
        <p:xfrm>
          <a:off x="1262745" y="1964266"/>
          <a:ext cx="8948055" cy="339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2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přípona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význam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příklad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itis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Zánět, zánětlivý 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appendicitis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tumor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adenom, karcinom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6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penia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Ztráta, úbytek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trombocytopenia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cytosis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Vzestup počtu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leukocytosis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595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ectasia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dilatace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bronchoectasia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  <a:r>
                        <a:rPr lang="cs-CZ" dirty="0" err="1"/>
                        <a:t>plasia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Porucha </a:t>
                      </a:r>
                      <a:r>
                        <a:rPr lang="cs-CZ" baseline="0" dirty="0"/>
                        <a:t> růstu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Hyper-, </a:t>
                      </a:r>
                      <a:r>
                        <a:rPr lang="cs-CZ" dirty="0" err="1"/>
                        <a:t>hypoplasia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308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48168"/>
              </p:ext>
            </p:extLst>
          </p:nvPr>
        </p:nvGraphicFramePr>
        <p:xfrm>
          <a:off x="11970" y="0"/>
          <a:ext cx="12167330" cy="705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183">
                  <a:extLst>
                    <a:ext uri="{9D8B030D-6E8A-4147-A177-3AD203B41FA5}">
                      <a16:colId xmlns:a16="http://schemas.microsoft.com/office/drawing/2014/main" val="727862676"/>
                    </a:ext>
                  </a:extLst>
                </a:gridCol>
                <a:gridCol w="2232047">
                  <a:extLst>
                    <a:ext uri="{9D8B030D-6E8A-4147-A177-3AD203B41FA5}">
                      <a16:colId xmlns:a16="http://schemas.microsoft.com/office/drawing/2014/main" val="489762491"/>
                    </a:ext>
                  </a:extLst>
                </a:gridCol>
                <a:gridCol w="2232047">
                  <a:extLst>
                    <a:ext uri="{9D8B030D-6E8A-4147-A177-3AD203B41FA5}">
                      <a16:colId xmlns:a16="http://schemas.microsoft.com/office/drawing/2014/main" val="3986224220"/>
                    </a:ext>
                  </a:extLst>
                </a:gridCol>
                <a:gridCol w="5449053">
                  <a:extLst>
                    <a:ext uri="{9D8B030D-6E8A-4147-A177-3AD203B41FA5}">
                      <a16:colId xmlns:a16="http://schemas.microsoft.com/office/drawing/2014/main" val="1334083513"/>
                    </a:ext>
                  </a:extLst>
                </a:gridCol>
              </a:tblGrid>
              <a:tr h="797794">
                <a:tc gridSpan="4">
                  <a:txBody>
                    <a:bodyPr/>
                    <a:lstStyle/>
                    <a:p>
                      <a:pPr algn="ctr"/>
                      <a:r>
                        <a:rPr lang="cs-CZ" sz="1800" b="1" baseline="0" dirty="0"/>
                        <a:t>Obecná  klasifikace nemocí</a:t>
                      </a:r>
                      <a:endParaRPr lang="cs-CZ" sz="1800" b="1" dirty="0"/>
                    </a:p>
                  </a:txBody>
                  <a:tcPr marL="91441" marR="91441" marT="45713" marB="45713"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079714"/>
                  </a:ext>
                </a:extLst>
              </a:tr>
              <a:tr h="351983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/>
                        <a:t>Základní</a:t>
                      </a:r>
                      <a:r>
                        <a:rPr lang="cs-CZ" sz="1400" b="1" baseline="0" dirty="0"/>
                        <a:t> rozdělení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Patogenetická</a:t>
                      </a:r>
                      <a:r>
                        <a:rPr lang="cs-CZ" sz="1400" b="1" baseline="0" dirty="0"/>
                        <a:t> klasifikace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Podtypy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Příklad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4154796131"/>
                  </a:ext>
                </a:extLst>
              </a:tr>
              <a:tr h="351983">
                <a:tc rowSpan="4">
                  <a:txBody>
                    <a:bodyPr/>
                    <a:lstStyle/>
                    <a:p>
                      <a:pPr algn="l"/>
                      <a:r>
                        <a:rPr lang="cs-CZ" sz="1800" b="1" dirty="0" err="1"/>
                        <a:t>kongenitalní</a:t>
                      </a:r>
                      <a:endParaRPr lang="cs-CZ" sz="1800" b="1" dirty="0"/>
                    </a:p>
                  </a:txBody>
                  <a:tcPr marL="91441" marR="91441" marT="45713" marB="45713"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Genetická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dědičnost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Cystic</a:t>
                      </a:r>
                      <a:r>
                        <a:rPr lang="cs-CZ" sz="1400" b="1" dirty="0"/>
                        <a:t> </a:t>
                      </a:r>
                      <a:r>
                        <a:rPr lang="cs-CZ" sz="1400" b="1" dirty="0" err="1"/>
                        <a:t>fibrosis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247072580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spontánní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Downův syndrom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2902610790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 err="1"/>
                        <a:t>Nongenetická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Environmentální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Rubella-assoc</a:t>
                      </a:r>
                      <a:r>
                        <a:rPr lang="cs-CZ" sz="1400" b="1" dirty="0"/>
                        <a:t>. malformace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260800618"/>
                  </a:ext>
                </a:extLst>
              </a:tr>
              <a:tr h="457186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Náhodný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Poškození mozku způsobená hypoxií při narození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94735564"/>
                  </a:ext>
                </a:extLst>
              </a:tr>
              <a:tr h="351983">
                <a:tc rowSpan="12">
                  <a:txBody>
                    <a:bodyPr/>
                    <a:lstStyle/>
                    <a:p>
                      <a:pPr algn="l"/>
                      <a:r>
                        <a:rPr lang="cs-CZ" sz="1800" b="1" dirty="0"/>
                        <a:t>získané</a:t>
                      </a:r>
                    </a:p>
                  </a:txBody>
                  <a:tcPr marL="91441" marR="91441" marT="45713" marB="45713"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Zánět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Akutní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Akutní apendicitis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142547389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Chronický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Tuberkulóza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346708100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Porucha</a:t>
                      </a:r>
                      <a:r>
                        <a:rPr lang="cs-CZ" sz="1600" b="1" baseline="0" dirty="0"/>
                        <a:t> růstu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Neoplastická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Karcinom</a:t>
                      </a:r>
                      <a:r>
                        <a:rPr lang="cs-CZ" sz="1400" b="1" baseline="0" dirty="0"/>
                        <a:t> plic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840116517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Non-</a:t>
                      </a:r>
                      <a:r>
                        <a:rPr lang="cs-CZ" sz="1400" b="1" dirty="0" err="1"/>
                        <a:t>neoplastická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Prostatická</a:t>
                      </a:r>
                      <a:r>
                        <a:rPr lang="cs-CZ" sz="1400" b="1" baseline="0" dirty="0"/>
                        <a:t> hyperplazie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837151901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Zranění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Kinetická energie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Zlomenina</a:t>
                      </a:r>
                      <a:r>
                        <a:rPr lang="cs-CZ" sz="1400" b="1" baseline="0" dirty="0"/>
                        <a:t> kosti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50205250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Chemická,</a:t>
                      </a:r>
                      <a:r>
                        <a:rPr lang="cs-CZ" sz="1400" b="1" baseline="0" dirty="0"/>
                        <a:t> atd.</a:t>
                      </a:r>
                      <a:r>
                        <a:rPr lang="cs-CZ" sz="1400" b="1" dirty="0"/>
                        <a:t>,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Gastrická ulcerace indukovaná</a:t>
                      </a:r>
                      <a:r>
                        <a:rPr lang="cs-CZ" sz="1400" b="1" baseline="0" dirty="0"/>
                        <a:t>  nesteroidními antiflogistiky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01214779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 err="1"/>
                        <a:t>Hemodynamické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Šok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Hemoragický šok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04162138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Okluzivní</a:t>
                      </a:r>
                      <a:r>
                        <a:rPr lang="cs-CZ" sz="1400" b="1" baseline="0" dirty="0"/>
                        <a:t> léze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Ischemická</a:t>
                      </a:r>
                      <a:r>
                        <a:rPr lang="cs-CZ" sz="1400" b="1" baseline="0" dirty="0"/>
                        <a:t> nemoc srdeční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854807040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1600" b="1" dirty="0"/>
                        <a:t>Porucha</a:t>
                      </a:r>
                      <a:r>
                        <a:rPr lang="cs-CZ" sz="1600" b="1" baseline="0" dirty="0"/>
                        <a:t> imunity</a:t>
                      </a:r>
                      <a:endParaRPr lang="cs-CZ" sz="16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Imunodeficience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AIDS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274114003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Autoimunitní</a:t>
                      </a:r>
                      <a:r>
                        <a:rPr lang="cs-CZ" sz="1400" b="1" baseline="0" dirty="0"/>
                        <a:t> onemocnění, alergie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Autoimunitní</a:t>
                      </a:r>
                      <a:r>
                        <a:rPr lang="cs-CZ" sz="1400" b="1" baseline="0" dirty="0"/>
                        <a:t> </a:t>
                      </a:r>
                      <a:r>
                        <a:rPr lang="cs-CZ" sz="1400" b="1" dirty="0" err="1"/>
                        <a:t>thyreoiditis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2667751584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Metabolické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endParaRPr lang="cs-CZ" sz="1200" b="1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Diabetes </a:t>
                      </a:r>
                      <a:r>
                        <a:rPr lang="cs-CZ" sz="1400" b="1" dirty="0" err="1"/>
                        <a:t>mellitus</a:t>
                      </a:r>
                      <a:endParaRPr lang="cs-CZ" sz="14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057387495"/>
                  </a:ext>
                </a:extLst>
              </a:tr>
              <a:tr h="351983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Degenerativní</a:t>
                      </a:r>
                    </a:p>
                  </a:txBody>
                  <a:tcPr marL="91441" marR="91441" marT="45713" marB="4571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b="1"/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r>
                        <a:rPr lang="cs-CZ" sz="1200" b="1" dirty="0" err="1"/>
                        <a:t>Osteoarthritis</a:t>
                      </a:r>
                      <a:endParaRPr lang="cs-CZ" sz="1200" b="1" dirty="0"/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3775165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07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Příčiny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</a:rPr>
              <a:t> Genetické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Dědičné nebo prenatálně získané genové defekty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</a:rPr>
              <a:t> Multifaktoriální</a:t>
            </a:r>
          </a:p>
          <a:p>
            <a:pPr marL="0" indent="0">
              <a:buNone/>
              <a:defRPr/>
            </a:pPr>
            <a:r>
              <a:rPr lang="cs-CZ" sz="2400" dirty="0">
                <a:solidFill>
                  <a:srgbClr val="FFC000"/>
                </a:solidFill>
              </a:rPr>
              <a:t>-</a:t>
            </a:r>
            <a:r>
              <a:rPr lang="cs-CZ" sz="2400" dirty="0"/>
              <a:t>Interakce mezi genetickými  a environmentálními  faktory</a:t>
            </a: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b="1" dirty="0">
                <a:solidFill>
                  <a:schemeClr val="tx1"/>
                </a:solidFill>
              </a:rPr>
              <a:t> Environmentální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 bez podílu genetické příčiny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400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012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09053"/>
              </p:ext>
            </p:extLst>
          </p:nvPr>
        </p:nvGraphicFramePr>
        <p:xfrm>
          <a:off x="2684463" y="1439863"/>
          <a:ext cx="6096000" cy="390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5776">
                <a:tc>
                  <a:txBody>
                    <a:bodyPr/>
                    <a:lstStyle/>
                    <a:p>
                      <a:r>
                        <a:rPr lang="cs-CZ" sz="1800" dirty="0"/>
                        <a:t>Genetické faktory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Environmentální</a:t>
                      </a:r>
                      <a:r>
                        <a:rPr lang="cs-CZ" sz="1800" baseline="0" dirty="0"/>
                        <a:t> </a:t>
                      </a:r>
                      <a:r>
                        <a:rPr lang="cs-CZ" sz="1800" dirty="0"/>
                        <a:t>faktory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887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ovéPole 2"/>
          <p:cNvSpPr txBox="1">
            <a:spLocks noChangeArrowheads="1"/>
          </p:cNvSpPr>
          <p:nvPr/>
        </p:nvSpPr>
        <p:spPr bwMode="auto">
          <a:xfrm>
            <a:off x="3130550" y="2382838"/>
            <a:ext cx="1770036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Cystická fibróza</a:t>
            </a:r>
          </a:p>
        </p:txBody>
      </p: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4708525" y="3391964"/>
            <a:ext cx="1160463" cy="369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Diabetes</a:t>
            </a:r>
          </a:p>
        </p:txBody>
      </p:sp>
      <p:sp>
        <p:nvSpPr>
          <p:cNvPr id="8" name="TextovéPole 5"/>
          <p:cNvSpPr txBox="1">
            <a:spLocks noChangeArrowheads="1"/>
          </p:cNvSpPr>
          <p:nvPr/>
        </p:nvSpPr>
        <p:spPr bwMode="auto">
          <a:xfrm>
            <a:off x="5036457" y="3981450"/>
            <a:ext cx="2119085" cy="36933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Karcinom prsu</a:t>
            </a:r>
          </a:p>
        </p:txBody>
      </p:sp>
      <p:sp>
        <p:nvSpPr>
          <p:cNvPr id="11" name="TextovéPole 3"/>
          <p:cNvSpPr txBox="1">
            <a:spLocks noChangeArrowheads="1"/>
          </p:cNvSpPr>
          <p:nvPr/>
        </p:nvSpPr>
        <p:spPr bwMode="auto">
          <a:xfrm>
            <a:off x="5689601" y="4637088"/>
            <a:ext cx="2768600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Traumatické poranění hlavy</a:t>
            </a:r>
          </a:p>
        </p:txBody>
      </p:sp>
    </p:spTree>
    <p:extLst>
      <p:ext uri="{BB962C8B-B14F-4D97-AF65-F5344CB8AC3E}">
        <p14:creationId xmlns:p14="http://schemas.microsoft.com/office/powerpoint/2010/main" val="4106227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32228" y="2491695"/>
            <a:ext cx="11654971" cy="10933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                  Obecná patologie</a:t>
            </a:r>
          </a:p>
        </p:txBody>
      </p:sp>
    </p:spTree>
    <p:extLst>
      <p:ext uri="{BB962C8B-B14F-4D97-AF65-F5344CB8AC3E}">
        <p14:creationId xmlns:p14="http://schemas.microsoft.com/office/powerpoint/2010/main" val="3766568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13963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</a:rPr>
              <a:t>      Mechanismy buněčné smrti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40229" y="1959429"/>
            <a:ext cx="10798628" cy="3851502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2600" b="1" dirty="0">
                <a:solidFill>
                  <a:schemeClr val="tx1"/>
                </a:solidFill>
              </a:rPr>
              <a:t> Nekróza</a:t>
            </a:r>
          </a:p>
          <a:p>
            <a:pPr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2600" b="1" dirty="0" err="1">
                <a:solidFill>
                  <a:schemeClr val="tx1"/>
                </a:solidFill>
              </a:rPr>
              <a:t>Apoptóza</a:t>
            </a:r>
            <a:endParaRPr lang="cs-CZ" sz="2600" b="1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437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174172"/>
            <a:ext cx="12192000" cy="15625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</a:rPr>
              <a:t>     Nekróza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4114" y="1930400"/>
            <a:ext cx="11567886" cy="3938588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dirty="0"/>
              <a:t> Odumření tkáně  (intravitální –během života)</a:t>
            </a:r>
          </a:p>
          <a:p>
            <a:pPr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 Vyvolává zánětlivou odpověď a reparativní změny.</a:t>
            </a:r>
          </a:p>
          <a:p>
            <a:pPr marL="0" indent="0"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 Příčina: ischemie, trauma, poruchy metabolismu.</a:t>
            </a:r>
          </a:p>
          <a:p>
            <a:pPr marL="0" indent="0">
              <a:defRPr/>
            </a:pPr>
            <a:r>
              <a:rPr lang="cs-CZ" dirty="0"/>
              <a:t> </a:t>
            </a:r>
          </a:p>
        </p:txBody>
      </p:sp>
      <p:sp>
        <p:nvSpPr>
          <p:cNvPr id="30724" name="TextovéPole 3"/>
          <p:cNvSpPr txBox="1">
            <a:spLocks noChangeArrowheads="1"/>
          </p:cNvSpPr>
          <p:nvPr/>
        </p:nvSpPr>
        <p:spPr bwMode="auto">
          <a:xfrm>
            <a:off x="1329267" y="4394655"/>
            <a:ext cx="6373091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Infarkt = ischemická nekróza.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Ischemie = porucha </a:t>
            </a:r>
            <a:r>
              <a:rPr lang="cs-CZ" altLang="cs-CZ" sz="2400" b="1" dirty="0" err="1"/>
              <a:t>perfúze</a:t>
            </a:r>
            <a:r>
              <a:rPr lang="cs-CZ" altLang="cs-CZ" sz="2400" b="1" dirty="0"/>
              <a:t> - následná hypoxie</a:t>
            </a:r>
          </a:p>
        </p:txBody>
      </p:sp>
    </p:spTree>
    <p:extLst>
      <p:ext uri="{BB962C8B-B14F-4D97-AF65-F5344CB8AC3E}">
        <p14:creationId xmlns:p14="http://schemas.microsoft.com/office/powerpoint/2010/main" val="64088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37B0E-23F7-446E-8A1F-DA3956C6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Kdo je patolog?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DE580F-B06A-4347-9847-4AF4B18F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757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sz="2800" dirty="0"/>
              <a:t>lékař specializovaný v diagnostice a charakterizaci onemocnění na základě vyšetření vzorků tkáně pacientů (biopsií) a cytologických vzorků (tělních tekutin, </a:t>
            </a:r>
            <a:r>
              <a:rPr lang="cs-CZ" sz="2800" dirty="0" err="1"/>
              <a:t>aspirátů</a:t>
            </a:r>
            <a:r>
              <a:rPr lang="cs-CZ" sz="2800" dirty="0"/>
              <a:t>, </a:t>
            </a:r>
            <a:r>
              <a:rPr lang="cs-CZ" sz="2800" dirty="0" err="1"/>
              <a:t>stěrových</a:t>
            </a:r>
            <a:r>
              <a:rPr lang="cs-CZ" sz="2800" dirty="0"/>
              <a:t> cytologií)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největší objem práce představuje </a:t>
            </a:r>
            <a:r>
              <a:rPr lang="cs-CZ" sz="2800" dirty="0" err="1"/>
              <a:t>onkopatologická</a:t>
            </a:r>
            <a:r>
              <a:rPr lang="cs-CZ" sz="2800" dirty="0"/>
              <a:t> diagnostika nádorových onemocnění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nutnost klinicko-patologické spolupráce  </a:t>
            </a:r>
          </a:p>
        </p:txBody>
      </p:sp>
    </p:spTree>
    <p:extLst>
      <p:ext uri="{BB962C8B-B14F-4D97-AF65-F5344CB8AC3E}">
        <p14:creationId xmlns:p14="http://schemas.microsoft.com/office/powerpoint/2010/main" val="648390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9437" y="0"/>
            <a:ext cx="10033363" cy="168365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Typy nekrózy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sz="2800" b="1" dirty="0">
                <a:solidFill>
                  <a:schemeClr val="tx1"/>
                </a:solidFill>
              </a:rPr>
              <a:t> Koagulační</a:t>
            </a:r>
          </a:p>
          <a:p>
            <a:pPr>
              <a:buFontTx/>
              <a:buChar char="-"/>
              <a:defRPr/>
            </a:pPr>
            <a:r>
              <a:rPr lang="cs-CZ" dirty="0"/>
              <a:t>V parenchymových orgánech s vysokým obsahem bílkovin</a:t>
            </a:r>
            <a:r>
              <a:rPr lang="cs-CZ" sz="2000" dirty="0"/>
              <a:t> (srdce, ledviny, játra)</a:t>
            </a:r>
          </a:p>
          <a:p>
            <a:pPr>
              <a:buFontTx/>
              <a:buChar char="-"/>
              <a:defRPr/>
            </a:pPr>
            <a:r>
              <a:rPr lang="cs-CZ" dirty="0"/>
              <a:t>Příčinou je ischemie </a:t>
            </a:r>
            <a:r>
              <a:rPr lang="cs-CZ" sz="2000" dirty="0"/>
              <a:t>( porucha krevního zásobení))</a:t>
            </a:r>
          </a:p>
          <a:p>
            <a:pPr>
              <a:buFontTx/>
              <a:buChar char="-"/>
              <a:defRPr/>
            </a:pPr>
            <a:endParaRPr lang="cs-CZ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cs-CZ" sz="2800" b="1" dirty="0">
                <a:solidFill>
                  <a:srgbClr val="FFC000"/>
                </a:solidFill>
              </a:rPr>
              <a:t> </a:t>
            </a:r>
            <a:r>
              <a:rPr lang="cs-CZ" sz="2800" b="1" dirty="0">
                <a:solidFill>
                  <a:schemeClr val="tx1"/>
                </a:solidFill>
              </a:rPr>
              <a:t>Kolikvační</a:t>
            </a:r>
          </a:p>
          <a:p>
            <a:pPr>
              <a:buFontTx/>
              <a:buChar char="-"/>
              <a:defRPr/>
            </a:pPr>
            <a:r>
              <a:rPr lang="cs-CZ" dirty="0"/>
              <a:t>V mozku </a:t>
            </a:r>
            <a:r>
              <a:rPr lang="cs-CZ" sz="2000" dirty="0"/>
              <a:t>(obecně orgány s vysokým </a:t>
            </a:r>
            <a:r>
              <a:rPr lang="cs-CZ" dirty="0"/>
              <a:t>obsahem lipidů),  </a:t>
            </a:r>
          </a:p>
          <a:p>
            <a:pPr>
              <a:buFontTx/>
              <a:buChar char="-"/>
              <a:defRPr/>
            </a:pPr>
            <a:r>
              <a:rPr lang="cs-CZ" sz="2000" dirty="0"/>
              <a:t>Příčinou je  většinou ischemie</a:t>
            </a:r>
          </a:p>
          <a:p>
            <a:pPr>
              <a:buFontTx/>
              <a:buChar char="-"/>
              <a:defRPr/>
            </a:pPr>
            <a:endParaRPr lang="cs-CZ" sz="2000" dirty="0"/>
          </a:p>
          <a:p>
            <a:pPr>
              <a:buFont typeface="Wingdings" pitchFamily="2" charset="2"/>
              <a:buChar char="§"/>
              <a:defRPr/>
            </a:pP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Kaseózní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/>
              <a:t>Při TBC a některých mykotických infekcích.</a:t>
            </a:r>
            <a:endParaRPr lang="cs-CZ" sz="2000" dirty="0"/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09724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</a:rPr>
              <a:t>Typy nekrózy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914" y="1785257"/>
            <a:ext cx="10226766" cy="4083837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sz="2600" b="1" dirty="0">
                <a:solidFill>
                  <a:schemeClr val="tx1"/>
                </a:solidFill>
              </a:rPr>
              <a:t> Gangréna</a:t>
            </a:r>
          </a:p>
          <a:p>
            <a:pPr>
              <a:buFontTx/>
              <a:buChar char="-"/>
              <a:defRPr/>
            </a:pPr>
            <a:r>
              <a:rPr lang="cs-CZ" sz="1900" dirty="0"/>
              <a:t>Hnilobná nekróza (způsobená některými bakteriemi (clostridia)</a:t>
            </a:r>
            <a:endParaRPr lang="cs-CZ" sz="2800" dirty="0"/>
          </a:p>
          <a:p>
            <a:pPr>
              <a:buFont typeface="Wingdings" pitchFamily="2" charset="2"/>
              <a:buChar char="§"/>
              <a:defRPr/>
            </a:pPr>
            <a:r>
              <a:rPr lang="cs-CZ" sz="2600" b="1" dirty="0">
                <a:solidFill>
                  <a:schemeClr val="tx1"/>
                </a:solidFill>
              </a:rPr>
              <a:t> Tuková nekróza</a:t>
            </a:r>
          </a:p>
          <a:p>
            <a:pPr>
              <a:buFontTx/>
              <a:buChar char="-"/>
              <a:defRPr/>
            </a:pPr>
            <a:r>
              <a:rPr lang="cs-CZ" sz="1900" dirty="0"/>
              <a:t>trauma tukové tkáně</a:t>
            </a:r>
          </a:p>
          <a:p>
            <a:pPr>
              <a:buFontTx/>
              <a:buChar char="-"/>
              <a:defRPr/>
            </a:pPr>
            <a:r>
              <a:rPr lang="cs-CZ" sz="1900" dirty="0"/>
              <a:t>Enzymatická </a:t>
            </a:r>
            <a:r>
              <a:rPr lang="cs-CZ" sz="1900" dirty="0" err="1"/>
              <a:t>lýza</a:t>
            </a:r>
            <a:r>
              <a:rPr lang="cs-CZ" sz="1900" dirty="0"/>
              <a:t> tukové tkáně uvolněnou  lipázou (při akutní pankreatitidě)</a:t>
            </a:r>
            <a:endParaRPr lang="cs-CZ" sz="28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971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31800" y="404813"/>
            <a:ext cx="10608733" cy="692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ea typeface="ＭＳ Ｐゴシック" charset="-128"/>
              </a:rPr>
              <a:t>  </a:t>
            </a:r>
            <a:r>
              <a:rPr lang="cs-CZ" sz="4000" b="1" dirty="0">
                <a:solidFill>
                  <a:schemeClr val="tx1"/>
                </a:solidFill>
                <a:ea typeface="ＭＳ Ｐゴシック" charset="-128"/>
              </a:rPr>
              <a:t>Koagulační nekróza –infarkt myokardu</a:t>
            </a:r>
          </a:p>
        </p:txBody>
      </p:sp>
      <p:pic>
        <p:nvPicPr>
          <p:cNvPr id="33795" name="Picture 7" descr="I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271" y="1885409"/>
            <a:ext cx="9258300" cy="4313145"/>
          </a:xfrm>
        </p:spPr>
      </p:pic>
    </p:spTree>
    <p:extLst>
      <p:ext uri="{BB962C8B-B14F-4D97-AF65-F5344CB8AC3E}">
        <p14:creationId xmlns:p14="http://schemas.microsoft.com/office/powerpoint/2010/main" val="3034491268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Hojení nekrózy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1600" b="1" dirty="0">
                <a:ea typeface="MS PGothic" pitchFamily="34" charset="-128"/>
                <a:cs typeface="Arial" pitchFamily="34" charset="0"/>
              </a:rPr>
              <a:t>→</a:t>
            </a:r>
            <a:r>
              <a:rPr lang="cs-CZ" altLang="cs-CZ" sz="1600" dirty="0"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zánětlivá reakce – zánětlivý infiltrát</a:t>
            </a:r>
          </a:p>
          <a:p>
            <a:pPr>
              <a:buFont typeface="Wingdings" pitchFamily="2" charset="2"/>
              <a:buNone/>
            </a:pPr>
            <a:r>
              <a:rPr lang="cs-CZ" altLang="cs-CZ" b="1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	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(</a:t>
            </a:r>
            <a:r>
              <a:rPr lang="cs-CZ" altLang="cs-CZ" dirty="0" err="1">
                <a:ea typeface="MS PGothic" pitchFamily="34" charset="-128"/>
                <a:cs typeface="Arial" pitchFamily="34" charset="0"/>
              </a:rPr>
              <a:t>neutrofily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, histiocyty….. </a:t>
            </a:r>
            <a:r>
              <a:rPr lang="cs-CZ" altLang="cs-CZ" dirty="0" err="1">
                <a:ea typeface="MS PGothic" pitchFamily="34" charset="-128"/>
                <a:cs typeface="Arial" pitchFamily="34" charset="0"/>
              </a:rPr>
              <a:t>lymphocyty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) 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+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tvorba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 nespecifické granulační tkáně (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fibroblasty, angiogeneze)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 → →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maturace ve </a:t>
            </a:r>
            <a:r>
              <a:rPr lang="cs-CZ" altLang="cs-CZ" dirty="0" err="1">
                <a:ea typeface="MS PGothic" pitchFamily="34" charset="-128"/>
                <a:cs typeface="Arial" pitchFamily="34" charset="0"/>
              </a:rPr>
              <a:t>fibrozní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 tkáň </a:t>
            </a:r>
            <a:r>
              <a:rPr lang="cs-CZ" altLang="cs-CZ" b="1" dirty="0">
                <a:ea typeface="MS PGothic" pitchFamily="34" charset="-128"/>
                <a:cs typeface="Arial" pitchFamily="34" charset="0"/>
              </a:rPr>
              <a:t>→ </a:t>
            </a:r>
          </a:p>
          <a:p>
            <a:pPr>
              <a:buFont typeface="Wingdings" pitchFamily="2" charset="2"/>
              <a:buNone/>
            </a:pPr>
            <a:endParaRPr lang="cs-CZ" altLang="cs-CZ" b="1" dirty="0">
              <a:ea typeface="MS PGothic" pitchFamily="34" charset="-128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ea typeface="MS PGothic" pitchFamily="34" charset="-128"/>
                <a:cs typeface="Arial" pitchFamily="34" charset="0"/>
              </a:rPr>
              <a:t>→</a:t>
            </a:r>
            <a:r>
              <a:rPr lang="cs-CZ" altLang="cs-CZ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jizva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(do 6 týdnů) + možné druhotné změny (dystrofická kalcifikace)</a:t>
            </a:r>
          </a:p>
          <a:p>
            <a:pPr>
              <a:buFont typeface="Wingdings" pitchFamily="2" charset="2"/>
              <a:buNone/>
            </a:pPr>
            <a:endParaRPr lang="cs-CZ" altLang="cs-CZ" dirty="0">
              <a:ea typeface="MS PGothic" pitchFamily="34" charset="-128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ea typeface="MS PGothic" pitchFamily="34" charset="-128"/>
                <a:cs typeface="Arial" pitchFamily="34" charset="0"/>
              </a:rPr>
              <a:t>→</a:t>
            </a:r>
            <a:r>
              <a:rPr lang="cs-CZ" altLang="cs-CZ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b="1" dirty="0" err="1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pseudocysta</a:t>
            </a:r>
            <a:r>
              <a:rPr lang="cs-CZ" altLang="cs-CZ" dirty="0">
                <a:solidFill>
                  <a:schemeClr val="tx1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(</a:t>
            </a:r>
            <a:r>
              <a:rPr lang="cs-CZ" altLang="cs-CZ" dirty="0" err="1">
                <a:ea typeface="MS PGothic" pitchFamily="34" charset="-128"/>
                <a:cs typeface="Arial" pitchFamily="34" charset="0"/>
              </a:rPr>
              <a:t>kolikvace</a:t>
            </a:r>
            <a:r>
              <a:rPr lang="cs-CZ" altLang="cs-CZ" dirty="0">
                <a:ea typeface="MS PGothic" pitchFamily="34" charset="-128"/>
                <a:cs typeface="Arial" pitchFamily="34" charset="0"/>
              </a:rPr>
              <a:t> nekrotické tkáně)</a:t>
            </a:r>
          </a:p>
          <a:p>
            <a:pPr>
              <a:buFont typeface="Wingdings" pitchFamily="2" charset="2"/>
              <a:buNone/>
            </a:pPr>
            <a:endParaRPr lang="cs-CZ" altLang="cs-CZ" dirty="0">
              <a:ea typeface="MS PGothic" pitchFamily="34" charset="-128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985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b="1" dirty="0" err="1">
                <a:solidFill>
                  <a:schemeClr val="tx1"/>
                </a:solidFill>
              </a:rPr>
              <a:t>Apoptóza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Programovaná smrt buňky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Energeticky závislý proces eliminace / odstranění nežádoucích buněk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Fyziologická i patologická.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Zapojena do morfogeneze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Snížená </a:t>
            </a:r>
            <a:r>
              <a:rPr lang="cs-CZ" dirty="0" err="1"/>
              <a:t>apoptóza</a:t>
            </a:r>
            <a:r>
              <a:rPr lang="cs-CZ" dirty="0"/>
              <a:t> v </a:t>
            </a:r>
            <a:r>
              <a:rPr lang="cs-CZ" dirty="0" err="1"/>
              <a:t>neopláziích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Zvýšená </a:t>
            </a:r>
            <a:r>
              <a:rPr lang="cs-CZ" dirty="0" err="1"/>
              <a:t>apoptóza</a:t>
            </a:r>
            <a:r>
              <a:rPr lang="cs-CZ" dirty="0"/>
              <a:t>  vede k nadměrné ztrátě buněk (např. u atrofie)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dirty="0"/>
              <a:t> </a:t>
            </a:r>
            <a:r>
              <a:rPr lang="cs-CZ" dirty="0" err="1"/>
              <a:t>Apoptóza</a:t>
            </a:r>
            <a:r>
              <a:rPr lang="cs-CZ" dirty="0"/>
              <a:t> je bez zánětlivé odpovědi</a:t>
            </a:r>
          </a:p>
        </p:txBody>
      </p:sp>
    </p:spTree>
    <p:extLst>
      <p:ext uri="{BB962C8B-B14F-4D97-AF65-F5344CB8AC3E}">
        <p14:creationId xmlns:p14="http://schemas.microsoft.com/office/powerpoint/2010/main" val="4091680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82765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 sz="4000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Apoptóza</a:t>
            </a:r>
            <a:r>
              <a:rPr lang="cs-CZ" altLang="cs-CZ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fyziologická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097280" y="1903791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embryogeneze </a:t>
            </a:r>
            <a:r>
              <a:rPr lang="cs-CZ" altLang="cs-CZ" sz="1900" dirty="0">
                <a:ea typeface="ＭＳ Ｐゴシック" panose="020B0600070205080204" pitchFamily="34" charset="-128"/>
              </a:rPr>
              <a:t>(morfogenetická, histogenetická, fylogenetická)</a:t>
            </a:r>
          </a:p>
          <a:p>
            <a:pPr>
              <a:defRPr/>
            </a:pPr>
            <a:r>
              <a:rPr lang="cs-CZ" altLang="cs-CZ" sz="19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- Fyziologická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hormon-dependentní involuce</a:t>
            </a:r>
          </a:p>
          <a:p>
            <a:pPr lvl="1">
              <a:defRPr/>
            </a:pPr>
            <a:r>
              <a:rPr lang="cs-CZ" altLang="cs-CZ" sz="19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cs-CZ" altLang="cs-CZ" sz="1900" dirty="0">
                <a:ea typeface="ＭＳ Ｐゴシック" panose="020B0600070205080204" pitchFamily="34" charset="-128"/>
              </a:rPr>
              <a:t>rozpad endometria během menstruačního cyklu </a:t>
            </a:r>
          </a:p>
          <a:p>
            <a:pPr lvl="1">
              <a:defRPr/>
            </a:pPr>
            <a:r>
              <a:rPr lang="cs-CZ" altLang="cs-CZ" sz="1900" dirty="0">
                <a:ea typeface="ＭＳ Ｐゴシック" panose="020B0600070205080204" pitchFamily="34" charset="-128"/>
              </a:rPr>
              <a:t> involuce prostaty po kastraci</a:t>
            </a:r>
            <a:endParaRPr lang="cs-CZ" altLang="cs-CZ" sz="19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dirty="0">
                <a:ea typeface="ＭＳ Ｐゴシック" panose="020B0600070205080204" pitchFamily="34" charset="-128"/>
              </a:rPr>
              <a:t>obranné mechanismy během </a:t>
            </a: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imunitní odpovědi </a:t>
            </a:r>
          </a:p>
          <a:p>
            <a:pPr lvl="1">
              <a:defRPr/>
            </a:pPr>
            <a:r>
              <a:rPr lang="cs-CZ" altLang="cs-CZ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dirty="0">
                <a:ea typeface="ＭＳ Ｐゴシック" panose="020B0600070205080204" pitchFamily="34" charset="-128"/>
              </a:rPr>
              <a:t>zánik </a:t>
            </a:r>
            <a:r>
              <a:rPr lang="cs-CZ" altLang="cs-CZ" sz="1900" dirty="0" err="1">
                <a:ea typeface="ＭＳ Ｐゴシック" panose="020B0600070205080204" pitchFamily="34" charset="-128"/>
              </a:rPr>
              <a:t>neutrofilů</a:t>
            </a:r>
            <a:r>
              <a:rPr lang="cs-CZ" altLang="cs-CZ" sz="1900" dirty="0">
                <a:ea typeface="ＭＳ Ｐゴシック" panose="020B0600070205080204" pitchFamily="34" charset="-128"/>
              </a:rPr>
              <a:t> v akutní zánětlivé odpovědi</a:t>
            </a:r>
          </a:p>
          <a:p>
            <a:pPr lvl="1">
              <a:defRPr/>
            </a:pPr>
            <a:r>
              <a:rPr lang="cs-CZ" altLang="cs-CZ" sz="1900" dirty="0">
                <a:ea typeface="ＭＳ Ｐゴシック" panose="020B0600070205080204" pitchFamily="34" charset="-128"/>
              </a:rPr>
              <a:t> eliminace </a:t>
            </a:r>
            <a:r>
              <a:rPr lang="cs-CZ" altLang="cs-CZ" sz="1900" dirty="0" err="1">
                <a:ea typeface="ＭＳ Ｐゴシック" panose="020B0600070205080204" pitchFamily="34" charset="-128"/>
              </a:rPr>
              <a:t>self-reactive</a:t>
            </a:r>
            <a:r>
              <a:rPr lang="cs-CZ" altLang="cs-CZ" sz="1900" dirty="0">
                <a:ea typeface="ＭＳ Ｐゴシック" panose="020B0600070205080204" pitchFamily="34" charset="-128"/>
              </a:rPr>
              <a:t> T-lymfocytů během jejich zrání v </a:t>
            </a:r>
            <a:r>
              <a:rPr lang="cs-CZ" altLang="cs-CZ" sz="1900" dirty="0" err="1">
                <a:ea typeface="ＭＳ Ｐゴシック" panose="020B0600070205080204" pitchFamily="34" charset="-128"/>
              </a:rPr>
              <a:t>thymu</a:t>
            </a:r>
            <a:r>
              <a:rPr lang="cs-CZ" altLang="cs-CZ" sz="1900" dirty="0">
                <a:ea typeface="ＭＳ Ｐゴシック" panose="020B0600070205080204" pitchFamily="34" charset="-128"/>
              </a:rPr>
              <a:t> (= brzlík). </a:t>
            </a:r>
          </a:p>
          <a:p>
            <a:pPr lvl="1">
              <a:defRPr/>
            </a:pPr>
            <a:endParaRPr lang="cs-CZ" altLang="cs-CZ" sz="1900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dirty="0">
                <a:ea typeface="ＭＳ Ｐゴシック" panose="020B0600070205080204" pitchFamily="34" charset="-128"/>
              </a:rPr>
              <a:t> </a:t>
            </a: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eliminace poškozených buněk</a:t>
            </a:r>
          </a:p>
          <a:p>
            <a:pPr>
              <a:defRPr/>
            </a:pPr>
            <a:endParaRPr lang="cs-CZ" altLang="cs-CZ" sz="19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cs-CZ" altLang="cs-CZ" sz="19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900" dirty="0">
                <a:ea typeface="ＭＳ Ｐゴシック" panose="020B0600070205080204" pitchFamily="34" charset="-128"/>
              </a:rPr>
              <a:t>během </a:t>
            </a:r>
            <a:r>
              <a:rPr lang="cs-CZ" altLang="cs-CZ" sz="19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stárnutí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721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Apoptóza</a:t>
            </a:r>
            <a:r>
              <a:rPr lang="cs-CZ" altLang="cs-CZ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v patologických procesech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  <a:defRPr/>
            </a:pP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patologická inhibice </a:t>
            </a:r>
            <a:r>
              <a:rPr lang="cs-CZ" altLang="cs-CZ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apoptózy</a:t>
            </a:r>
            <a:endParaRPr lang="cs-CZ" altLang="cs-CZ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cs-CZ" altLang="cs-CZ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cs-CZ" altLang="cs-CZ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tumory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folikulární lymfom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 err="1">
                <a:ea typeface="ＭＳ Ｐゴシック" panose="020B0600070205080204" pitchFamily="34" charset="-128"/>
              </a:rPr>
              <a:t>mammární</a:t>
            </a:r>
            <a:r>
              <a:rPr lang="cs-CZ" altLang="cs-CZ" sz="1800" dirty="0">
                <a:ea typeface="ＭＳ Ｐゴシック" panose="020B0600070205080204" pitchFamily="34" charset="-128"/>
              </a:rPr>
              <a:t> karcinom, prostatický karcinom, karcinomy s mutací p53 genu)</a:t>
            </a:r>
          </a:p>
          <a:p>
            <a:pPr lvl="2">
              <a:defRPr/>
            </a:pP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cs-CZ" altLang="cs-CZ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autoimunitní choroby 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SLE</a:t>
            </a:r>
          </a:p>
          <a:p>
            <a:pPr lvl="2">
              <a:defRPr/>
            </a:pP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cs-CZ" altLang="cs-CZ" sz="1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infekce</a:t>
            </a:r>
          </a:p>
          <a:p>
            <a:pPr lvl="3">
              <a:defRPr/>
            </a:pPr>
            <a:r>
              <a:rPr lang="cs-CZ" altLang="cs-CZ" sz="1800" i="1" dirty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>
                <a:ea typeface="ＭＳ Ｐゴシック" panose="020B0600070205080204" pitchFamily="34" charset="-128"/>
              </a:rPr>
              <a:t>herpes simplex virus</a:t>
            </a: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</a:t>
            </a:r>
            <a:r>
              <a:rPr lang="cs-CZ" altLang="cs-CZ" sz="1800" dirty="0" err="1">
                <a:ea typeface="ＭＳ Ｐゴシック" panose="020B0600070205080204" pitchFamily="34" charset="-128"/>
              </a:rPr>
              <a:t>poxvirus</a:t>
            </a:r>
            <a:endParaRPr lang="cs-CZ" altLang="cs-CZ" sz="1800" dirty="0">
              <a:ea typeface="ＭＳ Ｐゴシック" panose="020B0600070205080204" pitchFamily="34" charset="-128"/>
            </a:endParaRPr>
          </a:p>
          <a:p>
            <a:pPr lvl="3">
              <a:defRPr/>
            </a:pPr>
            <a:r>
              <a:rPr lang="cs-CZ" altLang="cs-CZ" sz="1800" dirty="0">
                <a:ea typeface="ＭＳ Ｐゴシック" panose="020B0600070205080204" pitchFamily="34" charset="-128"/>
              </a:rPr>
              <a:t> TBC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479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3737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 sz="4000" b="1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Apoptóza</a:t>
            </a:r>
            <a:r>
              <a:rPr lang="cs-CZ" altLang="cs-CZ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v patologických procesech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cs-CZ" altLang="cs-CZ" sz="18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patologická indukce </a:t>
            </a:r>
            <a:r>
              <a:rPr lang="cs-CZ" altLang="cs-CZ" b="1" dirty="0" err="1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apoptózy</a:t>
            </a:r>
            <a:endParaRPr lang="cs-CZ" altLang="cs-CZ" b="1" dirty="0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AIDS</a:t>
            </a:r>
          </a:p>
          <a:p>
            <a:pPr lvl="1">
              <a:defRPr/>
            </a:pPr>
            <a:endParaRPr lang="cs-CZ" altLang="cs-CZ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neurodegenerativní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 onemocnění</a:t>
            </a:r>
          </a:p>
          <a:p>
            <a:pPr lvl="2"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1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m. Alzheimer, m. Parkinson, ALS </a:t>
            </a:r>
          </a:p>
          <a:p>
            <a:pPr lvl="2">
              <a:defRPr/>
            </a:pPr>
            <a:endParaRPr lang="cs-CZ" altLang="cs-CZ" sz="1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myelodysplastický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 syndrom</a:t>
            </a:r>
          </a:p>
          <a:p>
            <a:pPr lvl="2"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1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aplastická anemie</a:t>
            </a:r>
          </a:p>
          <a:p>
            <a:pPr lvl="2">
              <a:buFont typeface="Arial" panose="020B0604020202020204" pitchFamily="34" charset="0"/>
              <a:buNone/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dirty="0">
                <a:ea typeface="ＭＳ Ｐゴシック" panose="020B0600070205080204" pitchFamily="34" charset="-128"/>
                <a:cs typeface="Arial" panose="020B0604020202020204" pitchFamily="34" charset="0"/>
              </a:rPr>
              <a:t>ischemické poškození </a:t>
            </a:r>
          </a:p>
          <a:p>
            <a:pPr lvl="2">
              <a:defRPr/>
            </a:pPr>
            <a:r>
              <a:rPr lang="cs-CZ" altLang="cs-CZ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1800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akutní infarkt myokardu</a:t>
            </a:r>
          </a:p>
          <a:p>
            <a:pPr lvl="1">
              <a:defRPr/>
            </a:pPr>
            <a:endParaRPr lang="cs-CZ" altLang="cs-CZ" dirty="0">
              <a:solidFill>
                <a:srgbClr val="FF00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cs-CZ" altLang="cs-CZ" dirty="0">
              <a:ea typeface="ＭＳ Ｐゴシック" panose="020B0600070205080204" pitchFamily="34" charset="-12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816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2766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Atrofie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cs-CZ" dirty="0"/>
              <a:t>Zmenšení normálně vyvinutého orgánu</a:t>
            </a:r>
          </a:p>
          <a:p>
            <a:pPr>
              <a:defRPr/>
            </a:pPr>
            <a:endParaRPr lang="cs-CZ" dirty="0"/>
          </a:p>
          <a:p>
            <a:pPr>
              <a:buFont typeface="Wingdings" pitchFamily="2" charset="2"/>
              <a:buChar char="§"/>
              <a:defRPr/>
            </a:pPr>
            <a:r>
              <a:rPr lang="cs-CZ" dirty="0"/>
              <a:t>Redukce velikosti buněk (</a:t>
            </a:r>
            <a:r>
              <a:rPr lang="cs-CZ" sz="2400" b="1" dirty="0"/>
              <a:t>prostá atrofie</a:t>
            </a:r>
            <a:r>
              <a:rPr lang="cs-CZ" dirty="0"/>
              <a:t>) nebo počtu buněk  (</a:t>
            </a:r>
            <a:r>
              <a:rPr lang="cs-CZ" sz="2400" b="1" dirty="0"/>
              <a:t>numerická atrofie</a:t>
            </a:r>
            <a:r>
              <a:rPr lang="cs-CZ" dirty="0"/>
              <a:t>) nebo obojí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cs-CZ" dirty="0"/>
              <a:t> Může být </a:t>
            </a:r>
            <a:r>
              <a:rPr lang="cs-CZ" sz="2400" b="1" dirty="0"/>
              <a:t>fyziologická</a:t>
            </a:r>
            <a:r>
              <a:rPr lang="cs-CZ" dirty="0"/>
              <a:t> (např. post-menopauzální atrofie dělohy)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cs-CZ" sz="2400" b="1" dirty="0"/>
              <a:t>Patologická </a:t>
            </a:r>
            <a:r>
              <a:rPr lang="cs-CZ" dirty="0"/>
              <a:t>atrofie způsobená sníženou funkcí, ztrátou inervace, sníženou dodávkou krve  a kyslíku, poruchou výživy, nebo hormonální nedostatečností,…….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33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59" y="274638"/>
            <a:ext cx="12194359" cy="947556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     </a:t>
            </a:r>
            <a:r>
              <a:rPr lang="cs-CZ" sz="4000" b="1" dirty="0">
                <a:solidFill>
                  <a:schemeClr val="tx1"/>
                </a:solidFill>
              </a:rPr>
              <a:t>ATROFIE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3600" y="1452564"/>
            <a:ext cx="10464800" cy="4321175"/>
          </a:xfrm>
        </p:spPr>
        <p:txBody>
          <a:bodyPr/>
          <a:lstStyle/>
          <a:p>
            <a:pPr marL="182563" lvl="2" indent="-182563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latin typeface="+mj-lt"/>
                <a:ea typeface="ＭＳ Ｐゴシック" panose="020B0600070205080204" pitchFamily="34" charset="-128"/>
              </a:rPr>
              <a:t>Etiologie</a:t>
            </a:r>
          </a:p>
          <a:p>
            <a:pPr marL="182563" lvl="2" indent="-182563">
              <a:buFont typeface="Arial" panose="020B0604020202020204" pitchFamily="34" charset="0"/>
              <a:buNone/>
              <a:defRPr/>
            </a:pPr>
            <a:endParaRPr lang="cs-CZ" altLang="cs-CZ" sz="2000" b="1" dirty="0">
              <a:latin typeface="+mj-lt"/>
              <a:ea typeface="ＭＳ Ｐゴシック" panose="020B0600070205080204" pitchFamily="34" charset="-128"/>
            </a:endParaRP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fyziologická involuce (</a:t>
            </a:r>
            <a:r>
              <a:rPr lang="cs-CZ" altLang="cs-CZ" sz="2000" b="1" dirty="0" err="1">
                <a:latin typeface="+mj-lt"/>
                <a:ea typeface="ＭＳ Ｐゴシック" panose="020B0600070205080204" pitchFamily="34" charset="-128"/>
              </a:rPr>
              <a:t>thymus</a:t>
            </a: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porucha výživy  -&gt;&gt; kachexie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tlaková atrofie (útlak tkáně)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ztráta funkce (imobilizace končetiny)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ztráta krevního zásobení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ztráta inervace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ztráta endokrinní stimulace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hormonálně-indukovaná atrofie (v kůži při lokální aplikaci kortikosteroidů)</a:t>
            </a:r>
          </a:p>
          <a:p>
            <a:pPr marL="182563" lvl="2" indent="-182563">
              <a:buFont typeface="Wingdings" pitchFamily="2" charset="2"/>
              <a:buChar char="§"/>
              <a:defRPr/>
            </a:pPr>
            <a:r>
              <a:rPr lang="cs-CZ" altLang="cs-CZ" sz="2000" b="1" dirty="0">
                <a:latin typeface="+mj-lt"/>
                <a:ea typeface="ＭＳ Ｐゴシック" panose="020B0600070205080204" pitchFamily="34" charset="-128"/>
              </a:rPr>
              <a:t> idiopatická</a:t>
            </a:r>
          </a:p>
          <a:p>
            <a:pPr marL="182563" lvl="2" indent="-182563">
              <a:buFont typeface="Wingdings" pitchFamily="2" charset="2"/>
              <a:buChar char="û"/>
              <a:defRPr/>
            </a:pPr>
            <a:endParaRPr lang="cs-CZ" altLang="cs-CZ" sz="1600" b="1" dirty="0">
              <a:solidFill>
                <a:srgbClr val="FFFF66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9750" lvl="3" indent="-182563">
              <a:buFont typeface="Wingdings" pitchFamily="2" charset="2"/>
              <a:buChar char="û"/>
              <a:defRPr/>
            </a:pPr>
            <a:endParaRPr lang="cs-CZ" altLang="cs-CZ" sz="1600" b="1" dirty="0">
              <a:solidFill>
                <a:srgbClr val="FFFF66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cs-CZ" altLang="cs-CZ" dirty="0">
              <a:ea typeface="ＭＳ Ｐゴシック" panose="020B0600070205080204" pitchFamily="34" charset="-128"/>
            </a:endParaRPr>
          </a:p>
        </p:txBody>
      </p:sp>
      <p:pic>
        <p:nvPicPr>
          <p:cNvPr id="40964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74638"/>
            <a:ext cx="4758267" cy="2112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7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9A165-8B0B-48D6-813E-02A8A7A8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69130E-2156-4C4A-AEA2-19FA0F56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Z živého organismu odebraná tkáň, která je využita pro diagnostické účely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Může mít i význam terapeutický (př. resekce úseku střeva s nádorem, </a:t>
            </a:r>
            <a:r>
              <a:rPr lang="cs-CZ" b="1" dirty="0" err="1"/>
              <a:t>polypektomie</a:t>
            </a:r>
            <a:r>
              <a:rPr lang="cs-CZ" b="1" dirty="0"/>
              <a:t>,…)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Prováděna pod zrakovou/palpační kontrolou: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Operační přístup, endoskopie/laparoskopie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UZV, CT, MRI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Stereotakticky (s 3D zaměřením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586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000" b="1" dirty="0">
                <a:solidFill>
                  <a:schemeClr val="tx1"/>
                </a:solidFill>
              </a:rPr>
              <a:t>Hypoplazie, aplazie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Porucha vývoje orgánu</a:t>
            </a:r>
          </a:p>
          <a:p>
            <a:pPr>
              <a:defRPr/>
            </a:pPr>
            <a:r>
              <a:rPr lang="cs-CZ" dirty="0"/>
              <a:t>Porucha morfogeneze.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46" y="2605314"/>
            <a:ext cx="4679950" cy="3551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Otázky do testu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Co je to biopsie?</a:t>
            </a:r>
          </a:p>
          <a:p>
            <a:r>
              <a:rPr lang="cs-CZ" dirty="0"/>
              <a:t>2. Na jaké typy se dělí pitvy?</a:t>
            </a:r>
          </a:p>
          <a:p>
            <a:r>
              <a:rPr lang="cs-CZ" dirty="0"/>
              <a:t>3. Co je to nekróza?</a:t>
            </a:r>
          </a:p>
          <a:p>
            <a:r>
              <a:rPr lang="cs-CZ" dirty="0"/>
              <a:t>4. Co je to </a:t>
            </a:r>
            <a:r>
              <a:rPr lang="cs-CZ" dirty="0" err="1"/>
              <a:t>apoptóza</a:t>
            </a:r>
            <a:r>
              <a:rPr lang="cs-CZ" dirty="0"/>
              <a:t>?</a:t>
            </a:r>
          </a:p>
          <a:p>
            <a:r>
              <a:rPr lang="cs-CZ" dirty="0"/>
              <a:t>5. Na jaké typy se dělí nekróza?</a:t>
            </a:r>
          </a:p>
          <a:p>
            <a:r>
              <a:rPr lang="cs-CZ" dirty="0"/>
              <a:t>6. Co nejvíce dělá patolog ve své klinické praxi? </a:t>
            </a:r>
          </a:p>
          <a:p>
            <a:r>
              <a:rPr lang="cs-CZ" dirty="0"/>
              <a:t>7. Jak se zhojí nekróza?</a:t>
            </a:r>
          </a:p>
          <a:p>
            <a:r>
              <a:rPr lang="cs-CZ" dirty="0"/>
              <a:t>8. Jaký je rozdíl atrofie oproti hypoplazie?</a:t>
            </a:r>
          </a:p>
          <a:p>
            <a:r>
              <a:rPr lang="cs-CZ" dirty="0"/>
              <a:t>9. </a:t>
            </a:r>
            <a:r>
              <a:rPr lang="cs-CZ"/>
              <a:t>Jaký </a:t>
            </a:r>
            <a:r>
              <a:rPr lang="cs-CZ" dirty="0"/>
              <a:t>je nejvíce užívaný metodický přístup v patologii? </a:t>
            </a:r>
          </a:p>
          <a:p>
            <a:r>
              <a:rPr lang="cs-CZ" dirty="0"/>
              <a:t>10. Odkud můžeme získat materiál pro cytologické vyšetření?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6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35D93-BBB3-489C-A3FC-4CC6D877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Biopsie – metody přístupu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080BA-9AF0-4B0C-B70F-BEF669F0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 Otevřená (operační)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Excize </a:t>
            </a:r>
            <a:r>
              <a:rPr lang="cs-CZ" dirty="0"/>
              <a:t>(vč. resekce/amputace/exartikulace)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Probatorní/diagnostická excize (incize)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Uzavřená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Endoskopická </a:t>
            </a:r>
            <a:r>
              <a:rPr lang="cs-CZ" sz="2600" dirty="0" err="1"/>
              <a:t>mikroexcize</a:t>
            </a:r>
            <a:r>
              <a:rPr lang="cs-CZ" sz="2600" dirty="0"/>
              <a:t>: </a:t>
            </a:r>
            <a:r>
              <a:rPr lang="cs-CZ" i="1" dirty="0"/>
              <a:t>gastro-, kolono-, </a:t>
            </a:r>
            <a:r>
              <a:rPr lang="cs-CZ" i="1" dirty="0" err="1"/>
              <a:t>broncho</a:t>
            </a:r>
            <a:r>
              <a:rPr lang="cs-CZ" i="1" dirty="0"/>
              <a:t>-, </a:t>
            </a:r>
            <a:r>
              <a:rPr lang="cs-CZ" i="1" dirty="0" err="1"/>
              <a:t>mediastino</a:t>
            </a:r>
            <a:r>
              <a:rPr lang="cs-CZ" i="1" dirty="0"/>
              <a:t>-, cysto-, artroskopie, ERCP,…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Punkční biopsie</a:t>
            </a:r>
          </a:p>
          <a:p>
            <a:pPr marL="0" indent="0">
              <a:buNone/>
            </a:pPr>
            <a:r>
              <a:rPr lang="cs-CZ" dirty="0"/>
              <a:t>     - Průbojníková (</a:t>
            </a:r>
            <a:r>
              <a:rPr lang="cs-CZ" dirty="0" err="1"/>
              <a:t>punch</a:t>
            </a:r>
            <a:r>
              <a:rPr lang="cs-CZ" dirty="0"/>
              <a:t>) biopsie: kůže, </a:t>
            </a:r>
            <a:r>
              <a:rPr lang="cs-CZ" dirty="0" err="1"/>
              <a:t>mamma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- Jehlová biopsie: </a:t>
            </a:r>
            <a:r>
              <a:rPr lang="cs-CZ" dirty="0" err="1"/>
              <a:t>tenkojehlová</a:t>
            </a:r>
            <a:r>
              <a:rPr lang="cs-CZ" dirty="0"/>
              <a:t> aspirační (FNAB),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, vakuová: </a:t>
            </a:r>
            <a:r>
              <a:rPr lang="cs-CZ" i="1" dirty="0"/>
              <a:t>štítní žláza, </a:t>
            </a:r>
            <a:r>
              <a:rPr lang="cs-CZ" i="1" dirty="0" err="1"/>
              <a:t>mamma</a:t>
            </a:r>
            <a:r>
              <a:rPr lang="cs-CZ" i="1" dirty="0"/>
              <a:t>, ložiskové procesy parenchymatózních orgánů   </a:t>
            </a:r>
          </a:p>
          <a:p>
            <a:pPr marL="0" indent="0">
              <a:buNone/>
            </a:pPr>
            <a:r>
              <a:rPr lang="cs-CZ" i="1" dirty="0"/>
              <a:t>       (játra, ledviny, pankreas,..) a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biopsie kličkou: </a:t>
            </a:r>
            <a:r>
              <a:rPr lang="cs-CZ" i="1" dirty="0"/>
              <a:t>cervix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sz="2600" dirty="0"/>
              <a:t>Kyretáž</a:t>
            </a:r>
            <a:r>
              <a:rPr lang="cs-CZ" dirty="0"/>
              <a:t>: </a:t>
            </a:r>
            <a:r>
              <a:rPr lang="cs-CZ" i="1" dirty="0"/>
              <a:t>cervix, tělo děložní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95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>
            <a:extLst>
              <a:ext uri="{FF2B5EF4-FFF2-40B4-BE49-F238E27FC236}">
                <a16:creationId xmlns:a16="http://schemas.microsoft.com/office/drawing/2014/main" id="{BEDC1316-A4AC-4AB6-9238-843916EEB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7634" y="415141"/>
            <a:ext cx="7850221" cy="6021585"/>
          </a:xfrm>
        </p:spPr>
      </p:pic>
    </p:spTree>
    <p:extLst>
      <p:ext uri="{BB962C8B-B14F-4D97-AF65-F5344CB8AC3E}">
        <p14:creationId xmlns:p14="http://schemas.microsoft.com/office/powerpoint/2010/main" val="53095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Zástupný symbol pro obsah 3">
            <a:extLst>
              <a:ext uri="{FF2B5EF4-FFF2-40B4-BE49-F238E27FC236}">
                <a16:creationId xmlns:a16="http://schemas.microsoft.com/office/drawing/2014/main" id="{7D4DF6F2-C96E-464D-8B0F-118321C6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54" y="167634"/>
            <a:ext cx="3810000" cy="3048000"/>
          </a:xfrm>
        </p:spPr>
      </p:pic>
      <p:pic>
        <p:nvPicPr>
          <p:cNvPr id="9220" name="Obrázek 4">
            <a:extLst>
              <a:ext uri="{FF2B5EF4-FFF2-40B4-BE49-F238E27FC236}">
                <a16:creationId xmlns:a16="http://schemas.microsoft.com/office/drawing/2014/main" id="{7B436813-E9A4-46BB-A624-80083AC00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2" y="337874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Obrázek 5">
            <a:extLst>
              <a:ext uri="{FF2B5EF4-FFF2-40B4-BE49-F238E27FC236}">
                <a16:creationId xmlns:a16="http://schemas.microsoft.com/office/drawing/2014/main" id="{8A014041-0BF9-470A-B0D9-80208CC03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42" y="358134"/>
            <a:ext cx="4381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432EF5-7891-4994-983D-F5610199B4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607" y="388547"/>
            <a:ext cx="2867228" cy="282708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999F1A6C-5C37-4CEB-BD74-14DAD106BB5A}"/>
              </a:ext>
            </a:extLst>
          </p:cNvPr>
          <p:cNvGrpSpPr/>
          <p:nvPr/>
        </p:nvGrpSpPr>
        <p:grpSpPr>
          <a:xfrm>
            <a:off x="5204298" y="3378740"/>
            <a:ext cx="5535038" cy="3048000"/>
            <a:chOff x="3989367" y="404664"/>
            <a:chExt cx="5154633" cy="2453258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1E6341F5-29B1-46E1-8AE8-45EDCADAD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367" y="404664"/>
              <a:ext cx="2381250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80A2EA47-4F5E-480D-BD4E-28020CFAE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272" y="404664"/>
              <a:ext cx="2758728" cy="2453258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7560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28E2-61C4-4213-88AC-0560704B8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646" y="339624"/>
            <a:ext cx="80645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chemeClr val="tx1"/>
                </a:solidFill>
              </a:rPr>
              <a:t>Metodické přístupy v patologii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E9798-92E1-420E-924B-5FFD91AA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err="1"/>
              <a:t>Makroskopie</a:t>
            </a:r>
            <a:endParaRPr lang="cs-CZ" sz="2800" dirty="0"/>
          </a:p>
          <a:p>
            <a:pPr>
              <a:defRPr/>
            </a:pPr>
            <a:r>
              <a:rPr lang="cs-CZ" sz="2800" b="1" dirty="0"/>
              <a:t>Světelná mikroskopie </a:t>
            </a:r>
            <a:r>
              <a:rPr lang="cs-CZ" sz="1800" b="1" dirty="0"/>
              <a:t>(přehledná a speciální barvení)</a:t>
            </a:r>
          </a:p>
          <a:p>
            <a:pPr>
              <a:defRPr/>
            </a:pPr>
            <a:r>
              <a:rPr lang="cs-CZ" sz="2800" dirty="0"/>
              <a:t>Enzymová histochemie</a:t>
            </a:r>
          </a:p>
          <a:p>
            <a:pPr>
              <a:defRPr/>
            </a:pPr>
            <a:r>
              <a:rPr lang="cs-CZ" sz="2800" dirty="0" err="1"/>
              <a:t>Imunohistochemie</a:t>
            </a:r>
            <a:r>
              <a:rPr lang="cs-CZ" sz="2800" dirty="0"/>
              <a:t> (IHC) a imunofluorescence</a:t>
            </a:r>
          </a:p>
          <a:p>
            <a:pPr>
              <a:defRPr/>
            </a:pPr>
            <a:r>
              <a:rPr lang="cs-CZ" sz="2800" dirty="0"/>
              <a:t>Elektronová mikroskopie</a:t>
            </a:r>
          </a:p>
          <a:p>
            <a:pPr>
              <a:defRPr/>
            </a:pPr>
            <a:r>
              <a:rPr lang="cs-CZ" sz="2800" dirty="0"/>
              <a:t>Molekulární patologie a genetika</a:t>
            </a:r>
          </a:p>
          <a:p>
            <a:pPr>
              <a:defRPr/>
            </a:pPr>
            <a:endParaRPr lang="cs-CZ" sz="2800" dirty="0"/>
          </a:p>
          <a:p>
            <a:pPr marL="0" indent="0">
              <a:buNone/>
              <a:defRPr/>
            </a:pPr>
            <a:endParaRPr lang="cs-CZ" sz="2800" dirty="0"/>
          </a:p>
          <a:p>
            <a:pPr>
              <a:defRPr/>
            </a:pPr>
            <a:endParaRPr lang="cs-CZ" dirty="0"/>
          </a:p>
        </p:txBody>
      </p:sp>
      <p:pic>
        <p:nvPicPr>
          <p:cNvPr id="13316" name="Obrázek 3">
            <a:extLst>
              <a:ext uri="{FF2B5EF4-FFF2-40B4-BE49-F238E27FC236}">
                <a16:creationId xmlns:a16="http://schemas.microsoft.com/office/drawing/2014/main" id="{F09BC15F-4DA2-48EC-802F-6CB74EAD5F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12" y="422378"/>
            <a:ext cx="2827168" cy="42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984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</TotalTime>
  <Words>2368</Words>
  <Application>Microsoft Office PowerPoint</Application>
  <PresentationFormat>Širokoúhlá obrazovka</PresentationFormat>
  <Paragraphs>474</Paragraphs>
  <Slides>51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63" baseType="lpstr">
      <vt:lpstr>ＭＳ Ｐゴシック</vt:lpstr>
      <vt:lpstr>ＭＳ Ｐゴシック</vt:lpstr>
      <vt:lpstr>Arial</vt:lpstr>
      <vt:lpstr>Calibri</vt:lpstr>
      <vt:lpstr>Calibri Light</vt:lpstr>
      <vt:lpstr>Cambria</vt:lpstr>
      <vt:lpstr>Cambria Math</vt:lpstr>
      <vt:lpstr>Garamond</vt:lpstr>
      <vt:lpstr>Symbol</vt:lpstr>
      <vt:lpstr>Verdana</vt:lpstr>
      <vt:lpstr>Wingdings</vt:lpstr>
      <vt:lpstr>Retrospektiva</vt:lpstr>
      <vt:lpstr>Úvod do problematiky: charakteristika oboru patologie v praxi.  Druhy vyšetření v patologii. </vt:lpstr>
      <vt:lpstr>Patologie</vt:lpstr>
      <vt:lpstr>Nekroptická/autoptická vyšetření - pitvy</vt:lpstr>
      <vt:lpstr>Kdo je patolog? </vt:lpstr>
      <vt:lpstr>Biopsie</vt:lpstr>
      <vt:lpstr>Biopsie – metody přístupu</vt:lpstr>
      <vt:lpstr>Prezentace aplikace PowerPoint</vt:lpstr>
      <vt:lpstr>Prezentace aplikace PowerPoint</vt:lpstr>
      <vt:lpstr>Metodické přístupy v patologii</vt:lpstr>
      <vt:lpstr>Prezentace aplikace PowerPoint</vt:lpstr>
      <vt:lpstr>Biopsie zpracované nativně, nefixované, „na zmrzlo“</vt:lpstr>
      <vt:lpstr>Prezentace aplikace PowerPoint</vt:lpstr>
      <vt:lpstr>Prezentace aplikace PowerPoint</vt:lpstr>
      <vt:lpstr>Typy cytologických vyšetření</vt:lpstr>
      <vt:lpstr>EXFOLIATIVNÍ CYTOLOGIE</vt:lpstr>
      <vt:lpstr>Fine Needle Aspiration Cytology</vt:lpstr>
      <vt:lpstr>Punkce / laváž tělních tekutin</vt:lpstr>
      <vt:lpstr>Prezentace aplikace PowerPoint</vt:lpstr>
      <vt:lpstr>Prezentace aplikace PowerPoint</vt:lpstr>
      <vt:lpstr>Imunohistochemická (IHC)  a imunofluorescenční vyšetření (IMF)</vt:lpstr>
      <vt:lpstr>př. IHC: Exprese steroidních receptorů </vt:lpstr>
      <vt:lpstr>př. IMF: Pemphigus vulgaris</vt:lpstr>
      <vt:lpstr>Molekulárně genetické metody</vt:lpstr>
      <vt:lpstr>Studium patologie</vt:lpstr>
      <vt:lpstr>Doporučená literatura</vt:lpstr>
      <vt:lpstr>Kontakty na garanty a vyučující:</vt:lpstr>
      <vt:lpstr>Zkouška</vt:lpstr>
      <vt:lpstr>A teď reálně, srandu stranou…</vt:lpstr>
      <vt:lpstr>Zkouškový test</vt:lpstr>
      <vt:lpstr>Charakteristika nemocí</vt:lpstr>
      <vt:lpstr>Nomenklatura nemocí</vt:lpstr>
      <vt:lpstr>předpony</vt:lpstr>
      <vt:lpstr> přípony</vt:lpstr>
      <vt:lpstr>Prezentace aplikace PowerPoint</vt:lpstr>
      <vt:lpstr>Příčiny nemocí</vt:lpstr>
      <vt:lpstr>Prezentace aplikace PowerPoint</vt:lpstr>
      <vt:lpstr>                  Obecná patologie</vt:lpstr>
      <vt:lpstr>      Mechanismy buněčné smrti</vt:lpstr>
      <vt:lpstr>     Nekróza</vt:lpstr>
      <vt:lpstr>Typy nekrózy</vt:lpstr>
      <vt:lpstr>Typy nekrózy</vt:lpstr>
      <vt:lpstr>  Koagulační nekróza –infarkt myokardu</vt:lpstr>
      <vt:lpstr>Hojení nekrózy</vt:lpstr>
      <vt:lpstr>Apoptóza</vt:lpstr>
      <vt:lpstr>Apoptóza fyziologická</vt:lpstr>
      <vt:lpstr>Apoptóza v patologických procesech</vt:lpstr>
      <vt:lpstr>Apoptóza v patologických procesech</vt:lpstr>
      <vt:lpstr>Atrofie</vt:lpstr>
      <vt:lpstr>     ATROFIE</vt:lpstr>
      <vt:lpstr>Hypoplazie, aplazie</vt:lpstr>
      <vt:lpstr>Otázky do testu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FNuSA</cp:lastModifiedBy>
  <cp:revision>145</cp:revision>
  <dcterms:created xsi:type="dcterms:W3CDTF">2017-08-15T07:48:05Z</dcterms:created>
  <dcterms:modified xsi:type="dcterms:W3CDTF">2023-02-06T13:01:25Z</dcterms:modified>
</cp:coreProperties>
</file>