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8"/>
  </p:notesMasterIdLst>
  <p:handoutMasterIdLst>
    <p:handoutMasterId r:id="rId69"/>
  </p:handoutMasterIdLst>
  <p:sldIdLst>
    <p:sldId id="256" r:id="rId2"/>
    <p:sldId id="363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282" r:id="rId11"/>
    <p:sldId id="337" r:id="rId12"/>
    <p:sldId id="389" r:id="rId13"/>
    <p:sldId id="336" r:id="rId14"/>
    <p:sldId id="383" r:id="rId15"/>
    <p:sldId id="384" r:id="rId16"/>
    <p:sldId id="338" r:id="rId17"/>
    <p:sldId id="325" r:id="rId18"/>
    <p:sldId id="339" r:id="rId19"/>
    <p:sldId id="374" r:id="rId20"/>
    <p:sldId id="320" r:id="rId21"/>
    <p:sldId id="390" r:id="rId22"/>
    <p:sldId id="380" r:id="rId23"/>
    <p:sldId id="263" r:id="rId24"/>
    <p:sldId id="264" r:id="rId25"/>
    <p:sldId id="262" r:id="rId26"/>
    <p:sldId id="341" r:id="rId27"/>
    <p:sldId id="266" r:id="rId28"/>
    <p:sldId id="268" r:id="rId29"/>
    <p:sldId id="299" r:id="rId30"/>
    <p:sldId id="270" r:id="rId31"/>
    <p:sldId id="342" r:id="rId32"/>
    <p:sldId id="267" r:id="rId33"/>
    <p:sldId id="343" r:id="rId34"/>
    <p:sldId id="289" r:id="rId35"/>
    <p:sldId id="290" r:id="rId36"/>
    <p:sldId id="347" r:id="rId37"/>
    <p:sldId id="295" r:id="rId38"/>
    <p:sldId id="344" r:id="rId39"/>
    <p:sldId id="276" r:id="rId40"/>
    <p:sldId id="285" r:id="rId41"/>
    <p:sldId id="345" r:id="rId42"/>
    <p:sldId id="356" r:id="rId43"/>
    <p:sldId id="357" r:id="rId44"/>
    <p:sldId id="306" r:id="rId45"/>
    <p:sldId id="291" r:id="rId46"/>
    <p:sldId id="346" r:id="rId47"/>
    <p:sldId id="360" r:id="rId48"/>
    <p:sldId id="348" r:id="rId49"/>
    <p:sldId id="312" r:id="rId50"/>
    <p:sldId id="323" r:id="rId51"/>
    <p:sldId id="302" r:id="rId52"/>
    <p:sldId id="303" r:id="rId53"/>
    <p:sldId id="304" r:id="rId54"/>
    <p:sldId id="260" r:id="rId55"/>
    <p:sldId id="307" r:id="rId56"/>
    <p:sldId id="349" r:id="rId57"/>
    <p:sldId id="258" r:id="rId58"/>
    <p:sldId id="259" r:id="rId59"/>
    <p:sldId id="352" r:id="rId60"/>
    <p:sldId id="353" r:id="rId61"/>
    <p:sldId id="261" r:id="rId62"/>
    <p:sldId id="328" r:id="rId63"/>
    <p:sldId id="350" r:id="rId64"/>
    <p:sldId id="351" r:id="rId65"/>
    <p:sldId id="318" r:id="rId66"/>
    <p:sldId id="359" r:id="rId67"/>
  </p:sldIdLst>
  <p:sldSz cx="12192000" cy="6858000"/>
  <p:notesSz cx="9926638" cy="67833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69696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88" d="100"/>
          <a:sy n="88" d="100"/>
        </p:scale>
        <p:origin x="240" y="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Kotasová" userId="f14424bf-e48b-41ef-9d3b-f419d1c59427" providerId="ADAL" clId="{BB87A231-D823-4C29-A319-27CAA6815AAD}"/>
    <pc:docChg chg="undo custSel delSld modSld sldOrd modNotesMaster modHandout">
      <pc:chgData name="Hana Kotasová" userId="f14424bf-e48b-41ef-9d3b-f419d1c59427" providerId="ADAL" clId="{BB87A231-D823-4C29-A319-27CAA6815AAD}" dt="2023-02-16T16:07:14.597" v="280" actId="47"/>
      <pc:docMkLst>
        <pc:docMk/>
      </pc:docMkLst>
      <pc:sldChg chg="ord">
        <pc:chgData name="Hana Kotasová" userId="f14424bf-e48b-41ef-9d3b-f419d1c59427" providerId="ADAL" clId="{BB87A231-D823-4C29-A319-27CAA6815AAD}" dt="2023-02-16T14:38:48.837" v="205"/>
        <pc:sldMkLst>
          <pc:docMk/>
          <pc:sldMk cId="1366511796" sldId="261"/>
        </pc:sldMkLst>
      </pc:sldChg>
      <pc:sldChg chg="modSp mod">
        <pc:chgData name="Hana Kotasová" userId="f14424bf-e48b-41ef-9d3b-f419d1c59427" providerId="ADAL" clId="{BB87A231-D823-4C29-A319-27CAA6815AAD}" dt="2023-02-16T11:44:21.114" v="40" actId="255"/>
        <pc:sldMkLst>
          <pc:docMk/>
          <pc:sldMk cId="3612375481" sldId="262"/>
        </pc:sldMkLst>
        <pc:spChg chg="mod">
          <ac:chgData name="Hana Kotasová" userId="f14424bf-e48b-41ef-9d3b-f419d1c59427" providerId="ADAL" clId="{BB87A231-D823-4C29-A319-27CAA6815AAD}" dt="2023-02-16T11:44:21.114" v="40" actId="255"/>
          <ac:spMkLst>
            <pc:docMk/>
            <pc:sldMk cId="3612375481" sldId="262"/>
            <ac:spMk id="13315" creationId="{402189E8-00F7-441B-88DE-4E55800B2A1D}"/>
          </ac:spMkLst>
        </pc:spChg>
      </pc:sldChg>
      <pc:sldChg chg="ord">
        <pc:chgData name="Hana Kotasová" userId="f14424bf-e48b-41ef-9d3b-f419d1c59427" providerId="ADAL" clId="{BB87A231-D823-4C29-A319-27CAA6815AAD}" dt="2023-02-16T11:47:37.016" v="63"/>
        <pc:sldMkLst>
          <pc:docMk/>
          <pc:sldMk cId="0" sldId="267"/>
        </pc:sldMkLst>
      </pc:sldChg>
      <pc:sldChg chg="modSp mod">
        <pc:chgData name="Hana Kotasová" userId="f14424bf-e48b-41ef-9d3b-f419d1c59427" providerId="ADAL" clId="{BB87A231-D823-4C29-A319-27CAA6815AAD}" dt="2023-02-16T13:51:10.538" v="65" actId="20577"/>
        <pc:sldMkLst>
          <pc:docMk/>
          <pc:sldMk cId="0" sldId="268"/>
        </pc:sldMkLst>
        <pc:spChg chg="mod">
          <ac:chgData name="Hana Kotasová" userId="f14424bf-e48b-41ef-9d3b-f419d1c59427" providerId="ADAL" clId="{BB87A231-D823-4C29-A319-27CAA6815AAD}" dt="2023-02-16T13:51:10.538" v="65" actId="20577"/>
          <ac:spMkLst>
            <pc:docMk/>
            <pc:sldMk cId="0" sldId="268"/>
            <ac:spMk id="20483" creationId="{9B999A2C-59B6-46C1-A9D5-DD872C73ABFB}"/>
          </ac:spMkLst>
        </pc:spChg>
      </pc:sldChg>
      <pc:sldChg chg="modSp mod">
        <pc:chgData name="Hana Kotasová" userId="f14424bf-e48b-41ef-9d3b-f419d1c59427" providerId="ADAL" clId="{BB87A231-D823-4C29-A319-27CAA6815AAD}" dt="2023-02-16T13:54:29.303" v="91" actId="20577"/>
        <pc:sldMkLst>
          <pc:docMk/>
          <pc:sldMk cId="0" sldId="270"/>
        </pc:sldMkLst>
        <pc:spChg chg="mod">
          <ac:chgData name="Hana Kotasová" userId="f14424bf-e48b-41ef-9d3b-f419d1c59427" providerId="ADAL" clId="{BB87A231-D823-4C29-A319-27CAA6815AAD}" dt="2023-02-16T13:54:29.303" v="91" actId="20577"/>
          <ac:spMkLst>
            <pc:docMk/>
            <pc:sldMk cId="0" sldId="270"/>
            <ac:spMk id="22531" creationId="{DD6887EB-416C-4A7C-9E5E-8C984F2AA551}"/>
          </ac:spMkLst>
        </pc:spChg>
      </pc:sldChg>
      <pc:sldChg chg="modNotes">
        <pc:chgData name="Hana Kotasová" userId="f14424bf-e48b-41ef-9d3b-f419d1c59427" providerId="ADAL" clId="{BB87A231-D823-4C29-A319-27CAA6815AAD}" dt="2023-02-16T09:31:54.787" v="21"/>
        <pc:sldMkLst>
          <pc:docMk/>
          <pc:sldMk cId="0" sldId="289"/>
        </pc:sldMkLst>
      </pc:sldChg>
      <pc:sldChg chg="modSp mod">
        <pc:chgData name="Hana Kotasová" userId="f14424bf-e48b-41ef-9d3b-f419d1c59427" providerId="ADAL" clId="{BB87A231-D823-4C29-A319-27CAA6815AAD}" dt="2023-02-16T14:24:02.793" v="181" actId="20578"/>
        <pc:sldMkLst>
          <pc:docMk/>
          <pc:sldMk cId="0" sldId="307"/>
        </pc:sldMkLst>
        <pc:spChg chg="mod">
          <ac:chgData name="Hana Kotasová" userId="f14424bf-e48b-41ef-9d3b-f419d1c59427" providerId="ADAL" clId="{BB87A231-D823-4C29-A319-27CAA6815AAD}" dt="2023-02-16T14:24:02.793" v="181" actId="20578"/>
          <ac:spMkLst>
            <pc:docMk/>
            <pc:sldMk cId="0" sldId="307"/>
            <ac:spMk id="40963" creationId="{81E94F49-600F-4DBD-8F71-790EBA07EF85}"/>
          </ac:spMkLst>
        </pc:spChg>
      </pc:sldChg>
      <pc:sldChg chg="ord">
        <pc:chgData name="Hana Kotasová" userId="f14424bf-e48b-41ef-9d3b-f419d1c59427" providerId="ADAL" clId="{BB87A231-D823-4C29-A319-27CAA6815AAD}" dt="2023-02-16T16:07:06.644" v="278"/>
        <pc:sldMkLst>
          <pc:docMk/>
          <pc:sldMk cId="0" sldId="312"/>
        </pc:sldMkLst>
      </pc:sldChg>
      <pc:sldChg chg="del">
        <pc:chgData name="Hana Kotasová" userId="f14424bf-e48b-41ef-9d3b-f419d1c59427" providerId="ADAL" clId="{BB87A231-D823-4C29-A319-27CAA6815AAD}" dt="2023-02-16T16:06:03.592" v="260" actId="47"/>
        <pc:sldMkLst>
          <pc:docMk/>
          <pc:sldMk cId="0" sldId="313"/>
        </pc:sldMkLst>
      </pc:sldChg>
      <pc:sldChg chg="del">
        <pc:chgData name="Hana Kotasová" userId="f14424bf-e48b-41ef-9d3b-f419d1c59427" providerId="ADAL" clId="{BB87A231-D823-4C29-A319-27CAA6815AAD}" dt="2023-02-16T16:07:13.300" v="279" actId="47"/>
        <pc:sldMkLst>
          <pc:docMk/>
          <pc:sldMk cId="0" sldId="314"/>
        </pc:sldMkLst>
      </pc:sldChg>
      <pc:sldChg chg="del">
        <pc:chgData name="Hana Kotasová" userId="f14424bf-e48b-41ef-9d3b-f419d1c59427" providerId="ADAL" clId="{BB87A231-D823-4C29-A319-27CAA6815AAD}" dt="2023-02-16T16:07:14.597" v="280" actId="47"/>
        <pc:sldMkLst>
          <pc:docMk/>
          <pc:sldMk cId="0" sldId="315"/>
        </pc:sldMkLst>
      </pc:sldChg>
      <pc:sldChg chg="del">
        <pc:chgData name="Hana Kotasová" userId="f14424bf-e48b-41ef-9d3b-f419d1c59427" providerId="ADAL" clId="{BB87A231-D823-4C29-A319-27CAA6815AAD}" dt="2023-02-16T14:37:29.893" v="195" actId="47"/>
        <pc:sldMkLst>
          <pc:docMk/>
          <pc:sldMk cId="0" sldId="319"/>
        </pc:sldMkLst>
      </pc:sldChg>
      <pc:sldChg chg="ord">
        <pc:chgData name="Hana Kotasová" userId="f14424bf-e48b-41ef-9d3b-f419d1c59427" providerId="ADAL" clId="{BB87A231-D823-4C29-A319-27CAA6815AAD}" dt="2023-02-16T11:32:39.569" v="32"/>
        <pc:sldMkLst>
          <pc:docMk/>
          <pc:sldMk cId="0" sldId="320"/>
        </pc:sldMkLst>
      </pc:sldChg>
      <pc:sldChg chg="modSp mod">
        <pc:chgData name="Hana Kotasová" userId="f14424bf-e48b-41ef-9d3b-f419d1c59427" providerId="ADAL" clId="{BB87A231-D823-4C29-A319-27CAA6815AAD}" dt="2023-02-16T14:17:36.588" v="92" actId="6549"/>
        <pc:sldMkLst>
          <pc:docMk/>
          <pc:sldMk cId="0" sldId="323"/>
        </pc:sldMkLst>
        <pc:spChg chg="mod">
          <ac:chgData name="Hana Kotasová" userId="f14424bf-e48b-41ef-9d3b-f419d1c59427" providerId="ADAL" clId="{BB87A231-D823-4C29-A319-27CAA6815AAD}" dt="2023-02-16T14:17:36.588" v="92" actId="6549"/>
          <ac:spMkLst>
            <pc:docMk/>
            <pc:sldMk cId="0" sldId="323"/>
            <ac:spMk id="34819" creationId="{9F13FE2F-1BF0-4388-B134-4FBA355974EB}"/>
          </ac:spMkLst>
        </pc:spChg>
      </pc:sldChg>
      <pc:sldChg chg="modSp mod">
        <pc:chgData name="Hana Kotasová" userId="f14424bf-e48b-41ef-9d3b-f419d1c59427" providerId="ADAL" clId="{BB87A231-D823-4C29-A319-27CAA6815AAD}" dt="2023-02-13T08:24:14.103" v="16" actId="1076"/>
        <pc:sldMkLst>
          <pc:docMk/>
          <pc:sldMk cId="2783779186" sldId="325"/>
        </pc:sldMkLst>
        <pc:spChg chg="mod">
          <ac:chgData name="Hana Kotasová" userId="f14424bf-e48b-41ef-9d3b-f419d1c59427" providerId="ADAL" clId="{BB87A231-D823-4C29-A319-27CAA6815AAD}" dt="2023-02-13T08:24:14.103" v="16" actId="1076"/>
          <ac:spMkLst>
            <pc:docMk/>
            <pc:sldMk cId="2783779186" sldId="325"/>
            <ac:spMk id="2" creationId="{80F6E008-5753-4C80-A26A-2256144244E1}"/>
          </ac:spMkLst>
        </pc:spChg>
        <pc:spChg chg="mod">
          <ac:chgData name="Hana Kotasová" userId="f14424bf-e48b-41ef-9d3b-f419d1c59427" providerId="ADAL" clId="{BB87A231-D823-4C29-A319-27CAA6815AAD}" dt="2023-02-13T08:24:08.619" v="15" actId="20577"/>
          <ac:spMkLst>
            <pc:docMk/>
            <pc:sldMk cId="2783779186" sldId="325"/>
            <ac:spMk id="3" creationId="{18B26E5D-D982-44E7-BEBC-B1B13C47BCF9}"/>
          </ac:spMkLst>
        </pc:spChg>
      </pc:sldChg>
      <pc:sldChg chg="ord">
        <pc:chgData name="Hana Kotasová" userId="f14424bf-e48b-41ef-9d3b-f419d1c59427" providerId="ADAL" clId="{BB87A231-D823-4C29-A319-27CAA6815AAD}" dt="2023-02-16T16:05:28.705" v="259"/>
        <pc:sldMkLst>
          <pc:docMk/>
          <pc:sldMk cId="0" sldId="328"/>
        </pc:sldMkLst>
      </pc:sldChg>
      <pc:sldChg chg="modSp mod">
        <pc:chgData name="Hana Kotasová" userId="f14424bf-e48b-41ef-9d3b-f419d1c59427" providerId="ADAL" clId="{BB87A231-D823-4C29-A319-27CAA6815AAD}" dt="2023-02-14T08:29:10.187" v="17" actId="20577"/>
        <pc:sldMkLst>
          <pc:docMk/>
          <pc:sldMk cId="50843674" sldId="339"/>
        </pc:sldMkLst>
        <pc:spChg chg="mod">
          <ac:chgData name="Hana Kotasová" userId="f14424bf-e48b-41ef-9d3b-f419d1c59427" providerId="ADAL" clId="{BB87A231-D823-4C29-A319-27CAA6815AAD}" dt="2023-02-14T08:29:10.187" v="17" actId="20577"/>
          <ac:spMkLst>
            <pc:docMk/>
            <pc:sldMk cId="50843674" sldId="339"/>
            <ac:spMk id="5" creationId="{B71CCCB0-1EF1-4448-A044-461BEAB52065}"/>
          </ac:spMkLst>
        </pc:spChg>
      </pc:sldChg>
      <pc:sldChg chg="modSp mod">
        <pc:chgData name="Hana Kotasová" userId="f14424bf-e48b-41ef-9d3b-f419d1c59427" providerId="ADAL" clId="{BB87A231-D823-4C29-A319-27CAA6815AAD}" dt="2023-02-16T11:45:34.605" v="58" actId="20577"/>
        <pc:sldMkLst>
          <pc:docMk/>
          <pc:sldMk cId="747295413" sldId="341"/>
        </pc:sldMkLst>
        <pc:spChg chg="mod">
          <ac:chgData name="Hana Kotasová" userId="f14424bf-e48b-41ef-9d3b-f419d1c59427" providerId="ADAL" clId="{BB87A231-D823-4C29-A319-27CAA6815AAD}" dt="2023-02-16T11:45:34.605" v="58" actId="20577"/>
          <ac:spMkLst>
            <pc:docMk/>
            <pc:sldMk cId="747295413" sldId="341"/>
            <ac:spMk id="15" creationId="{90E4D263-61A2-4C5C-A2FF-BF926378BBFC}"/>
          </ac:spMkLst>
        </pc:spChg>
      </pc:sldChg>
      <pc:sldChg chg="modSp mod">
        <pc:chgData name="Hana Kotasová" userId="f14424bf-e48b-41ef-9d3b-f419d1c59427" providerId="ADAL" clId="{BB87A231-D823-4C29-A319-27CAA6815AAD}" dt="2023-02-16T14:26:12.466" v="191" actId="14100"/>
        <pc:sldMkLst>
          <pc:docMk/>
          <pc:sldMk cId="2309889810" sldId="349"/>
        </pc:sldMkLst>
        <pc:spChg chg="mod">
          <ac:chgData name="Hana Kotasová" userId="f14424bf-e48b-41ef-9d3b-f419d1c59427" providerId="ADAL" clId="{BB87A231-D823-4C29-A319-27CAA6815AAD}" dt="2023-02-16T14:26:12.466" v="191" actId="14100"/>
          <ac:spMkLst>
            <pc:docMk/>
            <pc:sldMk cId="2309889810" sldId="349"/>
            <ac:spMk id="5" creationId="{A4410DBB-FC8E-45C9-8A8D-860116D69B88}"/>
          </ac:spMkLst>
        </pc:spChg>
      </pc:sldChg>
      <pc:sldChg chg="ord">
        <pc:chgData name="Hana Kotasová" userId="f14424bf-e48b-41ef-9d3b-f419d1c59427" providerId="ADAL" clId="{BB87A231-D823-4C29-A319-27CAA6815AAD}" dt="2023-02-16T16:05:20.452" v="257"/>
        <pc:sldMkLst>
          <pc:docMk/>
          <pc:sldMk cId="0" sldId="351"/>
        </pc:sldMkLst>
      </pc:sldChg>
      <pc:sldChg chg="modSp mod ord">
        <pc:chgData name="Hana Kotasová" userId="f14424bf-e48b-41ef-9d3b-f419d1c59427" providerId="ADAL" clId="{BB87A231-D823-4C29-A319-27CAA6815AAD}" dt="2023-02-16T14:38:05.833" v="199" actId="20577"/>
        <pc:sldMkLst>
          <pc:docMk/>
          <pc:sldMk cId="4288791596" sldId="352"/>
        </pc:sldMkLst>
        <pc:spChg chg="mod">
          <ac:chgData name="Hana Kotasová" userId="f14424bf-e48b-41ef-9d3b-f419d1c59427" providerId="ADAL" clId="{BB87A231-D823-4C29-A319-27CAA6815AAD}" dt="2023-02-16T14:38:05.833" v="199" actId="20577"/>
          <ac:spMkLst>
            <pc:docMk/>
            <pc:sldMk cId="4288791596" sldId="352"/>
            <ac:spMk id="5" creationId="{D01B2F93-7FF7-4EFA-BDC9-5C861AA11995}"/>
          </ac:spMkLst>
        </pc:spChg>
      </pc:sldChg>
      <pc:sldChg chg="modSp mod ord">
        <pc:chgData name="Hana Kotasová" userId="f14424bf-e48b-41ef-9d3b-f419d1c59427" providerId="ADAL" clId="{BB87A231-D823-4C29-A319-27CAA6815AAD}" dt="2023-02-16T16:03:40.141" v="255" actId="1076"/>
        <pc:sldMkLst>
          <pc:docMk/>
          <pc:sldMk cId="2223084888" sldId="353"/>
        </pc:sldMkLst>
        <pc:spChg chg="mod">
          <ac:chgData name="Hana Kotasová" userId="f14424bf-e48b-41ef-9d3b-f419d1c59427" providerId="ADAL" clId="{BB87A231-D823-4C29-A319-27CAA6815AAD}" dt="2023-02-16T16:03:40.141" v="255" actId="1076"/>
          <ac:spMkLst>
            <pc:docMk/>
            <pc:sldMk cId="2223084888" sldId="353"/>
            <ac:spMk id="5" creationId="{61A15D3F-6F86-4204-B0BE-86F669418A19}"/>
          </ac:spMkLst>
        </pc:spChg>
      </pc:sldChg>
      <pc:sldChg chg="del">
        <pc:chgData name="Hana Kotasová" userId="f14424bf-e48b-41ef-9d3b-f419d1c59427" providerId="ADAL" clId="{BB87A231-D823-4C29-A319-27CAA6815AAD}" dt="2023-02-16T14:38:37.353" v="202" actId="47"/>
        <pc:sldMkLst>
          <pc:docMk/>
          <pc:sldMk cId="1939646835" sldId="354"/>
        </pc:sldMkLst>
      </pc:sldChg>
      <pc:sldChg chg="del">
        <pc:chgData name="Hana Kotasová" userId="f14424bf-e48b-41ef-9d3b-f419d1c59427" providerId="ADAL" clId="{BB87A231-D823-4C29-A319-27CAA6815AAD}" dt="2023-02-16T11:47:24.610" v="59" actId="47"/>
        <pc:sldMkLst>
          <pc:docMk/>
          <pc:sldMk cId="338669765" sldId="355"/>
        </pc:sldMkLst>
      </pc:sldChg>
      <pc:sldChg chg="del">
        <pc:chgData name="Hana Kotasová" userId="f14424bf-e48b-41ef-9d3b-f419d1c59427" providerId="ADAL" clId="{BB87A231-D823-4C29-A319-27CAA6815AAD}" dt="2023-02-16T11:34:56.008" v="33" actId="47"/>
        <pc:sldMkLst>
          <pc:docMk/>
          <pc:sldMk cId="745926692" sldId="358"/>
        </pc:sldMkLst>
      </pc:sldChg>
      <pc:sldChg chg="del">
        <pc:chgData name="Hana Kotasová" userId="f14424bf-e48b-41ef-9d3b-f419d1c59427" providerId="ADAL" clId="{BB87A231-D823-4C29-A319-27CAA6815AAD}" dt="2023-02-16T14:36:40.282" v="192" actId="47"/>
        <pc:sldMkLst>
          <pc:docMk/>
          <pc:sldMk cId="4293159739" sldId="361"/>
        </pc:sldMkLst>
      </pc:sldChg>
      <pc:sldChg chg="del">
        <pc:chgData name="Hana Kotasová" userId="f14424bf-e48b-41ef-9d3b-f419d1c59427" providerId="ADAL" clId="{BB87A231-D823-4C29-A319-27CAA6815AAD}" dt="2023-02-16T14:38:44.759" v="203" actId="47"/>
        <pc:sldMkLst>
          <pc:docMk/>
          <pc:sldMk cId="3590286276" sldId="362"/>
        </pc:sldMkLst>
      </pc:sldChg>
      <pc:sldChg chg="modSp mod">
        <pc:chgData name="Hana Kotasová" userId="f14424bf-e48b-41ef-9d3b-f419d1c59427" providerId="ADAL" clId="{BB87A231-D823-4C29-A319-27CAA6815AAD}" dt="2023-02-16T11:19:57.163" v="28" actId="20577"/>
        <pc:sldMkLst>
          <pc:docMk/>
          <pc:sldMk cId="2294912674" sldId="390"/>
        </pc:sldMkLst>
        <pc:spChg chg="mod">
          <ac:chgData name="Hana Kotasová" userId="f14424bf-e48b-41ef-9d3b-f419d1c59427" providerId="ADAL" clId="{BB87A231-D823-4C29-A319-27CAA6815AAD}" dt="2023-02-16T11:19:57.163" v="28" actId="20577"/>
          <ac:spMkLst>
            <pc:docMk/>
            <pc:sldMk cId="2294912674" sldId="390"/>
            <ac:spMk id="19" creationId="{B90C4DEC-2E65-4F17-A28A-6D366F497EA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097" y="2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44219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097" y="6444219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800" y="2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8000"/>
            <a:ext cx="4522788" cy="2544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2110"/>
            <a:ext cx="7941310" cy="30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43043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800" y="6443043"/>
            <a:ext cx="4301543" cy="3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6" tIns="47734" rIns="95466" bIns="4773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356261C-24B3-4476-B48A-ED1973915F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5666" indent="-2983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93333" indent="-23866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70667" indent="-23866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8001" indent="-238667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5335" indent="-2386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2668" indent="-2386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0001" indent="-2386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7335" indent="-2386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53D32D-B4A5-4C9B-ABB9-6BBC17A7641E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285EEB78-43AB-481C-861C-1127F733F6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41C469A-8AE8-4BE6-8490-6419F1E5B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3553" y="3222110"/>
            <a:ext cx="7279534" cy="3052525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B2191854-F63D-405A-B537-53D907A77C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D0DEF4F1-25A7-4BAD-9963-18B97C5DA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Buňka v mitóze, TEM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Chromosomy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Dělicí vřeténko</a:t>
            </a: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88B486B3-428A-4B1C-B772-2D8292C49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2668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0001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7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B9DD4E-8438-4FD2-AC18-41F8A6726213}" type="slidenum">
              <a:rPr lang="cs-CZ" altLang="cs-CZ">
                <a:latin typeface="Calibri" panose="020F0502020204030204" pitchFamily="34" charset="0"/>
              </a:rPr>
              <a:pPr/>
              <a:t>38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3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7564ACA4-58FD-40A3-A849-D3D962821C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9704E69B-28E3-454D-8130-4674887A94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Centriol v jaterní buňce – příčný řez, TEM</a:t>
            </a:r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DE329CB7-21F1-45C7-8EA8-F10121677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2668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0001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7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61E5BF-E7B8-4DA4-B0C2-5699C9F006F7}" type="slidenum">
              <a:rPr lang="cs-CZ" altLang="cs-CZ">
                <a:latin typeface="Calibri" panose="020F0502020204030204" pitchFamily="34" charset="0"/>
              </a:rPr>
              <a:pPr/>
              <a:t>39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94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36A53717-A798-4B04-AD25-321DD66D59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A8DCCE5F-12D2-49EE-A767-69C764C8A8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Kinocilie – epitel vejcovodu, TEM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Příčný řez řasinkou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Žíhaná nožka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Bazální tělísko</a:t>
            </a: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A792CC9C-FA6E-4118-9E09-A854A1BC7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2668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0001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7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E9B4C9-AD52-4F6E-A2BC-12C082F575CC}" type="slidenum">
              <a:rPr lang="cs-CZ" altLang="cs-CZ">
                <a:latin typeface="Calibri" panose="020F0502020204030204" pitchFamily="34" charset="0"/>
              </a:rPr>
              <a:pPr/>
              <a:t>40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4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>
            <a:extLst>
              <a:ext uri="{FF2B5EF4-FFF2-40B4-BE49-F238E27FC236}">
                <a16:creationId xmlns:a16="http://schemas.microsoft.com/office/drawing/2014/main" id="{66E12B86-7F96-4B81-9EFF-6429CA3D0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Zástupný symbol pro poznámky 2">
            <a:extLst>
              <a:ext uri="{FF2B5EF4-FFF2-40B4-BE49-F238E27FC236}">
                <a16:creationId xmlns:a16="http://schemas.microsoft.com/office/drawing/2014/main" id="{276C381C-D5C0-4202-85E6-900A4B9084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en-US"/>
              <a:t>Buněčné jádro, mrazový lom, TEM</a:t>
            </a:r>
          </a:p>
          <a:p>
            <a:pPr>
              <a:spcBef>
                <a:spcPct val="0"/>
              </a:spcBef>
            </a:pPr>
            <a:r>
              <a:rPr lang="cs-CZ" altLang="en-US"/>
              <a:t>Jaderné póry</a:t>
            </a:r>
          </a:p>
          <a:p>
            <a:pPr>
              <a:spcBef>
                <a:spcPct val="0"/>
              </a:spcBef>
            </a:pPr>
            <a:r>
              <a:rPr lang="cs-CZ" altLang="en-US"/>
              <a:t>Vnitřní a zevní jaderná membrána</a:t>
            </a:r>
          </a:p>
        </p:txBody>
      </p:sp>
      <p:sp>
        <p:nvSpPr>
          <p:cNvPr id="20483" name="Zástupný symbol pro číslo snímku 3">
            <a:extLst>
              <a:ext uri="{FF2B5EF4-FFF2-40B4-BE49-F238E27FC236}">
                <a16:creationId xmlns:a16="http://schemas.microsoft.com/office/drawing/2014/main" id="{6BF105B3-39AF-4F7F-AC43-9CDAE843A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5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2668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0001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7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EABEF65-1A38-4BE6-A712-A334D93901F4}" type="slidenum">
              <a:rPr lang="cs-CZ" altLang="en-US"/>
              <a:pPr/>
              <a:t>54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>
            <a:extLst>
              <a:ext uri="{FF2B5EF4-FFF2-40B4-BE49-F238E27FC236}">
                <a16:creationId xmlns:a16="http://schemas.microsoft.com/office/drawing/2014/main" id="{6445BC13-D4F6-4F5A-96BF-7E98BE33D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Zástupný symbol pro poznámky 2">
            <a:extLst>
              <a:ext uri="{FF2B5EF4-FFF2-40B4-BE49-F238E27FC236}">
                <a16:creationId xmlns:a16="http://schemas.microsoft.com/office/drawing/2014/main" id="{B6B43016-8ECD-4DFA-B65C-52A1C56340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en-US" b="1"/>
              <a:t>Jádro hepatocytu, TEM</a:t>
            </a:r>
          </a:p>
          <a:p>
            <a:pPr>
              <a:spcBef>
                <a:spcPct val="0"/>
              </a:spcBef>
            </a:pPr>
            <a:r>
              <a:rPr lang="cs-CZ" altLang="en-US"/>
              <a:t>Heterochromatin</a:t>
            </a:r>
          </a:p>
          <a:p>
            <a:pPr>
              <a:spcBef>
                <a:spcPct val="0"/>
              </a:spcBef>
            </a:pPr>
            <a:r>
              <a:rPr lang="cs-CZ" altLang="en-US"/>
              <a:t>Euchromatin</a:t>
            </a:r>
          </a:p>
          <a:p>
            <a:pPr>
              <a:spcBef>
                <a:spcPct val="0"/>
              </a:spcBef>
            </a:pPr>
            <a:r>
              <a:rPr lang="cs-CZ" altLang="en-US"/>
              <a:t>Jadérko</a:t>
            </a:r>
          </a:p>
          <a:p>
            <a:pPr>
              <a:spcBef>
                <a:spcPct val="0"/>
              </a:spcBef>
            </a:pPr>
            <a:endParaRPr lang="cs-CZ" altLang="en-US"/>
          </a:p>
        </p:txBody>
      </p:sp>
      <p:sp>
        <p:nvSpPr>
          <p:cNvPr id="16387" name="Zástupný symbol pro číslo snímku 3">
            <a:extLst>
              <a:ext uri="{FF2B5EF4-FFF2-40B4-BE49-F238E27FC236}">
                <a16:creationId xmlns:a16="http://schemas.microsoft.com/office/drawing/2014/main" id="{4CC1D2D4-9E4A-426E-8C43-5D01412FF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5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2668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0001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7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A0457BC-DCD6-44A8-B0EE-19401E5E790B}" type="slidenum">
              <a:rPr lang="cs-CZ" altLang="en-US"/>
              <a:pPr/>
              <a:t>57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4479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>
            <a:extLst>
              <a:ext uri="{FF2B5EF4-FFF2-40B4-BE49-F238E27FC236}">
                <a16:creationId xmlns:a16="http://schemas.microsoft.com/office/drawing/2014/main" id="{F20932C0-7B7F-405A-AF68-87500403E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Zástupný symbol pro poznámky 2">
            <a:extLst>
              <a:ext uri="{FF2B5EF4-FFF2-40B4-BE49-F238E27FC236}">
                <a16:creationId xmlns:a16="http://schemas.microsoft.com/office/drawing/2014/main" id="{3AAC5797-BF03-43DB-914A-004C932778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en-US"/>
              <a:t>Jádro nervové buňky s euchromatinem, TEM</a:t>
            </a:r>
          </a:p>
          <a:p>
            <a:pPr>
              <a:spcBef>
                <a:spcPct val="0"/>
              </a:spcBef>
            </a:pPr>
            <a:r>
              <a:rPr lang="cs-CZ" altLang="en-US"/>
              <a:t>Póry jaderného obalu</a:t>
            </a:r>
          </a:p>
        </p:txBody>
      </p:sp>
      <p:sp>
        <p:nvSpPr>
          <p:cNvPr id="18435" name="Zástupný symbol pro číslo snímku 3">
            <a:extLst>
              <a:ext uri="{FF2B5EF4-FFF2-40B4-BE49-F238E27FC236}">
                <a16:creationId xmlns:a16="http://schemas.microsoft.com/office/drawing/2014/main" id="{344BAD87-3662-42B4-A773-74A96D500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5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2668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0001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7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05B76EC-72CB-4451-932A-64EFCE741DB8}" type="slidenum">
              <a:rPr lang="cs-CZ" altLang="en-US"/>
              <a:pPr/>
              <a:t>58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0276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>
            <a:extLst>
              <a:ext uri="{FF2B5EF4-FFF2-40B4-BE49-F238E27FC236}">
                <a16:creationId xmlns:a16="http://schemas.microsoft.com/office/drawing/2014/main" id="{E1CCD492-FF66-4F90-9479-6210E754E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Zástupný symbol pro poznámky 2">
            <a:extLst>
              <a:ext uri="{FF2B5EF4-FFF2-40B4-BE49-F238E27FC236}">
                <a16:creationId xmlns:a16="http://schemas.microsoft.com/office/drawing/2014/main" id="{C9CBF13F-0C32-43DC-85CA-F90DDEE1DA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en-US"/>
              <a:t>Jadérko embryonální buňky, TEM</a:t>
            </a:r>
          </a:p>
          <a:p>
            <a:pPr>
              <a:spcBef>
                <a:spcPct val="0"/>
              </a:spcBef>
            </a:pPr>
            <a:r>
              <a:rPr lang="cs-CZ" altLang="en-US"/>
              <a:t>Fibrilární centrum</a:t>
            </a:r>
          </a:p>
          <a:p>
            <a:pPr>
              <a:spcBef>
                <a:spcPct val="0"/>
              </a:spcBef>
            </a:pPr>
            <a:r>
              <a:rPr lang="cs-CZ" altLang="en-US"/>
              <a:t>Pars fibrosa</a:t>
            </a:r>
          </a:p>
          <a:p>
            <a:pPr>
              <a:spcBef>
                <a:spcPct val="0"/>
              </a:spcBef>
            </a:pPr>
            <a:r>
              <a:rPr lang="cs-CZ" altLang="en-US"/>
              <a:t>Pars granulosa</a:t>
            </a:r>
          </a:p>
        </p:txBody>
      </p:sp>
      <p:sp>
        <p:nvSpPr>
          <p:cNvPr id="22531" name="Zástupný symbol pro číslo snímku 3">
            <a:extLst>
              <a:ext uri="{FF2B5EF4-FFF2-40B4-BE49-F238E27FC236}">
                <a16:creationId xmlns:a16="http://schemas.microsoft.com/office/drawing/2014/main" id="{294DAF5B-2AE7-4512-876A-2E0DE538D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5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2668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0001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7335" indent="-23866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416B24-91AB-497C-9D21-8D62D754C9FE}" type="slidenum">
              <a:rPr lang="cs-CZ" altLang="en-US"/>
              <a:pPr/>
              <a:t>61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47835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B2191854-F63D-405A-B537-53D907A77C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D0DEF4F1-25A7-4BAD-9963-18B97C5DA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Buňka v mitóze, TEM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Chromosomy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Dělicí vřeténko</a:t>
            </a: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88B486B3-428A-4B1C-B772-2D8292C49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5666" indent="-29833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3333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0667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8001" indent="-2386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2668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0001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7335" indent="-2386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B9DD4E-8438-4FD2-AC18-41F8A6726213}" type="slidenum">
              <a:rPr lang="cs-CZ" altLang="cs-CZ">
                <a:latin typeface="Calibri" panose="020F0502020204030204" pitchFamily="34" charset="0"/>
              </a:rPr>
              <a:pPr/>
              <a:t>64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778E5-46D6-4560-BA5B-2FEEF54CA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C00652-25CE-4D62-A7C8-AF352A0B2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9B458-95E6-4CEB-BED1-48B9B54CD9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EB918-95FB-4011-8567-F49E2EF0AF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5419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44EF9-0F52-431C-A31C-314AE277E1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00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3427-B739-48B8-B804-14A32B511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6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1" r:id="rId19"/>
    <p:sldLayoutId id="2147483702" r:id="rId20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s://creativecommons.org/licenses/by-sa/4.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scienceaid.co.uk/biology/cell/transpor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logy.med.muni.cz/" TargetMode="External"/><Relationship Id="rId2" Type="http://schemas.openxmlformats.org/officeDocument/2006/relationships/hyperlink" Target="https://histology.med.muni.cz/education/electronic-study-resources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http://www.cmhd.ca/enu_mutagenesis/assets/kidney_tissue_block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Histologie - přednáška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Obory Fyzioterapie, Optika a optometrie, Ortoptika</a:t>
            </a:r>
          </a:p>
          <a:p>
            <a:endParaRPr lang="cs-CZ" dirty="0"/>
          </a:p>
          <a:p>
            <a:r>
              <a:rPr lang="cs-CZ" dirty="0"/>
              <a:t>Mgr. Hana Kotasová, Ph.D.</a:t>
            </a:r>
          </a:p>
          <a:p>
            <a:r>
              <a:rPr lang="cs-CZ" sz="1400" dirty="0"/>
              <a:t>kotasova@med.muni.cz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řas epit SEM">
            <a:extLst>
              <a:ext uri="{FF2B5EF4-FFF2-40B4-BE49-F238E27FC236}">
                <a16:creationId xmlns:a16="http://schemas.microsoft.com/office/drawing/2014/main" id="{55A7A826-CD0C-488D-BD9C-42933C37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4" y="569914"/>
            <a:ext cx="42195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řas epit1">
            <a:extLst>
              <a:ext uri="{FF2B5EF4-FFF2-40B4-BE49-F238E27FC236}">
                <a16:creationId xmlns:a16="http://schemas.microsoft.com/office/drawing/2014/main" id="{A8281010-0C37-4963-84BA-78C1D635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5699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řas epit 2">
            <a:extLst>
              <a:ext uri="{FF2B5EF4-FFF2-40B4-BE49-F238E27FC236}">
                <a16:creationId xmlns:a16="http://schemas.microsoft.com/office/drawing/2014/main" id="{B09ADFAC-0E2A-47E5-85AE-A9871C6BA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3470276"/>
            <a:ext cx="421163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44E531F9-CCA6-4259-8D13-38BC4BAC9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99891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SM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729237F4-D011-4AA9-9EA5-D534A83A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475" y="4862513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SEM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B5EBE615-2759-475B-909E-49E36E563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763" y="6308726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TEM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BA0CCCFD-A121-432A-8799-051A8E61D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5805489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Tahoma" panose="020B0604030504040204" pitchFamily="34" charset="0"/>
              </a:rPr>
              <a:t>Trachea – víceřadý epitel s řasinkami</a:t>
            </a:r>
          </a:p>
        </p:txBody>
      </p:sp>
      <p:sp>
        <p:nvSpPr>
          <p:cNvPr id="8201" name="TextovéPole 1">
            <a:extLst>
              <a:ext uri="{FF2B5EF4-FFF2-40B4-BE49-F238E27FC236}">
                <a16:creationId xmlns:a16="http://schemas.microsoft.com/office/drawing/2014/main" id="{EBBC9B27-B94C-4A05-992A-4C8A57CFB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38101"/>
            <a:ext cx="621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Mikroskopie</a:t>
            </a:r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4BA853CC-44D9-4E5A-BDE0-95A6EA817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Světelný mikroskop</a:t>
            </a:r>
          </a:p>
        </p:txBody>
      </p:sp>
      <p:pic>
        <p:nvPicPr>
          <p:cNvPr id="59394" name="Picture 3" descr="uri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9604"/>
          <a:stretch>
            <a:fillRect/>
          </a:stretch>
        </p:blipFill>
        <p:spPr>
          <a:xfrm>
            <a:off x="5074738" y="1817536"/>
            <a:ext cx="5784018" cy="3469947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1CFA8E3-EC04-4BDF-8039-DC5142FCE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5" y="1714500"/>
            <a:ext cx="3429000" cy="3429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F28F0F4-62CA-41EF-970C-CEEB645B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3427-B739-48B8-B804-14A32B5110D4}" type="slidenum">
              <a:rPr lang="cs-CZ" smtClean="0"/>
              <a:t>11</a:t>
            </a:fld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9941FC2-EA95-474B-978C-5D81FCFE2DC0}"/>
              </a:ext>
            </a:extLst>
          </p:cNvPr>
          <p:cNvSpPr txBox="1"/>
          <p:nvPr/>
        </p:nvSpPr>
        <p:spPr>
          <a:xfrm>
            <a:off x="5074738" y="5377542"/>
            <a:ext cx="5784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+mn-lt"/>
              </a:rPr>
              <a:t>Kůra ledviny – barvení HE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183C55DE-5F14-4601-9475-0C6F13F21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50825"/>
            <a:ext cx="87550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latin typeface="Tahoma" panose="020B0604030504040204" pitchFamily="34" charset="0"/>
              </a:rPr>
              <a:t>Barvicí metody:</a:t>
            </a:r>
            <a:br>
              <a:rPr lang="cs-CZ" altLang="cs-CZ" sz="2400" b="1" u="sng">
                <a:latin typeface="Tahoma" panose="020B0604030504040204" pitchFamily="34" charset="0"/>
              </a:rPr>
            </a:br>
            <a:r>
              <a:rPr lang="cs-CZ" altLang="cs-CZ" sz="2000" u="sng">
                <a:latin typeface="Tahoma" panose="020B0604030504040204" pitchFamily="34" charset="0"/>
              </a:rPr>
              <a:t>přehledné </a:t>
            </a:r>
            <a:r>
              <a:rPr lang="cs-CZ" altLang="cs-CZ" sz="2000">
                <a:latin typeface="Tahoma" panose="020B0604030504040204" pitchFamily="34" charset="0"/>
              </a:rPr>
              <a:t>– HE, AZAN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anose="020B0604030504040204" pitchFamily="34" charset="0"/>
              </a:rPr>
              <a:t>demonstrují všechny složky tkání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2000" u="sng">
                <a:latin typeface="Tahoma" panose="020B0604030504040204" pitchFamily="34" charset="0"/>
              </a:rPr>
            </a:br>
            <a:endParaRPr lang="cs-CZ" altLang="cs-CZ" sz="2000" u="sng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>
                <a:latin typeface="Tahoma" panose="020B0604030504040204" pitchFamily="34" charset="0"/>
              </a:rPr>
              <a:t>speciální</a:t>
            </a:r>
            <a:r>
              <a:rPr lang="cs-CZ" altLang="cs-CZ" sz="200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anose="020B0604030504040204" pitchFamily="34" charset="0"/>
              </a:rPr>
              <a:t>zdůrazňují určité buněčné nebo tkáňové složky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anose="020B0604030504040204" pitchFamily="34" charset="0"/>
              </a:rPr>
              <a:t>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anose="020B0604030504040204" pitchFamily="34" charset="0"/>
              </a:rPr>
              <a:t>                                           	     </a:t>
            </a:r>
            <a:r>
              <a:rPr lang="cs-CZ" altLang="cs-CZ" sz="2000" u="sng">
                <a:latin typeface="Tahoma" panose="020B0604030504040204" pitchFamily="34" charset="0"/>
              </a:rPr>
              <a:t>impregnační</a:t>
            </a:r>
            <a:r>
              <a:rPr lang="cs-CZ" altLang="cs-CZ" sz="200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anose="020B0604030504040204" pitchFamily="34" charset="0"/>
              </a:rPr>
              <a:t>                                              	soli Ag, Au nebo 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anose="020B0604030504040204" pitchFamily="34" charset="0"/>
              </a:rPr>
              <a:t>                                     </a:t>
            </a:r>
          </a:p>
        </p:txBody>
      </p:sp>
      <p:pic>
        <p:nvPicPr>
          <p:cNvPr id="9219" name="Picture 7" descr="N_UR_KD_06">
            <a:extLst>
              <a:ext uri="{FF2B5EF4-FFF2-40B4-BE49-F238E27FC236}">
                <a16:creationId xmlns:a16="http://schemas.microsoft.com/office/drawing/2014/main" id="{76853558-30B8-4720-8A8E-BC0F68F6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836613"/>
            <a:ext cx="31321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1" descr="Masson-Trichrome-g">
            <a:extLst>
              <a:ext uri="{FF2B5EF4-FFF2-40B4-BE49-F238E27FC236}">
                <a16:creationId xmlns:a16="http://schemas.microsoft.com/office/drawing/2014/main" id="{8922F084-1605-4DBE-9ADB-ED7EB2ED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341439"/>
            <a:ext cx="20891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HistologySlidesOriginal004">
            <a:extLst>
              <a:ext uri="{FF2B5EF4-FFF2-40B4-BE49-F238E27FC236}">
                <a16:creationId xmlns:a16="http://schemas.microsoft.com/office/drawing/2014/main" id="{DD27C72B-4243-4CBE-B73E-D9C59CBF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341439"/>
            <a:ext cx="21002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DSCN0909">
            <a:extLst>
              <a:ext uri="{FF2B5EF4-FFF2-40B4-BE49-F238E27FC236}">
                <a16:creationId xmlns:a16="http://schemas.microsoft.com/office/drawing/2014/main" id="{B38BA0B6-928D-43BB-86B7-11A99BBA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213100"/>
            <a:ext cx="24415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14">
            <a:extLst>
              <a:ext uri="{FF2B5EF4-FFF2-40B4-BE49-F238E27FC236}">
                <a16:creationId xmlns:a16="http://schemas.microsoft.com/office/drawing/2014/main" id="{BC0736F5-4080-4569-9E94-955D6355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476251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 HE – nejpoužívanější barvení</a:t>
            </a:r>
          </a:p>
        </p:txBody>
      </p:sp>
      <p:sp>
        <p:nvSpPr>
          <p:cNvPr id="9224" name="Text Box 18">
            <a:extLst>
              <a:ext uri="{FF2B5EF4-FFF2-40B4-BE49-F238E27FC236}">
                <a16:creationId xmlns:a16="http://schemas.microsoft.com/office/drawing/2014/main" id="{67846EA4-0D9A-4A9C-89D9-23A5C6310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3971925"/>
            <a:ext cx="2422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i="1">
              <a:latin typeface="Tahoma" panose="020B0604030504040204" pitchFamily="34" charset="0"/>
            </a:endParaRPr>
          </a:p>
        </p:txBody>
      </p:sp>
      <p:pic>
        <p:nvPicPr>
          <p:cNvPr id="9225" name="Picture 19" descr="glykogen v hepatocytu">
            <a:extLst>
              <a:ext uri="{FF2B5EF4-FFF2-40B4-BE49-F238E27FC236}">
                <a16:creationId xmlns:a16="http://schemas.microsoft.com/office/drawing/2014/main" id="{4A542924-AC52-4586-8E91-D9CD018FE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933826"/>
            <a:ext cx="3527425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číslo snímku 1">
            <a:extLst>
              <a:ext uri="{FF2B5EF4-FFF2-40B4-BE49-F238E27FC236}">
                <a16:creationId xmlns:a16="http://schemas.microsoft.com/office/drawing/2014/main" id="{BFB4DD9C-148A-4864-B369-A914A3544F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8" descr="242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03080">
            <a:off x="7887098" y="2508587"/>
            <a:ext cx="3671887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10" descr="Dscn1204"/>
          <p:cNvPicPr>
            <a:picLocks noChangeAspect="1" noChangeArrowheads="1"/>
          </p:cNvPicPr>
          <p:nvPr/>
        </p:nvPicPr>
        <p:blipFill>
          <a:blip r:embed="rId3"/>
          <a:srcRect l="8865" t="2180" r="4298" b="3323"/>
          <a:stretch>
            <a:fillRect/>
          </a:stretch>
        </p:blipFill>
        <p:spPr bwMode="auto">
          <a:xfrm>
            <a:off x="825852" y="1801087"/>
            <a:ext cx="4124484" cy="39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13" descr="303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4911" y="1541784"/>
            <a:ext cx="36004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C097821-328D-48D7-A81E-AB146EDDB763}"/>
              </a:ext>
            </a:extLst>
          </p:cNvPr>
          <p:cNvSpPr txBox="1">
            <a:spLocks noChangeArrowheads="1"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Elektronový mikroskop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6DE2D29-DAA4-4F51-8539-4FE41068FE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>
            <a:extLst>
              <a:ext uri="{FF2B5EF4-FFF2-40B4-BE49-F238E27FC236}">
                <a16:creationId xmlns:a16="http://schemas.microsoft.com/office/drawing/2014/main" id="{FB7DA139-9934-474A-B1B1-7BA1CBECF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2" y="695326"/>
            <a:ext cx="341947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Image result for fluorescenční mikroskop">
            <a:extLst>
              <a:ext uri="{FF2B5EF4-FFF2-40B4-BE49-F238E27FC236}">
                <a16:creationId xmlns:a16="http://schemas.microsoft.com/office/drawing/2014/main" id="{3DB5783C-D505-4FF0-ACAB-D92A90F9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1" y="695326"/>
            <a:ext cx="30130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3">
            <a:extLst>
              <a:ext uri="{FF2B5EF4-FFF2-40B4-BE49-F238E27FC236}">
                <a16:creationId xmlns:a16="http://schemas.microsoft.com/office/drawing/2014/main" id="{5C8653FA-9C2A-467D-AA33-59E530F62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1" y="3700463"/>
            <a:ext cx="1000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B0080"/>
                </a:solidFill>
                <a:hlinkClick r:id="rId4"/>
              </a:rPr>
              <a:t>CC BY-SA 4.0</a:t>
            </a:r>
            <a:endParaRPr lang="cs-CZ" altLang="cs-CZ" sz="1000"/>
          </a:p>
        </p:txBody>
      </p:sp>
      <p:pic>
        <p:nvPicPr>
          <p:cNvPr id="10245" name="Picture 4" descr="Image result for confocal microscopy">
            <a:extLst>
              <a:ext uri="{FF2B5EF4-FFF2-40B4-BE49-F238E27FC236}">
                <a16:creationId xmlns:a16="http://schemas.microsoft.com/office/drawing/2014/main" id="{6CAD5CD4-BC13-4066-8701-69727ED4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4019550"/>
            <a:ext cx="339566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Image result for confocal microscopy">
            <a:extLst>
              <a:ext uri="{FF2B5EF4-FFF2-40B4-BE49-F238E27FC236}">
                <a16:creationId xmlns:a16="http://schemas.microsoft.com/office/drawing/2014/main" id="{F894855E-04BD-4CF1-8669-4A269F5A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3500438"/>
            <a:ext cx="34194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ovéPole 4">
            <a:extLst>
              <a:ext uri="{FF2B5EF4-FFF2-40B4-BE49-F238E27FC236}">
                <a16:creationId xmlns:a16="http://schemas.microsoft.com/office/drawing/2014/main" id="{E06C0905-F16C-45BF-AE73-597C2EE2C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49" y="241300"/>
            <a:ext cx="41002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Mikroskop s fázovým kontrastem</a:t>
            </a:r>
          </a:p>
        </p:txBody>
      </p:sp>
      <p:sp>
        <p:nvSpPr>
          <p:cNvPr id="10248" name="TextovéPole 5">
            <a:extLst>
              <a:ext uri="{FF2B5EF4-FFF2-40B4-BE49-F238E27FC236}">
                <a16:creationId xmlns:a16="http://schemas.microsoft.com/office/drawing/2014/main" id="{766ED555-C397-4515-BC04-E10735D2B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241300"/>
            <a:ext cx="3013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Fluorescenční mikroskop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12F2A73-90A5-4EA2-8524-B1B166153EE3}"/>
              </a:ext>
            </a:extLst>
          </p:cNvPr>
          <p:cNvCxnSpPr/>
          <p:nvPr/>
        </p:nvCxnSpPr>
        <p:spPr>
          <a:xfrm>
            <a:off x="5880100" y="5373688"/>
            <a:ext cx="431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CE34DA68-5E19-4D8C-913D-F7CE1B89B1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1">
            <a:extLst>
              <a:ext uri="{FF2B5EF4-FFF2-40B4-BE49-F238E27FC236}">
                <a16:creationId xmlns:a16="http://schemas.microsoft.com/office/drawing/2014/main" id="{9292D434-7138-46B0-B325-27F98417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404813"/>
            <a:ext cx="734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0000DC"/>
                </a:solidFill>
              </a:rPr>
              <a:t>Průtoková </a:t>
            </a:r>
            <a:r>
              <a:rPr lang="cs-CZ" altLang="en-US" sz="2400" dirty="0" err="1">
                <a:solidFill>
                  <a:srgbClr val="0000DC"/>
                </a:solidFill>
              </a:rPr>
              <a:t>cytometrie</a:t>
            </a:r>
            <a:endParaRPr lang="cs-CZ" altLang="en-US" sz="2400" dirty="0">
              <a:solidFill>
                <a:srgbClr val="0000DC"/>
              </a:solidFill>
            </a:endParaRPr>
          </a:p>
        </p:txBody>
      </p:sp>
      <p:sp>
        <p:nvSpPr>
          <p:cNvPr id="11267" name="TextovéPole 2">
            <a:extLst>
              <a:ext uri="{FF2B5EF4-FFF2-40B4-BE49-F238E27FC236}">
                <a16:creationId xmlns:a16="http://schemas.microsoft.com/office/drawing/2014/main" id="{6B2D4B85-92DD-4EAC-88BD-AFF155A91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63" y="1125539"/>
            <a:ext cx="84833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Analýza fenotypu jednotlivých buněk – možné využití i pro jejich třídění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Hematologická laboratoř – DBOK</a:t>
            </a:r>
          </a:p>
        </p:txBody>
      </p:sp>
      <p:pic>
        <p:nvPicPr>
          <p:cNvPr id="11268" name="Picture 2" descr="Sort Setup">
            <a:extLst>
              <a:ext uri="{FF2B5EF4-FFF2-40B4-BE49-F238E27FC236}">
                <a16:creationId xmlns:a16="http://schemas.microsoft.com/office/drawing/2014/main" id="{80FF3E88-9EB5-4F14-B0E5-DCD17CCA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565401"/>
            <a:ext cx="597535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66A126DA-9574-4BF0-A95B-F637B96B9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076CE0-8C48-48B7-9CAC-B25D73759C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16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9FF0FD-2C13-4FA5-B9C7-2084381A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Cytologie I</a:t>
            </a:r>
            <a:endParaRPr lang="en-GB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59973168-1351-452B-B423-54D9DA86E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697498" cy="698497"/>
          </a:xfrm>
        </p:spPr>
        <p:txBody>
          <a:bodyPr/>
          <a:lstStyle/>
          <a:p>
            <a:r>
              <a:rPr lang="cs-CZ" sz="2000" dirty="0"/>
              <a:t>Obecná charakteristika živočišných buněk. Membránová jednotka. </a:t>
            </a:r>
          </a:p>
          <a:p>
            <a:r>
              <a:rPr lang="cs-CZ" sz="2000" dirty="0"/>
              <a:t>Základní cytoplazma a cytoskelet.</a:t>
            </a:r>
          </a:p>
          <a:p>
            <a:r>
              <a:rPr lang="cs-CZ" sz="2000" dirty="0"/>
              <a:t>Buněčné jádro - stavba a funkce. Jadérko. </a:t>
            </a:r>
            <a:endParaRPr lang="en-GB" sz="2000" b="1" dirty="0"/>
          </a:p>
        </p:txBody>
      </p:sp>
      <p:pic>
        <p:nvPicPr>
          <p:cNvPr id="8" name="Picture 2" descr="cell%202">
            <a:extLst>
              <a:ext uri="{FF2B5EF4-FFF2-40B4-BE49-F238E27FC236}">
                <a16:creationId xmlns:a16="http://schemas.microsoft.com/office/drawing/2014/main" id="{71E7C1FE-9D8C-4C58-B0A0-3F51768530D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" b="235"/>
          <a:stretch/>
        </p:blipFill>
        <p:spPr bwMode="auto">
          <a:xfrm>
            <a:off x="6225482" y="613533"/>
            <a:ext cx="5376000" cy="578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3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6E008-5753-4C80-A26A-22561442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87343"/>
            <a:ext cx="10753200" cy="451576"/>
          </a:xfrm>
        </p:spPr>
        <p:txBody>
          <a:bodyPr/>
          <a:lstStyle/>
          <a:p>
            <a:r>
              <a:rPr lang="cs-CZ" dirty="0"/>
              <a:t>Zkouškové otázky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B26E5D-D982-44E7-BEBC-B1B13C47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Buňka: definice a charakteristika, stavba biomembrán, cytoskelet, úprava buněčných povrchů, buněčná spojení.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Buňka: buněčné jádro, buněčný cyklus, mitóza a meióza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uňka: přehled organel a inkluzí – jejich struktura a funkční význam. </a:t>
            </a:r>
            <a:endParaRPr lang="en-GB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5C1F08-C0C8-4A71-80AA-112D9F8B3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3779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4E7F65-BD11-4B4A-AB46-EFC8DC41C5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AFC7F9-787E-4D39-8F20-99FC66DB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Buňka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1CCCB0-1EF1-4448-A044-461BEAB5206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6796536" cy="4139998"/>
          </a:xfrm>
        </p:spPr>
        <p:txBody>
          <a:bodyPr/>
          <a:lstStyle/>
          <a:p>
            <a:r>
              <a:rPr lang="en-GB" dirty="0" err="1"/>
              <a:t>základní</a:t>
            </a:r>
            <a:r>
              <a:rPr lang="en-GB" dirty="0"/>
              <a:t> </a:t>
            </a:r>
            <a:r>
              <a:rPr lang="en-GB" dirty="0" err="1">
                <a:solidFill>
                  <a:srgbClr val="0000DC"/>
                </a:solidFill>
              </a:rPr>
              <a:t>stavební</a:t>
            </a:r>
            <a:r>
              <a:rPr lang="cs-CZ" dirty="0">
                <a:solidFill>
                  <a:srgbClr val="0000DC"/>
                </a:solidFill>
              </a:rPr>
              <a:t> a </a:t>
            </a:r>
            <a:r>
              <a:rPr lang="en-GB" dirty="0" err="1">
                <a:solidFill>
                  <a:srgbClr val="0000DC"/>
                </a:solidFill>
              </a:rPr>
              <a:t>funkční</a:t>
            </a:r>
            <a:r>
              <a:rPr lang="en-GB" dirty="0">
                <a:solidFill>
                  <a:srgbClr val="0000DC"/>
                </a:solidFill>
              </a:rPr>
              <a:t> </a:t>
            </a:r>
            <a:r>
              <a:rPr lang="en-GB" dirty="0" err="1">
                <a:solidFill>
                  <a:srgbClr val="0000DC"/>
                </a:solidFill>
              </a:rPr>
              <a:t>jednotka</a:t>
            </a:r>
            <a:r>
              <a:rPr lang="en-GB" dirty="0">
                <a:solidFill>
                  <a:srgbClr val="0000DC"/>
                </a:solidFill>
              </a:rPr>
              <a:t> </a:t>
            </a:r>
            <a:r>
              <a:rPr lang="en-GB" dirty="0" err="1"/>
              <a:t>mnohobuněčného</a:t>
            </a:r>
            <a:r>
              <a:rPr lang="en-GB" dirty="0"/>
              <a:t> </a:t>
            </a:r>
            <a:r>
              <a:rPr lang="en-GB" dirty="0" err="1"/>
              <a:t>organizmu</a:t>
            </a:r>
            <a:endParaRPr lang="cs-CZ" dirty="0"/>
          </a:p>
          <a:p>
            <a:endParaRPr lang="cs-CZ" dirty="0"/>
          </a:p>
          <a:p>
            <a:r>
              <a:rPr lang="en-GB" dirty="0"/>
              <a:t>za </a:t>
            </a:r>
            <a:r>
              <a:rPr lang="en-GB" dirty="0" err="1"/>
              <a:t>vhodných</a:t>
            </a:r>
            <a:r>
              <a:rPr lang="en-GB" dirty="0"/>
              <a:t> </a:t>
            </a:r>
            <a:r>
              <a:rPr lang="en-GB" dirty="0" err="1"/>
              <a:t>podmínek</a:t>
            </a:r>
            <a:r>
              <a:rPr lang="en-GB" dirty="0"/>
              <a:t> je </a:t>
            </a:r>
            <a:r>
              <a:rPr lang="en-GB" dirty="0" err="1"/>
              <a:t>schopná</a:t>
            </a:r>
            <a:r>
              <a:rPr lang="en-GB" dirty="0"/>
              <a:t> </a:t>
            </a:r>
            <a:r>
              <a:rPr lang="en-GB" dirty="0" err="1"/>
              <a:t>samostatné</a:t>
            </a:r>
            <a:r>
              <a:rPr lang="en-GB" dirty="0"/>
              <a:t> existence (</a:t>
            </a:r>
            <a:r>
              <a:rPr lang="cs-CZ" dirty="0"/>
              <a:t>kultivace </a:t>
            </a:r>
            <a:r>
              <a:rPr lang="en-GB" i="1" dirty="0"/>
              <a:t>in vitro</a:t>
            </a:r>
            <a:r>
              <a:rPr lang="en-GB" dirty="0"/>
              <a:t>)</a:t>
            </a:r>
            <a:endParaRPr lang="cs-CZ" dirty="0"/>
          </a:p>
          <a:p>
            <a:endParaRPr lang="cs-CZ" dirty="0"/>
          </a:p>
          <a:p>
            <a:r>
              <a:rPr lang="en-GB" dirty="0" err="1"/>
              <a:t>vykazuje</a:t>
            </a:r>
            <a:r>
              <a:rPr lang="en-GB" dirty="0"/>
              <a:t> </a:t>
            </a:r>
            <a:r>
              <a:rPr lang="en-GB" dirty="0" err="1"/>
              <a:t>základní</a:t>
            </a:r>
            <a:r>
              <a:rPr lang="en-GB" dirty="0"/>
              <a:t> </a:t>
            </a:r>
            <a:r>
              <a:rPr lang="en-GB" dirty="0" err="1">
                <a:solidFill>
                  <a:srgbClr val="0000DC"/>
                </a:solidFill>
              </a:rPr>
              <a:t>vitální</a:t>
            </a:r>
            <a:r>
              <a:rPr lang="en-GB" dirty="0">
                <a:solidFill>
                  <a:srgbClr val="0000DC"/>
                </a:solidFill>
              </a:rPr>
              <a:t> </a:t>
            </a:r>
            <a:r>
              <a:rPr lang="en-GB" dirty="0" err="1">
                <a:solidFill>
                  <a:srgbClr val="0000DC"/>
                </a:solidFill>
              </a:rPr>
              <a:t>funkce</a:t>
            </a:r>
            <a:r>
              <a:rPr lang="cs-CZ" dirty="0"/>
              <a:t>:</a:t>
            </a:r>
          </a:p>
          <a:p>
            <a:pPr lvl="1"/>
            <a:r>
              <a:rPr lang="en-GB" dirty="0" err="1"/>
              <a:t>růst</a:t>
            </a:r>
            <a:r>
              <a:rPr lang="en-GB" dirty="0"/>
              <a:t>, </a:t>
            </a:r>
            <a:r>
              <a:rPr lang="en-GB" dirty="0" err="1"/>
              <a:t>metabolismus</a:t>
            </a:r>
            <a:r>
              <a:rPr lang="en-GB" dirty="0"/>
              <a:t>, </a:t>
            </a:r>
            <a:r>
              <a:rPr lang="en-GB" dirty="0" err="1"/>
              <a:t>pohyb</a:t>
            </a:r>
            <a:r>
              <a:rPr lang="en-GB" dirty="0"/>
              <a:t>, </a:t>
            </a:r>
            <a:r>
              <a:rPr lang="en-GB" dirty="0" err="1"/>
              <a:t>rozmnožování</a:t>
            </a:r>
            <a:r>
              <a:rPr lang="en-GB" dirty="0"/>
              <a:t>, </a:t>
            </a:r>
            <a:r>
              <a:rPr lang="en-GB" dirty="0" err="1"/>
              <a:t>dráždivost</a:t>
            </a:r>
            <a:endParaRPr lang="en-GB" dirty="0"/>
          </a:p>
        </p:txBody>
      </p:sp>
      <p:pic>
        <p:nvPicPr>
          <p:cNvPr id="7" name="Picture 4" descr="cell">
            <a:extLst>
              <a:ext uri="{FF2B5EF4-FFF2-40B4-BE49-F238E27FC236}">
                <a16:creationId xmlns:a16="http://schemas.microsoft.com/office/drawing/2014/main" id="{BBC57484-6C17-49BF-9CAE-FE5E9965A50D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104" y="2190354"/>
            <a:ext cx="34671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43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89">
            <a:extLst>
              <a:ext uri="{FF2B5EF4-FFF2-40B4-BE49-F238E27FC236}">
                <a16:creationId xmlns:a16="http://schemas.microsoft.com/office/drawing/2014/main" id="{F2ACE3DA-8C52-4464-B061-25F54D79C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37" y="3609982"/>
            <a:ext cx="1109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Obrázek 90">
            <a:extLst>
              <a:ext uri="{FF2B5EF4-FFF2-40B4-BE49-F238E27FC236}">
                <a16:creationId xmlns:a16="http://schemas.microsoft.com/office/drawing/2014/main" id="{F1D037EC-E709-4BA6-9692-39D021EFD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62" y="1474794"/>
            <a:ext cx="337026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ázek 91">
            <a:extLst>
              <a:ext uri="{FF2B5EF4-FFF2-40B4-BE49-F238E27FC236}">
                <a16:creationId xmlns:a16="http://schemas.microsoft.com/office/drawing/2014/main" id="{72BDBBBE-A903-4177-BE76-22411BB9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87" y="1690695"/>
            <a:ext cx="3592513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1">
            <a:extLst>
              <a:ext uri="{FF2B5EF4-FFF2-40B4-BE49-F238E27FC236}">
                <a16:creationId xmlns:a16="http://schemas.microsoft.com/office/drawing/2014/main" id="{0E114619-F31F-43A5-853D-E98E23658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00" y="2386019"/>
            <a:ext cx="384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72B7631-A96F-4212-9B8C-B4D66FDA656E}"/>
              </a:ext>
            </a:extLst>
          </p:cNvPr>
          <p:cNvSpPr/>
          <p:nvPr/>
        </p:nvSpPr>
        <p:spPr>
          <a:xfrm>
            <a:off x="3173414" y="0"/>
            <a:ext cx="471287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Velikost ?</a:t>
            </a:r>
          </a:p>
        </p:txBody>
      </p:sp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03F72EEE-FF1B-4163-B1E7-EC1C56347A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5E847A-E803-4578-9F0F-D8C8402305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711E41F-17B8-4B23-96E9-4C2077E5463A}"/>
              </a:ext>
            </a:extLst>
          </p:cNvPr>
          <p:cNvSpPr txBox="1"/>
          <p:nvPr/>
        </p:nvSpPr>
        <p:spPr>
          <a:xfrm>
            <a:off x="1295400" y="1546668"/>
            <a:ext cx="7968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cs-CZ" sz="3600" dirty="0">
                <a:solidFill>
                  <a:srgbClr val="0000DC"/>
                </a:solidFill>
                <a:latin typeface="+mn-lt"/>
              </a:rPr>
              <a:t>Přednáška</a:t>
            </a:r>
          </a:p>
          <a:p>
            <a:pPr algn="l"/>
            <a:endParaRPr lang="cs-CZ" sz="3600" dirty="0">
              <a:latin typeface="+mn-lt"/>
            </a:endParaRPr>
          </a:p>
          <a:p>
            <a:pPr marL="457200" indent="-457200" algn="l">
              <a:buFontTx/>
              <a:buChar char="-"/>
            </a:pPr>
            <a:r>
              <a:rPr lang="cs-CZ" sz="3600" dirty="0">
                <a:latin typeface="+mn-lt"/>
              </a:rPr>
              <a:t>Organizace výuky</a:t>
            </a:r>
          </a:p>
          <a:p>
            <a:pPr marL="457200" indent="-457200" algn="l">
              <a:buFontTx/>
              <a:buChar char="-"/>
            </a:pPr>
            <a:r>
              <a:rPr lang="cs-CZ" sz="3600" dirty="0">
                <a:latin typeface="+mn-lt"/>
              </a:rPr>
              <a:t>Obor histologie</a:t>
            </a:r>
          </a:p>
          <a:p>
            <a:pPr marL="457200" indent="-457200" algn="l">
              <a:buFontTx/>
              <a:buChar char="-"/>
            </a:pPr>
            <a:r>
              <a:rPr lang="cs-CZ" sz="3600" dirty="0">
                <a:latin typeface="+mn-lt"/>
              </a:rPr>
              <a:t>Metody studia histologie</a:t>
            </a:r>
          </a:p>
          <a:p>
            <a:pPr marL="457200" indent="-457200" algn="l">
              <a:buFontTx/>
              <a:buChar char="-"/>
            </a:pPr>
            <a:r>
              <a:rPr lang="cs-CZ" sz="3600" dirty="0">
                <a:latin typeface="+mn-lt"/>
              </a:rPr>
              <a:t>Cytologie I</a:t>
            </a:r>
          </a:p>
        </p:txBody>
      </p:sp>
    </p:spTree>
    <p:extLst>
      <p:ext uri="{BB962C8B-B14F-4D97-AF65-F5344CB8AC3E}">
        <p14:creationId xmlns:p14="http://schemas.microsoft.com/office/powerpoint/2010/main" val="609173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80008-DA91-4E93-B92E-0D6DA71E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Velikost</a:t>
            </a:r>
            <a:r>
              <a:rPr lang="en-GB" dirty="0"/>
              <a:t> </a:t>
            </a:r>
            <a:r>
              <a:rPr lang="en-GB" dirty="0" err="1"/>
              <a:t>buněk</a:t>
            </a:r>
            <a:endParaRPr lang="en-GB" dirty="0"/>
          </a:p>
        </p:txBody>
      </p:sp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8F812B22-E267-441C-8FD5-93716FC89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821" y="5771433"/>
            <a:ext cx="4878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Primární folikul v ovariu: tvar a velikost buněk </a:t>
            </a:r>
          </a:p>
        </p:txBody>
      </p:sp>
      <p:sp>
        <p:nvSpPr>
          <p:cNvPr id="16388" name="TextovéPole 4">
            <a:extLst>
              <a:ext uri="{FF2B5EF4-FFF2-40B4-BE49-F238E27FC236}">
                <a16:creationId xmlns:a16="http://schemas.microsoft.com/office/drawing/2014/main" id="{FB352648-B9E1-45CA-ABBD-CFCD4BD4C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1" y="1989138"/>
            <a:ext cx="2074863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C9CA70-AC49-4982-A609-9211F964F629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rozmezí </a:t>
            </a:r>
            <a:r>
              <a:rPr lang="en-GB" dirty="0"/>
              <a:t>5 – 150 µm</a:t>
            </a:r>
            <a:r>
              <a:rPr lang="cs-CZ" dirty="0"/>
              <a:t>, </a:t>
            </a:r>
          </a:p>
          <a:p>
            <a:r>
              <a:rPr lang="cs-CZ" dirty="0"/>
              <a:t>u neuronů i více (až 1 m)</a:t>
            </a:r>
          </a:p>
          <a:p>
            <a:endParaRPr lang="cs-CZ" dirty="0"/>
          </a:p>
          <a:p>
            <a:r>
              <a:rPr lang="cs-CZ" dirty="0"/>
              <a:t>obvykle </a:t>
            </a:r>
            <a:r>
              <a:rPr lang="cs-CZ" dirty="0">
                <a:solidFill>
                  <a:srgbClr val="0000DC"/>
                </a:solidFill>
              </a:rPr>
              <a:t>10</a:t>
            </a:r>
            <a:r>
              <a:rPr lang="en-GB" dirty="0">
                <a:solidFill>
                  <a:srgbClr val="0000DC"/>
                </a:solidFill>
              </a:rPr>
              <a:t> – </a:t>
            </a:r>
            <a:r>
              <a:rPr lang="cs-CZ" dirty="0">
                <a:solidFill>
                  <a:srgbClr val="0000DC"/>
                </a:solidFill>
              </a:rPr>
              <a:t>3</a:t>
            </a:r>
            <a:r>
              <a:rPr lang="en-GB" dirty="0">
                <a:solidFill>
                  <a:srgbClr val="0000DC"/>
                </a:solidFill>
              </a:rPr>
              <a:t>0 µm</a:t>
            </a:r>
            <a:endParaRPr lang="cs-CZ" dirty="0">
              <a:solidFill>
                <a:srgbClr val="0000DC"/>
              </a:solidFill>
            </a:endParaRPr>
          </a:p>
          <a:p>
            <a:endParaRPr lang="en-GB" dirty="0"/>
          </a:p>
        </p:txBody>
      </p:sp>
      <p:pic>
        <p:nvPicPr>
          <p:cNvPr id="8" name="Picture 3" descr="HP_img6-2-1">
            <a:extLst>
              <a:ext uri="{FF2B5EF4-FFF2-40B4-BE49-F238E27FC236}">
                <a16:creationId xmlns:a16="http://schemas.microsoft.com/office/drawing/2014/main" id="{6B5EE52E-9012-4FB4-8B35-F5706397F591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1814512"/>
            <a:ext cx="5219700" cy="391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769112-407A-454E-8279-237FBB689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>
            <a:extLst>
              <a:ext uri="{FF2B5EF4-FFF2-40B4-BE49-F238E27FC236}">
                <a16:creationId xmlns:a16="http://schemas.microsoft.com/office/drawing/2014/main" id="{D67FF4B4-088A-4F5F-898B-9E2C69CDB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04813"/>
            <a:ext cx="89646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Zkuste seřadit následující struktury podle velikosti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3F9EDB-E16D-4DF1-952D-C63822477259}"/>
              </a:ext>
            </a:extLst>
          </p:cNvPr>
          <p:cNvSpPr txBox="1"/>
          <p:nvPr/>
        </p:nvSpPr>
        <p:spPr>
          <a:xfrm>
            <a:off x="4095972" y="4291461"/>
            <a:ext cx="143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ribozom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BC8B63C-F6A9-4483-920D-DAAC3DCF403C}"/>
              </a:ext>
            </a:extLst>
          </p:cNvPr>
          <p:cNvSpPr txBox="1"/>
          <p:nvPr/>
        </p:nvSpPr>
        <p:spPr>
          <a:xfrm>
            <a:off x="7255103" y="4839954"/>
            <a:ext cx="1937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Adenovirus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A151A6-9980-4B02-B70C-FA2821B938FC}"/>
              </a:ext>
            </a:extLst>
          </p:cNvPr>
          <p:cNvSpPr txBox="1"/>
          <p:nvPr/>
        </p:nvSpPr>
        <p:spPr>
          <a:xfrm>
            <a:off x="2558143" y="1989139"/>
            <a:ext cx="1807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Streptokok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A3FB4B-617F-4A5B-BFB7-7FC9D968CFED}"/>
              </a:ext>
            </a:extLst>
          </p:cNvPr>
          <p:cNvSpPr txBox="1"/>
          <p:nvPr/>
        </p:nvSpPr>
        <p:spPr>
          <a:xfrm>
            <a:off x="1993389" y="3227521"/>
            <a:ext cx="1937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jádro buňky 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BF0ABDC-B33E-4A04-A9AC-B8CD644ED555}"/>
              </a:ext>
            </a:extLst>
          </p:cNvPr>
          <p:cNvSpPr txBox="1"/>
          <p:nvPr/>
        </p:nvSpPr>
        <p:spPr>
          <a:xfrm>
            <a:off x="4719181" y="2422473"/>
            <a:ext cx="1632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erytrocyt 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63F38EA-F756-4ACF-B619-DB4E96E31EF8}"/>
              </a:ext>
            </a:extLst>
          </p:cNvPr>
          <p:cNvSpPr txBox="1"/>
          <p:nvPr/>
        </p:nvSpPr>
        <p:spPr>
          <a:xfrm>
            <a:off x="5957093" y="3624730"/>
            <a:ext cx="171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 err="1"/>
              <a:t>hepatocyt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D48F40-E3C6-4DFD-B227-6DB56F4C0D00}"/>
              </a:ext>
            </a:extLst>
          </p:cNvPr>
          <p:cNvSpPr txBox="1"/>
          <p:nvPr/>
        </p:nvSpPr>
        <p:spPr>
          <a:xfrm>
            <a:off x="7549018" y="2157466"/>
            <a:ext cx="2024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vlas (průměr) 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90C4DEC-2E65-4F17-A28A-6D366F497EA7}"/>
              </a:ext>
            </a:extLst>
          </p:cNvPr>
          <p:cNvSpPr txBox="1"/>
          <p:nvPr/>
        </p:nvSpPr>
        <p:spPr>
          <a:xfrm>
            <a:off x="2694438" y="5433982"/>
            <a:ext cx="2024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střevní klk (délka)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D861D60-6E80-45C4-BBEE-7A2656E46F6A}"/>
              </a:ext>
            </a:extLst>
          </p:cNvPr>
          <p:cNvSpPr txBox="1"/>
          <p:nvPr/>
        </p:nvSpPr>
        <p:spPr>
          <a:xfrm>
            <a:off x="8875772" y="3513991"/>
            <a:ext cx="979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oocyt </a:t>
            </a:r>
            <a:endParaRPr lang="cs-CZ" dirty="0"/>
          </a:p>
        </p:txBody>
      </p:sp>
      <p:sp>
        <p:nvSpPr>
          <p:cNvPr id="22" name="Zástupný symbol pro číslo snímku 2">
            <a:extLst>
              <a:ext uri="{FF2B5EF4-FFF2-40B4-BE49-F238E27FC236}">
                <a16:creationId xmlns:a16="http://schemas.microsoft.com/office/drawing/2014/main" id="{F80FD6AE-90B5-470A-AFDB-09F5B7CC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94912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>
            <a:extLst>
              <a:ext uri="{FF2B5EF4-FFF2-40B4-BE49-F238E27FC236}">
                <a16:creationId xmlns:a16="http://schemas.microsoft.com/office/drawing/2014/main" id="{D67FF4B4-088A-4F5F-898B-9E2C69CDB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04813"/>
            <a:ext cx="89646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2060"/>
                </a:solidFill>
              </a:rPr>
              <a:t>Zkuste seřadit následující struktury podle velikosti - řešení</a:t>
            </a:r>
          </a:p>
        </p:txBody>
      </p:sp>
      <p:sp>
        <p:nvSpPr>
          <p:cNvPr id="6147" name="TextovéPole 5">
            <a:extLst>
              <a:ext uri="{FF2B5EF4-FFF2-40B4-BE49-F238E27FC236}">
                <a16:creationId xmlns:a16="http://schemas.microsoft.com/office/drawing/2014/main" id="{7285801F-5A71-4BF2-A431-7707D3A84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22" y="1989139"/>
            <a:ext cx="8675688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sz="2800" dirty="0"/>
              <a:t>ribozom 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20 nm</a:t>
            </a:r>
            <a:r>
              <a:rPr lang="cs-CZ" altLang="cs-CZ" sz="2800" dirty="0"/>
              <a:t>	</a:t>
            </a:r>
          </a:p>
          <a:p>
            <a:pPr>
              <a:defRPr/>
            </a:pPr>
            <a:r>
              <a:rPr lang="cs-CZ" altLang="cs-CZ" sz="2800" dirty="0"/>
              <a:t>       Adenovirus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80 nm</a:t>
            </a:r>
          </a:p>
          <a:p>
            <a:pPr>
              <a:defRPr/>
            </a:pPr>
            <a:r>
              <a:rPr lang="cs-CZ" altLang="cs-CZ" sz="2800" dirty="0"/>
              <a:t>	     Streptokok 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0,6 µm </a:t>
            </a:r>
            <a:r>
              <a:rPr lang="cs-CZ" altLang="cs-CZ" sz="2800" dirty="0"/>
              <a:t>	</a:t>
            </a:r>
          </a:p>
          <a:p>
            <a:pPr>
              <a:defRPr/>
            </a:pPr>
            <a:r>
              <a:rPr lang="cs-CZ" altLang="cs-CZ" sz="2800" dirty="0"/>
              <a:t>		    jádro buňky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5 µm </a:t>
            </a:r>
            <a:r>
              <a:rPr lang="cs-CZ" altLang="cs-CZ" sz="2800" dirty="0"/>
              <a:t>	</a:t>
            </a:r>
          </a:p>
          <a:p>
            <a:pPr>
              <a:defRPr/>
            </a:pPr>
            <a:r>
              <a:rPr lang="cs-CZ" altLang="cs-CZ" sz="2800" dirty="0"/>
              <a:t>		           erytrocyt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7,4 µm</a:t>
            </a:r>
          </a:p>
          <a:p>
            <a:pPr>
              <a:defRPr/>
            </a:pPr>
            <a:r>
              <a:rPr lang="cs-CZ" altLang="cs-CZ" sz="2800" dirty="0"/>
              <a:t>			          hepatocyt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30 µm </a:t>
            </a:r>
            <a:r>
              <a:rPr lang="cs-CZ" altLang="cs-CZ" sz="2800" dirty="0"/>
              <a:t>						        vlas (průměr)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80 µm</a:t>
            </a:r>
          </a:p>
          <a:p>
            <a:pPr>
              <a:defRPr/>
            </a:pP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				               </a:t>
            </a:r>
            <a:r>
              <a:rPr lang="cs-CZ" altLang="cs-CZ" sz="2800" dirty="0"/>
              <a:t>oocyt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120 µm </a:t>
            </a:r>
            <a:r>
              <a:rPr lang="cs-CZ" altLang="cs-CZ" sz="2800" dirty="0"/>
              <a:t>							    střevní klk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1 mm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2F695981-BD95-4F82-A26D-5E4CA2EE9F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ells">
            <a:extLst>
              <a:ext uri="{FF2B5EF4-FFF2-40B4-BE49-F238E27FC236}">
                <a16:creationId xmlns:a16="http://schemas.microsoft.com/office/drawing/2014/main" id="{7D05069C-8785-456A-89D2-A5F815D38BCF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45" y="2348853"/>
            <a:ext cx="5219700" cy="34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BF528BD9-A0A0-4B80-94A6-AAC4DEB13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dirty="0"/>
              <a:t> Tvar buněk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04C4D2F-1B0F-4614-B6B9-92BABD9EBCA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6213881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stálý nebo se mění </a:t>
            </a:r>
          </a:p>
          <a:p>
            <a:endParaRPr lang="cs-CZ" dirty="0"/>
          </a:p>
          <a:p>
            <a:r>
              <a:rPr lang="cs-CZ" dirty="0"/>
              <a:t>kulovitý</a:t>
            </a:r>
          </a:p>
          <a:p>
            <a:r>
              <a:rPr lang="cs-CZ" dirty="0"/>
              <a:t>plochý</a:t>
            </a:r>
          </a:p>
          <a:p>
            <a:r>
              <a:rPr lang="cs-CZ" dirty="0"/>
              <a:t>kubický</a:t>
            </a:r>
          </a:p>
          <a:p>
            <a:r>
              <a:rPr lang="cs-CZ" dirty="0"/>
              <a:t>cylindrický</a:t>
            </a:r>
          </a:p>
          <a:p>
            <a:r>
              <a:rPr lang="cs-CZ" dirty="0"/>
              <a:t>vřetenovitý/protáhlý</a:t>
            </a:r>
          </a:p>
          <a:p>
            <a:r>
              <a:rPr lang="cs-CZ" dirty="0"/>
              <a:t>buňky s výběžky</a:t>
            </a:r>
          </a:p>
          <a:p>
            <a:r>
              <a:rPr lang="cs-CZ" dirty="0"/>
              <a:t>jiné (t. pohárku, pyramidy, hrušky…)</a:t>
            </a:r>
            <a:endParaRPr lang="en-GB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9E00FB9-2748-408A-8732-B0B8E9063203}"/>
              </a:ext>
            </a:extLst>
          </p:cNvPr>
          <p:cNvGrpSpPr/>
          <p:nvPr/>
        </p:nvGrpSpPr>
        <p:grpSpPr>
          <a:xfrm>
            <a:off x="7365681" y="1449092"/>
            <a:ext cx="2881312" cy="504826"/>
            <a:chOff x="5159376" y="476250"/>
            <a:chExt cx="2881312" cy="504826"/>
          </a:xfrm>
        </p:grpSpPr>
        <p:sp>
          <p:nvSpPr>
            <p:cNvPr id="14340" name="Oval 5">
              <a:extLst>
                <a:ext uri="{FF2B5EF4-FFF2-40B4-BE49-F238E27FC236}">
                  <a16:creationId xmlns:a16="http://schemas.microsoft.com/office/drawing/2014/main" id="{BF914B7C-FA7A-4AC9-A293-3D6C4FC04C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8020">
              <a:off x="6508751" y="614363"/>
              <a:ext cx="576263" cy="14446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4341" name="AutoShape 6">
              <a:extLst>
                <a:ext uri="{FF2B5EF4-FFF2-40B4-BE49-F238E27FC236}">
                  <a16:creationId xmlns:a16="http://schemas.microsoft.com/office/drawing/2014/main" id="{E80349D6-C5F9-46D4-83A3-1251A6BF4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00" y="476251"/>
              <a:ext cx="215900" cy="504825"/>
            </a:xfrm>
            <a:prstGeom prst="can">
              <a:avLst>
                <a:gd name="adj" fmla="val 5845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4342" name="AutoShape 7">
              <a:extLst>
                <a:ext uri="{FF2B5EF4-FFF2-40B4-BE49-F238E27FC236}">
                  <a16:creationId xmlns:a16="http://schemas.microsoft.com/office/drawing/2014/main" id="{77F81C22-F688-4797-BD61-149D23598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1539" y="476251"/>
              <a:ext cx="287337" cy="504825"/>
            </a:xfrm>
            <a:prstGeom prst="cube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4343" name="AutoShape 8">
              <a:extLst>
                <a:ext uri="{FF2B5EF4-FFF2-40B4-BE49-F238E27FC236}">
                  <a16:creationId xmlns:a16="http://schemas.microsoft.com/office/drawing/2014/main" id="{889370B3-D129-414D-A358-FB3AF4F0B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0" y="692150"/>
              <a:ext cx="215900" cy="215900"/>
            </a:xfrm>
            <a:prstGeom prst="cube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4344" name="AutoShape 9">
              <a:extLst>
                <a:ext uri="{FF2B5EF4-FFF2-40B4-BE49-F238E27FC236}">
                  <a16:creationId xmlns:a16="http://schemas.microsoft.com/office/drawing/2014/main" id="{56309B49-8E3C-4662-A580-E64CA3F3E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501" y="549276"/>
              <a:ext cx="288925" cy="358775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4345" name="AutoShape 10">
              <a:extLst>
                <a:ext uri="{FF2B5EF4-FFF2-40B4-BE49-F238E27FC236}">
                  <a16:creationId xmlns:a16="http://schemas.microsoft.com/office/drawing/2014/main" id="{C260BCDE-BDF0-4D42-857D-FD471456C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9376" y="620713"/>
              <a:ext cx="360363" cy="360362"/>
            </a:xfrm>
            <a:prstGeom prst="smileyFace">
              <a:avLst>
                <a:gd name="adj" fmla="val 4653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4346" name="AutoShape 11">
              <a:extLst>
                <a:ext uri="{FF2B5EF4-FFF2-40B4-BE49-F238E27FC236}">
                  <a16:creationId xmlns:a16="http://schemas.microsoft.com/office/drawing/2014/main" id="{BA18B658-60CB-4486-8DC0-B1A934487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8888" y="476250"/>
              <a:ext cx="431800" cy="503238"/>
            </a:xfrm>
            <a:prstGeom prst="irregularSeal2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DE8727-91AF-4D35-96AD-C7F732232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ells">
            <a:extLst>
              <a:ext uri="{FF2B5EF4-FFF2-40B4-BE49-F238E27FC236}">
                <a16:creationId xmlns:a16="http://schemas.microsoft.com/office/drawing/2014/main" id="{DD3A3010-F8CC-4D69-A7F2-A1B97FDF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17" y="564159"/>
            <a:ext cx="7002534" cy="58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D238FCA-10D2-4D65-AA0B-3DB5E37390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5604484-806E-4FFA-9843-010DB898C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Životnost buněk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02189E8-00F7-441B-88DE-4E55800B2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00DC"/>
                </a:solidFill>
              </a:rPr>
              <a:t>hodiny až roky</a:t>
            </a:r>
          </a:p>
          <a:p>
            <a:pPr eaLnBrk="1" hangingPunct="1"/>
            <a:endParaRPr lang="cs-CZ" altLang="cs-CZ" sz="3200" dirty="0"/>
          </a:p>
          <a:p>
            <a:pPr eaLnBrk="1" hangingPunct="1"/>
            <a:r>
              <a:rPr lang="cs-CZ" altLang="cs-CZ" sz="3200" dirty="0" err="1"/>
              <a:t>Enterocyty</a:t>
            </a:r>
            <a:r>
              <a:rPr lang="cs-CZ" altLang="cs-CZ" sz="3200" dirty="0"/>
              <a:t> – cca 1-2 dny</a:t>
            </a:r>
          </a:p>
          <a:p>
            <a:pPr eaLnBrk="1" hangingPunct="1"/>
            <a:r>
              <a:rPr lang="cs-CZ" altLang="cs-CZ" sz="3200" dirty="0">
                <a:solidFill>
                  <a:srgbClr val="000000"/>
                </a:solidFill>
              </a:rPr>
              <a:t>Neutrofily – 6-7 hod</a:t>
            </a:r>
          </a:p>
          <a:p>
            <a:pPr eaLnBrk="1" hangingPunct="1"/>
            <a:r>
              <a:rPr lang="cs-CZ" altLang="cs-CZ" sz="3200" dirty="0">
                <a:solidFill>
                  <a:srgbClr val="000000"/>
                </a:solidFill>
              </a:rPr>
              <a:t>Eozinofily – 7-14 dní</a:t>
            </a:r>
            <a:endParaRPr lang="cs-CZ" altLang="cs-CZ" sz="3200" dirty="0"/>
          </a:p>
          <a:p>
            <a:pPr eaLnBrk="1" hangingPunct="1"/>
            <a:r>
              <a:rPr lang="cs-CZ" altLang="cs-CZ" sz="3200" dirty="0"/>
              <a:t>Erytrocyty – 3 měsíce</a:t>
            </a:r>
          </a:p>
          <a:p>
            <a:pPr eaLnBrk="1" hangingPunct="1"/>
            <a:r>
              <a:rPr lang="cs-CZ" altLang="cs-CZ" sz="3200" dirty="0" err="1"/>
              <a:t>Hepatocyty</a:t>
            </a:r>
            <a:r>
              <a:rPr lang="cs-CZ" altLang="cs-CZ" sz="3200" dirty="0"/>
              <a:t> – 1-2 roky</a:t>
            </a:r>
          </a:p>
          <a:p>
            <a:pPr eaLnBrk="1" hangingPunct="1"/>
            <a:r>
              <a:rPr lang="cs-CZ" altLang="cs-CZ" sz="3200" dirty="0"/>
              <a:t>Neurony – celý život (desítky let)</a:t>
            </a:r>
          </a:p>
          <a:p>
            <a:pPr eaLnBrk="1" hangingPunct="1"/>
            <a:endParaRPr lang="cs-CZ" altLang="cs-CZ" sz="32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78BD993-3EF1-48AB-BD14-0663CE3531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2375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65B433-44C6-4A3E-9D32-8F9F3D4D0A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BDEF9D-30C6-457A-AC5B-4A2FD9DB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Stavba</a:t>
            </a:r>
            <a:r>
              <a:rPr lang="en-GB" dirty="0"/>
              <a:t> </a:t>
            </a:r>
            <a:r>
              <a:rPr lang="en-GB" dirty="0" err="1"/>
              <a:t>buňky</a:t>
            </a:r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3269DE-42E0-48D0-B534-64CB4C6ADCA2}"/>
              </a:ext>
            </a:extLst>
          </p:cNvPr>
          <p:cNvSpPr txBox="1"/>
          <p:nvPr/>
        </p:nvSpPr>
        <p:spPr>
          <a:xfrm>
            <a:off x="908109" y="3238122"/>
            <a:ext cx="1330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0000DC"/>
                </a:solidFill>
                <a:latin typeface="+mn-lt"/>
              </a:rPr>
              <a:t>BUŇKA</a:t>
            </a:r>
            <a:r>
              <a:rPr lang="cs-CZ" altLang="cs-CZ" dirty="0">
                <a:solidFill>
                  <a:srgbClr val="0000DC"/>
                </a:solidFill>
                <a:latin typeface="+mn-lt"/>
              </a:rPr>
              <a:t> </a:t>
            </a:r>
            <a:endParaRPr lang="en-GB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D607DAD-1506-4DB4-B8FB-E17489356F5C}"/>
              </a:ext>
            </a:extLst>
          </p:cNvPr>
          <p:cNvSpPr txBox="1"/>
          <p:nvPr/>
        </p:nvSpPr>
        <p:spPr>
          <a:xfrm>
            <a:off x="2822870" y="2472984"/>
            <a:ext cx="2682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0000DC"/>
                </a:solidFill>
                <a:latin typeface="+mn-lt"/>
              </a:rPr>
              <a:t>buněčná membrána</a:t>
            </a:r>
            <a:endParaRPr lang="en-GB" sz="2000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C46964B-1639-48A1-A811-A2471495AD0C}"/>
              </a:ext>
            </a:extLst>
          </p:cNvPr>
          <p:cNvSpPr txBox="1"/>
          <p:nvPr/>
        </p:nvSpPr>
        <p:spPr>
          <a:xfrm>
            <a:off x="2854355" y="3930026"/>
            <a:ext cx="1802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 err="1">
                <a:solidFill>
                  <a:srgbClr val="0000DC"/>
                </a:solidFill>
                <a:latin typeface="+mn-lt"/>
              </a:rPr>
              <a:t>protoplazma</a:t>
            </a:r>
            <a:r>
              <a:rPr lang="cs-CZ" altLang="cs-CZ" sz="2000" b="1" baseline="30000" dirty="0" err="1">
                <a:solidFill>
                  <a:srgbClr val="0000DC"/>
                </a:solidFill>
                <a:latin typeface="+mn-lt"/>
              </a:rPr>
              <a:t>ǂ</a:t>
            </a:r>
            <a:endParaRPr lang="en-GB" sz="2000" baseline="30000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384BB4-C73E-4692-8EBD-7EC47D6A3866}"/>
              </a:ext>
            </a:extLst>
          </p:cNvPr>
          <p:cNvSpPr txBox="1"/>
          <p:nvPr/>
        </p:nvSpPr>
        <p:spPr>
          <a:xfrm>
            <a:off x="5189289" y="3529916"/>
            <a:ext cx="1756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00DC"/>
                </a:solidFill>
                <a:latin typeface="+mn-lt"/>
              </a:rPr>
              <a:t>cytoplazma</a:t>
            </a:r>
            <a:endParaRPr lang="en-GB" sz="20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8EAAE03-E141-408B-AC88-F9D08E418016}"/>
              </a:ext>
            </a:extLst>
          </p:cNvPr>
          <p:cNvSpPr txBox="1"/>
          <p:nvPr/>
        </p:nvSpPr>
        <p:spPr>
          <a:xfrm>
            <a:off x="5189289" y="4425729"/>
            <a:ext cx="1521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C00000"/>
                </a:solidFill>
                <a:latin typeface="+mn-lt"/>
              </a:rPr>
              <a:t>jádro</a:t>
            </a:r>
            <a:r>
              <a:rPr lang="en-GB" sz="2000" b="1" dirty="0">
                <a:solidFill>
                  <a:srgbClr val="C00000"/>
                </a:solidFill>
                <a:latin typeface="+mn-lt"/>
              </a:rPr>
              <a:t>*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0E4D263-61A2-4C5C-A2FF-BF926378BBFC}"/>
              </a:ext>
            </a:extLst>
          </p:cNvPr>
          <p:cNvSpPr txBox="1"/>
          <p:nvPr/>
        </p:nvSpPr>
        <p:spPr>
          <a:xfrm>
            <a:off x="2369136" y="5873464"/>
            <a:ext cx="792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00" b="1" baseline="30000" dirty="0">
                <a:latin typeface="+mn-lt"/>
              </a:rPr>
              <a:t>ǂ</a:t>
            </a:r>
            <a:r>
              <a:rPr lang="cs-CZ" altLang="cs-CZ" sz="1600" b="1" baseline="30000" dirty="0">
                <a:solidFill>
                  <a:srgbClr val="0000DC"/>
                </a:solidFill>
                <a:latin typeface="+mn-lt"/>
              </a:rPr>
              <a:t>  </a:t>
            </a:r>
            <a:r>
              <a:rPr lang="cs-CZ" sz="1600" dirty="0">
                <a:latin typeface="+mn-lt"/>
              </a:rPr>
              <a:t>Protoplazma je metabolicky aktivní živá hmota vyplňující vnitřní část buňky.</a:t>
            </a:r>
          </a:p>
          <a:p>
            <a:r>
              <a:rPr lang="en-GB" sz="1600" dirty="0">
                <a:latin typeface="+mn-lt"/>
              </a:rPr>
              <a:t>* </a:t>
            </a:r>
            <a:r>
              <a:rPr lang="en-GB" sz="1600" dirty="0" err="1">
                <a:latin typeface="+mn-lt"/>
              </a:rPr>
              <a:t>Jádro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není</a:t>
            </a:r>
            <a:r>
              <a:rPr lang="en-GB" sz="1600" dirty="0">
                <a:latin typeface="+mn-lt"/>
              </a:rPr>
              <a:t> </a:t>
            </a:r>
            <a:r>
              <a:rPr lang="cs-CZ" sz="1600" dirty="0">
                <a:latin typeface="+mn-lt"/>
              </a:rPr>
              <a:t>považováno za </a:t>
            </a:r>
            <a:r>
              <a:rPr lang="en-GB" sz="1600" dirty="0" err="1">
                <a:latin typeface="+mn-lt"/>
              </a:rPr>
              <a:t>organel</a:t>
            </a:r>
            <a:r>
              <a:rPr lang="cs-CZ" sz="1600" dirty="0">
                <a:latin typeface="+mn-lt"/>
              </a:rPr>
              <a:t>u.</a:t>
            </a:r>
            <a:r>
              <a:rPr lang="en-GB" sz="1600" dirty="0">
                <a:latin typeface="+mn-lt"/>
              </a:rPr>
              <a:t> Je to </a:t>
            </a:r>
            <a:r>
              <a:rPr lang="en-GB" sz="1600" dirty="0" err="1">
                <a:latin typeface="+mn-lt"/>
              </a:rPr>
              <a:t>jedna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ze</a:t>
            </a:r>
            <a:r>
              <a:rPr lang="en-GB" sz="1600" dirty="0">
                <a:latin typeface="+mn-lt"/>
              </a:rPr>
              <a:t> 2 </a:t>
            </a:r>
            <a:r>
              <a:rPr lang="en-GB" sz="1600" dirty="0" err="1">
                <a:latin typeface="+mn-lt"/>
              </a:rPr>
              <a:t>komponent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protoplazmy</a:t>
            </a:r>
            <a:r>
              <a:rPr lang="en-GB" sz="1600" dirty="0">
                <a:latin typeface="+mn-lt"/>
              </a:rPr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BA50503-9863-48D5-89B9-2BE5CFCD153A}"/>
              </a:ext>
            </a:extLst>
          </p:cNvPr>
          <p:cNvSpPr txBox="1"/>
          <p:nvPr/>
        </p:nvSpPr>
        <p:spPr>
          <a:xfrm>
            <a:off x="7619919" y="2368061"/>
            <a:ext cx="3904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základní cytoplazma </a:t>
            </a:r>
          </a:p>
          <a:p>
            <a:r>
              <a:rPr lang="cs-CZ" sz="2000" b="1" dirty="0">
                <a:latin typeface="+mn-lt"/>
              </a:rPr>
              <a:t>(</a:t>
            </a:r>
            <a:r>
              <a:rPr lang="en-GB" sz="2000" b="1" dirty="0" err="1">
                <a:latin typeface="+mn-lt"/>
              </a:rPr>
              <a:t>cyto</a:t>
            </a:r>
            <a:r>
              <a:rPr lang="cs-CZ" sz="2000" b="1" dirty="0">
                <a:latin typeface="+mn-lt"/>
              </a:rPr>
              <a:t>sol, hyaloplazma)</a:t>
            </a:r>
            <a:endParaRPr lang="en-GB" sz="2000" b="1" dirty="0">
              <a:latin typeface="+mn-lt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94D1EDC-B967-4B03-A818-94B3496A37E2}"/>
              </a:ext>
            </a:extLst>
          </p:cNvPr>
          <p:cNvSpPr txBox="1"/>
          <p:nvPr/>
        </p:nvSpPr>
        <p:spPr>
          <a:xfrm>
            <a:off x="8179055" y="3894729"/>
            <a:ext cx="1756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organely</a:t>
            </a:r>
            <a:endParaRPr lang="en-GB" sz="20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FC17B2-D79A-48D2-8DCA-29943FC889F4}"/>
              </a:ext>
            </a:extLst>
          </p:cNvPr>
          <p:cNvSpPr txBox="1"/>
          <p:nvPr/>
        </p:nvSpPr>
        <p:spPr>
          <a:xfrm>
            <a:off x="7913055" y="4484047"/>
            <a:ext cx="1756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inkluze</a:t>
            </a:r>
            <a:endParaRPr lang="en-GB" sz="20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5AF85FD-AE75-4A19-8617-5B93789A006E}"/>
              </a:ext>
            </a:extLst>
          </p:cNvPr>
          <p:cNvSpPr txBox="1"/>
          <p:nvPr/>
        </p:nvSpPr>
        <p:spPr>
          <a:xfrm>
            <a:off x="8112236" y="3197281"/>
            <a:ext cx="1756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cytoskelet</a:t>
            </a:r>
            <a:endParaRPr lang="en-GB" sz="2000" b="1" dirty="0">
              <a:solidFill>
                <a:srgbClr val="0000DC"/>
              </a:solidFill>
              <a:latin typeface="+mn-lt"/>
            </a:endParaRP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EB3E3BA9-8546-4D18-A815-17192CE8E7D1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 bwMode="auto">
          <a:xfrm>
            <a:off x="2238998" y="3468955"/>
            <a:ext cx="615357" cy="6611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669774D1-4AA9-4782-B0A9-A43084721EE7}"/>
              </a:ext>
            </a:extLst>
          </p:cNvPr>
          <p:cNvCxnSpPr>
            <a:stCxn id="6" idx="3"/>
            <a:endCxn id="8" idx="1"/>
          </p:cNvCxnSpPr>
          <p:nvPr/>
        </p:nvCxnSpPr>
        <p:spPr bwMode="auto">
          <a:xfrm flipV="1">
            <a:off x="2238998" y="2673039"/>
            <a:ext cx="583872" cy="7959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BDB65388-B77E-4F34-A9FB-ED1CDE9A9BFE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 bwMode="auto">
          <a:xfrm>
            <a:off x="4657235" y="4130081"/>
            <a:ext cx="532054" cy="49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32A6AC65-251D-4CA9-A324-AC085857426B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 bwMode="auto">
          <a:xfrm flipV="1">
            <a:off x="4657235" y="3729971"/>
            <a:ext cx="532054" cy="4001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7F4B73E9-C109-43E0-B922-6A610EB150B4}"/>
              </a:ext>
            </a:extLst>
          </p:cNvPr>
          <p:cNvCxnSpPr/>
          <p:nvPr/>
        </p:nvCxnSpPr>
        <p:spPr bwMode="auto">
          <a:xfrm>
            <a:off x="6946084" y="3729971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D19CF8F2-91D3-459A-8292-1074D6E36D08}"/>
              </a:ext>
            </a:extLst>
          </p:cNvPr>
          <p:cNvCxnSpPr>
            <a:stCxn id="11" idx="3"/>
            <a:endCxn id="17" idx="1"/>
          </p:cNvCxnSpPr>
          <p:nvPr/>
        </p:nvCxnSpPr>
        <p:spPr bwMode="auto">
          <a:xfrm>
            <a:off x="6946084" y="3729971"/>
            <a:ext cx="1232971" cy="364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D4270F9F-AB90-47B7-9177-59132D7390E4}"/>
              </a:ext>
            </a:extLst>
          </p:cNvPr>
          <p:cNvCxnSpPr>
            <a:stCxn id="11" idx="3"/>
            <a:endCxn id="19" idx="1"/>
          </p:cNvCxnSpPr>
          <p:nvPr/>
        </p:nvCxnSpPr>
        <p:spPr bwMode="auto">
          <a:xfrm flipV="1">
            <a:off x="6946084" y="3397336"/>
            <a:ext cx="1166152" cy="3326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10953B77-2D5E-46FE-84FB-8479B1A17DBA}"/>
              </a:ext>
            </a:extLst>
          </p:cNvPr>
          <p:cNvCxnSpPr>
            <a:stCxn id="11" idx="3"/>
            <a:endCxn id="16" idx="1"/>
          </p:cNvCxnSpPr>
          <p:nvPr/>
        </p:nvCxnSpPr>
        <p:spPr bwMode="auto">
          <a:xfrm flipV="1">
            <a:off x="6946084" y="2722004"/>
            <a:ext cx="673835" cy="1007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4729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ell%202">
            <a:extLst>
              <a:ext uri="{FF2B5EF4-FFF2-40B4-BE49-F238E27FC236}">
                <a16:creationId xmlns:a16="http://schemas.microsoft.com/office/drawing/2014/main" id="{5297B968-266C-4691-9545-897D4EDA4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10" y="0"/>
            <a:ext cx="70991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F2F23F2-6F60-48A0-8754-5C62C7AC36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A5180A8-DBA3-4DDB-AFD4-0A4D5421D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</a:t>
            </a:r>
            <a:r>
              <a:rPr lang="cs-CZ" altLang="cs-CZ" b="1" dirty="0"/>
              <a:t>embránová jednotka = B</a:t>
            </a:r>
            <a:r>
              <a:rPr lang="cs-CZ" altLang="cs-CZ" dirty="0"/>
              <a:t>iomembrána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B999A2C-59B6-46C1-A9D5-DD872C73AB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základní </a:t>
            </a:r>
            <a:r>
              <a:rPr lang="cs-CZ" altLang="cs-CZ" dirty="0">
                <a:solidFill>
                  <a:srgbClr val="0000DC"/>
                </a:solidFill>
              </a:rPr>
              <a:t>stavební jednotka všech membrán v buňce </a:t>
            </a:r>
          </a:p>
          <a:p>
            <a:pPr marL="72000" indent="0" eaLnBrk="1" hangingPunct="1">
              <a:spcAft>
                <a:spcPts val="1200"/>
              </a:spcAft>
              <a:buNone/>
            </a:pPr>
            <a:r>
              <a:rPr lang="cs-CZ" altLang="cs-CZ" dirty="0">
                <a:solidFill>
                  <a:srgbClr val="0000DC"/>
                </a:solidFill>
              </a:rPr>
              <a:t>  </a:t>
            </a:r>
            <a:r>
              <a:rPr lang="cs-CZ" altLang="cs-CZ" dirty="0"/>
              <a:t>(buněčné membrány, membrán v membránových organelách)</a:t>
            </a:r>
            <a:endParaRPr lang="cs-CZ" altLang="cs-CZ" sz="800" dirty="0"/>
          </a:p>
          <a:p>
            <a:pPr eaLnBrk="1" hangingPunct="1"/>
            <a:r>
              <a:rPr lang="cs-CZ" altLang="cs-CZ" dirty="0"/>
              <a:t>složení:</a:t>
            </a:r>
          </a:p>
          <a:p>
            <a:pPr lvl="1"/>
            <a:r>
              <a:rPr lang="cs-CZ" altLang="cs-CZ" dirty="0">
                <a:solidFill>
                  <a:srgbClr val="0000DC"/>
                </a:solidFill>
              </a:rPr>
              <a:t>fosfolipidy </a:t>
            </a:r>
          </a:p>
          <a:p>
            <a:pPr lvl="1"/>
            <a:r>
              <a:rPr lang="cs-CZ" altLang="cs-CZ" dirty="0">
                <a:solidFill>
                  <a:srgbClr val="0000DC"/>
                </a:solidFill>
              </a:rPr>
              <a:t>proteiny</a:t>
            </a:r>
          </a:p>
          <a:p>
            <a:pPr lvl="1"/>
            <a:r>
              <a:rPr lang="cs-CZ" altLang="cs-CZ" dirty="0">
                <a:solidFill>
                  <a:srgbClr val="0000DC"/>
                </a:solidFill>
              </a:rPr>
              <a:t>cholesterol</a:t>
            </a:r>
          </a:p>
          <a:p>
            <a:pPr lvl="1"/>
            <a:endParaRPr lang="cs-CZ" altLang="cs-CZ" dirty="0"/>
          </a:p>
          <a:p>
            <a:r>
              <a:rPr lang="cs-CZ" altLang="cs-CZ" dirty="0"/>
              <a:t>trojvrstevný vzhled</a:t>
            </a:r>
          </a:p>
          <a:p>
            <a:pPr eaLnBrk="1" hangingPunct="1"/>
            <a:r>
              <a:rPr lang="cs-CZ" altLang="cs-CZ" dirty="0"/>
              <a:t>tloušťka 6 – 10 </a:t>
            </a:r>
            <a:r>
              <a:rPr lang="cs-CZ" altLang="cs-CZ" dirty="0" err="1"/>
              <a:t>nm</a:t>
            </a:r>
            <a:endParaRPr lang="cs-CZ" altLang="cs-CZ" dirty="0"/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princip fluidní mozaiky</a:t>
            </a:r>
            <a:r>
              <a:rPr lang="cs-CZ" altLang="cs-CZ" dirty="0"/>
              <a:t>, lipidové rafty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C329C32C-64EF-427E-971E-252347AD2A35}"/>
              </a:ext>
            </a:extLst>
          </p:cNvPr>
          <p:cNvGrpSpPr/>
          <p:nvPr/>
        </p:nvGrpSpPr>
        <p:grpSpPr>
          <a:xfrm>
            <a:off x="3549958" y="3027068"/>
            <a:ext cx="4961948" cy="1759823"/>
            <a:chOff x="3853929" y="3020750"/>
            <a:chExt cx="4961948" cy="1759823"/>
          </a:xfrm>
        </p:grpSpPr>
        <p:pic>
          <p:nvPicPr>
            <p:cNvPr id="20485" name="Picture 6" descr="membrane">
              <a:hlinkClick r:id="rId2"/>
              <a:extLst>
                <a:ext uri="{FF2B5EF4-FFF2-40B4-BE49-F238E27FC236}">
                  <a16:creationId xmlns:a16="http://schemas.microsoft.com/office/drawing/2014/main" id="{F8823468-14F3-4A5C-8981-C27B45182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238" y="3020750"/>
              <a:ext cx="3035639" cy="175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904D815-67EB-4E52-8E1D-487A998AE26D}"/>
                </a:ext>
              </a:extLst>
            </p:cNvPr>
            <p:cNvSpPr txBox="1"/>
            <p:nvPr/>
          </p:nvSpPr>
          <p:spPr>
            <a:xfrm>
              <a:off x="3865029" y="3353293"/>
              <a:ext cx="17536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cs-CZ" altLang="cs-CZ" sz="1200" dirty="0">
                  <a:latin typeface="+mn-lt"/>
                </a:rPr>
                <a:t>polární části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366682DE-1B0B-4D84-ABBC-6CA88399D7BE}"/>
                </a:ext>
              </a:extLst>
            </p:cNvPr>
            <p:cNvSpPr txBox="1"/>
            <p:nvPr/>
          </p:nvSpPr>
          <p:spPr>
            <a:xfrm>
              <a:off x="3853929" y="4134369"/>
              <a:ext cx="20091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cs-CZ" altLang="cs-CZ" sz="1200" dirty="0">
                  <a:latin typeface="+mn-lt"/>
                </a:rPr>
                <a:t>polární části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CE3F54F-4F74-4EA1-BF33-99640D8376EF}"/>
                </a:ext>
              </a:extLst>
            </p:cNvPr>
            <p:cNvSpPr txBox="1"/>
            <p:nvPr/>
          </p:nvSpPr>
          <p:spPr>
            <a:xfrm>
              <a:off x="3853929" y="3745241"/>
              <a:ext cx="17536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cs-CZ" altLang="cs-CZ" sz="1200" dirty="0">
                  <a:latin typeface="+mn-lt"/>
                </a:rPr>
                <a:t>nepolární části</a:t>
              </a:r>
            </a:p>
          </p:txBody>
        </p:sp>
        <p:cxnSp>
          <p:nvCxnSpPr>
            <p:cNvPr id="4" name="Přímá spojnice se šipkou 3">
              <a:extLst>
                <a:ext uri="{FF2B5EF4-FFF2-40B4-BE49-F238E27FC236}">
                  <a16:creationId xmlns:a16="http://schemas.microsoft.com/office/drawing/2014/main" id="{66DEEAE9-36AD-4CF7-948A-16E283C2DAC1}"/>
                </a:ext>
              </a:extLst>
            </p:cNvPr>
            <p:cNvCxnSpPr/>
            <p:nvPr/>
          </p:nvCxnSpPr>
          <p:spPr bwMode="auto">
            <a:xfrm flipV="1">
              <a:off x="5394233" y="3509135"/>
              <a:ext cx="612814" cy="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ED448DAF-39A0-4D26-B947-BA1EB3C2AA33}"/>
                </a:ext>
              </a:extLst>
            </p:cNvPr>
            <p:cNvCxnSpPr/>
            <p:nvPr/>
          </p:nvCxnSpPr>
          <p:spPr bwMode="auto">
            <a:xfrm flipV="1">
              <a:off x="5391797" y="4272869"/>
              <a:ext cx="612814" cy="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9AA2803F-C740-49BF-8BBD-3B745DE7F02E}"/>
                </a:ext>
              </a:extLst>
            </p:cNvPr>
            <p:cNvCxnSpPr/>
            <p:nvPr/>
          </p:nvCxnSpPr>
          <p:spPr bwMode="auto">
            <a:xfrm flipV="1">
              <a:off x="5522301" y="3890561"/>
              <a:ext cx="433840" cy="16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6" name="Picture 4" descr="membr">
            <a:extLst>
              <a:ext uri="{FF2B5EF4-FFF2-40B4-BE49-F238E27FC236}">
                <a16:creationId xmlns:a16="http://schemas.microsoft.com/office/drawing/2014/main" id="{08F6C617-B449-4302-B5D4-FD8155FB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84" y="2857949"/>
            <a:ext cx="2961294" cy="234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1B3984B-371E-42C3-AB8F-2A886BB78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3-4">
            <a:extLst>
              <a:ext uri="{FF2B5EF4-FFF2-40B4-BE49-F238E27FC236}">
                <a16:creationId xmlns:a16="http://schemas.microsoft.com/office/drawing/2014/main" id="{EABA79EB-240E-40CF-B16A-DEF83C404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6" y="609337"/>
            <a:ext cx="6406914" cy="42185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03-5">
            <a:extLst>
              <a:ext uri="{FF2B5EF4-FFF2-40B4-BE49-F238E27FC236}">
                <a16:creationId xmlns:a16="http://schemas.microsoft.com/office/drawing/2014/main" id="{EC8E720F-485E-48EE-964A-2759CC28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04" y="4898262"/>
            <a:ext cx="4550588" cy="18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5F33FBEA-174D-4FE6-B266-B0D0D770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Biomembrána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6ED8DEE-E302-45A6-AE2E-421A3C0F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Proteiny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Periferní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Integrální</a:t>
            </a:r>
          </a:p>
          <a:p>
            <a:pPr marL="324000" lvl="1" indent="0">
              <a:buNone/>
            </a:pPr>
            <a:endParaRPr lang="cs-CZ" dirty="0"/>
          </a:p>
          <a:p>
            <a:pPr marL="324000" lvl="1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Sacharidové molekuly</a:t>
            </a:r>
          </a:p>
          <a:p>
            <a:pPr lvl="1"/>
            <a:r>
              <a:rPr lang="cs-CZ" dirty="0"/>
              <a:t>navázané na </a:t>
            </a:r>
          </a:p>
          <a:p>
            <a:pPr marL="1200150" lvl="2" indent="-285750">
              <a:buClr>
                <a:srgbClr val="0000DC"/>
              </a:buClr>
              <a:buFont typeface="Arial" panose="020B0604020202020204" pitchFamily="34" charset="0"/>
              <a:buChar char="•"/>
            </a:pPr>
            <a:r>
              <a:rPr lang="cs-CZ" dirty="0"/>
              <a:t>lipidy → glykolipidy</a:t>
            </a:r>
          </a:p>
          <a:p>
            <a:pPr marL="1200150" lvl="2" indent="-285750">
              <a:buClr>
                <a:srgbClr val="0000DC"/>
              </a:buClr>
              <a:buFont typeface="Arial" panose="020B0604020202020204" pitchFamily="34" charset="0"/>
              <a:buChar char="•"/>
            </a:pPr>
            <a:r>
              <a:rPr lang="cs-CZ" dirty="0"/>
              <a:t>proteiny → glykoproteiny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Glykokalyx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2D26305-C84D-45F7-B4DE-FFE9C974CE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D94FFA-8A54-4B20-8810-2394A8BA5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5661E7-4BA8-413D-A405-6CB02CD504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749007"/>
            <a:ext cx="5220000" cy="271576"/>
          </a:xfrm>
        </p:spPr>
        <p:txBody>
          <a:bodyPr/>
          <a:lstStyle/>
          <a:p>
            <a:r>
              <a:rPr lang="cs-CZ" sz="2800" dirty="0"/>
              <a:t>Fyzioterapie</a:t>
            </a:r>
            <a:endParaRPr lang="en-GB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4F3A5BD-388F-4F3A-8326-B4F006301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výuky a ukončení předmětu</a:t>
            </a:r>
            <a:endParaRPr lang="en-GB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ED47358-360A-4164-8C52-26DE710ABB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743521"/>
            <a:ext cx="5220000" cy="271576"/>
          </a:xfrm>
        </p:spPr>
        <p:txBody>
          <a:bodyPr/>
          <a:lstStyle/>
          <a:p>
            <a:r>
              <a:rPr lang="cs-CZ" sz="2800" dirty="0"/>
              <a:t>Optika a optometrie, Ortoptika</a:t>
            </a:r>
            <a:endParaRPr lang="en-GB" sz="28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0CC899E-BD52-4953-8CC9-407AC99DCCC7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Přednášky</a:t>
            </a:r>
          </a:p>
          <a:p>
            <a:r>
              <a:rPr lang="cs-CZ" sz="2400" dirty="0"/>
              <a:t>Praktická cvičení</a:t>
            </a:r>
          </a:p>
          <a:p>
            <a:pPr lvl="1"/>
            <a:r>
              <a:rPr lang="cs-CZ" sz="1600" dirty="0"/>
              <a:t>Mikroskopování, nutnost přezůvek (laboratoř)</a:t>
            </a:r>
          </a:p>
          <a:p>
            <a:pPr lvl="1"/>
            <a:r>
              <a:rPr lang="cs-CZ" sz="1600" dirty="0"/>
              <a:t>Zápočtový test v 11. týdnu</a:t>
            </a:r>
          </a:p>
          <a:p>
            <a:pPr lvl="1"/>
            <a:endParaRPr lang="cs-CZ" sz="1600" dirty="0"/>
          </a:p>
          <a:p>
            <a:r>
              <a:rPr lang="cs-CZ" sz="2400" dirty="0"/>
              <a:t>Ústní zkouška </a:t>
            </a:r>
          </a:p>
          <a:p>
            <a:pPr lvl="1"/>
            <a:r>
              <a:rPr lang="cs-CZ" sz="1600" dirty="0"/>
              <a:t>2 otázky: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1 otázka ze společného okruhu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1 otázka z okruhu specializovaného pro Fyzioterapii 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A9A848B-6600-4D3E-9BAF-CB426FAD8AD0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Přednášky</a:t>
            </a:r>
            <a:endParaRPr lang="en-GB" sz="2400" dirty="0"/>
          </a:p>
          <a:p>
            <a:endParaRPr lang="cs-CZ" sz="2400" dirty="0"/>
          </a:p>
          <a:p>
            <a:pPr lvl="1"/>
            <a:endParaRPr lang="cs-CZ" dirty="0"/>
          </a:p>
          <a:p>
            <a:pPr lvl="2"/>
            <a:endParaRPr lang="cs-CZ" sz="1200" dirty="0"/>
          </a:p>
          <a:p>
            <a:pPr lvl="2"/>
            <a:endParaRPr lang="cs-CZ" sz="1400" dirty="0"/>
          </a:p>
          <a:p>
            <a:r>
              <a:rPr lang="cs-CZ" sz="2400" dirty="0"/>
              <a:t>Ústní zkouška</a:t>
            </a:r>
          </a:p>
          <a:p>
            <a:pPr lvl="1"/>
            <a:r>
              <a:rPr lang="cs-CZ" sz="1600" dirty="0"/>
              <a:t>2 otázky: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1 otázka ze společného okruhu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1 otázka z okruhu specializovaného pro Optiku </a:t>
            </a:r>
          </a:p>
          <a:p>
            <a:pPr marL="324000" lvl="1" indent="0">
              <a:buNone/>
            </a:pPr>
            <a:r>
              <a:rPr lang="cs-CZ" sz="1600" dirty="0"/>
              <a:t>    a optometrii, Ortoptiku </a:t>
            </a:r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04729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87C426B-122C-40A8-967E-A95F8FE7C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Funkce integrálních proteinů v membráně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D6887EB-416C-4A7C-9E5E-8C984F2AA5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Pumpy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aktivní transport, proti gradientu, </a:t>
            </a:r>
            <a:r>
              <a:rPr lang="cs-CZ" altLang="cs-CZ" u="sng" dirty="0"/>
              <a:t>vyžaduje energii</a:t>
            </a:r>
            <a:r>
              <a:rPr lang="cs-CZ" altLang="cs-CZ" dirty="0"/>
              <a:t> (ATP z mitochondrií), </a:t>
            </a:r>
          </a:p>
          <a:p>
            <a:pPr lvl="1"/>
            <a:r>
              <a:rPr lang="cs-CZ" altLang="cs-CZ" dirty="0"/>
              <a:t>přenos iontů, malých molekul, mohou mít i enzymatickou funkci, př. Na</a:t>
            </a:r>
            <a:r>
              <a:rPr lang="cs-CZ" altLang="cs-CZ" baseline="30000" dirty="0"/>
              <a:t>+</a:t>
            </a:r>
            <a:r>
              <a:rPr lang="cs-CZ" altLang="cs-CZ" dirty="0"/>
              <a:t>/K</a:t>
            </a:r>
            <a:r>
              <a:rPr lang="cs-CZ" altLang="cs-CZ" baseline="30000" dirty="0"/>
              <a:t>+</a:t>
            </a:r>
            <a:r>
              <a:rPr lang="cs-CZ" altLang="cs-CZ" dirty="0"/>
              <a:t> pumpa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Kanály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u="sng" dirty="0"/>
              <a:t>selektivní</a:t>
            </a:r>
            <a:r>
              <a:rPr lang="cs-CZ" altLang="cs-CZ" dirty="0"/>
              <a:t> regulace toku látek, po směru gradientu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Receptory</a:t>
            </a:r>
            <a:endParaRPr lang="cs-CZ" altLang="cs-CZ" dirty="0"/>
          </a:p>
          <a:p>
            <a:pPr lvl="1"/>
            <a:r>
              <a:rPr lang="cs-CZ" altLang="cs-CZ" u="sng" dirty="0"/>
              <a:t>specifická vazba</a:t>
            </a:r>
            <a:r>
              <a:rPr lang="cs-CZ" altLang="cs-CZ" dirty="0"/>
              <a:t> molekul, signál – přenos informací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Enzymy </a:t>
            </a:r>
          </a:p>
          <a:p>
            <a:pPr lvl="1"/>
            <a:r>
              <a:rPr lang="cs-CZ" altLang="cs-CZ" u="sng" dirty="0"/>
              <a:t>katalytická funkce</a:t>
            </a:r>
            <a:r>
              <a:rPr lang="cs-CZ" altLang="cs-CZ" dirty="0"/>
              <a:t>, na membráně buňky, mitochondrií aj.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Strukturní proteiny </a:t>
            </a:r>
          </a:p>
          <a:p>
            <a:pPr lvl="1"/>
            <a:r>
              <a:rPr lang="cs-CZ" altLang="cs-CZ" dirty="0"/>
              <a:t>udržení </a:t>
            </a:r>
            <a:r>
              <a:rPr lang="cs-CZ" altLang="cs-CZ" u="sng" dirty="0"/>
              <a:t>struktury</a:t>
            </a:r>
            <a:r>
              <a:rPr lang="cs-CZ" altLang="cs-CZ" dirty="0"/>
              <a:t>, mezibuněčných spojů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1B79BBF-8C2E-43B0-8858-1EE825C89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EC1C9B-20A5-40F2-A345-30C8A21A5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6EF322-56B2-4E4D-9BF5-E5A0D548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Buněčná membrána (</a:t>
            </a:r>
            <a:r>
              <a:rPr lang="cs-CZ" altLang="cs-CZ" dirty="0" err="1"/>
              <a:t>plazmalema</a:t>
            </a:r>
            <a:r>
              <a:rPr lang="cs-CZ" altLang="cs-CZ" dirty="0"/>
              <a:t>)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C70D07-97F0-4C52-A9F0-8C4CA0993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eaLnBrk="1" hangingPunct="1">
              <a:buNone/>
            </a:pPr>
            <a:r>
              <a:rPr lang="cs-CZ" altLang="cs-CZ" dirty="0"/>
              <a:t>Funkce</a:t>
            </a:r>
          </a:p>
          <a:p>
            <a:pPr eaLnBrk="1" hangingPunct="1"/>
            <a:r>
              <a:rPr lang="cs-CZ" altLang="cs-CZ" dirty="0"/>
              <a:t>selektivní bariéra – regulace průchodu látek z/do buňky</a:t>
            </a:r>
          </a:p>
          <a:p>
            <a:pPr eaLnBrk="1" hangingPunct="1"/>
            <a:r>
              <a:rPr lang="cs-CZ" altLang="cs-CZ" dirty="0"/>
              <a:t>místo regulačních a rozpoznávacích funkcí </a:t>
            </a:r>
          </a:p>
          <a:p>
            <a:pPr marL="72000" indent="0" eaLnBrk="1" hangingPunct="1">
              <a:buNone/>
            </a:pPr>
            <a:r>
              <a:rPr lang="cs-CZ" altLang="cs-CZ" dirty="0"/>
              <a:t>  (receptory, </a:t>
            </a:r>
            <a:r>
              <a:rPr lang="cs-CZ" altLang="cs-CZ" dirty="0" err="1"/>
              <a:t>glykokalyx</a:t>
            </a:r>
            <a:r>
              <a:rPr lang="cs-CZ" altLang="cs-CZ" dirty="0"/>
              <a:t> – antigenní funkce) </a:t>
            </a:r>
          </a:p>
          <a:p>
            <a:pPr marL="72000" indent="0" eaLnBrk="1" hangingPunct="1">
              <a:buNone/>
            </a:pPr>
            <a:endParaRPr lang="cs-CZ" altLang="cs-CZ" dirty="0"/>
          </a:p>
          <a:p>
            <a:pPr marL="72000" indent="0" eaLnBrk="1" hangingPunct="1">
              <a:buNone/>
            </a:pPr>
            <a:r>
              <a:rPr lang="cs-CZ" altLang="cs-CZ" dirty="0"/>
              <a:t>Může mít rozmanité modifikace </a:t>
            </a:r>
          </a:p>
          <a:p>
            <a:pPr marL="72000" indent="0" eaLnBrk="1" hangingPunct="1">
              <a:buNone/>
            </a:pPr>
            <a:r>
              <a:rPr lang="cs-CZ" altLang="cs-CZ" dirty="0"/>
              <a:t>(mikroklky, řasinky, bazální labyrint, …)</a:t>
            </a:r>
          </a:p>
          <a:p>
            <a:endParaRPr lang="en-GB" dirty="0"/>
          </a:p>
        </p:txBody>
      </p:sp>
      <p:pic>
        <p:nvPicPr>
          <p:cNvPr id="6" name="Picture 4" descr="membr">
            <a:extLst>
              <a:ext uri="{FF2B5EF4-FFF2-40B4-BE49-F238E27FC236}">
                <a16:creationId xmlns:a16="http://schemas.microsoft.com/office/drawing/2014/main" id="{67601A40-B201-487C-AB1B-2A910D39C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98" y="2892231"/>
            <a:ext cx="3557877" cy="28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27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0E0CDF0-311B-4D65-B569-941BEA9F4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Základní cytoplazma (hyaloplazma, cytosol)</a:t>
            </a:r>
            <a:br>
              <a:rPr lang="cs-CZ" altLang="cs-CZ" dirty="0"/>
            </a:br>
            <a:r>
              <a:rPr lang="cs-CZ" altLang="cs-CZ" dirty="0"/>
              <a:t> 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29FAEF8-ECFC-4AFF-978D-7C9A173CC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homogenní</a:t>
            </a:r>
            <a:r>
              <a:rPr lang="en-GB" dirty="0"/>
              <a:t> </a:t>
            </a:r>
            <a:r>
              <a:rPr lang="en-GB" dirty="0" err="1"/>
              <a:t>amorfní</a:t>
            </a:r>
            <a:r>
              <a:rPr lang="en-GB" dirty="0"/>
              <a:t> </a:t>
            </a:r>
            <a:r>
              <a:rPr lang="en-GB" dirty="0" err="1"/>
              <a:t>hmota</a:t>
            </a:r>
            <a:r>
              <a:rPr lang="en-GB" dirty="0"/>
              <a:t> </a:t>
            </a:r>
            <a:endParaRPr lang="cs-CZ" dirty="0"/>
          </a:p>
          <a:p>
            <a:r>
              <a:rPr lang="cs-CZ" dirty="0"/>
              <a:t>k</a:t>
            </a:r>
            <a:r>
              <a:rPr lang="en-GB" dirty="0" err="1"/>
              <a:t>oloidní</a:t>
            </a:r>
            <a:r>
              <a:rPr lang="en-GB" dirty="0"/>
              <a:t> </a:t>
            </a:r>
            <a:r>
              <a:rPr lang="en-GB" dirty="0" err="1"/>
              <a:t>systém</a:t>
            </a:r>
            <a:r>
              <a:rPr lang="en-GB" dirty="0"/>
              <a:t> o </a:t>
            </a:r>
            <a:r>
              <a:rPr lang="en-GB" dirty="0" err="1"/>
              <a:t>dvojím</a:t>
            </a:r>
            <a:r>
              <a:rPr lang="en-GB" dirty="0"/>
              <a:t> </a:t>
            </a:r>
            <a:r>
              <a:rPr lang="en-GB" dirty="0" err="1"/>
              <a:t>skupenství</a:t>
            </a:r>
            <a:r>
              <a:rPr lang="en-GB" dirty="0"/>
              <a:t> </a:t>
            </a:r>
            <a:r>
              <a:rPr lang="en-GB" dirty="0" err="1"/>
              <a:t>koloidů</a:t>
            </a:r>
            <a:r>
              <a:rPr lang="en-GB" dirty="0"/>
              <a:t>:                               gel a sol (</a:t>
            </a:r>
            <a:r>
              <a:rPr lang="en-GB" dirty="0" err="1"/>
              <a:t>mění</a:t>
            </a:r>
            <a:r>
              <a:rPr lang="en-GB" dirty="0"/>
              <a:t> se s </a:t>
            </a:r>
            <a:r>
              <a:rPr lang="en-GB" dirty="0" err="1"/>
              <a:t>hustotou</a:t>
            </a:r>
            <a:r>
              <a:rPr lang="en-GB" dirty="0"/>
              <a:t> </a:t>
            </a:r>
            <a:r>
              <a:rPr lang="en-GB" dirty="0" err="1"/>
              <a:t>sítí</a:t>
            </a:r>
            <a:r>
              <a:rPr lang="en-GB" dirty="0"/>
              <a:t> </a:t>
            </a:r>
            <a:r>
              <a:rPr lang="en-GB" dirty="0" err="1"/>
              <a:t>vláken</a:t>
            </a:r>
            <a:r>
              <a:rPr lang="en-GB" dirty="0"/>
              <a:t> a </a:t>
            </a:r>
            <a:r>
              <a:rPr lang="en-GB" dirty="0" err="1"/>
              <a:t>tělísek</a:t>
            </a:r>
            <a:r>
              <a:rPr lang="en-GB" dirty="0"/>
              <a:t>) </a:t>
            </a:r>
            <a:endParaRPr lang="cs-CZ" dirty="0"/>
          </a:p>
          <a:p>
            <a:r>
              <a:rPr lang="cs-CZ" dirty="0"/>
              <a:t>tvoří </a:t>
            </a:r>
            <a:r>
              <a:rPr lang="cs-CZ" dirty="0">
                <a:solidFill>
                  <a:srgbClr val="0000DC"/>
                </a:solidFill>
              </a:rPr>
              <a:t>prostředí pro organely a inkluze, obsahuje cytoskelet</a:t>
            </a:r>
          </a:p>
          <a:p>
            <a:endParaRPr lang="cs-CZ" dirty="0"/>
          </a:p>
          <a:p>
            <a:r>
              <a:rPr lang="en-GB" dirty="0" err="1"/>
              <a:t>složení</a:t>
            </a:r>
            <a:r>
              <a:rPr lang="en-GB" dirty="0"/>
              <a:t>: </a:t>
            </a:r>
            <a:endParaRPr lang="cs-CZ" dirty="0"/>
          </a:p>
          <a:p>
            <a:pPr lvl="1"/>
            <a:r>
              <a:rPr lang="en-GB" dirty="0"/>
              <a:t>60 % </a:t>
            </a:r>
            <a:r>
              <a:rPr lang="en-GB" dirty="0" err="1"/>
              <a:t>vody</a:t>
            </a:r>
            <a:endParaRPr lang="cs-CZ" dirty="0"/>
          </a:p>
          <a:p>
            <a:pPr lvl="1"/>
            <a:r>
              <a:rPr lang="en-GB" dirty="0"/>
              <a:t>4 % </a:t>
            </a:r>
            <a:r>
              <a:rPr lang="en-GB" dirty="0" err="1"/>
              <a:t>minerálních</a:t>
            </a:r>
            <a:r>
              <a:rPr lang="en-GB" dirty="0"/>
              <a:t> </a:t>
            </a:r>
            <a:r>
              <a:rPr lang="en-GB" dirty="0" err="1"/>
              <a:t>látek</a:t>
            </a:r>
            <a:r>
              <a:rPr lang="cs-CZ" dirty="0"/>
              <a:t> (K</a:t>
            </a:r>
            <a:r>
              <a:rPr lang="cs-CZ" baseline="30000" dirty="0"/>
              <a:t>+</a:t>
            </a:r>
            <a:r>
              <a:rPr lang="cs-CZ" dirty="0"/>
              <a:t>, Na</a:t>
            </a:r>
            <a:r>
              <a:rPr lang="cs-CZ" baseline="30000" dirty="0"/>
              <a:t>+</a:t>
            </a:r>
            <a:r>
              <a:rPr lang="cs-CZ" dirty="0"/>
              <a:t>, Mg</a:t>
            </a:r>
            <a:r>
              <a:rPr lang="cs-CZ" baseline="30000" dirty="0"/>
              <a:t>2+</a:t>
            </a:r>
            <a:r>
              <a:rPr lang="cs-CZ" dirty="0"/>
              <a:t>, Ca</a:t>
            </a:r>
            <a:r>
              <a:rPr lang="cs-CZ" baseline="30000" dirty="0"/>
              <a:t>2+</a:t>
            </a:r>
            <a:r>
              <a:rPr lang="cs-CZ" dirty="0"/>
              <a:t>, fosfátové a chloridové anionty)</a:t>
            </a:r>
          </a:p>
          <a:p>
            <a:pPr lvl="1"/>
            <a:r>
              <a:rPr lang="en-GB" dirty="0"/>
              <a:t>36 % </a:t>
            </a:r>
            <a:r>
              <a:rPr lang="en-GB" dirty="0" err="1"/>
              <a:t>organických</a:t>
            </a:r>
            <a:r>
              <a:rPr lang="en-GB" dirty="0"/>
              <a:t> </a:t>
            </a:r>
            <a:r>
              <a:rPr lang="en-GB" dirty="0" err="1"/>
              <a:t>látek</a:t>
            </a:r>
            <a:r>
              <a:rPr lang="en-GB" dirty="0"/>
              <a:t> (</a:t>
            </a:r>
            <a:r>
              <a:rPr lang="en-GB" dirty="0" err="1"/>
              <a:t>sacharidy</a:t>
            </a:r>
            <a:r>
              <a:rPr lang="en-GB" dirty="0"/>
              <a:t>, </a:t>
            </a:r>
            <a:r>
              <a:rPr lang="en-GB" dirty="0" err="1"/>
              <a:t>lipidy</a:t>
            </a:r>
            <a:r>
              <a:rPr lang="en-GB" dirty="0"/>
              <a:t>, </a:t>
            </a:r>
            <a:r>
              <a:rPr lang="en-GB" dirty="0" err="1"/>
              <a:t>proteiny</a:t>
            </a:r>
            <a:r>
              <a:rPr lang="en-GB" dirty="0"/>
              <a:t> </a:t>
            </a:r>
            <a:r>
              <a:rPr lang="cs-CZ" dirty="0"/>
              <a:t>/</a:t>
            </a:r>
            <a:r>
              <a:rPr lang="en-GB" dirty="0" err="1"/>
              <a:t>albuminy</a:t>
            </a:r>
            <a:r>
              <a:rPr lang="en-GB" dirty="0"/>
              <a:t>, </a:t>
            </a:r>
            <a:r>
              <a:rPr lang="en-GB" dirty="0" err="1"/>
              <a:t>globuliny</a:t>
            </a:r>
            <a:r>
              <a:rPr lang="cs-CZ" dirty="0"/>
              <a:t>/</a:t>
            </a:r>
            <a:r>
              <a:rPr lang="en-GB" dirty="0"/>
              <a:t>, </a:t>
            </a:r>
            <a:r>
              <a:rPr lang="cs-CZ" dirty="0"/>
              <a:t>aminokyseliny</a:t>
            </a:r>
            <a:r>
              <a:rPr lang="en-GB" dirty="0"/>
              <a:t>, </a:t>
            </a:r>
            <a:r>
              <a:rPr lang="en-GB" dirty="0" err="1"/>
              <a:t>fosfolipoproteiny</a:t>
            </a:r>
            <a:r>
              <a:rPr lang="en-GB" dirty="0"/>
              <a:t>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3C788A-99BB-42CF-957A-2463646AB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54D4CC-9E40-4E7F-AD13-4CAC96FA2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81F4C7-533F-43FA-8D69-C7664CAD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Cytoskelet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378A223-56BF-446F-A148-D377F5F32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mikrotubuly, mikrofilamenta, intermediární filamenta </a:t>
            </a:r>
            <a:r>
              <a:rPr lang="cs-CZ" dirty="0"/>
              <a:t>a asociované proteiny</a:t>
            </a:r>
          </a:p>
          <a:p>
            <a:endParaRPr lang="cs-CZ" dirty="0"/>
          </a:p>
          <a:p>
            <a:r>
              <a:rPr lang="cs-CZ" dirty="0"/>
              <a:t>udržování buněčného tvaru, intracelulární transport látek, buněčné dělení, pohyb buněk, reparační děje,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896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FBCB7F2-062C-4377-BC80-0A1DF1E5AF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Cytoskelet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018DB7A-26EA-4B27-B79A-7E85A7CB6F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448721"/>
            <a:ext cx="6343530" cy="413999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cs-CZ" sz="2600" b="1" dirty="0">
                <a:solidFill>
                  <a:srgbClr val="0000FF"/>
                </a:solidFill>
              </a:rPr>
              <a:t>mikrotubuly</a:t>
            </a:r>
            <a:r>
              <a:rPr lang="cs-CZ" altLang="cs-CZ" sz="2600" dirty="0">
                <a:solidFill>
                  <a:schemeClr val="tx2"/>
                </a:solidFill>
              </a:rPr>
              <a:t> </a:t>
            </a:r>
            <a:r>
              <a:rPr lang="cs-CZ" altLang="cs-CZ" sz="2600" dirty="0"/>
              <a:t>(</a:t>
            </a:r>
            <a:r>
              <a:rPr lang="cs-CZ" altLang="cs-CZ" sz="2600" b="1" dirty="0">
                <a:solidFill>
                  <a:srgbClr val="C00000"/>
                </a:solidFill>
              </a:rPr>
              <a:t>tubulin</a:t>
            </a:r>
            <a:r>
              <a:rPr lang="cs-CZ" altLang="cs-CZ" sz="2600" dirty="0"/>
              <a:t>, </a:t>
            </a:r>
            <a:r>
              <a:rPr lang="en-US" altLang="cs-CZ" sz="2600" dirty="0">
                <a:cs typeface="Times New Roman" panose="02020603050405020304" pitchFamily="18" charset="0"/>
              </a:rPr>
              <a:t>Ø</a:t>
            </a:r>
            <a:r>
              <a:rPr lang="cs-CZ" altLang="cs-CZ" sz="2600" dirty="0">
                <a:cs typeface="Times New Roman" panose="02020603050405020304" pitchFamily="18" charset="0"/>
              </a:rPr>
              <a:t> 22 </a:t>
            </a:r>
            <a:r>
              <a:rPr lang="cs-CZ" altLang="cs-CZ" sz="2600" dirty="0" err="1">
                <a:cs typeface="Times New Roman" panose="02020603050405020304" pitchFamily="18" charset="0"/>
              </a:rPr>
              <a:t>nm</a:t>
            </a:r>
            <a:r>
              <a:rPr lang="cs-CZ" altLang="cs-CZ" sz="2600" dirty="0">
                <a:cs typeface="Times New Roman" panose="02020603050405020304" pitchFamily="18" charset="0"/>
              </a:rPr>
              <a:t>) </a:t>
            </a:r>
          </a:p>
          <a:p>
            <a:pPr lvl="1"/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centrioly, bazální tělíska,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axonema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řasinek a bičíků,</a:t>
            </a:r>
          </a:p>
          <a:p>
            <a:pPr lvl="1"/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dělící vřeténko, intracelulární transport, tvar bb.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/>
            <a:endParaRPr lang="en-US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600" b="1" dirty="0">
                <a:solidFill>
                  <a:srgbClr val="0000FF"/>
                </a:solidFill>
              </a:rPr>
              <a:t>mikrofilamenta</a:t>
            </a:r>
            <a:r>
              <a:rPr lang="cs-CZ" altLang="cs-CZ" sz="2600" dirty="0"/>
              <a:t> (</a:t>
            </a:r>
            <a:r>
              <a:rPr lang="cs-CZ" altLang="cs-CZ" sz="2600" b="1" dirty="0">
                <a:solidFill>
                  <a:srgbClr val="C00000"/>
                </a:solidFill>
              </a:rPr>
              <a:t>aktin</a:t>
            </a:r>
            <a:r>
              <a:rPr lang="cs-CZ" altLang="cs-CZ" sz="2600" dirty="0"/>
              <a:t>, </a:t>
            </a:r>
            <a:r>
              <a:rPr lang="en-US" altLang="cs-CZ" sz="2600" dirty="0">
                <a:cs typeface="Times New Roman" panose="02020603050405020304" pitchFamily="18" charset="0"/>
              </a:rPr>
              <a:t>Ø</a:t>
            </a:r>
            <a:r>
              <a:rPr lang="cs-CZ" altLang="cs-CZ" sz="2600" dirty="0">
                <a:cs typeface="Times New Roman" panose="02020603050405020304" pitchFamily="18" charset="0"/>
              </a:rPr>
              <a:t> 5-7 </a:t>
            </a:r>
            <a:r>
              <a:rPr lang="cs-CZ" altLang="cs-CZ" sz="2600" dirty="0" err="1">
                <a:cs typeface="Times New Roman" panose="02020603050405020304" pitchFamily="18" charset="0"/>
              </a:rPr>
              <a:t>nm</a:t>
            </a:r>
            <a:r>
              <a:rPr lang="cs-CZ" altLang="cs-CZ" sz="2600" dirty="0"/>
              <a:t>) </a:t>
            </a:r>
          </a:p>
          <a:p>
            <a:pPr lvl="1"/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subplazmalemální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intracytoplazmatické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sítě; </a:t>
            </a:r>
          </a:p>
          <a:p>
            <a:pPr lvl="1"/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svalových buňkách – </a:t>
            </a:r>
            <a:r>
              <a:rPr lang="cs-CZ" altLang="cs-CZ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aktin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myosin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kontrakce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/>
            <a:endParaRPr lang="cs-CZ" altLang="cs-CZ" sz="1800" dirty="0"/>
          </a:p>
          <a:p>
            <a:pPr eaLnBrk="1" hangingPunct="1"/>
            <a:r>
              <a:rPr lang="cs-CZ" altLang="cs-CZ" sz="2600" b="1" dirty="0">
                <a:solidFill>
                  <a:srgbClr val="0000FF"/>
                </a:solidFill>
              </a:rPr>
              <a:t>intermediární filamenta</a:t>
            </a:r>
            <a:r>
              <a:rPr lang="cs-CZ" altLang="cs-CZ" sz="2600" dirty="0"/>
              <a:t> (</a:t>
            </a:r>
            <a:r>
              <a:rPr lang="en-US" altLang="cs-CZ" sz="2600" dirty="0">
                <a:cs typeface="Times New Roman" panose="02020603050405020304" pitchFamily="18" charset="0"/>
              </a:rPr>
              <a:t>Ø</a:t>
            </a:r>
            <a:r>
              <a:rPr lang="cs-CZ" altLang="cs-CZ" sz="2600" dirty="0"/>
              <a:t> 8-10 </a:t>
            </a:r>
            <a:r>
              <a:rPr lang="cs-CZ" altLang="cs-CZ" sz="2600" dirty="0" err="1"/>
              <a:t>nm</a:t>
            </a:r>
            <a:r>
              <a:rPr lang="cs-CZ" altLang="cs-CZ" sz="2600" dirty="0"/>
              <a:t>) </a:t>
            </a:r>
          </a:p>
          <a:p>
            <a:pPr lvl="1"/>
            <a:r>
              <a:rPr lang="cs-CZ" altLang="cs-CZ" sz="1800" b="1" dirty="0" err="1">
                <a:solidFill>
                  <a:srgbClr val="C00000"/>
                </a:solidFill>
              </a:rPr>
              <a:t>cytokeratin</a:t>
            </a:r>
            <a:r>
              <a:rPr lang="cs-CZ" altLang="cs-CZ" sz="1800" dirty="0"/>
              <a:t> - </a:t>
            </a:r>
            <a:r>
              <a:rPr lang="cs-CZ" altLang="cs-CZ" sz="1800" dirty="0" err="1"/>
              <a:t>tonofilamenta</a:t>
            </a:r>
            <a:r>
              <a:rPr lang="cs-CZ" altLang="cs-CZ" sz="1800" dirty="0"/>
              <a:t> v epitelových buňkách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lvl="1"/>
            <a:r>
              <a:rPr lang="cs-CZ" altLang="cs-CZ" sz="1800" b="1" dirty="0" err="1">
                <a:solidFill>
                  <a:srgbClr val="C00000"/>
                </a:solidFill>
              </a:rPr>
              <a:t>vimentin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Arial" panose="020B0604020202020204" pitchFamily="34" charset="0"/>
              </a:rPr>
              <a:t>- </a:t>
            </a:r>
            <a:r>
              <a:rPr lang="cs-CZ" altLang="cs-CZ" sz="1800" dirty="0"/>
              <a:t>buňky mezenchymového původu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lvl="1"/>
            <a:r>
              <a:rPr lang="cs-CZ" altLang="cs-CZ" sz="1800" b="1" dirty="0" err="1">
                <a:solidFill>
                  <a:srgbClr val="C00000"/>
                </a:solidFill>
              </a:rPr>
              <a:t>desmin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Arial" panose="020B0604020202020204" pitchFamily="34" charset="0"/>
              </a:rPr>
              <a:t>- </a:t>
            </a:r>
            <a:r>
              <a:rPr lang="cs-CZ" altLang="cs-CZ" sz="1800" dirty="0"/>
              <a:t>svalové buňky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lvl="1"/>
            <a:r>
              <a:rPr lang="cs-CZ" altLang="cs-CZ" sz="1800" b="1" dirty="0" err="1">
                <a:solidFill>
                  <a:srgbClr val="C00000"/>
                </a:solidFill>
              </a:rPr>
              <a:t>neurofilamenta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Arial" panose="020B0604020202020204" pitchFamily="34" charset="0"/>
              </a:rPr>
              <a:t>- </a:t>
            </a:r>
            <a:r>
              <a:rPr lang="cs-CZ" altLang="cs-CZ" sz="1800" dirty="0"/>
              <a:t>neurony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lvl="1"/>
            <a:r>
              <a:rPr lang="cs-CZ" altLang="cs-CZ" sz="1800" b="1" dirty="0" err="1">
                <a:solidFill>
                  <a:srgbClr val="C00000"/>
                </a:solidFill>
              </a:rPr>
              <a:t>gliofilamenta</a:t>
            </a:r>
            <a:r>
              <a:rPr lang="cs-CZ" altLang="cs-CZ" sz="1800" b="1" dirty="0"/>
              <a:t> </a:t>
            </a:r>
            <a:r>
              <a:rPr lang="cs-CZ" altLang="cs-CZ" sz="1800" dirty="0"/>
              <a:t>- gliový fibrilární kyselý protein </a:t>
            </a:r>
            <a:r>
              <a:rPr lang="cs-CZ" altLang="cs-CZ" sz="1800" dirty="0">
                <a:cs typeface="Arial" panose="020B0604020202020204" pitchFamily="34" charset="0"/>
              </a:rPr>
              <a:t>- </a:t>
            </a:r>
            <a:r>
              <a:rPr lang="cs-CZ" altLang="cs-CZ" sz="1800" dirty="0"/>
              <a:t>neuroglie</a:t>
            </a:r>
          </a:p>
          <a:p>
            <a:pPr eaLnBrk="1" hangingPunct="1">
              <a:buFontTx/>
              <a:buNone/>
            </a:pPr>
            <a:endParaRPr lang="cs-CZ" altLang="cs-CZ" sz="2600" dirty="0">
              <a:solidFill>
                <a:srgbClr val="000000"/>
              </a:solidFill>
            </a:endParaRPr>
          </a:p>
        </p:txBody>
      </p:sp>
      <p:pic>
        <p:nvPicPr>
          <p:cNvPr id="4" name="Picture 4" descr="types of filaments">
            <a:extLst>
              <a:ext uri="{FF2B5EF4-FFF2-40B4-BE49-F238E27FC236}">
                <a16:creationId xmlns:a16="http://schemas.microsoft.com/office/drawing/2014/main" id="{A51D0080-5F66-4F27-9BC1-69E9A11D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03" y="492067"/>
            <a:ext cx="4118325" cy="551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D3FD89-20EB-4A60-A419-3699C3A376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s 3">
            <a:extLst>
              <a:ext uri="{FF2B5EF4-FFF2-40B4-BE49-F238E27FC236}">
                <a16:creationId xmlns:a16="http://schemas.microsoft.com/office/drawing/2014/main" id="{4E7F768C-E03A-4569-9E46-109D2CA53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9777" y="605932"/>
            <a:ext cx="8643458" cy="47448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Text Box 8">
            <a:extLst>
              <a:ext uri="{FF2B5EF4-FFF2-40B4-BE49-F238E27FC236}">
                <a16:creationId xmlns:a16="http://schemas.microsoft.com/office/drawing/2014/main" id="{0EEA1735-86DC-462F-BDAA-B8CCE3159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589" y="5411917"/>
            <a:ext cx="9017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intermed</a:t>
            </a:r>
            <a:r>
              <a:rPr lang="cs-CZ" altLang="cs-CZ" sz="2400" dirty="0">
                <a:latin typeface="+mn-lt"/>
              </a:rPr>
              <a:t>. filamenta             mikrotubuly               mikrofilamenta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2B311E-748F-4E4D-B711-91EBE22738DE}"/>
              </a:ext>
            </a:extLst>
          </p:cNvPr>
          <p:cNvSpPr txBox="1"/>
          <p:nvPr/>
        </p:nvSpPr>
        <p:spPr>
          <a:xfrm>
            <a:off x="3338818" y="6165367"/>
            <a:ext cx="7287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Základy buněčné biologie - Úvod do molekulární biologie buňky, </a:t>
            </a:r>
          </a:p>
          <a:p>
            <a:r>
              <a:rPr lang="cs-CZ" sz="1200" dirty="0"/>
              <a:t>Bruce </a:t>
            </a:r>
            <a:r>
              <a:rPr lang="cs-CZ" sz="1200" dirty="0" err="1"/>
              <a:t>Alberts</a:t>
            </a:r>
            <a:r>
              <a:rPr lang="cs-CZ" sz="1200" dirty="0"/>
              <a:t>, Dennis </a:t>
            </a:r>
            <a:r>
              <a:rPr lang="cs-CZ" sz="1200" dirty="0" err="1"/>
              <a:t>Bray</a:t>
            </a:r>
            <a:r>
              <a:rPr lang="cs-CZ" sz="1200" dirty="0"/>
              <a:t>, Alexander Johnson, Julian Lewis, Martin </a:t>
            </a:r>
            <a:r>
              <a:rPr lang="cs-CZ" sz="1200" dirty="0" err="1"/>
              <a:t>Raff</a:t>
            </a:r>
            <a:r>
              <a:rPr lang="cs-CZ" sz="1200" dirty="0"/>
              <a:t>, </a:t>
            </a:r>
            <a:r>
              <a:rPr lang="cs-CZ" sz="1200" dirty="0" err="1"/>
              <a:t>Keith</a:t>
            </a:r>
            <a:r>
              <a:rPr lang="cs-CZ" sz="1200" dirty="0"/>
              <a:t> </a:t>
            </a:r>
            <a:r>
              <a:rPr lang="cs-CZ" sz="1200" dirty="0" err="1"/>
              <a:t>Roberts</a:t>
            </a:r>
            <a:r>
              <a:rPr lang="cs-CZ" sz="1200" dirty="0"/>
              <a:t> &amp; Peter Walter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3D14432-715A-4546-9EB2-27FE9D314A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CC859B-6A8F-48C0-91E7-9BFD35A86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CE50A6-8D44-4B95-957A-520C679B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Mikrotubuly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1974768-6459-4DFC-A3EF-EEE2CC6690E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6268030" cy="4139998"/>
          </a:xfrm>
        </p:spPr>
        <p:txBody>
          <a:bodyPr/>
          <a:lstStyle/>
          <a:p>
            <a:r>
              <a:rPr lang="en-US" altLang="cs-CZ" sz="2800" dirty="0">
                <a:cs typeface="Times New Roman" panose="02020603050405020304" pitchFamily="18" charset="0"/>
              </a:rPr>
              <a:t>Ø</a:t>
            </a:r>
            <a:r>
              <a:rPr lang="en-GB" dirty="0"/>
              <a:t> 22 nm, </a:t>
            </a:r>
            <a:endParaRPr lang="cs-CZ" dirty="0"/>
          </a:p>
          <a:p>
            <a:r>
              <a:rPr lang="cs-CZ" dirty="0"/>
              <a:t>bílkovina </a:t>
            </a:r>
            <a:r>
              <a:rPr lang="cs-CZ" dirty="0">
                <a:solidFill>
                  <a:srgbClr val="C00000"/>
                </a:solidFill>
              </a:rPr>
              <a:t>t</a:t>
            </a:r>
            <a:r>
              <a:rPr lang="en-GB" dirty="0" err="1">
                <a:solidFill>
                  <a:srgbClr val="C00000"/>
                </a:solidFill>
              </a:rPr>
              <a:t>ubulin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(</a:t>
            </a:r>
            <a:r>
              <a:rPr lang="el-GR" altLang="cs-CZ" sz="2800" dirty="0">
                <a:latin typeface="+mn-lt"/>
              </a:rPr>
              <a:t>α</a:t>
            </a:r>
            <a:r>
              <a:rPr lang="cs-CZ" altLang="cs-CZ" sz="2800" dirty="0">
                <a:latin typeface="+mn-lt"/>
              </a:rPr>
              <a:t> a </a:t>
            </a:r>
            <a:r>
              <a:rPr lang="el-GR" altLang="cs-CZ" sz="2800" dirty="0">
                <a:latin typeface="+mn-lt"/>
              </a:rPr>
              <a:t>β</a:t>
            </a:r>
            <a:r>
              <a:rPr lang="cs-CZ" altLang="cs-CZ" sz="2800" dirty="0">
                <a:latin typeface="+mn-lt"/>
              </a:rPr>
              <a:t>)</a:t>
            </a:r>
            <a:endParaRPr lang="cs-CZ" dirty="0">
              <a:solidFill>
                <a:srgbClr val="C00000"/>
              </a:solidFill>
            </a:endParaRPr>
          </a:p>
          <a:p>
            <a:r>
              <a:rPr lang="en-GB" dirty="0" err="1"/>
              <a:t>duté</a:t>
            </a:r>
            <a:r>
              <a:rPr lang="en-GB" dirty="0"/>
              <a:t> </a:t>
            </a:r>
            <a:r>
              <a:rPr lang="en-GB" dirty="0" err="1"/>
              <a:t>válce</a:t>
            </a:r>
            <a:r>
              <a:rPr lang="en-GB" dirty="0"/>
              <a:t>, </a:t>
            </a:r>
            <a:r>
              <a:rPr lang="en-GB" dirty="0" err="1"/>
              <a:t>dynamické</a:t>
            </a:r>
            <a:r>
              <a:rPr lang="en-GB" dirty="0"/>
              <a:t> </a:t>
            </a:r>
            <a:r>
              <a:rPr lang="en-GB" dirty="0" err="1"/>
              <a:t>struktury</a:t>
            </a:r>
            <a:r>
              <a:rPr lang="en-GB" dirty="0"/>
              <a:t> </a:t>
            </a:r>
            <a:endParaRPr lang="cs-CZ" dirty="0"/>
          </a:p>
          <a:p>
            <a:r>
              <a:rPr lang="cs-CZ" dirty="0"/>
              <a:t>asociované s </a:t>
            </a:r>
            <a:r>
              <a:rPr lang="cs-CZ" dirty="0">
                <a:solidFill>
                  <a:srgbClr val="0000DC"/>
                </a:solidFill>
              </a:rPr>
              <a:t>molekulárními motory</a:t>
            </a:r>
          </a:p>
          <a:p>
            <a:r>
              <a:rPr lang="en-GB" dirty="0" err="1"/>
              <a:t>funkce</a:t>
            </a:r>
            <a:r>
              <a:rPr lang="en-GB" dirty="0"/>
              <a:t>: </a:t>
            </a:r>
            <a:endParaRPr lang="cs-CZ" dirty="0"/>
          </a:p>
          <a:p>
            <a:pPr lvl="1"/>
            <a:r>
              <a:rPr lang="en-GB" dirty="0" err="1"/>
              <a:t>udržování</a:t>
            </a:r>
            <a:r>
              <a:rPr lang="en-GB" dirty="0"/>
              <a:t> </a:t>
            </a:r>
            <a:r>
              <a:rPr lang="en-GB" dirty="0" err="1"/>
              <a:t>tvaru</a:t>
            </a:r>
            <a:r>
              <a:rPr lang="en-GB" dirty="0"/>
              <a:t> </a:t>
            </a:r>
            <a:r>
              <a:rPr lang="en-GB" dirty="0" err="1"/>
              <a:t>buněk</a:t>
            </a:r>
            <a:r>
              <a:rPr lang="en-GB" dirty="0"/>
              <a:t>, </a:t>
            </a:r>
            <a:r>
              <a:rPr lang="en-GB" dirty="0" err="1"/>
              <a:t>intracelulární</a:t>
            </a:r>
            <a:r>
              <a:rPr lang="en-GB" dirty="0"/>
              <a:t> transport </a:t>
            </a:r>
            <a:r>
              <a:rPr lang="en-GB" dirty="0" err="1"/>
              <a:t>sekrečních</a:t>
            </a:r>
            <a:r>
              <a:rPr lang="en-GB" dirty="0"/>
              <a:t> </a:t>
            </a:r>
            <a:r>
              <a:rPr lang="en-GB" dirty="0" err="1"/>
              <a:t>granul</a:t>
            </a:r>
            <a:r>
              <a:rPr lang="cs-CZ" dirty="0"/>
              <a:t>,</a:t>
            </a:r>
            <a:r>
              <a:rPr lang="en-GB" dirty="0"/>
              <a:t> </a:t>
            </a:r>
            <a:r>
              <a:rPr lang="en-GB" dirty="0" err="1"/>
              <a:t>pohyb</a:t>
            </a:r>
            <a:r>
              <a:rPr lang="en-GB" dirty="0"/>
              <a:t> </a:t>
            </a:r>
            <a:r>
              <a:rPr lang="en-GB" dirty="0" err="1"/>
              <a:t>řasinek</a:t>
            </a:r>
            <a:r>
              <a:rPr lang="en-GB" dirty="0"/>
              <a:t> a </a:t>
            </a:r>
            <a:r>
              <a:rPr lang="en-GB" dirty="0" err="1"/>
              <a:t>bičíků</a:t>
            </a:r>
            <a:r>
              <a:rPr lang="cs-CZ" dirty="0"/>
              <a:t>,</a:t>
            </a:r>
            <a:r>
              <a:rPr lang="en-GB" dirty="0"/>
              <a:t> </a:t>
            </a:r>
            <a:r>
              <a:rPr lang="en-GB" dirty="0" err="1"/>
              <a:t>fagocytóza</a:t>
            </a:r>
            <a:r>
              <a:rPr lang="cs-CZ" dirty="0"/>
              <a:t>,</a:t>
            </a:r>
            <a:r>
              <a:rPr lang="en-GB" dirty="0"/>
              <a:t> </a:t>
            </a:r>
            <a:r>
              <a:rPr lang="en-GB" dirty="0" err="1"/>
              <a:t>pohyb</a:t>
            </a:r>
            <a:r>
              <a:rPr lang="en-GB" dirty="0"/>
              <a:t> </a:t>
            </a:r>
            <a:r>
              <a:rPr lang="en-GB" dirty="0" err="1"/>
              <a:t>chromosomů</a:t>
            </a:r>
            <a:r>
              <a:rPr lang="en-GB" dirty="0"/>
              <a:t> </a:t>
            </a:r>
            <a:r>
              <a:rPr lang="en-GB" dirty="0" err="1"/>
              <a:t>během</a:t>
            </a:r>
            <a:r>
              <a:rPr lang="en-GB" dirty="0"/>
              <a:t> </a:t>
            </a:r>
            <a:r>
              <a:rPr lang="en-GB" dirty="0" err="1"/>
              <a:t>mitózy</a:t>
            </a:r>
            <a:r>
              <a:rPr lang="en-GB" dirty="0"/>
              <a:t> – </a:t>
            </a:r>
            <a:r>
              <a:rPr lang="en-GB" dirty="0" err="1"/>
              <a:t>dělící</a:t>
            </a:r>
            <a:r>
              <a:rPr lang="en-GB" dirty="0"/>
              <a:t> </a:t>
            </a:r>
            <a:r>
              <a:rPr lang="en-GB" dirty="0" err="1"/>
              <a:t>vřeténko</a:t>
            </a:r>
            <a:r>
              <a:rPr lang="cs-CZ" dirty="0"/>
              <a:t>,</a:t>
            </a:r>
            <a:r>
              <a:rPr lang="en-GB" dirty="0"/>
              <a:t> </a:t>
            </a:r>
            <a:r>
              <a:rPr lang="en-GB" dirty="0" err="1"/>
              <a:t>součást</a:t>
            </a:r>
            <a:r>
              <a:rPr lang="en-GB" dirty="0"/>
              <a:t> </a:t>
            </a:r>
            <a:r>
              <a:rPr lang="en-GB" dirty="0" err="1"/>
              <a:t>centriolů</a:t>
            </a:r>
            <a:r>
              <a:rPr lang="en-GB" dirty="0"/>
              <a:t> a </a:t>
            </a:r>
            <a:r>
              <a:rPr lang="en-GB" dirty="0" err="1"/>
              <a:t>basálních</a:t>
            </a:r>
            <a:r>
              <a:rPr lang="en-GB" dirty="0"/>
              <a:t> </a:t>
            </a:r>
            <a:r>
              <a:rPr lang="en-GB" dirty="0" err="1"/>
              <a:t>tělísek</a:t>
            </a:r>
            <a:endParaRPr lang="en-GB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B4E9117-DD62-494F-B1F1-177F7AE6E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601" y="5488053"/>
            <a:ext cx="2979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13 řetězců/</a:t>
            </a:r>
            <a:r>
              <a:rPr lang="cs-CZ" altLang="cs-CZ" sz="1800" dirty="0" err="1">
                <a:latin typeface="Arial" panose="020B0604020202020204" pitchFamily="34" charset="0"/>
              </a:rPr>
              <a:t>protofilament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9" name="Picture 4" descr="microtubule">
            <a:extLst>
              <a:ext uri="{FF2B5EF4-FFF2-40B4-BE49-F238E27FC236}">
                <a16:creationId xmlns:a16="http://schemas.microsoft.com/office/drawing/2014/main" id="{B3280B32-1968-4C54-84EA-E8E9AEAFC734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7885" y="1352852"/>
            <a:ext cx="3347135" cy="403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440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Microtubule">
            <a:extLst>
              <a:ext uri="{FF2B5EF4-FFF2-40B4-BE49-F238E27FC236}">
                <a16:creationId xmlns:a16="http://schemas.microsoft.com/office/drawing/2014/main" id="{C94E094F-D61A-4FD7-B8B6-990B6B5D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71" y="721002"/>
            <a:ext cx="3563938" cy="4462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cilia4">
            <a:extLst>
              <a:ext uri="{FF2B5EF4-FFF2-40B4-BE49-F238E27FC236}">
                <a16:creationId xmlns:a16="http://schemas.microsoft.com/office/drawing/2014/main" id="{5D51B2E2-6E60-4BB9-A35D-3C0A18C5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713066"/>
            <a:ext cx="53292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9">
            <a:extLst>
              <a:ext uri="{FF2B5EF4-FFF2-40B4-BE49-F238E27FC236}">
                <a16:creationId xmlns:a16="http://schemas.microsoft.com/office/drawing/2014/main" id="{8401ADB4-8849-4F7E-8F9C-705A53EAE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713065"/>
            <a:ext cx="4568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Mikrotubulus</a:t>
            </a:r>
            <a:r>
              <a:rPr lang="cs-CZ" altLang="cs-CZ" sz="2400" dirty="0">
                <a:latin typeface="+mn-lt"/>
              </a:rPr>
              <a:t> – podélně a příčně</a:t>
            </a:r>
          </a:p>
        </p:txBody>
      </p:sp>
      <p:sp>
        <p:nvSpPr>
          <p:cNvPr id="32773" name="Line 11">
            <a:extLst>
              <a:ext uri="{FF2B5EF4-FFF2-40B4-BE49-F238E27FC236}">
                <a16:creationId xmlns:a16="http://schemas.microsoft.com/office/drawing/2014/main" id="{BDE0BBC5-E64D-46A8-892A-3B69C1E906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6" y="3565804"/>
            <a:ext cx="360363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4" name="Rectangle 13">
            <a:extLst>
              <a:ext uri="{FF2B5EF4-FFF2-40B4-BE49-F238E27FC236}">
                <a16:creationId xmlns:a16="http://schemas.microsoft.com/office/drawing/2014/main" id="{330C358F-91F5-419F-A1FF-4B0A41A4F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215" y="1993384"/>
            <a:ext cx="217487" cy="230505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2775" name="Rectangle 14">
            <a:extLst>
              <a:ext uri="{FF2B5EF4-FFF2-40B4-BE49-F238E27FC236}">
                <a16:creationId xmlns:a16="http://schemas.microsoft.com/office/drawing/2014/main" id="{39DE7F1A-EF08-481B-8189-4891B24D411B}"/>
              </a:ext>
            </a:extLst>
          </p:cNvPr>
          <p:cNvSpPr>
            <a:spLocks noChangeArrowheads="1"/>
          </p:cNvSpPr>
          <p:nvPr/>
        </p:nvSpPr>
        <p:spPr bwMode="auto">
          <a:xfrm rot="206215">
            <a:off x="5662613" y="1762403"/>
            <a:ext cx="4394200" cy="2159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2776" name="Text Box 16">
            <a:extLst>
              <a:ext uri="{FF2B5EF4-FFF2-40B4-BE49-F238E27FC236}">
                <a16:creationId xmlns:a16="http://schemas.microsoft.com/office/drawing/2014/main" id="{70685D53-7780-49AB-9CA5-9AD566B81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71" y="5183465"/>
            <a:ext cx="4136121" cy="1388072"/>
          </a:xfrm>
          <a:prstGeom prst="rect">
            <a:avLst/>
          </a:prstGeom>
          <a:noFill/>
          <a:ln w="9525">
            <a:solidFill>
              <a:srgbClr val="0000D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cs-CZ" altLang="cs-CZ" sz="2000" u="sng" dirty="0" err="1">
                <a:solidFill>
                  <a:srgbClr val="0000DC"/>
                </a:solidFill>
                <a:latin typeface="+mn-lt"/>
              </a:rPr>
              <a:t>protofilamentum</a:t>
            </a:r>
            <a:r>
              <a:rPr lang="cs-CZ" altLang="cs-CZ" sz="2000" dirty="0">
                <a:latin typeface="+mn-lt"/>
              </a:rPr>
              <a:t>                              se skládá z dimerů </a:t>
            </a:r>
            <a:r>
              <a:rPr lang="el-GR" altLang="cs-CZ" sz="2000" dirty="0">
                <a:latin typeface="+mn-lt"/>
              </a:rPr>
              <a:t>α</a:t>
            </a:r>
            <a:r>
              <a:rPr lang="cs-CZ" altLang="cs-CZ" sz="2000" dirty="0">
                <a:latin typeface="+mn-lt"/>
              </a:rPr>
              <a:t> a </a:t>
            </a:r>
            <a:r>
              <a:rPr lang="el-GR" altLang="cs-CZ" sz="2000" dirty="0">
                <a:latin typeface="+mn-lt"/>
              </a:rPr>
              <a:t>β</a:t>
            </a:r>
            <a:r>
              <a:rPr lang="cs-CZ" altLang="cs-CZ" sz="2000" dirty="0">
                <a:latin typeface="+mn-lt"/>
              </a:rPr>
              <a:t> tubulinu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lang="cs-CZ" altLang="cs-CZ" sz="1050" dirty="0">
              <a:latin typeface="+mn-lt"/>
            </a:endParaRPr>
          </a:p>
          <a:p>
            <a:pPr eaLnBrk="1" hangingPunct="1">
              <a:lnSpc>
                <a:spcPct val="85000"/>
              </a:lnSpc>
              <a:spcBef>
                <a:spcPts val="0"/>
              </a:spcBef>
              <a:buFontTx/>
              <a:buNone/>
            </a:pPr>
            <a:r>
              <a:rPr lang="cs-CZ" altLang="cs-CZ" sz="2000" u="sng" dirty="0" err="1">
                <a:solidFill>
                  <a:srgbClr val="0000DC"/>
                </a:solidFill>
                <a:latin typeface="+mn-lt"/>
              </a:rPr>
              <a:t>mikrotubulus</a:t>
            </a:r>
            <a:r>
              <a:rPr lang="cs-CZ" altLang="cs-CZ" sz="2000" dirty="0">
                <a:solidFill>
                  <a:srgbClr val="0000DC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5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se skládá z 13 </a:t>
            </a:r>
            <a:r>
              <a:rPr lang="cs-CZ" altLang="cs-CZ" sz="2000" dirty="0" err="1">
                <a:latin typeface="+mn-lt"/>
              </a:rPr>
              <a:t>protofilament</a:t>
            </a:r>
            <a:endParaRPr lang="cs-CZ" altLang="cs-CZ" sz="2000" dirty="0">
              <a:latin typeface="+mn-lt"/>
            </a:endParaRPr>
          </a:p>
        </p:txBody>
      </p:sp>
      <p:sp>
        <p:nvSpPr>
          <p:cNvPr id="32777" name="Text Box 18">
            <a:extLst>
              <a:ext uri="{FF2B5EF4-FFF2-40B4-BE49-F238E27FC236}">
                <a16:creationId xmlns:a16="http://schemas.microsoft.com/office/drawing/2014/main" id="{7B427842-7818-4F0B-AFF3-F0A7D9EB7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4357965"/>
            <a:ext cx="1584325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>
                <a:latin typeface="+mn-lt"/>
              </a:rPr>
              <a:t>mikrotubulus</a:t>
            </a:r>
            <a:r>
              <a:rPr lang="cs-CZ" altLang="cs-CZ" sz="1800" dirty="0">
                <a:latin typeface="+mn-lt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(13 </a:t>
            </a:r>
            <a:r>
              <a:rPr lang="cs-CZ" altLang="cs-CZ" sz="1400" dirty="0" err="1">
                <a:latin typeface="+mn-lt"/>
              </a:rPr>
              <a:t>protofilament</a:t>
            </a:r>
            <a:r>
              <a:rPr lang="cs-CZ" altLang="cs-CZ" sz="1400" dirty="0">
                <a:latin typeface="+mn-lt"/>
              </a:rPr>
              <a:t>)</a:t>
            </a:r>
          </a:p>
        </p:txBody>
      </p:sp>
      <p:sp>
        <p:nvSpPr>
          <p:cNvPr id="32778" name="Text Box 19">
            <a:extLst>
              <a:ext uri="{FF2B5EF4-FFF2-40B4-BE49-F238E27FC236}">
                <a16:creationId xmlns:a16="http://schemas.microsoft.com/office/drawing/2014/main" id="{43D3CEA0-1FE1-4E61-A400-419141D8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4667529"/>
            <a:ext cx="1728787" cy="5794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DC"/>
                </a:solidFill>
                <a:latin typeface="+mn-lt"/>
              </a:rPr>
              <a:t>dublet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v řasince</a:t>
            </a:r>
          </a:p>
        </p:txBody>
      </p:sp>
      <p:sp>
        <p:nvSpPr>
          <p:cNvPr id="32779" name="Text Box 20">
            <a:extLst>
              <a:ext uri="{FF2B5EF4-FFF2-40B4-BE49-F238E27FC236}">
                <a16:creationId xmlns:a16="http://schemas.microsoft.com/office/drawing/2014/main" id="{2F35C9CD-A12D-42A0-8088-81CB8D0AC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9" y="4862790"/>
            <a:ext cx="201612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DC"/>
                </a:solidFill>
                <a:latin typeface="+mn-lt"/>
              </a:rPr>
              <a:t>triplet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v centriolu</a:t>
            </a:r>
          </a:p>
        </p:txBody>
      </p:sp>
      <p:sp>
        <p:nvSpPr>
          <p:cNvPr id="32780" name="Text Box 21">
            <a:extLst>
              <a:ext uri="{FF2B5EF4-FFF2-40B4-BE49-F238E27FC236}">
                <a16:creationId xmlns:a16="http://schemas.microsoft.com/office/drawing/2014/main" id="{AC3E75F8-3863-4BD1-A6D0-B7A68CA600D1}"/>
              </a:ext>
            </a:extLst>
          </p:cNvPr>
          <p:cNvSpPr txBox="1">
            <a:spLocks noChangeArrowheads="1"/>
          </p:cNvSpPr>
          <p:nvPr/>
        </p:nvSpPr>
        <p:spPr bwMode="auto">
          <a:xfrm rot="2994805">
            <a:off x="9637576" y="3478640"/>
            <a:ext cx="717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CCO</a:t>
            </a:r>
          </a:p>
        </p:txBody>
      </p:sp>
      <p:sp>
        <p:nvSpPr>
          <p:cNvPr id="32781" name="Text Box 22">
            <a:extLst>
              <a:ext uri="{FF2B5EF4-FFF2-40B4-BE49-F238E27FC236}">
                <a16:creationId xmlns:a16="http://schemas.microsoft.com/office/drawing/2014/main" id="{60FF91C0-D897-4720-8388-D58FE99EE867}"/>
              </a:ext>
            </a:extLst>
          </p:cNvPr>
          <p:cNvSpPr txBox="1">
            <a:spLocks noChangeArrowheads="1"/>
          </p:cNvSpPr>
          <p:nvPr/>
        </p:nvSpPr>
        <p:spPr bwMode="auto">
          <a:xfrm rot="3169636">
            <a:off x="7723840" y="3203208"/>
            <a:ext cx="554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</a:p>
        </p:txBody>
      </p:sp>
      <p:sp>
        <p:nvSpPr>
          <p:cNvPr id="32782" name="Text Box 23">
            <a:extLst>
              <a:ext uri="{FF2B5EF4-FFF2-40B4-BE49-F238E27FC236}">
                <a16:creationId xmlns:a16="http://schemas.microsoft.com/office/drawing/2014/main" id="{45CFC439-892E-4E54-A944-515572017370}"/>
              </a:ext>
            </a:extLst>
          </p:cNvPr>
          <p:cNvSpPr txBox="1">
            <a:spLocks noChangeArrowheads="1"/>
          </p:cNvSpPr>
          <p:nvPr/>
        </p:nvSpPr>
        <p:spPr bwMode="auto">
          <a:xfrm rot="2714169">
            <a:off x="6397947" y="2915077"/>
            <a:ext cx="393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BD60FD-3035-4BF3-98A9-AB415F8F6637}"/>
              </a:ext>
            </a:extLst>
          </p:cNvPr>
          <p:cNvSpPr txBox="1"/>
          <p:nvPr/>
        </p:nvSpPr>
        <p:spPr>
          <a:xfrm>
            <a:off x="5854429" y="5637719"/>
            <a:ext cx="4687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400" dirty="0">
                <a:latin typeface="+mn-lt"/>
              </a:rPr>
              <a:t>Dublety a triplety – částečně sdílená stěna mikrotubulů</a:t>
            </a:r>
            <a:endParaRPr lang="en-GB" sz="1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3A36FC3-8BFB-4004-8812-E8DEB8B6E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42813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med.muni.cz/histol/MedAtlas_2/img_1024x768/HP_img6-2-32.jpg">
            <a:extLst>
              <a:ext uri="{FF2B5EF4-FFF2-40B4-BE49-F238E27FC236}">
                <a16:creationId xmlns:a16="http://schemas.microsoft.com/office/drawing/2014/main" id="{1A328990-3A2E-4BE9-89F8-12306E1E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63" y="706772"/>
            <a:ext cx="7259273" cy="544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71FCD72-2B11-4A34-9185-558D540E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871" y="6151227"/>
            <a:ext cx="40361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Dělící vřeténko s chromosomy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DD18F2C-BA2B-4BAC-A2FF-652DBF1C4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43847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ed.muni.cz/histol/MedAtlas_2/img_1024x768/HP_img6-2-20.jpg">
            <a:extLst>
              <a:ext uri="{FF2B5EF4-FFF2-40B4-BE49-F238E27FC236}">
                <a16:creationId xmlns:a16="http://schemas.microsoft.com/office/drawing/2014/main" id="{92338905-9C09-4966-9CA2-2E853198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2" y="231897"/>
            <a:ext cx="6571376" cy="492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290C1EE-C622-4919-A6CF-754694FED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270" y="5160429"/>
            <a:ext cx="40361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Příčný řez </a:t>
            </a:r>
            <a:r>
              <a:rPr lang="cs-CZ" altLang="cs-CZ" sz="1600" dirty="0" err="1">
                <a:latin typeface="Arial" panose="020B0604020202020204" pitchFamily="34" charset="0"/>
              </a:rPr>
              <a:t>centriolem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  <p:pic>
        <p:nvPicPr>
          <p:cNvPr id="4" name="Picture 2" descr="http://www.med.muni.cz/histol/MedAtlas_2/img_1024x768/HP_img6-2-21.jpg">
            <a:extLst>
              <a:ext uri="{FF2B5EF4-FFF2-40B4-BE49-F238E27FC236}">
                <a16:creationId xmlns:a16="http://schemas.microsoft.com/office/drawing/2014/main" id="{52E0531A-A3BB-456D-9E5D-03872608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78" y="2326745"/>
            <a:ext cx="5732477" cy="429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BD69E52-5E14-4960-BC0E-F1C9FB59F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065" y="1988191"/>
            <a:ext cx="40361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Podélný řez </a:t>
            </a:r>
            <a:r>
              <a:rPr lang="cs-CZ" altLang="cs-CZ" sz="1600" dirty="0" err="1">
                <a:latin typeface="Arial" panose="020B0604020202020204" pitchFamily="34" charset="0"/>
              </a:rPr>
              <a:t>centriolem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A6D011-A578-4E8F-B2BA-9435D5A1F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7812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E6B2AF-AE89-409C-A20B-3B3818B3E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B9093C-8945-4F7F-9B37-5F6D875F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474EA2-1068-4BA6-BC53-1ED1CD2B006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8" y="1701505"/>
            <a:ext cx="6978659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Svatopluk </a:t>
            </a:r>
            <a:r>
              <a:rPr lang="en-GB" sz="2000" dirty="0"/>
              <a:t>ČECH</a:t>
            </a:r>
            <a:r>
              <a:rPr lang="cs-CZ" sz="2000" dirty="0"/>
              <a:t> </a:t>
            </a:r>
            <a:r>
              <a:rPr lang="en-GB" sz="2000" dirty="0"/>
              <a:t>a </a:t>
            </a:r>
            <a:r>
              <a:rPr lang="en-GB" sz="2000" dirty="0" err="1"/>
              <a:t>Drahomír</a:t>
            </a:r>
            <a:r>
              <a:rPr lang="en-GB" sz="2000" dirty="0"/>
              <a:t> HORKÝ</a:t>
            </a:r>
            <a:endParaRPr lang="cs-CZ" sz="2000" dirty="0"/>
          </a:p>
          <a:p>
            <a:pPr marL="72000" indent="0">
              <a:buNone/>
            </a:pPr>
            <a:r>
              <a:rPr lang="en-GB" sz="2000" b="1" dirty="0" err="1">
                <a:solidFill>
                  <a:srgbClr val="C00000"/>
                </a:solidFill>
              </a:rPr>
              <a:t>Histologie</a:t>
            </a:r>
            <a:r>
              <a:rPr lang="en-GB" sz="2000" b="1" dirty="0">
                <a:solidFill>
                  <a:srgbClr val="C00000"/>
                </a:solidFill>
              </a:rPr>
              <a:t> a </a:t>
            </a:r>
            <a:r>
              <a:rPr lang="en-GB" sz="2000" b="1" dirty="0" err="1">
                <a:solidFill>
                  <a:srgbClr val="C00000"/>
                </a:solidFill>
              </a:rPr>
              <a:t>mikroskopická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anatomie</a:t>
            </a:r>
            <a:r>
              <a:rPr lang="en-GB" sz="2000" b="1" dirty="0">
                <a:solidFill>
                  <a:srgbClr val="C00000"/>
                </a:solidFill>
              </a:rPr>
              <a:t> pr</a:t>
            </a:r>
            <a:r>
              <a:rPr lang="cs-CZ" sz="2000" b="1" dirty="0">
                <a:solidFill>
                  <a:srgbClr val="C00000"/>
                </a:solidFill>
              </a:rPr>
              <a:t>o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bakaláře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endParaRPr lang="cs-CZ" sz="20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r>
              <a:rPr lang="cs-CZ" sz="2000" dirty="0"/>
              <a:t>2. přepracované vydání,</a:t>
            </a:r>
            <a:r>
              <a:rPr lang="en-GB" sz="2000" dirty="0"/>
              <a:t> Brno: </a:t>
            </a:r>
            <a:r>
              <a:rPr lang="en-GB" sz="2000" dirty="0" err="1"/>
              <a:t>Vydavatelství</a:t>
            </a:r>
            <a:r>
              <a:rPr lang="en-GB" sz="2000" dirty="0"/>
              <a:t> MU, 20</a:t>
            </a:r>
            <a:r>
              <a:rPr lang="cs-CZ" sz="2000" dirty="0"/>
              <a:t>11</a:t>
            </a:r>
            <a:r>
              <a:rPr lang="en-GB" sz="2000" dirty="0"/>
              <a:t>. </a:t>
            </a:r>
            <a:endParaRPr lang="cs-CZ" sz="2000" dirty="0"/>
          </a:p>
          <a:p>
            <a:pPr marL="72000" indent="0">
              <a:buNone/>
            </a:pPr>
            <a:r>
              <a:rPr lang="en-GB" sz="2000" dirty="0"/>
              <a:t>1</a:t>
            </a:r>
            <a:r>
              <a:rPr lang="cs-CZ" sz="2000" dirty="0"/>
              <a:t>40</a:t>
            </a:r>
            <a:r>
              <a:rPr lang="en-GB" sz="2000" dirty="0"/>
              <a:t> s. ISBN </a:t>
            </a:r>
            <a:r>
              <a:rPr lang="cs-CZ" sz="2000" dirty="0"/>
              <a:t>978-</a:t>
            </a:r>
            <a:r>
              <a:rPr lang="en-GB" sz="2000" dirty="0"/>
              <a:t>80-210-</a:t>
            </a:r>
            <a:r>
              <a:rPr lang="cs-CZ" sz="2000" dirty="0"/>
              <a:t>5544</a:t>
            </a:r>
            <a:r>
              <a:rPr lang="en-GB" sz="2000" dirty="0"/>
              <a:t>-</a:t>
            </a:r>
            <a:r>
              <a:rPr lang="cs-CZ" sz="2000" dirty="0"/>
              <a:t>5</a:t>
            </a:r>
            <a:endParaRPr lang="en-GB" sz="2000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506F36B7-B411-4D4E-9FAB-5A68935D2226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7" y="1701303"/>
            <a:ext cx="2730000" cy="4140200"/>
          </a:xfrm>
        </p:spPr>
      </p:pic>
    </p:spTree>
    <p:extLst>
      <p:ext uri="{BB962C8B-B14F-4D97-AF65-F5344CB8AC3E}">
        <p14:creationId xmlns:p14="http://schemas.microsoft.com/office/powerpoint/2010/main" val="2017229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med.muni.cz/histol/MedAtlas_2/img_1024x768/HP_img6-2-29.jpg">
            <a:extLst>
              <a:ext uri="{FF2B5EF4-FFF2-40B4-BE49-F238E27FC236}">
                <a16:creationId xmlns:a16="http://schemas.microsoft.com/office/drawing/2014/main" id="{B463D40C-E8B2-4AA4-87A7-F6C97A18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66" y="364920"/>
            <a:ext cx="7594833" cy="56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A2F6F6F9-5327-49B1-B912-497FE4B0B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350" y="6061045"/>
            <a:ext cx="40361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Řasinky s bazálním tělískem a </a:t>
            </a:r>
            <a:r>
              <a:rPr lang="cs-CZ" altLang="cs-CZ" sz="1600" dirty="0" err="1">
                <a:latin typeface="Arial" panose="020B0604020202020204" pitchFamily="34" charset="0"/>
              </a:rPr>
              <a:t>axonemou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EE03594-D770-4123-A29B-1A418CE88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72532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F6352E-519E-4384-A2E8-EF1FC9757D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79D0D8-87CF-48C3-A3B0-15A7C60C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Mikrofilamenta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5DF896-7992-45F9-B58E-C928BE73499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8" y="1585519"/>
            <a:ext cx="6865870" cy="4255984"/>
          </a:xfrm>
        </p:spPr>
        <p:txBody>
          <a:bodyPr/>
          <a:lstStyle/>
          <a:p>
            <a:r>
              <a:rPr lang="en-GB" sz="2400" dirty="0"/>
              <a:t>5-7 nm</a:t>
            </a:r>
            <a:endParaRPr lang="cs-CZ" sz="2400" dirty="0"/>
          </a:p>
          <a:p>
            <a:r>
              <a:rPr lang="en-GB" sz="2400" dirty="0" err="1"/>
              <a:t>bílkovin</a:t>
            </a:r>
            <a:r>
              <a:rPr lang="cs-CZ" sz="2400" dirty="0"/>
              <a:t>a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aktin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(aktinové monomery),  			2 filamenta → </a:t>
            </a:r>
            <a:r>
              <a:rPr lang="cs-CZ" sz="2400" dirty="0" err="1"/>
              <a:t>dvojšroubovice</a:t>
            </a:r>
            <a:r>
              <a:rPr lang="en-GB" sz="2400" dirty="0"/>
              <a:t>  </a:t>
            </a:r>
            <a:endParaRPr lang="cs-CZ" sz="2400" dirty="0"/>
          </a:p>
          <a:p>
            <a:r>
              <a:rPr lang="cs-CZ" sz="2400" dirty="0"/>
              <a:t>vlákna, dynamické struktury</a:t>
            </a:r>
            <a:r>
              <a:rPr lang="en-GB" sz="2400" dirty="0"/>
              <a:t>                                </a:t>
            </a:r>
            <a:endParaRPr lang="cs-CZ" sz="2400" dirty="0"/>
          </a:p>
          <a:p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svalových</a:t>
            </a:r>
            <a:r>
              <a:rPr lang="en-GB" sz="2400" dirty="0"/>
              <a:t> </a:t>
            </a:r>
            <a:r>
              <a:rPr lang="en-GB" sz="2400" dirty="0" err="1"/>
              <a:t>buňkác</a:t>
            </a:r>
            <a:r>
              <a:rPr lang="cs-CZ" sz="2400" dirty="0"/>
              <a:t>h „</a:t>
            </a:r>
            <a:r>
              <a:rPr lang="en-GB" sz="2400" dirty="0"/>
              <a:t>myofilament</a:t>
            </a:r>
            <a:r>
              <a:rPr lang="cs-CZ" sz="2400" dirty="0"/>
              <a:t>a“</a:t>
            </a:r>
            <a:r>
              <a:rPr lang="en-GB" sz="2400" dirty="0"/>
              <a:t>                                                                   v </a:t>
            </a:r>
            <a:r>
              <a:rPr lang="en-GB" sz="2400" dirty="0" err="1"/>
              <a:t>ostatních</a:t>
            </a:r>
            <a:r>
              <a:rPr lang="en-GB" sz="2400" dirty="0"/>
              <a:t> </a:t>
            </a:r>
            <a:r>
              <a:rPr lang="cs-CZ" sz="2400" dirty="0"/>
              <a:t>„</a:t>
            </a:r>
            <a:r>
              <a:rPr lang="en-GB" sz="2400" dirty="0" err="1"/>
              <a:t>mikrofilamenta</a:t>
            </a:r>
            <a:r>
              <a:rPr lang="cs-CZ" sz="2400" dirty="0"/>
              <a:t>“</a:t>
            </a:r>
            <a:endParaRPr lang="cs-CZ" sz="1000" dirty="0"/>
          </a:p>
          <a:p>
            <a:r>
              <a:rPr lang="cs-CZ" sz="2400" dirty="0">
                <a:solidFill>
                  <a:srgbClr val="0000DC"/>
                </a:solidFill>
              </a:rPr>
              <a:t>s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r>
              <a:rPr lang="en-GB" sz="2400" dirty="0" err="1">
                <a:solidFill>
                  <a:srgbClr val="0000DC"/>
                </a:solidFill>
              </a:rPr>
              <a:t>membránou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r>
              <a:rPr lang="en-GB" sz="2400" dirty="0" err="1">
                <a:solidFill>
                  <a:srgbClr val="0000DC"/>
                </a:solidFill>
              </a:rPr>
              <a:t>asociovaná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endParaRPr lang="cs-CZ" sz="2400" dirty="0">
              <a:solidFill>
                <a:srgbClr val="0000DC"/>
              </a:solidFill>
            </a:endParaRPr>
          </a:p>
          <a:p>
            <a:pPr lvl="1"/>
            <a:r>
              <a:rPr lang="en-GB" sz="1800" dirty="0" err="1"/>
              <a:t>pohyb</a:t>
            </a:r>
            <a:r>
              <a:rPr lang="en-GB" sz="1800" dirty="0"/>
              <a:t> </a:t>
            </a:r>
            <a:r>
              <a:rPr lang="en-GB" sz="1800" dirty="0" err="1"/>
              <a:t>plazmatické</a:t>
            </a:r>
            <a:r>
              <a:rPr lang="en-GB" sz="1800" dirty="0"/>
              <a:t> </a:t>
            </a:r>
            <a:r>
              <a:rPr lang="en-GB" sz="1800" dirty="0" err="1"/>
              <a:t>membrány</a:t>
            </a:r>
            <a:r>
              <a:rPr lang="en-GB" sz="1800" dirty="0"/>
              <a:t>, </a:t>
            </a:r>
            <a:r>
              <a:rPr lang="en-GB" sz="1800" dirty="0" err="1"/>
              <a:t>výběžků</a:t>
            </a:r>
            <a:r>
              <a:rPr lang="en-GB" sz="1800" dirty="0"/>
              <a:t> </a:t>
            </a:r>
            <a:r>
              <a:rPr lang="en-GB" sz="1800" dirty="0" err="1"/>
              <a:t>buněk</a:t>
            </a:r>
            <a:r>
              <a:rPr lang="en-GB" sz="1800" dirty="0"/>
              <a:t>, </a:t>
            </a:r>
            <a:r>
              <a:rPr lang="en-GB" sz="1800" dirty="0" err="1"/>
              <a:t>lokomoce</a:t>
            </a:r>
            <a:r>
              <a:rPr lang="en-GB" sz="1800" dirty="0"/>
              <a:t> </a:t>
            </a:r>
            <a:r>
              <a:rPr lang="en-GB" sz="1800" dirty="0" err="1"/>
              <a:t>buňky</a:t>
            </a:r>
            <a:r>
              <a:rPr lang="cs-CZ" sz="1800" dirty="0"/>
              <a:t>, </a:t>
            </a:r>
            <a:r>
              <a:rPr lang="cs-CZ" sz="1800" dirty="0" err="1"/>
              <a:t>endo</a:t>
            </a:r>
            <a:r>
              <a:rPr lang="cs-CZ" sz="1800" dirty="0"/>
              <a:t>-/exocytóza, ukotvení a přesun membránových proteinů, buněčné dělení – aktinový kontraktilní prstenec</a:t>
            </a:r>
          </a:p>
          <a:p>
            <a:r>
              <a:rPr lang="cs-CZ" sz="2400" dirty="0" err="1">
                <a:solidFill>
                  <a:srgbClr val="0000DC"/>
                </a:solidFill>
              </a:rPr>
              <a:t>intracytoplazmatická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en-GB" sz="2400" dirty="0"/>
              <a:t>3D-síť</a:t>
            </a:r>
            <a:r>
              <a:rPr lang="cs-CZ" sz="2400" dirty="0"/>
              <a:t> </a:t>
            </a:r>
          </a:p>
          <a:p>
            <a:pPr lvl="1"/>
            <a:r>
              <a:rPr lang="en-GB" sz="1800" dirty="0" err="1"/>
              <a:t>proudění</a:t>
            </a:r>
            <a:r>
              <a:rPr lang="en-GB" sz="1800" dirty="0"/>
              <a:t> </a:t>
            </a:r>
            <a:r>
              <a:rPr lang="en-GB" sz="1800" dirty="0" err="1"/>
              <a:t>cytoplazmy</a:t>
            </a:r>
            <a:r>
              <a:rPr lang="en-GB" sz="1800" dirty="0"/>
              <a:t>, </a:t>
            </a:r>
            <a:r>
              <a:rPr lang="en-GB" sz="1800" dirty="0" err="1"/>
              <a:t>udržení</a:t>
            </a:r>
            <a:r>
              <a:rPr lang="en-GB" sz="1800" dirty="0"/>
              <a:t> </a:t>
            </a:r>
            <a:r>
              <a:rPr lang="en-GB" sz="1800" dirty="0" err="1"/>
              <a:t>pozic</a:t>
            </a:r>
            <a:r>
              <a:rPr lang="en-GB" sz="1800" dirty="0"/>
              <a:t> </a:t>
            </a:r>
            <a:r>
              <a:rPr lang="en-GB" sz="1800" dirty="0" err="1"/>
              <a:t>organel</a:t>
            </a:r>
            <a:endParaRPr lang="en-GB" dirty="0"/>
          </a:p>
        </p:txBody>
      </p:sp>
      <p:pic>
        <p:nvPicPr>
          <p:cNvPr id="8" name="Picture 6" descr="430734a-f1">
            <a:extLst>
              <a:ext uri="{FF2B5EF4-FFF2-40B4-BE49-F238E27FC236}">
                <a16:creationId xmlns:a16="http://schemas.microsoft.com/office/drawing/2014/main" id="{9FB88A75-3FCD-433C-9BF7-7431DB21096B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68" y="1716186"/>
            <a:ext cx="4321998" cy="3702512"/>
          </a:xfrm>
          <a:noFill/>
          <a:ln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783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54D9BA-B184-4F4F-A247-CFCC7D059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59191A-B0DA-46C8-A6F5-A3C01C928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63"/>
          <a:stretch/>
        </p:blipFill>
        <p:spPr>
          <a:xfrm>
            <a:off x="3342615" y="1074599"/>
            <a:ext cx="5022669" cy="375660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F802873D-EC18-4B71-81DB-075424250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360" y="5614124"/>
            <a:ext cx="52350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Aktinový kontraktilní prstenec – dělení buňky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EB728-EA52-4FCA-9708-8BF4CD924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3"/>
          <a:stretch/>
        </p:blipFill>
        <p:spPr>
          <a:xfrm>
            <a:off x="4574599" y="4813146"/>
            <a:ext cx="2941179" cy="44043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31225CF-992A-4C77-B6BB-BB967AABB9A6}"/>
              </a:ext>
            </a:extLst>
          </p:cNvPr>
          <p:cNvSpPr txBox="1"/>
          <p:nvPr/>
        </p:nvSpPr>
        <p:spPr>
          <a:xfrm>
            <a:off x="5431831" y="6420783"/>
            <a:ext cx="6096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https://www.creativebiomart.net/researcharea-cytokinesis-proteins_923.htm</a:t>
            </a:r>
          </a:p>
        </p:txBody>
      </p:sp>
    </p:spTree>
    <p:extLst>
      <p:ext uri="{BB962C8B-B14F-4D97-AF65-F5344CB8AC3E}">
        <p14:creationId xmlns:p14="http://schemas.microsoft.com/office/powerpoint/2010/main" val="1997904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12CD68-8924-49DE-B816-13383DD5E3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3D4579-ACEB-416D-AAB5-020037957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057" y="0"/>
            <a:ext cx="4859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64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1DF9F3-6374-4C6E-A35A-AF5A2630C8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6FD9BF-2C24-4855-A33C-B295E9590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21" y="395257"/>
            <a:ext cx="5890506" cy="5890506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6284257-14C3-4004-90A4-F1B6B6594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512" y="6354000"/>
            <a:ext cx="57994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Mikroklky vyztužené aktinem a aktinová kortikální síť</a:t>
            </a:r>
          </a:p>
        </p:txBody>
      </p:sp>
    </p:spTree>
    <p:extLst>
      <p:ext uri="{BB962C8B-B14F-4D97-AF65-F5344CB8AC3E}">
        <p14:creationId xmlns:p14="http://schemas.microsoft.com/office/powerpoint/2010/main" val="3697734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E79F6D5-34DB-43BA-A73E-4FAA04DB4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Mikrofilamenta</a:t>
            </a:r>
            <a:r>
              <a:rPr lang="cs-CZ" altLang="cs-CZ" dirty="0"/>
              <a:t> </a:t>
            </a:r>
          </a:p>
        </p:txBody>
      </p:sp>
      <p:pic>
        <p:nvPicPr>
          <p:cNvPr id="6" name="Picture 2" descr="http://www.med.muni.cz/histol/MedAtlas_2/img_1024x768/HP_img6-2-22.jpg">
            <a:extLst>
              <a:ext uri="{FF2B5EF4-FFF2-40B4-BE49-F238E27FC236}">
                <a16:creationId xmlns:a16="http://schemas.microsoft.com/office/drawing/2014/main" id="{D7D5F16A-FDC1-4992-B517-9F9E35097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00" y="1335554"/>
            <a:ext cx="6562987" cy="49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8E9B2B7-D504-49B9-801B-21F9731EA775}"/>
              </a:ext>
            </a:extLst>
          </p:cNvPr>
          <p:cNvSpPr txBox="1"/>
          <p:nvPr/>
        </p:nvSpPr>
        <p:spPr>
          <a:xfrm>
            <a:off x="720000" y="2185197"/>
            <a:ext cx="32815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ve svalových buňkách </a:t>
            </a:r>
            <a:r>
              <a:rPr lang="cs-CZ" dirty="0">
                <a:solidFill>
                  <a:srgbClr val="C00000"/>
                </a:solidFill>
                <a:latin typeface="+mn-lt"/>
              </a:rPr>
              <a:t>„</a:t>
            </a:r>
            <a:r>
              <a:rPr lang="en-GB" dirty="0">
                <a:solidFill>
                  <a:srgbClr val="C00000"/>
                </a:solidFill>
                <a:latin typeface="+mn-lt"/>
              </a:rPr>
              <a:t>myofilament</a:t>
            </a:r>
            <a:r>
              <a:rPr lang="cs-CZ" dirty="0">
                <a:solidFill>
                  <a:srgbClr val="C00000"/>
                </a:solidFill>
                <a:latin typeface="+mn-lt"/>
              </a:rPr>
              <a:t>a“</a:t>
            </a:r>
          </a:p>
          <a:p>
            <a:endParaRPr lang="cs-CZ" dirty="0">
              <a:latin typeface="+mn-lt"/>
            </a:endParaRPr>
          </a:p>
          <a:p>
            <a:r>
              <a:rPr lang="cs-CZ" altLang="cs-CZ" sz="24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aktin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+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myosin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(molekulární motor)</a:t>
            </a:r>
          </a:p>
          <a:p>
            <a:r>
              <a:rPr lang="cs-CZ" dirty="0">
                <a:latin typeface="+mn-lt"/>
                <a:cs typeface="Arial" panose="020B0604020202020204" pitchFamily="34" charset="0"/>
              </a:rPr>
              <a:t>vytváří myofibrily</a:t>
            </a:r>
          </a:p>
          <a:p>
            <a:endParaRPr lang="cs-CZ" dirty="0">
              <a:latin typeface="+mn-lt"/>
              <a:cs typeface="Arial" panose="020B0604020202020204" pitchFamily="34" charset="0"/>
            </a:endParaRPr>
          </a:p>
          <a:p>
            <a:r>
              <a:rPr lang="cs-CZ" dirty="0">
                <a:latin typeface="+mn-lt"/>
                <a:cs typeface="Arial" panose="020B0604020202020204" pitchFamily="34" charset="0"/>
              </a:rPr>
              <a:t>opakující se podjednotky „</a:t>
            </a:r>
            <a:r>
              <a:rPr lang="cs-CZ" dirty="0" err="1">
                <a:latin typeface="+mn-lt"/>
                <a:cs typeface="Arial" panose="020B0604020202020204" pitchFamily="34" charset="0"/>
              </a:rPr>
              <a:t>sarkomery</a:t>
            </a:r>
            <a:r>
              <a:rPr lang="cs-CZ" dirty="0">
                <a:latin typeface="+mn-lt"/>
                <a:cs typeface="Arial" panose="020B0604020202020204" pitchFamily="34" charset="0"/>
              </a:rPr>
              <a:t>“</a:t>
            </a:r>
            <a:endParaRPr lang="en-GB" dirty="0">
              <a:latin typeface="+mn-lt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2B2C717-1542-45CD-8565-94737428B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011E04-25B1-4338-80CE-876482D5BB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5422B7-D777-47FE-9BE4-7BA242B3F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Intermediární filamenta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254383-99C2-4E72-AD4B-55BCC033106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5647245" cy="4139998"/>
          </a:xfrm>
        </p:spPr>
        <p:txBody>
          <a:bodyPr/>
          <a:lstStyle/>
          <a:p>
            <a:r>
              <a:rPr lang="en-GB" sz="2400" dirty="0"/>
              <a:t>8 – 10 nm </a:t>
            </a:r>
            <a:endParaRPr lang="cs-CZ" sz="2400" dirty="0"/>
          </a:p>
          <a:p>
            <a:r>
              <a:rPr lang="cs-CZ" sz="2400" dirty="0"/>
              <a:t>zajišťují stabilitu buňky</a:t>
            </a:r>
          </a:p>
          <a:p>
            <a:r>
              <a:rPr lang="en-GB" sz="2400" dirty="0" err="1">
                <a:solidFill>
                  <a:srgbClr val="0000DC"/>
                </a:solidFill>
              </a:rPr>
              <a:t>cytokeratinová</a:t>
            </a:r>
            <a:r>
              <a:rPr lang="en-GB" sz="2400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tonofilamenta</a:t>
            </a:r>
            <a:r>
              <a:rPr lang="cs-CZ" sz="2400" dirty="0"/>
              <a:t>) </a:t>
            </a:r>
            <a:r>
              <a:rPr lang="en-GB" sz="2400" dirty="0"/>
              <a:t>– </a:t>
            </a:r>
            <a:r>
              <a:rPr lang="en-GB" sz="2400" dirty="0" err="1"/>
              <a:t>epitelové</a:t>
            </a:r>
            <a:r>
              <a:rPr lang="en-GB" sz="2400" dirty="0"/>
              <a:t> </a:t>
            </a:r>
            <a:r>
              <a:rPr lang="en-GB" sz="2400" dirty="0" err="1"/>
              <a:t>buňky</a:t>
            </a:r>
            <a:r>
              <a:rPr lang="en-GB" sz="2400" dirty="0"/>
              <a:t> </a:t>
            </a:r>
            <a:endParaRPr lang="cs-CZ" sz="2400" dirty="0"/>
          </a:p>
          <a:p>
            <a:r>
              <a:rPr lang="en-GB" sz="2400" dirty="0" err="1">
                <a:solidFill>
                  <a:srgbClr val="0000DC"/>
                </a:solidFill>
              </a:rPr>
              <a:t>vimentinová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r>
              <a:rPr lang="en-GB" sz="2400" dirty="0"/>
              <a:t>– b</a:t>
            </a:r>
            <a:r>
              <a:rPr lang="cs-CZ" sz="2400" dirty="0"/>
              <a:t>. </a:t>
            </a:r>
            <a:r>
              <a:rPr lang="en-GB" sz="2400" dirty="0" err="1"/>
              <a:t>mezenchymového</a:t>
            </a:r>
            <a:r>
              <a:rPr lang="en-GB" sz="2400" dirty="0"/>
              <a:t> </a:t>
            </a:r>
            <a:r>
              <a:rPr lang="en-GB" sz="2400" dirty="0" err="1"/>
              <a:t>původu</a:t>
            </a:r>
            <a:r>
              <a:rPr lang="en-GB" sz="2400" dirty="0"/>
              <a:t> – </a:t>
            </a:r>
            <a:r>
              <a:rPr lang="en-GB" sz="2400" dirty="0" err="1"/>
              <a:t>hladké</a:t>
            </a:r>
            <a:r>
              <a:rPr lang="en-GB" sz="2400" dirty="0"/>
              <a:t> </a:t>
            </a:r>
            <a:r>
              <a:rPr lang="en-GB" sz="2400" dirty="0" err="1"/>
              <a:t>svalové</a:t>
            </a:r>
            <a:r>
              <a:rPr lang="cs-CZ" sz="2400" dirty="0"/>
              <a:t>,</a:t>
            </a:r>
            <a:r>
              <a:rPr lang="en-GB" sz="2400" dirty="0"/>
              <a:t> </a:t>
            </a:r>
            <a:r>
              <a:rPr lang="en-GB" sz="2400" dirty="0" err="1"/>
              <a:t>endotelové</a:t>
            </a:r>
            <a:r>
              <a:rPr lang="en-GB" sz="2400" dirty="0"/>
              <a:t>… </a:t>
            </a:r>
            <a:endParaRPr lang="cs-CZ" sz="2400" dirty="0"/>
          </a:p>
          <a:p>
            <a:r>
              <a:rPr lang="en-GB" sz="2400" dirty="0" err="1">
                <a:solidFill>
                  <a:srgbClr val="0000DC"/>
                </a:solidFill>
              </a:rPr>
              <a:t>desminová</a:t>
            </a:r>
            <a:r>
              <a:rPr lang="en-GB" sz="2400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skeletinová</a:t>
            </a:r>
            <a:r>
              <a:rPr lang="cs-CZ" sz="2400" dirty="0"/>
              <a:t>) </a:t>
            </a:r>
            <a:r>
              <a:rPr lang="en-GB" sz="2400" dirty="0"/>
              <a:t>–</a:t>
            </a:r>
            <a:r>
              <a:rPr lang="cs-CZ" sz="2400" dirty="0"/>
              <a:t> </a:t>
            </a:r>
            <a:r>
              <a:rPr lang="en-GB" sz="2400" dirty="0" err="1"/>
              <a:t>svalové</a:t>
            </a:r>
            <a:r>
              <a:rPr lang="en-GB" sz="2400" dirty="0"/>
              <a:t> b</a:t>
            </a:r>
            <a:r>
              <a:rPr lang="cs-CZ" sz="2400" dirty="0"/>
              <a:t>b.</a:t>
            </a:r>
            <a:r>
              <a:rPr lang="en-GB" sz="2400" dirty="0"/>
              <a:t> </a:t>
            </a:r>
            <a:endParaRPr lang="cs-CZ" sz="2400" dirty="0"/>
          </a:p>
          <a:p>
            <a:r>
              <a:rPr lang="en-GB" sz="2400" dirty="0" err="1">
                <a:solidFill>
                  <a:srgbClr val="0000DC"/>
                </a:solidFill>
              </a:rPr>
              <a:t>neurofilamenta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r>
              <a:rPr lang="en-GB" sz="2400" dirty="0"/>
              <a:t>– </a:t>
            </a:r>
            <a:r>
              <a:rPr lang="en-GB" sz="2400" dirty="0" err="1"/>
              <a:t>neurony</a:t>
            </a:r>
            <a:r>
              <a:rPr lang="en-GB" sz="2400" dirty="0"/>
              <a:t> </a:t>
            </a:r>
            <a:endParaRPr lang="cs-CZ" sz="2400" dirty="0"/>
          </a:p>
          <a:p>
            <a:r>
              <a:rPr lang="en-GB" sz="2400" dirty="0" err="1">
                <a:solidFill>
                  <a:srgbClr val="0000DC"/>
                </a:solidFill>
              </a:rPr>
              <a:t>gliofilamenta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r>
              <a:rPr lang="en-GB" sz="2400" dirty="0"/>
              <a:t>– </a:t>
            </a:r>
            <a:r>
              <a:rPr lang="en-GB" sz="2400" dirty="0" err="1"/>
              <a:t>neurogli</a:t>
            </a:r>
            <a:r>
              <a:rPr lang="cs-CZ" sz="2400" dirty="0"/>
              <a:t>e</a:t>
            </a: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7" name="Picture 2" descr="http://www.med.muni.cz/histol/MedAtlas_2/img_1024x768/HP_img6-2-24.jpg">
            <a:extLst>
              <a:ext uri="{FF2B5EF4-FFF2-40B4-BE49-F238E27FC236}">
                <a16:creationId xmlns:a16="http://schemas.microsoft.com/office/drawing/2014/main" id="{487B36B7-57DA-4F9F-8B39-BC677202B004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86" y="1623540"/>
            <a:ext cx="5727904" cy="429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79E0DA1F-4DA2-4089-9380-F7E8624DC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866" y="5919468"/>
            <a:ext cx="40361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Desmosomy</a:t>
            </a:r>
            <a:r>
              <a:rPr lang="cs-CZ" altLang="cs-CZ" sz="1600" dirty="0">
                <a:latin typeface="Arial" panose="020B0604020202020204" pitchFamily="34" charset="0"/>
              </a:rPr>
              <a:t> a intermediární filamenta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EC4AA9E-FF45-428B-850F-A16B8F8F37F5}"/>
              </a:ext>
            </a:extLst>
          </p:cNvPr>
          <p:cNvSpPr txBox="1"/>
          <p:nvPr/>
        </p:nvSpPr>
        <p:spPr>
          <a:xfrm>
            <a:off x="3210885" y="5904079"/>
            <a:ext cx="2476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/>
              <a:t>Diagnostika nádorů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2494020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B8968E-D9D9-4FFC-8EB6-3A9B9519A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4" name="Picture 3" descr="cs 3">
            <a:extLst>
              <a:ext uri="{FF2B5EF4-FFF2-40B4-BE49-F238E27FC236}">
                <a16:creationId xmlns:a16="http://schemas.microsoft.com/office/drawing/2014/main" id="{A4F0AB6B-DD40-467E-B80A-F6D166BC6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9" b="46824"/>
          <a:stretch/>
        </p:blipFill>
        <p:spPr>
          <a:xfrm>
            <a:off x="1502104" y="1993700"/>
            <a:ext cx="3140278" cy="252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AA0780F-0ED1-4DB5-BE30-58DB12AC7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53" y="369115"/>
            <a:ext cx="4367382" cy="611976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A578AF3-0FBD-4D65-848C-3B06D6918E97}"/>
              </a:ext>
            </a:extLst>
          </p:cNvPr>
          <p:cNvSpPr txBox="1"/>
          <p:nvPr/>
        </p:nvSpPr>
        <p:spPr>
          <a:xfrm>
            <a:off x="798110" y="6141446"/>
            <a:ext cx="4861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Základy buněčné biologie - Úvod do molekulární biologie buňky, </a:t>
            </a:r>
          </a:p>
          <a:p>
            <a:r>
              <a:rPr lang="cs-CZ" sz="800" dirty="0"/>
              <a:t>Bruce </a:t>
            </a:r>
            <a:r>
              <a:rPr lang="cs-CZ" sz="800" dirty="0" err="1"/>
              <a:t>Alberts</a:t>
            </a:r>
            <a:r>
              <a:rPr lang="cs-CZ" sz="800" dirty="0"/>
              <a:t>, Dennis </a:t>
            </a:r>
            <a:r>
              <a:rPr lang="cs-CZ" sz="800" dirty="0" err="1"/>
              <a:t>Bray</a:t>
            </a:r>
            <a:r>
              <a:rPr lang="cs-CZ" sz="800" dirty="0"/>
              <a:t>, Alexander Johnson, Julian Lewis, Martin </a:t>
            </a:r>
            <a:r>
              <a:rPr lang="cs-CZ" sz="800" dirty="0" err="1"/>
              <a:t>Raff</a:t>
            </a:r>
            <a:r>
              <a:rPr lang="cs-CZ" sz="800" dirty="0"/>
              <a:t>, </a:t>
            </a:r>
            <a:r>
              <a:rPr lang="cs-CZ" sz="800" dirty="0" err="1"/>
              <a:t>Keith</a:t>
            </a:r>
            <a:r>
              <a:rPr lang="cs-CZ" sz="800" dirty="0"/>
              <a:t> </a:t>
            </a:r>
            <a:r>
              <a:rPr lang="cs-CZ" sz="800" dirty="0" err="1"/>
              <a:t>Roberts</a:t>
            </a:r>
            <a:r>
              <a:rPr lang="cs-CZ" sz="800" dirty="0"/>
              <a:t> &amp; Peter Walter</a:t>
            </a:r>
          </a:p>
        </p:txBody>
      </p:sp>
    </p:spTree>
    <p:extLst>
      <p:ext uri="{BB962C8B-B14F-4D97-AF65-F5344CB8AC3E}">
        <p14:creationId xmlns:p14="http://schemas.microsoft.com/office/powerpoint/2010/main" val="3811598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E92008-D3B0-4DAA-A294-1A61F86A92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0F6B71-0C05-4AA2-89E7-E45AC4AB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Jádro (</a:t>
            </a:r>
            <a:r>
              <a:rPr lang="cs-CZ" altLang="cs-CZ" dirty="0" err="1"/>
              <a:t>nucleus</a:t>
            </a:r>
            <a:r>
              <a:rPr lang="cs-CZ" altLang="cs-CZ" dirty="0"/>
              <a:t>)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838CF21-F8EA-4730-8A92-0FD26CEF775D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00DC"/>
                </a:solidFill>
              </a:rPr>
              <a:t>obsahuje genetickou informaci</a:t>
            </a:r>
          </a:p>
          <a:p>
            <a:r>
              <a:rPr lang="en-GB" sz="2400" dirty="0" err="1">
                <a:solidFill>
                  <a:srgbClr val="0000DC"/>
                </a:solidFill>
              </a:rPr>
              <a:t>řídí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r>
              <a:rPr lang="en-GB" sz="2400" dirty="0" err="1">
                <a:solidFill>
                  <a:srgbClr val="0000DC"/>
                </a:solidFill>
              </a:rPr>
              <a:t>činnost</a:t>
            </a:r>
            <a:r>
              <a:rPr lang="en-GB" sz="2400" dirty="0">
                <a:solidFill>
                  <a:srgbClr val="0000DC"/>
                </a:solidFill>
              </a:rPr>
              <a:t> </a:t>
            </a:r>
            <a:r>
              <a:rPr lang="en-GB" sz="2400" dirty="0" err="1">
                <a:solidFill>
                  <a:srgbClr val="0000DC"/>
                </a:solidFill>
              </a:rPr>
              <a:t>buňky</a:t>
            </a:r>
            <a:endParaRPr lang="cs-CZ" sz="2400" dirty="0"/>
          </a:p>
          <a:p>
            <a:pPr marL="72000" indent="0">
              <a:buNone/>
            </a:pPr>
            <a:r>
              <a:rPr lang="en-GB" sz="2400" dirty="0"/>
              <a:t> 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en-GB" sz="2400" dirty="0" err="1"/>
              <a:t>očet</a:t>
            </a:r>
            <a:r>
              <a:rPr lang="en-GB" sz="2400" dirty="0"/>
              <a:t> </a:t>
            </a:r>
            <a:r>
              <a:rPr lang="en-GB" sz="2400" dirty="0" err="1"/>
              <a:t>jader</a:t>
            </a:r>
            <a:r>
              <a:rPr lang="en-GB" sz="2400" dirty="0"/>
              <a:t> </a:t>
            </a:r>
            <a:endParaRPr lang="cs-CZ" sz="2400" dirty="0"/>
          </a:p>
          <a:p>
            <a:pPr lvl="1"/>
            <a:r>
              <a:rPr lang="en-GB" dirty="0" err="1"/>
              <a:t>obvykle</a:t>
            </a:r>
            <a:r>
              <a:rPr lang="en-GB" dirty="0"/>
              <a:t> 1 </a:t>
            </a:r>
            <a:endParaRPr lang="cs-CZ" dirty="0"/>
          </a:p>
          <a:p>
            <a:pPr lvl="1"/>
            <a:r>
              <a:rPr lang="en-GB" dirty="0" err="1"/>
              <a:t>hepatocyty</a:t>
            </a:r>
            <a:r>
              <a:rPr lang="en-GB" dirty="0"/>
              <a:t> </a:t>
            </a:r>
            <a:r>
              <a:rPr lang="cs-CZ" dirty="0"/>
              <a:t>1-</a:t>
            </a:r>
            <a:r>
              <a:rPr lang="en-GB" dirty="0"/>
              <a:t>2</a:t>
            </a:r>
            <a:endParaRPr lang="cs-CZ" dirty="0"/>
          </a:p>
          <a:p>
            <a:pPr lvl="1"/>
            <a:r>
              <a:rPr lang="en-GB" dirty="0" err="1"/>
              <a:t>osteoklasty</a:t>
            </a:r>
            <a:r>
              <a:rPr lang="en-GB" dirty="0"/>
              <a:t> 50</a:t>
            </a:r>
            <a:endParaRPr lang="cs-CZ" dirty="0"/>
          </a:p>
          <a:p>
            <a:pPr lvl="1"/>
            <a:r>
              <a:rPr lang="en-GB" dirty="0" err="1"/>
              <a:t>svalové</a:t>
            </a:r>
            <a:r>
              <a:rPr lang="en-GB" dirty="0"/>
              <a:t> v</a:t>
            </a:r>
            <a:r>
              <a:rPr lang="cs-CZ" dirty="0"/>
              <a:t>l</a:t>
            </a:r>
            <a:r>
              <a:rPr lang="en-GB" dirty="0" err="1"/>
              <a:t>ákno</a:t>
            </a:r>
            <a:r>
              <a:rPr lang="en-GB" dirty="0"/>
              <a:t> </a:t>
            </a:r>
            <a:r>
              <a:rPr lang="en-GB" dirty="0" err="1"/>
              <a:t>kosterní</a:t>
            </a:r>
            <a:r>
              <a:rPr lang="en-GB" dirty="0"/>
              <a:t> 20 – 40</a:t>
            </a:r>
            <a:r>
              <a:rPr lang="cs-CZ" dirty="0"/>
              <a:t> jader    na </a:t>
            </a:r>
            <a:r>
              <a:rPr lang="en-GB" dirty="0"/>
              <a:t>1 mm</a:t>
            </a:r>
            <a:r>
              <a:rPr lang="cs-CZ" dirty="0"/>
              <a:t> délky</a:t>
            </a:r>
          </a:p>
          <a:p>
            <a:pPr lvl="1"/>
            <a:r>
              <a:rPr lang="en-GB" dirty="0" err="1"/>
              <a:t>lidské</a:t>
            </a:r>
            <a:r>
              <a:rPr lang="en-GB" dirty="0"/>
              <a:t> </a:t>
            </a:r>
            <a:r>
              <a:rPr lang="en-GB" dirty="0" err="1"/>
              <a:t>erytrocyty</a:t>
            </a:r>
            <a:r>
              <a:rPr lang="en-GB" dirty="0"/>
              <a:t> </a:t>
            </a:r>
            <a:r>
              <a:rPr lang="en-GB" dirty="0" err="1"/>
              <a:t>bezjaderné</a:t>
            </a:r>
            <a:r>
              <a:rPr lang="en-GB" dirty="0"/>
              <a:t> </a:t>
            </a:r>
            <a:endParaRPr lang="cs-CZ" dirty="0"/>
          </a:p>
          <a:p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F63D30-8984-4B73-BE31-129E30B7EC49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sz="2400" dirty="0"/>
              <a:t>v</a:t>
            </a:r>
            <a:r>
              <a:rPr lang="en-GB" sz="2400" dirty="0" err="1"/>
              <a:t>elikost</a:t>
            </a:r>
            <a:r>
              <a:rPr lang="en-GB" sz="2400" dirty="0"/>
              <a:t> </a:t>
            </a:r>
            <a:r>
              <a:rPr lang="en-GB" sz="2400" dirty="0" err="1"/>
              <a:t>jádra</a:t>
            </a:r>
            <a:endParaRPr lang="cs-CZ" sz="2400" dirty="0"/>
          </a:p>
          <a:p>
            <a:pPr lvl="1"/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většině</a:t>
            </a:r>
            <a:r>
              <a:rPr lang="en-GB" dirty="0"/>
              <a:t> bb. 5 – 15 µm</a:t>
            </a:r>
            <a:endParaRPr lang="cs-CZ" dirty="0"/>
          </a:p>
          <a:p>
            <a:pPr lvl="1"/>
            <a:endParaRPr lang="cs-CZ" dirty="0"/>
          </a:p>
          <a:p>
            <a:r>
              <a:rPr lang="cs-CZ" sz="2400" dirty="0"/>
              <a:t>t</a:t>
            </a:r>
            <a:r>
              <a:rPr lang="en-GB" sz="2400" dirty="0"/>
              <a:t>var </a:t>
            </a:r>
            <a:r>
              <a:rPr lang="en-GB" sz="2400" dirty="0" err="1"/>
              <a:t>jádra</a:t>
            </a:r>
            <a:endParaRPr lang="cs-CZ" sz="2400" dirty="0"/>
          </a:p>
          <a:p>
            <a:pPr lvl="1"/>
            <a:r>
              <a:rPr lang="en-GB" dirty="0" err="1"/>
              <a:t>odpovídá</a:t>
            </a:r>
            <a:r>
              <a:rPr lang="en-GB" dirty="0"/>
              <a:t> </a:t>
            </a:r>
            <a:r>
              <a:rPr lang="en-GB" dirty="0" err="1"/>
              <a:t>zhruba</a:t>
            </a:r>
            <a:r>
              <a:rPr lang="en-GB" dirty="0"/>
              <a:t> </a:t>
            </a:r>
            <a:r>
              <a:rPr lang="en-GB" dirty="0" err="1"/>
              <a:t>tvaru</a:t>
            </a:r>
            <a:r>
              <a:rPr lang="en-GB" dirty="0"/>
              <a:t> </a:t>
            </a:r>
            <a:r>
              <a:rPr lang="en-GB" dirty="0" err="1"/>
              <a:t>buňky</a:t>
            </a:r>
            <a:r>
              <a:rPr lang="en-GB" dirty="0"/>
              <a:t> </a:t>
            </a:r>
            <a:endParaRPr lang="cs-CZ" dirty="0"/>
          </a:p>
          <a:p>
            <a:pPr lvl="1"/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laločnaté</a:t>
            </a:r>
            <a:r>
              <a:rPr lang="en-GB" dirty="0"/>
              <a:t>, </a:t>
            </a:r>
            <a:r>
              <a:rPr lang="en-GB" dirty="0" err="1"/>
              <a:t>segmentované</a:t>
            </a:r>
            <a:endParaRPr lang="cs-CZ" dirty="0"/>
          </a:p>
          <a:p>
            <a:pPr marL="324000" lvl="1" indent="0">
              <a:buNone/>
            </a:pPr>
            <a:r>
              <a:rPr lang="en-GB" dirty="0"/>
              <a:t> </a:t>
            </a:r>
            <a:endParaRPr lang="cs-CZ" dirty="0"/>
          </a:p>
          <a:p>
            <a:r>
              <a:rPr lang="cs-CZ" sz="2400" dirty="0"/>
              <a:t>obvykle ve středu buňky, méně často excentricky</a:t>
            </a:r>
          </a:p>
          <a:p>
            <a:pPr marL="72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98387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08neurnissl">
            <a:extLst>
              <a:ext uri="{FF2B5EF4-FFF2-40B4-BE49-F238E27FC236}">
                <a16:creationId xmlns:a16="http://schemas.microsoft.com/office/drawing/2014/main" id="{B735D844-93FC-41A4-8B90-EA6A2D25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7717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blood5">
            <a:extLst>
              <a:ext uri="{FF2B5EF4-FFF2-40B4-BE49-F238E27FC236}">
                <a16:creationId xmlns:a16="http://schemas.microsoft.com/office/drawing/2014/main" id="{AACA71FA-590A-48D8-8200-71B61654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0"/>
            <a:ext cx="3241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loadBinary">
            <a:extLst>
              <a:ext uri="{FF2B5EF4-FFF2-40B4-BE49-F238E27FC236}">
                <a16:creationId xmlns:a16="http://schemas.microsoft.com/office/drawing/2014/main" id="{0F6C86AE-7311-4000-BF0D-5AF10403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76475"/>
            <a:ext cx="2728913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neutrophil">
            <a:extLst>
              <a:ext uri="{FF2B5EF4-FFF2-40B4-BE49-F238E27FC236}">
                <a16:creationId xmlns:a16="http://schemas.microsoft.com/office/drawing/2014/main" id="{1A718132-6C95-400E-BBAF-1247BE14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0"/>
            <a:ext cx="25923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mus_skl_14">
            <a:extLst>
              <a:ext uri="{FF2B5EF4-FFF2-40B4-BE49-F238E27FC236}">
                <a16:creationId xmlns:a16="http://schemas.microsoft.com/office/drawing/2014/main" id="{E2E5AC3B-7FA7-4A50-841F-6AEF7D6D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2420938"/>
            <a:ext cx="594042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cell-binucleated-polygonal-eosin">
            <a:extLst>
              <a:ext uri="{FF2B5EF4-FFF2-40B4-BE49-F238E27FC236}">
                <a16:creationId xmlns:a16="http://schemas.microsoft.com/office/drawing/2014/main" id="{9CF4FD1A-EE0B-4B1D-A830-9BB95C9B1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81526"/>
            <a:ext cx="2987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10">
            <a:extLst>
              <a:ext uri="{FF2B5EF4-FFF2-40B4-BE49-F238E27FC236}">
                <a16:creationId xmlns:a16="http://schemas.microsoft.com/office/drawing/2014/main" id="{878A7E94-9F36-4212-B452-6C73D536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225675"/>
            <a:ext cx="461857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Buňka ve světelném mikroskopu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5770CCB-A0D3-46FF-A49B-B0FBAEAB42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8086" y="720000"/>
            <a:ext cx="10753200" cy="451576"/>
          </a:xfrm>
        </p:spPr>
        <p:txBody>
          <a:bodyPr/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Alternativně literatura pro obor Všeobecné lékařství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cs-CZ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vybrané kapitoly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D9136568-9AB7-4B6A-A906-DCF07DD14862}"/>
              </a:ext>
            </a:extLst>
          </p:cNvPr>
          <p:cNvGrpSpPr/>
          <p:nvPr/>
        </p:nvGrpSpPr>
        <p:grpSpPr>
          <a:xfrm>
            <a:off x="1465217" y="1948553"/>
            <a:ext cx="8233533" cy="4671167"/>
            <a:chOff x="1524000" y="1348954"/>
            <a:chExt cx="9029701" cy="512286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9" r="8572"/>
            <a:stretch>
              <a:fillRect/>
            </a:stretch>
          </p:blipFill>
          <p:spPr bwMode="auto">
            <a:xfrm>
              <a:off x="1524000" y="1421978"/>
              <a:ext cx="2736850" cy="5040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7" b="5621"/>
            <a:stretch>
              <a:fillRect/>
            </a:stretch>
          </p:blipFill>
          <p:spPr bwMode="auto">
            <a:xfrm>
              <a:off x="4649789" y="1348954"/>
              <a:ext cx="3101975" cy="496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" r="4216"/>
            <a:stretch>
              <a:fillRect/>
            </a:stretch>
          </p:blipFill>
          <p:spPr bwMode="auto">
            <a:xfrm>
              <a:off x="7478714" y="1647403"/>
              <a:ext cx="3074987" cy="4824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669280" y="1647404"/>
              <a:ext cx="2591571" cy="4670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4583395" y="1650237"/>
              <a:ext cx="2657965" cy="4670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7478714" y="1647403"/>
              <a:ext cx="3074987" cy="4670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55B1B4-43B4-4ED5-AB13-F326432C8F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2050" name="Picture 2" descr="Junqueirovy základy histologie - Anthony L. Mescher">
            <a:extLst>
              <a:ext uri="{FF2B5EF4-FFF2-40B4-BE49-F238E27FC236}">
                <a16:creationId xmlns:a16="http://schemas.microsoft.com/office/drawing/2014/main" id="{281BD1BC-D634-4429-A11D-E4C753D4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61" y="2038283"/>
            <a:ext cx="3220656" cy="46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809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CA1EE7F-C682-4925-8B59-25A3B77A4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Funkce jádra a jadérka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F13FE2F-1BF0-4388-B134-4FBA355974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10965864" cy="4139998"/>
          </a:xfrm>
        </p:spPr>
        <p:txBody>
          <a:bodyPr/>
          <a:lstStyle/>
          <a:p>
            <a:r>
              <a:rPr lang="cs-CZ" altLang="cs-CZ" dirty="0">
                <a:sym typeface="Wingdings" panose="05000000000000000000" pitchFamily="2" charset="2"/>
              </a:rPr>
              <a:t>místo </a:t>
            </a:r>
            <a:r>
              <a:rPr lang="cs-CZ" altLang="cs-CZ" dirty="0">
                <a:solidFill>
                  <a:srgbClr val="0000DC"/>
                </a:solidFill>
                <a:sym typeface="Wingdings" panose="05000000000000000000" pitchFamily="2" charset="2"/>
              </a:rPr>
              <a:t>uložení genetické informace (DNA)</a:t>
            </a:r>
          </a:p>
          <a:p>
            <a:pPr eaLnBrk="1" hangingPunct="1"/>
            <a:r>
              <a:rPr lang="cs-CZ" altLang="cs-CZ" dirty="0"/>
              <a:t>řídí aktivity buňky prostřednictvím </a:t>
            </a:r>
            <a:r>
              <a:rPr lang="cs-CZ" altLang="cs-CZ" dirty="0">
                <a:solidFill>
                  <a:srgbClr val="0000DC"/>
                </a:solidFill>
              </a:rPr>
              <a:t>produkce mRNA </a:t>
            </a:r>
          </a:p>
          <a:p>
            <a:pPr marL="72000" indent="0" eaLnBrk="1" hangingPunct="1">
              <a:buNone/>
            </a:pPr>
            <a:r>
              <a:rPr lang="cs-CZ" altLang="cs-CZ" dirty="0">
                <a:solidFill>
                  <a:srgbClr val="0000DC"/>
                </a:solidFill>
                <a:sym typeface="Wingdings" panose="05000000000000000000" pitchFamily="2" charset="2"/>
              </a:rPr>
              <a:t>   </a:t>
            </a:r>
            <a:r>
              <a:rPr lang="cs-CZ" altLang="cs-CZ" dirty="0">
                <a:sym typeface="Wingdings" panose="05000000000000000000" pitchFamily="2" charset="2"/>
              </a:rPr>
              <a:t> </a:t>
            </a:r>
            <a:r>
              <a:rPr lang="cs-CZ" altLang="cs-CZ" dirty="0">
                <a:solidFill>
                  <a:srgbClr val="0000DC"/>
                </a:solidFill>
                <a:sym typeface="Wingdings" panose="05000000000000000000" pitchFamily="2" charset="2"/>
              </a:rPr>
              <a:t>proteosyntéza</a:t>
            </a:r>
            <a:endParaRPr lang="cs-CZ" altLang="cs-CZ" dirty="0">
              <a:sym typeface="Wingdings" panose="05000000000000000000" pitchFamily="2" charset="2"/>
            </a:endParaRPr>
          </a:p>
          <a:p>
            <a:pPr eaLnBrk="1" hangingPunct="1"/>
            <a:r>
              <a:rPr lang="cs-CZ" altLang="cs-CZ" dirty="0">
                <a:sym typeface="Wingdings" panose="05000000000000000000" pitchFamily="2" charset="2"/>
              </a:rPr>
              <a:t>komunikace pomocí pórů v jaderném obalu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  <a:sym typeface="Wingdings" panose="05000000000000000000" pitchFamily="2" charset="2"/>
              </a:rPr>
              <a:t>jadérko</a:t>
            </a:r>
            <a:r>
              <a:rPr lang="cs-CZ" altLang="cs-CZ" dirty="0">
                <a:sym typeface="Wingdings" panose="05000000000000000000" pitchFamily="2" charset="2"/>
              </a:rPr>
              <a:t> – produkce </a:t>
            </a:r>
            <a:r>
              <a:rPr lang="cs-CZ" altLang="cs-CZ" dirty="0" err="1">
                <a:sym typeface="Wingdings" panose="05000000000000000000" pitchFamily="2" charset="2"/>
              </a:rPr>
              <a:t>rRNA</a:t>
            </a:r>
            <a:r>
              <a:rPr lang="cs-CZ" altLang="cs-CZ" dirty="0">
                <a:sym typeface="Wingdings" panose="05000000000000000000" pitchFamily="2" charset="2"/>
              </a:rPr>
              <a:t> a </a:t>
            </a:r>
            <a:r>
              <a:rPr lang="cs-CZ" altLang="cs-CZ" dirty="0" err="1">
                <a:solidFill>
                  <a:srgbClr val="0000DC"/>
                </a:solidFill>
                <a:sym typeface="Wingdings" panose="05000000000000000000" pitchFamily="2" charset="2"/>
              </a:rPr>
              <a:t>ribosomů</a:t>
            </a:r>
            <a:r>
              <a:rPr lang="cs-CZ" altLang="cs-CZ" dirty="0">
                <a:sym typeface="Wingdings" panose="05000000000000000000" pitchFamily="2" charset="2"/>
              </a:rPr>
              <a:t> (buňky s intenzivní proteosyntézou)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13733B2-FE47-4983-BDFA-86A6AB55F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1B4BF6C-4B0F-434D-A3BC-AB4D5B42C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Stavba jádra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63B55F4-55EA-4149-B1DE-15CDFC781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jaderný obal </a:t>
            </a:r>
            <a:r>
              <a:rPr lang="cs-CZ" altLang="cs-CZ" dirty="0"/>
              <a:t>– </a:t>
            </a:r>
            <a:r>
              <a:rPr lang="cs-CZ" altLang="cs-CZ" dirty="0" err="1"/>
              <a:t>karyolema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jaderná matrix </a:t>
            </a:r>
            <a:r>
              <a:rPr lang="cs-CZ" altLang="cs-CZ" dirty="0"/>
              <a:t>– karyoplazma (nukleoplazma) 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chromatin</a:t>
            </a:r>
            <a:r>
              <a:rPr lang="cs-CZ" altLang="cs-CZ" dirty="0"/>
              <a:t> (v interfázi) /</a:t>
            </a:r>
            <a:r>
              <a:rPr lang="cs-CZ" altLang="cs-CZ" b="1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chromosomy</a:t>
            </a:r>
            <a:r>
              <a:rPr lang="cs-CZ" altLang="cs-CZ" dirty="0"/>
              <a:t> (při dělení)</a:t>
            </a:r>
          </a:p>
          <a:p>
            <a:pPr lvl="1"/>
            <a:r>
              <a:rPr lang="cs-CZ" altLang="cs-CZ" dirty="0"/>
              <a:t>jedná se o </a:t>
            </a:r>
            <a:r>
              <a:rPr lang="cs-CZ" altLang="cs-CZ" dirty="0">
                <a:solidFill>
                  <a:srgbClr val="C00000"/>
                </a:solidFill>
              </a:rPr>
              <a:t>DNA a asociované proteiny </a:t>
            </a:r>
            <a:r>
              <a:rPr lang="cs-CZ" altLang="cs-CZ" dirty="0"/>
              <a:t>v různé míře kondenzace 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jaderný skelet</a:t>
            </a:r>
          </a:p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jadérko</a:t>
            </a:r>
            <a:r>
              <a:rPr lang="cs-CZ" altLang="cs-CZ" dirty="0"/>
              <a:t>(a) – nekonstantní výskyt 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9AF1018-F666-4F1B-BF0B-2C2D30B4F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6D73B76-E829-4FB9-8EE1-722DD1A9B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Jaderný obal  </a:t>
            </a:r>
          </a:p>
        </p:txBody>
      </p:sp>
      <p:pic>
        <p:nvPicPr>
          <p:cNvPr id="36869" name="Picture 5" descr="Cytologie I - 12 Jádro b">
            <a:extLst>
              <a:ext uri="{FF2B5EF4-FFF2-40B4-BE49-F238E27FC236}">
                <a16:creationId xmlns:a16="http://schemas.microsoft.com/office/drawing/2014/main" id="{8B33DBA8-C112-4848-9503-72172A04BA7C}"/>
              </a:ext>
            </a:extLst>
          </p:cNvPr>
          <p:cNvPicPr>
            <a:picLocks noGrp="1" noChangeAspect="1" noChangeArrowheads="1"/>
          </p:cNvPicPr>
          <p:nvPr>
            <p:ph idx="29"/>
          </p:nvPr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30" y="1701800"/>
            <a:ext cx="4175089" cy="414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B2D3AC53-2975-4FB0-B4C6-365429777B15}"/>
              </a:ext>
            </a:extLst>
          </p:cNvPr>
          <p:cNvSpPr>
            <a:spLocks noGrp="1" noChangeArrowheads="1"/>
          </p:cNvSpPr>
          <p:nvPr>
            <p:ph idx="30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00DC"/>
                </a:solidFill>
              </a:rPr>
              <a:t>vnější jaderná membrána  </a:t>
            </a:r>
          </a:p>
          <a:p>
            <a:pPr marL="72000" indent="0" eaLnBrk="1" hangingPunct="1">
              <a:buNone/>
            </a:pPr>
            <a:r>
              <a:rPr lang="cs-CZ" altLang="cs-CZ" sz="2400" dirty="0"/>
              <a:t>   (+ asociované </a:t>
            </a:r>
            <a:r>
              <a:rPr lang="cs-CZ" altLang="cs-CZ" sz="2400" dirty="0" err="1"/>
              <a:t>ribosomy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 err="1">
                <a:solidFill>
                  <a:srgbClr val="0000DC"/>
                </a:solidFill>
              </a:rPr>
              <a:t>perinukleární</a:t>
            </a:r>
            <a:r>
              <a:rPr lang="cs-CZ" altLang="cs-CZ" sz="2400" dirty="0">
                <a:solidFill>
                  <a:srgbClr val="0000DC"/>
                </a:solidFill>
              </a:rPr>
              <a:t> prostor         </a:t>
            </a:r>
          </a:p>
          <a:p>
            <a:pPr marL="72000" indent="0" eaLnBrk="1" hangingPunct="1">
              <a:buNone/>
            </a:pPr>
            <a:r>
              <a:rPr lang="cs-CZ" altLang="cs-CZ" sz="2400" dirty="0"/>
              <a:t>   (40 – 70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 šířka)</a:t>
            </a:r>
          </a:p>
          <a:p>
            <a:pPr eaLnBrk="1" hangingPunct="1"/>
            <a:r>
              <a:rPr lang="cs-CZ" altLang="cs-CZ" sz="2400" dirty="0">
                <a:solidFill>
                  <a:srgbClr val="0000DC"/>
                </a:solidFill>
              </a:rPr>
              <a:t>vnitřní jaderná membrána   </a:t>
            </a:r>
          </a:p>
          <a:p>
            <a:pPr marL="72000" indent="0" eaLnBrk="1" hangingPunct="1">
              <a:buNone/>
            </a:pPr>
            <a:r>
              <a:rPr lang="cs-CZ" altLang="cs-CZ" sz="2400" dirty="0"/>
              <a:t>   (+ jaderná lamina)</a:t>
            </a:r>
          </a:p>
          <a:p>
            <a:pPr eaLnBrk="1" hangingPunct="1"/>
            <a:r>
              <a:rPr lang="cs-CZ" altLang="cs-CZ" sz="2400" dirty="0">
                <a:solidFill>
                  <a:srgbClr val="0000DC"/>
                </a:solidFill>
              </a:rPr>
              <a:t>jaderné póry </a:t>
            </a:r>
          </a:p>
          <a:p>
            <a:pPr marL="72000" indent="0" eaLnBrk="1" hangingPunct="1">
              <a:buNone/>
            </a:pPr>
            <a:r>
              <a:rPr lang="cs-CZ" altLang="cs-CZ" sz="2400" dirty="0"/>
              <a:t>  (</a:t>
            </a:r>
            <a:r>
              <a:rPr lang="cs-CZ" altLang="cs-CZ" sz="2400" dirty="0">
                <a:sym typeface="Symbol" panose="05050102010706020507" pitchFamily="18" charset="2"/>
              </a:rPr>
              <a:t> </a:t>
            </a:r>
            <a:r>
              <a:rPr lang="cs-CZ" altLang="cs-CZ" sz="2400" dirty="0"/>
              <a:t>60 – 70 </a:t>
            </a:r>
            <a:r>
              <a:rPr lang="cs-CZ" altLang="cs-CZ" sz="2400" dirty="0" err="1"/>
              <a:t>nm</a:t>
            </a:r>
            <a:r>
              <a:rPr lang="cs-CZ" altLang="cs-CZ" sz="2400" dirty="0">
                <a:sym typeface="Symbol" panose="05050102010706020507" pitchFamily="18" charset="2"/>
              </a:rPr>
              <a:t>, s </a:t>
            </a:r>
            <a:r>
              <a:rPr lang="cs-CZ" altLang="cs-CZ" sz="2400" dirty="0" err="1">
                <a:sym typeface="Symbol" panose="05050102010706020507" pitchFamily="18" charset="2"/>
              </a:rPr>
              <a:t>diafragmou</a:t>
            </a:r>
            <a:r>
              <a:rPr lang="cs-CZ" altLang="cs-CZ" sz="2400" dirty="0">
                <a:sym typeface="Symbol" panose="05050102010706020507" pitchFamily="18" charset="2"/>
              </a:rPr>
              <a:t>)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26DCDF3-DA06-45FB-AA73-2D8FC8F5E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52</a:t>
            </a:fld>
            <a:endParaRPr lang="cs-CZ" alt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ytologie I - 13 Jádro">
            <a:extLst>
              <a:ext uri="{FF2B5EF4-FFF2-40B4-BE49-F238E27FC236}">
                <a16:creationId xmlns:a16="http://schemas.microsoft.com/office/drawing/2014/main" id="{99C303EC-419B-445E-A645-ED84F4EDC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-41945"/>
            <a:ext cx="8208962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178393EE-D889-42CC-B776-6B3412D25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3213100"/>
            <a:ext cx="14414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+mn-lt"/>
              </a:rPr>
              <a:t>jaderný pór</a:t>
            </a: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3769B1E7-A4F2-4B19-914C-4E2620E19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348" y="1484314"/>
            <a:ext cx="2491558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zevní membrána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jaderného obalu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(plus na ni navázané </a:t>
            </a:r>
            <a:r>
              <a:rPr lang="cs-CZ" altLang="cs-CZ" sz="1800" dirty="0" err="1">
                <a:latin typeface="+mn-lt"/>
              </a:rPr>
              <a:t>ribosomy</a:t>
            </a:r>
            <a:r>
              <a:rPr lang="cs-CZ" altLang="cs-CZ" sz="1800" dirty="0">
                <a:latin typeface="+mn-lt"/>
              </a:rPr>
              <a:t>)</a:t>
            </a:r>
          </a:p>
        </p:txBody>
      </p:sp>
      <p:sp>
        <p:nvSpPr>
          <p:cNvPr id="37893" name="Text Box 7">
            <a:extLst>
              <a:ext uri="{FF2B5EF4-FFF2-40B4-BE49-F238E27FC236}">
                <a16:creationId xmlns:a16="http://schemas.microsoft.com/office/drawing/2014/main" id="{94027902-4F4B-4F6A-B279-BA89D9038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5157788"/>
            <a:ext cx="1943098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+mn-lt"/>
              </a:rPr>
              <a:t>drsné endoplazmatické retikulum</a:t>
            </a:r>
          </a:p>
        </p:txBody>
      </p:sp>
      <p:sp>
        <p:nvSpPr>
          <p:cNvPr id="37894" name="Text Box 8">
            <a:extLst>
              <a:ext uri="{FF2B5EF4-FFF2-40B4-BE49-F238E27FC236}">
                <a16:creationId xmlns:a16="http://schemas.microsoft.com/office/drawing/2014/main" id="{C1BC10CF-A35E-4952-9AFE-3FB5FB08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581" y="2756585"/>
            <a:ext cx="162095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nukleolonema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jadérka</a:t>
            </a:r>
          </a:p>
        </p:txBody>
      </p:sp>
      <p:sp>
        <p:nvSpPr>
          <p:cNvPr id="37895" name="Text Box 9">
            <a:extLst>
              <a:ext uri="{FF2B5EF4-FFF2-40B4-BE49-F238E27FC236}">
                <a16:creationId xmlns:a16="http://schemas.microsoft.com/office/drawing/2014/main" id="{2AEDEECB-0BF1-4EBF-8EC5-E8D74E54A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580" y="3594101"/>
            <a:ext cx="1620958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fibrilární centrum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jadérka</a:t>
            </a:r>
          </a:p>
        </p:txBody>
      </p:sp>
      <p:sp>
        <p:nvSpPr>
          <p:cNvPr id="37896" name="Text Box 10">
            <a:extLst>
              <a:ext uri="{FF2B5EF4-FFF2-40B4-BE49-F238E27FC236}">
                <a16:creationId xmlns:a16="http://schemas.microsoft.com/office/drawing/2014/main" id="{3BA85081-F66B-4F86-8878-B62B290E0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868" y="5805489"/>
            <a:ext cx="1851789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heterochromatin</a:t>
            </a:r>
          </a:p>
        </p:txBody>
      </p:sp>
      <p:sp>
        <p:nvSpPr>
          <p:cNvPr id="37897" name="Line 11">
            <a:extLst>
              <a:ext uri="{FF2B5EF4-FFF2-40B4-BE49-F238E27FC236}">
                <a16:creationId xmlns:a16="http://schemas.microsoft.com/office/drawing/2014/main" id="{B8CB7B31-63A0-4AA3-AD58-F886D8DC7A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60213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898" name="Line 12">
            <a:extLst>
              <a:ext uri="{FF2B5EF4-FFF2-40B4-BE49-F238E27FC236}">
                <a16:creationId xmlns:a16="http://schemas.microsoft.com/office/drawing/2014/main" id="{73493AFE-8A62-45CD-9D53-A2E12FF98F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4868864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899" name="Text Box 13">
            <a:extLst>
              <a:ext uri="{FF2B5EF4-FFF2-40B4-BE49-F238E27FC236}">
                <a16:creationId xmlns:a16="http://schemas.microsoft.com/office/drawing/2014/main" id="{D19D7199-64C5-4D9D-9756-B448678BB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70" y="1503511"/>
            <a:ext cx="1454244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euchromatin</a:t>
            </a:r>
          </a:p>
        </p:txBody>
      </p:sp>
      <p:sp>
        <p:nvSpPr>
          <p:cNvPr id="37900" name="Line 14">
            <a:extLst>
              <a:ext uri="{FF2B5EF4-FFF2-40B4-BE49-F238E27FC236}">
                <a16:creationId xmlns:a16="http://schemas.microsoft.com/office/drawing/2014/main" id="{1E8CC350-3002-4BDE-8D51-89C59381B1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1" y="1341439"/>
            <a:ext cx="5762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901" name="Line 15">
            <a:extLst>
              <a:ext uri="{FF2B5EF4-FFF2-40B4-BE49-F238E27FC236}">
                <a16:creationId xmlns:a16="http://schemas.microsoft.com/office/drawing/2014/main" id="{BCEBDA45-FADA-43C4-BA60-3242E9E34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1700214"/>
            <a:ext cx="649288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902" name="Text Box 16">
            <a:extLst>
              <a:ext uri="{FF2B5EF4-FFF2-40B4-BE49-F238E27FC236}">
                <a16:creationId xmlns:a16="http://schemas.microsoft.com/office/drawing/2014/main" id="{6B478521-E11D-4235-AB29-161804E42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09551"/>
            <a:ext cx="2614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Jádro a jadérko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8FA0970A-25EF-4AFA-80BE-960784A1F381}"/>
              </a:ext>
            </a:extLst>
          </p:cNvPr>
          <p:cNvSpPr/>
          <p:nvPr/>
        </p:nvSpPr>
        <p:spPr bwMode="auto">
          <a:xfrm>
            <a:off x="3940770" y="2602867"/>
            <a:ext cx="1779806" cy="1704689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CAEE1922-CE5F-4D1C-A865-5DC342B4F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92" y="3189228"/>
            <a:ext cx="1432942" cy="8002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jadérko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– nemá žádnou membránu!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A1CBE1-77FB-471C-80B1-9E01BBD44C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www.med.muni.cz/histol/MedAtlas_2/img_1024x768/HP_img6-2-4.jpg">
            <a:extLst>
              <a:ext uri="{FF2B5EF4-FFF2-40B4-BE49-F238E27FC236}">
                <a16:creationId xmlns:a16="http://schemas.microsoft.com/office/drawing/2014/main" id="{C40901E1-CC9A-4691-BE03-55F03909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67" y="820024"/>
            <a:ext cx="6697211" cy="502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DAD30E-4D78-41DE-981B-680AC35647E2}"/>
              </a:ext>
            </a:extLst>
          </p:cNvPr>
          <p:cNvSpPr txBox="1"/>
          <p:nvPr/>
        </p:nvSpPr>
        <p:spPr>
          <a:xfrm>
            <a:off x="3444380" y="58533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Póry v jaderném obalu (mrazový lom)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AEC15D3-9E24-42F4-8C8A-6A64B0A49D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54</a:t>
            </a:fld>
            <a:endParaRPr lang="cs-CZ" alt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0BC21A0-F366-425F-B264-C54DAF489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Jaderná matrix a skelet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1E94F49-600F-4DBD-8F71-790EBA07EF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jaderná matrix</a:t>
            </a:r>
            <a:r>
              <a:rPr lang="cs-CZ" altLang="cs-CZ" dirty="0"/>
              <a:t> – amorfní substance vyplňující prostory mezi chromatinem a jadérkem </a:t>
            </a:r>
          </a:p>
          <a:p>
            <a:pPr eaLnBrk="1" hangingPunct="1"/>
            <a:r>
              <a:rPr lang="cs-CZ" altLang="cs-CZ" dirty="0"/>
              <a:t>složení: proteiny, metabolity a ionty 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r>
              <a:rPr lang="cs-CZ" altLang="cs-CZ" dirty="0">
                <a:solidFill>
                  <a:srgbClr val="0000DC"/>
                </a:solidFill>
              </a:rPr>
              <a:t>jaderný skelet</a:t>
            </a:r>
            <a:r>
              <a:rPr lang="cs-CZ" altLang="cs-CZ" dirty="0"/>
              <a:t> – </a:t>
            </a:r>
            <a:r>
              <a:rPr lang="cs-CZ" altLang="cs-CZ" dirty="0" err="1"/>
              <a:t>anastomozující</a:t>
            </a:r>
            <a:r>
              <a:rPr lang="cs-CZ" altLang="cs-CZ" dirty="0"/>
              <a:t> intermediální filamenta laminy tvoří síť pod vnitřní jadernou membránou (jaderná lamina)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4112388-EC04-4B91-9C4E-0AA434C9DD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D7A0A7-48B3-40D6-95B0-9F05AB8B8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14399D-137D-4C98-9502-FE0F5FC1E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Chromatin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410DBB-FC8E-45C9-8A8D-860116D69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8356"/>
            <a:ext cx="10753200" cy="4659643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= </a:t>
            </a:r>
            <a:r>
              <a:rPr lang="cs-CZ" sz="2000" b="1" dirty="0"/>
              <a:t>d</a:t>
            </a:r>
            <a:r>
              <a:rPr lang="en-GB" sz="2000" b="1" dirty="0" err="1"/>
              <a:t>ekondenzované</a:t>
            </a:r>
            <a:r>
              <a:rPr lang="en-GB" sz="2000" b="1" dirty="0"/>
              <a:t> </a:t>
            </a:r>
            <a:r>
              <a:rPr lang="en-GB" sz="2000" b="1" dirty="0" err="1"/>
              <a:t>chromosomy</a:t>
            </a:r>
            <a:r>
              <a:rPr lang="en-GB" sz="2000" b="1" dirty="0"/>
              <a:t> v </a:t>
            </a:r>
            <a:r>
              <a:rPr lang="en-GB" sz="2000" b="1" dirty="0" err="1"/>
              <a:t>interfázi</a:t>
            </a:r>
            <a:r>
              <a:rPr lang="en-GB" sz="2000" b="1" dirty="0"/>
              <a:t> </a:t>
            </a:r>
            <a:endParaRPr lang="cs-CZ" sz="2000" b="1" dirty="0"/>
          </a:p>
          <a:p>
            <a:r>
              <a:rPr lang="cs-CZ" sz="2000" dirty="0">
                <a:solidFill>
                  <a:srgbClr val="0000DC"/>
                </a:solidFill>
              </a:rPr>
              <a:t>h</a:t>
            </a:r>
            <a:r>
              <a:rPr lang="en-GB" sz="2000" dirty="0" err="1">
                <a:solidFill>
                  <a:srgbClr val="0000DC"/>
                </a:solidFill>
              </a:rPr>
              <a:t>eterochromatin</a:t>
            </a:r>
            <a:r>
              <a:rPr lang="en-GB" sz="2000" dirty="0"/>
              <a:t> </a:t>
            </a:r>
            <a:endParaRPr lang="cs-CZ" sz="2000" dirty="0"/>
          </a:p>
          <a:p>
            <a:pPr>
              <a:lnSpc>
                <a:spcPts val="3000"/>
              </a:lnSpc>
            </a:pPr>
            <a:r>
              <a:rPr lang="en-GB" sz="2000" dirty="0" err="1"/>
              <a:t>tmavé</a:t>
            </a:r>
            <a:r>
              <a:rPr lang="en-GB" sz="2000" dirty="0"/>
              <a:t> </a:t>
            </a:r>
            <a:r>
              <a:rPr lang="en-GB" sz="2000" dirty="0" err="1"/>
              <a:t>hrudky</a:t>
            </a:r>
            <a:r>
              <a:rPr lang="cs-CZ" sz="2000" dirty="0"/>
              <a:t>, elektronově </a:t>
            </a:r>
            <a:r>
              <a:rPr lang="cs-CZ" sz="2000" dirty="0" err="1"/>
              <a:t>denzní</a:t>
            </a:r>
            <a:r>
              <a:rPr lang="cs-CZ" sz="2000" dirty="0"/>
              <a:t>, výrazně se barví</a:t>
            </a:r>
            <a:r>
              <a:rPr lang="en-GB" sz="2000" dirty="0"/>
              <a:t> </a:t>
            </a:r>
            <a:endParaRPr lang="cs-CZ" sz="2000" dirty="0"/>
          </a:p>
          <a:p>
            <a:pPr>
              <a:lnSpc>
                <a:spcPts val="3000"/>
              </a:lnSpc>
            </a:pPr>
            <a:r>
              <a:rPr lang="cs-CZ" sz="2000" dirty="0"/>
              <a:t>pouze částečně </a:t>
            </a:r>
            <a:r>
              <a:rPr lang="cs-CZ" sz="2000" dirty="0" err="1"/>
              <a:t>dekondenzovaný</a:t>
            </a:r>
            <a:r>
              <a:rPr lang="cs-CZ" sz="2000" dirty="0"/>
              <a:t>, </a:t>
            </a:r>
            <a:r>
              <a:rPr lang="en-GB" sz="2000" dirty="0" err="1"/>
              <a:t>spiralizované</a:t>
            </a:r>
            <a:r>
              <a:rPr lang="en-GB" sz="2000" dirty="0"/>
              <a:t> a </a:t>
            </a:r>
            <a:r>
              <a:rPr lang="en-GB" sz="2000" dirty="0" err="1"/>
              <a:t>dehydratované</a:t>
            </a:r>
            <a:r>
              <a:rPr lang="en-GB" sz="2000" dirty="0"/>
              <a:t> </a:t>
            </a:r>
            <a:r>
              <a:rPr lang="en-GB" sz="2000" dirty="0" err="1"/>
              <a:t>úseky</a:t>
            </a:r>
            <a:r>
              <a:rPr lang="en-GB" sz="2000" dirty="0"/>
              <a:t> </a:t>
            </a:r>
            <a:r>
              <a:rPr lang="en-GB" sz="2000" dirty="0" err="1"/>
              <a:t>chromosomů</a:t>
            </a:r>
            <a:r>
              <a:rPr lang="cs-CZ" sz="2000" dirty="0"/>
              <a:t>, 	   </a:t>
            </a:r>
            <a:r>
              <a:rPr lang="cs-CZ" sz="2000" dirty="0">
                <a:solidFill>
                  <a:srgbClr val="C00000"/>
                </a:solidFill>
              </a:rPr>
              <a:t>není transkripčně aktivní</a:t>
            </a:r>
            <a:r>
              <a:rPr lang="en-GB" sz="2000" dirty="0"/>
              <a:t>                                                                  </a:t>
            </a:r>
            <a:endParaRPr lang="cs-CZ" sz="2000" dirty="0"/>
          </a:p>
          <a:p>
            <a:pPr lvl="1"/>
            <a:r>
              <a:rPr lang="en-GB" dirty="0" err="1"/>
              <a:t>marginální</a:t>
            </a:r>
            <a:endParaRPr lang="cs-CZ" dirty="0"/>
          </a:p>
          <a:p>
            <a:pPr lvl="1"/>
            <a:r>
              <a:rPr lang="en-GB" dirty="0" err="1"/>
              <a:t>karyosomy</a:t>
            </a:r>
            <a:r>
              <a:rPr lang="en-GB" dirty="0"/>
              <a:t>                                                                                            </a:t>
            </a:r>
            <a:endParaRPr lang="cs-CZ" dirty="0"/>
          </a:p>
          <a:p>
            <a:pPr lvl="1"/>
            <a:r>
              <a:rPr lang="cs-CZ" dirty="0"/>
              <a:t>a</a:t>
            </a:r>
            <a:r>
              <a:rPr lang="en-GB" dirty="0" err="1"/>
              <a:t>sociovaný</a:t>
            </a:r>
            <a:r>
              <a:rPr lang="cs-CZ" dirty="0"/>
              <a:t> </a:t>
            </a:r>
            <a:r>
              <a:rPr lang="en-GB" dirty="0"/>
              <a:t>s </a:t>
            </a:r>
            <a:r>
              <a:rPr lang="en-GB" dirty="0" err="1"/>
              <a:t>jadérkem</a:t>
            </a:r>
            <a:r>
              <a:rPr lang="en-GB" dirty="0"/>
              <a:t>  (</a:t>
            </a:r>
            <a:r>
              <a:rPr lang="en-GB" dirty="0" err="1"/>
              <a:t>perinukleolární</a:t>
            </a:r>
            <a:r>
              <a:rPr lang="en-GB" dirty="0"/>
              <a:t>) </a:t>
            </a:r>
            <a:endParaRPr lang="cs-CZ" dirty="0"/>
          </a:p>
          <a:p>
            <a:pPr lvl="1"/>
            <a:endParaRPr lang="cs-CZ" dirty="0">
              <a:solidFill>
                <a:srgbClr val="C00000"/>
              </a:solidFill>
            </a:endParaRPr>
          </a:p>
          <a:p>
            <a:pPr lvl="1"/>
            <a:endParaRPr lang="cs-CZ" sz="200" dirty="0"/>
          </a:p>
          <a:p>
            <a:r>
              <a:rPr lang="cs-CZ" sz="2000" dirty="0">
                <a:solidFill>
                  <a:srgbClr val="0000DC"/>
                </a:solidFill>
              </a:rPr>
              <a:t>e</a:t>
            </a:r>
            <a:r>
              <a:rPr lang="en-GB" sz="2000" dirty="0" err="1">
                <a:solidFill>
                  <a:srgbClr val="0000DC"/>
                </a:solidFill>
              </a:rPr>
              <a:t>uchromatin</a:t>
            </a:r>
            <a:r>
              <a:rPr lang="en-GB" sz="2000" dirty="0">
                <a:solidFill>
                  <a:srgbClr val="0000DC"/>
                </a:solidFill>
              </a:rPr>
              <a:t> </a:t>
            </a:r>
            <a:endParaRPr lang="cs-CZ" sz="2000" dirty="0">
              <a:solidFill>
                <a:srgbClr val="0000DC"/>
              </a:solidFill>
            </a:endParaRPr>
          </a:p>
          <a:p>
            <a:pPr>
              <a:lnSpc>
                <a:spcPts val="3000"/>
              </a:lnSpc>
            </a:pPr>
            <a:r>
              <a:rPr lang="cs-CZ" sz="2000" dirty="0"/>
              <a:t>barví se méně - s</a:t>
            </a:r>
            <a:r>
              <a:rPr lang="en-GB" sz="2000" dirty="0" err="1"/>
              <a:t>větlý</a:t>
            </a:r>
            <a:r>
              <a:rPr lang="cs-CZ" sz="2000" dirty="0"/>
              <a:t>, elektronově málo </a:t>
            </a:r>
            <a:r>
              <a:rPr lang="cs-CZ" sz="2000" dirty="0" err="1"/>
              <a:t>denzní</a:t>
            </a:r>
            <a:endParaRPr lang="cs-CZ" sz="2000" dirty="0"/>
          </a:p>
          <a:p>
            <a:pPr>
              <a:lnSpc>
                <a:spcPts val="3000"/>
              </a:lnSpc>
            </a:pPr>
            <a:r>
              <a:rPr lang="cs-CZ" sz="2000" dirty="0"/>
              <a:t>úplně </a:t>
            </a:r>
            <a:r>
              <a:rPr lang="cs-CZ" sz="2000" dirty="0" err="1"/>
              <a:t>dekondenzovaný</a:t>
            </a:r>
            <a:r>
              <a:rPr lang="cs-CZ" sz="2000" dirty="0"/>
              <a:t>, </a:t>
            </a:r>
            <a:r>
              <a:rPr lang="cs-CZ" sz="2000" dirty="0">
                <a:solidFill>
                  <a:srgbClr val="C00000"/>
                </a:solidFill>
              </a:rPr>
              <a:t>transkripčně </a:t>
            </a:r>
            <a:r>
              <a:rPr lang="en-GB" sz="2000" dirty="0" err="1">
                <a:solidFill>
                  <a:srgbClr val="C00000"/>
                </a:solidFill>
              </a:rPr>
              <a:t>aktivní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úseky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chromosomů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09889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www.med.muni.cz/histol/MedAtlas_2/img_1024x768/HP_img6-2-2.jpg">
            <a:extLst>
              <a:ext uri="{FF2B5EF4-FFF2-40B4-BE49-F238E27FC236}">
                <a16:creationId xmlns:a16="http://schemas.microsoft.com/office/drawing/2014/main" id="{E472B7C0-1FDA-43AA-971F-5EBE284D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69" y="965426"/>
            <a:ext cx="6932103" cy="51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C19253-2621-4719-A2B3-B9B153AFC79B}"/>
              </a:ext>
            </a:extLst>
          </p:cNvPr>
          <p:cNvSpPr txBox="1">
            <a:spLocks noChangeArrowheads="1"/>
          </p:cNvSpPr>
          <p:nvPr/>
        </p:nvSpPr>
        <p:spPr>
          <a:xfrm>
            <a:off x="727046" y="1677798"/>
            <a:ext cx="9144000" cy="1008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sz="2400" kern="0" dirty="0"/>
              <a:t>Heterochromatin                                                                                        </a:t>
            </a:r>
            <a:r>
              <a:rPr lang="cs-CZ" altLang="cs-CZ" sz="2400" b="0" kern="0" dirty="0">
                <a:solidFill>
                  <a:schemeClr val="tx1"/>
                </a:solidFill>
              </a:rPr>
              <a:t>1. marginální</a:t>
            </a:r>
          </a:p>
          <a:p>
            <a:r>
              <a:rPr lang="cs-CZ" altLang="cs-CZ" sz="2400" b="0" kern="0" dirty="0">
                <a:solidFill>
                  <a:schemeClr val="tx1"/>
                </a:solidFill>
              </a:rPr>
              <a:t>2. </a:t>
            </a:r>
            <a:r>
              <a:rPr lang="cs-CZ" altLang="cs-CZ" sz="2400" b="0" kern="0" dirty="0" err="1">
                <a:solidFill>
                  <a:schemeClr val="tx1"/>
                </a:solidFill>
              </a:rPr>
              <a:t>karyosomy</a:t>
            </a:r>
            <a:endParaRPr lang="cs-CZ" altLang="cs-CZ" sz="2400" b="0" kern="0" dirty="0">
              <a:solidFill>
                <a:schemeClr val="tx1"/>
              </a:solidFill>
            </a:endParaRPr>
          </a:p>
          <a:p>
            <a:r>
              <a:rPr lang="cs-CZ" altLang="cs-CZ" sz="2400" b="0" kern="0" dirty="0">
                <a:solidFill>
                  <a:schemeClr val="tx1"/>
                </a:solidFill>
              </a:rPr>
              <a:t>3. </a:t>
            </a:r>
            <a:r>
              <a:rPr lang="cs-CZ" altLang="cs-CZ" sz="2400" b="0" kern="0" dirty="0" err="1">
                <a:solidFill>
                  <a:schemeClr val="tx1"/>
                </a:solidFill>
              </a:rPr>
              <a:t>perinukleolární</a:t>
            </a:r>
            <a:endParaRPr lang="cs-CZ" altLang="cs-CZ" sz="2400" b="0" kern="0" dirty="0">
              <a:solidFill>
                <a:schemeClr val="tx1"/>
              </a:solidFill>
            </a:endParaRPr>
          </a:p>
          <a:p>
            <a:endParaRPr lang="cs-CZ" altLang="cs-CZ" sz="2400" b="0" kern="0" dirty="0">
              <a:solidFill>
                <a:schemeClr val="tx1"/>
              </a:solidFill>
            </a:endParaRPr>
          </a:p>
          <a:p>
            <a:r>
              <a:rPr lang="cs-CZ" altLang="cs-CZ" sz="2400" kern="0" dirty="0" err="1"/>
              <a:t>Euchromatin</a:t>
            </a:r>
            <a:endParaRPr lang="cs-CZ" altLang="cs-CZ" sz="2400" b="0" kern="0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2E211CD-B1ED-4DFF-89BC-C1A54477C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16568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www.med.muni.cz/histol/MedAtlas_2/img_1024x768/HP_img6-2-3.jpg">
            <a:extLst>
              <a:ext uri="{FF2B5EF4-FFF2-40B4-BE49-F238E27FC236}">
                <a16:creationId xmlns:a16="http://schemas.microsoft.com/office/drawing/2014/main" id="{CA6A5265-890A-4CA4-A828-964E660F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12" y="411034"/>
            <a:ext cx="7513740" cy="563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EAF6D4-38B6-4964-ADB2-F1ADB7206CE9}"/>
              </a:ext>
            </a:extLst>
          </p:cNvPr>
          <p:cNvSpPr txBox="1"/>
          <p:nvPr/>
        </p:nvSpPr>
        <p:spPr>
          <a:xfrm>
            <a:off x="3652707" y="607763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0" kern="0" dirty="0">
                <a:solidFill>
                  <a:schemeClr val="tx1"/>
                </a:solidFill>
                <a:latin typeface="+mn-lt"/>
              </a:rPr>
              <a:t>Jádro s převahou </a:t>
            </a:r>
            <a:r>
              <a:rPr lang="cs-CZ" altLang="cs-CZ" sz="1800" b="0" kern="0" dirty="0" err="1">
                <a:solidFill>
                  <a:schemeClr val="tx1"/>
                </a:solidFill>
                <a:latin typeface="+mn-lt"/>
              </a:rPr>
              <a:t>euchromatinu</a:t>
            </a:r>
            <a:endParaRPr lang="cs-CZ" altLang="cs-CZ" sz="18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B3074E3-0249-47EF-848C-121F3674F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134211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3593A2-3188-484B-BEAD-FBD1E5D18D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64DF9D-6252-47A3-A260-4DCAD499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Jadérko (</a:t>
            </a:r>
            <a:r>
              <a:rPr lang="cs-CZ" altLang="cs-CZ" dirty="0" err="1"/>
              <a:t>nucleolus</a:t>
            </a:r>
            <a:r>
              <a:rPr lang="cs-CZ" altLang="cs-CZ" dirty="0"/>
              <a:t>) 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01B2F93-7FF7-4EFA-BDC9-5C861AA11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856969" cy="4139998"/>
          </a:xfrm>
        </p:spPr>
        <p:txBody>
          <a:bodyPr/>
          <a:lstStyle/>
          <a:p>
            <a:pPr eaLnBrk="1" hangingPunct="1"/>
            <a:r>
              <a:rPr lang="cs-CZ" altLang="cs-CZ" dirty="0"/>
              <a:t>počet nekonstantní (1 – 10), během mitózy mizí v profázi a objeví se v telofázi</a:t>
            </a:r>
          </a:p>
          <a:p>
            <a:pPr eaLnBrk="1" hangingPunct="1"/>
            <a:r>
              <a:rPr lang="cs-CZ" altLang="cs-CZ" dirty="0"/>
              <a:t>velikost 1 – 2 </a:t>
            </a:r>
            <a:r>
              <a:rPr lang="cs-CZ" altLang="cs-CZ" b="1" dirty="0">
                <a:sym typeface="Symbol" panose="05050102010706020507" pitchFamily="18" charset="2"/>
              </a:rPr>
              <a:t></a:t>
            </a:r>
            <a:r>
              <a:rPr lang="cs-CZ" altLang="cs-CZ" dirty="0">
                <a:sym typeface="Symbol" panose="05050102010706020507" pitchFamily="18" charset="2"/>
              </a:rPr>
              <a:t>m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dirty="0"/>
              <a:t>sférický tvar</a:t>
            </a:r>
          </a:p>
          <a:p>
            <a:pPr eaLnBrk="1" hangingPunct="1"/>
            <a:r>
              <a:rPr lang="cs-CZ" altLang="cs-CZ" dirty="0"/>
              <a:t>Složení - RNA, proteiny, DNA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3000" b="1" dirty="0"/>
              <a:t>jadérko není ohraničeno žádnou membránou!</a:t>
            </a:r>
          </a:p>
          <a:p>
            <a:endParaRPr lang="en-GB" dirty="0"/>
          </a:p>
        </p:txBody>
      </p:sp>
      <p:pic>
        <p:nvPicPr>
          <p:cNvPr id="6" name="Picture 2" descr="http://www.med.muni.cz/histol/MedAtlas_2/img_1024x768/HP_img6-2-2.jpg">
            <a:extLst>
              <a:ext uri="{FF2B5EF4-FFF2-40B4-BE49-F238E27FC236}">
                <a16:creationId xmlns:a16="http://schemas.microsoft.com/office/drawing/2014/main" id="{9B8D0416-AA31-4887-9E2C-7BE66DDB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66" y="1440002"/>
            <a:ext cx="5963335" cy="44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79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65757" y="5825992"/>
            <a:ext cx="87664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hlinkClick r:id="rId2"/>
              </a:rPr>
              <a:t>https://histology.med.muni.cz/education/electronic-study-resources</a:t>
            </a:r>
            <a:endParaRPr lang="cs-CZ" sz="2000" dirty="0"/>
          </a:p>
          <a:p>
            <a:endParaRPr lang="cs-CZ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C7C71C1-3FC2-4A68-9AF8-217264286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154" y="3249494"/>
            <a:ext cx="4052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0" dirty="0">
                <a:effectLst/>
                <a:latin typeface="Calibri" panose="020F0502020204030204" pitchFamily="34" charset="0"/>
                <a:hlinkClick r:id="rId3"/>
              </a:rPr>
              <a:t>https://histology.med.muni.cz/</a:t>
            </a:r>
            <a:endParaRPr lang="en-US" u="sng" dirty="0">
              <a:solidFill>
                <a:srgbClr val="0000B0"/>
              </a:solidFill>
              <a:cs typeface="Arial" charset="0"/>
            </a:endParaRPr>
          </a:p>
        </p:txBody>
      </p:sp>
      <p:sp>
        <p:nvSpPr>
          <p:cNvPr id="11" name="Šipka: ohnutá 10">
            <a:extLst>
              <a:ext uri="{FF2B5EF4-FFF2-40B4-BE49-F238E27FC236}">
                <a16:creationId xmlns:a16="http://schemas.microsoft.com/office/drawing/2014/main" id="{91C83A66-AE2F-439E-BA1C-726EADE153D4}"/>
              </a:ext>
            </a:extLst>
          </p:cNvPr>
          <p:cNvSpPr/>
          <p:nvPr/>
        </p:nvSpPr>
        <p:spPr bwMode="auto">
          <a:xfrm rot="10800000" flipH="1">
            <a:off x="3889641" y="4100854"/>
            <a:ext cx="1146340" cy="1187644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21299999" rev="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04EEC7A-57F2-47B7-A5DE-A6093F622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20" y="635631"/>
            <a:ext cx="5358580" cy="24518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7F4389-1634-4DC5-B426-76C3F355E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147" y="552768"/>
            <a:ext cx="4032801" cy="5265173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5AFD602-CC42-4EC7-855B-402A543744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C7218F-A42B-4581-A817-AFD02F6DD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5F62E9-A1DB-4AF6-B20F-98A0A076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Jadérko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A15D3F-6F86-4204-B0BE-86F669418A1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449505"/>
            <a:ext cx="6486344" cy="4884352"/>
          </a:xfrm>
        </p:spPr>
        <p:txBody>
          <a:bodyPr/>
          <a:lstStyle/>
          <a:p>
            <a:pPr eaLnBrk="1" hangingPunct="1"/>
            <a:r>
              <a:rPr lang="cs-CZ" altLang="cs-CZ" sz="3000" dirty="0"/>
              <a:t>struktura</a:t>
            </a:r>
          </a:p>
          <a:p>
            <a:pPr marL="692150" lvl="1" indent="-347663"/>
            <a:r>
              <a:rPr lang="cs-CZ" altLang="cs-CZ" sz="2400" dirty="0">
                <a:solidFill>
                  <a:srgbClr val="0000DC"/>
                </a:solidFill>
              </a:rPr>
              <a:t>organizační centra </a:t>
            </a:r>
            <a:r>
              <a:rPr lang="cs-CZ" altLang="cs-CZ" sz="2400" dirty="0"/>
              <a:t>(NOR) - </a:t>
            </a:r>
            <a:r>
              <a:rPr lang="en-GB" sz="2400" dirty="0" err="1"/>
              <a:t>chromozomální</a:t>
            </a:r>
            <a:r>
              <a:rPr lang="en-GB" sz="2400" dirty="0"/>
              <a:t> DNA </a:t>
            </a:r>
            <a:r>
              <a:rPr lang="en-GB" sz="2400" dirty="0" err="1"/>
              <a:t>kódující</a:t>
            </a:r>
            <a:r>
              <a:rPr lang="en-GB" sz="2400" dirty="0"/>
              <a:t> rRNA</a:t>
            </a:r>
            <a:endParaRPr lang="cs-CZ" altLang="cs-CZ" sz="2400" dirty="0"/>
          </a:p>
          <a:p>
            <a:pPr marL="692150" lvl="1" indent="-347663"/>
            <a:r>
              <a:rPr lang="cs-CZ" altLang="cs-CZ" sz="2400" dirty="0" err="1">
                <a:solidFill>
                  <a:srgbClr val="0000DC"/>
                </a:solidFill>
              </a:rPr>
              <a:t>pars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fibrosa</a:t>
            </a:r>
            <a:r>
              <a:rPr lang="cs-CZ" altLang="cs-CZ" sz="2400" dirty="0"/>
              <a:t> - transkribovaná </a:t>
            </a:r>
            <a:r>
              <a:rPr lang="cs-CZ" altLang="cs-CZ" sz="2400" dirty="0" err="1"/>
              <a:t>rRNA</a:t>
            </a:r>
            <a:endParaRPr lang="cs-CZ" altLang="cs-CZ" sz="2400" dirty="0"/>
          </a:p>
          <a:p>
            <a:pPr marL="692150" lvl="1" indent="-347663"/>
            <a:r>
              <a:rPr lang="cs-CZ" altLang="cs-CZ" sz="2400" dirty="0" err="1">
                <a:solidFill>
                  <a:srgbClr val="0000DC"/>
                </a:solidFill>
              </a:rPr>
              <a:t>pars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granulosa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/>
              <a:t>-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+ proteiny  (</a:t>
            </a:r>
            <a:r>
              <a:rPr lang="cs-CZ" altLang="cs-CZ" sz="2400" dirty="0" err="1"/>
              <a:t>ribosomové</a:t>
            </a:r>
            <a:r>
              <a:rPr lang="cs-CZ" altLang="cs-CZ" sz="2400" dirty="0"/>
              <a:t> podjednotky)</a:t>
            </a:r>
          </a:p>
          <a:p>
            <a:pPr marL="692150" lvl="1" indent="-347663"/>
            <a:r>
              <a:rPr lang="cs-CZ" altLang="cs-CZ" sz="2400" dirty="0" err="1">
                <a:solidFill>
                  <a:srgbClr val="0000DC"/>
                </a:solidFill>
              </a:rPr>
              <a:t>perinukleolární</a:t>
            </a:r>
            <a:r>
              <a:rPr lang="cs-CZ" altLang="cs-CZ" sz="2400" dirty="0">
                <a:solidFill>
                  <a:srgbClr val="0000DC"/>
                </a:solidFill>
              </a:rPr>
              <a:t> heterochromatin </a:t>
            </a:r>
            <a:r>
              <a:rPr lang="cs-CZ" altLang="cs-CZ" sz="2400" dirty="0"/>
              <a:t>(asociovaný s jadérkem)</a:t>
            </a:r>
          </a:p>
          <a:p>
            <a:pPr marL="692150" lvl="1" indent="-347663"/>
            <a:endParaRPr lang="cs-CZ" altLang="cs-CZ" sz="2400" dirty="0"/>
          </a:p>
          <a:p>
            <a:pPr eaLnBrk="1" hangingPunct="1"/>
            <a:r>
              <a:rPr lang="cs-CZ" altLang="cs-CZ" sz="3000" dirty="0"/>
              <a:t>funkce</a:t>
            </a:r>
          </a:p>
          <a:p>
            <a:pPr marL="692150" lvl="1" indent="-347663"/>
            <a:r>
              <a:rPr lang="cs-CZ" altLang="cs-CZ" sz="2400" dirty="0"/>
              <a:t>místo syntézy a dozrávání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v </a:t>
            </a:r>
            <a:r>
              <a:rPr lang="cs-CZ" altLang="cs-CZ" sz="2400" dirty="0" err="1"/>
              <a:t>ribosomové</a:t>
            </a:r>
            <a:r>
              <a:rPr lang="cs-CZ" altLang="cs-CZ" sz="2400" dirty="0"/>
              <a:t> podjednotky</a:t>
            </a:r>
          </a:p>
          <a:p>
            <a:endParaRPr lang="en-GB" dirty="0"/>
          </a:p>
        </p:txBody>
      </p:sp>
      <p:pic>
        <p:nvPicPr>
          <p:cNvPr id="10" name="Picture 2" descr="http://www.med.muni.cz/histol/MedAtlas_2/img_1024x768/HP_img6-2-2.jpg">
            <a:extLst>
              <a:ext uri="{FF2B5EF4-FFF2-40B4-BE49-F238E27FC236}">
                <a16:creationId xmlns:a16="http://schemas.microsoft.com/office/drawing/2014/main" id="{01B9B393-67B9-45B4-A66B-A99DF30AABEF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48645" r="51701" b="1587"/>
          <a:stretch/>
        </p:blipFill>
        <p:spPr bwMode="auto">
          <a:xfrm>
            <a:off x="7015954" y="1352696"/>
            <a:ext cx="4737022" cy="448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84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D0882631-E0A7-4C65-AC6D-2BE1BC098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/>
          <a:stretch/>
        </p:blipFill>
        <p:spPr>
          <a:xfrm>
            <a:off x="353739" y="3131608"/>
            <a:ext cx="2557242" cy="2562276"/>
          </a:xfrm>
          <a:prstGeom prst="rect">
            <a:avLst/>
          </a:prstGeom>
        </p:spPr>
      </p:pic>
      <p:pic>
        <p:nvPicPr>
          <p:cNvPr id="21505" name="Picture 2" descr="http://www.med.muni.cz/histol/MedAtlas_2/img_1024x768/HP_img6-2-5.jpg">
            <a:extLst>
              <a:ext uri="{FF2B5EF4-FFF2-40B4-BE49-F238E27FC236}">
                <a16:creationId xmlns:a16="http://schemas.microsoft.com/office/drawing/2014/main" id="{65729743-37BB-4E93-9CF7-146E7B07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459" y="679507"/>
            <a:ext cx="6985233" cy="52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9A0E3E-41A4-47F0-9659-3D6052357298}"/>
              </a:ext>
            </a:extLst>
          </p:cNvPr>
          <p:cNvSpPr txBox="1"/>
          <p:nvPr/>
        </p:nvSpPr>
        <p:spPr>
          <a:xfrm>
            <a:off x="10144387" y="2445255"/>
            <a:ext cx="1818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Pars fibrosa</a:t>
            </a:r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07ABFE-065B-4AF3-8AA4-191FBAA55210}"/>
              </a:ext>
            </a:extLst>
          </p:cNvPr>
          <p:cNvSpPr txBox="1"/>
          <p:nvPr/>
        </p:nvSpPr>
        <p:spPr>
          <a:xfrm>
            <a:off x="9826304" y="3940595"/>
            <a:ext cx="2454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Pars </a:t>
            </a:r>
            <a:r>
              <a:rPr lang="cs-CZ" sz="2400" dirty="0" err="1"/>
              <a:t>granulosa</a:t>
            </a:r>
            <a:endParaRPr lang="en-GB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1580699-E9B2-47B7-B683-17C626D43EE5}"/>
              </a:ext>
            </a:extLst>
          </p:cNvPr>
          <p:cNvCxnSpPr>
            <a:stCxn id="5" idx="1"/>
          </p:cNvCxnSpPr>
          <p:nvPr/>
        </p:nvCxnSpPr>
        <p:spPr bwMode="auto">
          <a:xfrm flipH="1" flipV="1">
            <a:off x="7269062" y="3833769"/>
            <a:ext cx="2557242" cy="3376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F6B45E6-A0F2-483A-AB21-FA0EC0B143E7}"/>
              </a:ext>
            </a:extLst>
          </p:cNvPr>
          <p:cNvCxnSpPr>
            <a:stCxn id="4" idx="1"/>
          </p:cNvCxnSpPr>
          <p:nvPr/>
        </p:nvCxnSpPr>
        <p:spPr bwMode="auto">
          <a:xfrm flipH="1" flipV="1">
            <a:off x="7231310" y="2365695"/>
            <a:ext cx="2913077" cy="3103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DE886F-FEA9-4A29-894A-02613851D123}"/>
              </a:ext>
            </a:extLst>
          </p:cNvPr>
          <p:cNvSpPr txBox="1"/>
          <p:nvPr/>
        </p:nvSpPr>
        <p:spPr>
          <a:xfrm>
            <a:off x="964734" y="1689894"/>
            <a:ext cx="1398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Fibrilární centrum</a:t>
            </a:r>
            <a:endParaRPr lang="en-GB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837C23E-FB2F-4678-B130-5CFDB1FFF7F6}"/>
              </a:ext>
            </a:extLst>
          </p:cNvPr>
          <p:cNvCxnSpPr>
            <a:stCxn id="12" idx="3"/>
          </p:cNvCxnSpPr>
          <p:nvPr/>
        </p:nvCxnSpPr>
        <p:spPr bwMode="auto">
          <a:xfrm>
            <a:off x="2362900" y="2105393"/>
            <a:ext cx="4532851" cy="3398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C2D3AB39-3B0E-4404-99F9-9BE828526B2B}"/>
              </a:ext>
            </a:extLst>
          </p:cNvPr>
          <p:cNvCxnSpPr>
            <a:stCxn id="12" idx="3"/>
          </p:cNvCxnSpPr>
          <p:nvPr/>
        </p:nvCxnSpPr>
        <p:spPr bwMode="auto">
          <a:xfrm>
            <a:off x="2362900" y="2105393"/>
            <a:ext cx="2259434" cy="1258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BB661A90-8811-4B9E-9DB0-7D380D757A70}"/>
              </a:ext>
            </a:extLst>
          </p:cNvPr>
          <p:cNvCxnSpPr>
            <a:stCxn id="4" idx="1"/>
          </p:cNvCxnSpPr>
          <p:nvPr/>
        </p:nvCxnSpPr>
        <p:spPr bwMode="auto">
          <a:xfrm flipH="1">
            <a:off x="7399090" y="2676088"/>
            <a:ext cx="2745297" cy="2904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50D5A72-3717-4F0D-A2A3-1892F7EBAB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8019A1B-5761-42D6-B9BF-A1FE552FA9A3}"/>
              </a:ext>
            </a:extLst>
          </p:cNvPr>
          <p:cNvSpPr txBox="1"/>
          <p:nvPr/>
        </p:nvSpPr>
        <p:spPr>
          <a:xfrm>
            <a:off x="1033942" y="5962298"/>
            <a:ext cx="9955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 err="1"/>
              <a:t>Pars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fibrosa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pars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granulosa</a:t>
            </a:r>
            <a:r>
              <a:rPr lang="cs-CZ" altLang="cs-CZ" sz="2000" dirty="0"/>
              <a:t> tvoří dohromady tmavé pruhy zvané </a:t>
            </a:r>
            <a:r>
              <a:rPr lang="cs-CZ" altLang="cs-CZ" sz="2000" dirty="0" err="1"/>
              <a:t>nukleolonemata</a:t>
            </a:r>
            <a:r>
              <a:rPr lang="cs-CZ" alt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5117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017B030-4B76-4EDD-983A-EA2D640F1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dirty="0"/>
              <a:t>Typy jadérek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979917A-D123-427F-879B-8E6D36D975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7083608" cy="4139998"/>
          </a:xfrm>
        </p:spPr>
        <p:txBody>
          <a:bodyPr/>
          <a:lstStyle/>
          <a:p>
            <a:r>
              <a:rPr lang="cs-CZ" altLang="cs-CZ" sz="2400" dirty="0"/>
              <a:t>Retikulární </a:t>
            </a:r>
          </a:p>
          <a:p>
            <a:pPr marL="72000" indent="0">
              <a:buNone/>
            </a:pPr>
            <a:r>
              <a:rPr lang="cs-CZ" altLang="cs-CZ" sz="1600" dirty="0"/>
              <a:t>   (</a:t>
            </a:r>
            <a:r>
              <a:rPr lang="cs-CZ" altLang="cs-CZ" sz="1600" dirty="0" err="1"/>
              <a:t>nukleolonemata</a:t>
            </a:r>
            <a:r>
              <a:rPr lang="cs-CZ" altLang="cs-CZ" sz="1600" dirty="0"/>
              <a:t>)</a:t>
            </a:r>
          </a:p>
          <a:p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r>
              <a:rPr lang="cs-CZ" altLang="cs-CZ" sz="2400" dirty="0"/>
              <a:t>Kompaktní</a:t>
            </a:r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r>
              <a:rPr lang="cs-CZ" altLang="cs-CZ" sz="2400" dirty="0"/>
              <a:t>Prstenčité </a:t>
            </a:r>
            <a:endParaRPr lang="cs-CZ" altLang="cs-CZ" sz="2000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7B5CA47-4517-4422-9823-9047B3316C8B}"/>
              </a:ext>
            </a:extLst>
          </p:cNvPr>
          <p:cNvGrpSpPr/>
          <p:nvPr/>
        </p:nvGrpSpPr>
        <p:grpSpPr>
          <a:xfrm>
            <a:off x="2764025" y="1717307"/>
            <a:ext cx="1132347" cy="3917417"/>
            <a:chOff x="8040688" y="1755776"/>
            <a:chExt cx="1295401" cy="4481513"/>
          </a:xfrm>
        </p:grpSpPr>
        <p:sp>
          <p:nvSpPr>
            <p:cNvPr id="49156" name="Freeform 5">
              <a:extLst>
                <a:ext uri="{FF2B5EF4-FFF2-40B4-BE49-F238E27FC236}">
                  <a16:creationId xmlns:a16="http://schemas.microsoft.com/office/drawing/2014/main" id="{42484019-71DD-420F-8CBC-AB73314C8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313" y="1755776"/>
              <a:ext cx="906462" cy="1065213"/>
            </a:xfrm>
            <a:custGeom>
              <a:avLst/>
              <a:gdLst>
                <a:gd name="T0" fmla="*/ 2147483646 w 571"/>
                <a:gd name="T1" fmla="*/ 2147483646 h 671"/>
                <a:gd name="T2" fmla="*/ 2147483646 w 571"/>
                <a:gd name="T3" fmla="*/ 2147483646 h 671"/>
                <a:gd name="T4" fmla="*/ 2147483646 w 571"/>
                <a:gd name="T5" fmla="*/ 2147483646 h 671"/>
                <a:gd name="T6" fmla="*/ 2147483646 w 571"/>
                <a:gd name="T7" fmla="*/ 2147483646 h 671"/>
                <a:gd name="T8" fmla="*/ 2147483646 w 571"/>
                <a:gd name="T9" fmla="*/ 2147483646 h 671"/>
                <a:gd name="T10" fmla="*/ 2147483646 w 571"/>
                <a:gd name="T11" fmla="*/ 2147483646 h 671"/>
                <a:gd name="T12" fmla="*/ 2147483646 w 571"/>
                <a:gd name="T13" fmla="*/ 2147483646 h 671"/>
                <a:gd name="T14" fmla="*/ 2147483646 w 571"/>
                <a:gd name="T15" fmla="*/ 2147483646 h 671"/>
                <a:gd name="T16" fmla="*/ 2147483646 w 571"/>
                <a:gd name="T17" fmla="*/ 2147483646 h 671"/>
                <a:gd name="T18" fmla="*/ 2147483646 w 571"/>
                <a:gd name="T19" fmla="*/ 2147483646 h 671"/>
                <a:gd name="T20" fmla="*/ 2147483646 w 571"/>
                <a:gd name="T21" fmla="*/ 2147483646 h 671"/>
                <a:gd name="T22" fmla="*/ 2147483646 w 571"/>
                <a:gd name="T23" fmla="*/ 2147483646 h 671"/>
                <a:gd name="T24" fmla="*/ 2147483646 w 571"/>
                <a:gd name="T25" fmla="*/ 2147483646 h 671"/>
                <a:gd name="T26" fmla="*/ 2147483646 w 571"/>
                <a:gd name="T27" fmla="*/ 2147483646 h 671"/>
                <a:gd name="T28" fmla="*/ 2147483646 w 571"/>
                <a:gd name="T29" fmla="*/ 2147483646 h 671"/>
                <a:gd name="T30" fmla="*/ 2147483646 w 571"/>
                <a:gd name="T31" fmla="*/ 2147483646 h 671"/>
                <a:gd name="T32" fmla="*/ 2147483646 w 571"/>
                <a:gd name="T33" fmla="*/ 2147483646 h 671"/>
                <a:gd name="T34" fmla="*/ 2147483646 w 571"/>
                <a:gd name="T35" fmla="*/ 2147483646 h 671"/>
                <a:gd name="T36" fmla="*/ 2147483646 w 571"/>
                <a:gd name="T37" fmla="*/ 2147483646 h 671"/>
                <a:gd name="T38" fmla="*/ 2147483646 w 571"/>
                <a:gd name="T39" fmla="*/ 2147483646 h 671"/>
                <a:gd name="T40" fmla="*/ 2147483646 w 571"/>
                <a:gd name="T41" fmla="*/ 2147483646 h 671"/>
                <a:gd name="T42" fmla="*/ 2147483646 w 571"/>
                <a:gd name="T43" fmla="*/ 2147483646 h 671"/>
                <a:gd name="T44" fmla="*/ 2147483646 w 571"/>
                <a:gd name="T45" fmla="*/ 2147483646 h 671"/>
                <a:gd name="T46" fmla="*/ 2147483646 w 571"/>
                <a:gd name="T47" fmla="*/ 2147483646 h 671"/>
                <a:gd name="T48" fmla="*/ 2147483646 w 571"/>
                <a:gd name="T49" fmla="*/ 2147483646 h 671"/>
                <a:gd name="T50" fmla="*/ 2147483646 w 571"/>
                <a:gd name="T51" fmla="*/ 2147483646 h 671"/>
                <a:gd name="T52" fmla="*/ 2147483646 w 571"/>
                <a:gd name="T53" fmla="*/ 2147483646 h 671"/>
                <a:gd name="T54" fmla="*/ 2147483646 w 571"/>
                <a:gd name="T55" fmla="*/ 2147483646 h 671"/>
                <a:gd name="T56" fmla="*/ 2147483646 w 571"/>
                <a:gd name="T57" fmla="*/ 2147483646 h 671"/>
                <a:gd name="T58" fmla="*/ 2147483646 w 571"/>
                <a:gd name="T59" fmla="*/ 2147483646 h 671"/>
                <a:gd name="T60" fmla="*/ 2147483646 w 571"/>
                <a:gd name="T61" fmla="*/ 2147483646 h 671"/>
                <a:gd name="T62" fmla="*/ 2147483646 w 571"/>
                <a:gd name="T63" fmla="*/ 2147483646 h 671"/>
                <a:gd name="T64" fmla="*/ 2147483646 w 571"/>
                <a:gd name="T65" fmla="*/ 2147483646 h 671"/>
                <a:gd name="T66" fmla="*/ 2147483646 w 571"/>
                <a:gd name="T67" fmla="*/ 2147483646 h 671"/>
                <a:gd name="T68" fmla="*/ 2147483646 w 571"/>
                <a:gd name="T69" fmla="*/ 2147483646 h 671"/>
                <a:gd name="T70" fmla="*/ 2147483646 w 571"/>
                <a:gd name="T71" fmla="*/ 2147483646 h 671"/>
                <a:gd name="T72" fmla="*/ 2147483646 w 571"/>
                <a:gd name="T73" fmla="*/ 2147483646 h 671"/>
                <a:gd name="T74" fmla="*/ 2147483646 w 571"/>
                <a:gd name="T75" fmla="*/ 2147483646 h 671"/>
                <a:gd name="T76" fmla="*/ 2147483646 w 571"/>
                <a:gd name="T77" fmla="*/ 2147483646 h 671"/>
                <a:gd name="T78" fmla="*/ 2147483646 w 571"/>
                <a:gd name="T79" fmla="*/ 2147483646 h 671"/>
                <a:gd name="T80" fmla="*/ 2147483646 w 571"/>
                <a:gd name="T81" fmla="*/ 2147483646 h 671"/>
                <a:gd name="T82" fmla="*/ 2147483646 w 571"/>
                <a:gd name="T83" fmla="*/ 2147483646 h 671"/>
                <a:gd name="T84" fmla="*/ 2147483646 w 571"/>
                <a:gd name="T85" fmla="*/ 2147483646 h 671"/>
                <a:gd name="T86" fmla="*/ 2147483646 w 571"/>
                <a:gd name="T87" fmla="*/ 2147483646 h 671"/>
                <a:gd name="T88" fmla="*/ 2147483646 w 571"/>
                <a:gd name="T89" fmla="*/ 2147483646 h 671"/>
                <a:gd name="T90" fmla="*/ 2147483646 w 571"/>
                <a:gd name="T91" fmla="*/ 2147483646 h 671"/>
                <a:gd name="T92" fmla="*/ 2147483646 w 571"/>
                <a:gd name="T93" fmla="*/ 2147483646 h 671"/>
                <a:gd name="T94" fmla="*/ 2147483646 w 571"/>
                <a:gd name="T95" fmla="*/ 2147483646 h 671"/>
                <a:gd name="T96" fmla="*/ 2147483646 w 571"/>
                <a:gd name="T97" fmla="*/ 2147483646 h 671"/>
                <a:gd name="T98" fmla="*/ 2147483646 w 571"/>
                <a:gd name="T99" fmla="*/ 2147483646 h 671"/>
                <a:gd name="T100" fmla="*/ 2147483646 w 571"/>
                <a:gd name="T101" fmla="*/ 2147483646 h 671"/>
                <a:gd name="T102" fmla="*/ 2147483646 w 571"/>
                <a:gd name="T103" fmla="*/ 2147483646 h 671"/>
                <a:gd name="T104" fmla="*/ 2147483646 w 571"/>
                <a:gd name="T105" fmla="*/ 0 h 671"/>
                <a:gd name="T106" fmla="*/ 2147483646 w 571"/>
                <a:gd name="T107" fmla="*/ 2147483646 h 671"/>
                <a:gd name="T108" fmla="*/ 2147483646 w 571"/>
                <a:gd name="T109" fmla="*/ 2147483646 h 6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71" h="671">
                  <a:moveTo>
                    <a:pt x="201" y="329"/>
                  </a:moveTo>
                  <a:cubicBezTo>
                    <a:pt x="180" y="267"/>
                    <a:pt x="212" y="195"/>
                    <a:pt x="274" y="174"/>
                  </a:cubicBezTo>
                  <a:cubicBezTo>
                    <a:pt x="284" y="176"/>
                    <a:pt x="345" y="176"/>
                    <a:pt x="338" y="211"/>
                  </a:cubicBezTo>
                  <a:cubicBezTo>
                    <a:pt x="334" y="230"/>
                    <a:pt x="304" y="231"/>
                    <a:pt x="292" y="247"/>
                  </a:cubicBezTo>
                  <a:cubicBezTo>
                    <a:pt x="266" y="282"/>
                    <a:pt x="242" y="316"/>
                    <a:pt x="228" y="357"/>
                  </a:cubicBezTo>
                  <a:cubicBezTo>
                    <a:pt x="231" y="372"/>
                    <a:pt x="228" y="391"/>
                    <a:pt x="238" y="403"/>
                  </a:cubicBezTo>
                  <a:cubicBezTo>
                    <a:pt x="246" y="412"/>
                    <a:pt x="263" y="407"/>
                    <a:pt x="274" y="412"/>
                  </a:cubicBezTo>
                  <a:cubicBezTo>
                    <a:pt x="362" y="449"/>
                    <a:pt x="236" y="414"/>
                    <a:pt x="338" y="439"/>
                  </a:cubicBezTo>
                  <a:cubicBezTo>
                    <a:pt x="378" y="435"/>
                    <a:pt x="426" y="446"/>
                    <a:pt x="457" y="421"/>
                  </a:cubicBezTo>
                  <a:cubicBezTo>
                    <a:pt x="472" y="409"/>
                    <a:pt x="480" y="389"/>
                    <a:pt x="494" y="375"/>
                  </a:cubicBezTo>
                  <a:cubicBezTo>
                    <a:pt x="475" y="273"/>
                    <a:pt x="450" y="312"/>
                    <a:pt x="329" y="320"/>
                  </a:cubicBezTo>
                  <a:cubicBezTo>
                    <a:pt x="317" y="323"/>
                    <a:pt x="305" y="327"/>
                    <a:pt x="292" y="329"/>
                  </a:cubicBezTo>
                  <a:cubicBezTo>
                    <a:pt x="256" y="334"/>
                    <a:pt x="219" y="333"/>
                    <a:pt x="183" y="339"/>
                  </a:cubicBezTo>
                  <a:cubicBezTo>
                    <a:pt x="164" y="342"/>
                    <a:pt x="128" y="357"/>
                    <a:pt x="128" y="357"/>
                  </a:cubicBezTo>
                  <a:cubicBezTo>
                    <a:pt x="116" y="354"/>
                    <a:pt x="102" y="355"/>
                    <a:pt x="91" y="348"/>
                  </a:cubicBezTo>
                  <a:cubicBezTo>
                    <a:pt x="82" y="342"/>
                    <a:pt x="80" y="329"/>
                    <a:pt x="73" y="320"/>
                  </a:cubicBezTo>
                  <a:cubicBezTo>
                    <a:pt x="47" y="289"/>
                    <a:pt x="31" y="268"/>
                    <a:pt x="18" y="229"/>
                  </a:cubicBezTo>
                  <a:cubicBezTo>
                    <a:pt x="27" y="139"/>
                    <a:pt x="25" y="124"/>
                    <a:pt x="82" y="64"/>
                  </a:cubicBezTo>
                  <a:cubicBezTo>
                    <a:pt x="244" y="96"/>
                    <a:pt x="136" y="396"/>
                    <a:pt x="146" y="503"/>
                  </a:cubicBezTo>
                  <a:cubicBezTo>
                    <a:pt x="147" y="513"/>
                    <a:pt x="164" y="511"/>
                    <a:pt x="174" y="512"/>
                  </a:cubicBezTo>
                  <a:cubicBezTo>
                    <a:pt x="262" y="517"/>
                    <a:pt x="351" y="518"/>
                    <a:pt x="439" y="521"/>
                  </a:cubicBezTo>
                  <a:cubicBezTo>
                    <a:pt x="500" y="538"/>
                    <a:pt x="499" y="539"/>
                    <a:pt x="512" y="476"/>
                  </a:cubicBezTo>
                  <a:cubicBezTo>
                    <a:pt x="506" y="334"/>
                    <a:pt x="545" y="270"/>
                    <a:pt x="448" y="201"/>
                  </a:cubicBezTo>
                  <a:cubicBezTo>
                    <a:pt x="402" y="218"/>
                    <a:pt x="383" y="239"/>
                    <a:pt x="347" y="275"/>
                  </a:cubicBezTo>
                  <a:cubicBezTo>
                    <a:pt x="332" y="290"/>
                    <a:pt x="311" y="329"/>
                    <a:pt x="311" y="329"/>
                  </a:cubicBezTo>
                  <a:cubicBezTo>
                    <a:pt x="305" y="347"/>
                    <a:pt x="294" y="365"/>
                    <a:pt x="292" y="384"/>
                  </a:cubicBezTo>
                  <a:cubicBezTo>
                    <a:pt x="274" y="583"/>
                    <a:pt x="335" y="532"/>
                    <a:pt x="256" y="585"/>
                  </a:cubicBezTo>
                  <a:cubicBezTo>
                    <a:pt x="204" y="581"/>
                    <a:pt x="141" y="599"/>
                    <a:pt x="100" y="567"/>
                  </a:cubicBezTo>
                  <a:cubicBezTo>
                    <a:pt x="40" y="520"/>
                    <a:pt x="125" y="554"/>
                    <a:pt x="55" y="531"/>
                  </a:cubicBezTo>
                  <a:cubicBezTo>
                    <a:pt x="49" y="522"/>
                    <a:pt x="44" y="511"/>
                    <a:pt x="36" y="503"/>
                  </a:cubicBezTo>
                  <a:cubicBezTo>
                    <a:pt x="28" y="495"/>
                    <a:pt x="10" y="496"/>
                    <a:pt x="9" y="485"/>
                  </a:cubicBezTo>
                  <a:cubicBezTo>
                    <a:pt x="0" y="391"/>
                    <a:pt x="0" y="333"/>
                    <a:pt x="46" y="265"/>
                  </a:cubicBezTo>
                  <a:cubicBezTo>
                    <a:pt x="62" y="217"/>
                    <a:pt x="88" y="176"/>
                    <a:pt x="119" y="137"/>
                  </a:cubicBezTo>
                  <a:cubicBezTo>
                    <a:pt x="126" y="129"/>
                    <a:pt x="128" y="116"/>
                    <a:pt x="137" y="110"/>
                  </a:cubicBezTo>
                  <a:cubicBezTo>
                    <a:pt x="153" y="100"/>
                    <a:pt x="192" y="92"/>
                    <a:pt x="192" y="92"/>
                  </a:cubicBezTo>
                  <a:cubicBezTo>
                    <a:pt x="226" y="96"/>
                    <a:pt x="268" y="86"/>
                    <a:pt x="292" y="110"/>
                  </a:cubicBezTo>
                  <a:cubicBezTo>
                    <a:pt x="305" y="123"/>
                    <a:pt x="308" y="143"/>
                    <a:pt x="320" y="156"/>
                  </a:cubicBezTo>
                  <a:cubicBezTo>
                    <a:pt x="338" y="209"/>
                    <a:pt x="375" y="243"/>
                    <a:pt x="420" y="275"/>
                  </a:cubicBezTo>
                  <a:cubicBezTo>
                    <a:pt x="445" y="343"/>
                    <a:pt x="407" y="262"/>
                    <a:pt x="466" y="311"/>
                  </a:cubicBezTo>
                  <a:cubicBezTo>
                    <a:pt x="474" y="317"/>
                    <a:pt x="472" y="330"/>
                    <a:pt x="475" y="339"/>
                  </a:cubicBezTo>
                  <a:cubicBezTo>
                    <a:pt x="472" y="397"/>
                    <a:pt x="471" y="454"/>
                    <a:pt x="466" y="512"/>
                  </a:cubicBezTo>
                  <a:cubicBezTo>
                    <a:pt x="465" y="522"/>
                    <a:pt x="466" y="536"/>
                    <a:pt x="457" y="540"/>
                  </a:cubicBezTo>
                  <a:cubicBezTo>
                    <a:pt x="438" y="550"/>
                    <a:pt x="414" y="546"/>
                    <a:pt x="393" y="549"/>
                  </a:cubicBezTo>
                  <a:cubicBezTo>
                    <a:pt x="357" y="561"/>
                    <a:pt x="350" y="568"/>
                    <a:pt x="338" y="604"/>
                  </a:cubicBezTo>
                  <a:cubicBezTo>
                    <a:pt x="360" y="671"/>
                    <a:pt x="416" y="630"/>
                    <a:pt x="466" y="613"/>
                  </a:cubicBezTo>
                  <a:cubicBezTo>
                    <a:pt x="477" y="596"/>
                    <a:pt x="494" y="585"/>
                    <a:pt x="503" y="567"/>
                  </a:cubicBezTo>
                  <a:cubicBezTo>
                    <a:pt x="526" y="522"/>
                    <a:pt x="521" y="474"/>
                    <a:pt x="558" y="439"/>
                  </a:cubicBezTo>
                  <a:cubicBezTo>
                    <a:pt x="553" y="328"/>
                    <a:pt x="571" y="236"/>
                    <a:pt x="512" y="147"/>
                  </a:cubicBezTo>
                  <a:cubicBezTo>
                    <a:pt x="498" y="105"/>
                    <a:pt x="468" y="95"/>
                    <a:pt x="439" y="64"/>
                  </a:cubicBezTo>
                  <a:cubicBezTo>
                    <a:pt x="389" y="71"/>
                    <a:pt x="340" y="77"/>
                    <a:pt x="292" y="92"/>
                  </a:cubicBezTo>
                  <a:cubicBezTo>
                    <a:pt x="259" y="89"/>
                    <a:pt x="221" y="100"/>
                    <a:pt x="192" y="83"/>
                  </a:cubicBezTo>
                  <a:cubicBezTo>
                    <a:pt x="178" y="74"/>
                    <a:pt x="211" y="16"/>
                    <a:pt x="219" y="9"/>
                  </a:cubicBezTo>
                  <a:cubicBezTo>
                    <a:pt x="227" y="3"/>
                    <a:pt x="238" y="3"/>
                    <a:pt x="247" y="0"/>
                  </a:cubicBezTo>
                  <a:cubicBezTo>
                    <a:pt x="263" y="17"/>
                    <a:pt x="272" y="25"/>
                    <a:pt x="283" y="46"/>
                  </a:cubicBezTo>
                  <a:cubicBezTo>
                    <a:pt x="296" y="73"/>
                    <a:pt x="293" y="83"/>
                    <a:pt x="329" y="83"/>
                  </a:cubicBezTo>
                </a:path>
              </a:pathLst>
            </a:custGeom>
            <a:noFill/>
            <a:ln w="76200" cmpd="sng">
              <a:pattFill prst="smCheck">
                <a:fgClr>
                  <a:schemeClr val="tx1"/>
                </a:fgClr>
                <a:bgClr>
                  <a:srgbClr val="FFFFFF"/>
                </a:bgClr>
              </a:patt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157" name="Oval 6" descr="Šikmá jemná mřížka">
              <a:extLst>
                <a:ext uri="{FF2B5EF4-FFF2-40B4-BE49-F238E27FC236}">
                  <a16:creationId xmlns:a16="http://schemas.microsoft.com/office/drawing/2014/main" id="{884889A8-017E-4C5F-A3B4-3CA9C862E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126" y="3429000"/>
              <a:ext cx="1223963" cy="1081088"/>
            </a:xfrm>
            <a:prstGeom prst="ellipse">
              <a:avLst/>
            </a:prstGeom>
            <a:pattFill prst="trellis">
              <a:fgClr>
                <a:srgbClr val="5F5F5F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49158" name="Oval 7" descr="Šikmá jemná mřížka">
              <a:extLst>
                <a:ext uri="{FF2B5EF4-FFF2-40B4-BE49-F238E27FC236}">
                  <a16:creationId xmlns:a16="http://schemas.microsoft.com/office/drawing/2014/main" id="{959B2F8D-0846-483B-8039-5BA23A715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0688" y="5013326"/>
              <a:ext cx="1295400" cy="1223963"/>
            </a:xfrm>
            <a:prstGeom prst="ellipse">
              <a:avLst/>
            </a:prstGeom>
            <a:pattFill prst="trellis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49159" name="Oval 8" descr="Žula">
              <a:extLst>
                <a:ext uri="{FF2B5EF4-FFF2-40B4-BE49-F238E27FC236}">
                  <a16:creationId xmlns:a16="http://schemas.microsoft.com/office/drawing/2014/main" id="{2EC65019-97FA-4141-A330-2BE5ACE57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6588" y="5229226"/>
              <a:ext cx="863600" cy="792163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pic>
        <p:nvPicPr>
          <p:cNvPr id="9" name="Picture 2" descr="http://www.med.muni.cz/histol/MedAtlas_2/img_1024x768/HP_img6-2-7.jpg">
            <a:extLst>
              <a:ext uri="{FF2B5EF4-FFF2-40B4-BE49-F238E27FC236}">
                <a16:creationId xmlns:a16="http://schemas.microsoft.com/office/drawing/2014/main" id="{BA4DF85C-C8E4-43EF-86C3-8A8953E45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53" y="3787579"/>
            <a:ext cx="3741492" cy="280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579A01A-41BD-40E9-BC90-01EF6F7CF260}"/>
              </a:ext>
            </a:extLst>
          </p:cNvPr>
          <p:cNvSpPr txBox="1"/>
          <p:nvPr/>
        </p:nvSpPr>
        <p:spPr>
          <a:xfrm>
            <a:off x="7944676" y="3429000"/>
            <a:ext cx="2103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/>
              <a:t>prstenčité jadérko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5B6F84-391F-4CFE-83B1-843DF4230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38" y="2359674"/>
            <a:ext cx="3526170" cy="28063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D5997F-4C8B-40CF-B360-C8DDEB290B21}"/>
              </a:ext>
            </a:extLst>
          </p:cNvPr>
          <p:cNvSpPr txBox="1"/>
          <p:nvPr/>
        </p:nvSpPr>
        <p:spPr>
          <a:xfrm>
            <a:off x="4163224" y="2061101"/>
            <a:ext cx="2103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/>
              <a:t>kompaktní jadérko</a:t>
            </a:r>
          </a:p>
        </p:txBody>
      </p:sp>
      <p:pic>
        <p:nvPicPr>
          <p:cNvPr id="13" name="Picture 2" descr="http://www.med.muni.cz/histol/MedAtlas_2/img_1024x768/HP_img6-2-5.jpg">
            <a:extLst>
              <a:ext uri="{FF2B5EF4-FFF2-40B4-BE49-F238E27FC236}">
                <a16:creationId xmlns:a16="http://schemas.microsoft.com/office/drawing/2014/main" id="{4CC47149-5B2A-4D59-8845-B663BE57F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11" y="864220"/>
            <a:ext cx="2882215" cy="21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738709A-5915-4D3D-9A6E-5C289D0D4F81}"/>
              </a:ext>
            </a:extLst>
          </p:cNvPr>
          <p:cNvSpPr txBox="1"/>
          <p:nvPr/>
        </p:nvSpPr>
        <p:spPr>
          <a:xfrm>
            <a:off x="8268945" y="529745"/>
            <a:ext cx="2103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/>
              <a:t>retikulární jadérko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9EFB133-3E11-4A1E-BA1C-8F0A35A0C5D3}"/>
              </a:ext>
            </a:extLst>
          </p:cNvPr>
          <p:cNvSpPr txBox="1"/>
          <p:nvPr/>
        </p:nvSpPr>
        <p:spPr>
          <a:xfrm>
            <a:off x="4163224" y="4667419"/>
            <a:ext cx="378145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sz="1400" dirty="0" err="1"/>
              <a:t>proteosynteticky</a:t>
            </a:r>
            <a:r>
              <a:rPr lang="cs-CZ" altLang="cs-CZ" sz="1400" dirty="0"/>
              <a:t> aktivní buňky, které vytvářejí mnoho ribosomálních podjednotek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98F2C0D-C563-4837-AC55-F6E30F90A8F4}"/>
              </a:ext>
            </a:extLst>
          </p:cNvPr>
          <p:cNvSpPr txBox="1"/>
          <p:nvPr/>
        </p:nvSpPr>
        <p:spPr>
          <a:xfrm>
            <a:off x="7946490" y="6352426"/>
            <a:ext cx="39072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/>
              <a:t>         </a:t>
            </a:r>
            <a:r>
              <a:rPr lang="en-GB" sz="1400" dirty="0" err="1"/>
              <a:t>buňky</a:t>
            </a:r>
            <a:r>
              <a:rPr lang="en-GB" sz="1400" dirty="0"/>
              <a:t> s </a:t>
            </a:r>
            <a:r>
              <a:rPr lang="en-GB" sz="1400" dirty="0" err="1"/>
              <a:t>nízkou</a:t>
            </a:r>
            <a:r>
              <a:rPr lang="en-GB" sz="1400" dirty="0"/>
              <a:t> </a:t>
            </a:r>
            <a:r>
              <a:rPr lang="en-GB" sz="1400" dirty="0" err="1"/>
              <a:t>úrovní</a:t>
            </a:r>
            <a:r>
              <a:rPr lang="en-GB" sz="1400" dirty="0"/>
              <a:t> </a:t>
            </a:r>
            <a:r>
              <a:rPr lang="en-GB" sz="1400" dirty="0" err="1"/>
              <a:t>proteosyntézy</a:t>
            </a:r>
            <a:endParaRPr lang="en-GB" sz="140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953830F-012E-43AB-BA52-8444C42757E0}"/>
              </a:ext>
            </a:extLst>
          </p:cNvPr>
          <p:cNvCxnSpPr/>
          <p:nvPr/>
        </p:nvCxnSpPr>
        <p:spPr bwMode="auto">
          <a:xfrm flipV="1">
            <a:off x="4028440" y="1171576"/>
            <a:ext cx="4124248" cy="7168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E73C345-8DA3-40CA-90CE-F5946702F454}"/>
              </a:ext>
            </a:extLst>
          </p:cNvPr>
          <p:cNvCxnSpPr/>
          <p:nvPr/>
        </p:nvCxnSpPr>
        <p:spPr bwMode="auto">
          <a:xfrm>
            <a:off x="4037440" y="5338941"/>
            <a:ext cx="3907236" cy="4930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F4623E2D-D7E9-4213-80D2-847A8562A16A}"/>
              </a:ext>
            </a:extLst>
          </p:cNvPr>
          <p:cNvCxnSpPr/>
          <p:nvPr/>
        </p:nvCxnSpPr>
        <p:spPr bwMode="auto">
          <a:xfrm>
            <a:off x="3947261" y="3756142"/>
            <a:ext cx="2399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6AB433-EAC5-42B3-A539-C99C17C87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5D59E0-A913-416E-8D09-6DFE37453E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7B62CC-1D28-4F60-B445-276737FA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Chromosomy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9624DF-AC86-48EC-8431-748B5DF7B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41915" cy="41399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kondenzovaná DNA s asociovanými proteiny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patrné v rámci buněčného dělení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2 – 10 </a:t>
            </a:r>
            <a:r>
              <a:rPr lang="cs-CZ" altLang="cs-CZ" sz="2400" dirty="0">
                <a:sym typeface="Symbol" panose="05050102010706020507" pitchFamily="18" charset="2"/>
              </a:rPr>
              <a:t>m dlouhé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ym typeface="Symbol" panose="05050102010706020507" pitchFamily="18" charset="2"/>
              </a:rPr>
              <a:t>1 sesterská chromatida – po dokončení buněčného dělení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ym typeface="Symbol" panose="05050102010706020507" pitchFamily="18" charset="2"/>
              </a:rPr>
              <a:t>2 sesterské chromatidy – S-fáze buněčného cyklu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primární konstrikce (centromera)  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  dělí chromosom na 2 raménka </a:t>
            </a:r>
            <a:r>
              <a:rPr lang="cs-CZ" altLang="cs-CZ" sz="2400" i="1" dirty="0">
                <a:sym typeface="Symbol" panose="05050102010706020507" pitchFamily="18" charset="2"/>
              </a:rPr>
              <a:t>p</a:t>
            </a:r>
            <a:r>
              <a:rPr lang="cs-CZ" altLang="cs-CZ" sz="2400" dirty="0">
                <a:sym typeface="Symbol" panose="05050102010706020507" pitchFamily="18" charset="2"/>
              </a:rPr>
              <a:t> a </a:t>
            </a:r>
            <a:r>
              <a:rPr lang="cs-CZ" altLang="cs-CZ" sz="2400" i="1" dirty="0">
                <a:sym typeface="Symbol" panose="05050102010706020507" pitchFamily="18" charset="2"/>
              </a:rPr>
              <a:t>q</a:t>
            </a:r>
            <a:endParaRPr lang="cs-CZ" altLang="cs-CZ" sz="2400" dirty="0">
              <a:sym typeface="Symbol" panose="05050102010706020507" pitchFamily="18" charset="2"/>
            </a:endParaRP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	+ </a:t>
            </a:r>
            <a:r>
              <a:rPr lang="cs-CZ" altLang="cs-CZ" sz="2400" dirty="0" err="1">
                <a:sym typeface="Symbol" panose="05050102010706020507" pitchFamily="18" charset="2"/>
              </a:rPr>
              <a:t>kinetochora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1600" dirty="0">
                <a:sym typeface="Symbol" panose="05050102010706020507" pitchFamily="18" charset="2"/>
              </a:rPr>
              <a:t>(umožňuje napojení chromozomů 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1600" dirty="0">
                <a:sym typeface="Symbol" panose="05050102010706020507" pitchFamily="18" charset="2"/>
              </a:rPr>
              <a:t>			na mikrotubuly dělicího vřeténka)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sekundární konstrikce </a:t>
            </a:r>
            <a:r>
              <a:rPr lang="cs-CZ" altLang="cs-CZ" sz="2400" dirty="0">
                <a:sym typeface="Symbol" panose="05050102010706020507" pitchFamily="18" charset="2"/>
              </a:rPr>
              <a:t>(organizátor jadérka, geny pro syntézu </a:t>
            </a:r>
            <a:r>
              <a:rPr lang="cs-CZ" altLang="cs-CZ" sz="2400" dirty="0" err="1">
                <a:sym typeface="Symbol" panose="05050102010706020507" pitchFamily="18" charset="2"/>
              </a:rPr>
              <a:t>rRNA</a:t>
            </a:r>
            <a:r>
              <a:rPr lang="cs-CZ" altLang="cs-CZ" sz="2400" dirty="0">
                <a:sym typeface="Symbol" panose="05050102010706020507" pitchFamily="18" charset="2"/>
              </a:rPr>
              <a:t>), pouze některé chromosomy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sym typeface="Symbol" panose="05050102010706020507" pitchFamily="18" charset="2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4353B7-AAFE-42C4-959B-AE9D055B6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93" y="1291905"/>
            <a:ext cx="3983183" cy="391167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5E106E2-D371-4171-96A3-E5D59CABBC09}"/>
              </a:ext>
            </a:extLst>
          </p:cNvPr>
          <p:cNvSpPr txBox="1"/>
          <p:nvPr/>
        </p:nvSpPr>
        <p:spPr>
          <a:xfrm>
            <a:off x="7761915" y="6123167"/>
            <a:ext cx="32947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https://microbenotes.com/chromosome-structure-types-and-functions/</a:t>
            </a:r>
          </a:p>
        </p:txBody>
      </p:sp>
    </p:spTree>
    <p:extLst>
      <p:ext uri="{BB962C8B-B14F-4D97-AF65-F5344CB8AC3E}">
        <p14:creationId xmlns:p14="http://schemas.microsoft.com/office/powerpoint/2010/main" val="24841380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med.muni.cz/histol/MedAtlas_2/img_1024x768/HP_img6-2-32.jpg">
            <a:extLst>
              <a:ext uri="{FF2B5EF4-FFF2-40B4-BE49-F238E27FC236}">
                <a16:creationId xmlns:a16="http://schemas.microsoft.com/office/drawing/2014/main" id="{1A328990-3A2E-4BE9-89F8-12306E1E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59" y="459296"/>
            <a:ext cx="7569666" cy="567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9E4BE2F-2306-4C30-8725-13D330FA2B6C}"/>
              </a:ext>
            </a:extLst>
          </p:cNvPr>
          <p:cNvSpPr txBox="1"/>
          <p:nvPr/>
        </p:nvSpPr>
        <p:spPr>
          <a:xfrm>
            <a:off x="3208091" y="621392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0" kern="0" dirty="0">
                <a:solidFill>
                  <a:schemeClr val="tx1"/>
                </a:solidFill>
                <a:latin typeface="+mn-lt"/>
              </a:rPr>
              <a:t>Chromosomy napojené na mikrotubuly dělícího vřeténka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ACAEC8-F567-4E87-9026-6FDFF794C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64</a:t>
            </a:fld>
            <a:endParaRPr lang="cs-CZ" alt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CED2F53-D9D6-4DA1-9123-4EF43568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Chromosomy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30325F1-D957-41F7-A9BB-23F7746F794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6972759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rgbClr val="0000DC"/>
                </a:solidFill>
                <a:sym typeface="Symbol" panose="05050102010706020507" pitchFamily="18" charset="2"/>
              </a:rPr>
              <a:t>autosomy</a:t>
            </a: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(somatické chromosomy 1 až 22)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rgbClr val="0000DC"/>
                </a:solidFill>
                <a:sym typeface="Symbol" panose="05050102010706020507" pitchFamily="18" charset="2"/>
              </a:rPr>
              <a:t>gonosomy</a:t>
            </a: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(pohlavní chromosomy X a Y)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ym typeface="Symbol" panose="05050102010706020507" pitchFamily="18" charset="2"/>
              </a:rPr>
              <a:t>somatické buňky 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solidFill>
                  <a:srgbClr val="C00000"/>
                </a:solidFill>
                <a:sym typeface="Symbol" panose="05050102010706020507" pitchFamily="18" charset="2"/>
              </a:rPr>
              <a:t>  diploidní sada  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solidFill>
                  <a:srgbClr val="C00000"/>
                </a:solidFill>
                <a:sym typeface="Symbol" panose="05050102010706020507" pitchFamily="18" charset="2"/>
              </a:rPr>
              <a:t>	</a:t>
            </a:r>
            <a:r>
              <a:rPr lang="cs-CZ" altLang="cs-CZ" sz="2400" dirty="0">
                <a:sym typeface="Symbol" panose="05050102010706020507" pitchFamily="18" charset="2"/>
              </a:rPr>
              <a:t>2n = 46 chromosomů = 23 párů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	</a:t>
            </a:r>
            <a:r>
              <a:rPr lang="cs-CZ" altLang="cs-CZ" sz="1400" dirty="0">
                <a:sym typeface="Symbol" panose="05050102010706020507" pitchFamily="18" charset="2"/>
              </a:rPr>
              <a:t>(v každém páru 1 mateřského a 1 otcovského původu)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ym typeface="Symbol" panose="05050102010706020507" pitchFamily="18" charset="2"/>
              </a:rPr>
              <a:t>gamety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solidFill>
                  <a:srgbClr val="C00000"/>
                </a:solidFill>
                <a:sym typeface="Symbol" panose="05050102010706020507" pitchFamily="18" charset="2"/>
              </a:rPr>
              <a:t>  haploidní sada </a:t>
            </a:r>
            <a:r>
              <a:rPr lang="cs-CZ" altLang="cs-CZ" sz="2400" dirty="0">
                <a:sym typeface="Symbol" panose="05050102010706020507" pitchFamily="18" charset="2"/>
              </a:rPr>
              <a:t>(</a:t>
            </a:r>
            <a:r>
              <a:rPr lang="en-US" altLang="cs-CZ" sz="2400" dirty="0">
                <a:cs typeface="Times New Roman" panose="02020603050405020304" pitchFamily="18" charset="0"/>
                <a:sym typeface="Symbol" panose="05050102010706020507" pitchFamily="18" charset="2"/>
              </a:rPr>
              <a:t>½</a:t>
            </a:r>
            <a:r>
              <a:rPr lang="cs-CZ" altLang="cs-CZ" sz="2400" dirty="0">
                <a:cs typeface="Times New Roman" panose="02020603050405020304" pitchFamily="18" charset="0"/>
                <a:sym typeface="Symbol" panose="05050102010706020507" pitchFamily="18" charset="2"/>
              </a:rPr>
              <a:t>)   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cs typeface="Times New Roman" panose="02020603050405020304" pitchFamily="18" charset="0"/>
                <a:sym typeface="Symbol" panose="05050102010706020507" pitchFamily="18" charset="2"/>
              </a:rPr>
              <a:t>	1n = 23 chromosomů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GB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D7092F0-0E14-45ED-B4E0-0914E743343A}"/>
              </a:ext>
            </a:extLst>
          </p:cNvPr>
          <p:cNvCxnSpPr/>
          <p:nvPr/>
        </p:nvCxnSpPr>
        <p:spPr bwMode="auto">
          <a:xfrm>
            <a:off x="3368531" y="3187125"/>
            <a:ext cx="30071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585DE372-EECE-4F1A-8339-2640C77E45A5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/>
          <a:stretch>
            <a:fillRect/>
          </a:stretch>
        </p:blipFill>
        <p:spPr>
          <a:xfrm>
            <a:off x="6469689" y="2582160"/>
            <a:ext cx="5219700" cy="2916376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AB41467-67F6-4F85-A260-FFCB30338546}"/>
              </a:ext>
            </a:extLst>
          </p:cNvPr>
          <p:cNvCxnSpPr>
            <a:stCxn id="9" idx="0"/>
            <a:endCxn id="9" idx="2"/>
          </p:cNvCxnSpPr>
          <p:nvPr/>
        </p:nvCxnSpPr>
        <p:spPr bwMode="auto">
          <a:xfrm>
            <a:off x="9079539" y="2582160"/>
            <a:ext cx="0" cy="2916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66F993B-0223-471C-8BC2-3EFDEBE1FB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65</a:t>
            </a:fld>
            <a:endParaRPr lang="cs-CZ" alt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30E7D1-8FEB-48BE-B34D-D919F3F6F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3E9A36-944B-4EF3-93F8-138DA1ED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A41FF63-AD51-4841-B8BE-D46510FB9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/>
              <a:t>Cytologický a embryologický atlas, PETR VAŇHARA (ED.), JANA DUMKOVÁ (ED.)</a:t>
            </a:r>
          </a:p>
          <a:p>
            <a:endParaRPr lang="cs-CZ" sz="1400" dirty="0"/>
          </a:p>
          <a:p>
            <a:r>
              <a:rPr lang="cs-CZ" sz="1400" dirty="0"/>
              <a:t>Histologický atlas LF MU VAŇHARA, Petr, Miroslava SEDLÁČKOVÁ, Irena LAUSCHOVÁ, Jana DUMKOVÁ, Veronika SEDLÁKOVÁ, Svatopluk ČECH a Aleš HAMPL. Histologický atlas LF MU. 1. vyd. Brno: Masarykova univerzita, 2018. </a:t>
            </a:r>
            <a:r>
              <a:rPr lang="cs-CZ" sz="1400" dirty="0" err="1"/>
              <a:t>Elportál</a:t>
            </a:r>
            <a:r>
              <a:rPr lang="cs-CZ" sz="1400" dirty="0"/>
              <a:t>. ISBN 978-80-210-9068-2.</a:t>
            </a:r>
          </a:p>
        </p:txBody>
      </p:sp>
    </p:spTree>
    <p:extLst>
      <p:ext uri="{BB962C8B-B14F-4D97-AF65-F5344CB8AC3E}">
        <p14:creationId xmlns:p14="http://schemas.microsoft.com/office/powerpoint/2010/main" val="168271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436971"/>
            <a:ext cx="10753200" cy="451576"/>
          </a:xfrm>
        </p:spPr>
        <p:txBody>
          <a:bodyPr/>
          <a:lstStyle/>
          <a:p>
            <a:pPr algn="ctr" eaLnBrk="1" hangingPunct="1"/>
            <a:r>
              <a:rPr lang="cs-CZ" dirty="0">
                <a:solidFill>
                  <a:srgbClr val="0000DC"/>
                </a:solidFill>
                <a:effectLst/>
              </a:rPr>
              <a:t>HISTOLOGIE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719400" y="1152171"/>
            <a:ext cx="10753200" cy="5268857"/>
          </a:xfrm>
        </p:spPr>
        <p:txBody>
          <a:bodyPr/>
          <a:lstStyle/>
          <a:p>
            <a:pPr marL="72000" indent="0" eaLnBrk="1" hangingPunct="1">
              <a:buNone/>
              <a:defRPr/>
            </a:pPr>
            <a:r>
              <a:rPr lang="cs-CZ" sz="2000" dirty="0"/>
              <a:t>= nauka o stavbě normálních, tj. zdravých buněk, tkání a orgánů na mikroskopické a submikroskopické úrovni</a:t>
            </a:r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</a:rPr>
              <a:t>cytologie</a:t>
            </a:r>
            <a:r>
              <a:rPr lang="cs-CZ" sz="2000" b="1" dirty="0"/>
              <a:t> </a:t>
            </a:r>
            <a:r>
              <a:rPr lang="cs-CZ" sz="2000" dirty="0"/>
              <a:t>= nauka o buňce  </a:t>
            </a:r>
            <a:endParaRPr lang="cs-CZ" sz="2000" b="1" dirty="0"/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</a:rPr>
              <a:t>obecná histologie</a:t>
            </a:r>
            <a:r>
              <a:rPr lang="cs-CZ" sz="2000" dirty="0">
                <a:solidFill>
                  <a:srgbClr val="0000DC"/>
                </a:solidFill>
              </a:rPr>
              <a:t> </a:t>
            </a:r>
            <a:r>
              <a:rPr lang="cs-CZ" sz="2000" dirty="0"/>
              <a:t>= nauka o stavbě tkání</a:t>
            </a:r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</a:rPr>
              <a:t>speciální histologie</a:t>
            </a:r>
            <a:r>
              <a:rPr lang="cs-CZ" sz="2000" dirty="0">
                <a:solidFill>
                  <a:srgbClr val="0000DC"/>
                </a:solidFill>
              </a:rPr>
              <a:t> </a:t>
            </a:r>
            <a:r>
              <a:rPr lang="cs-CZ" sz="2000" dirty="0"/>
              <a:t>= mikroskopická anatomie, nauka o stavbě orgánů jednotlivých systémů</a:t>
            </a:r>
          </a:p>
          <a:p>
            <a:pPr eaLnBrk="1" hangingPunct="1">
              <a:defRPr/>
            </a:pPr>
            <a:endParaRPr lang="cs-CZ" sz="2000" dirty="0"/>
          </a:p>
          <a:p>
            <a:pPr>
              <a:defRPr/>
            </a:pPr>
            <a:r>
              <a:rPr lang="cs-CZ" altLang="cs-CZ" sz="2000" u="sng" dirty="0"/>
              <a:t>Propojení s </a:t>
            </a:r>
            <a:r>
              <a:rPr lang="cs-CZ" altLang="cs-CZ" sz="2000" u="sng" dirty="0" err="1"/>
              <a:t>dalšímy</a:t>
            </a:r>
            <a:r>
              <a:rPr lang="cs-CZ" altLang="cs-CZ" sz="2000" u="sng" dirty="0"/>
              <a:t> obory –</a:t>
            </a:r>
            <a:r>
              <a:rPr lang="cs-CZ" altLang="cs-CZ" sz="2000" dirty="0"/>
              <a:t> anatomie, fyziologie, biochemie, buněčná a molekulární biologie, embryologie</a:t>
            </a:r>
          </a:p>
          <a:p>
            <a:pPr>
              <a:defRPr/>
            </a:pPr>
            <a:r>
              <a:rPr lang="cs-CZ" altLang="cs-CZ" sz="2000" u="sng" dirty="0"/>
              <a:t>Význam </a:t>
            </a:r>
            <a:r>
              <a:rPr lang="cs-CZ" altLang="cs-CZ" sz="2000" u="sng" dirty="0" err="1"/>
              <a:t>histol</a:t>
            </a:r>
            <a:r>
              <a:rPr lang="cs-CZ" altLang="cs-CZ" sz="2000" u="sng" dirty="0"/>
              <a:t>. vyšetření v klinické praxi</a:t>
            </a:r>
            <a:r>
              <a:rPr lang="cs-CZ" altLang="cs-CZ" sz="2000" dirty="0"/>
              <a:t>: onkologie, chirurgie, hematologie, patologie </a:t>
            </a:r>
          </a:p>
          <a:p>
            <a:pPr marL="72000" indent="0">
              <a:buNone/>
              <a:defRPr/>
            </a:pPr>
            <a:r>
              <a:rPr lang="cs-CZ" altLang="cs-CZ" sz="2000" dirty="0"/>
              <a:t>   a soudní lékařství (histopatologie), …</a:t>
            </a:r>
          </a:p>
          <a:p>
            <a:pPr>
              <a:defRPr/>
            </a:pPr>
            <a:r>
              <a:rPr lang="cs-CZ" altLang="cs-CZ" sz="2000" u="sng" dirty="0"/>
              <a:t>Aplikace ve vědecké práci: náhrada tkání a orgánů</a:t>
            </a:r>
            <a:endParaRPr lang="cs-CZ" altLang="cs-CZ" sz="2000" dirty="0"/>
          </a:p>
          <a:p>
            <a:pPr>
              <a:defRPr/>
            </a:pPr>
            <a:endParaRPr lang="cs-CZ" altLang="cs-CZ" sz="2000" u="sng" dirty="0"/>
          </a:p>
          <a:p>
            <a:pPr eaLnBrk="1" hangingPunct="1">
              <a:defRPr/>
            </a:pPr>
            <a:endParaRPr lang="cs-CZ" sz="20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2000" u="sng" dirty="0"/>
          </a:p>
          <a:p>
            <a:pPr>
              <a:defRPr/>
            </a:pPr>
            <a:endParaRPr lang="cs-CZ" sz="20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C20076A-FD01-4AF6-9EB2-2F8DBB4C3C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6517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524052"/>
            <a:ext cx="10753200" cy="4515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dirty="0">
                <a:solidFill>
                  <a:srgbClr val="0000DC"/>
                </a:solidFill>
                <a:effectLst/>
              </a:rPr>
              <a:t>EMBRYOLOGIE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720000" y="1408966"/>
            <a:ext cx="10753200" cy="515512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/>
              <a:t>= nauka o prenatálním (intrauterinním) vývoji jedince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0000DC"/>
                </a:solidFill>
              </a:rPr>
              <a:t>obecná embryologie </a:t>
            </a:r>
            <a:r>
              <a:rPr lang="cs-CZ" sz="2000" dirty="0"/>
              <a:t>vývoj do konce 2. měsíce – EMBRYO - zárodek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/>
              <a:t>	od gametogeneze po raný embryonální vývoj</a:t>
            </a:r>
            <a:endParaRPr lang="cs-CZ" sz="2000" b="1" dirty="0"/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</a:rPr>
              <a:t>speciální embryologie</a:t>
            </a:r>
            <a:r>
              <a:rPr lang="cs-CZ" sz="2000" dirty="0">
                <a:solidFill>
                  <a:srgbClr val="0000DC"/>
                </a:solidFill>
              </a:rPr>
              <a:t>  </a:t>
            </a:r>
            <a:r>
              <a:rPr lang="cs-CZ" sz="2000" dirty="0"/>
              <a:t>vývoj od 3. měsíce do porodu – FETUS - plod   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/>
              <a:t>   + organogeneze (vývoj orgánů v jednotlivých systémech)</a:t>
            </a:r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</a:rPr>
              <a:t>teratologie</a:t>
            </a:r>
            <a:r>
              <a:rPr lang="cs-CZ" sz="2000" dirty="0"/>
              <a:t> – defektní vývoj orgánů, vrozené vývojové vady (VVV = malformace = anomálie)</a:t>
            </a:r>
          </a:p>
          <a:p>
            <a:pPr eaLnBrk="1" hangingPunct="1"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dirty="0"/>
              <a:t>Význam v klinice</a:t>
            </a:r>
            <a:r>
              <a:rPr lang="en-GB" sz="2000" dirty="0"/>
              <a:t>: </a:t>
            </a:r>
            <a:r>
              <a:rPr lang="cs-CZ" sz="2000" dirty="0"/>
              <a:t>gynekologie a porodnictví, pediatrie, asistovaná reprodukce, …</a:t>
            </a:r>
          </a:p>
          <a:p>
            <a:pPr eaLnBrk="1" hangingPunct="1">
              <a:defRPr/>
            </a:pPr>
            <a:r>
              <a:rPr lang="cs-CZ" sz="2000" dirty="0"/>
              <a:t>Význam ve vědecké práci: diferenciace buněk </a:t>
            </a:r>
            <a:r>
              <a:rPr lang="cs-CZ" sz="2000" i="1" dirty="0"/>
              <a:t>in vitro</a:t>
            </a:r>
            <a:r>
              <a:rPr lang="cs-CZ" sz="2000" dirty="0"/>
              <a:t>, …</a:t>
            </a:r>
            <a:endParaRPr lang="cs-CZ" sz="2000" i="1" dirty="0"/>
          </a:p>
          <a:p>
            <a:pPr eaLnBrk="1" hangingPunct="1">
              <a:defRPr/>
            </a:pPr>
            <a:endParaRPr lang="cs-CZ" sz="800" dirty="0"/>
          </a:p>
          <a:p>
            <a:pPr eaLnBrk="1" hangingPunct="1">
              <a:defRPr/>
            </a:pPr>
            <a:endParaRPr lang="cs-CZ" sz="20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64886A-EAD0-458A-8532-47E78C0A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3924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21" y="2727005"/>
            <a:ext cx="28797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644900"/>
            <a:ext cx="3097212" cy="2319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>
                <a:solidFill>
                  <a:srgbClr val="0000DC"/>
                </a:solidFill>
                <a:effectLst/>
              </a:rPr>
              <a:t>Metody histologie </a:t>
            </a:r>
          </a:p>
        </p:txBody>
      </p:sp>
      <p:sp>
        <p:nvSpPr>
          <p:cNvPr id="12293" name="Rectangle 59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2400" dirty="0"/>
              <a:t>Rozlišovací schopnost </a:t>
            </a:r>
            <a:r>
              <a:rPr lang="cs-CZ" sz="2400" dirty="0">
                <a:solidFill>
                  <a:srgbClr val="0000DC"/>
                </a:solidFill>
              </a:rPr>
              <a:t>oka</a:t>
            </a:r>
            <a:r>
              <a:rPr lang="cs-CZ" sz="2400" dirty="0"/>
              <a:t> – </a:t>
            </a:r>
            <a:r>
              <a:rPr lang="en-US" sz="2400" dirty="0"/>
              <a:t>~ </a:t>
            </a:r>
            <a:r>
              <a:rPr lang="cs-CZ" sz="2400" dirty="0"/>
              <a:t>0,1 </a:t>
            </a:r>
            <a:r>
              <a:rPr lang="cs-CZ" sz="2400" b="1" dirty="0">
                <a:solidFill>
                  <a:srgbClr val="0000DC"/>
                </a:solidFill>
              </a:rPr>
              <a:t>mm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Rozlišovací schopnost </a:t>
            </a:r>
            <a:r>
              <a:rPr lang="cs-CZ" sz="2400" dirty="0">
                <a:solidFill>
                  <a:srgbClr val="0000DC"/>
                </a:solidFill>
              </a:rPr>
              <a:t>světelné mikroskopie </a:t>
            </a:r>
            <a:r>
              <a:rPr lang="cs-CZ" sz="2400" dirty="0"/>
              <a:t>– </a:t>
            </a:r>
            <a:r>
              <a:rPr lang="en-US" sz="2400" dirty="0"/>
              <a:t>~ </a:t>
            </a:r>
            <a:r>
              <a:rPr lang="cs-CZ" sz="2400" dirty="0"/>
              <a:t>0,1 (1) </a:t>
            </a:r>
            <a:r>
              <a:rPr lang="cs-CZ" sz="2400" b="1" dirty="0">
                <a:solidFill>
                  <a:srgbClr val="0000DC"/>
                </a:solidFill>
                <a:sym typeface="Symbol" panose="05050102010706020507" pitchFamily="18" charset="2"/>
              </a:rPr>
              <a:t></a:t>
            </a:r>
            <a:r>
              <a:rPr lang="cs-CZ" sz="2400" b="1" dirty="0">
                <a:solidFill>
                  <a:srgbClr val="0000DC"/>
                </a:solidFill>
              </a:rPr>
              <a:t>m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/>
              <a:t>Rozlišovací schopnost </a:t>
            </a:r>
            <a:r>
              <a:rPr lang="cs-CZ" sz="2400" dirty="0">
                <a:solidFill>
                  <a:srgbClr val="0000DC"/>
                </a:solidFill>
              </a:rPr>
              <a:t>elektronové mikroskopie </a:t>
            </a:r>
            <a:r>
              <a:rPr lang="cs-CZ" sz="2400" dirty="0"/>
              <a:t>– </a:t>
            </a:r>
            <a:r>
              <a:rPr lang="en-US" sz="2400" dirty="0"/>
              <a:t>~ </a:t>
            </a:r>
            <a:r>
              <a:rPr lang="cs-CZ" sz="2400" dirty="0"/>
              <a:t>0,1 (1) </a:t>
            </a:r>
            <a:r>
              <a:rPr lang="cs-CZ" sz="2400" b="1" dirty="0" err="1">
                <a:solidFill>
                  <a:srgbClr val="0000DC"/>
                </a:solidFill>
              </a:rPr>
              <a:t>nm</a:t>
            </a:r>
            <a:endParaRPr lang="cs-CZ" sz="2400" dirty="0"/>
          </a:p>
        </p:txBody>
      </p:sp>
      <p:pic>
        <p:nvPicPr>
          <p:cNvPr id="12294" name="Picture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411663"/>
            <a:ext cx="3128963" cy="233045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Rectangle 65"/>
          <p:cNvSpPr>
            <a:spLocks noChangeArrowheads="1"/>
          </p:cNvSpPr>
          <p:nvPr/>
        </p:nvSpPr>
        <p:spPr bwMode="auto">
          <a:xfrm>
            <a:off x="2466321" y="4093844"/>
            <a:ext cx="73025" cy="730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12296" name="Line 66"/>
          <p:cNvSpPr>
            <a:spLocks noChangeShapeType="1"/>
          </p:cNvSpPr>
          <p:nvPr/>
        </p:nvSpPr>
        <p:spPr bwMode="auto">
          <a:xfrm>
            <a:off x="2610782" y="4238305"/>
            <a:ext cx="2305050" cy="1081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Line 67"/>
          <p:cNvSpPr>
            <a:spLocks noChangeShapeType="1"/>
          </p:cNvSpPr>
          <p:nvPr/>
        </p:nvSpPr>
        <p:spPr bwMode="auto">
          <a:xfrm>
            <a:off x="6672263" y="4365625"/>
            <a:ext cx="576262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Rectangle 63"/>
          <p:cNvSpPr>
            <a:spLocks noChangeArrowheads="1"/>
          </p:cNvSpPr>
          <p:nvPr/>
        </p:nvSpPr>
        <p:spPr bwMode="auto">
          <a:xfrm>
            <a:off x="6240463" y="3933826"/>
            <a:ext cx="792162" cy="3603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pic>
        <p:nvPicPr>
          <p:cNvPr id="12299" name="Picture 70" descr="frozensec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41" y="2764606"/>
            <a:ext cx="3366286" cy="111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mhd.ca/enu_mutagenesis/assets/kidney_tissue_block.jpg">
            <a:extLst>
              <a:ext uri="{FF2B5EF4-FFF2-40B4-BE49-F238E27FC236}">
                <a16:creationId xmlns:a16="http://schemas.microsoft.com/office/drawing/2014/main" id="{8267CB3A-5AAD-48EA-9AF3-CF1C2497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8693620" y="532564"/>
            <a:ext cx="1447615" cy="11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270E2B2-6CFA-4FF8-9F7B-2D7F64336EFF}"/>
              </a:ext>
            </a:extLst>
          </p:cNvPr>
          <p:cNvSpPr txBox="1"/>
          <p:nvPr/>
        </p:nvSpPr>
        <p:spPr>
          <a:xfrm>
            <a:off x="2632277" y="4898044"/>
            <a:ext cx="611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SM</a:t>
            </a:r>
            <a:endParaRPr lang="en-GB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7EE2D82-F2A3-4361-B55B-36391E9AF3D7}"/>
              </a:ext>
            </a:extLst>
          </p:cNvPr>
          <p:cNvSpPr txBox="1"/>
          <p:nvPr/>
        </p:nvSpPr>
        <p:spPr>
          <a:xfrm>
            <a:off x="5698435" y="5990105"/>
            <a:ext cx="611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EM</a:t>
            </a:r>
            <a:endParaRPr lang="en-GB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7B58517-21B4-451F-931D-385437640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970986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1838</TotalTime>
  <Words>2397</Words>
  <Application>Microsoft Office PowerPoint</Application>
  <PresentationFormat>Širokoúhlá obrazovka</PresentationFormat>
  <Paragraphs>561</Paragraphs>
  <Slides>66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Arial</vt:lpstr>
      <vt:lpstr>Calibri</vt:lpstr>
      <vt:lpstr>Tahoma</vt:lpstr>
      <vt:lpstr>Times New Roman</vt:lpstr>
      <vt:lpstr>Wingdings</vt:lpstr>
      <vt:lpstr>Prezentace_MU_CZ</vt:lpstr>
      <vt:lpstr>Histologie - přednáška</vt:lpstr>
      <vt:lpstr>Prezentace aplikace PowerPoint</vt:lpstr>
      <vt:lpstr>Organizace výuky a ukončení předmětu</vt:lpstr>
      <vt:lpstr>Doporučená literatura</vt:lpstr>
      <vt:lpstr>Alternativně literatura pro obor Všeobecné lékařství       – vybrané kapitoly</vt:lpstr>
      <vt:lpstr>Prezentace aplikace PowerPoint</vt:lpstr>
      <vt:lpstr>HISTOLOGIE</vt:lpstr>
      <vt:lpstr>EMBRYOLOGIE</vt:lpstr>
      <vt:lpstr>Metody histologie </vt:lpstr>
      <vt:lpstr>Prezentace aplikace PowerPoint</vt:lpstr>
      <vt:lpstr>Světelný mikroskop</vt:lpstr>
      <vt:lpstr>Prezentace aplikace PowerPoint</vt:lpstr>
      <vt:lpstr>Prezentace aplikace PowerPoint</vt:lpstr>
      <vt:lpstr>Prezentace aplikace PowerPoint</vt:lpstr>
      <vt:lpstr>Prezentace aplikace PowerPoint</vt:lpstr>
      <vt:lpstr>Cytologie I</vt:lpstr>
      <vt:lpstr>Zkouškové otázky</vt:lpstr>
      <vt:lpstr>Buňka</vt:lpstr>
      <vt:lpstr>Prezentace aplikace PowerPoint</vt:lpstr>
      <vt:lpstr>Velikost buněk</vt:lpstr>
      <vt:lpstr>Prezentace aplikace PowerPoint</vt:lpstr>
      <vt:lpstr>Prezentace aplikace PowerPoint</vt:lpstr>
      <vt:lpstr> Tvar buněk</vt:lpstr>
      <vt:lpstr>Prezentace aplikace PowerPoint</vt:lpstr>
      <vt:lpstr>Životnost buněk</vt:lpstr>
      <vt:lpstr>Stavba buňky</vt:lpstr>
      <vt:lpstr>Prezentace aplikace PowerPoint</vt:lpstr>
      <vt:lpstr>Membránová jednotka = Biomembrána</vt:lpstr>
      <vt:lpstr>Biomembrána</vt:lpstr>
      <vt:lpstr>Funkce integrálních proteinů v membráně</vt:lpstr>
      <vt:lpstr>Buněčná membrána (plazmalema)</vt:lpstr>
      <vt:lpstr>Základní cytoplazma (hyaloplazma, cytosol)  </vt:lpstr>
      <vt:lpstr>Cytoskelet</vt:lpstr>
      <vt:lpstr>Cytoskelet</vt:lpstr>
      <vt:lpstr>Prezentace aplikace PowerPoint</vt:lpstr>
      <vt:lpstr>Mikrotubuly</vt:lpstr>
      <vt:lpstr>Prezentace aplikace PowerPoint</vt:lpstr>
      <vt:lpstr>Prezentace aplikace PowerPoint</vt:lpstr>
      <vt:lpstr>Prezentace aplikace PowerPoint</vt:lpstr>
      <vt:lpstr>Prezentace aplikace PowerPoint</vt:lpstr>
      <vt:lpstr>Mikrofilamenta</vt:lpstr>
      <vt:lpstr>Prezentace aplikace PowerPoint</vt:lpstr>
      <vt:lpstr>Prezentace aplikace PowerPoint</vt:lpstr>
      <vt:lpstr>Prezentace aplikace PowerPoint</vt:lpstr>
      <vt:lpstr>Mikrofilamenta </vt:lpstr>
      <vt:lpstr>Intermediární filamenta</vt:lpstr>
      <vt:lpstr>Prezentace aplikace PowerPoint</vt:lpstr>
      <vt:lpstr>Jádro (nucleus)</vt:lpstr>
      <vt:lpstr>Prezentace aplikace PowerPoint</vt:lpstr>
      <vt:lpstr>Funkce jádra a jadérka</vt:lpstr>
      <vt:lpstr>Stavba jádra</vt:lpstr>
      <vt:lpstr>Jaderný obal  </vt:lpstr>
      <vt:lpstr>Prezentace aplikace PowerPoint</vt:lpstr>
      <vt:lpstr>Prezentace aplikace PowerPoint</vt:lpstr>
      <vt:lpstr>Jaderná matrix a skelet</vt:lpstr>
      <vt:lpstr>Chromatin</vt:lpstr>
      <vt:lpstr>Prezentace aplikace PowerPoint</vt:lpstr>
      <vt:lpstr>Prezentace aplikace PowerPoint</vt:lpstr>
      <vt:lpstr>Jadérko (nucleolus) </vt:lpstr>
      <vt:lpstr>Jadérko</vt:lpstr>
      <vt:lpstr>Prezentace aplikace PowerPoint</vt:lpstr>
      <vt:lpstr>Typy jadérek</vt:lpstr>
      <vt:lpstr>Chromosomy</vt:lpstr>
      <vt:lpstr>Prezentace aplikace PowerPoint</vt:lpstr>
      <vt:lpstr>Chromosomy</vt:lpstr>
      <vt:lpstr>Použité 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LF MU</dc:title>
  <dc:creator>Masarykova univerzita</dc:creator>
  <cp:lastModifiedBy>Hana Kotasová</cp:lastModifiedBy>
  <cp:revision>432</cp:revision>
  <cp:lastPrinted>2023-02-14T08:32:52Z</cp:lastPrinted>
  <dcterms:created xsi:type="dcterms:W3CDTF">2020-11-27T16:47:48Z</dcterms:created>
  <dcterms:modified xsi:type="dcterms:W3CDTF">2023-02-16T16:07:20Z</dcterms:modified>
</cp:coreProperties>
</file>