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50" r:id="rId1"/>
    <p:sldMasterId id="2147483653" r:id="rId2"/>
    <p:sldMasterId id="2147483657" r:id="rId3"/>
    <p:sldMasterId id="2147483665" r:id="rId4"/>
  </p:sldMasterIdLst>
  <p:sldIdLst>
    <p:sldId id="259" r:id="rId5"/>
    <p:sldId id="266" r:id="rId6"/>
    <p:sldId id="269" r:id="rId7"/>
    <p:sldId id="265" r:id="rId8"/>
    <p:sldId id="268" r:id="rId9"/>
    <p:sldId id="267" r:id="rId10"/>
    <p:sldId id="261" r:id="rId11"/>
    <p:sldId id="262" r:id="rId12"/>
    <p:sldId id="263" r:id="rId13"/>
    <p:sldId id="264" r:id="rId14"/>
    <p:sldId id="270" r:id="rId15"/>
    <p:sldId id="272" r:id="rId16"/>
    <p:sldId id="271" r:id="rId17"/>
    <p:sldId id="273" r:id="rId18"/>
    <p:sldId id="275" r:id="rId19"/>
    <p:sldId id="274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c. Andrea Wagnerová, DiS." initials="BAWD" lastIdx="4" clrIdx="0">
    <p:extLst>
      <p:ext uri="{19B8F6BF-5375-455C-9EA6-DF929625EA0E}">
        <p15:presenceInfo xmlns:p15="http://schemas.microsoft.com/office/powerpoint/2012/main" userId="S-1-5-21-2860766189-3970406540-2302955617-39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830"/>
  </p:normalViewPr>
  <p:slideViewPr>
    <p:cSldViewPr snapToGrid="0" snapToObjects="1">
      <p:cViewPr varScale="1">
        <p:scale>
          <a:sx n="116" d="100"/>
          <a:sy n="116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8-18T15:02:52.311" idx="1">
    <p:pos x="7249" y="1793"/>
    <p:text>vyzkoušet (normal plazma x hemolytická)</p:text>
    <p:extLst>
      <p:ext uri="{C676402C-5697-4E1C-873F-D02D1690AC5C}">
        <p15:threadingInfo xmlns:p15="http://schemas.microsoft.com/office/powerpoint/2012/main" timeZoneBias="-120"/>
      </p:ext>
    </p:extLst>
  </p:cm>
  <p:cm authorId="1" dt="2022-08-19T10:58:58.642" idx="4">
    <p:pos x="7249" y="1929"/>
    <p:text>ještě stále tohle nemají firmy nějak ošetřeno??</p:text>
    <p:extLst>
      <p:ext uri="{C676402C-5697-4E1C-873F-D02D1690AC5C}">
        <p15:threadingInfo xmlns:p15="http://schemas.microsoft.com/office/powerpoint/2012/main" timeZoneBias="-120">
          <p15:parentCm authorId="1" idx="1"/>
        </p15:threadingInfo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8-19T08:55:22.407" idx="2">
    <p:pos x="4130" y="1858"/>
    <p:text>probrat</p:text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tex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>
            <a:extLst>
              <a:ext uri="{FF2B5EF4-FFF2-40B4-BE49-F238E27FC236}">
                <a16:creationId xmlns="" xmlns:a16="http://schemas.microsoft.com/office/drawing/2014/main" id="{17FD59C3-1F10-A241-B244-773E743E3304}"/>
              </a:ext>
            </a:extLst>
          </p:cNvPr>
          <p:cNvSpPr/>
          <p:nvPr userDrawn="1"/>
        </p:nvSpPr>
        <p:spPr>
          <a:xfrm>
            <a:off x="0" y="4581524"/>
            <a:ext cx="12191999" cy="22764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noFill/>
              </a:ln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="" xmlns:a16="http://schemas.microsoft.com/office/drawing/2014/main" id="{C747A3F6-6791-8848-983C-10E5A619F252}"/>
              </a:ext>
            </a:extLst>
          </p:cNvPr>
          <p:cNvSpPr/>
          <p:nvPr userDrawn="1"/>
        </p:nvSpPr>
        <p:spPr>
          <a:xfrm>
            <a:off x="1" y="0"/>
            <a:ext cx="12192000" cy="45815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n>
                <a:noFill/>
              </a:ln>
            </a:endParaRPr>
          </a:p>
        </p:txBody>
      </p:sp>
      <p:sp>
        <p:nvSpPr>
          <p:cNvPr id="14" name="Zástupný text 13">
            <a:extLst>
              <a:ext uri="{FF2B5EF4-FFF2-40B4-BE49-F238E27FC236}">
                <a16:creationId xmlns="" xmlns:a16="http://schemas.microsoft.com/office/drawing/2014/main" id="{B96B24D6-942D-4046-B628-D60D6CD0B2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2097088"/>
            <a:ext cx="11628438" cy="2303462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 fontAlgn="t">
              <a:lnSpc>
                <a:spcPts val="4800"/>
              </a:lnSpc>
              <a:spcBef>
                <a:spcPts val="0"/>
              </a:spcBef>
              <a:buNone/>
              <a:defRPr sz="4000" b="1" i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Prostor pro název prezentace</a:t>
            </a:r>
          </a:p>
        </p:txBody>
      </p:sp>
      <p:sp>
        <p:nvSpPr>
          <p:cNvPr id="16" name="Zástupný text 4">
            <a:extLst>
              <a:ext uri="{FF2B5EF4-FFF2-40B4-BE49-F238E27FC236}">
                <a16:creationId xmlns="" xmlns:a16="http://schemas.microsoft.com/office/drawing/2014/main" id="{55F73376-05F6-4D4A-963F-1E953E151E9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1475" y="4760912"/>
            <a:ext cx="3529013" cy="550761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1200">
                <a:solidFill>
                  <a:schemeClr val="bg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cs-CZ" dirty="0"/>
              <a:t>Jméno autora prezentace</a:t>
            </a:r>
          </a:p>
        </p:txBody>
      </p:sp>
      <p:pic>
        <p:nvPicPr>
          <p:cNvPr id="10" name="Obrázek 9" descr="Obsah obrázku kreslení&#10;&#10;Popis byl vytvořen automaticky">
            <a:extLst>
              <a:ext uri="{FF2B5EF4-FFF2-40B4-BE49-F238E27FC236}">
                <a16:creationId xmlns="" xmlns:a16="http://schemas.microsoft.com/office/drawing/2014/main" id="{E1C4973B-ECD4-9643-BD27-331DC465CD1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1414" y="368300"/>
            <a:ext cx="1565275" cy="907085"/>
          </a:xfrm>
          <a:prstGeom prst="rect">
            <a:avLst/>
          </a:prstGeom>
        </p:spPr>
      </p:pic>
      <p:sp>
        <p:nvSpPr>
          <p:cNvPr id="18" name="Obdélník 17">
            <a:extLst>
              <a:ext uri="{FF2B5EF4-FFF2-40B4-BE49-F238E27FC236}">
                <a16:creationId xmlns="" xmlns:a16="http://schemas.microsoft.com/office/drawing/2014/main" id="{C2D86044-D099-FC41-BAAB-9AB1B36262F3}"/>
              </a:ext>
            </a:extLst>
          </p:cNvPr>
          <p:cNvSpPr/>
          <p:nvPr userDrawn="1"/>
        </p:nvSpPr>
        <p:spPr>
          <a:xfrm>
            <a:off x="371475" y="6181923"/>
            <a:ext cx="1567384" cy="3077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/>
          <a:p>
            <a:pPr lvl="0"/>
            <a:r>
              <a:rPr lang="cs-CZ" sz="1000" b="0" i="0" dirty="0">
                <a:solidFill>
                  <a:schemeClr val="bg1"/>
                </a:solidFill>
                <a:latin typeface="+mn-lt"/>
              </a:rPr>
              <a:t>Žlutý kopec 7, 656 53 Brno</a:t>
            </a:r>
          </a:p>
          <a:p>
            <a:pPr lvl="0"/>
            <a:r>
              <a:rPr lang="cs-CZ" sz="1000" b="0" i="0" dirty="0" err="1">
                <a:solidFill>
                  <a:schemeClr val="bg1"/>
                </a:solidFill>
                <a:latin typeface="+mn-lt"/>
              </a:rPr>
              <a:t>www.mou.cz</a:t>
            </a:r>
            <a:endParaRPr lang="cs-CZ" sz="1000" b="0" i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" name="Obdélník 18">
            <a:extLst>
              <a:ext uri="{FF2B5EF4-FFF2-40B4-BE49-F238E27FC236}">
                <a16:creationId xmlns="" xmlns:a16="http://schemas.microsoft.com/office/drawing/2014/main" id="{0FE05B16-477A-A943-A81B-B0BD47DCF7D2}"/>
              </a:ext>
            </a:extLst>
          </p:cNvPr>
          <p:cNvSpPr/>
          <p:nvPr userDrawn="1"/>
        </p:nvSpPr>
        <p:spPr>
          <a:xfrm>
            <a:off x="4259264" y="6181923"/>
            <a:ext cx="220588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360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0000" algn="l"/>
              </a:tabLst>
              <a:defRPr/>
            </a:pPr>
            <a:r>
              <a:rPr lang="cs-CZ" sz="1000" b="0" i="0" dirty="0">
                <a:solidFill>
                  <a:schemeClr val="bg1"/>
                </a:solidFill>
                <a:latin typeface="+mn-lt"/>
              </a:rPr>
              <a:t>T</a:t>
            </a:r>
          </a:p>
          <a:p>
            <a:pPr marL="0" marR="0" lvl="0" indent="0" algn="l" defTabSz="360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0000" algn="l"/>
              </a:tabLst>
              <a:defRPr/>
            </a:pPr>
            <a:r>
              <a:rPr lang="cs-CZ" sz="1000" b="0" i="0" dirty="0">
                <a:solidFill>
                  <a:schemeClr val="bg1"/>
                </a:solidFill>
                <a:latin typeface="+mn-lt"/>
              </a:rPr>
              <a:t>@</a:t>
            </a:r>
          </a:p>
        </p:txBody>
      </p:sp>
      <p:sp>
        <p:nvSpPr>
          <p:cNvPr id="21" name="Obdélník 20">
            <a:extLst>
              <a:ext uri="{FF2B5EF4-FFF2-40B4-BE49-F238E27FC236}">
                <a16:creationId xmlns="" xmlns:a16="http://schemas.microsoft.com/office/drawing/2014/main" id="{5C857465-270D-DD4C-BF11-A477B10C4303}"/>
              </a:ext>
            </a:extLst>
          </p:cNvPr>
          <p:cNvSpPr/>
          <p:nvPr userDrawn="1"/>
        </p:nvSpPr>
        <p:spPr>
          <a:xfrm>
            <a:off x="8291513" y="6028035"/>
            <a:ext cx="3529012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i="0" dirty="0">
                <a:solidFill>
                  <a:schemeClr val="bg1"/>
                </a:solidFill>
                <a:latin typeface="+mn-lt"/>
              </a:rPr>
              <a:t>Poskytovatel zdravotních služeb akreditovaný Organizací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i="0" dirty="0">
                <a:solidFill>
                  <a:schemeClr val="bg1"/>
                </a:solidFill>
                <a:latin typeface="+mn-lt"/>
              </a:rPr>
              <a:t>evropských onkologických ústavů (OECI) a Českou společností pro akreditaci ve zdravotnictví.</a:t>
            </a:r>
          </a:p>
        </p:txBody>
      </p:sp>
      <p:sp>
        <p:nvSpPr>
          <p:cNvPr id="25" name="Zástupný text 4">
            <a:extLst>
              <a:ext uri="{FF2B5EF4-FFF2-40B4-BE49-F238E27FC236}">
                <a16:creationId xmlns="" xmlns:a16="http://schemas.microsoft.com/office/drawing/2014/main" id="{7612BA62-1876-0347-B914-1239E9DCB38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46171" y="6193498"/>
            <a:ext cx="3186567" cy="137411"/>
          </a:xfrm>
          <a:prstGeom prst="rect">
            <a:avLst/>
          </a:prstGeom>
        </p:spPr>
        <p:txBody>
          <a:bodyPr lIns="0" tIns="0" rIns="0" bIns="0" anchor="t"/>
          <a:lstStyle>
            <a:lvl1pPr>
              <a:lnSpc>
                <a:spcPct val="100000"/>
              </a:lnSpc>
              <a:buNone/>
              <a:defRPr sz="1000">
                <a:solidFill>
                  <a:schemeClr val="bg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cs-CZ" dirty="0"/>
              <a:t>Sem zadejte Váš telefon</a:t>
            </a:r>
          </a:p>
        </p:txBody>
      </p:sp>
      <p:sp>
        <p:nvSpPr>
          <p:cNvPr id="26" name="Zástupný text 4">
            <a:extLst>
              <a:ext uri="{FF2B5EF4-FFF2-40B4-BE49-F238E27FC236}">
                <a16:creationId xmlns="" xmlns:a16="http://schemas.microsoft.com/office/drawing/2014/main" id="{F3B2EA4F-2A45-2E47-8FEC-5512D2CBF0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46171" y="6362400"/>
            <a:ext cx="3186567" cy="137411"/>
          </a:xfrm>
          <a:prstGeom prst="rect">
            <a:avLst/>
          </a:prstGeom>
        </p:spPr>
        <p:txBody>
          <a:bodyPr lIns="0" tIns="0" rIns="0" bIns="0" anchor="t"/>
          <a:lstStyle>
            <a:lvl1pPr>
              <a:lnSpc>
                <a:spcPct val="100000"/>
              </a:lnSpc>
              <a:buNone/>
              <a:defRPr sz="1000">
                <a:solidFill>
                  <a:schemeClr val="bg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cs-CZ" dirty="0"/>
              <a:t>Sem zadejte Váš email</a:t>
            </a:r>
          </a:p>
        </p:txBody>
      </p:sp>
    </p:spTree>
    <p:extLst>
      <p:ext uri="{BB962C8B-B14F-4D97-AF65-F5344CB8AC3E}">
        <p14:creationId xmlns:p14="http://schemas.microsoft.com/office/powerpoint/2010/main" val="2550150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bsah +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B96D5A09-BEA1-8542-B5E1-C32FA6B0E55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371475" y="1016001"/>
            <a:ext cx="11449050" cy="5473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Sem vložíte obsah</a:t>
            </a:r>
          </a:p>
        </p:txBody>
      </p:sp>
    </p:spTree>
    <p:extLst>
      <p:ext uri="{BB962C8B-B14F-4D97-AF65-F5344CB8AC3E}">
        <p14:creationId xmlns:p14="http://schemas.microsoft.com/office/powerpoint/2010/main" val="2916524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+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text 7">
            <a:extLst>
              <a:ext uri="{FF2B5EF4-FFF2-40B4-BE49-F238E27FC236}">
                <a16:creationId xmlns="" xmlns:a16="http://schemas.microsoft.com/office/drawing/2014/main" id="{355F2D1F-15F3-7749-A701-913DFBB079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949550"/>
            <a:ext cx="11457483" cy="40495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 i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Nadpis </a:t>
            </a:r>
            <a:r>
              <a:rPr lang="cs-CZ" dirty="0" err="1"/>
              <a:t>slidu</a:t>
            </a:r>
            <a:endParaRPr lang="cs-CZ" dirty="0"/>
          </a:p>
        </p:txBody>
      </p:sp>
      <p:sp>
        <p:nvSpPr>
          <p:cNvPr id="6" name="Zástupný text 7">
            <a:extLst>
              <a:ext uri="{FF2B5EF4-FFF2-40B4-BE49-F238E27FC236}">
                <a16:creationId xmlns="" xmlns:a16="http://schemas.microsoft.com/office/drawing/2014/main" id="{2AF57368-2759-2544-9F5A-CF262E373FF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1475" y="1585573"/>
            <a:ext cx="3529013" cy="4904127"/>
          </a:xfrm>
          <a:prstGeom prst="rect">
            <a:avLst/>
          </a:prstGeom>
        </p:spPr>
        <p:txBody>
          <a:bodyPr lIns="0" tIns="0" rIns="0" bIns="0" numCol="1" spcCol="18000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i="0">
                <a:latin typeface="+mn-lt"/>
              </a:defRPr>
            </a:lvl1pPr>
          </a:lstStyle>
          <a:p>
            <a:r>
              <a:rPr lang="cs-CZ" dirty="0">
                <a:effectLst/>
              </a:rPr>
              <a:t>Krátký textový obsah.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B96D5A09-BEA1-8542-B5E1-C32FA6B0E55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079874" y="1585574"/>
            <a:ext cx="7740651" cy="4904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Sem vložíte obsah</a:t>
            </a:r>
          </a:p>
        </p:txBody>
      </p:sp>
    </p:spTree>
    <p:extLst>
      <p:ext uri="{BB962C8B-B14F-4D97-AF65-F5344CB8AC3E}">
        <p14:creationId xmlns:p14="http://schemas.microsoft.com/office/powerpoint/2010/main" val="3816074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sah +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text 7">
            <a:extLst>
              <a:ext uri="{FF2B5EF4-FFF2-40B4-BE49-F238E27FC236}">
                <a16:creationId xmlns="" xmlns:a16="http://schemas.microsoft.com/office/drawing/2014/main" id="{19EB06EF-3E34-594B-B6A7-05A110BB2A0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1475" y="1585574"/>
            <a:ext cx="7561263" cy="49041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 i="0">
                <a:latin typeface="+mn-lt"/>
              </a:defRPr>
            </a:lvl1pPr>
          </a:lstStyle>
          <a:p>
            <a:pPr lvl="0"/>
            <a:r>
              <a:rPr lang="cs-CZ" dirty="0"/>
              <a:t>Textový obsah</a:t>
            </a:r>
          </a:p>
        </p:txBody>
      </p:sp>
      <p:sp>
        <p:nvSpPr>
          <p:cNvPr id="5" name="Zástupný text 7">
            <a:extLst>
              <a:ext uri="{FF2B5EF4-FFF2-40B4-BE49-F238E27FC236}">
                <a16:creationId xmlns="" xmlns:a16="http://schemas.microsoft.com/office/drawing/2014/main" id="{355F2D1F-15F3-7749-A701-913DFBB079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943698"/>
            <a:ext cx="7561264" cy="41454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 i="0">
                <a:latin typeface="+mn-lt"/>
              </a:defRPr>
            </a:lvl1pPr>
          </a:lstStyle>
          <a:p>
            <a:pPr lvl="0"/>
            <a:r>
              <a:rPr lang="cs-CZ" dirty="0"/>
              <a:t>Nadpis </a:t>
            </a:r>
            <a:r>
              <a:rPr lang="cs-CZ" dirty="0" err="1"/>
              <a:t>slidu</a:t>
            </a:r>
            <a:endParaRPr lang="cs-CZ" dirty="0"/>
          </a:p>
        </p:txBody>
      </p:sp>
      <p:sp>
        <p:nvSpPr>
          <p:cNvPr id="12" name="Zástupný obsah 3">
            <a:extLst>
              <a:ext uri="{FF2B5EF4-FFF2-40B4-BE49-F238E27FC236}">
                <a16:creationId xmlns="" xmlns:a16="http://schemas.microsoft.com/office/drawing/2014/main" id="{54B1DDC4-A48E-9546-B035-183B06EA930F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112123" y="1016001"/>
            <a:ext cx="3708402" cy="5473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Sem vložíte obsah</a:t>
            </a:r>
          </a:p>
        </p:txBody>
      </p:sp>
    </p:spTree>
    <p:extLst>
      <p:ext uri="{BB962C8B-B14F-4D97-AF65-F5344CB8AC3E}">
        <p14:creationId xmlns:p14="http://schemas.microsoft.com/office/powerpoint/2010/main" val="3997887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>
            <a:extLst>
              <a:ext uri="{FF2B5EF4-FFF2-40B4-BE49-F238E27FC236}">
                <a16:creationId xmlns="" xmlns:a16="http://schemas.microsoft.com/office/drawing/2014/main" id="{CE71DB83-7A92-734D-94B9-CB4917B089DB}"/>
              </a:ext>
            </a:extLst>
          </p:cNvPr>
          <p:cNvSpPr/>
          <p:nvPr userDrawn="1"/>
        </p:nvSpPr>
        <p:spPr>
          <a:xfrm>
            <a:off x="0" y="0"/>
            <a:ext cx="4079875" cy="686800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noFill/>
              </a:ln>
            </a:endParaRPr>
          </a:p>
        </p:txBody>
      </p:sp>
      <p:sp>
        <p:nvSpPr>
          <p:cNvPr id="22" name="Zástupný text 13">
            <a:extLst>
              <a:ext uri="{FF2B5EF4-FFF2-40B4-BE49-F238E27FC236}">
                <a16:creationId xmlns="" xmlns:a16="http://schemas.microsoft.com/office/drawing/2014/main" id="{44F10031-1D10-FB46-887F-0F892B91F9A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59263" y="2457450"/>
            <a:ext cx="7740650" cy="177614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 fontAlgn="t">
              <a:lnSpc>
                <a:spcPts val="4800"/>
              </a:lnSpc>
              <a:spcBef>
                <a:spcPts val="0"/>
              </a:spcBef>
              <a:buNone/>
              <a:defRPr sz="4000" b="1" i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Děkujeme za zhlédnutí.</a:t>
            </a:r>
          </a:p>
        </p:txBody>
      </p:sp>
      <p:sp>
        <p:nvSpPr>
          <p:cNvPr id="24" name="Zástupný text 4">
            <a:extLst>
              <a:ext uri="{FF2B5EF4-FFF2-40B4-BE49-F238E27FC236}">
                <a16:creationId xmlns="" xmlns:a16="http://schemas.microsoft.com/office/drawing/2014/main" id="{E7BC8E4D-2896-D743-B1FE-8F21A9BA27E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59263" y="4760913"/>
            <a:ext cx="3673475" cy="541132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1200">
                <a:solidFill>
                  <a:schemeClr val="tx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cs-CZ" dirty="0"/>
              <a:t>Jméno a kontaktní údaje autora prezentace.</a:t>
            </a:r>
          </a:p>
        </p:txBody>
      </p:sp>
      <p:pic>
        <p:nvPicPr>
          <p:cNvPr id="12" name="Obrázek 11" descr="Obsah obrázku kreslení&#10;&#10;Popis byl vytvořen automaticky">
            <a:extLst>
              <a:ext uri="{FF2B5EF4-FFF2-40B4-BE49-F238E27FC236}">
                <a16:creationId xmlns="" xmlns:a16="http://schemas.microsoft.com/office/drawing/2014/main" id="{8A1008AF-9B2B-9D4E-9FB0-BE64BBE337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1414" y="368300"/>
            <a:ext cx="1565275" cy="907085"/>
          </a:xfrm>
          <a:prstGeom prst="rect">
            <a:avLst/>
          </a:prstGeom>
        </p:spPr>
      </p:pic>
      <p:sp>
        <p:nvSpPr>
          <p:cNvPr id="9" name="Obdélník 8">
            <a:extLst>
              <a:ext uri="{FF2B5EF4-FFF2-40B4-BE49-F238E27FC236}">
                <a16:creationId xmlns="" xmlns:a16="http://schemas.microsoft.com/office/drawing/2014/main" id="{0DAFA165-EDF4-B341-B8E8-DD2676010D80}"/>
              </a:ext>
            </a:extLst>
          </p:cNvPr>
          <p:cNvSpPr/>
          <p:nvPr userDrawn="1"/>
        </p:nvSpPr>
        <p:spPr>
          <a:xfrm>
            <a:off x="371475" y="6181923"/>
            <a:ext cx="1567384" cy="3077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/>
          <a:p>
            <a:pPr lvl="0"/>
            <a:r>
              <a:rPr lang="cs-CZ" sz="1000" b="0" i="0" dirty="0">
                <a:solidFill>
                  <a:schemeClr val="bg1"/>
                </a:solidFill>
                <a:latin typeface="+mn-lt"/>
              </a:rPr>
              <a:t>Žlutý kopec 7, 656 53 Brno</a:t>
            </a:r>
          </a:p>
          <a:p>
            <a:pPr lvl="0"/>
            <a:r>
              <a:rPr lang="cs-CZ" sz="1000" b="0" i="0" dirty="0" err="1">
                <a:solidFill>
                  <a:schemeClr val="bg1"/>
                </a:solidFill>
                <a:latin typeface="+mn-lt"/>
              </a:rPr>
              <a:t>www.mou.cz</a:t>
            </a:r>
            <a:endParaRPr lang="cs-CZ" sz="1000" b="0" i="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6510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628B0C49-D928-F945-ADE2-61E3E2D9935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Zástupný text 7">
            <a:extLst>
              <a:ext uri="{FF2B5EF4-FFF2-40B4-BE49-F238E27FC236}">
                <a16:creationId xmlns="" xmlns:a16="http://schemas.microsoft.com/office/drawing/2014/main" id="{F4863D91-AC0E-2C46-A8C0-65EF5F63ED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6" y="944506"/>
            <a:ext cx="11436350" cy="4587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 i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Obsah prezentace</a:t>
            </a:r>
          </a:p>
        </p:txBody>
      </p:sp>
      <p:sp>
        <p:nvSpPr>
          <p:cNvPr id="5" name="Zástupný text 7">
            <a:extLst>
              <a:ext uri="{FF2B5EF4-FFF2-40B4-BE49-F238E27FC236}">
                <a16:creationId xmlns="" xmlns:a16="http://schemas.microsoft.com/office/drawing/2014/main" id="{9EA412AC-2DBD-2547-8B8E-687D4094B6E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1476" y="1763642"/>
            <a:ext cx="11449050" cy="4726058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lnSpc>
                <a:spcPts val="2500"/>
              </a:lnSpc>
              <a:buFont typeface="Arial" panose="020B0604020202020204" pitchFamily="34" charset="0"/>
              <a:buChar char="•"/>
              <a:defRPr sz="2400" b="0" i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První kapitola</a:t>
            </a:r>
          </a:p>
          <a:p>
            <a:pPr lvl="0"/>
            <a:r>
              <a:rPr lang="cs-CZ" dirty="0"/>
              <a:t>Druhá kapitola</a:t>
            </a:r>
          </a:p>
          <a:p>
            <a:pPr lvl="0"/>
            <a:r>
              <a:rPr lang="cs-CZ" dirty="0"/>
              <a:t>Třetí kapitola</a:t>
            </a:r>
          </a:p>
          <a:p>
            <a:pPr lvl="0"/>
            <a:r>
              <a:rPr lang="cs-CZ" dirty="0"/>
              <a:t>Čtvrtá kapitola</a:t>
            </a:r>
          </a:p>
          <a:p>
            <a:pPr lvl="0"/>
            <a:r>
              <a:rPr lang="cs-CZ" dirty="0"/>
              <a:t>Pátá kapitola</a:t>
            </a:r>
          </a:p>
          <a:p>
            <a:pPr lvl="0"/>
            <a:r>
              <a:rPr lang="cs-CZ" dirty="0"/>
              <a:t>Šestá kapitola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="" xmlns:a16="http://schemas.microsoft.com/office/drawing/2014/main" id="{AC71F16E-9DCB-3C41-8807-90412B4D6111}"/>
              </a:ext>
            </a:extLst>
          </p:cNvPr>
          <p:cNvSpPr/>
          <p:nvPr userDrawn="1"/>
        </p:nvSpPr>
        <p:spPr>
          <a:xfrm>
            <a:off x="11303775" y="368300"/>
            <a:ext cx="516750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r"/>
            <a:fld id="{9DF95F3C-09ED-3447-B910-0D0B83E88D2E}" type="slidenum">
              <a:rPr lang="cs-CZ" sz="1000" b="0" i="0" u="none" smtClean="0">
                <a:solidFill>
                  <a:schemeClr val="bg1"/>
                </a:solidFill>
                <a:latin typeface="+mn-lt"/>
              </a:rPr>
              <a:t>‹#›</a:t>
            </a:fld>
            <a:endParaRPr lang="cs-CZ" sz="1000" b="0" i="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" name="Obrázek 9" descr="Obsah obrázku kreslení&#10;&#10;Popis byl vytvořen automaticky">
            <a:extLst>
              <a:ext uri="{FF2B5EF4-FFF2-40B4-BE49-F238E27FC236}">
                <a16:creationId xmlns="" xmlns:a16="http://schemas.microsoft.com/office/drawing/2014/main" id="{5D48E3D2-42B2-D940-887A-67BCE3DAC4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1475" y="368300"/>
            <a:ext cx="275013" cy="27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05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ázev kapitoly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="" xmlns:a16="http://schemas.microsoft.com/office/drawing/2014/main" id="{DAD916BD-5D10-D746-AF68-699026AEA6A0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Zástupný text 13">
            <a:extLst>
              <a:ext uri="{FF2B5EF4-FFF2-40B4-BE49-F238E27FC236}">
                <a16:creationId xmlns="" xmlns:a16="http://schemas.microsoft.com/office/drawing/2014/main" id="{E4EA711B-820C-E844-B3F5-94B821271C8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1007587"/>
            <a:ext cx="11449050" cy="548211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lnSpc>
                <a:spcPts val="5400"/>
              </a:lnSpc>
              <a:spcBef>
                <a:spcPts val="0"/>
              </a:spcBef>
              <a:buNone/>
              <a:defRPr sz="4800" b="1" i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Název kapitoly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="" xmlns:a16="http://schemas.microsoft.com/office/drawing/2014/main" id="{43582D9B-3089-B440-939D-F71B151C8022}"/>
              </a:ext>
            </a:extLst>
          </p:cNvPr>
          <p:cNvSpPr/>
          <p:nvPr userDrawn="1"/>
        </p:nvSpPr>
        <p:spPr>
          <a:xfrm>
            <a:off x="11303775" y="368300"/>
            <a:ext cx="516750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r"/>
            <a:fld id="{9DF95F3C-09ED-3447-B910-0D0B83E88D2E}" type="slidenum">
              <a:rPr lang="cs-CZ" sz="1000" b="0" i="0" u="none" smtClean="0">
                <a:solidFill>
                  <a:schemeClr val="bg1"/>
                </a:solidFill>
                <a:latin typeface="+mn-lt"/>
              </a:rPr>
              <a:t>‹#›</a:t>
            </a:fld>
            <a:endParaRPr lang="cs-CZ" sz="1000" b="0" i="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" name="Obrázek 9" descr="Obsah obrázku kreslení&#10;&#10;Popis byl vytvořen automaticky">
            <a:extLst>
              <a:ext uri="{FF2B5EF4-FFF2-40B4-BE49-F238E27FC236}">
                <a16:creationId xmlns="" xmlns:a16="http://schemas.microsoft.com/office/drawing/2014/main" id="{EBFD649C-E531-4942-9BCC-0B7F82A896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1475" y="368300"/>
            <a:ext cx="275013" cy="27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709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>
            <a:extLst>
              <a:ext uri="{FF2B5EF4-FFF2-40B4-BE49-F238E27FC236}">
                <a16:creationId xmlns="" xmlns:a16="http://schemas.microsoft.com/office/drawing/2014/main" id="{81099111-2163-5742-ABEA-518A93312CAC}"/>
              </a:ext>
            </a:extLst>
          </p:cNvPr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n>
                <a:noFill/>
              </a:ln>
            </a:endParaRPr>
          </a:p>
        </p:txBody>
      </p:sp>
      <p:sp>
        <p:nvSpPr>
          <p:cNvPr id="4" name="Zástupný text 7">
            <a:extLst>
              <a:ext uri="{FF2B5EF4-FFF2-40B4-BE49-F238E27FC236}">
                <a16:creationId xmlns="" xmlns:a16="http://schemas.microsoft.com/office/drawing/2014/main" id="{F4863D91-AC0E-2C46-A8C0-65EF5F63ED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939046"/>
            <a:ext cx="11807825" cy="4587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 i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Obsah prezentace</a:t>
            </a:r>
          </a:p>
        </p:txBody>
      </p:sp>
      <p:sp>
        <p:nvSpPr>
          <p:cNvPr id="5" name="Zástupný text 7">
            <a:extLst>
              <a:ext uri="{FF2B5EF4-FFF2-40B4-BE49-F238E27FC236}">
                <a16:creationId xmlns="" xmlns:a16="http://schemas.microsoft.com/office/drawing/2014/main" id="{9EA412AC-2DBD-2547-8B8E-687D4094B6E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4176" y="1758182"/>
            <a:ext cx="11436350" cy="4032250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lnSpc>
                <a:spcPts val="2500"/>
              </a:lnSpc>
              <a:buFont typeface="Arial" panose="020B0604020202020204" pitchFamily="34" charset="0"/>
              <a:buChar char="•"/>
              <a:defRPr sz="2400" b="0" i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První kapitola</a:t>
            </a:r>
          </a:p>
          <a:p>
            <a:pPr lvl="0"/>
            <a:r>
              <a:rPr lang="cs-CZ" dirty="0"/>
              <a:t>Druhá kapitola</a:t>
            </a:r>
          </a:p>
          <a:p>
            <a:pPr lvl="0"/>
            <a:r>
              <a:rPr lang="cs-CZ" dirty="0"/>
              <a:t>Třetí kapitola</a:t>
            </a:r>
          </a:p>
          <a:p>
            <a:pPr lvl="0"/>
            <a:r>
              <a:rPr lang="cs-CZ" dirty="0"/>
              <a:t>Čtvrtá kapitola</a:t>
            </a:r>
          </a:p>
          <a:p>
            <a:pPr lvl="0"/>
            <a:r>
              <a:rPr lang="cs-CZ" dirty="0"/>
              <a:t>Pátá kapitola</a:t>
            </a:r>
          </a:p>
          <a:p>
            <a:pPr lvl="0"/>
            <a:r>
              <a:rPr lang="cs-CZ" dirty="0"/>
              <a:t>Šestá kapitola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="" xmlns:a16="http://schemas.microsoft.com/office/drawing/2014/main" id="{EC1E64E0-D80E-684D-AB6C-4E5F77626BA0}"/>
              </a:ext>
            </a:extLst>
          </p:cNvPr>
          <p:cNvSpPr/>
          <p:nvPr userDrawn="1"/>
        </p:nvSpPr>
        <p:spPr>
          <a:xfrm>
            <a:off x="11303775" y="368300"/>
            <a:ext cx="516750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r"/>
            <a:fld id="{9DF95F3C-09ED-3447-B910-0D0B83E88D2E}" type="slidenum">
              <a:rPr lang="cs-CZ" sz="1000" b="0" i="0" u="none" smtClean="0">
                <a:solidFill>
                  <a:schemeClr val="tx1"/>
                </a:solidFill>
                <a:latin typeface="+mn-lt"/>
              </a:rPr>
              <a:t>‹#›</a:t>
            </a:fld>
            <a:endParaRPr lang="cs-CZ" sz="1000" b="0" i="0" dirty="0">
              <a:latin typeface="+mn-lt"/>
            </a:endParaRPr>
          </a:p>
        </p:txBody>
      </p:sp>
      <p:pic>
        <p:nvPicPr>
          <p:cNvPr id="9" name="Obrázek 8" descr="Obsah obrázku kreslení&#10;&#10;Popis byl vytvořen automaticky">
            <a:extLst>
              <a:ext uri="{FF2B5EF4-FFF2-40B4-BE49-F238E27FC236}">
                <a16:creationId xmlns="" xmlns:a16="http://schemas.microsoft.com/office/drawing/2014/main" id="{015F9B33-5037-DD48-BB57-0A577639A1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1476" y="368301"/>
            <a:ext cx="275012" cy="27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036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ázev kapitoly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13">
            <a:extLst>
              <a:ext uri="{FF2B5EF4-FFF2-40B4-BE49-F238E27FC236}">
                <a16:creationId xmlns="" xmlns:a16="http://schemas.microsoft.com/office/drawing/2014/main" id="{E4EA711B-820C-E844-B3F5-94B821271C8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1019237"/>
            <a:ext cx="11449050" cy="547046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lnSpc>
                <a:spcPts val="5400"/>
              </a:lnSpc>
              <a:spcBef>
                <a:spcPts val="0"/>
              </a:spcBef>
              <a:buNone/>
              <a:defRPr sz="4800" b="1" i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Název </a:t>
            </a:r>
            <a:r>
              <a:rPr lang="cs-CZ" dirty="0" err="1"/>
              <a:t>kaapitoly</a:t>
            </a:r>
            <a:endParaRPr lang="cs-CZ" dirty="0"/>
          </a:p>
        </p:txBody>
      </p:sp>
      <p:sp>
        <p:nvSpPr>
          <p:cNvPr id="11" name="Obdélník 10">
            <a:extLst>
              <a:ext uri="{FF2B5EF4-FFF2-40B4-BE49-F238E27FC236}">
                <a16:creationId xmlns="" xmlns:a16="http://schemas.microsoft.com/office/drawing/2014/main" id="{4EA8587C-405F-9042-95E7-E71FFF680A04}"/>
              </a:ext>
            </a:extLst>
          </p:cNvPr>
          <p:cNvSpPr/>
          <p:nvPr userDrawn="1"/>
        </p:nvSpPr>
        <p:spPr>
          <a:xfrm>
            <a:off x="11303775" y="368300"/>
            <a:ext cx="516750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r"/>
            <a:fld id="{9DF95F3C-09ED-3447-B910-0D0B83E88D2E}" type="slidenum">
              <a:rPr lang="cs-CZ" sz="1000" b="0" i="0" u="none" smtClean="0">
                <a:solidFill>
                  <a:schemeClr val="tx1"/>
                </a:solidFill>
                <a:latin typeface="+mn-lt"/>
              </a:rPr>
              <a:t>‹#›</a:t>
            </a:fld>
            <a:endParaRPr lang="cs-CZ" sz="1000" b="0" i="0" dirty="0">
              <a:latin typeface="+mn-lt"/>
            </a:endParaRPr>
          </a:p>
        </p:txBody>
      </p:sp>
      <p:pic>
        <p:nvPicPr>
          <p:cNvPr id="6" name="Obrázek 5" descr="Obsah obrázku kreslení&#10;&#10;Popis byl vytvořen automaticky">
            <a:extLst>
              <a:ext uri="{FF2B5EF4-FFF2-40B4-BE49-F238E27FC236}">
                <a16:creationId xmlns="" xmlns:a16="http://schemas.microsoft.com/office/drawing/2014/main" id="{1B1F2B3E-D3A4-5949-868F-607CBDE233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1475" y="368301"/>
            <a:ext cx="275013" cy="27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054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7369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text 7">
            <a:extLst>
              <a:ext uri="{FF2B5EF4-FFF2-40B4-BE49-F238E27FC236}">
                <a16:creationId xmlns="" xmlns:a16="http://schemas.microsoft.com/office/drawing/2014/main" id="{8C46FDBB-DD7E-234F-96FA-47084613F6B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6" y="945234"/>
            <a:ext cx="11449050" cy="4587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 i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Nadpis </a:t>
            </a:r>
            <a:r>
              <a:rPr lang="cs-CZ" dirty="0" err="1"/>
              <a:t>slidu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7468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dnoslou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text 7">
            <a:extLst>
              <a:ext uri="{FF2B5EF4-FFF2-40B4-BE49-F238E27FC236}">
                <a16:creationId xmlns="" xmlns:a16="http://schemas.microsoft.com/office/drawing/2014/main" id="{8C46FDBB-DD7E-234F-96FA-47084613F6B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947990"/>
            <a:ext cx="11449050" cy="4587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 i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Nadpis </a:t>
            </a:r>
            <a:r>
              <a:rPr lang="cs-CZ" dirty="0" err="1"/>
              <a:t>slidu</a:t>
            </a:r>
            <a:endParaRPr lang="cs-CZ" dirty="0"/>
          </a:p>
        </p:txBody>
      </p:sp>
      <p:sp>
        <p:nvSpPr>
          <p:cNvPr id="9" name="Zástupný text 7">
            <a:extLst>
              <a:ext uri="{FF2B5EF4-FFF2-40B4-BE49-F238E27FC236}">
                <a16:creationId xmlns="" xmlns:a16="http://schemas.microsoft.com/office/drawing/2014/main" id="{19EB06EF-3E34-594B-B6A7-05A110BB2A0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1476" y="1591588"/>
            <a:ext cx="11449050" cy="48981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0" i="0">
                <a:latin typeface="+mn-lt"/>
              </a:defRPr>
            </a:lvl1pPr>
          </a:lstStyle>
          <a:p>
            <a:pPr lvl="0"/>
            <a:r>
              <a:rPr lang="cs-CZ" dirty="0"/>
              <a:t>Zástupný text</a:t>
            </a:r>
          </a:p>
        </p:txBody>
      </p:sp>
    </p:spTree>
    <p:extLst>
      <p:ext uri="{BB962C8B-B14F-4D97-AF65-F5344CB8AC3E}">
        <p14:creationId xmlns:p14="http://schemas.microsoft.com/office/powerpoint/2010/main" val="3386749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+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text 7">
            <a:extLst>
              <a:ext uri="{FF2B5EF4-FFF2-40B4-BE49-F238E27FC236}">
                <a16:creationId xmlns="" xmlns:a16="http://schemas.microsoft.com/office/drawing/2014/main" id="{355F2D1F-15F3-7749-A701-913DFBB079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945233"/>
            <a:ext cx="11449050" cy="4587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 i="0">
                <a:latin typeface="+mn-lt"/>
              </a:defRPr>
            </a:lvl1pPr>
          </a:lstStyle>
          <a:p>
            <a:pPr lvl="0"/>
            <a:r>
              <a:rPr lang="cs-CZ" dirty="0"/>
              <a:t>Nadpis </a:t>
            </a:r>
            <a:r>
              <a:rPr lang="cs-CZ" dirty="0" err="1"/>
              <a:t>slidu</a:t>
            </a:r>
            <a:endParaRPr lang="cs-CZ" dirty="0"/>
          </a:p>
        </p:txBody>
      </p:sp>
      <p:sp>
        <p:nvSpPr>
          <p:cNvPr id="9" name="Zástupný obsah 3">
            <a:extLst>
              <a:ext uri="{FF2B5EF4-FFF2-40B4-BE49-F238E27FC236}">
                <a16:creationId xmlns="" xmlns:a16="http://schemas.microsoft.com/office/drawing/2014/main" id="{1FC7663E-922F-DE4F-AA86-0792731AF4D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71475" y="1585571"/>
            <a:ext cx="11449050" cy="49041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Sem vložíte obsah</a:t>
            </a:r>
          </a:p>
        </p:txBody>
      </p:sp>
    </p:spTree>
    <p:extLst>
      <p:ext uri="{BB962C8B-B14F-4D97-AF65-F5344CB8AC3E}">
        <p14:creationId xmlns:p14="http://schemas.microsoft.com/office/powerpoint/2010/main" val="3654303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3831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3" pos="234" userDrawn="1">
          <p15:clr>
            <a:srgbClr val="F26B43"/>
          </p15:clr>
        </p15:guide>
        <p15:guide id="14" pos="7446" userDrawn="1">
          <p15:clr>
            <a:srgbClr val="F26B43"/>
          </p15:clr>
        </p15:guide>
        <p15:guide id="15" orient="horz" pos="232" userDrawn="1">
          <p15:clr>
            <a:srgbClr val="F26B43"/>
          </p15:clr>
        </p15:guide>
        <p15:guide id="16" orient="horz" pos="408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1152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88" r:id="rId3"/>
    <p:sldLayoutId id="2147483689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3" orient="horz" pos="232" userDrawn="1">
          <p15:clr>
            <a:srgbClr val="F26B43"/>
          </p15:clr>
        </p15:guide>
        <p15:guide id="14" orient="horz" pos="4088" userDrawn="1">
          <p15:clr>
            <a:srgbClr val="F26B43"/>
          </p15:clr>
        </p15:guide>
        <p15:guide id="15" pos="234" userDrawn="1">
          <p15:clr>
            <a:srgbClr val="F26B43"/>
          </p15:clr>
        </p15:guide>
        <p15:guide id="16" pos="7446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="" xmlns:a16="http://schemas.microsoft.com/office/drawing/2014/main" id="{21F7F22C-6E79-F745-AB1F-D78BFAE3AC74}"/>
              </a:ext>
            </a:extLst>
          </p:cNvPr>
          <p:cNvSpPr/>
          <p:nvPr userDrawn="1"/>
        </p:nvSpPr>
        <p:spPr>
          <a:xfrm>
            <a:off x="11303775" y="368300"/>
            <a:ext cx="516750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r"/>
            <a:fld id="{9DF95F3C-09ED-3447-B910-0D0B83E88D2E}" type="slidenum">
              <a:rPr lang="cs-CZ" sz="1000" b="0" i="0" u="none" smtClean="0">
                <a:solidFill>
                  <a:schemeClr val="tx1"/>
                </a:solidFill>
                <a:latin typeface="+mn-lt"/>
              </a:rPr>
              <a:t>‹#›</a:t>
            </a:fld>
            <a:endParaRPr lang="cs-CZ" sz="1000" b="0" i="0" dirty="0">
              <a:latin typeface="+mn-lt"/>
            </a:endParaRPr>
          </a:p>
        </p:txBody>
      </p:sp>
      <p:pic>
        <p:nvPicPr>
          <p:cNvPr id="4" name="Obrázek 3" descr="Obsah obrázku kreslení&#10;&#10;Popis byl vytvořen automaticky">
            <a:extLst>
              <a:ext uri="{FF2B5EF4-FFF2-40B4-BE49-F238E27FC236}">
                <a16:creationId xmlns="" xmlns:a16="http://schemas.microsoft.com/office/drawing/2014/main" id="{C2A4E32E-0118-5949-9ABB-AE6A9F806D08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371476" y="368301"/>
            <a:ext cx="275012" cy="27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635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2" r:id="rId2"/>
    <p:sldLayoutId id="2147483663" r:id="rId3"/>
    <p:sldLayoutId id="2147483661" r:id="rId4"/>
    <p:sldLayoutId id="2147483690" r:id="rId5"/>
    <p:sldLayoutId id="2147483659" r:id="rId6"/>
    <p:sldLayoutId id="214748368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3" pos="234" userDrawn="1">
          <p15:clr>
            <a:srgbClr val="F26B43"/>
          </p15:clr>
        </p15:guide>
        <p15:guide id="14" pos="7446" userDrawn="1">
          <p15:clr>
            <a:srgbClr val="F26B43"/>
          </p15:clr>
        </p15:guide>
        <p15:guide id="16" orient="horz" pos="4088" userDrawn="1">
          <p15:clr>
            <a:srgbClr val="F26B43"/>
          </p15:clr>
        </p15:guide>
        <p15:guide id="17" orient="horz" pos="64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490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3" orient="horz" pos="4088" userDrawn="1">
          <p15:clr>
            <a:srgbClr val="F26B43"/>
          </p15:clr>
        </p15:guide>
        <p15:guide id="14" orient="horz" pos="232" userDrawn="1">
          <p15:clr>
            <a:srgbClr val="F26B43"/>
          </p15:clr>
        </p15:guide>
        <p15:guide id="15" pos="234" userDrawn="1">
          <p15:clr>
            <a:srgbClr val="F26B43"/>
          </p15:clr>
        </p15:guide>
        <p15:guide id="16" pos="744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stara.cskb.cz/cskb1a01.html?pg=doporuceni--biochemicke-metody#1.2.4.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Ovlivnění výsledku analýzy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Andrea Wagnerová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+420 543 136 704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a</a:t>
            </a:r>
            <a:r>
              <a:rPr lang="cs-CZ" dirty="0" smtClean="0"/>
              <a:t>ndrea.wagnerova@mou.cz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285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Ovlivnění </a:t>
            </a:r>
            <a:r>
              <a:rPr lang="cs-CZ" dirty="0" smtClean="0"/>
              <a:t>výsledku ikterickým zbarvením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i="1" dirty="0" smtClean="0"/>
              <a:t>Zvýšení hodnoty bilirubinu  provázené žlutým až hnědým zbarvením plazmy.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dirty="0" smtClean="0"/>
              <a:t>Příčinou ikterické plazmy je: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ikterus</a:t>
            </a:r>
            <a:r>
              <a:rPr lang="cs-CZ" dirty="0"/>
              <a:t> </a:t>
            </a:r>
            <a:r>
              <a:rPr lang="cs-CZ" dirty="0" smtClean="0"/>
              <a:t>(např. v důsledku obstrukce žlučových cest či intravaskulární hemolýzy)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Zvýšená </a:t>
            </a:r>
            <a:r>
              <a:rPr lang="cs-CZ" dirty="0"/>
              <a:t>koncentrace </a:t>
            </a:r>
            <a:r>
              <a:rPr lang="cs-CZ" dirty="0" smtClean="0"/>
              <a:t>bilirubinu v </a:t>
            </a:r>
            <a:r>
              <a:rPr lang="cs-CZ" dirty="0"/>
              <a:t>plazmě působí: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interferenci při fotometrickém </a:t>
            </a:r>
            <a:r>
              <a:rPr lang="cs-CZ" dirty="0" smtClean="0"/>
              <a:t>stanovení.</a:t>
            </a:r>
            <a:endParaRPr lang="cs-CZ" dirty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20015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Ovlivnění </a:t>
            </a:r>
            <a:r>
              <a:rPr lang="cs-CZ" dirty="0" smtClean="0"/>
              <a:t>výsledku mléčným zbarvením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384176" y="1758181"/>
            <a:ext cx="11436350" cy="4797893"/>
          </a:xfrm>
        </p:spPr>
        <p:txBody>
          <a:bodyPr/>
          <a:lstStyle/>
          <a:p>
            <a:pPr marL="0" indent="0" algn="ctr">
              <a:buNone/>
            </a:pPr>
            <a:r>
              <a:rPr lang="cs-CZ" i="1" dirty="0" smtClean="0"/>
              <a:t>Chylózní vzorky s obsahem lipidů.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Příčinou chylózní plazmy je: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n</a:t>
            </a:r>
            <a:r>
              <a:rPr lang="cs-CZ" dirty="0" smtClean="0"/>
              <a:t>edodržení podmínek přípravy pacienta před odběrem krve (např. tučné jídlo před odběrem krve),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</a:t>
            </a:r>
            <a:r>
              <a:rPr lang="cs-CZ" dirty="0" smtClean="0"/>
              <a:t>orucha lipidového metabolizmu.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Zvýšený obsah lipidů v plazmě ovlivňuje: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s</a:t>
            </a:r>
            <a:r>
              <a:rPr lang="cs-CZ" dirty="0" smtClean="0"/>
              <a:t>tanovení některých analytů z lipidového metabolizmu např. HDL cholesterolu.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Pro stanovení analytů z chylózní plazmy je možné provést </a:t>
            </a:r>
            <a:r>
              <a:rPr lang="cs-CZ" dirty="0" err="1" smtClean="0"/>
              <a:t>ultracentrifugaci</a:t>
            </a:r>
            <a:r>
              <a:rPr lang="cs-CZ" dirty="0" smtClean="0"/>
              <a:t> plazmy a celou </a:t>
            </a:r>
            <a:r>
              <a:rPr lang="cs-CZ" dirty="0"/>
              <a:t>analýzu provést až z vyčeřené plazmy. </a:t>
            </a:r>
          </a:p>
        </p:txBody>
      </p:sp>
    </p:spTree>
    <p:extLst>
      <p:ext uri="{BB962C8B-B14F-4D97-AF65-F5344CB8AC3E}">
        <p14:creationId xmlns:p14="http://schemas.microsoft.com/office/powerpoint/2010/main" val="428704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Hodnocení vzhledu plazmy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Hemolýza, </a:t>
            </a:r>
            <a:r>
              <a:rPr lang="cs-CZ" dirty="0" err="1"/>
              <a:t>ikterita</a:t>
            </a:r>
            <a:r>
              <a:rPr lang="cs-CZ" dirty="0"/>
              <a:t> i </a:t>
            </a:r>
            <a:r>
              <a:rPr lang="cs-CZ" dirty="0" err="1"/>
              <a:t>chylozita</a:t>
            </a:r>
            <a:r>
              <a:rPr lang="cs-CZ" dirty="0"/>
              <a:t> plazmy ovlivňuje koncentraci a aktivitu měřených analytů, míra interference závisí na koncentraci volného hemoglobinu v plazmě, bilirubinu, lipidů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Subjektivní – okem pracovníka laboratoře, tj. makroskopické (</a:t>
            </a:r>
            <a:r>
              <a:rPr lang="cs-CZ" dirty="0" err="1" smtClean="0"/>
              <a:t>semikvantitativní</a:t>
            </a:r>
            <a:r>
              <a:rPr lang="cs-CZ" dirty="0" smtClean="0"/>
              <a:t>: </a:t>
            </a:r>
          </a:p>
          <a:p>
            <a:pPr marL="0" indent="0">
              <a:buNone/>
            </a:pPr>
            <a:r>
              <a:rPr lang="cs-CZ" dirty="0" smtClean="0"/>
              <a:t>    +, ++, +++).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Objektivní – analyzátor prostřednictvím měření tzv. sérových indexů (hemolýza, </a:t>
            </a:r>
            <a:r>
              <a:rPr lang="cs-CZ" dirty="0" err="1" smtClean="0"/>
              <a:t>ikterita</a:t>
            </a:r>
            <a:r>
              <a:rPr lang="cs-CZ" dirty="0" smtClean="0"/>
              <a:t>, lipémie.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054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Sérové indexy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384176" y="1758181"/>
            <a:ext cx="11436350" cy="4573607"/>
          </a:xfrm>
        </p:spPr>
        <p:txBody>
          <a:bodyPr/>
          <a:lstStyle/>
          <a:p>
            <a:pPr marL="0" indent="0" algn="ctr">
              <a:buNone/>
            </a:pPr>
            <a:r>
              <a:rPr lang="cs-CZ" i="1" dirty="0" smtClean="0"/>
              <a:t>Slouží k posouzení kvality vzorku (plazmy) přijatého pro vyšetření biochemických analytů krve.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zjišťovány pomocí analyzátoru fotometricky,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m</a:t>
            </a:r>
            <a:r>
              <a:rPr lang="cs-CZ" dirty="0" smtClean="0"/>
              <a:t>ěřeny jako koncentrace HGB v mg/dl (hemolýza), bilirubinu v mg/dl (</a:t>
            </a:r>
            <a:r>
              <a:rPr lang="cs-CZ" dirty="0" err="1" smtClean="0"/>
              <a:t>ikterita</a:t>
            </a:r>
            <a:r>
              <a:rPr lang="cs-CZ" dirty="0" smtClean="0"/>
              <a:t>), lipidů v mg/dl (</a:t>
            </a:r>
            <a:r>
              <a:rPr lang="cs-CZ" dirty="0" err="1" smtClean="0"/>
              <a:t>chylozita</a:t>
            </a:r>
            <a:r>
              <a:rPr lang="cs-CZ" dirty="0" smtClean="0"/>
              <a:t>) u každé analyzované plazmy.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U výsledku měření daného analytu je možné uvést komentář, např. Výsledek může být ovlivněn hemolýzou. 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630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Příklad z praxe: vliv hemolýzy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384175" y="1758181"/>
            <a:ext cx="11436350" cy="4573607"/>
          </a:xfrm>
        </p:spPr>
        <p:txBody>
          <a:bodyPr/>
          <a:lstStyle/>
          <a:p>
            <a:pPr marL="285750" indent="-285750">
              <a:buFont typeface="Wingdings" panose="020B0604020202020204" pitchFamily="34" charset="0"/>
              <a:buChar char="§"/>
            </a:pPr>
            <a:r>
              <a:rPr lang="cs-CZ" dirty="0">
                <a:cs typeface="Arial" panose="020B0604020202020204"/>
              </a:rPr>
              <a:t>Vzorek periferní krve (plazmy) pro stanovení biochemických analytů.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>
                <a:cs typeface="Arial" panose="020B0604020202020204"/>
              </a:rPr>
              <a:t>	</a:t>
            </a:r>
            <a:r>
              <a:rPr lang="cs-CZ" dirty="0" smtClean="0">
                <a:cs typeface="Arial" panose="020B0604020202020204"/>
              </a:rPr>
              <a:t>	    LDH = 12,83 </a:t>
            </a:r>
            <a:r>
              <a:rPr lang="cs-CZ" dirty="0">
                <a:ea typeface="+mn-lt"/>
                <a:cs typeface="+mn-lt"/>
              </a:rPr>
              <a:t>µkat/l </a:t>
            </a:r>
            <a:r>
              <a:rPr lang="cs-CZ" dirty="0" smtClean="0">
                <a:cs typeface="Arial" panose="020B0604020202020204"/>
              </a:rPr>
              <a:t>				</a:t>
            </a:r>
            <a:r>
              <a:rPr lang="cs-CZ" dirty="0">
                <a:cs typeface="Arial" panose="020B0604020202020204"/>
              </a:rPr>
              <a:t> </a:t>
            </a:r>
            <a:r>
              <a:rPr lang="cs-CZ" dirty="0" smtClean="0">
                <a:cs typeface="Arial" panose="020B0604020202020204"/>
              </a:rPr>
              <a:t>LDH </a:t>
            </a:r>
            <a:r>
              <a:rPr lang="cs-CZ" dirty="0">
                <a:cs typeface="Arial" panose="020B0604020202020204"/>
              </a:rPr>
              <a:t>= </a:t>
            </a:r>
            <a:r>
              <a:rPr lang="cs-CZ" dirty="0" smtClean="0">
                <a:cs typeface="Arial" panose="020B0604020202020204"/>
              </a:rPr>
              <a:t>3,11 </a:t>
            </a:r>
            <a:r>
              <a:rPr lang="cs-CZ" dirty="0" smtClean="0">
                <a:ea typeface="+mn-lt"/>
                <a:cs typeface="+mn-lt"/>
              </a:rPr>
              <a:t>µkat/l</a:t>
            </a:r>
            <a:endParaRPr lang="cs-CZ" dirty="0">
              <a:cs typeface="Arial" panose="020B0604020202020204"/>
            </a:endParaRPr>
          </a:p>
          <a:p>
            <a:pPr marL="0" indent="0">
              <a:buNone/>
            </a:pPr>
            <a:r>
              <a:rPr lang="cs-CZ" dirty="0">
                <a:cs typeface="Arial" panose="020B0604020202020204"/>
              </a:rPr>
              <a:t>		    AST </a:t>
            </a:r>
            <a:r>
              <a:rPr lang="cs-CZ" dirty="0" smtClean="0">
                <a:cs typeface="Arial" panose="020B0604020202020204"/>
              </a:rPr>
              <a:t>= 1,13 </a:t>
            </a:r>
            <a:r>
              <a:rPr lang="cs-CZ" dirty="0" smtClean="0">
                <a:ea typeface="+mn-lt"/>
                <a:cs typeface="+mn-lt"/>
              </a:rPr>
              <a:t>µkat/l</a:t>
            </a:r>
            <a:r>
              <a:rPr lang="cs-CZ" dirty="0" smtClean="0">
                <a:cs typeface="Arial" panose="020B0604020202020204"/>
              </a:rPr>
              <a:t>					 AST = 0,42 </a:t>
            </a:r>
            <a:r>
              <a:rPr lang="cs-CZ" dirty="0" smtClean="0">
                <a:ea typeface="+mn-lt"/>
                <a:cs typeface="+mn-lt"/>
              </a:rPr>
              <a:t>µkat/l</a:t>
            </a:r>
            <a:endParaRPr lang="cs-CZ" dirty="0">
              <a:cs typeface="Arial" panose="020B0604020202020204"/>
            </a:endParaRPr>
          </a:p>
          <a:p>
            <a:pPr marL="0" indent="0">
              <a:buNone/>
            </a:pPr>
            <a:r>
              <a:rPr lang="cs-CZ" dirty="0">
                <a:cs typeface="Arial" panose="020B0604020202020204"/>
              </a:rPr>
              <a:t>		    K = </a:t>
            </a:r>
            <a:r>
              <a:rPr lang="cs-CZ" dirty="0" smtClean="0">
                <a:cs typeface="Arial" panose="020B0604020202020204"/>
              </a:rPr>
              <a:t>	9,6 </a:t>
            </a:r>
            <a:r>
              <a:rPr lang="cs-CZ" dirty="0" err="1" smtClean="0">
                <a:cs typeface="Arial" panose="020B0604020202020204"/>
              </a:rPr>
              <a:t>mmol</a:t>
            </a:r>
            <a:r>
              <a:rPr lang="cs-CZ" dirty="0" smtClean="0">
                <a:cs typeface="Arial" panose="020B0604020202020204"/>
              </a:rPr>
              <a:t>/l					</a:t>
            </a:r>
            <a:r>
              <a:rPr lang="cs-CZ" dirty="0">
                <a:cs typeface="Arial" panose="020B0604020202020204"/>
              </a:rPr>
              <a:t> </a:t>
            </a:r>
            <a:r>
              <a:rPr lang="cs-CZ" dirty="0" smtClean="0">
                <a:cs typeface="Arial" panose="020B0604020202020204"/>
              </a:rPr>
              <a:t>K = 4,35 </a:t>
            </a:r>
            <a:r>
              <a:rPr lang="cs-CZ" dirty="0" err="1" smtClean="0">
                <a:cs typeface="Arial" panose="020B0604020202020204"/>
              </a:rPr>
              <a:t>mmol</a:t>
            </a:r>
            <a:r>
              <a:rPr lang="cs-CZ" dirty="0" smtClean="0">
                <a:cs typeface="Arial" panose="020B0604020202020204"/>
              </a:rPr>
              <a:t>/l</a:t>
            </a:r>
          </a:p>
          <a:p>
            <a:pPr marL="0" indent="0">
              <a:buNone/>
            </a:pPr>
            <a:r>
              <a:rPr lang="cs-CZ" dirty="0">
                <a:cs typeface="Arial" panose="020B0604020202020204"/>
              </a:rPr>
              <a:t>	</a:t>
            </a:r>
            <a:r>
              <a:rPr lang="cs-CZ" dirty="0" smtClean="0">
                <a:cs typeface="Arial" panose="020B0604020202020204"/>
              </a:rPr>
              <a:t>	    Volný HGB = 1200 mg/l				 Volný HGB = 0 mg/l</a:t>
            </a:r>
            <a:endParaRPr lang="cs-CZ" dirty="0">
              <a:cs typeface="Arial" panose="020B0604020202020204"/>
            </a:endParaRPr>
          </a:p>
          <a:p>
            <a:pPr marL="0" indent="0">
              <a:buNone/>
            </a:pPr>
            <a:r>
              <a:rPr lang="cs-CZ" dirty="0">
                <a:cs typeface="Arial" panose="020B0604020202020204"/>
              </a:rPr>
              <a:t>		    </a:t>
            </a:r>
            <a:r>
              <a:rPr lang="cs-CZ" dirty="0" smtClean="0">
                <a:cs typeface="Arial" panose="020B0604020202020204"/>
              </a:rPr>
              <a:t>				</a:t>
            </a:r>
          </a:p>
          <a:p>
            <a:pPr marL="0" indent="0">
              <a:buNone/>
            </a:pPr>
            <a:r>
              <a:rPr lang="cs-CZ" dirty="0">
                <a:cs typeface="Arial" panose="020B0604020202020204"/>
              </a:rPr>
              <a:t>	</a:t>
            </a:r>
            <a:r>
              <a:rPr lang="cs-CZ" dirty="0" smtClean="0">
                <a:cs typeface="Arial" panose="020B0604020202020204"/>
              </a:rPr>
              <a:t>	    </a:t>
            </a:r>
          </a:p>
          <a:p>
            <a:pPr marL="0" indent="0">
              <a:buNone/>
            </a:pPr>
            <a:r>
              <a:rPr lang="cs-CZ" dirty="0" smtClean="0">
                <a:cs typeface="Arial" panose="020B0604020202020204"/>
              </a:rPr>
              <a:t>	</a:t>
            </a:r>
          </a:p>
          <a:p>
            <a:pPr marL="0" indent="0">
              <a:buNone/>
            </a:pPr>
            <a:r>
              <a:rPr lang="cs-CZ" dirty="0">
                <a:cs typeface="Arial" panose="020B0604020202020204"/>
              </a:rPr>
              <a:t>	</a:t>
            </a:r>
            <a:r>
              <a:rPr lang="cs-CZ" dirty="0" smtClean="0">
                <a:cs typeface="Arial" panose="020B0604020202020204"/>
              </a:rPr>
              <a:t>	    									    </a:t>
            </a:r>
          </a:p>
          <a:p>
            <a:pPr marL="0" indent="0">
              <a:buNone/>
            </a:pPr>
            <a:r>
              <a:rPr lang="cs-CZ" sz="1400" dirty="0" smtClean="0">
                <a:cs typeface="Arial" panose="020B0604020202020204"/>
              </a:rPr>
              <a:t>Obrázek 1: Hemolytická </a:t>
            </a:r>
            <a:r>
              <a:rPr lang="cs-CZ" sz="1400" dirty="0">
                <a:cs typeface="Arial" panose="020B0604020202020204"/>
              </a:rPr>
              <a:t>plazma, zkumavka s </a:t>
            </a:r>
            <a:r>
              <a:rPr lang="cs-CZ" sz="1400" dirty="0" err="1">
                <a:cs typeface="Arial" panose="020B0604020202020204"/>
              </a:rPr>
              <a:t>Li</a:t>
            </a:r>
            <a:r>
              <a:rPr lang="cs-CZ" sz="1400" dirty="0">
                <a:cs typeface="Arial" panose="020B0604020202020204"/>
              </a:rPr>
              <a:t>-heparin</a:t>
            </a:r>
            <a:r>
              <a:rPr lang="cs-CZ" sz="1400" dirty="0" smtClean="0">
                <a:cs typeface="Arial" panose="020B0604020202020204"/>
              </a:rPr>
              <a:t>.			Obrázek 2:</a:t>
            </a:r>
            <a:r>
              <a:rPr lang="cs-CZ" sz="1400" dirty="0">
                <a:cs typeface="Arial" panose="020B0604020202020204"/>
              </a:rPr>
              <a:t>Normální vzhled plazmy, zkumavka s </a:t>
            </a:r>
            <a:r>
              <a:rPr lang="cs-CZ" sz="1400" dirty="0" err="1">
                <a:cs typeface="Arial" panose="020B0604020202020204"/>
              </a:rPr>
              <a:t>Li</a:t>
            </a:r>
            <a:r>
              <a:rPr lang="cs-CZ" sz="1400" dirty="0">
                <a:cs typeface="Arial" panose="020B0604020202020204"/>
              </a:rPr>
              <a:t>-heparin</a:t>
            </a:r>
            <a:r>
              <a:rPr lang="cs-CZ" sz="1400" dirty="0" smtClean="0">
                <a:cs typeface="Arial" panose="020B0604020202020204"/>
              </a:rPr>
              <a:t> 	 </a:t>
            </a:r>
            <a:r>
              <a:rPr lang="cs-CZ" dirty="0" smtClean="0">
                <a:cs typeface="Arial" panose="020B0604020202020204"/>
              </a:rPr>
              <a:t>	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176" y="2683082"/>
            <a:ext cx="1845334" cy="3249106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6113" y="2683082"/>
            <a:ext cx="1701292" cy="3276808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5318303" y="66987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cs typeface="Arial" panose="020B0604020202020204"/>
              </a:rPr>
              <a:t>.</a:t>
            </a:r>
            <a:endParaRPr lang="cs-CZ" dirty="0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50289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RNDr. </a:t>
            </a:r>
            <a:r>
              <a:rPr lang="cs-CZ" smtClean="0"/>
              <a:t>Andrea Wagnerová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469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Literatura, užitečné odkazy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Zima T. </a:t>
            </a:r>
            <a:r>
              <a:rPr lang="cs-CZ" i="1" dirty="0"/>
              <a:t>Laboratorní Diagnostika</a:t>
            </a:r>
            <a:r>
              <a:rPr lang="cs-CZ" dirty="0"/>
              <a:t>. 3., dopl. a </a:t>
            </a:r>
            <a:r>
              <a:rPr lang="cs-CZ" dirty="0" err="1"/>
              <a:t>přeprac</a:t>
            </a:r>
            <a:r>
              <a:rPr lang="cs-CZ" dirty="0"/>
              <a:t>. vyd. Praha: </a:t>
            </a:r>
            <a:r>
              <a:rPr lang="cs-CZ" dirty="0" err="1"/>
              <a:t>Galén</a:t>
            </a:r>
            <a:r>
              <a:rPr lang="cs-CZ" dirty="0"/>
              <a:t>; c2013</a:t>
            </a:r>
            <a:r>
              <a:rPr lang="cs-CZ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Racek J. </a:t>
            </a:r>
            <a:r>
              <a:rPr lang="cs-CZ" i="1" dirty="0"/>
              <a:t>Klinická Biochemie</a:t>
            </a:r>
            <a:r>
              <a:rPr lang="cs-CZ" dirty="0"/>
              <a:t>. 2., </a:t>
            </a:r>
            <a:r>
              <a:rPr lang="cs-CZ" dirty="0" err="1"/>
              <a:t>přeprac</a:t>
            </a:r>
            <a:r>
              <a:rPr lang="cs-CZ" dirty="0"/>
              <a:t>. vyd. Praha: </a:t>
            </a:r>
            <a:r>
              <a:rPr lang="cs-CZ" dirty="0" err="1"/>
              <a:t>Galén</a:t>
            </a:r>
            <a:r>
              <a:rPr lang="cs-CZ" dirty="0"/>
              <a:t>; c2006</a:t>
            </a:r>
            <a:r>
              <a:rPr lang="cs-CZ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hlinkClick r:id="rId2"/>
              </a:rPr>
              <a:t>ČSKB: Biochemické laboratorní metody - doporučení pro praktické lékaře (cskb.cz)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4494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Laboratorní vyšetření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069675" y="2708342"/>
            <a:ext cx="10090567" cy="431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2070340" y="2748314"/>
            <a:ext cx="8902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Laboratorní diagnostický proces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1069675" y="4157932"/>
            <a:ext cx="2881223" cy="13974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4673178" y="4156527"/>
            <a:ext cx="2881223" cy="13974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8246852" y="4157931"/>
            <a:ext cx="2881223" cy="13974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1207698" y="4208935"/>
            <a:ext cx="2501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dirty="0" smtClean="0"/>
          </a:p>
          <a:p>
            <a:pPr algn="ctr"/>
            <a:r>
              <a:rPr lang="cs-CZ" dirty="0" smtClean="0"/>
              <a:t>PREANALYTICKÁ FÁZE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830792" y="4502989"/>
            <a:ext cx="2536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ANALYTICKÁ FÁZE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8246852" y="4225990"/>
            <a:ext cx="26961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dirty="0"/>
          </a:p>
          <a:p>
            <a:pPr algn="ctr"/>
            <a:r>
              <a:rPr lang="cs-CZ" dirty="0" smtClean="0"/>
              <a:t>POSTANALYTICKÁ FÁZE</a:t>
            </a:r>
            <a:endParaRPr lang="cs-CZ" dirty="0"/>
          </a:p>
        </p:txBody>
      </p:sp>
      <p:cxnSp>
        <p:nvCxnSpPr>
          <p:cNvPr id="18" name="Přímá spojnice se šipkou 17"/>
          <p:cNvCxnSpPr/>
          <p:nvPr/>
        </p:nvCxnSpPr>
        <p:spPr>
          <a:xfrm flipH="1">
            <a:off x="2458528" y="3139662"/>
            <a:ext cx="3640347" cy="932805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stCxn id="4" idx="2"/>
          </p:cNvCxnSpPr>
          <p:nvPr/>
        </p:nvCxnSpPr>
        <p:spPr>
          <a:xfrm>
            <a:off x="6114959" y="3139662"/>
            <a:ext cx="3555252" cy="932805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stCxn id="4" idx="2"/>
          </p:cNvCxnSpPr>
          <p:nvPr/>
        </p:nvCxnSpPr>
        <p:spPr>
          <a:xfrm>
            <a:off x="6114959" y="3139662"/>
            <a:ext cx="0" cy="932805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818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err="1" smtClean="0"/>
              <a:t>Preanalytická</a:t>
            </a:r>
            <a:r>
              <a:rPr lang="cs-CZ" dirty="0" smtClean="0"/>
              <a:t> fáze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384176" y="1758181"/>
            <a:ext cx="11436350" cy="4573607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Soubor všech postupů, kterými projde vzorek pacienta od okamžiku, kdy je analýza požadována do okamžiku, kdy je vzorek vložen do analyzátoru.</a:t>
            </a:r>
          </a:p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Požadavek na laboratorní vyšetření – žádanka,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příprava pacienta,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odběr biologického materiálu (BM),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uchování biologického materiálu před transportem do laboratoře,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transport biologického materiálu do laboratoře,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příjem biologického materiálu,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příprava biologického materiálu k analýze.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791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Faktory ovlivňující vyšetření: </a:t>
            </a:r>
            <a:r>
              <a:rPr lang="cs-CZ" dirty="0" smtClean="0"/>
              <a:t>neovlivnitelné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/>
              <a:t>Cyklické variace </a:t>
            </a:r>
            <a:r>
              <a:rPr lang="cs-CZ" dirty="0"/>
              <a:t>(</a:t>
            </a:r>
            <a:r>
              <a:rPr lang="cs-CZ" dirty="0" smtClean="0"/>
              <a:t>cirkadiánní) </a:t>
            </a:r>
            <a:r>
              <a:rPr lang="cs-CZ" dirty="0"/>
              <a:t>– např. cirkadiánní </a:t>
            </a:r>
            <a:r>
              <a:rPr lang="cs-CZ" dirty="0" smtClean="0"/>
              <a:t>rytmy s </a:t>
            </a:r>
            <a:r>
              <a:rPr lang="cs-CZ" dirty="0"/>
              <a:t>ranním maximem: např. </a:t>
            </a:r>
            <a:r>
              <a:rPr lang="cs-CZ" dirty="0" smtClean="0"/>
              <a:t>kortizol.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/>
              <a:t>Pohlaví, rasa a věk. </a:t>
            </a:r>
            <a:r>
              <a:rPr lang="cs-CZ" dirty="0"/>
              <a:t>Tyto zdroje variabilit lze částečně snížit pouze znalostí rozdílů mezi referenčními intervaly pro muže, ženy, děti, věkové skupiny a etnické skupiny</a:t>
            </a:r>
            <a:r>
              <a:rPr lang="cs-CZ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/>
              <a:t>Gravidita</a:t>
            </a:r>
            <a:r>
              <a:rPr lang="cs-CZ" dirty="0"/>
              <a:t> </a:t>
            </a:r>
            <a:r>
              <a:rPr lang="cs-CZ" dirty="0" smtClean="0"/>
              <a:t>– </a:t>
            </a:r>
            <a:r>
              <a:rPr lang="cs-CZ" dirty="0"/>
              <a:t>znamená významnou změnu biochemických dějů, která je dána především expanzí plazmatického objemu, zvýšeným srdečním výdejem, zvýšením proteosyntézy. Změny se týkají zejména těchto parametrů: např. zvýšené hodnoty některých proteinů v plazmě, pokles albuminu, </a:t>
            </a:r>
            <a:r>
              <a:rPr lang="cs-CZ" dirty="0" err="1"/>
              <a:t>hemodiluční</a:t>
            </a:r>
            <a:r>
              <a:rPr lang="cs-CZ" dirty="0"/>
              <a:t> anemie; relativní deficit – železo, feritin;  zvýšení proteinů akutní fáze; změny metabolismu glukózy; zvýšení ALP (placentární izoenzym).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492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Faktory ovlivňující vyšetření: ovlivnitelné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Fyzická zátěž před odběrem biologického materiálu (posilování – zvýšená CK až stonásobně, zvýšené hladiny AST, LD).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Dieta (strava, respektive vliv hladovění).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Alkohol – konzumace alkoholu mění výsledky biologických analýz, např. hodnoty jaterních enzymů, osmolality.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Dehydratace – může zhoršit, případně i znemožnit vlastní odběr, navíc výsledky laboratorních odběrů mohou být výrazně zkresleny (zvýšená </a:t>
            </a:r>
            <a:r>
              <a:rPr lang="pl-PL" dirty="0"/>
              <a:t>celková bílkovina a albuminu).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Stres – má velký vliv na výsledky vyšetření, zvyšuje se sekrece hormonů kůry nadledvin s jejich účinky např. hyperglykemií.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482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Příčiny ovlivnění výsledku analýzy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Preanalytická</a:t>
            </a:r>
            <a:r>
              <a:rPr lang="cs-CZ" dirty="0" smtClean="0"/>
              <a:t> fáze: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d</a:t>
            </a:r>
            <a:r>
              <a:rPr lang="cs-CZ" dirty="0" smtClean="0"/>
              <a:t>oba odběru (cirkadiánní rytmus, poslední jídlo),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v</a:t>
            </a:r>
            <a:r>
              <a:rPr lang="cs-CZ" dirty="0" smtClean="0"/>
              <a:t>liv infuze (odběr ze stejné žíly, do které je zavedena kanyla),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</a:t>
            </a:r>
            <a:r>
              <a:rPr lang="cs-CZ" dirty="0" smtClean="0"/>
              <a:t>řídavky ve zkumavkách (výběr antikoagulačního činidla),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d</a:t>
            </a:r>
            <a:r>
              <a:rPr lang="cs-CZ" dirty="0" smtClean="0"/>
              <a:t>ezinfekční činidlo,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z</a:t>
            </a:r>
            <a:r>
              <a:rPr lang="cs-CZ" dirty="0" smtClean="0"/>
              <a:t>působ uchování a transport vzorku,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h</a:t>
            </a:r>
            <a:r>
              <a:rPr lang="cs-CZ" dirty="0" smtClean="0"/>
              <a:t>rubé chyby jako např. nesprávná identifikace pacienta.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879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O</a:t>
            </a:r>
            <a:r>
              <a:rPr lang="cs-CZ" dirty="0" smtClean="0"/>
              <a:t>vlivnění </a:t>
            </a:r>
            <a:r>
              <a:rPr lang="cs-CZ" dirty="0"/>
              <a:t>výsledku analýzy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400" dirty="0" smtClean="0"/>
              <a:t>Tabulka 1: Faktory ovlivňující výsledek</a:t>
            </a:r>
            <a:endParaRPr lang="cs-CZ" sz="14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100565"/>
              </p:ext>
            </p:extLst>
          </p:nvPr>
        </p:nvGraphicFramePr>
        <p:xfrm>
          <a:off x="384175" y="2290943"/>
          <a:ext cx="11436351" cy="3499488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3812117"/>
                <a:gridCol w="3812117"/>
                <a:gridCol w="3812117"/>
              </a:tblGrid>
              <a:tr h="43743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Faktor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Důsledek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Ovlivnění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výsledku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743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Ztížený odběr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hemolytická plazma</a:t>
                      </a:r>
                      <a:endParaRPr lang="cs-CZ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např. ↑ kalium, ↑ LDH</a:t>
                      </a:r>
                      <a:endParaRPr lang="cs-CZ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743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Nesprávný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transport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hemolytická plazma</a:t>
                      </a:r>
                      <a:endParaRPr lang="cs-CZ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např. ↑ kalium, ↑ LDH</a:t>
                      </a:r>
                      <a:endParaRPr lang="cs-CZ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7436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Nevhodné protisrážlivé činidlo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---</a:t>
                      </a:r>
                      <a:endParaRPr lang="cs-CZ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</a:t>
                      </a:r>
                      <a:r>
                        <a:rPr lang="cs-CZ" sz="18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2+, 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cs-CZ" sz="18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/>
                </a:tc>
              </a:tr>
              <a:tr h="4374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Tučné</a:t>
                      </a:r>
                      <a:r>
                        <a:rPr lang="cs-CZ" sz="1800" baseline="0" dirty="0" smtClean="0"/>
                        <a:t> jídlo před odběrem</a:t>
                      </a:r>
                      <a:endParaRPr lang="cs-CZ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chylózní plazma</a:t>
                      </a:r>
                      <a:endParaRPr lang="cs-CZ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triacylglyceroly</a:t>
                      </a:r>
                      <a:endParaRPr lang="cs-CZ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743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Nepřiměřená fyzická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zátěž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↑ CK z kosterního svalu</a:t>
                      </a:r>
                      <a:endParaRPr lang="cs-CZ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↑ CK</a:t>
                      </a:r>
                      <a:endParaRPr lang="cs-CZ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743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Jízda na kole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zvýšený tlak na prostatu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↑ PSA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743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Dehydratace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↓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celkový objem tekutiny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↑ TP, alb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19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Hemolýza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i="1" dirty="0" smtClean="0"/>
              <a:t>Rozpad erytrocytů a uvolnění hemoglobinu obsaženého v krvinkách do okolí, tj. mimo krvinku.</a:t>
            </a:r>
          </a:p>
          <a:p>
            <a:pPr marL="0" indent="0" algn="ctr">
              <a:buNone/>
            </a:pPr>
            <a:endParaRPr lang="cs-CZ" i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i="1" dirty="0" smtClean="0"/>
              <a:t>In </a:t>
            </a:r>
            <a:r>
              <a:rPr lang="cs-CZ" i="1" dirty="0" err="1" smtClean="0"/>
              <a:t>vivo</a:t>
            </a:r>
            <a:r>
              <a:rPr lang="cs-CZ" i="1" dirty="0" smtClean="0"/>
              <a:t> </a:t>
            </a:r>
            <a:r>
              <a:rPr lang="cs-CZ" dirty="0" smtClean="0"/>
              <a:t>– přímo v organizmu (při intravaskulární hemolýze)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i="1" dirty="0" smtClean="0"/>
              <a:t>In vitro </a:t>
            </a:r>
            <a:r>
              <a:rPr lang="cs-CZ" dirty="0" smtClean="0"/>
              <a:t>– mimo organizmus, tj. ve zkumavce. Příčina: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m</a:t>
            </a:r>
            <a:r>
              <a:rPr lang="cs-CZ" dirty="0" smtClean="0"/>
              <a:t>echanická – narušení membrány erytrocytů např. při </a:t>
            </a:r>
            <a:r>
              <a:rPr lang="cs-CZ" dirty="0"/>
              <a:t>vysokých otáčkách 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t</a:t>
            </a:r>
            <a:r>
              <a:rPr lang="cs-CZ" dirty="0" smtClean="0"/>
              <a:t>epelná – nevhodný transport odebrané krve např. krev zmrzla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c</a:t>
            </a:r>
            <a:r>
              <a:rPr lang="cs-CZ" dirty="0" smtClean="0"/>
              <a:t>hemická – </a:t>
            </a:r>
            <a:r>
              <a:rPr lang="cs-CZ" dirty="0"/>
              <a:t>narušení membrány erytrocytů </a:t>
            </a:r>
            <a:r>
              <a:rPr lang="cs-CZ" dirty="0" smtClean="0"/>
              <a:t>např. nezaschnutý dezinfekční prostředek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278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Ovlivnění výsledku hemolýzou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Zvýšená koncentrace volného hemoglobinu v plazmě působí: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z</a:t>
            </a:r>
            <a:r>
              <a:rPr lang="cs-CZ" dirty="0" smtClean="0"/>
              <a:t>výšení koncentrace K, Mg, LDH, AST,</a:t>
            </a: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interferenci při fotometrickém stanovení,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</a:t>
            </a:r>
            <a:r>
              <a:rPr lang="cs-CZ" dirty="0" smtClean="0"/>
              <a:t>okles koncentrace ALP, albuminu (HGB působí jako pufr a mění pH činidla),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</a:t>
            </a:r>
            <a:r>
              <a:rPr lang="cs-CZ" dirty="0" smtClean="0"/>
              <a:t>okles koncentrace bilirubinu (HGB reaguje s činidlem a rozkládá ho).</a:t>
            </a:r>
          </a:p>
        </p:txBody>
      </p:sp>
    </p:spTree>
    <p:extLst>
      <p:ext uri="{BB962C8B-B14F-4D97-AF65-F5344CB8AC3E}">
        <p14:creationId xmlns:p14="http://schemas.microsoft.com/office/powerpoint/2010/main" val="1675878112"/>
      </p:ext>
    </p:extLst>
  </p:cSld>
  <p:clrMapOvr>
    <a:masterClrMapping/>
  </p:clrMapOvr>
</p:sld>
</file>

<file path=ppt/theme/theme1.xml><?xml version="1.0" encoding="utf-8"?>
<a:theme xmlns:a="http://schemas.openxmlformats.org/drawingml/2006/main" name="Úvodní slidy">
  <a:themeElements>
    <a:clrScheme name="MOÚ colors">
      <a:dk1>
        <a:srgbClr val="000000"/>
      </a:dk1>
      <a:lt1>
        <a:srgbClr val="FFFFFF"/>
      </a:lt1>
      <a:dk2>
        <a:srgbClr val="F04600"/>
      </a:dk2>
      <a:lt2>
        <a:srgbClr val="E7E6E6"/>
      </a:lt2>
      <a:accent1>
        <a:srgbClr val="007FC8"/>
      </a:accent1>
      <a:accent2>
        <a:srgbClr val="FFD600"/>
      </a:accent2>
      <a:accent3>
        <a:srgbClr val="008638"/>
      </a:accent3>
      <a:accent4>
        <a:srgbClr val="FBEEBC"/>
      </a:accent4>
      <a:accent5>
        <a:srgbClr val="E6007C"/>
      </a:accent5>
      <a:accent6>
        <a:srgbClr val="53C0D7"/>
      </a:accent6>
      <a:hlink>
        <a:srgbClr val="0028FF"/>
      </a:hlink>
      <a:folHlink>
        <a:srgbClr val="B438B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U_CZ-prezentace_jednoducha_Arial" id="{44F8AC6B-28B8-1C45-9014-05221DBC6FEB}" vid="{6E305BA5-124E-874B-83EA-BAFD07C83220}"/>
    </a:ext>
  </a:extLst>
</a:theme>
</file>

<file path=ppt/theme/theme2.xml><?xml version="1.0" encoding="utf-8"?>
<a:theme xmlns:a="http://schemas.openxmlformats.org/drawingml/2006/main" name="Předěly, názvy kapitol">
  <a:themeElements>
    <a:clrScheme name="Vlastní 1">
      <a:dk1>
        <a:srgbClr val="000000"/>
      </a:dk1>
      <a:lt1>
        <a:srgbClr val="FFFFFF"/>
      </a:lt1>
      <a:dk2>
        <a:srgbClr val="F04600"/>
      </a:dk2>
      <a:lt2>
        <a:srgbClr val="E7E6E6"/>
      </a:lt2>
      <a:accent1>
        <a:srgbClr val="007FC8"/>
      </a:accent1>
      <a:accent2>
        <a:srgbClr val="FFD600"/>
      </a:accent2>
      <a:accent3>
        <a:srgbClr val="008638"/>
      </a:accent3>
      <a:accent4>
        <a:srgbClr val="FBEEBC"/>
      </a:accent4>
      <a:accent5>
        <a:srgbClr val="E6007C"/>
      </a:accent5>
      <a:accent6>
        <a:srgbClr val="53C0D7"/>
      </a:accent6>
      <a:hlink>
        <a:srgbClr val="0028FF"/>
      </a:hlink>
      <a:folHlink>
        <a:srgbClr val="B438B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U_CZ-prezentace_jednoducha_Arial" id="{44F8AC6B-28B8-1C45-9014-05221DBC6FEB}" vid="{A34D8B02-D132-9141-AC99-256B738E9D57}"/>
    </a:ext>
  </a:extLst>
</a:theme>
</file>

<file path=ppt/theme/theme3.xml><?xml version="1.0" encoding="utf-8"?>
<a:theme xmlns:a="http://schemas.openxmlformats.org/drawingml/2006/main" name="Obsah">
  <a:themeElements>
    <a:clrScheme name="MOÚ colors">
      <a:dk1>
        <a:srgbClr val="000000"/>
      </a:dk1>
      <a:lt1>
        <a:srgbClr val="FFFFFF"/>
      </a:lt1>
      <a:dk2>
        <a:srgbClr val="F04600"/>
      </a:dk2>
      <a:lt2>
        <a:srgbClr val="E7E6E6"/>
      </a:lt2>
      <a:accent1>
        <a:srgbClr val="007FC8"/>
      </a:accent1>
      <a:accent2>
        <a:srgbClr val="FFD600"/>
      </a:accent2>
      <a:accent3>
        <a:srgbClr val="008638"/>
      </a:accent3>
      <a:accent4>
        <a:srgbClr val="FBEEBC"/>
      </a:accent4>
      <a:accent5>
        <a:srgbClr val="E6007C"/>
      </a:accent5>
      <a:accent6>
        <a:srgbClr val="53C0D7"/>
      </a:accent6>
      <a:hlink>
        <a:srgbClr val="0028FF"/>
      </a:hlink>
      <a:folHlink>
        <a:srgbClr val="B438B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U_CZ-prezentace_jednoducha_Arial" id="{44F8AC6B-28B8-1C45-9014-05221DBC6FEB}" vid="{E24D6598-C2D4-5940-A6EE-CB8FE45EF193}"/>
    </a:ext>
  </a:extLst>
</a:theme>
</file>

<file path=ppt/theme/theme4.xml><?xml version="1.0" encoding="utf-8"?>
<a:theme xmlns:a="http://schemas.openxmlformats.org/drawingml/2006/main" name="Závěr">
  <a:themeElements>
    <a:clrScheme name="MOÚ colors">
      <a:dk1>
        <a:srgbClr val="000000"/>
      </a:dk1>
      <a:lt1>
        <a:srgbClr val="FFFFFF"/>
      </a:lt1>
      <a:dk2>
        <a:srgbClr val="F04600"/>
      </a:dk2>
      <a:lt2>
        <a:srgbClr val="E7E6E6"/>
      </a:lt2>
      <a:accent1>
        <a:srgbClr val="007FC8"/>
      </a:accent1>
      <a:accent2>
        <a:srgbClr val="FFD600"/>
      </a:accent2>
      <a:accent3>
        <a:srgbClr val="008638"/>
      </a:accent3>
      <a:accent4>
        <a:srgbClr val="FBEEBC"/>
      </a:accent4>
      <a:accent5>
        <a:srgbClr val="E6007C"/>
      </a:accent5>
      <a:accent6>
        <a:srgbClr val="53C0D7"/>
      </a:accent6>
      <a:hlink>
        <a:srgbClr val="0028FF"/>
      </a:hlink>
      <a:folHlink>
        <a:srgbClr val="B438B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U_CZ-prezentace_jednoducha_Arial" id="{44F8AC6B-28B8-1C45-9014-05221DBC6FEB}" vid="{07E56E22-B364-8848-AD53-4FAFB9A1EB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Prezentace_novy_vizual_1 (2)</Template>
  <TotalTime>351</TotalTime>
  <Words>841</Words>
  <Application>Microsoft Office PowerPoint</Application>
  <PresentationFormat>Širokoúhlá obrazovka</PresentationFormat>
  <Paragraphs>132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Wingdings</vt:lpstr>
      <vt:lpstr>Úvodní slidy</vt:lpstr>
      <vt:lpstr>Předěly, názvy kapitol</vt:lpstr>
      <vt:lpstr>Obsah</vt:lpstr>
      <vt:lpstr>Závěr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Masaryk Memorial Cancer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Lucie Juránková, MBA</dc:creator>
  <cp:lastModifiedBy>Mgr. Andrea Wagnerová, DiS.</cp:lastModifiedBy>
  <cp:revision>86</cp:revision>
  <dcterms:created xsi:type="dcterms:W3CDTF">2021-05-14T06:34:43Z</dcterms:created>
  <dcterms:modified xsi:type="dcterms:W3CDTF">2023-04-28T12:25:27Z</dcterms:modified>
</cp:coreProperties>
</file>