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0" r:id="rId1"/>
    <p:sldMasterId id="2147483653" r:id="rId2"/>
    <p:sldMasterId id="2147483657" r:id="rId3"/>
    <p:sldMasterId id="2147483665" r:id="rId4"/>
  </p:sldMasterIdLst>
  <p:sldIdLst>
    <p:sldId id="259" r:id="rId5"/>
    <p:sldId id="266" r:id="rId6"/>
    <p:sldId id="269" r:id="rId7"/>
    <p:sldId id="265" r:id="rId8"/>
    <p:sldId id="268" r:id="rId9"/>
    <p:sldId id="267" r:id="rId10"/>
    <p:sldId id="261" r:id="rId11"/>
    <p:sldId id="262" r:id="rId12"/>
    <p:sldId id="263" r:id="rId13"/>
    <p:sldId id="264" r:id="rId14"/>
    <p:sldId id="270" r:id="rId15"/>
    <p:sldId id="272" r:id="rId16"/>
    <p:sldId id="271" r:id="rId17"/>
    <p:sldId id="273" r:id="rId18"/>
    <p:sldId id="275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c. Andrea Wagnerová, DiS." initials="BAWD" lastIdx="4" clrIdx="0">
    <p:extLst>
      <p:ext uri="{19B8F6BF-5375-455C-9EA6-DF929625EA0E}">
        <p15:presenceInfo xmlns:p15="http://schemas.microsoft.com/office/powerpoint/2012/main" userId="S-1-5-21-2860766189-3970406540-2302955617-39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830"/>
  </p:normalViewPr>
  <p:slideViewPr>
    <p:cSldViewPr snapToGrid="0" snapToObjects="1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18T15:02:52.311" idx="1">
    <p:pos x="7249" y="1793"/>
    <p:text>vyzkoušet (normal plazma x hemolytická)</p:text>
    <p:extLst>
      <p:ext uri="{C676402C-5697-4E1C-873F-D02D1690AC5C}">
        <p15:threadingInfo xmlns:p15="http://schemas.microsoft.com/office/powerpoint/2012/main" timeZoneBias="-120"/>
      </p:ext>
    </p:extLst>
  </p:cm>
  <p:cm authorId="1" dt="2022-08-19T10:58:58.642" idx="4">
    <p:pos x="7249" y="1929"/>
    <p:text>ještě stále tohle nemají firmy nějak ošetřeno??</p:text>
    <p:extLst>
      <p:ext uri="{C676402C-5697-4E1C-873F-D02D1690AC5C}">
        <p15:threadingInfo xmlns:p15="http://schemas.microsoft.com/office/powerpoint/2012/main" timeZoneBias="-120">
          <p15:parentCm authorId="1" idx="1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19T08:55:22.407" idx="2">
    <p:pos x="4130" y="1858"/>
    <p:text>probrat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="" xmlns:a16="http://schemas.microsoft.com/office/drawing/2014/main" id="{17FD59C3-1F10-A241-B244-773E743E3304}"/>
              </a:ext>
            </a:extLst>
          </p:cNvPr>
          <p:cNvSpPr/>
          <p:nvPr userDrawn="1"/>
        </p:nvSpPr>
        <p:spPr>
          <a:xfrm>
            <a:off x="0" y="4581524"/>
            <a:ext cx="12191999" cy="2276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noFill/>
              </a:ln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747A3F6-6791-8848-983C-10E5A619F252}"/>
              </a:ext>
            </a:extLst>
          </p:cNvPr>
          <p:cNvSpPr/>
          <p:nvPr userDrawn="1"/>
        </p:nvSpPr>
        <p:spPr>
          <a:xfrm>
            <a:off x="1" y="0"/>
            <a:ext cx="12192000" cy="4581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noFill/>
              </a:ln>
            </a:endParaRPr>
          </a:p>
        </p:txBody>
      </p:sp>
      <p:sp>
        <p:nvSpPr>
          <p:cNvPr id="14" name="Zástupný text 13">
            <a:extLst>
              <a:ext uri="{FF2B5EF4-FFF2-40B4-BE49-F238E27FC236}">
                <a16:creationId xmlns="" xmlns:a16="http://schemas.microsoft.com/office/drawing/2014/main" id="{B96B24D6-942D-4046-B628-D60D6CD0B2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97088"/>
            <a:ext cx="11628438" cy="23034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fontAlgn="t">
              <a:lnSpc>
                <a:spcPts val="4800"/>
              </a:lnSpc>
              <a:spcBef>
                <a:spcPts val="0"/>
              </a:spcBef>
              <a:buNone/>
              <a:defRPr sz="40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Prostor pro název prezentace</a:t>
            </a:r>
          </a:p>
        </p:txBody>
      </p:sp>
      <p:sp>
        <p:nvSpPr>
          <p:cNvPr id="16" name="Zástupný text 4">
            <a:extLst>
              <a:ext uri="{FF2B5EF4-FFF2-40B4-BE49-F238E27FC236}">
                <a16:creationId xmlns="" xmlns:a16="http://schemas.microsoft.com/office/drawing/2014/main" id="{55F73376-05F6-4D4A-963F-1E953E151E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5" y="4760912"/>
            <a:ext cx="3529013" cy="550761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2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Jméno autora prezentace</a:t>
            </a: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="" xmlns:a16="http://schemas.microsoft.com/office/drawing/2014/main" id="{E1C4973B-ECD4-9643-BD27-331DC465CD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414" y="368300"/>
            <a:ext cx="1565275" cy="907085"/>
          </a:xfrm>
          <a:prstGeom prst="rect">
            <a:avLst/>
          </a:prstGeom>
        </p:spPr>
      </p:pic>
      <p:sp>
        <p:nvSpPr>
          <p:cNvPr id="18" name="Obdélník 17">
            <a:extLst>
              <a:ext uri="{FF2B5EF4-FFF2-40B4-BE49-F238E27FC236}">
                <a16:creationId xmlns="" xmlns:a16="http://schemas.microsoft.com/office/drawing/2014/main" id="{C2D86044-D099-FC41-BAAB-9AB1B36262F3}"/>
              </a:ext>
            </a:extLst>
          </p:cNvPr>
          <p:cNvSpPr/>
          <p:nvPr userDrawn="1"/>
        </p:nvSpPr>
        <p:spPr>
          <a:xfrm>
            <a:off x="371475" y="6181923"/>
            <a:ext cx="156738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lvl="0"/>
            <a:r>
              <a:rPr lang="cs-CZ" sz="1000" b="0" i="0" dirty="0">
                <a:solidFill>
                  <a:schemeClr val="bg1"/>
                </a:solidFill>
                <a:latin typeface="+mn-lt"/>
              </a:rPr>
              <a:t>Žlutý kopec 7, 656 53 Brno</a:t>
            </a:r>
          </a:p>
          <a:p>
            <a:pPr lvl="0"/>
            <a:r>
              <a:rPr lang="cs-CZ" sz="1000" b="0" i="0" dirty="0" err="1">
                <a:solidFill>
                  <a:schemeClr val="bg1"/>
                </a:solidFill>
                <a:latin typeface="+mn-lt"/>
              </a:rPr>
              <a:t>www.mou.cz</a:t>
            </a:r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="" xmlns:a16="http://schemas.microsoft.com/office/drawing/2014/main" id="{0FE05B16-477A-A943-A81B-B0BD47DCF7D2}"/>
              </a:ext>
            </a:extLst>
          </p:cNvPr>
          <p:cNvSpPr/>
          <p:nvPr userDrawn="1"/>
        </p:nvSpPr>
        <p:spPr>
          <a:xfrm>
            <a:off x="4259264" y="6181923"/>
            <a:ext cx="22058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000" algn="l"/>
              </a:tabLst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T</a:t>
            </a:r>
          </a:p>
          <a:p>
            <a:pPr marL="0" marR="0" lvl="0" indent="0" algn="l" defTabSz="36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000" algn="l"/>
              </a:tabLst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@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="" xmlns:a16="http://schemas.microsoft.com/office/drawing/2014/main" id="{5C857465-270D-DD4C-BF11-A477B10C4303}"/>
              </a:ext>
            </a:extLst>
          </p:cNvPr>
          <p:cNvSpPr/>
          <p:nvPr userDrawn="1"/>
        </p:nvSpPr>
        <p:spPr>
          <a:xfrm>
            <a:off x="8291513" y="6028035"/>
            <a:ext cx="3529012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Poskytovatel zdravotních služeb akreditovaný Organizací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evropských onkologických ústavů (OECI) a Českou společností pro akreditaci ve zdravotnictví.</a:t>
            </a:r>
          </a:p>
        </p:txBody>
      </p:sp>
      <p:sp>
        <p:nvSpPr>
          <p:cNvPr id="25" name="Zástupný text 4">
            <a:extLst>
              <a:ext uri="{FF2B5EF4-FFF2-40B4-BE49-F238E27FC236}">
                <a16:creationId xmlns="" xmlns:a16="http://schemas.microsoft.com/office/drawing/2014/main" id="{7612BA62-1876-0347-B914-1239E9DCB3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46171" y="6193498"/>
            <a:ext cx="3186567" cy="137411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buNone/>
              <a:defRPr sz="10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Sem zadejte Váš telefon</a:t>
            </a:r>
          </a:p>
        </p:txBody>
      </p:sp>
      <p:sp>
        <p:nvSpPr>
          <p:cNvPr id="26" name="Zástupný text 4">
            <a:extLst>
              <a:ext uri="{FF2B5EF4-FFF2-40B4-BE49-F238E27FC236}">
                <a16:creationId xmlns="" xmlns:a16="http://schemas.microsoft.com/office/drawing/2014/main" id="{F3B2EA4F-2A45-2E47-8FEC-5512D2CB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6171" y="6362400"/>
            <a:ext cx="3186567" cy="137411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buNone/>
              <a:defRPr sz="10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Sem zadejte Váš email</a:t>
            </a:r>
          </a:p>
        </p:txBody>
      </p:sp>
    </p:spTree>
    <p:extLst>
      <p:ext uri="{BB962C8B-B14F-4D97-AF65-F5344CB8AC3E}">
        <p14:creationId xmlns:p14="http://schemas.microsoft.com/office/powerpoint/2010/main" val="25501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B96D5A09-BEA1-8542-B5E1-C32FA6B0E55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71475" y="1016001"/>
            <a:ext cx="11449050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291652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7">
            <a:extLst>
              <a:ext uri="{FF2B5EF4-FFF2-40B4-BE49-F238E27FC236}">
                <a16:creationId xmlns="" xmlns:a16="http://schemas.microsoft.com/office/drawing/2014/main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9550"/>
            <a:ext cx="11457483" cy="4049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6" name="Zástupný text 7">
            <a:extLst>
              <a:ext uri="{FF2B5EF4-FFF2-40B4-BE49-F238E27FC236}">
                <a16:creationId xmlns="" xmlns:a16="http://schemas.microsoft.com/office/drawing/2014/main" id="{2AF57368-2759-2544-9F5A-CF262E373F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1585573"/>
            <a:ext cx="3529013" cy="4904127"/>
          </a:xfrm>
          <a:prstGeom prst="rect">
            <a:avLst/>
          </a:prstGeom>
        </p:spPr>
        <p:txBody>
          <a:bodyPr lIns="0" tIns="0" rIns="0" bIns="0" numCol="1" spcCol="18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latin typeface="+mn-lt"/>
              </a:defRPr>
            </a:lvl1pPr>
          </a:lstStyle>
          <a:p>
            <a:r>
              <a:rPr lang="cs-CZ" dirty="0">
                <a:effectLst/>
              </a:rPr>
              <a:t>Krátký textový obsah.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B96D5A09-BEA1-8542-B5E1-C32FA6B0E55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079874" y="1585574"/>
            <a:ext cx="7740651" cy="4904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816074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text 7">
            <a:extLst>
              <a:ext uri="{FF2B5EF4-FFF2-40B4-BE49-F238E27FC236}">
                <a16:creationId xmlns="" xmlns:a16="http://schemas.microsoft.com/office/drawing/2014/main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1585574"/>
            <a:ext cx="7561263" cy="49041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latin typeface="+mn-lt"/>
              </a:defRPr>
            </a:lvl1pPr>
          </a:lstStyle>
          <a:p>
            <a:pPr lvl="0"/>
            <a:r>
              <a:rPr lang="cs-CZ" dirty="0"/>
              <a:t>Textový obsah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="" xmlns:a16="http://schemas.microsoft.com/office/drawing/2014/main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3698"/>
            <a:ext cx="7561264" cy="4145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12" name="Zástupný obsah 3">
            <a:extLst>
              <a:ext uri="{FF2B5EF4-FFF2-40B4-BE49-F238E27FC236}">
                <a16:creationId xmlns="" xmlns:a16="http://schemas.microsoft.com/office/drawing/2014/main" id="{54B1DDC4-A48E-9546-B035-183B06EA930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12123" y="1016001"/>
            <a:ext cx="3708402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9978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CE71DB83-7A92-734D-94B9-CB4917B089DB}"/>
              </a:ext>
            </a:extLst>
          </p:cNvPr>
          <p:cNvSpPr/>
          <p:nvPr userDrawn="1"/>
        </p:nvSpPr>
        <p:spPr>
          <a:xfrm>
            <a:off x="0" y="0"/>
            <a:ext cx="4079875" cy="68680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noFill/>
              </a:ln>
            </a:endParaRPr>
          </a:p>
        </p:txBody>
      </p:sp>
      <p:sp>
        <p:nvSpPr>
          <p:cNvPr id="22" name="Zástupný text 13">
            <a:extLst>
              <a:ext uri="{FF2B5EF4-FFF2-40B4-BE49-F238E27FC236}">
                <a16:creationId xmlns="" xmlns:a16="http://schemas.microsoft.com/office/drawing/2014/main" id="{44F10031-1D10-FB46-887F-0F892B91F9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59263" y="2457450"/>
            <a:ext cx="7740650" cy="177614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fontAlgn="t">
              <a:lnSpc>
                <a:spcPts val="4800"/>
              </a:lnSpc>
              <a:spcBef>
                <a:spcPts val="0"/>
              </a:spcBef>
              <a:buNone/>
              <a:defRPr sz="40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Děkujeme za zhlédnutí.</a:t>
            </a:r>
          </a:p>
        </p:txBody>
      </p:sp>
      <p:sp>
        <p:nvSpPr>
          <p:cNvPr id="24" name="Zástupný text 4">
            <a:extLst>
              <a:ext uri="{FF2B5EF4-FFF2-40B4-BE49-F238E27FC236}">
                <a16:creationId xmlns="" xmlns:a16="http://schemas.microsoft.com/office/drawing/2014/main" id="{E7BC8E4D-2896-D743-B1FE-8F21A9BA27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59263" y="4760913"/>
            <a:ext cx="3673475" cy="541132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200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Jméno a kontaktní údaje autora prezentace.</a:t>
            </a:r>
          </a:p>
        </p:txBody>
      </p:sp>
      <p:pic>
        <p:nvPicPr>
          <p:cNvPr id="12" name="Obrázek 11" descr="Obsah obrázku kreslení&#10;&#10;Popis byl vytvořen automaticky">
            <a:extLst>
              <a:ext uri="{FF2B5EF4-FFF2-40B4-BE49-F238E27FC236}">
                <a16:creationId xmlns="" xmlns:a16="http://schemas.microsoft.com/office/drawing/2014/main" id="{8A1008AF-9B2B-9D4E-9FB0-BE64BBE337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414" y="368300"/>
            <a:ext cx="1565275" cy="90708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0DAFA165-EDF4-B341-B8E8-DD2676010D80}"/>
              </a:ext>
            </a:extLst>
          </p:cNvPr>
          <p:cNvSpPr/>
          <p:nvPr userDrawn="1"/>
        </p:nvSpPr>
        <p:spPr>
          <a:xfrm>
            <a:off x="371475" y="6181923"/>
            <a:ext cx="156738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lvl="0"/>
            <a:r>
              <a:rPr lang="cs-CZ" sz="1000" b="0" i="0" dirty="0">
                <a:solidFill>
                  <a:schemeClr val="bg1"/>
                </a:solidFill>
                <a:latin typeface="+mn-lt"/>
              </a:rPr>
              <a:t>Žlutý kopec 7, 656 53 Brno</a:t>
            </a:r>
          </a:p>
          <a:p>
            <a:pPr lvl="0"/>
            <a:r>
              <a:rPr lang="cs-CZ" sz="1000" b="0" i="0" dirty="0" err="1">
                <a:solidFill>
                  <a:schemeClr val="bg1"/>
                </a:solidFill>
                <a:latin typeface="+mn-lt"/>
              </a:rPr>
              <a:t>www.mou.cz</a:t>
            </a:r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5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28B0C49-D928-F945-ADE2-61E3E2D993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Zástupný text 7">
            <a:extLst>
              <a:ext uri="{FF2B5EF4-FFF2-40B4-BE49-F238E27FC236}">
                <a16:creationId xmlns="" xmlns:a16="http://schemas.microsoft.com/office/drawing/2014/main" id="{F4863D91-AC0E-2C46-A8C0-65EF5F63ED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6" y="944506"/>
            <a:ext cx="114363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Obsah prezentace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="" xmlns:a16="http://schemas.microsoft.com/office/drawing/2014/main" id="{9EA412AC-2DBD-2547-8B8E-687D4094B6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6" y="1763642"/>
            <a:ext cx="11449050" cy="4726058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ts val="2500"/>
              </a:lnSpc>
              <a:buFont typeface="Arial" panose="020B0604020202020204" pitchFamily="34" charset="0"/>
              <a:buChar char="•"/>
              <a:defRPr sz="2400" b="0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První kapitola</a:t>
            </a:r>
          </a:p>
          <a:p>
            <a:pPr lvl="0"/>
            <a:r>
              <a:rPr lang="cs-CZ" dirty="0"/>
              <a:t>Druhá kapitola</a:t>
            </a:r>
          </a:p>
          <a:p>
            <a:pPr lvl="0"/>
            <a:r>
              <a:rPr lang="cs-CZ" dirty="0"/>
              <a:t>Třetí kapitola</a:t>
            </a:r>
          </a:p>
          <a:p>
            <a:pPr lvl="0"/>
            <a:r>
              <a:rPr lang="cs-CZ" dirty="0"/>
              <a:t>Čtvrtá kapitola</a:t>
            </a:r>
          </a:p>
          <a:p>
            <a:pPr lvl="0"/>
            <a:r>
              <a:rPr lang="cs-CZ" dirty="0"/>
              <a:t>Pátá kapitola</a:t>
            </a:r>
          </a:p>
          <a:p>
            <a:pPr lvl="0"/>
            <a:r>
              <a:rPr lang="cs-CZ" dirty="0"/>
              <a:t>Šestá kapitola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="" xmlns:a16="http://schemas.microsoft.com/office/drawing/2014/main" id="{AC71F16E-9DCB-3C41-8807-90412B4D6111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="" xmlns:a16="http://schemas.microsoft.com/office/drawing/2014/main" id="{5D48E3D2-42B2-D940-887A-67BCE3DAC4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0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05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ázev kapito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DAD916BD-5D10-D746-AF68-699026AEA6A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ástupný text 13">
            <a:extLst>
              <a:ext uri="{FF2B5EF4-FFF2-40B4-BE49-F238E27FC236}">
                <a16:creationId xmlns="" xmlns:a16="http://schemas.microsoft.com/office/drawing/2014/main" id="{E4EA711B-820C-E844-B3F5-94B821271C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007587"/>
            <a:ext cx="11449050" cy="548211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ts val="5400"/>
              </a:lnSpc>
              <a:spcBef>
                <a:spcPts val="0"/>
              </a:spcBef>
              <a:buNone/>
              <a:defRPr sz="48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Název kapitoly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43582D9B-3089-B440-939D-F71B151C8022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="" xmlns:a16="http://schemas.microsoft.com/office/drawing/2014/main" id="{EBFD649C-E531-4942-9BCC-0B7F82A896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0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0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="" xmlns:a16="http://schemas.microsoft.com/office/drawing/2014/main" id="{81099111-2163-5742-ABEA-518A93312CAC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noFill/>
              </a:ln>
            </a:endParaRPr>
          </a:p>
        </p:txBody>
      </p:sp>
      <p:sp>
        <p:nvSpPr>
          <p:cNvPr id="4" name="Zástupný text 7">
            <a:extLst>
              <a:ext uri="{FF2B5EF4-FFF2-40B4-BE49-F238E27FC236}">
                <a16:creationId xmlns="" xmlns:a16="http://schemas.microsoft.com/office/drawing/2014/main" id="{F4863D91-AC0E-2C46-A8C0-65EF5F63ED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939046"/>
            <a:ext cx="11807825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Obsah prezentace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="" xmlns:a16="http://schemas.microsoft.com/office/drawing/2014/main" id="{9EA412AC-2DBD-2547-8B8E-687D4094B6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4176" y="1758182"/>
            <a:ext cx="11436350" cy="4032250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ts val="2500"/>
              </a:lnSpc>
              <a:buFont typeface="Arial" panose="020B0604020202020204" pitchFamily="34" charset="0"/>
              <a:buChar char="•"/>
              <a:defRPr sz="2400" b="0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První kapitola</a:t>
            </a:r>
          </a:p>
          <a:p>
            <a:pPr lvl="0"/>
            <a:r>
              <a:rPr lang="cs-CZ" dirty="0"/>
              <a:t>Druhá kapitola</a:t>
            </a:r>
          </a:p>
          <a:p>
            <a:pPr lvl="0"/>
            <a:r>
              <a:rPr lang="cs-CZ" dirty="0"/>
              <a:t>Třetí kapitola</a:t>
            </a:r>
          </a:p>
          <a:p>
            <a:pPr lvl="0"/>
            <a:r>
              <a:rPr lang="cs-CZ" dirty="0"/>
              <a:t>Čtvrtá kapitola</a:t>
            </a:r>
          </a:p>
          <a:p>
            <a:pPr lvl="0"/>
            <a:r>
              <a:rPr lang="cs-CZ" dirty="0"/>
              <a:t>Pátá kapitola</a:t>
            </a:r>
          </a:p>
          <a:p>
            <a:pPr lvl="0"/>
            <a:r>
              <a:rPr lang="cs-CZ" dirty="0"/>
              <a:t>Šestá kapitola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EC1E64E0-D80E-684D-AB6C-4E5F77626BA0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="" xmlns:a16="http://schemas.microsoft.com/office/drawing/2014/main" id="{015F9B33-5037-DD48-BB57-0A577639A1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6" y="368301"/>
            <a:ext cx="275012" cy="27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3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ázev kapitol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13">
            <a:extLst>
              <a:ext uri="{FF2B5EF4-FFF2-40B4-BE49-F238E27FC236}">
                <a16:creationId xmlns="" xmlns:a16="http://schemas.microsoft.com/office/drawing/2014/main" id="{E4EA711B-820C-E844-B3F5-94B821271C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019237"/>
            <a:ext cx="11449050" cy="547046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ts val="5400"/>
              </a:lnSpc>
              <a:spcBef>
                <a:spcPts val="0"/>
              </a:spcBef>
              <a:buNone/>
              <a:defRPr sz="4800" b="1" i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Název </a:t>
            </a:r>
            <a:r>
              <a:rPr lang="cs-CZ" dirty="0" err="1"/>
              <a:t>kaapitoly</a:t>
            </a:r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="" xmlns:a16="http://schemas.microsoft.com/office/drawing/2014/main" id="{4EA8587C-405F-9042-95E7-E71FFF680A04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6" name="Obrázek 5" descr="Obsah obrázku kreslení&#10;&#10;Popis byl vytvořen automaticky">
            <a:extLst>
              <a:ext uri="{FF2B5EF4-FFF2-40B4-BE49-F238E27FC236}">
                <a16:creationId xmlns="" xmlns:a16="http://schemas.microsoft.com/office/drawing/2014/main" id="{1B1F2B3E-D3A4-5949-868F-607CBDE233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1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5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36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="" xmlns:a16="http://schemas.microsoft.com/office/drawing/2014/main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6" y="945234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46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noslou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="" xmlns:a16="http://schemas.microsoft.com/office/drawing/2014/main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7990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text 7">
            <a:extLst>
              <a:ext uri="{FF2B5EF4-FFF2-40B4-BE49-F238E27FC236}">
                <a16:creationId xmlns="" xmlns:a16="http://schemas.microsoft.com/office/drawing/2014/main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6" y="1591588"/>
            <a:ext cx="11449050" cy="48981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 i="0">
                <a:latin typeface="+mn-lt"/>
              </a:defRPr>
            </a:lvl1pPr>
          </a:lstStyle>
          <a:p>
            <a:pPr lvl="0"/>
            <a:r>
              <a:rPr lang="cs-CZ" dirty="0"/>
              <a:t>Zástupný text</a:t>
            </a:r>
          </a:p>
        </p:txBody>
      </p:sp>
    </p:spTree>
    <p:extLst>
      <p:ext uri="{BB962C8B-B14F-4D97-AF65-F5344CB8AC3E}">
        <p14:creationId xmlns:p14="http://schemas.microsoft.com/office/powerpoint/2010/main" val="338674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7">
            <a:extLst>
              <a:ext uri="{FF2B5EF4-FFF2-40B4-BE49-F238E27FC236}">
                <a16:creationId xmlns="" xmlns:a16="http://schemas.microsoft.com/office/drawing/2014/main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5233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obsah 3">
            <a:extLst>
              <a:ext uri="{FF2B5EF4-FFF2-40B4-BE49-F238E27FC236}">
                <a16:creationId xmlns="" xmlns:a16="http://schemas.microsoft.com/office/drawing/2014/main" id="{1FC7663E-922F-DE4F-AA86-0792731AF4D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71475" y="1585571"/>
            <a:ext cx="11449050" cy="4904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65430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83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234" userDrawn="1">
          <p15:clr>
            <a:srgbClr val="F26B43"/>
          </p15:clr>
        </p15:guide>
        <p15:guide id="14" pos="7446" userDrawn="1">
          <p15:clr>
            <a:srgbClr val="F26B43"/>
          </p15:clr>
        </p15:guide>
        <p15:guide id="15" orient="horz" pos="232" userDrawn="1">
          <p15:clr>
            <a:srgbClr val="F26B43"/>
          </p15:clr>
        </p15:guide>
        <p15:guide id="16" orient="horz" pos="40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15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88" r:id="rId3"/>
    <p:sldLayoutId id="214748368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32" userDrawn="1">
          <p15:clr>
            <a:srgbClr val="F26B43"/>
          </p15:clr>
        </p15:guide>
        <p15:guide id="14" orient="horz" pos="4088" userDrawn="1">
          <p15:clr>
            <a:srgbClr val="F26B43"/>
          </p15:clr>
        </p15:guide>
        <p15:guide id="15" pos="234" userDrawn="1">
          <p15:clr>
            <a:srgbClr val="F26B43"/>
          </p15:clr>
        </p15:guide>
        <p15:guide id="16" pos="74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="" xmlns:a16="http://schemas.microsoft.com/office/drawing/2014/main" id="{21F7F22C-6E79-F745-AB1F-D78BFAE3AC74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="" xmlns:a16="http://schemas.microsoft.com/office/drawing/2014/main" id="{C2A4E32E-0118-5949-9ABB-AE6A9F806D0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71476" y="368301"/>
            <a:ext cx="275012" cy="27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3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63" r:id="rId3"/>
    <p:sldLayoutId id="2147483661" r:id="rId4"/>
    <p:sldLayoutId id="2147483690" r:id="rId5"/>
    <p:sldLayoutId id="2147483659" r:id="rId6"/>
    <p:sldLayoutId id="214748368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234" userDrawn="1">
          <p15:clr>
            <a:srgbClr val="F26B43"/>
          </p15:clr>
        </p15:guide>
        <p15:guide id="14" pos="7446" userDrawn="1">
          <p15:clr>
            <a:srgbClr val="F26B43"/>
          </p15:clr>
        </p15:guide>
        <p15:guide id="16" orient="horz" pos="4088" userDrawn="1">
          <p15:clr>
            <a:srgbClr val="F26B43"/>
          </p15:clr>
        </p15:guide>
        <p15:guide id="17" orient="horz" pos="6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0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4088" userDrawn="1">
          <p15:clr>
            <a:srgbClr val="F26B43"/>
          </p15:clr>
        </p15:guide>
        <p15:guide id="14" orient="horz" pos="232" userDrawn="1">
          <p15:clr>
            <a:srgbClr val="F26B43"/>
          </p15:clr>
        </p15:guide>
        <p15:guide id="15" pos="234" userDrawn="1">
          <p15:clr>
            <a:srgbClr val="F26B43"/>
          </p15:clr>
        </p15:guide>
        <p15:guide id="16" pos="74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tara.cskb.cz/cskb1a01.html?pg=doporuceni--biochemicke-metody#1.2.4.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Ovlivnění výsledku analýzy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Andrea Wagnerová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+420 543 136 704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ndrea.wagnerova@mou.cz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8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Ovlivnění </a:t>
            </a:r>
            <a:r>
              <a:rPr lang="cs-CZ" dirty="0" smtClean="0"/>
              <a:t>výsledku ikterickým zbarvením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Zvýšení hodnoty bilirubinu  provázené žlutým až hnědým zbarvením plazmy.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Příčinou ikterické plazmy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ikterus</a:t>
            </a:r>
            <a:r>
              <a:rPr lang="cs-CZ" dirty="0"/>
              <a:t> </a:t>
            </a:r>
            <a:r>
              <a:rPr lang="cs-CZ" dirty="0" smtClean="0"/>
              <a:t>(např. v důsledku obstrukce žlučových cest či intravaskulární hemolýzy)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Zvýšená </a:t>
            </a:r>
            <a:r>
              <a:rPr lang="cs-CZ" dirty="0"/>
              <a:t>koncentrace </a:t>
            </a:r>
            <a:r>
              <a:rPr lang="cs-CZ" dirty="0" smtClean="0"/>
              <a:t>bilirubinu v </a:t>
            </a:r>
            <a:r>
              <a:rPr lang="cs-CZ" dirty="0"/>
              <a:t>plazmě působí: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interferenci při fotometrickém </a:t>
            </a:r>
            <a:r>
              <a:rPr lang="cs-CZ" dirty="0" smtClean="0"/>
              <a:t>stanovení.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0015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Ovlivnění </a:t>
            </a:r>
            <a:r>
              <a:rPr lang="cs-CZ" dirty="0" smtClean="0"/>
              <a:t>výsledku mléčným zbarvením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6" y="1758181"/>
            <a:ext cx="11436350" cy="4797893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Chylózní vzorky s obsahem lipidů.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Příčinou chylózní plazmy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</a:t>
            </a:r>
            <a:r>
              <a:rPr lang="cs-CZ" dirty="0" smtClean="0"/>
              <a:t>edodržení podmínek přípravy pacienta před odběrem krve (např. tučné jídlo před odběrem krve),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orucha lipidového metabolizmu.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Zvýšený obsah lipidů v plazmě ovlivňuje: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tanovení některých analytů z lipidového metabolizmu např. HDL cholesterolu.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 stanovení analytů z chylózní plazmy je možné provést </a:t>
            </a:r>
            <a:r>
              <a:rPr lang="cs-CZ" dirty="0" err="1" smtClean="0"/>
              <a:t>ultracentrifugaci</a:t>
            </a:r>
            <a:r>
              <a:rPr lang="cs-CZ" dirty="0" smtClean="0"/>
              <a:t> plazmy a celou </a:t>
            </a:r>
            <a:r>
              <a:rPr lang="cs-CZ" dirty="0"/>
              <a:t>analýzu provést až z vyčeřené plazmy. </a:t>
            </a:r>
          </a:p>
        </p:txBody>
      </p:sp>
    </p:spTree>
    <p:extLst>
      <p:ext uri="{BB962C8B-B14F-4D97-AF65-F5344CB8AC3E}">
        <p14:creationId xmlns:p14="http://schemas.microsoft.com/office/powerpoint/2010/main" val="42870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Hodnocení vzhledu plazmy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Hemolýza, </a:t>
            </a:r>
            <a:r>
              <a:rPr lang="cs-CZ" dirty="0" err="1"/>
              <a:t>ikterita</a:t>
            </a:r>
            <a:r>
              <a:rPr lang="cs-CZ" dirty="0"/>
              <a:t> i </a:t>
            </a:r>
            <a:r>
              <a:rPr lang="cs-CZ" dirty="0" err="1"/>
              <a:t>chylozita</a:t>
            </a:r>
            <a:r>
              <a:rPr lang="cs-CZ" dirty="0"/>
              <a:t> plazmy ovlivňuje koncentraci a aktivitu měřených analytů, míra interference závisí na koncentraci volného hemoglobinu v plazmě, bilirubinu, lipidů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Subjektivní – okem pracovníka laboratoře, tj. makroskopické (</a:t>
            </a:r>
            <a:r>
              <a:rPr lang="cs-CZ" dirty="0" err="1" smtClean="0"/>
              <a:t>semikvantitativní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    +, ++, +++).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Objektivní – analyzátor prostřednictvím měření tzv. sérových indexů (hemolýza, </a:t>
            </a:r>
            <a:r>
              <a:rPr lang="cs-CZ" dirty="0" err="1" smtClean="0"/>
              <a:t>ikterita</a:t>
            </a:r>
            <a:r>
              <a:rPr lang="cs-CZ" dirty="0" smtClean="0"/>
              <a:t>, lipémie.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Sérové indexy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6" y="1758181"/>
            <a:ext cx="11436350" cy="4573607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Slouží k posouzení kvality vzorku (plazmy) přijatého pro vyšetření biochemických analytů krve.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zjišťovány pomocí analyzátoru fotometricky,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</a:t>
            </a:r>
            <a:r>
              <a:rPr lang="cs-CZ" dirty="0" smtClean="0"/>
              <a:t>ěřeny jako koncentrace HGB v mg/dl (hemolýza), bilirubinu v mg/dl (</a:t>
            </a:r>
            <a:r>
              <a:rPr lang="cs-CZ" dirty="0" err="1" smtClean="0"/>
              <a:t>ikterita</a:t>
            </a:r>
            <a:r>
              <a:rPr lang="cs-CZ" dirty="0" smtClean="0"/>
              <a:t>), lipidů v mg/dl (</a:t>
            </a:r>
            <a:r>
              <a:rPr lang="cs-CZ" dirty="0" err="1" smtClean="0"/>
              <a:t>chylozita</a:t>
            </a:r>
            <a:r>
              <a:rPr lang="cs-CZ" dirty="0" smtClean="0"/>
              <a:t>) u každé analyzované plazmy.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 výsledku měření daného analytu je možné uvést komentář, např. Výsledek může být ovlivněn hemolýzou.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Příklad z praxe: vliv hemolýzy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5" y="1758181"/>
            <a:ext cx="11436350" cy="4573607"/>
          </a:xfrm>
        </p:spPr>
        <p:txBody>
          <a:bodyPr/>
          <a:lstStyle/>
          <a:p>
            <a:pPr marL="285750" indent="-285750">
              <a:buFont typeface="Wingdings" panose="020B0604020202020204" pitchFamily="34" charset="0"/>
              <a:buChar char="§"/>
            </a:pPr>
            <a:r>
              <a:rPr lang="cs-CZ" dirty="0">
                <a:cs typeface="Arial" panose="020B0604020202020204"/>
              </a:rPr>
              <a:t>Vzorek periferní krve (plazmy) pro stanovení biochemických analytů.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</a:t>
            </a:r>
            <a:r>
              <a:rPr lang="cs-CZ" dirty="0" smtClean="0">
                <a:cs typeface="Arial" panose="020B0604020202020204"/>
              </a:rPr>
              <a:t>	    LDH = 12,83 </a:t>
            </a:r>
            <a:r>
              <a:rPr lang="cs-CZ" dirty="0">
                <a:ea typeface="+mn-lt"/>
                <a:cs typeface="+mn-lt"/>
              </a:rPr>
              <a:t>µkat/l </a:t>
            </a:r>
            <a:r>
              <a:rPr lang="cs-CZ" dirty="0" smtClean="0">
                <a:cs typeface="Arial" panose="020B0604020202020204"/>
              </a:rPr>
              <a:t>				</a:t>
            </a:r>
            <a:r>
              <a:rPr lang="cs-CZ" dirty="0">
                <a:cs typeface="Arial" panose="020B0604020202020204"/>
              </a:rPr>
              <a:t> </a:t>
            </a:r>
            <a:r>
              <a:rPr lang="cs-CZ" dirty="0" smtClean="0">
                <a:cs typeface="Arial" panose="020B0604020202020204"/>
              </a:rPr>
              <a:t>LDH </a:t>
            </a:r>
            <a:r>
              <a:rPr lang="cs-CZ" dirty="0">
                <a:cs typeface="Arial" panose="020B0604020202020204"/>
              </a:rPr>
              <a:t>= </a:t>
            </a:r>
            <a:r>
              <a:rPr lang="cs-CZ" dirty="0" smtClean="0">
                <a:cs typeface="Arial" panose="020B0604020202020204"/>
              </a:rPr>
              <a:t>3,11 </a:t>
            </a:r>
            <a:r>
              <a:rPr lang="cs-CZ" dirty="0" smtClean="0">
                <a:ea typeface="+mn-lt"/>
                <a:cs typeface="+mn-lt"/>
              </a:rPr>
              <a:t>µkat/l</a:t>
            </a:r>
            <a:endParaRPr lang="cs-CZ" dirty="0">
              <a:cs typeface="Arial" panose="020B0604020202020204"/>
            </a:endParaRP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	    AST </a:t>
            </a:r>
            <a:r>
              <a:rPr lang="cs-CZ" dirty="0" smtClean="0">
                <a:cs typeface="Arial" panose="020B0604020202020204"/>
              </a:rPr>
              <a:t>= 1,13 </a:t>
            </a:r>
            <a:r>
              <a:rPr lang="cs-CZ" dirty="0" smtClean="0">
                <a:ea typeface="+mn-lt"/>
                <a:cs typeface="+mn-lt"/>
              </a:rPr>
              <a:t>µkat/l</a:t>
            </a:r>
            <a:r>
              <a:rPr lang="cs-CZ" dirty="0" smtClean="0">
                <a:cs typeface="Arial" panose="020B0604020202020204"/>
              </a:rPr>
              <a:t>					 AST = 0,42 </a:t>
            </a:r>
            <a:r>
              <a:rPr lang="cs-CZ" dirty="0" smtClean="0">
                <a:ea typeface="+mn-lt"/>
                <a:cs typeface="+mn-lt"/>
              </a:rPr>
              <a:t>µkat/l</a:t>
            </a:r>
            <a:endParaRPr lang="cs-CZ" dirty="0">
              <a:cs typeface="Arial" panose="020B0604020202020204"/>
            </a:endParaRP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	    K = </a:t>
            </a:r>
            <a:r>
              <a:rPr lang="cs-CZ" dirty="0" smtClean="0">
                <a:cs typeface="Arial" panose="020B0604020202020204"/>
              </a:rPr>
              <a:t>	9,6 </a:t>
            </a:r>
            <a:r>
              <a:rPr lang="cs-CZ" dirty="0" err="1" smtClean="0">
                <a:cs typeface="Arial" panose="020B0604020202020204"/>
              </a:rPr>
              <a:t>mmol</a:t>
            </a:r>
            <a:r>
              <a:rPr lang="cs-CZ" dirty="0" smtClean="0">
                <a:cs typeface="Arial" panose="020B0604020202020204"/>
              </a:rPr>
              <a:t>/l					</a:t>
            </a:r>
            <a:r>
              <a:rPr lang="cs-CZ" dirty="0">
                <a:cs typeface="Arial" panose="020B0604020202020204"/>
              </a:rPr>
              <a:t> </a:t>
            </a:r>
            <a:r>
              <a:rPr lang="cs-CZ" dirty="0" smtClean="0">
                <a:cs typeface="Arial" panose="020B0604020202020204"/>
              </a:rPr>
              <a:t>K = 4,35 </a:t>
            </a:r>
            <a:r>
              <a:rPr lang="cs-CZ" dirty="0" err="1" smtClean="0">
                <a:cs typeface="Arial" panose="020B0604020202020204"/>
              </a:rPr>
              <a:t>mmol</a:t>
            </a:r>
            <a:r>
              <a:rPr lang="cs-CZ" dirty="0" smtClean="0">
                <a:cs typeface="Arial" panose="020B0604020202020204"/>
              </a:rPr>
              <a:t>/l</a:t>
            </a: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</a:t>
            </a:r>
            <a:r>
              <a:rPr lang="cs-CZ" dirty="0" smtClean="0">
                <a:cs typeface="Arial" panose="020B0604020202020204"/>
              </a:rPr>
              <a:t>	    Volný HGB = 1200 mg/l				 Volný HGB = 0 mg/l</a:t>
            </a:r>
            <a:endParaRPr lang="cs-CZ" dirty="0">
              <a:cs typeface="Arial" panose="020B0604020202020204"/>
            </a:endParaRP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	    </a:t>
            </a:r>
            <a:r>
              <a:rPr lang="cs-CZ" dirty="0" smtClean="0">
                <a:cs typeface="Arial" panose="020B0604020202020204"/>
              </a:rPr>
              <a:t>				</a:t>
            </a: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</a:t>
            </a:r>
            <a:r>
              <a:rPr lang="cs-CZ" dirty="0" smtClean="0">
                <a:cs typeface="Arial" panose="020B0604020202020204"/>
              </a:rPr>
              <a:t>	    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/>
              </a:rPr>
              <a:t>	</a:t>
            </a:r>
          </a:p>
          <a:p>
            <a:pPr marL="0" indent="0">
              <a:buNone/>
            </a:pPr>
            <a:r>
              <a:rPr lang="cs-CZ" dirty="0">
                <a:cs typeface="Arial" panose="020B0604020202020204"/>
              </a:rPr>
              <a:t>	</a:t>
            </a:r>
            <a:r>
              <a:rPr lang="cs-CZ" dirty="0" smtClean="0">
                <a:cs typeface="Arial" panose="020B0604020202020204"/>
              </a:rPr>
              <a:t>	    									    </a:t>
            </a:r>
          </a:p>
          <a:p>
            <a:pPr marL="0" indent="0">
              <a:buNone/>
            </a:pPr>
            <a:r>
              <a:rPr lang="cs-CZ" sz="1400" dirty="0" smtClean="0">
                <a:cs typeface="Arial" panose="020B0604020202020204"/>
              </a:rPr>
              <a:t>Obrázek 1: Hemolytická </a:t>
            </a:r>
            <a:r>
              <a:rPr lang="cs-CZ" sz="1400" dirty="0">
                <a:cs typeface="Arial" panose="020B0604020202020204"/>
              </a:rPr>
              <a:t>plazma, zkumavka s </a:t>
            </a:r>
            <a:r>
              <a:rPr lang="cs-CZ" sz="1400" dirty="0" err="1">
                <a:cs typeface="Arial" panose="020B0604020202020204"/>
              </a:rPr>
              <a:t>Li</a:t>
            </a:r>
            <a:r>
              <a:rPr lang="cs-CZ" sz="1400" dirty="0">
                <a:cs typeface="Arial" panose="020B0604020202020204"/>
              </a:rPr>
              <a:t>-heparin</a:t>
            </a:r>
            <a:r>
              <a:rPr lang="cs-CZ" sz="1400" dirty="0" smtClean="0">
                <a:cs typeface="Arial" panose="020B0604020202020204"/>
              </a:rPr>
              <a:t>.			Obrázek 2:</a:t>
            </a:r>
            <a:r>
              <a:rPr lang="cs-CZ" sz="1400" dirty="0">
                <a:cs typeface="Arial" panose="020B0604020202020204"/>
              </a:rPr>
              <a:t>Normální vzhled plazmy, zkumavka s </a:t>
            </a:r>
            <a:r>
              <a:rPr lang="cs-CZ" sz="1400" dirty="0" err="1">
                <a:cs typeface="Arial" panose="020B0604020202020204"/>
              </a:rPr>
              <a:t>Li</a:t>
            </a:r>
            <a:r>
              <a:rPr lang="cs-CZ" sz="1400" dirty="0">
                <a:cs typeface="Arial" panose="020B0604020202020204"/>
              </a:rPr>
              <a:t>-heparin</a:t>
            </a:r>
            <a:r>
              <a:rPr lang="cs-CZ" sz="1400" dirty="0" smtClean="0">
                <a:cs typeface="Arial" panose="020B0604020202020204"/>
              </a:rPr>
              <a:t> 	 </a:t>
            </a:r>
            <a:r>
              <a:rPr lang="cs-CZ" dirty="0" smtClean="0">
                <a:cs typeface="Arial" panose="020B0604020202020204"/>
              </a:rPr>
              <a:t>	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76" y="2683082"/>
            <a:ext cx="1845334" cy="32491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113" y="2683082"/>
            <a:ext cx="1701292" cy="327680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5318303" y="66987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cs typeface="Arial" panose="020B0604020202020204"/>
              </a:rPr>
              <a:t>.</a:t>
            </a:r>
            <a:endParaRPr lang="cs-CZ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5028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RNDr. </a:t>
            </a:r>
            <a:r>
              <a:rPr lang="cs-CZ" smtClean="0"/>
              <a:t>Andrea Wagnerová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469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Literatura, užitečné odkazy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Zima T. </a:t>
            </a:r>
            <a:r>
              <a:rPr lang="cs-CZ" i="1" dirty="0"/>
              <a:t>Laboratorní Diagnostika</a:t>
            </a:r>
            <a:r>
              <a:rPr lang="cs-CZ" dirty="0"/>
              <a:t>. 3., dopl. a </a:t>
            </a:r>
            <a:r>
              <a:rPr lang="cs-CZ" dirty="0" err="1"/>
              <a:t>přeprac</a:t>
            </a:r>
            <a:r>
              <a:rPr lang="cs-CZ" dirty="0"/>
              <a:t>. vyd. Praha: </a:t>
            </a:r>
            <a:r>
              <a:rPr lang="cs-CZ" dirty="0" err="1"/>
              <a:t>Galén</a:t>
            </a:r>
            <a:r>
              <a:rPr lang="cs-CZ" dirty="0"/>
              <a:t>; c2013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Racek J. </a:t>
            </a:r>
            <a:r>
              <a:rPr lang="cs-CZ" i="1" dirty="0"/>
              <a:t>Klinická Biochemie</a:t>
            </a:r>
            <a:r>
              <a:rPr lang="cs-CZ" dirty="0"/>
              <a:t>. 2., </a:t>
            </a:r>
            <a:r>
              <a:rPr lang="cs-CZ" dirty="0" err="1"/>
              <a:t>přeprac</a:t>
            </a:r>
            <a:r>
              <a:rPr lang="cs-CZ" dirty="0"/>
              <a:t>. vyd. Praha: </a:t>
            </a:r>
            <a:r>
              <a:rPr lang="cs-CZ" dirty="0" err="1"/>
              <a:t>Galén</a:t>
            </a:r>
            <a:r>
              <a:rPr lang="cs-CZ" dirty="0"/>
              <a:t>; c2006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hlinkClick r:id="rId2"/>
              </a:rPr>
              <a:t>ČSKB: Biochemické laboratorní metody - doporučení pro praktické lékaře (cskb.cz)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49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Laboratorní vyšetření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69675" y="2708342"/>
            <a:ext cx="10090567" cy="431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070340" y="2748314"/>
            <a:ext cx="8902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Laboratorní diagnostický proces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69675" y="4157932"/>
            <a:ext cx="2881223" cy="1397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73178" y="4156527"/>
            <a:ext cx="2881223" cy="1397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246852" y="4157931"/>
            <a:ext cx="2881223" cy="13974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207698" y="4208935"/>
            <a:ext cx="2501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PREANALYTICKÁ FÁZE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30792" y="4502989"/>
            <a:ext cx="253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ANALYTICKÁ FÁZE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46852" y="4225990"/>
            <a:ext cx="2696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dirty="0" smtClean="0"/>
              <a:t>POSTANALYTICKÁ FÁZE</a:t>
            </a:r>
            <a:endParaRPr lang="cs-CZ" dirty="0"/>
          </a:p>
        </p:txBody>
      </p:sp>
      <p:cxnSp>
        <p:nvCxnSpPr>
          <p:cNvPr id="18" name="Přímá spojnice se šipkou 17"/>
          <p:cNvCxnSpPr/>
          <p:nvPr/>
        </p:nvCxnSpPr>
        <p:spPr>
          <a:xfrm flipH="1">
            <a:off x="2458528" y="3139662"/>
            <a:ext cx="3640347" cy="93280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4" idx="2"/>
          </p:cNvCxnSpPr>
          <p:nvPr/>
        </p:nvCxnSpPr>
        <p:spPr>
          <a:xfrm>
            <a:off x="6114959" y="3139662"/>
            <a:ext cx="3555252" cy="93280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2"/>
          </p:cNvCxnSpPr>
          <p:nvPr/>
        </p:nvCxnSpPr>
        <p:spPr>
          <a:xfrm>
            <a:off x="6114959" y="3139662"/>
            <a:ext cx="0" cy="93280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1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err="1" smtClean="0"/>
              <a:t>Preanalytická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6" y="1758181"/>
            <a:ext cx="11436350" cy="457360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Soubor všech postupů, kterými projde vzorek pacienta od okamžiku, kdy je analýza požadována do okamžiku, kdy je vzorek vložen do analyzátoru.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Požadavek na laboratorní vyšetření – žádanka,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příprava pacienta,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odběr biologického materiálu (BM),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uchování biologického materiálu před transportem do laboratoře,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transport biologického materiálu do laboratoře,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příjem biologického materiálu,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příprava biologického materiálu k analýze.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9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Faktory ovlivňující vyšetření: </a:t>
            </a:r>
            <a:r>
              <a:rPr lang="cs-CZ" dirty="0" smtClean="0"/>
              <a:t>neovlivnitelné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Cyklické variace </a:t>
            </a:r>
            <a:r>
              <a:rPr lang="cs-CZ" dirty="0"/>
              <a:t>(</a:t>
            </a:r>
            <a:r>
              <a:rPr lang="cs-CZ" dirty="0" smtClean="0"/>
              <a:t>cirkadiánní) </a:t>
            </a:r>
            <a:r>
              <a:rPr lang="cs-CZ" dirty="0"/>
              <a:t>– např. cirkadiánní </a:t>
            </a:r>
            <a:r>
              <a:rPr lang="cs-CZ" dirty="0" smtClean="0"/>
              <a:t>rytmy s </a:t>
            </a:r>
            <a:r>
              <a:rPr lang="cs-CZ" dirty="0"/>
              <a:t>ranním maximem: např. </a:t>
            </a:r>
            <a:r>
              <a:rPr lang="cs-CZ" dirty="0" smtClean="0"/>
              <a:t>kortizol.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Pohlaví, rasa a věk. </a:t>
            </a:r>
            <a:r>
              <a:rPr lang="cs-CZ" dirty="0"/>
              <a:t>Tyto zdroje variabilit lze částečně snížit pouze znalostí rozdílů mezi referenčními intervaly pro muže, ženy, děti, věkové skupiny a etnické skupiny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Gravidita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/>
              <a:t>znamená významnou změnu biochemických dějů, která je dána především expanzí plazmatického objemu, zvýšeným srdečním výdejem, zvýšením proteosyntézy. Změny se týkají zejména těchto parametrů: např. zvýšené hodnoty některých proteinů v plazmě, pokles albuminu, </a:t>
            </a:r>
            <a:r>
              <a:rPr lang="cs-CZ" dirty="0" err="1"/>
              <a:t>hemodiluční</a:t>
            </a:r>
            <a:r>
              <a:rPr lang="cs-CZ" dirty="0"/>
              <a:t> anemie; relativní deficit – železo, feritin;  zvýšení proteinů akutní fáze; změny metabolismu glukózy; zvýšení ALP (placentární izoenzym).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Faktory ovlivňující vyšetření: ovlivnitelné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Fyzická zátěž před odběrem biologického materiálu (posilování – zvýšená CK až stonásobně, zvýšené hladiny AST, LD).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Dieta (strava, respektive vliv hladovění).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Alkohol – konzumace alkoholu mění výsledky biologických analýz, např. hodnoty jaterních enzymů, osmolality.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Dehydratace – může zhoršit, případně i znemožnit vlastní odběr, navíc výsledky laboratorních odběrů mohou být výrazně zkresleny (zvýšená </a:t>
            </a:r>
            <a:r>
              <a:rPr lang="pl-PL" dirty="0"/>
              <a:t>celková bílkovina a albuminu).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Stres – má velký vliv na výsledky vyšetření, zvyšuje se sekrece hormonů kůry nadledvin s jejich účinky např. hyperglykemií.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82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Příčiny ovlivnění výsledku analýzy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Preanalytická</a:t>
            </a:r>
            <a:r>
              <a:rPr lang="cs-CZ" dirty="0" smtClean="0"/>
              <a:t> fáze: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</a:t>
            </a:r>
            <a:r>
              <a:rPr lang="cs-CZ" dirty="0" smtClean="0"/>
              <a:t>oba odběru (cirkadiánní rytmus, poslední jídlo),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cs-CZ" dirty="0" smtClean="0"/>
              <a:t>liv infuze (odběr ze stejné žíly, do které je zavedena kanyla),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řídavky ve zkumavkách (výběr antikoagulačního činidla),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</a:t>
            </a:r>
            <a:r>
              <a:rPr lang="cs-CZ" dirty="0" smtClean="0"/>
              <a:t>ezinfekční činidlo,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</a:t>
            </a:r>
            <a:r>
              <a:rPr lang="cs-CZ" dirty="0" smtClean="0"/>
              <a:t>působ uchování a transport vzorku,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</a:t>
            </a:r>
            <a:r>
              <a:rPr lang="cs-CZ" dirty="0" smtClean="0"/>
              <a:t>rubé chyby jako např. nesprávná identifikace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vlivnění </a:t>
            </a:r>
            <a:r>
              <a:rPr lang="cs-CZ" dirty="0"/>
              <a:t>výsledku analýzy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dirty="0" smtClean="0"/>
              <a:t>Tabulka 1: Faktory ovlivňující výsledek</a:t>
            </a:r>
            <a:endParaRPr lang="cs-CZ" sz="1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100565"/>
              </p:ext>
            </p:extLst>
          </p:nvPr>
        </p:nvGraphicFramePr>
        <p:xfrm>
          <a:off x="384175" y="2290943"/>
          <a:ext cx="11436351" cy="349948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812117"/>
                <a:gridCol w="3812117"/>
                <a:gridCol w="3812117"/>
              </a:tblGrid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Faktor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Důsledek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Ovlivnění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výsledku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Ztížený odběr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hemolytická plazma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např. ↑ kalium, ↑ LDH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Nesprávný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transport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hemolytická plazma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např. ↑ kalium, ↑ LDH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Nevhodné protisrážlivé činidlo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2+,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Tučné</a:t>
                      </a:r>
                      <a:r>
                        <a:rPr lang="cs-CZ" sz="1800" baseline="0" dirty="0" smtClean="0"/>
                        <a:t> jídlo před odběrem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chylózní plazma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triacylglyceroly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Nepřiměřená fyzická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zátěž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↑ CK z kosterního svalu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↑ CK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Jízda na kole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zvýšený tlak na prostatu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↑ PSA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4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Dehydratace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celkový objem tekutiny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↑ TP, alb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1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Hemolýza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Rozpad erytrocytů a uvolnění hemoglobinu obsaženého v krvinkách do okolí, tj. mimo krvinku.</a:t>
            </a:r>
          </a:p>
          <a:p>
            <a:pPr marL="0" indent="0" algn="ctr">
              <a:buNone/>
            </a:pPr>
            <a:endParaRPr lang="cs-CZ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In </a:t>
            </a:r>
            <a:r>
              <a:rPr lang="cs-CZ" i="1" dirty="0" err="1" smtClean="0"/>
              <a:t>vivo</a:t>
            </a:r>
            <a:r>
              <a:rPr lang="cs-CZ" i="1" dirty="0" smtClean="0"/>
              <a:t> </a:t>
            </a:r>
            <a:r>
              <a:rPr lang="cs-CZ" dirty="0" smtClean="0"/>
              <a:t>– přímo v organizmu (při intravaskulární hemolýze)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In vitro </a:t>
            </a:r>
            <a:r>
              <a:rPr lang="cs-CZ" dirty="0" smtClean="0"/>
              <a:t>– mimo organizmus, tj. ve zkumavce. Příčina: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</a:t>
            </a:r>
            <a:r>
              <a:rPr lang="cs-CZ" dirty="0" smtClean="0"/>
              <a:t>echanická – narušení membrány erytrocytů např. při </a:t>
            </a:r>
            <a:r>
              <a:rPr lang="cs-CZ" dirty="0"/>
              <a:t>vysokých otáčkách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t</a:t>
            </a:r>
            <a:r>
              <a:rPr lang="cs-CZ" dirty="0" smtClean="0"/>
              <a:t>epelná – nevhodný transport odebrané krve např. krev zmrzla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</a:t>
            </a:r>
            <a:r>
              <a:rPr lang="cs-CZ" dirty="0" smtClean="0"/>
              <a:t>hemická – </a:t>
            </a:r>
            <a:r>
              <a:rPr lang="cs-CZ" dirty="0"/>
              <a:t>narušení membrány erytrocytů </a:t>
            </a:r>
            <a:r>
              <a:rPr lang="cs-CZ" dirty="0" smtClean="0"/>
              <a:t>např. nezaschnutý dezinfekční prostředek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78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Ovlivnění výsledku hemolýzou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Zvýšená koncentrace volného hemoglobinu v plazmě působí: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</a:t>
            </a:r>
            <a:r>
              <a:rPr lang="cs-CZ" dirty="0" smtClean="0"/>
              <a:t>výšení koncentrace K, Mg, LDH, AST,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interferenci při fotometrickém stanovení,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okles koncentrace ALP, albuminu (HGB působí jako pufr a mění pH činidla),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okles koncentrace bilirubinu (HGB reaguje s činidlem a rozkládá ho).</a:t>
            </a:r>
          </a:p>
        </p:txBody>
      </p:sp>
    </p:spTree>
    <p:extLst>
      <p:ext uri="{BB962C8B-B14F-4D97-AF65-F5344CB8AC3E}">
        <p14:creationId xmlns:p14="http://schemas.microsoft.com/office/powerpoint/2010/main" val="1675878112"/>
      </p:ext>
    </p:extLst>
  </p:cSld>
  <p:clrMapOvr>
    <a:masterClrMapping/>
  </p:clrMapOvr>
</p:sld>
</file>

<file path=ppt/theme/theme1.xml><?xml version="1.0" encoding="utf-8"?>
<a:theme xmlns:a="http://schemas.openxmlformats.org/drawingml/2006/main" name="Úvodní slidy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6E305BA5-124E-874B-83EA-BAFD07C83220}"/>
    </a:ext>
  </a:extLst>
</a:theme>
</file>

<file path=ppt/theme/theme2.xml><?xml version="1.0" encoding="utf-8"?>
<a:theme xmlns:a="http://schemas.openxmlformats.org/drawingml/2006/main" name="Předěly, názvy kapitol">
  <a:themeElements>
    <a:clrScheme name="Vlastní 1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A34D8B02-D132-9141-AC99-256B738E9D57}"/>
    </a:ext>
  </a:extLst>
</a:theme>
</file>

<file path=ppt/theme/theme3.xml><?xml version="1.0" encoding="utf-8"?>
<a:theme xmlns:a="http://schemas.openxmlformats.org/drawingml/2006/main" name="Obsah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E24D6598-C2D4-5940-A6EE-CB8FE45EF193}"/>
    </a:ext>
  </a:extLst>
</a:theme>
</file>

<file path=ppt/theme/theme4.xml><?xml version="1.0" encoding="utf-8"?>
<a:theme xmlns:a="http://schemas.openxmlformats.org/drawingml/2006/main" name="Závěr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07E56E22-B364-8848-AD53-4FAFB9A1EB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Prezentace_novy_vizual_1 (2)</Template>
  <TotalTime>351</TotalTime>
  <Words>841</Words>
  <Application>Microsoft Office PowerPoint</Application>
  <PresentationFormat>Širokoúhlá obrazovka</PresentationFormat>
  <Paragraphs>132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Wingdings</vt:lpstr>
      <vt:lpstr>Úvodní slidy</vt:lpstr>
      <vt:lpstr>Předěly, názvy kapitol</vt:lpstr>
      <vt:lpstr>Obsah</vt:lpstr>
      <vt:lpstr>Závěr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 Memorial Cancer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Lucie Juránková, MBA</dc:creator>
  <cp:lastModifiedBy>Mgr. Andrea Wagnerová, DiS.</cp:lastModifiedBy>
  <cp:revision>86</cp:revision>
  <dcterms:created xsi:type="dcterms:W3CDTF">2021-05-14T06:34:43Z</dcterms:created>
  <dcterms:modified xsi:type="dcterms:W3CDTF">2023-04-28T12:25:27Z</dcterms:modified>
</cp:coreProperties>
</file>