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50" r:id="rId1"/>
    <p:sldMasterId id="2147483653" r:id="rId2"/>
    <p:sldMasterId id="2147483657" r:id="rId3"/>
    <p:sldMasterId id="2147483665" r:id="rId4"/>
  </p:sldMasterIdLst>
  <p:sldIdLst>
    <p:sldId id="259" r:id="rId5"/>
    <p:sldId id="261" r:id="rId6"/>
    <p:sldId id="260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3" r:id="rId16"/>
    <p:sldId id="271" r:id="rId17"/>
    <p:sldId id="272" r:id="rId18"/>
    <p:sldId id="275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830"/>
  </p:normalViewPr>
  <p:slideViewPr>
    <p:cSldViewPr snapToGrid="0" snapToObjects="1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tex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xmlns="" id="{17FD59C3-1F10-A241-B244-773E743E3304}"/>
              </a:ext>
            </a:extLst>
          </p:cNvPr>
          <p:cNvSpPr/>
          <p:nvPr userDrawn="1"/>
        </p:nvSpPr>
        <p:spPr>
          <a:xfrm>
            <a:off x="0" y="4581524"/>
            <a:ext cx="12191999" cy="22764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noFill/>
              </a:ln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xmlns="" id="{C747A3F6-6791-8848-983C-10E5A619F252}"/>
              </a:ext>
            </a:extLst>
          </p:cNvPr>
          <p:cNvSpPr/>
          <p:nvPr userDrawn="1"/>
        </p:nvSpPr>
        <p:spPr>
          <a:xfrm>
            <a:off x="1" y="0"/>
            <a:ext cx="12192000" cy="45815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noFill/>
              </a:ln>
            </a:endParaRPr>
          </a:p>
        </p:txBody>
      </p:sp>
      <p:sp>
        <p:nvSpPr>
          <p:cNvPr id="14" name="Zástupný text 13">
            <a:extLst>
              <a:ext uri="{FF2B5EF4-FFF2-40B4-BE49-F238E27FC236}">
                <a16:creationId xmlns:a16="http://schemas.microsoft.com/office/drawing/2014/main" xmlns="" id="{B96B24D6-942D-4046-B628-D60D6CD0B2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97088"/>
            <a:ext cx="11628438" cy="2303462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l" fontAlgn="t">
              <a:lnSpc>
                <a:spcPts val="4800"/>
              </a:lnSpc>
              <a:spcBef>
                <a:spcPts val="0"/>
              </a:spcBef>
              <a:buNone/>
              <a:defRPr sz="4000" b="1" i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Prostor pro název prezentace</a:t>
            </a:r>
          </a:p>
        </p:txBody>
      </p:sp>
      <p:sp>
        <p:nvSpPr>
          <p:cNvPr id="16" name="Zástupný text 4">
            <a:extLst>
              <a:ext uri="{FF2B5EF4-FFF2-40B4-BE49-F238E27FC236}">
                <a16:creationId xmlns:a16="http://schemas.microsoft.com/office/drawing/2014/main" xmlns="" id="{55F73376-05F6-4D4A-963F-1E953E151E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1475" y="4760912"/>
            <a:ext cx="3529013" cy="550761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20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cs-CZ" dirty="0"/>
              <a:t>Jméno autora prezentace</a:t>
            </a:r>
          </a:p>
        </p:txBody>
      </p:sp>
      <p:pic>
        <p:nvPicPr>
          <p:cNvPr id="10" name="Obrázek 9" descr="Obsah obrázku kreslení&#10;&#10;Popis byl vytvořen automaticky">
            <a:extLst>
              <a:ext uri="{FF2B5EF4-FFF2-40B4-BE49-F238E27FC236}">
                <a16:creationId xmlns:a16="http://schemas.microsoft.com/office/drawing/2014/main" xmlns="" id="{E1C4973B-ECD4-9643-BD27-331DC465CD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1414" y="368300"/>
            <a:ext cx="1565275" cy="907085"/>
          </a:xfrm>
          <a:prstGeom prst="rect">
            <a:avLst/>
          </a:prstGeom>
        </p:spPr>
      </p:pic>
      <p:sp>
        <p:nvSpPr>
          <p:cNvPr id="18" name="Obdélník 17">
            <a:extLst>
              <a:ext uri="{FF2B5EF4-FFF2-40B4-BE49-F238E27FC236}">
                <a16:creationId xmlns:a16="http://schemas.microsoft.com/office/drawing/2014/main" xmlns="" id="{C2D86044-D099-FC41-BAAB-9AB1B36262F3}"/>
              </a:ext>
            </a:extLst>
          </p:cNvPr>
          <p:cNvSpPr/>
          <p:nvPr userDrawn="1"/>
        </p:nvSpPr>
        <p:spPr>
          <a:xfrm>
            <a:off x="371475" y="6181923"/>
            <a:ext cx="1567384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/>
          <a:p>
            <a:pPr lvl="0"/>
            <a:r>
              <a:rPr lang="cs-CZ" sz="1000" b="0" i="0" dirty="0">
                <a:solidFill>
                  <a:schemeClr val="bg1"/>
                </a:solidFill>
                <a:latin typeface="+mn-lt"/>
              </a:rPr>
              <a:t>Žlutý kopec 7, 656 53 Brno</a:t>
            </a:r>
          </a:p>
          <a:p>
            <a:pPr lvl="0"/>
            <a:r>
              <a:rPr lang="cs-CZ" sz="1000" b="0" i="0" dirty="0" err="1">
                <a:solidFill>
                  <a:schemeClr val="bg1"/>
                </a:solidFill>
                <a:latin typeface="+mn-lt"/>
              </a:rPr>
              <a:t>www.mou.cz</a:t>
            </a:r>
            <a:endParaRPr lang="cs-CZ" sz="1000" b="0" i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xmlns="" id="{0FE05B16-477A-A943-A81B-B0BD47DCF7D2}"/>
              </a:ext>
            </a:extLst>
          </p:cNvPr>
          <p:cNvSpPr/>
          <p:nvPr userDrawn="1"/>
        </p:nvSpPr>
        <p:spPr>
          <a:xfrm>
            <a:off x="4259264" y="6181923"/>
            <a:ext cx="220588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360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0000" algn="l"/>
              </a:tabLst>
              <a:defRPr/>
            </a:pPr>
            <a:r>
              <a:rPr lang="cs-CZ" sz="1000" b="0" i="0" dirty="0">
                <a:solidFill>
                  <a:schemeClr val="bg1"/>
                </a:solidFill>
                <a:latin typeface="+mn-lt"/>
              </a:rPr>
              <a:t>T</a:t>
            </a:r>
          </a:p>
          <a:p>
            <a:pPr marL="0" marR="0" lvl="0" indent="0" algn="l" defTabSz="360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0000" algn="l"/>
              </a:tabLst>
              <a:defRPr/>
            </a:pPr>
            <a:r>
              <a:rPr lang="cs-CZ" sz="1000" b="0" i="0" dirty="0">
                <a:solidFill>
                  <a:schemeClr val="bg1"/>
                </a:solidFill>
                <a:latin typeface="+mn-lt"/>
              </a:rPr>
              <a:t>@</a:t>
            </a: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xmlns="" id="{5C857465-270D-DD4C-BF11-A477B10C4303}"/>
              </a:ext>
            </a:extLst>
          </p:cNvPr>
          <p:cNvSpPr/>
          <p:nvPr userDrawn="1"/>
        </p:nvSpPr>
        <p:spPr>
          <a:xfrm>
            <a:off x="8291513" y="6028035"/>
            <a:ext cx="3529012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i="0" dirty="0">
                <a:solidFill>
                  <a:schemeClr val="bg1"/>
                </a:solidFill>
                <a:latin typeface="+mn-lt"/>
              </a:rPr>
              <a:t>Poskytovatel zdravotních služeb akreditovaný Organizací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i="0" dirty="0">
                <a:solidFill>
                  <a:schemeClr val="bg1"/>
                </a:solidFill>
                <a:latin typeface="+mn-lt"/>
              </a:rPr>
              <a:t>evropských onkologických ústavů (OECI) a Českou společností pro akreditaci ve zdravotnictví.</a:t>
            </a:r>
          </a:p>
        </p:txBody>
      </p:sp>
      <p:sp>
        <p:nvSpPr>
          <p:cNvPr id="25" name="Zástupný text 4">
            <a:extLst>
              <a:ext uri="{FF2B5EF4-FFF2-40B4-BE49-F238E27FC236}">
                <a16:creationId xmlns:a16="http://schemas.microsoft.com/office/drawing/2014/main" xmlns="" id="{7612BA62-1876-0347-B914-1239E9DCB38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46171" y="6193498"/>
            <a:ext cx="3186567" cy="137411"/>
          </a:xfrm>
          <a:prstGeom prst="rect">
            <a:avLst/>
          </a:prstGeom>
        </p:spPr>
        <p:txBody>
          <a:bodyPr lIns="0" tIns="0" rIns="0" bIns="0" anchor="t"/>
          <a:lstStyle>
            <a:lvl1pPr>
              <a:lnSpc>
                <a:spcPct val="100000"/>
              </a:lnSpc>
              <a:buNone/>
              <a:defRPr sz="100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cs-CZ" dirty="0"/>
              <a:t>Sem zadejte Váš telefon</a:t>
            </a:r>
          </a:p>
        </p:txBody>
      </p:sp>
      <p:sp>
        <p:nvSpPr>
          <p:cNvPr id="26" name="Zástupný text 4">
            <a:extLst>
              <a:ext uri="{FF2B5EF4-FFF2-40B4-BE49-F238E27FC236}">
                <a16:creationId xmlns:a16="http://schemas.microsoft.com/office/drawing/2014/main" xmlns="" id="{F3B2EA4F-2A45-2E47-8FEC-5512D2CBF0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46171" y="6362400"/>
            <a:ext cx="3186567" cy="137411"/>
          </a:xfrm>
          <a:prstGeom prst="rect">
            <a:avLst/>
          </a:prstGeom>
        </p:spPr>
        <p:txBody>
          <a:bodyPr lIns="0" tIns="0" rIns="0" bIns="0" anchor="t"/>
          <a:lstStyle>
            <a:lvl1pPr>
              <a:lnSpc>
                <a:spcPct val="100000"/>
              </a:lnSpc>
              <a:buNone/>
              <a:defRPr sz="100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cs-CZ" dirty="0"/>
              <a:t>Sem zadejte Váš email</a:t>
            </a:r>
          </a:p>
        </p:txBody>
      </p:sp>
    </p:spTree>
    <p:extLst>
      <p:ext uri="{BB962C8B-B14F-4D97-AF65-F5344CB8AC3E}">
        <p14:creationId xmlns:p14="http://schemas.microsoft.com/office/powerpoint/2010/main" val="2550150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bsah +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B96D5A09-BEA1-8542-B5E1-C32FA6B0E55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71475" y="1016001"/>
            <a:ext cx="11449050" cy="547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Sem vložíte obsah</a:t>
            </a:r>
          </a:p>
        </p:txBody>
      </p:sp>
    </p:spTree>
    <p:extLst>
      <p:ext uri="{BB962C8B-B14F-4D97-AF65-F5344CB8AC3E}">
        <p14:creationId xmlns:p14="http://schemas.microsoft.com/office/powerpoint/2010/main" val="2916524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+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7">
            <a:extLst>
              <a:ext uri="{FF2B5EF4-FFF2-40B4-BE49-F238E27FC236}">
                <a16:creationId xmlns:a16="http://schemas.microsoft.com/office/drawing/2014/main" xmlns="" id="{355F2D1F-15F3-7749-A701-913DFBB079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949550"/>
            <a:ext cx="11457483" cy="40495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Nadpis </a:t>
            </a:r>
            <a:r>
              <a:rPr lang="cs-CZ" dirty="0" err="1"/>
              <a:t>slidu</a:t>
            </a:r>
            <a:endParaRPr lang="cs-CZ" dirty="0"/>
          </a:p>
        </p:txBody>
      </p:sp>
      <p:sp>
        <p:nvSpPr>
          <p:cNvPr id="6" name="Zástupný text 7">
            <a:extLst>
              <a:ext uri="{FF2B5EF4-FFF2-40B4-BE49-F238E27FC236}">
                <a16:creationId xmlns:a16="http://schemas.microsoft.com/office/drawing/2014/main" xmlns="" id="{2AF57368-2759-2544-9F5A-CF262E373FF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5" y="1585573"/>
            <a:ext cx="3529013" cy="4904127"/>
          </a:xfrm>
          <a:prstGeom prst="rect">
            <a:avLst/>
          </a:prstGeom>
        </p:spPr>
        <p:txBody>
          <a:bodyPr lIns="0" tIns="0" rIns="0" bIns="0" numCol="1" spcCol="18000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latin typeface="+mn-lt"/>
              </a:defRPr>
            </a:lvl1pPr>
          </a:lstStyle>
          <a:p>
            <a:r>
              <a:rPr lang="cs-CZ" dirty="0">
                <a:effectLst/>
              </a:rPr>
              <a:t>Krátký textový obsah.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B96D5A09-BEA1-8542-B5E1-C32FA6B0E55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079874" y="1585574"/>
            <a:ext cx="7740651" cy="4904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Sem vložíte obsah</a:t>
            </a:r>
          </a:p>
        </p:txBody>
      </p:sp>
    </p:spTree>
    <p:extLst>
      <p:ext uri="{BB962C8B-B14F-4D97-AF65-F5344CB8AC3E}">
        <p14:creationId xmlns:p14="http://schemas.microsoft.com/office/powerpoint/2010/main" val="3816074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+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text 7">
            <a:extLst>
              <a:ext uri="{FF2B5EF4-FFF2-40B4-BE49-F238E27FC236}">
                <a16:creationId xmlns:a16="http://schemas.microsoft.com/office/drawing/2014/main" xmlns="" id="{19EB06EF-3E34-594B-B6A7-05A110BB2A0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5" y="1585574"/>
            <a:ext cx="7561263" cy="49041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latin typeface="+mn-lt"/>
              </a:defRPr>
            </a:lvl1pPr>
          </a:lstStyle>
          <a:p>
            <a:pPr lvl="0"/>
            <a:r>
              <a:rPr lang="cs-CZ" dirty="0"/>
              <a:t>Textový obsah</a:t>
            </a:r>
          </a:p>
        </p:txBody>
      </p:sp>
      <p:sp>
        <p:nvSpPr>
          <p:cNvPr id="5" name="Zástupný text 7">
            <a:extLst>
              <a:ext uri="{FF2B5EF4-FFF2-40B4-BE49-F238E27FC236}">
                <a16:creationId xmlns:a16="http://schemas.microsoft.com/office/drawing/2014/main" xmlns="" id="{355F2D1F-15F3-7749-A701-913DFBB079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943698"/>
            <a:ext cx="7561264" cy="41454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 i="0">
                <a:latin typeface="+mn-lt"/>
              </a:defRPr>
            </a:lvl1pPr>
          </a:lstStyle>
          <a:p>
            <a:pPr lvl="0"/>
            <a:r>
              <a:rPr lang="cs-CZ" dirty="0"/>
              <a:t>Nadpis </a:t>
            </a:r>
            <a:r>
              <a:rPr lang="cs-CZ" dirty="0" err="1"/>
              <a:t>slidu</a:t>
            </a:r>
            <a:endParaRPr lang="cs-CZ" dirty="0"/>
          </a:p>
        </p:txBody>
      </p:sp>
      <p:sp>
        <p:nvSpPr>
          <p:cNvPr id="12" name="Zástupný obsah 3">
            <a:extLst>
              <a:ext uri="{FF2B5EF4-FFF2-40B4-BE49-F238E27FC236}">
                <a16:creationId xmlns:a16="http://schemas.microsoft.com/office/drawing/2014/main" xmlns="" id="{54B1DDC4-A48E-9546-B035-183B06EA930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112123" y="1016001"/>
            <a:ext cx="3708402" cy="547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Sem vložíte obsah</a:t>
            </a:r>
          </a:p>
        </p:txBody>
      </p:sp>
    </p:spTree>
    <p:extLst>
      <p:ext uri="{BB962C8B-B14F-4D97-AF65-F5344CB8AC3E}">
        <p14:creationId xmlns:p14="http://schemas.microsoft.com/office/powerpoint/2010/main" val="3997887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xmlns="" id="{CE71DB83-7A92-734D-94B9-CB4917B089DB}"/>
              </a:ext>
            </a:extLst>
          </p:cNvPr>
          <p:cNvSpPr/>
          <p:nvPr userDrawn="1"/>
        </p:nvSpPr>
        <p:spPr>
          <a:xfrm>
            <a:off x="0" y="0"/>
            <a:ext cx="4079875" cy="686800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noFill/>
              </a:ln>
            </a:endParaRPr>
          </a:p>
        </p:txBody>
      </p:sp>
      <p:sp>
        <p:nvSpPr>
          <p:cNvPr id="22" name="Zástupný text 13">
            <a:extLst>
              <a:ext uri="{FF2B5EF4-FFF2-40B4-BE49-F238E27FC236}">
                <a16:creationId xmlns:a16="http://schemas.microsoft.com/office/drawing/2014/main" xmlns="" id="{44F10031-1D10-FB46-887F-0F892B91F9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59263" y="2457450"/>
            <a:ext cx="7740650" cy="177614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l" fontAlgn="t">
              <a:lnSpc>
                <a:spcPts val="4800"/>
              </a:lnSpc>
              <a:spcBef>
                <a:spcPts val="0"/>
              </a:spcBef>
              <a:buNone/>
              <a:defRPr sz="4000" b="1" i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Děkujeme za zhlédnutí.</a:t>
            </a:r>
          </a:p>
        </p:txBody>
      </p:sp>
      <p:sp>
        <p:nvSpPr>
          <p:cNvPr id="24" name="Zástupný text 4">
            <a:extLst>
              <a:ext uri="{FF2B5EF4-FFF2-40B4-BE49-F238E27FC236}">
                <a16:creationId xmlns:a16="http://schemas.microsoft.com/office/drawing/2014/main" xmlns="" id="{E7BC8E4D-2896-D743-B1FE-8F21A9BA27E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59263" y="4760913"/>
            <a:ext cx="3673475" cy="541132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200">
                <a:solidFill>
                  <a:schemeClr val="tx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cs-CZ" dirty="0"/>
              <a:t>Jméno a kontaktní údaje autora prezentace.</a:t>
            </a:r>
          </a:p>
        </p:txBody>
      </p:sp>
      <p:pic>
        <p:nvPicPr>
          <p:cNvPr id="12" name="Obrázek 11" descr="Obsah obrázku kreslení&#10;&#10;Popis byl vytvořen automaticky">
            <a:extLst>
              <a:ext uri="{FF2B5EF4-FFF2-40B4-BE49-F238E27FC236}">
                <a16:creationId xmlns:a16="http://schemas.microsoft.com/office/drawing/2014/main" xmlns="" id="{8A1008AF-9B2B-9D4E-9FB0-BE64BBE337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1414" y="368300"/>
            <a:ext cx="1565275" cy="907085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xmlns="" id="{0DAFA165-EDF4-B341-B8E8-DD2676010D80}"/>
              </a:ext>
            </a:extLst>
          </p:cNvPr>
          <p:cNvSpPr/>
          <p:nvPr userDrawn="1"/>
        </p:nvSpPr>
        <p:spPr>
          <a:xfrm>
            <a:off x="371475" y="6181923"/>
            <a:ext cx="1567384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/>
          <a:p>
            <a:pPr lvl="0"/>
            <a:r>
              <a:rPr lang="cs-CZ" sz="1000" b="0" i="0" dirty="0">
                <a:solidFill>
                  <a:schemeClr val="bg1"/>
                </a:solidFill>
                <a:latin typeface="+mn-lt"/>
              </a:rPr>
              <a:t>Žlutý kopec 7, 656 53 Brno</a:t>
            </a:r>
          </a:p>
          <a:p>
            <a:pPr lvl="0"/>
            <a:r>
              <a:rPr lang="cs-CZ" sz="1000" b="0" i="0" dirty="0" err="1">
                <a:solidFill>
                  <a:schemeClr val="bg1"/>
                </a:solidFill>
                <a:latin typeface="+mn-lt"/>
              </a:rPr>
              <a:t>www.mou.cz</a:t>
            </a:r>
            <a:endParaRPr lang="cs-CZ" sz="1000" b="0" i="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6510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628B0C49-D928-F945-ADE2-61E3E2D9935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Zástupný text 7">
            <a:extLst>
              <a:ext uri="{FF2B5EF4-FFF2-40B4-BE49-F238E27FC236}">
                <a16:creationId xmlns:a16="http://schemas.microsoft.com/office/drawing/2014/main" xmlns="" id="{F4863D91-AC0E-2C46-A8C0-65EF5F63ED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4176" y="944506"/>
            <a:ext cx="11436350" cy="4587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 i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Obsah prezentace</a:t>
            </a:r>
          </a:p>
        </p:txBody>
      </p:sp>
      <p:sp>
        <p:nvSpPr>
          <p:cNvPr id="5" name="Zástupný text 7">
            <a:extLst>
              <a:ext uri="{FF2B5EF4-FFF2-40B4-BE49-F238E27FC236}">
                <a16:creationId xmlns:a16="http://schemas.microsoft.com/office/drawing/2014/main" xmlns="" id="{9EA412AC-2DBD-2547-8B8E-687D4094B6E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6" y="1763642"/>
            <a:ext cx="11449050" cy="4726058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lnSpc>
                <a:spcPts val="2500"/>
              </a:lnSpc>
              <a:buFont typeface="Arial" panose="020B0604020202020204" pitchFamily="34" charset="0"/>
              <a:buChar char="•"/>
              <a:defRPr sz="2400" b="0" i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První kapitola</a:t>
            </a:r>
          </a:p>
          <a:p>
            <a:pPr lvl="0"/>
            <a:r>
              <a:rPr lang="cs-CZ" dirty="0"/>
              <a:t>Druhá kapitola</a:t>
            </a:r>
          </a:p>
          <a:p>
            <a:pPr lvl="0"/>
            <a:r>
              <a:rPr lang="cs-CZ" dirty="0"/>
              <a:t>Třetí kapitola</a:t>
            </a:r>
          </a:p>
          <a:p>
            <a:pPr lvl="0"/>
            <a:r>
              <a:rPr lang="cs-CZ" dirty="0"/>
              <a:t>Čtvrtá kapitola</a:t>
            </a:r>
          </a:p>
          <a:p>
            <a:pPr lvl="0"/>
            <a:r>
              <a:rPr lang="cs-CZ" dirty="0"/>
              <a:t>Pátá kapitola</a:t>
            </a:r>
          </a:p>
          <a:p>
            <a:pPr lvl="0"/>
            <a:r>
              <a:rPr lang="cs-CZ" dirty="0"/>
              <a:t>Šestá kapitola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xmlns="" id="{AC71F16E-9DCB-3C41-8807-90412B4D6111}"/>
              </a:ext>
            </a:extLst>
          </p:cNvPr>
          <p:cNvSpPr/>
          <p:nvPr userDrawn="1"/>
        </p:nvSpPr>
        <p:spPr>
          <a:xfrm>
            <a:off x="11303775" y="368300"/>
            <a:ext cx="51675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r"/>
            <a:fld id="{9DF95F3C-09ED-3447-B910-0D0B83E88D2E}" type="slidenum">
              <a:rPr lang="cs-CZ" sz="10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endParaRPr lang="cs-CZ" sz="1000" b="0" i="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" name="Obrázek 9" descr="Obsah obrázku kreslení&#10;&#10;Popis byl vytvořen automaticky">
            <a:extLst>
              <a:ext uri="{FF2B5EF4-FFF2-40B4-BE49-F238E27FC236}">
                <a16:creationId xmlns:a16="http://schemas.microsoft.com/office/drawing/2014/main" xmlns="" id="{5D48E3D2-42B2-D940-887A-67BCE3DAC4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1475" y="368300"/>
            <a:ext cx="275013" cy="27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05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ázev kapitoly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xmlns="" id="{DAD916BD-5D10-D746-AF68-699026AEA6A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Zástupný text 13">
            <a:extLst>
              <a:ext uri="{FF2B5EF4-FFF2-40B4-BE49-F238E27FC236}">
                <a16:creationId xmlns:a16="http://schemas.microsoft.com/office/drawing/2014/main" xmlns="" id="{E4EA711B-820C-E844-B3F5-94B821271C8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1007587"/>
            <a:ext cx="11449050" cy="548211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lnSpc>
                <a:spcPts val="5400"/>
              </a:lnSpc>
              <a:spcBef>
                <a:spcPts val="0"/>
              </a:spcBef>
              <a:buNone/>
              <a:defRPr sz="4800" b="1" i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Název kapitoly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43582D9B-3089-B440-939D-F71B151C8022}"/>
              </a:ext>
            </a:extLst>
          </p:cNvPr>
          <p:cNvSpPr/>
          <p:nvPr userDrawn="1"/>
        </p:nvSpPr>
        <p:spPr>
          <a:xfrm>
            <a:off x="11303775" y="368300"/>
            <a:ext cx="51675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r"/>
            <a:fld id="{9DF95F3C-09ED-3447-B910-0D0B83E88D2E}" type="slidenum">
              <a:rPr lang="cs-CZ" sz="10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endParaRPr lang="cs-CZ" sz="1000" b="0" i="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" name="Obrázek 9" descr="Obsah obrázku kreslení&#10;&#10;Popis byl vytvořen automaticky">
            <a:extLst>
              <a:ext uri="{FF2B5EF4-FFF2-40B4-BE49-F238E27FC236}">
                <a16:creationId xmlns:a16="http://schemas.microsoft.com/office/drawing/2014/main" xmlns="" id="{EBFD649C-E531-4942-9BCC-0B7F82A896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1475" y="368300"/>
            <a:ext cx="275013" cy="27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709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>
            <a:extLst>
              <a:ext uri="{FF2B5EF4-FFF2-40B4-BE49-F238E27FC236}">
                <a16:creationId xmlns:a16="http://schemas.microsoft.com/office/drawing/2014/main" xmlns="" id="{81099111-2163-5742-ABEA-518A93312CAC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noFill/>
              </a:ln>
            </a:endParaRPr>
          </a:p>
        </p:txBody>
      </p:sp>
      <p:sp>
        <p:nvSpPr>
          <p:cNvPr id="4" name="Zástupný text 7">
            <a:extLst>
              <a:ext uri="{FF2B5EF4-FFF2-40B4-BE49-F238E27FC236}">
                <a16:creationId xmlns:a16="http://schemas.microsoft.com/office/drawing/2014/main" xmlns="" id="{F4863D91-AC0E-2C46-A8C0-65EF5F63ED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4175" y="939046"/>
            <a:ext cx="11807825" cy="4587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 i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Obsah prezentace</a:t>
            </a:r>
          </a:p>
        </p:txBody>
      </p:sp>
      <p:sp>
        <p:nvSpPr>
          <p:cNvPr id="5" name="Zástupný text 7">
            <a:extLst>
              <a:ext uri="{FF2B5EF4-FFF2-40B4-BE49-F238E27FC236}">
                <a16:creationId xmlns:a16="http://schemas.microsoft.com/office/drawing/2014/main" xmlns="" id="{9EA412AC-2DBD-2547-8B8E-687D4094B6E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4176" y="1758182"/>
            <a:ext cx="11436350" cy="4032250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lnSpc>
                <a:spcPts val="2500"/>
              </a:lnSpc>
              <a:buFont typeface="Arial" panose="020B0604020202020204" pitchFamily="34" charset="0"/>
              <a:buChar char="•"/>
              <a:defRPr sz="2400" b="0" i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První kapitola</a:t>
            </a:r>
          </a:p>
          <a:p>
            <a:pPr lvl="0"/>
            <a:r>
              <a:rPr lang="cs-CZ" dirty="0"/>
              <a:t>Druhá kapitola</a:t>
            </a:r>
          </a:p>
          <a:p>
            <a:pPr lvl="0"/>
            <a:r>
              <a:rPr lang="cs-CZ" dirty="0"/>
              <a:t>Třetí kapitola</a:t>
            </a:r>
          </a:p>
          <a:p>
            <a:pPr lvl="0"/>
            <a:r>
              <a:rPr lang="cs-CZ" dirty="0"/>
              <a:t>Čtvrtá kapitola</a:t>
            </a:r>
          </a:p>
          <a:p>
            <a:pPr lvl="0"/>
            <a:r>
              <a:rPr lang="cs-CZ" dirty="0"/>
              <a:t>Pátá kapitola</a:t>
            </a:r>
          </a:p>
          <a:p>
            <a:pPr lvl="0"/>
            <a:r>
              <a:rPr lang="cs-CZ" dirty="0"/>
              <a:t>Šestá kapitola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xmlns="" id="{EC1E64E0-D80E-684D-AB6C-4E5F77626BA0}"/>
              </a:ext>
            </a:extLst>
          </p:cNvPr>
          <p:cNvSpPr/>
          <p:nvPr userDrawn="1"/>
        </p:nvSpPr>
        <p:spPr>
          <a:xfrm>
            <a:off x="11303775" y="368300"/>
            <a:ext cx="51675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r"/>
            <a:fld id="{9DF95F3C-09ED-3447-B910-0D0B83E88D2E}" type="slidenum">
              <a:rPr lang="cs-CZ" sz="1000" b="0" i="0" u="none" smtClean="0">
                <a:solidFill>
                  <a:schemeClr val="tx1"/>
                </a:solidFill>
                <a:latin typeface="+mn-lt"/>
              </a:rPr>
              <a:t>‹#›</a:t>
            </a:fld>
            <a:endParaRPr lang="cs-CZ" sz="1000" b="0" i="0" dirty="0">
              <a:latin typeface="+mn-lt"/>
            </a:endParaRPr>
          </a:p>
        </p:txBody>
      </p:sp>
      <p:pic>
        <p:nvPicPr>
          <p:cNvPr id="9" name="Obrázek 8" descr="Obsah obrázku kreslení&#10;&#10;Popis byl vytvořen automaticky">
            <a:extLst>
              <a:ext uri="{FF2B5EF4-FFF2-40B4-BE49-F238E27FC236}">
                <a16:creationId xmlns:a16="http://schemas.microsoft.com/office/drawing/2014/main" xmlns="" id="{015F9B33-5037-DD48-BB57-0A577639A1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1476" y="368301"/>
            <a:ext cx="275012" cy="27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03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ázev kapitoly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13">
            <a:extLst>
              <a:ext uri="{FF2B5EF4-FFF2-40B4-BE49-F238E27FC236}">
                <a16:creationId xmlns:a16="http://schemas.microsoft.com/office/drawing/2014/main" xmlns="" id="{E4EA711B-820C-E844-B3F5-94B821271C8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1019237"/>
            <a:ext cx="11449050" cy="5470464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lnSpc>
                <a:spcPts val="5400"/>
              </a:lnSpc>
              <a:spcBef>
                <a:spcPts val="0"/>
              </a:spcBef>
              <a:buNone/>
              <a:defRPr sz="4800" b="1" i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Název </a:t>
            </a:r>
            <a:r>
              <a:rPr lang="cs-CZ" dirty="0" err="1"/>
              <a:t>kaapitoly</a:t>
            </a:r>
            <a:endParaRPr lang="cs-CZ" dirty="0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xmlns="" id="{4EA8587C-405F-9042-95E7-E71FFF680A04}"/>
              </a:ext>
            </a:extLst>
          </p:cNvPr>
          <p:cNvSpPr/>
          <p:nvPr userDrawn="1"/>
        </p:nvSpPr>
        <p:spPr>
          <a:xfrm>
            <a:off x="11303775" y="368300"/>
            <a:ext cx="51675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r"/>
            <a:fld id="{9DF95F3C-09ED-3447-B910-0D0B83E88D2E}" type="slidenum">
              <a:rPr lang="cs-CZ" sz="1000" b="0" i="0" u="none" smtClean="0">
                <a:solidFill>
                  <a:schemeClr val="tx1"/>
                </a:solidFill>
                <a:latin typeface="+mn-lt"/>
              </a:rPr>
              <a:t>‹#›</a:t>
            </a:fld>
            <a:endParaRPr lang="cs-CZ" sz="1000" b="0" i="0" dirty="0">
              <a:latin typeface="+mn-lt"/>
            </a:endParaRPr>
          </a:p>
        </p:txBody>
      </p:sp>
      <p:pic>
        <p:nvPicPr>
          <p:cNvPr id="6" name="Obrázek 5" descr="Obsah obrázku kreslení&#10;&#10;Popis byl vytvořen automaticky">
            <a:extLst>
              <a:ext uri="{FF2B5EF4-FFF2-40B4-BE49-F238E27FC236}">
                <a16:creationId xmlns:a16="http://schemas.microsoft.com/office/drawing/2014/main" xmlns="" id="{1B1F2B3E-D3A4-5949-868F-607CBDE233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1475" y="368301"/>
            <a:ext cx="275013" cy="27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05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369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text 7">
            <a:extLst>
              <a:ext uri="{FF2B5EF4-FFF2-40B4-BE49-F238E27FC236}">
                <a16:creationId xmlns:a16="http://schemas.microsoft.com/office/drawing/2014/main" xmlns="" id="{8C46FDBB-DD7E-234F-96FA-47084613F6B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6" y="945234"/>
            <a:ext cx="11449050" cy="4587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Nadpis </a:t>
            </a:r>
            <a:r>
              <a:rPr lang="cs-CZ" dirty="0" err="1"/>
              <a:t>slidu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746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dnoslou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text 7">
            <a:extLst>
              <a:ext uri="{FF2B5EF4-FFF2-40B4-BE49-F238E27FC236}">
                <a16:creationId xmlns:a16="http://schemas.microsoft.com/office/drawing/2014/main" xmlns="" id="{8C46FDBB-DD7E-234F-96FA-47084613F6B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947990"/>
            <a:ext cx="11449050" cy="4587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 i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Nadpis </a:t>
            </a:r>
            <a:r>
              <a:rPr lang="cs-CZ" dirty="0" err="1"/>
              <a:t>slidu</a:t>
            </a:r>
            <a:endParaRPr lang="cs-CZ" dirty="0"/>
          </a:p>
        </p:txBody>
      </p:sp>
      <p:sp>
        <p:nvSpPr>
          <p:cNvPr id="9" name="Zástupný text 7">
            <a:extLst>
              <a:ext uri="{FF2B5EF4-FFF2-40B4-BE49-F238E27FC236}">
                <a16:creationId xmlns:a16="http://schemas.microsoft.com/office/drawing/2014/main" xmlns="" id="{19EB06EF-3E34-594B-B6A7-05A110BB2A0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6" y="1591588"/>
            <a:ext cx="11449050" cy="48981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0" i="0">
                <a:latin typeface="+mn-lt"/>
              </a:defRPr>
            </a:lvl1pPr>
          </a:lstStyle>
          <a:p>
            <a:pPr lvl="0"/>
            <a:r>
              <a:rPr lang="cs-CZ" dirty="0"/>
              <a:t>Zástupný text</a:t>
            </a:r>
          </a:p>
        </p:txBody>
      </p:sp>
    </p:spTree>
    <p:extLst>
      <p:ext uri="{BB962C8B-B14F-4D97-AF65-F5344CB8AC3E}">
        <p14:creationId xmlns:p14="http://schemas.microsoft.com/office/powerpoint/2010/main" val="3386749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+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7">
            <a:extLst>
              <a:ext uri="{FF2B5EF4-FFF2-40B4-BE49-F238E27FC236}">
                <a16:creationId xmlns:a16="http://schemas.microsoft.com/office/drawing/2014/main" xmlns="" id="{355F2D1F-15F3-7749-A701-913DFBB079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945233"/>
            <a:ext cx="11449050" cy="4587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 i="0">
                <a:latin typeface="+mn-lt"/>
              </a:defRPr>
            </a:lvl1pPr>
          </a:lstStyle>
          <a:p>
            <a:pPr lvl="0"/>
            <a:r>
              <a:rPr lang="cs-CZ" dirty="0"/>
              <a:t>Nadpis </a:t>
            </a:r>
            <a:r>
              <a:rPr lang="cs-CZ" dirty="0" err="1"/>
              <a:t>slidu</a:t>
            </a:r>
            <a:endParaRPr lang="cs-CZ" dirty="0"/>
          </a:p>
        </p:txBody>
      </p:sp>
      <p:sp>
        <p:nvSpPr>
          <p:cNvPr id="9" name="Zástupný obsah 3">
            <a:extLst>
              <a:ext uri="{FF2B5EF4-FFF2-40B4-BE49-F238E27FC236}">
                <a16:creationId xmlns:a16="http://schemas.microsoft.com/office/drawing/2014/main" xmlns="" id="{1FC7663E-922F-DE4F-AA86-0792731AF4D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71475" y="1585571"/>
            <a:ext cx="11449050" cy="49041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Sem vložíte obsah</a:t>
            </a:r>
          </a:p>
        </p:txBody>
      </p:sp>
    </p:spTree>
    <p:extLst>
      <p:ext uri="{BB962C8B-B14F-4D97-AF65-F5344CB8AC3E}">
        <p14:creationId xmlns:p14="http://schemas.microsoft.com/office/powerpoint/2010/main" val="3654303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3831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3" pos="234" userDrawn="1">
          <p15:clr>
            <a:srgbClr val="F26B43"/>
          </p15:clr>
        </p15:guide>
        <p15:guide id="14" pos="7446" userDrawn="1">
          <p15:clr>
            <a:srgbClr val="F26B43"/>
          </p15:clr>
        </p15:guide>
        <p15:guide id="15" orient="horz" pos="232" userDrawn="1">
          <p15:clr>
            <a:srgbClr val="F26B43"/>
          </p15:clr>
        </p15:guide>
        <p15:guide id="16" orient="horz" pos="408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115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88" r:id="rId3"/>
    <p:sldLayoutId id="2147483689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3" orient="horz" pos="232" userDrawn="1">
          <p15:clr>
            <a:srgbClr val="F26B43"/>
          </p15:clr>
        </p15:guide>
        <p15:guide id="14" orient="horz" pos="4088" userDrawn="1">
          <p15:clr>
            <a:srgbClr val="F26B43"/>
          </p15:clr>
        </p15:guide>
        <p15:guide id="15" pos="234" userDrawn="1">
          <p15:clr>
            <a:srgbClr val="F26B43"/>
          </p15:clr>
        </p15:guide>
        <p15:guide id="16" pos="7446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xmlns="" id="{21F7F22C-6E79-F745-AB1F-D78BFAE3AC74}"/>
              </a:ext>
            </a:extLst>
          </p:cNvPr>
          <p:cNvSpPr/>
          <p:nvPr userDrawn="1"/>
        </p:nvSpPr>
        <p:spPr>
          <a:xfrm>
            <a:off x="11303775" y="368300"/>
            <a:ext cx="51675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r"/>
            <a:fld id="{9DF95F3C-09ED-3447-B910-0D0B83E88D2E}" type="slidenum">
              <a:rPr lang="cs-CZ" sz="1000" b="0" i="0" u="none" smtClean="0">
                <a:solidFill>
                  <a:schemeClr val="tx1"/>
                </a:solidFill>
                <a:latin typeface="+mn-lt"/>
              </a:rPr>
              <a:t>‹#›</a:t>
            </a:fld>
            <a:endParaRPr lang="cs-CZ" sz="1000" b="0" i="0" dirty="0">
              <a:latin typeface="+mn-lt"/>
            </a:endParaRPr>
          </a:p>
        </p:txBody>
      </p:sp>
      <p:pic>
        <p:nvPicPr>
          <p:cNvPr id="4" name="Obrázek 3" descr="Obsah obrázku kreslení&#10;&#10;Popis byl vytvořen automaticky">
            <a:extLst>
              <a:ext uri="{FF2B5EF4-FFF2-40B4-BE49-F238E27FC236}">
                <a16:creationId xmlns:a16="http://schemas.microsoft.com/office/drawing/2014/main" xmlns="" id="{C2A4E32E-0118-5949-9ABB-AE6A9F806D08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371476" y="368301"/>
            <a:ext cx="275012" cy="27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635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2" r:id="rId2"/>
    <p:sldLayoutId id="2147483663" r:id="rId3"/>
    <p:sldLayoutId id="2147483661" r:id="rId4"/>
    <p:sldLayoutId id="2147483690" r:id="rId5"/>
    <p:sldLayoutId id="2147483659" r:id="rId6"/>
    <p:sldLayoutId id="214748368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3" pos="234" userDrawn="1">
          <p15:clr>
            <a:srgbClr val="F26B43"/>
          </p15:clr>
        </p15:guide>
        <p15:guide id="14" pos="7446" userDrawn="1">
          <p15:clr>
            <a:srgbClr val="F26B43"/>
          </p15:clr>
        </p15:guide>
        <p15:guide id="16" orient="horz" pos="4088" userDrawn="1">
          <p15:clr>
            <a:srgbClr val="F26B43"/>
          </p15:clr>
        </p15:guide>
        <p15:guide id="17" orient="horz" pos="64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490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3" orient="horz" pos="4088" userDrawn="1">
          <p15:clr>
            <a:srgbClr val="F26B43"/>
          </p15:clr>
        </p15:guide>
        <p15:guide id="14" orient="horz" pos="232" userDrawn="1">
          <p15:clr>
            <a:srgbClr val="F26B43"/>
          </p15:clr>
        </p15:guide>
        <p15:guide id="15" pos="234" userDrawn="1">
          <p15:clr>
            <a:srgbClr val="F26B43"/>
          </p15:clr>
        </p15:guide>
        <p15:guide id="16" pos="744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smtClean="0"/>
              <a:t>Vyšetření </a:t>
            </a:r>
            <a:r>
              <a:rPr lang="cs-CZ" smtClean="0"/>
              <a:t>jiného biologického </a:t>
            </a:r>
            <a:r>
              <a:rPr lang="cs-CZ" dirty="0" smtClean="0"/>
              <a:t>materiálu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Andrea Wagnerová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+420 543 136 704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ndrea.wagnerova@mou.cz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334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Analýza výpotku IV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 smtClean="0"/>
              <a:t>Biochemické parametry</a:t>
            </a:r>
          </a:p>
          <a:p>
            <a:r>
              <a:rPr lang="cs-CZ" dirty="0"/>
              <a:t>a</a:t>
            </a:r>
            <a:r>
              <a:rPr lang="cs-CZ" dirty="0" smtClean="0"/>
              <a:t>utomatický </a:t>
            </a:r>
            <a:r>
              <a:rPr lang="cs-CZ" dirty="0" err="1" smtClean="0"/>
              <a:t>bch</a:t>
            </a:r>
            <a:r>
              <a:rPr lang="cs-CZ" dirty="0" smtClean="0"/>
              <a:t> analyzátor</a:t>
            </a:r>
          </a:p>
          <a:p>
            <a:r>
              <a:rPr lang="cs-CZ" dirty="0"/>
              <a:t>analýza ze </a:t>
            </a:r>
            <a:r>
              <a:rPr lang="cs-CZ" dirty="0" err="1"/>
              <a:t>supernatantu</a:t>
            </a:r>
            <a:r>
              <a:rPr lang="cs-CZ" dirty="0"/>
              <a:t> centrifugovaného </a:t>
            </a:r>
            <a:r>
              <a:rPr lang="cs-CZ" dirty="0" smtClean="0"/>
              <a:t>vzorku (1500 g, 7 minut)</a:t>
            </a:r>
            <a:endParaRPr lang="cs-CZ" dirty="0"/>
          </a:p>
          <a:p>
            <a:r>
              <a:rPr lang="cs-CZ" dirty="0"/>
              <a:t>n</a:t>
            </a:r>
            <a:r>
              <a:rPr lang="cs-CZ" dirty="0" smtClean="0"/>
              <a:t>apř. LDH, glukóza, TP, albumin, cholesterol, amyláza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7556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err="1" smtClean="0"/>
              <a:t>Lightova</a:t>
            </a:r>
            <a:r>
              <a:rPr lang="cs-CZ" dirty="0" smtClean="0"/>
              <a:t> kritéria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385966" y="1758182"/>
            <a:ext cx="11436350" cy="4958502"/>
          </a:xfrm>
        </p:spPr>
        <p:txBody>
          <a:bodyPr/>
          <a:lstStyle/>
          <a:p>
            <a:pPr marL="0" indent="0" algn="ctr">
              <a:buNone/>
            </a:pPr>
            <a:r>
              <a:rPr lang="cs-CZ" i="1" dirty="0" smtClean="0"/>
              <a:t>Biochemické parametry pro rozlišení transudátu/exsudátu.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Hodnotí se koncentrace celkové bílkoviny a aktivita LDH ve výpotku a v krevním séru.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Lightova</a:t>
            </a:r>
            <a:r>
              <a:rPr lang="cs-CZ" dirty="0" smtClean="0"/>
              <a:t> kritéria pro exsudativní výpotek:</a:t>
            </a:r>
          </a:p>
          <a:p>
            <a:r>
              <a:rPr lang="cs-CZ" dirty="0" smtClean="0"/>
              <a:t>TP – výpotek/sérum &gt;0,5</a:t>
            </a:r>
          </a:p>
          <a:p>
            <a:r>
              <a:rPr lang="cs-CZ" dirty="0" smtClean="0"/>
              <a:t>LDH – výpotek/sérum &gt;0,6</a:t>
            </a:r>
          </a:p>
          <a:p>
            <a:r>
              <a:rPr lang="cs-CZ" dirty="0" smtClean="0"/>
              <a:t>LDH – výpotek &gt;2/3 horní </a:t>
            </a:r>
            <a:r>
              <a:rPr lang="cs-CZ" dirty="0" err="1" smtClean="0"/>
              <a:t>ref</a:t>
            </a:r>
            <a:r>
              <a:rPr lang="cs-CZ" dirty="0" smtClean="0"/>
              <a:t>. meze pro LDH v séru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2475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Výpočet gradientu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Ve sporných případech je možné doplnit další gradienty.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Albuminový </a:t>
            </a:r>
            <a:r>
              <a:rPr lang="cs-CZ" dirty="0" smtClean="0"/>
              <a:t>gradient, gradient celkové bílkoviny:</a:t>
            </a:r>
            <a:endParaRPr lang="cs-CZ" dirty="0"/>
          </a:p>
          <a:p>
            <a:r>
              <a:rPr lang="cs-CZ" dirty="0"/>
              <a:t>ALB – ALB sérum </a:t>
            </a:r>
            <a:r>
              <a:rPr lang="cs-CZ" dirty="0" smtClean="0"/>
              <a:t>- </a:t>
            </a:r>
            <a:r>
              <a:rPr lang="cs-CZ" dirty="0"/>
              <a:t>ALB </a:t>
            </a:r>
            <a:r>
              <a:rPr lang="cs-CZ" dirty="0" smtClean="0"/>
              <a:t>výpotek, &gt;12 g/L svědčí pro transudát</a:t>
            </a:r>
          </a:p>
          <a:p>
            <a:r>
              <a:rPr lang="cs-CZ" dirty="0" smtClean="0"/>
              <a:t>TP – </a:t>
            </a:r>
            <a:r>
              <a:rPr lang="cs-CZ" dirty="0" err="1" smtClean="0"/>
              <a:t>TPsérum</a:t>
            </a:r>
            <a:r>
              <a:rPr lang="cs-CZ" dirty="0" smtClean="0"/>
              <a:t> – </a:t>
            </a:r>
            <a:r>
              <a:rPr lang="cs-CZ" dirty="0" err="1" smtClean="0"/>
              <a:t>TPvýpotek</a:t>
            </a:r>
            <a:r>
              <a:rPr lang="cs-CZ" dirty="0" smtClean="0"/>
              <a:t>, &gt;31 g/L svědčí pro transudát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9365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Další stanovované parametry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LDH – ↑ u maligních, zánětlivých výpotků (vyšší rozpad buněk)</a:t>
            </a:r>
          </a:p>
          <a:p>
            <a:pPr marL="0" indent="0">
              <a:buNone/>
            </a:pPr>
            <a:r>
              <a:rPr lang="cs-CZ" dirty="0" smtClean="0"/>
              <a:t>Glukóza – ↓ koncentrace u zánětlivých výpotků</a:t>
            </a:r>
          </a:p>
          <a:p>
            <a:pPr marL="0" indent="0">
              <a:buNone/>
            </a:pPr>
            <a:r>
              <a:rPr lang="cs-CZ" dirty="0" smtClean="0"/>
              <a:t>Amyláza – pankreatitida, Tu pankreatu</a:t>
            </a:r>
          </a:p>
          <a:p>
            <a:pPr marL="0" indent="0">
              <a:buNone/>
            </a:pPr>
            <a:r>
              <a:rPr lang="cs-CZ" dirty="0" smtClean="0"/>
              <a:t>Lipáza – pankreatitida</a:t>
            </a:r>
          </a:p>
          <a:p>
            <a:pPr marL="0" indent="0">
              <a:buNone/>
            </a:pPr>
            <a:r>
              <a:rPr lang="cs-CZ" dirty="0" smtClean="0"/>
              <a:t>Nádorové </a:t>
            </a:r>
            <a:r>
              <a:rPr lang="cs-CZ" dirty="0" err="1" smtClean="0"/>
              <a:t>markery</a:t>
            </a:r>
            <a:r>
              <a:rPr lang="cs-CZ" dirty="0" smtClean="0"/>
              <a:t> – diagnostika maligní etiologie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2690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Jaroslav Racek et al.: Klinická biochemie, druhé, přepracované vydání, </a:t>
            </a:r>
            <a:r>
              <a:rPr lang="cs-CZ" dirty="0" err="1"/>
              <a:t>Galén</a:t>
            </a:r>
            <a:r>
              <a:rPr lang="cs-CZ" dirty="0"/>
              <a:t>, </a:t>
            </a:r>
            <a:r>
              <a:rPr lang="cs-CZ" dirty="0" smtClean="0"/>
              <a:t>2006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Jabor,A</a:t>
            </a:r>
            <a:r>
              <a:rPr lang="cs-CZ" dirty="0"/>
              <a:t>. Vnitřní prostředí, </a:t>
            </a:r>
            <a:r>
              <a:rPr lang="cs-CZ" dirty="0" smtClean="0"/>
              <a:t>2008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65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RNDr. Andrea </a:t>
            </a:r>
            <a:r>
              <a:rPr lang="cs-CZ" dirty="0"/>
              <a:t>W</a:t>
            </a:r>
            <a:r>
              <a:rPr lang="cs-CZ" dirty="0" smtClean="0"/>
              <a:t>agnerová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9584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Biologický materiál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 </a:t>
            </a:r>
            <a:r>
              <a:rPr lang="cs-CZ" i="1" dirty="0" smtClean="0"/>
              <a:t>Materiál </a:t>
            </a:r>
            <a:r>
              <a:rPr lang="cs-CZ" i="1" dirty="0"/>
              <a:t>biologického původu, tj. pocházející z </a:t>
            </a:r>
            <a:r>
              <a:rPr lang="cs-CZ" i="1" dirty="0" smtClean="0"/>
              <a:t>organizmu člověka.</a:t>
            </a:r>
          </a:p>
          <a:p>
            <a:pPr marL="0" indent="0" algn="ctr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dirty="0" smtClean="0"/>
              <a:t>V laboratoři je možné vyšetřit:</a:t>
            </a:r>
          </a:p>
          <a:p>
            <a:r>
              <a:rPr lang="cs-CZ" dirty="0"/>
              <a:t>p</a:t>
            </a:r>
            <a:r>
              <a:rPr lang="cs-CZ" dirty="0" smtClean="0"/>
              <a:t>eriferní krev,</a:t>
            </a:r>
          </a:p>
          <a:p>
            <a:r>
              <a:rPr lang="cs-CZ" dirty="0"/>
              <a:t>m</a:t>
            </a:r>
            <a:r>
              <a:rPr lang="cs-CZ" dirty="0" smtClean="0"/>
              <a:t>oč,</a:t>
            </a:r>
          </a:p>
          <a:p>
            <a:r>
              <a:rPr lang="cs-CZ" dirty="0"/>
              <a:t>p</a:t>
            </a:r>
            <a:r>
              <a:rPr lang="cs-CZ" dirty="0" smtClean="0"/>
              <a:t>unktáty kostní dřeně,</a:t>
            </a:r>
          </a:p>
          <a:p>
            <a:r>
              <a:rPr lang="cs-CZ" dirty="0"/>
              <a:t>l</a:t>
            </a:r>
            <a:r>
              <a:rPr lang="cs-CZ" dirty="0" smtClean="0"/>
              <a:t>ymfatické uzliny, tkáně,</a:t>
            </a:r>
          </a:p>
          <a:p>
            <a:r>
              <a:rPr lang="cs-CZ" dirty="0" smtClean="0"/>
              <a:t>stolici,</a:t>
            </a:r>
          </a:p>
          <a:p>
            <a:r>
              <a:rPr lang="cs-CZ" dirty="0"/>
              <a:t>r</a:t>
            </a:r>
            <a:r>
              <a:rPr lang="cs-CZ" dirty="0" smtClean="0"/>
              <a:t>ůznorodé tělní tekutiny – </a:t>
            </a:r>
            <a:r>
              <a:rPr lang="cs-CZ" dirty="0" err="1" smtClean="0"/>
              <a:t>likvor</a:t>
            </a:r>
            <a:r>
              <a:rPr lang="cs-CZ" dirty="0" smtClean="0"/>
              <a:t>, ascites, výpotky, BAL…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535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Značení biologického materiálu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Zkumavka s biologickým materiálem + žádanka doprovázející zkumavku musí být splňovat kritéria pro přijetí materiálu do laboratoře → </a:t>
            </a:r>
            <a:r>
              <a:rPr lang="en-US" dirty="0" err="1"/>
              <a:t>jednoznačnou</a:t>
            </a:r>
            <a:r>
              <a:rPr lang="en-US" dirty="0"/>
              <a:t> </a:t>
            </a:r>
            <a:r>
              <a:rPr lang="en-US" dirty="0" err="1"/>
              <a:t>identifikaci</a:t>
            </a:r>
            <a:r>
              <a:rPr lang="en-US" dirty="0"/>
              <a:t> </a:t>
            </a:r>
            <a:r>
              <a:rPr lang="en-US" dirty="0" err="1" smtClean="0"/>
              <a:t>pacienta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Žádanka dále musí obsahovat: kód </a:t>
            </a:r>
            <a:r>
              <a:rPr lang="cs-CZ" dirty="0"/>
              <a:t>pojišťovny </a:t>
            </a:r>
            <a:r>
              <a:rPr lang="cs-CZ" dirty="0" smtClean="0"/>
              <a:t>pojištěnce, </a:t>
            </a:r>
            <a:r>
              <a:rPr lang="cs-CZ" dirty="0"/>
              <a:t>diagnózu </a:t>
            </a:r>
            <a:r>
              <a:rPr lang="cs-CZ" dirty="0" smtClean="0"/>
              <a:t>pacienta, </a:t>
            </a:r>
            <a:r>
              <a:rPr lang="en-US" dirty="0" err="1"/>
              <a:t>identifikaci</a:t>
            </a:r>
            <a:r>
              <a:rPr lang="en-US" dirty="0"/>
              <a:t> </a:t>
            </a:r>
            <a:r>
              <a:rPr lang="en-US" dirty="0" err="1" smtClean="0"/>
              <a:t>objednatele</a:t>
            </a:r>
            <a:r>
              <a:rPr lang="cs-CZ" dirty="0"/>
              <a:t> </a:t>
            </a:r>
            <a:r>
              <a:rPr lang="cs-CZ" dirty="0" smtClean="0"/>
              <a:t>(lékaře), </a:t>
            </a:r>
            <a:r>
              <a:rPr lang="en-US" dirty="0"/>
              <a:t>datum a </a:t>
            </a:r>
            <a:r>
              <a:rPr lang="en-US" dirty="0" err="1"/>
              <a:t>čas</a:t>
            </a:r>
            <a:r>
              <a:rPr lang="en-US" dirty="0"/>
              <a:t> </a:t>
            </a:r>
            <a:r>
              <a:rPr lang="en-US" dirty="0" err="1"/>
              <a:t>odběru</a:t>
            </a:r>
            <a:r>
              <a:rPr lang="en-US" dirty="0"/>
              <a:t> a </a:t>
            </a:r>
            <a:r>
              <a:rPr lang="en-US" dirty="0" err="1"/>
              <a:t>typ</a:t>
            </a:r>
            <a:r>
              <a:rPr lang="en-US" dirty="0"/>
              <a:t> </a:t>
            </a:r>
            <a:r>
              <a:rPr lang="en-US" dirty="0" err="1"/>
              <a:t>zaslaného</a:t>
            </a:r>
            <a:r>
              <a:rPr lang="en-US" dirty="0"/>
              <a:t> </a:t>
            </a:r>
            <a:r>
              <a:rPr lang="en-US" dirty="0" err="1"/>
              <a:t>biologického</a:t>
            </a:r>
            <a:r>
              <a:rPr lang="en-US" dirty="0"/>
              <a:t> </a:t>
            </a:r>
            <a:r>
              <a:rPr lang="en-US" dirty="0" err="1" smtClean="0"/>
              <a:t>materiálu</a:t>
            </a:r>
            <a:r>
              <a:rPr lang="cs-CZ" dirty="0" smtClean="0"/>
              <a:t>, </a:t>
            </a:r>
            <a:r>
              <a:rPr lang="cs-CZ" dirty="0"/>
              <a:t>požadovaná laboratorní </a:t>
            </a:r>
            <a:r>
              <a:rPr lang="cs-CZ" dirty="0" smtClean="0"/>
              <a:t>vyšetření atd.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514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Výpotek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i="1" dirty="0"/>
              <a:t>T</a:t>
            </a:r>
            <a:r>
              <a:rPr lang="cs-CZ" i="1" dirty="0" smtClean="0"/>
              <a:t>ekutina </a:t>
            </a:r>
            <a:r>
              <a:rPr lang="cs-CZ" i="1" dirty="0"/>
              <a:t>vyskytující se za patologických okolností v tělesných dutinách – peritoneální (ascites), pleurální, </a:t>
            </a:r>
            <a:r>
              <a:rPr lang="cs-CZ" i="1" dirty="0" err="1"/>
              <a:t>perikardiální</a:t>
            </a:r>
            <a:r>
              <a:rPr lang="cs-CZ" i="1" dirty="0"/>
              <a:t>, kloubní aj</a:t>
            </a:r>
            <a:r>
              <a:rPr lang="cs-CZ" i="1" dirty="0" smtClean="0"/>
              <a:t>.</a:t>
            </a:r>
          </a:p>
          <a:p>
            <a:pPr marL="0" indent="0" algn="ctr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/>
              <a:t>Výpotek může mít různé chemické složení (ionty, nízkomolekulární látky, proteiny) a může obsahovat buněčné elementy či </a:t>
            </a:r>
            <a:r>
              <a:rPr lang="cs-CZ" dirty="0" smtClean="0"/>
              <a:t>bakterie.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Odběr výpotku provádí lékař </a:t>
            </a:r>
            <a:r>
              <a:rPr lang="cs-CZ" dirty="0" smtClean="0"/>
              <a:t>punkcí </a:t>
            </a:r>
            <a:r>
              <a:rPr lang="cs-CZ" dirty="0"/>
              <a:t>příslušné tělní </a:t>
            </a:r>
            <a:r>
              <a:rPr lang="cs-CZ" dirty="0" smtClean="0"/>
              <a:t>dutiny do nádobky bez dalších přísad.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6910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Transudát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Příčinou vzniku </a:t>
            </a:r>
            <a:r>
              <a:rPr lang="cs-CZ" dirty="0" smtClean="0"/>
              <a:t>mohou </a:t>
            </a:r>
            <a:r>
              <a:rPr lang="cs-CZ" dirty="0"/>
              <a:t>být změny </a:t>
            </a:r>
            <a:r>
              <a:rPr lang="cs-CZ" dirty="0" smtClean="0"/>
              <a:t>v poměru </a:t>
            </a:r>
            <a:r>
              <a:rPr lang="cs-CZ" dirty="0" err="1"/>
              <a:t>onkotického</a:t>
            </a:r>
            <a:r>
              <a:rPr lang="cs-CZ" dirty="0"/>
              <a:t> a hydrostatického (filtračního) tlaku v kapilárním a cévním řečišti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Lze jej označit jako „</a:t>
            </a:r>
            <a:r>
              <a:rPr lang="cs-CZ" dirty="0" err="1" smtClean="0"/>
              <a:t>ultrafiltrát</a:t>
            </a:r>
            <a:r>
              <a:rPr lang="cs-CZ" dirty="0"/>
              <a:t>“ krevní plazmy, protože oproti plazmě obsahuje nízké koncentrace látek bílkovinné povahy a látek, které se v krevní plazmě na bílkoviny vážou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9031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Exsudát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Mechanizmem </a:t>
            </a:r>
            <a:r>
              <a:rPr lang="cs-CZ" dirty="0"/>
              <a:t>vzniku </a:t>
            </a:r>
            <a:r>
              <a:rPr lang="cs-CZ" dirty="0" smtClean="0"/>
              <a:t>exsudátu </a:t>
            </a:r>
            <a:r>
              <a:rPr lang="cs-CZ" dirty="0"/>
              <a:t>je postižení endotelu kapilár zánětem či maligním rozsevem a tím zvýšení permeability kapilár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Charakter/složení exsudátu </a:t>
            </a:r>
            <a:r>
              <a:rPr lang="cs-CZ" dirty="0"/>
              <a:t>je </a:t>
            </a:r>
            <a:r>
              <a:rPr lang="cs-CZ" dirty="0" smtClean="0"/>
              <a:t>závislé </a:t>
            </a:r>
            <a:r>
              <a:rPr lang="cs-CZ" dirty="0"/>
              <a:t>na stupni zvýšení permeability endotelu kapilár.</a:t>
            </a:r>
          </a:p>
        </p:txBody>
      </p:sp>
    </p:spTree>
    <p:extLst>
      <p:ext uri="{BB962C8B-B14F-4D97-AF65-F5344CB8AC3E}">
        <p14:creationId xmlns:p14="http://schemas.microsoft.com/office/powerpoint/2010/main" val="2578984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Analýza výpotku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384176" y="1758181"/>
            <a:ext cx="11436350" cy="4675869"/>
          </a:xfrm>
        </p:spPr>
        <p:txBody>
          <a:bodyPr/>
          <a:lstStyle/>
          <a:p>
            <a:pPr marL="0" indent="0">
              <a:buNone/>
            </a:pPr>
            <a:r>
              <a:rPr lang="cs-CZ" u="sng" dirty="0" smtClean="0"/>
              <a:t>Biochemická analýza </a:t>
            </a:r>
            <a:r>
              <a:rPr lang="cs-CZ" dirty="0" smtClean="0"/>
              <a:t>výpotku pomáhá rozlišit jeho původ na základě zastoupení nízkomolekulárních látek a proteinů. Jejich srovnání s plazmatickými koncentracemi navíc může sloužit k odlišení výpotku od úniku tělesné tekutiny do dutiny (např. moči).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u="sng" dirty="0" smtClean="0"/>
              <a:t>Morfologické vyšetření </a:t>
            </a:r>
            <a:r>
              <a:rPr lang="cs-CZ" dirty="0" smtClean="0"/>
              <a:t>výpotku slouží k vyšetření zastoupení buněčných elementů. Celkový počet bílých krvinek a poměr populací </a:t>
            </a:r>
            <a:r>
              <a:rPr lang="cs-CZ" dirty="0" err="1" smtClean="0"/>
              <a:t>mononukleárů</a:t>
            </a:r>
            <a:r>
              <a:rPr lang="cs-CZ" dirty="0" smtClean="0"/>
              <a:t> a </a:t>
            </a:r>
            <a:r>
              <a:rPr lang="cs-CZ" dirty="0" err="1" smtClean="0"/>
              <a:t>polymorfonukleárů</a:t>
            </a:r>
            <a:r>
              <a:rPr lang="cs-CZ" dirty="0" smtClean="0"/>
              <a:t> pomáhá v rozlišení charakteru výpotku a zjištění jeho příčiny (bakteriální infekce, malignita atd.).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Ve výpotku lze také </a:t>
            </a:r>
            <a:r>
              <a:rPr lang="cs-CZ" u="sng" dirty="0"/>
              <a:t>vyšetřit hematokrit</a:t>
            </a:r>
            <a:r>
              <a:rPr lang="cs-CZ" dirty="0"/>
              <a:t>, zjistit tak obsah červených krvinek a odlišit výpotek od krvácení.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9199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Analýza výpotku II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384176" y="1758182"/>
            <a:ext cx="11436350" cy="4692494"/>
          </a:xfrm>
        </p:spPr>
        <p:txBody>
          <a:bodyPr/>
          <a:lstStyle/>
          <a:p>
            <a:pPr marL="0" indent="0">
              <a:buNone/>
            </a:pPr>
            <a:r>
              <a:rPr lang="cs-CZ" u="sng" dirty="0" smtClean="0"/>
              <a:t>Buněčná složka vzorku</a:t>
            </a:r>
          </a:p>
          <a:p>
            <a:r>
              <a:rPr lang="cs-CZ" dirty="0"/>
              <a:t>h</a:t>
            </a:r>
            <a:r>
              <a:rPr lang="cs-CZ" dirty="0" smtClean="0"/>
              <a:t>ematologický analyzátor (mód body fluid)</a:t>
            </a:r>
          </a:p>
          <a:p>
            <a:r>
              <a:rPr lang="cs-CZ" dirty="0"/>
              <a:t>a</a:t>
            </a:r>
            <a:r>
              <a:rPr lang="cs-CZ" dirty="0" smtClean="0"/>
              <a:t>nalýza z</a:t>
            </a:r>
            <a:r>
              <a:rPr lang="cs-CZ" dirty="0"/>
              <a:t> necentrifugovaného </a:t>
            </a:r>
            <a:r>
              <a:rPr lang="cs-CZ" dirty="0" smtClean="0"/>
              <a:t>vzorku</a:t>
            </a:r>
          </a:p>
          <a:p>
            <a:r>
              <a:rPr lang="cs-CZ" dirty="0" smtClean="0"/>
              <a:t>WBC-BF (×10^9/L), mono a </a:t>
            </a:r>
            <a:r>
              <a:rPr lang="cs-CZ" dirty="0" err="1" smtClean="0"/>
              <a:t>polynukleáry</a:t>
            </a:r>
            <a:r>
              <a:rPr lang="cs-CZ" dirty="0" smtClean="0"/>
              <a:t> (%)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 smtClean="0"/>
              <a:t>Hematokrit</a:t>
            </a:r>
          </a:p>
          <a:p>
            <a:r>
              <a:rPr lang="cs-CZ" dirty="0"/>
              <a:t>hematologický </a:t>
            </a:r>
            <a:r>
              <a:rPr lang="cs-CZ" dirty="0" smtClean="0"/>
              <a:t>analyzátor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 smtClean="0"/>
              <a:t>Fibrinogen</a:t>
            </a:r>
          </a:p>
          <a:p>
            <a:r>
              <a:rPr lang="cs-CZ" dirty="0" err="1"/>
              <a:t>k</a:t>
            </a:r>
            <a:r>
              <a:rPr lang="cs-CZ" dirty="0" err="1" smtClean="0"/>
              <a:t>oagulometr</a:t>
            </a:r>
            <a:endParaRPr lang="cs-CZ" dirty="0" smtClean="0"/>
          </a:p>
          <a:p>
            <a:r>
              <a:rPr lang="cs-CZ" dirty="0"/>
              <a:t>analýza </a:t>
            </a:r>
            <a:r>
              <a:rPr lang="cs-CZ" dirty="0" smtClean="0"/>
              <a:t>ze </a:t>
            </a:r>
            <a:r>
              <a:rPr lang="cs-CZ" dirty="0" err="1" smtClean="0"/>
              <a:t>supernatantu</a:t>
            </a:r>
            <a:r>
              <a:rPr lang="cs-CZ" dirty="0"/>
              <a:t> </a:t>
            </a:r>
            <a:r>
              <a:rPr lang="cs-CZ" dirty="0" smtClean="0"/>
              <a:t>centrifugovaného </a:t>
            </a:r>
            <a:r>
              <a:rPr lang="cs-CZ" dirty="0"/>
              <a:t>vzorku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3892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Analýza výpotku III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 smtClean="0"/>
              <a:t>Osmolalita</a:t>
            </a:r>
          </a:p>
          <a:p>
            <a:r>
              <a:rPr lang="cs-CZ" dirty="0"/>
              <a:t>o</a:t>
            </a:r>
            <a:r>
              <a:rPr lang="cs-CZ" dirty="0" smtClean="0"/>
              <a:t>smometr </a:t>
            </a:r>
            <a:r>
              <a:rPr lang="cs-CZ" dirty="0"/>
              <a:t>Fiske</a:t>
            </a:r>
            <a:r>
              <a:rPr lang="cs-CZ" baseline="30000" dirty="0"/>
              <a:t>®</a:t>
            </a:r>
            <a:r>
              <a:rPr lang="cs-CZ" dirty="0"/>
              <a:t> </a:t>
            </a:r>
            <a:r>
              <a:rPr lang="cs-CZ" dirty="0" err="1" smtClean="0"/>
              <a:t>Micro</a:t>
            </a:r>
            <a:endParaRPr lang="cs-CZ" dirty="0" smtClean="0"/>
          </a:p>
          <a:p>
            <a:r>
              <a:rPr lang="cs-CZ" dirty="0"/>
              <a:t>a</a:t>
            </a:r>
            <a:r>
              <a:rPr lang="cs-CZ" dirty="0" smtClean="0"/>
              <a:t>nalýza ze </a:t>
            </a:r>
            <a:r>
              <a:rPr lang="cs-CZ" dirty="0" err="1"/>
              <a:t>supernatantu</a:t>
            </a:r>
            <a:r>
              <a:rPr lang="cs-CZ" dirty="0"/>
              <a:t> centrifugovaného </a:t>
            </a:r>
            <a:r>
              <a:rPr lang="cs-CZ" dirty="0" smtClean="0"/>
              <a:t>vzorku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 err="1"/>
              <a:t>Semikvantitativní</a:t>
            </a:r>
            <a:r>
              <a:rPr lang="cs-CZ" u="sng" dirty="0"/>
              <a:t> analýza </a:t>
            </a:r>
            <a:r>
              <a:rPr lang="cs-CZ" u="sng" dirty="0" smtClean="0"/>
              <a:t>pH</a:t>
            </a:r>
          </a:p>
          <a:p>
            <a:r>
              <a:rPr lang="cs-CZ" dirty="0"/>
              <a:t>pomocí indikátorových papírků </a:t>
            </a:r>
            <a:r>
              <a:rPr lang="cs-CZ" dirty="0" smtClean="0"/>
              <a:t>např. HEPTAPHAN</a:t>
            </a:r>
            <a:r>
              <a:rPr lang="cs-CZ" baseline="30000" dirty="0" smtClean="0"/>
              <a:t>® </a:t>
            </a:r>
            <a:r>
              <a:rPr lang="cs-CZ" dirty="0"/>
              <a:t>(porovnání se stupnicí)</a:t>
            </a:r>
          </a:p>
          <a:p>
            <a:r>
              <a:rPr lang="cs-CZ" dirty="0"/>
              <a:t>analýza z necentrifugovaného vzorku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809331"/>
      </p:ext>
    </p:extLst>
  </p:cSld>
  <p:clrMapOvr>
    <a:masterClrMapping/>
  </p:clrMapOvr>
</p:sld>
</file>

<file path=ppt/theme/theme1.xml><?xml version="1.0" encoding="utf-8"?>
<a:theme xmlns:a="http://schemas.openxmlformats.org/drawingml/2006/main" name="Úvodní slidy">
  <a:themeElements>
    <a:clrScheme name="MOÚ colors">
      <a:dk1>
        <a:srgbClr val="000000"/>
      </a:dk1>
      <a:lt1>
        <a:srgbClr val="FFFFFF"/>
      </a:lt1>
      <a:dk2>
        <a:srgbClr val="F04600"/>
      </a:dk2>
      <a:lt2>
        <a:srgbClr val="E7E6E6"/>
      </a:lt2>
      <a:accent1>
        <a:srgbClr val="007FC8"/>
      </a:accent1>
      <a:accent2>
        <a:srgbClr val="FFD600"/>
      </a:accent2>
      <a:accent3>
        <a:srgbClr val="008638"/>
      </a:accent3>
      <a:accent4>
        <a:srgbClr val="FBEEBC"/>
      </a:accent4>
      <a:accent5>
        <a:srgbClr val="E6007C"/>
      </a:accent5>
      <a:accent6>
        <a:srgbClr val="53C0D7"/>
      </a:accent6>
      <a:hlink>
        <a:srgbClr val="0028FF"/>
      </a:hlink>
      <a:folHlink>
        <a:srgbClr val="B438B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U_CZ-prezentace_jednoducha_Arial" id="{44F8AC6B-28B8-1C45-9014-05221DBC6FEB}" vid="{6E305BA5-124E-874B-83EA-BAFD07C83220}"/>
    </a:ext>
  </a:extLst>
</a:theme>
</file>

<file path=ppt/theme/theme2.xml><?xml version="1.0" encoding="utf-8"?>
<a:theme xmlns:a="http://schemas.openxmlformats.org/drawingml/2006/main" name="Předěly, názvy kapitol">
  <a:themeElements>
    <a:clrScheme name="Vlastní 1">
      <a:dk1>
        <a:srgbClr val="000000"/>
      </a:dk1>
      <a:lt1>
        <a:srgbClr val="FFFFFF"/>
      </a:lt1>
      <a:dk2>
        <a:srgbClr val="F04600"/>
      </a:dk2>
      <a:lt2>
        <a:srgbClr val="E7E6E6"/>
      </a:lt2>
      <a:accent1>
        <a:srgbClr val="007FC8"/>
      </a:accent1>
      <a:accent2>
        <a:srgbClr val="FFD600"/>
      </a:accent2>
      <a:accent3>
        <a:srgbClr val="008638"/>
      </a:accent3>
      <a:accent4>
        <a:srgbClr val="FBEEBC"/>
      </a:accent4>
      <a:accent5>
        <a:srgbClr val="E6007C"/>
      </a:accent5>
      <a:accent6>
        <a:srgbClr val="53C0D7"/>
      </a:accent6>
      <a:hlink>
        <a:srgbClr val="0028FF"/>
      </a:hlink>
      <a:folHlink>
        <a:srgbClr val="B438B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U_CZ-prezentace_jednoducha_Arial" id="{44F8AC6B-28B8-1C45-9014-05221DBC6FEB}" vid="{A34D8B02-D132-9141-AC99-256B738E9D57}"/>
    </a:ext>
  </a:extLst>
</a:theme>
</file>

<file path=ppt/theme/theme3.xml><?xml version="1.0" encoding="utf-8"?>
<a:theme xmlns:a="http://schemas.openxmlformats.org/drawingml/2006/main" name="Obsah">
  <a:themeElements>
    <a:clrScheme name="MOÚ colors">
      <a:dk1>
        <a:srgbClr val="000000"/>
      </a:dk1>
      <a:lt1>
        <a:srgbClr val="FFFFFF"/>
      </a:lt1>
      <a:dk2>
        <a:srgbClr val="F04600"/>
      </a:dk2>
      <a:lt2>
        <a:srgbClr val="E7E6E6"/>
      </a:lt2>
      <a:accent1>
        <a:srgbClr val="007FC8"/>
      </a:accent1>
      <a:accent2>
        <a:srgbClr val="FFD600"/>
      </a:accent2>
      <a:accent3>
        <a:srgbClr val="008638"/>
      </a:accent3>
      <a:accent4>
        <a:srgbClr val="FBEEBC"/>
      </a:accent4>
      <a:accent5>
        <a:srgbClr val="E6007C"/>
      </a:accent5>
      <a:accent6>
        <a:srgbClr val="53C0D7"/>
      </a:accent6>
      <a:hlink>
        <a:srgbClr val="0028FF"/>
      </a:hlink>
      <a:folHlink>
        <a:srgbClr val="B438B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U_CZ-prezentace_jednoducha_Arial" id="{44F8AC6B-28B8-1C45-9014-05221DBC6FEB}" vid="{E24D6598-C2D4-5940-A6EE-CB8FE45EF193}"/>
    </a:ext>
  </a:extLst>
</a:theme>
</file>

<file path=ppt/theme/theme4.xml><?xml version="1.0" encoding="utf-8"?>
<a:theme xmlns:a="http://schemas.openxmlformats.org/drawingml/2006/main" name="Závěr">
  <a:themeElements>
    <a:clrScheme name="MOÚ colors">
      <a:dk1>
        <a:srgbClr val="000000"/>
      </a:dk1>
      <a:lt1>
        <a:srgbClr val="FFFFFF"/>
      </a:lt1>
      <a:dk2>
        <a:srgbClr val="F04600"/>
      </a:dk2>
      <a:lt2>
        <a:srgbClr val="E7E6E6"/>
      </a:lt2>
      <a:accent1>
        <a:srgbClr val="007FC8"/>
      </a:accent1>
      <a:accent2>
        <a:srgbClr val="FFD600"/>
      </a:accent2>
      <a:accent3>
        <a:srgbClr val="008638"/>
      </a:accent3>
      <a:accent4>
        <a:srgbClr val="FBEEBC"/>
      </a:accent4>
      <a:accent5>
        <a:srgbClr val="E6007C"/>
      </a:accent5>
      <a:accent6>
        <a:srgbClr val="53C0D7"/>
      </a:accent6>
      <a:hlink>
        <a:srgbClr val="0028FF"/>
      </a:hlink>
      <a:folHlink>
        <a:srgbClr val="B438B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U_CZ-prezentace_jednoducha_Arial" id="{44F8AC6B-28B8-1C45-9014-05221DBC6FEB}" vid="{07E56E22-B364-8848-AD53-4FAFB9A1EB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Prezentace_novy_vizual_1 (2)</Template>
  <TotalTime>254</TotalTime>
  <Words>347</Words>
  <Application>Microsoft Office PowerPoint</Application>
  <PresentationFormat>Širokoúhlá obrazovka</PresentationFormat>
  <Paragraphs>95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Úvodní slidy</vt:lpstr>
      <vt:lpstr>Předěly, názvy kapitol</vt:lpstr>
      <vt:lpstr>Obsah</vt:lpstr>
      <vt:lpstr>Závěr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 Memorial Cancer Institute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Lucie Juránková, MBA</dc:creator>
  <cp:lastModifiedBy>Mgr. Andrea Wagnerová, DiS.</cp:lastModifiedBy>
  <cp:revision>34</cp:revision>
  <dcterms:created xsi:type="dcterms:W3CDTF">2021-05-14T06:34:43Z</dcterms:created>
  <dcterms:modified xsi:type="dcterms:W3CDTF">2023-03-22T12:25:55Z</dcterms:modified>
</cp:coreProperties>
</file>