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0" r:id="rId1"/>
    <p:sldMasterId id="2147483653" r:id="rId2"/>
    <p:sldMasterId id="2147483657" r:id="rId3"/>
    <p:sldMasterId id="2147483665" r:id="rId4"/>
  </p:sldMasterIdLst>
  <p:sldIdLst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830"/>
  </p:normalViewPr>
  <p:slideViewPr>
    <p:cSldViewPr snapToGrid="0" snapToObjects="1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17FD59C3-1F10-A241-B244-773E743E3304}"/>
              </a:ext>
            </a:extLst>
          </p:cNvPr>
          <p:cNvSpPr/>
          <p:nvPr userDrawn="1"/>
        </p:nvSpPr>
        <p:spPr>
          <a:xfrm>
            <a:off x="0" y="4581524"/>
            <a:ext cx="12191999" cy="2276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C747A3F6-6791-8848-983C-10E5A619F252}"/>
              </a:ext>
            </a:extLst>
          </p:cNvPr>
          <p:cNvSpPr/>
          <p:nvPr userDrawn="1"/>
        </p:nvSpPr>
        <p:spPr>
          <a:xfrm>
            <a:off x="1" y="0"/>
            <a:ext cx="12192000" cy="4581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xmlns="" id="{B96B24D6-942D-4046-B628-D60D6CD0B2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97088"/>
            <a:ext cx="11628438" cy="23034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Prostor pro název prezentace</a:t>
            </a:r>
          </a:p>
        </p:txBody>
      </p:sp>
      <p:sp>
        <p:nvSpPr>
          <p:cNvPr id="16" name="Zástupný text 4">
            <a:extLst>
              <a:ext uri="{FF2B5EF4-FFF2-40B4-BE49-F238E27FC236}">
                <a16:creationId xmlns:a16="http://schemas.microsoft.com/office/drawing/2014/main" xmlns="" id="{55F73376-05F6-4D4A-963F-1E953E151E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4760912"/>
            <a:ext cx="3529013" cy="550761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autora prezentace</a:t>
            </a: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xmlns="" id="{E1C4973B-ECD4-9643-BD27-331DC465CD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18" name="Obdélník 17">
            <a:extLst>
              <a:ext uri="{FF2B5EF4-FFF2-40B4-BE49-F238E27FC236}">
                <a16:creationId xmlns:a16="http://schemas.microsoft.com/office/drawing/2014/main" xmlns="" id="{C2D86044-D099-FC41-BAAB-9AB1B36262F3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0FE05B16-477A-A943-A81B-B0BD47DCF7D2}"/>
              </a:ext>
            </a:extLst>
          </p:cNvPr>
          <p:cNvSpPr/>
          <p:nvPr userDrawn="1"/>
        </p:nvSpPr>
        <p:spPr>
          <a:xfrm>
            <a:off x="4259264" y="6181923"/>
            <a:ext cx="22058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T</a:t>
            </a:r>
          </a:p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@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xmlns="" id="{5C857465-270D-DD4C-BF11-A477B10C4303}"/>
              </a:ext>
            </a:extLst>
          </p:cNvPr>
          <p:cNvSpPr/>
          <p:nvPr userDrawn="1"/>
        </p:nvSpPr>
        <p:spPr>
          <a:xfrm>
            <a:off x="8291513" y="6028035"/>
            <a:ext cx="352901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Poskytovatel zdravotních služeb akreditovaný Organizací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evropských onkologických ústavů (OECI) a Českou společností pro akreditaci ve zdravotnictví.</a:t>
            </a:r>
          </a:p>
        </p:txBody>
      </p:sp>
      <p:sp>
        <p:nvSpPr>
          <p:cNvPr id="25" name="Zástupný text 4">
            <a:extLst>
              <a:ext uri="{FF2B5EF4-FFF2-40B4-BE49-F238E27FC236}">
                <a16:creationId xmlns:a16="http://schemas.microsoft.com/office/drawing/2014/main" xmlns="" id="{7612BA62-1876-0347-B914-1239E9DCB3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6171" y="6193498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telefon</a:t>
            </a:r>
          </a:p>
        </p:txBody>
      </p:sp>
      <p:sp>
        <p:nvSpPr>
          <p:cNvPr id="26" name="Zástupný text 4">
            <a:extLst>
              <a:ext uri="{FF2B5EF4-FFF2-40B4-BE49-F238E27FC236}">
                <a16:creationId xmlns:a16="http://schemas.microsoft.com/office/drawing/2014/main" xmlns="" id="{F3B2EA4F-2A45-2E47-8FEC-5512D2CB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6171" y="6362400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email</a:t>
            </a:r>
          </a:p>
        </p:txBody>
      </p:sp>
    </p:spTree>
    <p:extLst>
      <p:ext uri="{BB962C8B-B14F-4D97-AF65-F5344CB8AC3E}">
        <p14:creationId xmlns:p14="http://schemas.microsoft.com/office/powerpoint/2010/main" val="255015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71475" y="1016001"/>
            <a:ext cx="11449050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291652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:a16="http://schemas.microsoft.com/office/drawing/2014/main" xmlns="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9550"/>
            <a:ext cx="11457483" cy="4049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6" name="Zástupný text 7">
            <a:extLst>
              <a:ext uri="{FF2B5EF4-FFF2-40B4-BE49-F238E27FC236}">
                <a16:creationId xmlns:a16="http://schemas.microsoft.com/office/drawing/2014/main" xmlns="" id="{2AF57368-2759-2544-9F5A-CF262E373F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3"/>
            <a:ext cx="3529013" cy="4904127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latin typeface="+mn-lt"/>
              </a:defRPr>
            </a:lvl1pPr>
          </a:lstStyle>
          <a:p>
            <a:r>
              <a:rPr lang="cs-CZ" dirty="0">
                <a:effectLst/>
              </a:rPr>
              <a:t>Krátký textový obsah.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079874" y="1585574"/>
            <a:ext cx="7740651" cy="4904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816074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7">
            <a:extLst>
              <a:ext uri="{FF2B5EF4-FFF2-40B4-BE49-F238E27FC236}">
                <a16:creationId xmlns:a16="http://schemas.microsoft.com/office/drawing/2014/main" xmlns="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4"/>
            <a:ext cx="7561263" cy="49041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latin typeface="+mn-lt"/>
              </a:defRPr>
            </a:lvl1pPr>
          </a:lstStyle>
          <a:p>
            <a:pPr lvl="0"/>
            <a:r>
              <a:rPr lang="cs-CZ" dirty="0"/>
              <a:t>Textový obsah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xmlns="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3698"/>
            <a:ext cx="7561264" cy="4145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xmlns="" id="{54B1DDC4-A48E-9546-B035-183B06EA930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12123" y="1016001"/>
            <a:ext cx="3708402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9978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CE71DB83-7A92-734D-94B9-CB4917B089DB}"/>
              </a:ext>
            </a:extLst>
          </p:cNvPr>
          <p:cNvSpPr/>
          <p:nvPr userDrawn="1"/>
        </p:nvSpPr>
        <p:spPr>
          <a:xfrm>
            <a:off x="0" y="0"/>
            <a:ext cx="4079875" cy="68680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22" name="Zástupný text 13">
            <a:extLst>
              <a:ext uri="{FF2B5EF4-FFF2-40B4-BE49-F238E27FC236}">
                <a16:creationId xmlns:a16="http://schemas.microsoft.com/office/drawing/2014/main" xmlns="" id="{44F10031-1D10-FB46-887F-0F892B91F9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59263" y="2457450"/>
            <a:ext cx="7740650" cy="177614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Děkujeme za zhlédnutí.</a:t>
            </a:r>
          </a:p>
        </p:txBody>
      </p:sp>
      <p:sp>
        <p:nvSpPr>
          <p:cNvPr id="24" name="Zástupný text 4">
            <a:extLst>
              <a:ext uri="{FF2B5EF4-FFF2-40B4-BE49-F238E27FC236}">
                <a16:creationId xmlns:a16="http://schemas.microsoft.com/office/drawing/2014/main" xmlns="" id="{E7BC8E4D-2896-D743-B1FE-8F21A9BA27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9263" y="4760913"/>
            <a:ext cx="3673475" cy="541132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 kontaktní údaje autora prezentace.</a:t>
            </a:r>
          </a:p>
        </p:txBody>
      </p:sp>
      <p:pic>
        <p:nvPicPr>
          <p:cNvPr id="12" name="Obrázek 11" descr="Obsah obrázku kreslení&#10;&#10;Popis byl vytvořen automaticky">
            <a:extLst>
              <a:ext uri="{FF2B5EF4-FFF2-40B4-BE49-F238E27FC236}">
                <a16:creationId xmlns:a16="http://schemas.microsoft.com/office/drawing/2014/main" xmlns="" id="{8A1008AF-9B2B-9D4E-9FB0-BE64BBE337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0DAFA165-EDF4-B341-B8E8-DD2676010D80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5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628B0C49-D928-F945-ADE2-61E3E2D993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text 7">
            <a:extLst>
              <a:ext uri="{FF2B5EF4-FFF2-40B4-BE49-F238E27FC236}">
                <a16:creationId xmlns:a16="http://schemas.microsoft.com/office/drawing/2014/main" xmlns="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6" y="944506"/>
            <a:ext cx="114363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xmlns="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763642"/>
            <a:ext cx="11449050" cy="4726058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AC71F16E-9DCB-3C41-8807-90412B4D6111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xmlns="" id="{5D48E3D2-42B2-D940-887A-67BCE3DAC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DAD916BD-5D10-D746-AF68-699026AEA6A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text 13">
            <a:extLst>
              <a:ext uri="{FF2B5EF4-FFF2-40B4-BE49-F238E27FC236}">
                <a16:creationId xmlns:a16="http://schemas.microsoft.com/office/drawing/2014/main" xmlns="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07587"/>
            <a:ext cx="11449050" cy="548211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kapitoly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43582D9B-3089-B440-939D-F71B151C8022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xmlns="" id="{EBFD649C-E531-4942-9BCC-0B7F82A89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0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81099111-2163-5742-ABEA-518A93312CAC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4" name="Zástupný text 7">
            <a:extLst>
              <a:ext uri="{FF2B5EF4-FFF2-40B4-BE49-F238E27FC236}">
                <a16:creationId xmlns:a16="http://schemas.microsoft.com/office/drawing/2014/main" xmlns="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939046"/>
            <a:ext cx="11807825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xmlns="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4176" y="1758182"/>
            <a:ext cx="11436350" cy="403225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EC1E64E0-D80E-684D-AB6C-4E5F77626BA0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xmlns="" id="{015F9B33-5037-DD48-BB57-0A577639A1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13">
            <a:extLst>
              <a:ext uri="{FF2B5EF4-FFF2-40B4-BE49-F238E27FC236}">
                <a16:creationId xmlns:a16="http://schemas.microsoft.com/office/drawing/2014/main" xmlns="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19237"/>
            <a:ext cx="11449050" cy="547046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</a:t>
            </a:r>
            <a:r>
              <a:rPr lang="cs-CZ" dirty="0" err="1"/>
              <a:t>kaapitoly</a:t>
            </a:r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4EA8587C-405F-9042-95E7-E71FFF680A0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:a16="http://schemas.microsoft.com/office/drawing/2014/main" xmlns="" id="{1B1F2B3E-D3A4-5949-868F-607CBDE23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1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5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xmlns="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6" y="945234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4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no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xmlns="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7990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text 7">
            <a:extLst>
              <a:ext uri="{FF2B5EF4-FFF2-40B4-BE49-F238E27FC236}">
                <a16:creationId xmlns:a16="http://schemas.microsoft.com/office/drawing/2014/main" xmlns="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591588"/>
            <a:ext cx="11449050" cy="4898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latin typeface="+mn-lt"/>
              </a:defRPr>
            </a:lvl1pPr>
          </a:lstStyle>
          <a:p>
            <a:pPr lvl="0"/>
            <a:r>
              <a:rPr lang="cs-CZ" dirty="0"/>
              <a:t>Zástupný text</a:t>
            </a:r>
          </a:p>
        </p:txBody>
      </p:sp>
    </p:spTree>
    <p:extLst>
      <p:ext uri="{BB962C8B-B14F-4D97-AF65-F5344CB8AC3E}">
        <p14:creationId xmlns:p14="http://schemas.microsoft.com/office/powerpoint/2010/main" val="338674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:a16="http://schemas.microsoft.com/office/drawing/2014/main" xmlns="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5233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obsah 3">
            <a:extLst>
              <a:ext uri="{FF2B5EF4-FFF2-40B4-BE49-F238E27FC236}">
                <a16:creationId xmlns:a16="http://schemas.microsoft.com/office/drawing/2014/main" xmlns="" id="{1FC7663E-922F-DE4F-AA86-0792731AF4D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71475" y="1585571"/>
            <a:ext cx="11449050" cy="490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65430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8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5" orient="horz" pos="232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15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88" r:id="rId3"/>
    <p:sldLayoutId id="21474836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32" userDrawn="1">
          <p15:clr>
            <a:srgbClr val="F26B43"/>
          </p15:clr>
        </p15:guide>
        <p15:guide id="14" orient="horz" pos="4088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21F7F22C-6E79-F745-AB1F-D78BFAE3AC7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xmlns="" id="{C2A4E32E-0118-5949-9ABB-AE6A9F806D0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  <p:sldLayoutId id="2147483661" r:id="rId4"/>
    <p:sldLayoutId id="2147483690" r:id="rId5"/>
    <p:sldLayoutId id="2147483659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  <p15:guide id="17" orient="horz" pos="6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4088" userDrawn="1">
          <p15:clr>
            <a:srgbClr val="F26B43"/>
          </p15:clr>
        </p15:guide>
        <p15:guide id="14" orient="horz" pos="232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mtClean="0"/>
              <a:t>Vyšetření </a:t>
            </a:r>
            <a:r>
              <a:rPr lang="cs-CZ" smtClean="0"/>
              <a:t>jiného biologického </a:t>
            </a:r>
            <a:r>
              <a:rPr lang="cs-CZ" dirty="0" smtClean="0"/>
              <a:t>materiálu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Andrea Wagnerová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+420 543 136 704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ndrea.wagnerova@mou.cz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33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Analýza výpotku IV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Biochemické parametry</a:t>
            </a:r>
          </a:p>
          <a:p>
            <a:r>
              <a:rPr lang="cs-CZ" dirty="0"/>
              <a:t>a</a:t>
            </a:r>
            <a:r>
              <a:rPr lang="cs-CZ" dirty="0" smtClean="0"/>
              <a:t>utomatický </a:t>
            </a:r>
            <a:r>
              <a:rPr lang="cs-CZ" dirty="0" err="1" smtClean="0"/>
              <a:t>bch</a:t>
            </a:r>
            <a:r>
              <a:rPr lang="cs-CZ" dirty="0" smtClean="0"/>
              <a:t> analyzátor</a:t>
            </a:r>
          </a:p>
          <a:p>
            <a:r>
              <a:rPr lang="cs-CZ" dirty="0"/>
              <a:t>analýza ze </a:t>
            </a:r>
            <a:r>
              <a:rPr lang="cs-CZ" dirty="0" err="1"/>
              <a:t>supernatantu</a:t>
            </a:r>
            <a:r>
              <a:rPr lang="cs-CZ" dirty="0"/>
              <a:t> centrifugovaného </a:t>
            </a:r>
            <a:r>
              <a:rPr lang="cs-CZ" dirty="0" smtClean="0"/>
              <a:t>vzorku (1500 g, 7 minut)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apř. LDH, glukóza, TP, albumin, cholesterol, amyláza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55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err="1" smtClean="0"/>
              <a:t>Lightova</a:t>
            </a:r>
            <a:r>
              <a:rPr lang="cs-CZ" dirty="0" smtClean="0"/>
              <a:t> kritéria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5966" y="1758182"/>
            <a:ext cx="11436350" cy="4958502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Biochemické parametry pro rozlišení transudátu/exsudátu.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Hodnotí se koncentrace celkové bílkoviny a aktivita LDH ve výpotku a v krevním séru.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Lightova</a:t>
            </a:r>
            <a:r>
              <a:rPr lang="cs-CZ" dirty="0" smtClean="0"/>
              <a:t> kritéria pro exsudativní výpotek:</a:t>
            </a:r>
          </a:p>
          <a:p>
            <a:r>
              <a:rPr lang="cs-CZ" dirty="0" smtClean="0"/>
              <a:t>TP – výpotek/sérum &gt;0,5</a:t>
            </a:r>
          </a:p>
          <a:p>
            <a:r>
              <a:rPr lang="cs-CZ" dirty="0" smtClean="0"/>
              <a:t>LDH – výpotek/sérum &gt;0,6</a:t>
            </a:r>
          </a:p>
          <a:p>
            <a:r>
              <a:rPr lang="cs-CZ" dirty="0" smtClean="0"/>
              <a:t>LDH – výpotek &gt;2/3 horní </a:t>
            </a:r>
            <a:r>
              <a:rPr lang="cs-CZ" dirty="0" err="1" smtClean="0"/>
              <a:t>ref</a:t>
            </a:r>
            <a:r>
              <a:rPr lang="cs-CZ" dirty="0" smtClean="0"/>
              <a:t>. meze pro LDH v séru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47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Výpočet gradientu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 sporných případech je možné doplnit další gradienty.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Albuminový </a:t>
            </a:r>
            <a:r>
              <a:rPr lang="cs-CZ" dirty="0" smtClean="0"/>
              <a:t>gradient, gradient celkové bílkoviny:</a:t>
            </a:r>
            <a:endParaRPr lang="cs-CZ" dirty="0"/>
          </a:p>
          <a:p>
            <a:r>
              <a:rPr lang="cs-CZ" dirty="0"/>
              <a:t>ALB – ALB sérum </a:t>
            </a:r>
            <a:r>
              <a:rPr lang="cs-CZ" dirty="0" smtClean="0"/>
              <a:t>- </a:t>
            </a:r>
            <a:r>
              <a:rPr lang="cs-CZ" dirty="0"/>
              <a:t>ALB </a:t>
            </a:r>
            <a:r>
              <a:rPr lang="cs-CZ" dirty="0" smtClean="0"/>
              <a:t>výpotek, &gt;12 g/L svědčí pro transudát</a:t>
            </a:r>
          </a:p>
          <a:p>
            <a:r>
              <a:rPr lang="cs-CZ" dirty="0" smtClean="0"/>
              <a:t>TP – </a:t>
            </a:r>
            <a:r>
              <a:rPr lang="cs-CZ" dirty="0" err="1" smtClean="0"/>
              <a:t>TPsérum</a:t>
            </a:r>
            <a:r>
              <a:rPr lang="cs-CZ" dirty="0" smtClean="0"/>
              <a:t> – </a:t>
            </a:r>
            <a:r>
              <a:rPr lang="cs-CZ" dirty="0" err="1" smtClean="0"/>
              <a:t>TPvýpotek</a:t>
            </a:r>
            <a:r>
              <a:rPr lang="cs-CZ" dirty="0" smtClean="0"/>
              <a:t>, &gt;31 g/L svědčí pro transudát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36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Další stanovované parametry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LDH – ↑ u maligních, zánětlivých výpotků (vyšší rozpad buněk)</a:t>
            </a:r>
          </a:p>
          <a:p>
            <a:pPr marL="0" indent="0">
              <a:buNone/>
            </a:pPr>
            <a:r>
              <a:rPr lang="cs-CZ" dirty="0" smtClean="0"/>
              <a:t>Glukóza – ↓ koncentrace u zánětlivých výpotků</a:t>
            </a:r>
          </a:p>
          <a:p>
            <a:pPr marL="0" indent="0">
              <a:buNone/>
            </a:pPr>
            <a:r>
              <a:rPr lang="cs-CZ" dirty="0" smtClean="0"/>
              <a:t>Amyláza – pankreatitida, Tu pankreatu</a:t>
            </a:r>
          </a:p>
          <a:p>
            <a:pPr marL="0" indent="0">
              <a:buNone/>
            </a:pPr>
            <a:r>
              <a:rPr lang="cs-CZ" dirty="0" smtClean="0"/>
              <a:t>Lipáza – pankreatitida</a:t>
            </a:r>
          </a:p>
          <a:p>
            <a:pPr marL="0" indent="0">
              <a:buNone/>
            </a:pPr>
            <a:r>
              <a:rPr lang="cs-CZ" dirty="0" smtClean="0"/>
              <a:t>Nádorové </a:t>
            </a:r>
            <a:r>
              <a:rPr lang="cs-CZ" dirty="0" err="1" smtClean="0"/>
              <a:t>markery</a:t>
            </a:r>
            <a:r>
              <a:rPr lang="cs-CZ" dirty="0" smtClean="0"/>
              <a:t> – diagnostika maligní etiologie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69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Jaroslav Racek et al.: Klinická biochemie, druhé, přepracované vydání, </a:t>
            </a:r>
            <a:r>
              <a:rPr lang="cs-CZ" dirty="0" err="1"/>
              <a:t>Galén</a:t>
            </a:r>
            <a:r>
              <a:rPr lang="cs-CZ" dirty="0"/>
              <a:t>, </a:t>
            </a:r>
            <a:r>
              <a:rPr lang="cs-CZ" dirty="0" smtClean="0"/>
              <a:t>2006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Jabor,A</a:t>
            </a:r>
            <a:r>
              <a:rPr lang="cs-CZ" dirty="0"/>
              <a:t>. Vnitřní prostředí, </a:t>
            </a:r>
            <a:r>
              <a:rPr lang="cs-CZ" dirty="0" smtClean="0"/>
              <a:t>2008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6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RNDr. Andrea </a:t>
            </a:r>
            <a:r>
              <a:rPr lang="cs-CZ" dirty="0"/>
              <a:t>W</a:t>
            </a:r>
            <a:r>
              <a:rPr lang="cs-CZ" dirty="0" smtClean="0"/>
              <a:t>agnerová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58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Biologický materiál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 </a:t>
            </a:r>
            <a:r>
              <a:rPr lang="cs-CZ" i="1" dirty="0" smtClean="0"/>
              <a:t>Materiál </a:t>
            </a:r>
            <a:r>
              <a:rPr lang="cs-CZ" i="1" dirty="0"/>
              <a:t>biologického původu, tj. pocházející z </a:t>
            </a:r>
            <a:r>
              <a:rPr lang="cs-CZ" i="1" dirty="0" smtClean="0"/>
              <a:t>organizmu člověka.</a:t>
            </a:r>
          </a:p>
          <a:p>
            <a:pPr marL="0" indent="0" algn="ctr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V laboratoři je možné vyšetřit:</a:t>
            </a:r>
          </a:p>
          <a:p>
            <a:r>
              <a:rPr lang="cs-CZ" dirty="0"/>
              <a:t>p</a:t>
            </a:r>
            <a:r>
              <a:rPr lang="cs-CZ" dirty="0" smtClean="0"/>
              <a:t>eriferní krev,</a:t>
            </a:r>
          </a:p>
          <a:p>
            <a:r>
              <a:rPr lang="cs-CZ" dirty="0"/>
              <a:t>m</a:t>
            </a:r>
            <a:r>
              <a:rPr lang="cs-CZ" dirty="0" smtClean="0"/>
              <a:t>oč,</a:t>
            </a:r>
          </a:p>
          <a:p>
            <a:r>
              <a:rPr lang="cs-CZ" dirty="0"/>
              <a:t>p</a:t>
            </a:r>
            <a:r>
              <a:rPr lang="cs-CZ" dirty="0" smtClean="0"/>
              <a:t>unktáty kostní dřeně,</a:t>
            </a:r>
          </a:p>
          <a:p>
            <a:r>
              <a:rPr lang="cs-CZ" dirty="0"/>
              <a:t>l</a:t>
            </a:r>
            <a:r>
              <a:rPr lang="cs-CZ" dirty="0" smtClean="0"/>
              <a:t>ymfatické uzliny, tkáně,</a:t>
            </a:r>
          </a:p>
          <a:p>
            <a:r>
              <a:rPr lang="cs-CZ" dirty="0" smtClean="0"/>
              <a:t>stolici,</a:t>
            </a:r>
          </a:p>
          <a:p>
            <a:r>
              <a:rPr lang="cs-CZ" dirty="0"/>
              <a:t>r</a:t>
            </a:r>
            <a:r>
              <a:rPr lang="cs-CZ" dirty="0" smtClean="0"/>
              <a:t>ůznorodé tělní tekutiny – </a:t>
            </a:r>
            <a:r>
              <a:rPr lang="cs-CZ" dirty="0" err="1" smtClean="0"/>
              <a:t>likvor</a:t>
            </a:r>
            <a:r>
              <a:rPr lang="cs-CZ" dirty="0" smtClean="0"/>
              <a:t>, ascites, výpotky, BAL…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53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Značení biologického materiálu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Zkumavka s biologickým materiálem + žádanka doprovázející zkumavku musí být splňovat kritéria pro přijetí materiálu do laboratoře → </a:t>
            </a:r>
            <a:r>
              <a:rPr lang="en-US" dirty="0" err="1"/>
              <a:t>jednoznačnou</a:t>
            </a:r>
            <a:r>
              <a:rPr lang="en-US" dirty="0"/>
              <a:t> </a:t>
            </a:r>
            <a:r>
              <a:rPr lang="en-US" dirty="0" err="1"/>
              <a:t>identifikaci</a:t>
            </a:r>
            <a:r>
              <a:rPr lang="en-US" dirty="0"/>
              <a:t> </a:t>
            </a:r>
            <a:r>
              <a:rPr lang="en-US" dirty="0" err="1" smtClean="0"/>
              <a:t>pacienta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Žádanka dále musí obsahovat: kód </a:t>
            </a:r>
            <a:r>
              <a:rPr lang="cs-CZ" dirty="0"/>
              <a:t>pojišťovny </a:t>
            </a:r>
            <a:r>
              <a:rPr lang="cs-CZ" dirty="0" smtClean="0"/>
              <a:t>pojištěnce, </a:t>
            </a:r>
            <a:r>
              <a:rPr lang="cs-CZ" dirty="0"/>
              <a:t>diagnózu </a:t>
            </a:r>
            <a:r>
              <a:rPr lang="cs-CZ" dirty="0" smtClean="0"/>
              <a:t>pacienta, </a:t>
            </a:r>
            <a:r>
              <a:rPr lang="en-US" dirty="0" err="1"/>
              <a:t>identifikaci</a:t>
            </a:r>
            <a:r>
              <a:rPr lang="en-US" dirty="0"/>
              <a:t> </a:t>
            </a:r>
            <a:r>
              <a:rPr lang="en-US" dirty="0" err="1" smtClean="0"/>
              <a:t>objednatele</a:t>
            </a:r>
            <a:r>
              <a:rPr lang="cs-CZ" dirty="0"/>
              <a:t> </a:t>
            </a:r>
            <a:r>
              <a:rPr lang="cs-CZ" dirty="0" smtClean="0"/>
              <a:t>(lékaře), </a:t>
            </a:r>
            <a:r>
              <a:rPr lang="en-US" dirty="0"/>
              <a:t>datum a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odběru</a:t>
            </a:r>
            <a:r>
              <a:rPr lang="en-US" dirty="0"/>
              <a:t> a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zaslaného</a:t>
            </a:r>
            <a:r>
              <a:rPr lang="en-US" dirty="0"/>
              <a:t> </a:t>
            </a:r>
            <a:r>
              <a:rPr lang="en-US" dirty="0" err="1"/>
              <a:t>biologického</a:t>
            </a:r>
            <a:r>
              <a:rPr lang="en-US" dirty="0"/>
              <a:t> </a:t>
            </a:r>
            <a:r>
              <a:rPr lang="en-US" dirty="0" err="1" smtClean="0"/>
              <a:t>materiálu</a:t>
            </a:r>
            <a:r>
              <a:rPr lang="cs-CZ" dirty="0" smtClean="0"/>
              <a:t>, </a:t>
            </a:r>
            <a:r>
              <a:rPr lang="cs-CZ" dirty="0"/>
              <a:t>požadovaná laboratorní </a:t>
            </a:r>
            <a:r>
              <a:rPr lang="cs-CZ" dirty="0" smtClean="0"/>
              <a:t>vyšetření atd.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1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Výpotek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/>
              <a:t>T</a:t>
            </a:r>
            <a:r>
              <a:rPr lang="cs-CZ" i="1" dirty="0" smtClean="0"/>
              <a:t>ekutina </a:t>
            </a:r>
            <a:r>
              <a:rPr lang="cs-CZ" i="1" dirty="0"/>
              <a:t>vyskytující se za patologických okolností v tělesných dutinách – peritoneální (ascites), pleurální, </a:t>
            </a:r>
            <a:r>
              <a:rPr lang="cs-CZ" i="1" dirty="0" err="1"/>
              <a:t>perikardiální</a:t>
            </a:r>
            <a:r>
              <a:rPr lang="cs-CZ" i="1" dirty="0"/>
              <a:t>, kloubní aj</a:t>
            </a:r>
            <a:r>
              <a:rPr lang="cs-CZ" i="1" dirty="0" smtClean="0"/>
              <a:t>.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Výpotek může mít různé chemické složení (ionty, nízkomolekulární látky, proteiny) a může obsahovat buněčné elementy či </a:t>
            </a:r>
            <a:r>
              <a:rPr lang="cs-CZ" dirty="0" smtClean="0"/>
              <a:t>bakterie.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Odběr výpotku provádí lékař </a:t>
            </a:r>
            <a:r>
              <a:rPr lang="cs-CZ" dirty="0" smtClean="0"/>
              <a:t>punkcí </a:t>
            </a:r>
            <a:r>
              <a:rPr lang="cs-CZ" dirty="0"/>
              <a:t>příslušné tělní </a:t>
            </a:r>
            <a:r>
              <a:rPr lang="cs-CZ" dirty="0" smtClean="0"/>
              <a:t>dutiny do nádobky bez dalších přísad.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91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Transudát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Příčinou vzniku </a:t>
            </a:r>
            <a:r>
              <a:rPr lang="cs-CZ" dirty="0" smtClean="0"/>
              <a:t>mohou </a:t>
            </a:r>
            <a:r>
              <a:rPr lang="cs-CZ" dirty="0"/>
              <a:t>být změny </a:t>
            </a:r>
            <a:r>
              <a:rPr lang="cs-CZ" dirty="0" smtClean="0"/>
              <a:t>v poměru </a:t>
            </a:r>
            <a:r>
              <a:rPr lang="cs-CZ" dirty="0" err="1"/>
              <a:t>onkotického</a:t>
            </a:r>
            <a:r>
              <a:rPr lang="cs-CZ" dirty="0"/>
              <a:t> a hydrostatického (filtračního) tlaku v kapilárním a cévním řečišti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Lze jej označit jako „</a:t>
            </a:r>
            <a:r>
              <a:rPr lang="cs-CZ" dirty="0" err="1" smtClean="0"/>
              <a:t>ultrafiltrát</a:t>
            </a:r>
            <a:r>
              <a:rPr lang="cs-CZ" dirty="0"/>
              <a:t>“ krevní plazmy, protože oproti plazmě obsahuje nízké koncentrace látek bílkovinné povahy a látek, které se v krevní plazmě na bílkoviny vážou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Exsudát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Mechanizmem </a:t>
            </a:r>
            <a:r>
              <a:rPr lang="cs-CZ" dirty="0"/>
              <a:t>vzniku </a:t>
            </a:r>
            <a:r>
              <a:rPr lang="cs-CZ" dirty="0" smtClean="0"/>
              <a:t>exsudátu </a:t>
            </a:r>
            <a:r>
              <a:rPr lang="cs-CZ" dirty="0"/>
              <a:t>je postižení endotelu kapilár zánětem či maligním rozsevem a tím zvýšení permeability kapilár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Charakter/složení exsudátu </a:t>
            </a:r>
            <a:r>
              <a:rPr lang="cs-CZ" dirty="0"/>
              <a:t>je </a:t>
            </a:r>
            <a:r>
              <a:rPr lang="cs-CZ" dirty="0" smtClean="0"/>
              <a:t>závislé </a:t>
            </a:r>
            <a:r>
              <a:rPr lang="cs-CZ" dirty="0"/>
              <a:t>na stupni zvýšení permeability endotelu kapilár.</a:t>
            </a:r>
          </a:p>
        </p:txBody>
      </p:sp>
    </p:spTree>
    <p:extLst>
      <p:ext uri="{BB962C8B-B14F-4D97-AF65-F5344CB8AC3E}">
        <p14:creationId xmlns:p14="http://schemas.microsoft.com/office/powerpoint/2010/main" val="257898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Analýza výpotku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6" y="1758181"/>
            <a:ext cx="11436350" cy="4675869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Biochemická analýza </a:t>
            </a:r>
            <a:r>
              <a:rPr lang="cs-CZ" dirty="0" smtClean="0"/>
              <a:t>výpotku pomáhá rozlišit jeho původ na základě zastoupení nízkomolekulárních látek a proteinů. Jejich srovnání s plazmatickými koncentracemi navíc může sloužit k odlišení výpotku od úniku tělesné tekutiny do dutiny (např. moči).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Morfologické vyšetření </a:t>
            </a:r>
            <a:r>
              <a:rPr lang="cs-CZ" dirty="0" smtClean="0"/>
              <a:t>výpotku slouží k vyšetření zastoupení buněčných elementů. Celkový počet bílých krvinek a poměr populací </a:t>
            </a:r>
            <a:r>
              <a:rPr lang="cs-CZ" dirty="0" err="1" smtClean="0"/>
              <a:t>mononukleárů</a:t>
            </a:r>
            <a:r>
              <a:rPr lang="cs-CZ" dirty="0" smtClean="0"/>
              <a:t> a </a:t>
            </a:r>
            <a:r>
              <a:rPr lang="cs-CZ" dirty="0" err="1" smtClean="0"/>
              <a:t>polymorfonukleárů</a:t>
            </a:r>
            <a:r>
              <a:rPr lang="cs-CZ" dirty="0" smtClean="0"/>
              <a:t> pomáhá v rozlišení charakteru výpotku a zjištění jeho příčiny (bakteriální infekce, malignita atd.).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Ve výpotku lze také </a:t>
            </a:r>
            <a:r>
              <a:rPr lang="cs-CZ" u="sng" dirty="0"/>
              <a:t>vyšetřit hematokrit</a:t>
            </a:r>
            <a:r>
              <a:rPr lang="cs-CZ" dirty="0"/>
              <a:t>, zjistit tak obsah červených krvinek a odlišit výpotek od krvácení.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19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Analýza výpotku 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6" y="1758182"/>
            <a:ext cx="11436350" cy="4692494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Buněčná složka vzorku</a:t>
            </a:r>
          </a:p>
          <a:p>
            <a:r>
              <a:rPr lang="cs-CZ" dirty="0"/>
              <a:t>h</a:t>
            </a:r>
            <a:r>
              <a:rPr lang="cs-CZ" dirty="0" smtClean="0"/>
              <a:t>ematologický analyzátor (mód body fluid)</a:t>
            </a:r>
          </a:p>
          <a:p>
            <a:r>
              <a:rPr lang="cs-CZ" dirty="0"/>
              <a:t>a</a:t>
            </a:r>
            <a:r>
              <a:rPr lang="cs-CZ" dirty="0" smtClean="0"/>
              <a:t>nalýza z</a:t>
            </a:r>
            <a:r>
              <a:rPr lang="cs-CZ" dirty="0"/>
              <a:t> necentrifugovaného </a:t>
            </a:r>
            <a:r>
              <a:rPr lang="cs-CZ" dirty="0" smtClean="0"/>
              <a:t>vzorku</a:t>
            </a:r>
          </a:p>
          <a:p>
            <a:r>
              <a:rPr lang="cs-CZ" dirty="0" smtClean="0"/>
              <a:t>WBC-BF (×10^9/L), mono a </a:t>
            </a:r>
            <a:r>
              <a:rPr lang="cs-CZ" dirty="0" err="1" smtClean="0"/>
              <a:t>polynukleáry</a:t>
            </a:r>
            <a:r>
              <a:rPr lang="cs-CZ" dirty="0" smtClean="0"/>
              <a:t> (%)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Hematokrit</a:t>
            </a:r>
          </a:p>
          <a:p>
            <a:r>
              <a:rPr lang="cs-CZ" dirty="0"/>
              <a:t>hematologický </a:t>
            </a:r>
            <a:r>
              <a:rPr lang="cs-CZ" dirty="0" smtClean="0"/>
              <a:t>analyzátor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Fibrinogen</a:t>
            </a:r>
          </a:p>
          <a:p>
            <a:r>
              <a:rPr lang="cs-CZ" dirty="0" err="1"/>
              <a:t>k</a:t>
            </a:r>
            <a:r>
              <a:rPr lang="cs-CZ" dirty="0" err="1" smtClean="0"/>
              <a:t>oagulometr</a:t>
            </a:r>
            <a:endParaRPr lang="cs-CZ" dirty="0" smtClean="0"/>
          </a:p>
          <a:p>
            <a:r>
              <a:rPr lang="cs-CZ" dirty="0"/>
              <a:t>analýza </a:t>
            </a:r>
            <a:r>
              <a:rPr lang="cs-CZ" dirty="0" smtClean="0"/>
              <a:t>ze </a:t>
            </a:r>
            <a:r>
              <a:rPr lang="cs-CZ" dirty="0" err="1" smtClean="0"/>
              <a:t>supernatantu</a:t>
            </a:r>
            <a:r>
              <a:rPr lang="cs-CZ" dirty="0"/>
              <a:t> </a:t>
            </a:r>
            <a:r>
              <a:rPr lang="cs-CZ" dirty="0" smtClean="0"/>
              <a:t>centrifugovaného </a:t>
            </a:r>
            <a:r>
              <a:rPr lang="cs-CZ" dirty="0"/>
              <a:t>vzorku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89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Analýza výpotku III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Osmolalita</a:t>
            </a:r>
          </a:p>
          <a:p>
            <a:r>
              <a:rPr lang="cs-CZ" dirty="0"/>
              <a:t>o</a:t>
            </a:r>
            <a:r>
              <a:rPr lang="cs-CZ" dirty="0" smtClean="0"/>
              <a:t>smometr </a:t>
            </a:r>
            <a:r>
              <a:rPr lang="cs-CZ" dirty="0"/>
              <a:t>Fiske</a:t>
            </a:r>
            <a:r>
              <a:rPr lang="cs-CZ" baseline="30000" dirty="0"/>
              <a:t>®</a:t>
            </a:r>
            <a:r>
              <a:rPr lang="cs-CZ" dirty="0"/>
              <a:t> </a:t>
            </a:r>
            <a:r>
              <a:rPr lang="cs-CZ" dirty="0" err="1" smtClean="0"/>
              <a:t>Micro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nalýza ze </a:t>
            </a:r>
            <a:r>
              <a:rPr lang="cs-CZ" dirty="0" err="1"/>
              <a:t>supernatantu</a:t>
            </a:r>
            <a:r>
              <a:rPr lang="cs-CZ" dirty="0"/>
              <a:t> centrifugovaného </a:t>
            </a:r>
            <a:r>
              <a:rPr lang="cs-CZ" dirty="0" smtClean="0"/>
              <a:t>vzorku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err="1"/>
              <a:t>Semikvantitativní</a:t>
            </a:r>
            <a:r>
              <a:rPr lang="cs-CZ" u="sng" dirty="0"/>
              <a:t> analýza </a:t>
            </a:r>
            <a:r>
              <a:rPr lang="cs-CZ" u="sng" dirty="0" smtClean="0"/>
              <a:t>pH</a:t>
            </a:r>
          </a:p>
          <a:p>
            <a:r>
              <a:rPr lang="cs-CZ" dirty="0"/>
              <a:t>pomocí indikátorových papírků </a:t>
            </a:r>
            <a:r>
              <a:rPr lang="cs-CZ" dirty="0" smtClean="0"/>
              <a:t>např. HEPTAPHAN</a:t>
            </a:r>
            <a:r>
              <a:rPr lang="cs-CZ" baseline="30000" dirty="0" smtClean="0"/>
              <a:t>® </a:t>
            </a:r>
            <a:r>
              <a:rPr lang="cs-CZ" dirty="0"/>
              <a:t>(porovnání se stupnicí)</a:t>
            </a:r>
          </a:p>
          <a:p>
            <a:r>
              <a:rPr lang="cs-CZ" dirty="0"/>
              <a:t>analýza z necentrifugovaného vzorku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09331"/>
      </p:ext>
    </p:extLst>
  </p:cSld>
  <p:clrMapOvr>
    <a:masterClrMapping/>
  </p:clrMapOvr>
</p:sld>
</file>

<file path=ppt/theme/theme1.xml><?xml version="1.0" encoding="utf-8"?>
<a:theme xmlns:a="http://schemas.openxmlformats.org/drawingml/2006/main" name="Úvodní slidy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6E305BA5-124E-874B-83EA-BAFD07C83220}"/>
    </a:ext>
  </a:extLst>
</a:theme>
</file>

<file path=ppt/theme/theme2.xml><?xml version="1.0" encoding="utf-8"?>
<a:theme xmlns:a="http://schemas.openxmlformats.org/drawingml/2006/main" name="Předěly, názvy kapitol">
  <a:themeElements>
    <a:clrScheme name="Vlastní 1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A34D8B02-D132-9141-AC99-256B738E9D57}"/>
    </a:ext>
  </a:extLst>
</a:theme>
</file>

<file path=ppt/theme/theme3.xml><?xml version="1.0" encoding="utf-8"?>
<a:theme xmlns:a="http://schemas.openxmlformats.org/drawingml/2006/main" name="Obsah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E24D6598-C2D4-5940-A6EE-CB8FE45EF193}"/>
    </a:ext>
  </a:extLst>
</a:theme>
</file>

<file path=ppt/theme/theme4.xml><?xml version="1.0" encoding="utf-8"?>
<a:theme xmlns:a="http://schemas.openxmlformats.org/drawingml/2006/main" name="Závěr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07E56E22-B364-8848-AD53-4FAFB9A1EB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Prezentace_novy_vizual_1 (2)</Template>
  <TotalTime>254</TotalTime>
  <Words>347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Úvodní slidy</vt:lpstr>
      <vt:lpstr>Předěly, názvy kapitol</vt:lpstr>
      <vt:lpstr>Obsah</vt:lpstr>
      <vt:lpstr>Závěr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 Memorial Cancer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Lucie Juránková, MBA</dc:creator>
  <cp:lastModifiedBy>Mgr. Andrea Wagnerová, DiS.</cp:lastModifiedBy>
  <cp:revision>34</cp:revision>
  <dcterms:created xsi:type="dcterms:W3CDTF">2021-05-14T06:34:43Z</dcterms:created>
  <dcterms:modified xsi:type="dcterms:W3CDTF">2023-03-22T12:25:55Z</dcterms:modified>
</cp:coreProperties>
</file>