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E490-11CB-4C38-9A4A-FD0A2041981D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4203-4F22-418B-BCE8-077C8ACA0E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283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E490-11CB-4C38-9A4A-FD0A2041981D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4203-4F22-418B-BCE8-077C8ACA0E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23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E490-11CB-4C38-9A4A-FD0A2041981D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4203-4F22-418B-BCE8-077C8ACA0E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152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E490-11CB-4C38-9A4A-FD0A2041981D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4203-4F22-418B-BCE8-077C8ACA0E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4012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E490-11CB-4C38-9A4A-FD0A2041981D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4203-4F22-418B-BCE8-077C8ACA0E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99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E490-11CB-4C38-9A4A-FD0A2041981D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4203-4F22-418B-BCE8-077C8ACA0E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324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E490-11CB-4C38-9A4A-FD0A2041981D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4203-4F22-418B-BCE8-077C8ACA0E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977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E490-11CB-4C38-9A4A-FD0A2041981D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4203-4F22-418B-BCE8-077C8ACA0E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263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E490-11CB-4C38-9A4A-FD0A2041981D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4203-4F22-418B-BCE8-077C8ACA0E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8328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E490-11CB-4C38-9A4A-FD0A2041981D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4203-4F22-418B-BCE8-077C8ACA0E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707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E490-11CB-4C38-9A4A-FD0A2041981D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4203-4F22-418B-BCE8-077C8ACA0E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79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EE490-11CB-4C38-9A4A-FD0A2041981D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D4203-4F22-418B-BCE8-077C8ACA0E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089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Kasuistika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Roztroušená skleróza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4669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roztroušená skleróza?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Zánět s autoimunitními rysy</a:t>
            </a:r>
          </a:p>
          <a:p>
            <a:r>
              <a:rPr lang="cs-CZ" sz="2800" dirty="0" smtClean="0"/>
              <a:t>Poškození myelinu, obalu některých nervových drah v CNS – v mozku a míše</a:t>
            </a:r>
          </a:p>
          <a:p>
            <a:r>
              <a:rPr lang="cs-CZ" sz="2800" dirty="0" smtClean="0"/>
              <a:t>V zánětlivých ložiscích jsou kromě myelinu ničena i nervová vlákna</a:t>
            </a:r>
          </a:p>
          <a:p>
            <a:r>
              <a:rPr lang="cs-CZ" sz="2800" dirty="0" smtClean="0"/>
              <a:t>Výskyt častější u žen (dg. nejčastěji mezi 20.-40.rokem života)</a:t>
            </a:r>
          </a:p>
          <a:p>
            <a:r>
              <a:rPr lang="cs-CZ" sz="2800" dirty="0" smtClean="0"/>
              <a:t>Kromě genetických vlivů má i významný vliv prostředí (infekce EBV, kouření, nedostatek vitaminu D)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576043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Klinické příznaky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Žena  35 let </a:t>
            </a:r>
          </a:p>
          <a:p>
            <a:r>
              <a:rPr lang="cs-CZ" dirty="0" smtClean="0"/>
              <a:t>přijata </a:t>
            </a:r>
            <a:r>
              <a:rPr lang="cs-CZ" dirty="0"/>
              <a:t>pro parestezie trupu a končetin </a:t>
            </a:r>
            <a:r>
              <a:rPr lang="cs-CZ" dirty="0" err="1"/>
              <a:t>pravostranně</a:t>
            </a:r>
            <a:r>
              <a:rPr lang="cs-CZ" dirty="0"/>
              <a:t> a oslabení </a:t>
            </a:r>
            <a:r>
              <a:rPr lang="cs-CZ" dirty="0" smtClean="0"/>
              <a:t>PHK (doba trvání 1 týden)</a:t>
            </a:r>
          </a:p>
          <a:p>
            <a:endParaRPr lang="cs-CZ" dirty="0" smtClean="0"/>
          </a:p>
          <a:p>
            <a:r>
              <a:rPr lang="cs-CZ" dirty="0" smtClean="0"/>
              <a:t>O typu klinických příznaků rozhoduje místo v CNS, kde se vytvořil zánětlivý infiltrát (zánět optického nervu…)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3197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Diagnostika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Klinický obraz nemoci</a:t>
            </a:r>
          </a:p>
          <a:p>
            <a:endParaRPr lang="cs-CZ" dirty="0" smtClean="0"/>
          </a:p>
          <a:p>
            <a:r>
              <a:rPr lang="cs-CZ" dirty="0" smtClean="0"/>
              <a:t>Magnetická rezonance mozku a míchy</a:t>
            </a:r>
          </a:p>
          <a:p>
            <a:pPr lvl="1"/>
            <a:r>
              <a:rPr lang="cs-CZ" dirty="0"/>
              <a:t>s nálezem mnohočetných </a:t>
            </a:r>
            <a:r>
              <a:rPr lang="cs-CZ" dirty="0" smtClean="0"/>
              <a:t>ložisek </a:t>
            </a:r>
            <a:r>
              <a:rPr lang="cs-CZ" dirty="0"/>
              <a:t>charakteru demyelinizačního </a:t>
            </a:r>
            <a:r>
              <a:rPr lang="cs-CZ" dirty="0" smtClean="0"/>
              <a:t>postižení </a:t>
            </a:r>
            <a:r>
              <a:rPr lang="cs-CZ" dirty="0" err="1" smtClean="0"/>
              <a:t>periventrikulárně</a:t>
            </a:r>
            <a:r>
              <a:rPr lang="cs-CZ" dirty="0" smtClean="0"/>
              <a:t>, </a:t>
            </a:r>
            <a:r>
              <a:rPr lang="cs-CZ" dirty="0"/>
              <a:t>ložisko míchy v et. C4 patrně stejné etiologie, další naznačené míšní ložisko v et. Th1/2.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Vyšetření mozkomíšního moku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70143"/>
            <a:ext cx="2345432" cy="224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875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Vyšetření mozkomíšního moku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Kvantitativní cytologie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Kvalitativní cytologie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sz="2400" dirty="0" smtClean="0"/>
              <a:t>přítomny lymfocyty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aktivované lymfocyty</a:t>
            </a:r>
          </a:p>
          <a:p>
            <a:pPr marL="0" indent="0">
              <a:buNone/>
            </a:pPr>
            <a:r>
              <a:rPr lang="cs-CZ" sz="2400" dirty="0" smtClean="0"/>
              <a:t>   oj. </a:t>
            </a:r>
            <a:r>
              <a:rPr lang="cs-CZ" sz="2400" dirty="0" err="1" smtClean="0"/>
              <a:t>plasmocyt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 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 </a:t>
            </a:r>
            <a:r>
              <a:rPr lang="cs-CZ" sz="2400" b="1" dirty="0" smtClean="0"/>
              <a:t>Závěr:  serózní zánět</a:t>
            </a:r>
          </a:p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79234"/>
            <a:ext cx="5466443" cy="871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áze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45024"/>
            <a:ext cx="4812319" cy="3004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9880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Biochemické </a:t>
            </a:r>
            <a:r>
              <a:rPr lang="cs-CZ" dirty="0" err="1" smtClean="0"/>
              <a:t>vyšetření,kvantitativní</a:t>
            </a:r>
            <a:r>
              <a:rPr lang="cs-CZ" dirty="0" smtClean="0"/>
              <a:t> výpočet lokální syntézy </a:t>
            </a:r>
            <a:r>
              <a:rPr lang="cs-CZ" dirty="0" err="1" smtClean="0"/>
              <a:t>Ig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43" y="1628800"/>
            <a:ext cx="5796023" cy="4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62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Diagnostika </a:t>
            </a:r>
            <a:r>
              <a:rPr lang="cs-CZ" sz="3200" dirty="0" err="1" smtClean="0"/>
              <a:t>intratékální</a:t>
            </a:r>
            <a:r>
              <a:rPr lang="cs-CZ" sz="3200" dirty="0" smtClean="0"/>
              <a:t> protilátkové</a:t>
            </a:r>
            <a:br>
              <a:rPr lang="cs-CZ" sz="3200" dirty="0" smtClean="0"/>
            </a:br>
            <a:r>
              <a:rPr lang="cs-CZ" sz="3200" dirty="0" smtClean="0"/>
              <a:t> odpovědi - </a:t>
            </a:r>
            <a:r>
              <a:rPr lang="cs-CZ" sz="3200" dirty="0" err="1" smtClean="0"/>
              <a:t>Oligoklonální</a:t>
            </a:r>
            <a:r>
              <a:rPr lang="cs-CZ" sz="3200" dirty="0" smtClean="0"/>
              <a:t> pásy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400" dirty="0" smtClean="0"/>
          </a:p>
          <a:p>
            <a:r>
              <a:rPr lang="cs-CZ" sz="2400" dirty="0" smtClean="0"/>
              <a:t>Typ 2 – svědčí </a:t>
            </a:r>
            <a:r>
              <a:rPr lang="cs-CZ" sz="2400" b="1" dirty="0" smtClean="0"/>
              <a:t>pro </a:t>
            </a:r>
            <a:r>
              <a:rPr lang="cs-CZ" sz="2400" b="1" dirty="0" err="1" smtClean="0"/>
              <a:t>intratékální</a:t>
            </a:r>
            <a:r>
              <a:rPr lang="cs-CZ" sz="2400" b="1" dirty="0" smtClean="0"/>
              <a:t> syntézu protilátek</a:t>
            </a:r>
            <a:endParaRPr lang="cs-CZ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47764"/>
            <a:ext cx="5601591" cy="582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57" y="4780680"/>
            <a:ext cx="829026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3704"/>
            <a:ext cx="864096" cy="475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580698" y="580718"/>
            <a:ext cx="519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CSF</a:t>
            </a:r>
          </a:p>
        </p:txBody>
      </p:sp>
      <p:sp>
        <p:nvSpPr>
          <p:cNvPr id="5" name="Obdélník 4"/>
          <p:cNvSpPr/>
          <p:nvPr/>
        </p:nvSpPr>
        <p:spPr>
          <a:xfrm>
            <a:off x="8178612" y="586249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943772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Léčba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Komplexní přístup</a:t>
            </a:r>
          </a:p>
          <a:p>
            <a:pPr lvl="1"/>
            <a:r>
              <a:rPr lang="cs-CZ" dirty="0" smtClean="0"/>
              <a:t>Farmakoterapie</a:t>
            </a:r>
          </a:p>
          <a:p>
            <a:pPr lvl="2"/>
            <a:r>
              <a:rPr lang="cs-CZ" dirty="0" smtClean="0"/>
              <a:t>Léčba akutní ataky -útlum </a:t>
            </a:r>
            <a:r>
              <a:rPr lang="cs-CZ" dirty="0" smtClean="0"/>
              <a:t>imunitní reakce (kortikoidy)</a:t>
            </a:r>
          </a:p>
          <a:p>
            <a:pPr lvl="2"/>
            <a:r>
              <a:rPr lang="cs-CZ" dirty="0" smtClean="0"/>
              <a:t>Léky 1.volby -</a:t>
            </a:r>
            <a:r>
              <a:rPr lang="cs-CZ" dirty="0" err="1" smtClean="0"/>
              <a:t>imunomodulace</a:t>
            </a:r>
            <a:r>
              <a:rPr lang="cs-CZ" dirty="0" smtClean="0"/>
              <a:t> </a:t>
            </a:r>
            <a:r>
              <a:rPr lang="cs-CZ" dirty="0" smtClean="0"/>
              <a:t>(interferon beta</a:t>
            </a:r>
            <a:r>
              <a:rPr lang="cs-CZ" dirty="0" smtClean="0"/>
              <a:t>, </a:t>
            </a:r>
            <a:r>
              <a:rPr lang="cs-CZ" dirty="0" err="1" smtClean="0"/>
              <a:t>glatirameracetát</a:t>
            </a:r>
            <a:r>
              <a:rPr lang="cs-CZ" dirty="0" smtClean="0"/>
              <a:t>)</a:t>
            </a:r>
          </a:p>
          <a:p>
            <a:pPr lvl="2"/>
            <a:r>
              <a:rPr lang="cs-CZ" dirty="0" smtClean="0"/>
              <a:t>Léčba 2. linie - monoklonální protilátky </a:t>
            </a:r>
            <a:r>
              <a:rPr lang="cs-CZ" dirty="0" smtClean="0"/>
              <a:t>proti VLA4 (brání migraci bílých krvinek přes HLB do </a:t>
            </a:r>
            <a:r>
              <a:rPr lang="cs-CZ" dirty="0" err="1" smtClean="0"/>
              <a:t>likvoru</a:t>
            </a:r>
            <a:r>
              <a:rPr lang="cs-CZ" dirty="0" smtClean="0"/>
              <a:t>)</a:t>
            </a:r>
            <a:endParaRPr lang="cs-CZ" dirty="0" smtClean="0"/>
          </a:p>
          <a:p>
            <a:pPr lvl="1"/>
            <a:r>
              <a:rPr lang="cs-CZ" dirty="0" smtClean="0"/>
              <a:t>Fyzioterapie</a:t>
            </a:r>
          </a:p>
          <a:p>
            <a:pPr lvl="1"/>
            <a:r>
              <a:rPr lang="cs-CZ" dirty="0" smtClean="0"/>
              <a:t>Psychoterapie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46791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205</Words>
  <Application>Microsoft Office PowerPoint</Application>
  <PresentationFormat>Předvádění na obrazovce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systému Office</vt:lpstr>
      <vt:lpstr>Kasuistika</vt:lpstr>
      <vt:lpstr>Co je roztroušená skleróza?</vt:lpstr>
      <vt:lpstr>Klinické příznaky</vt:lpstr>
      <vt:lpstr>Diagnostika</vt:lpstr>
      <vt:lpstr>Vyšetření mozkomíšního moku</vt:lpstr>
      <vt:lpstr>Biochemické vyšetření,kvantitativní výpočet lokální syntézy Ig </vt:lpstr>
      <vt:lpstr>Diagnostika intratékální protilátkové  odpovědi - Oligoklonální pásy</vt:lpstr>
      <vt:lpstr>Léčba</vt:lpstr>
    </vt:vector>
  </TitlesOfParts>
  <Company>FN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Kasuistika</dc:title>
  <dc:creator>Čermáková Zdenka</dc:creator>
  <cp:lastModifiedBy>Čermáková Zdenka</cp:lastModifiedBy>
  <cp:revision>17</cp:revision>
  <dcterms:created xsi:type="dcterms:W3CDTF">2017-09-14T07:34:22Z</dcterms:created>
  <dcterms:modified xsi:type="dcterms:W3CDTF">2017-10-06T12:47:45Z</dcterms:modified>
</cp:coreProperties>
</file>