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4" r:id="rId33"/>
    <p:sldId id="288" r:id="rId34"/>
    <p:sldId id="289" r:id="rId35"/>
    <p:sldId id="290" r:id="rId36"/>
    <p:sldId id="291" r:id="rId37"/>
    <p:sldId id="292" r:id="rId38"/>
    <p:sldId id="294" r:id="rId39"/>
    <p:sldId id="293" r:id="rId40"/>
    <p:sldId id="302" r:id="rId4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287D"/>
    <a:srgbClr val="F01928"/>
    <a:srgbClr val="9100DC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6754" autoAdjust="0"/>
  </p:normalViewPr>
  <p:slideViewPr>
    <p:cSldViewPr snapToGrid="0">
      <p:cViewPr varScale="1">
        <p:scale>
          <a:sx n="86" d="100"/>
          <a:sy n="86" d="100"/>
        </p:scale>
        <p:origin x="418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F9DEB8-F8A6-420E-B60D-4515B985E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912C5C-7CCE-4F96-8D4B-E736FC150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AC0208-8D3C-4F7E-9FA8-7D9359408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CD2A1-EC28-42B3-9C80-A2CF9AEC95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8745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42337EB-3F6A-40F1-A459-82F88D226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3CABA6-B5C3-4C4A-88B7-98740FF1D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0B7306-1EC0-472D-99A7-8AA16CE2C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45C31-7B1D-4BBB-855C-18B0EED77BB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2229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5841B0-AAFA-4CC8-9C78-A57E320AC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594C3-FF60-4411-8836-1659507DA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23394-F500-4A6E-A63D-0ED812AB4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178B6-9517-4309-A358-9D2C952A76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4573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004C1A-0452-4A1F-A537-12025317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976716-5817-4191-8495-7D19C6E3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01EFE9-6440-4E08-92EB-631C5D9A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4C73235-D7BB-4CEB-ACE8-774FFDD1E5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1700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cs-CZ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C0C2-94E5-4A25-A974-4AF5C12FA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12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om/url?sa=i&amp;rct=j&amp;q=&amp;esrc=s&amp;source=images&amp;cd=&amp;ved=2ahUKEwjn2LHwj5blAhX16OAKHYN5DvIQjRx6BAgBEAQ&amp;url=https://www.priznaky-projevy.cz/ocni/1506-epikantus-priznaky-projevy-symptomy-pricina-lecba&amp;psig=AOvVaw3ARqlehurK1BT5UmWv-l_3&amp;ust=1570949157225704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hyperlink" Target="https://www.google.com/url?sa=i&amp;rct=j&amp;q=&amp;esrc=s&amp;source=images&amp;cd=&amp;ved=2ahUKEwjilIaEkJblAhX1DWMBHTX_AwkQjRx6BAgBEAQ&amp;url=https://www.esteticistacomovoce.com.br/xantelasma-saiba-mais-sobre-essa-patologia/&amp;psig=AOvVaw0qDPbddTrsZNOak9K68yuE&amp;ust=1570949212077340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source=images&amp;cd=&amp;cad=rja&amp;uact=8&amp;ved=2ahUKEwj9j_bok5blAhW7A2MBHXbQDf4QjRx6BAgBEAQ&amp;url=/url?sa=i&amp;rct=j&amp;q=&amp;esrc=s&amp;source=images&amp;cd=&amp;ved=2ahUKEwj9j_bok5blAhW7A2MBHXbQDf4QjRx6BAgBEAQ&amp;url=https://www.pinterest.at/pin/158470480616372556/&amp;psig=AOvVaw32vOXGWS6dmY_jLyUt5jTt&amp;ust=1570950234437336&amp;psig=AOvVaw32vOXGWS6dmY_jLyUt5jTt&amp;ust=1570950234437336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hyperlink" Target="https://www.google.com/url?sa=i&amp;rct=j&amp;q=&amp;esrc=s&amp;source=images&amp;cd=&amp;ved=2ahUKEwjsstiZlJblAhVD7eAKHRdeAY8QjRx6BAgBEAQ&amp;url=https://medicoapps.org/m-thyroid-opthalmopathy/&amp;psig=AOvVaw0HrZvqX9WrPQUdc-_pSYNA&amp;ust=157095032859722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s://www.google.com/url?sa=i&amp;rct=j&amp;q=&amp;esrc=s&amp;source=images&amp;cd=&amp;ved=2ahUKEwil8oDel5blAhVZ5eAKHUmpDcwQjRx6BAgBEAQ&amp;url=https://www.thefreedictionary.com/bilateral+strabismus&amp;psig=AOvVaw1HGr4BWMEO4BT0su6gyQKZ&amp;ust=1570951264597562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hyperlink" Target="https://www.google.com/url?sa=i&amp;rct=j&amp;q=&amp;esrc=s&amp;source=images&amp;cd=&amp;ved=&amp;url=https://icrcat.com/en/nystagmus/&amp;psig=AOvVaw264nPpWBKypUO9dNzGNHB9&amp;ust=157095131378179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com/url?sa=i&amp;rct=j&amp;q=&amp;esrc=s&amp;source=images&amp;cd=&amp;ved=2ahUKEwj8yJ2EmZblAhWL5OAKHTtXDpQQjRx6BAgBEAQ&amp;url=https://www.muhadharaty.com/lecture/17154/Group-c/Hematology-pptx&amp;psig=AOvVaw3CQisw49eqKplx_q67fUkL&amp;ust=1570951615789386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D6E48-A098-416D-9446-53B52CE2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600"/>
              </a:spcBef>
              <a:buSzPct val="95000"/>
            </a:pPr>
            <a:r>
              <a:rPr lang="cs-CZ" altLang="cs-CZ" sz="5000" dirty="0"/>
              <a:t>Vyšetření hlavy a krku</a:t>
            </a:r>
            <a:br>
              <a:rPr lang="cs-CZ" altLang="cs-CZ" sz="2500" dirty="0"/>
            </a:br>
            <a:br>
              <a:rPr lang="cs-CZ" altLang="cs-CZ" sz="2500" dirty="0">
                <a:latin typeface="Constantia" panose="02030602050306030303" pitchFamily="18" charset="0"/>
              </a:rPr>
            </a:br>
            <a:br>
              <a:rPr lang="cs-CZ" altLang="cs-CZ" sz="5000" dirty="0">
                <a:latin typeface="Arial" panose="020B0604020202020204" pitchFamily="34" charset="0"/>
              </a:rPr>
            </a:br>
            <a:endParaRPr lang="cs-CZ" altLang="cs-CZ" sz="5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9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sz="1500" dirty="0"/>
          </a:p>
          <a:p>
            <a:pPr marL="0" indent="0">
              <a:buNone/>
            </a:pPr>
            <a:r>
              <a:rPr lang="sk-SK" dirty="0"/>
              <a:t>		</a:t>
            </a:r>
            <a:r>
              <a:rPr lang="sk-SK" dirty="0" err="1"/>
              <a:t>f</a:t>
            </a:r>
            <a:r>
              <a:rPr lang="sk-SK" sz="2200" b="1" dirty="0" err="1">
                <a:solidFill>
                  <a:schemeClr val="tx2"/>
                </a:solidFill>
              </a:rPr>
              <a:t>acies</a:t>
            </a:r>
            <a:r>
              <a:rPr lang="sk-SK" sz="2200" b="1" dirty="0">
                <a:solidFill>
                  <a:schemeClr val="tx2"/>
                </a:solidFill>
              </a:rPr>
              <a:t> </a:t>
            </a:r>
            <a:r>
              <a:rPr lang="sk-SK" sz="2200" b="1" dirty="0" err="1">
                <a:solidFill>
                  <a:schemeClr val="tx2"/>
                </a:solidFill>
              </a:rPr>
              <a:t>mitralis</a:t>
            </a:r>
            <a:r>
              <a:rPr lang="sk-SK" sz="2200" b="1" dirty="0">
                <a:solidFill>
                  <a:schemeClr val="tx2"/>
                </a:solidFill>
              </a:rPr>
              <a:t>			</a:t>
            </a:r>
            <a:r>
              <a:rPr lang="sk-SK" sz="2200" b="1" dirty="0" err="1">
                <a:solidFill>
                  <a:schemeClr val="tx2"/>
                </a:solidFill>
              </a:rPr>
              <a:t>facies</a:t>
            </a:r>
            <a:r>
              <a:rPr lang="sk-SK" sz="2200" b="1" dirty="0">
                <a:solidFill>
                  <a:schemeClr val="tx2"/>
                </a:solidFill>
              </a:rPr>
              <a:t> </a:t>
            </a:r>
            <a:r>
              <a:rPr lang="sk-SK" sz="2200" b="1" dirty="0" err="1">
                <a:solidFill>
                  <a:schemeClr val="tx2"/>
                </a:solidFill>
              </a:rPr>
              <a:t>thyreotoxica</a:t>
            </a:r>
            <a:endParaRPr lang="cs-CZ" sz="2200" b="1" dirty="0">
              <a:solidFill>
                <a:schemeClr val="tx2"/>
              </a:solidFill>
            </a:endParaRPr>
          </a:p>
        </p:txBody>
      </p:sp>
      <p:sp>
        <p:nvSpPr>
          <p:cNvPr id="4" name="AutoShape 2" descr="Výsledok vyhľadávania obrázkov pre dopyt facies hippocratica"/>
          <p:cNvSpPr>
            <a:spLocks noChangeAspect="1" noChangeArrowheads="1"/>
          </p:cNvSpPr>
          <p:nvPr/>
        </p:nvSpPr>
        <p:spPr bwMode="auto">
          <a:xfrm>
            <a:off x="1454984" y="-1155116"/>
            <a:ext cx="2828257" cy="282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4" name="Picture 4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490" y="888435"/>
            <a:ext cx="3645473" cy="410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Výsledok vyhľadávania obrázkov pre dopyt thyrotoxicosis f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038" y="631251"/>
            <a:ext cx="3148808" cy="475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E06F19-9E01-4F33-99BD-0EB8B1EF7B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3D84C4-F8EE-4DD1-84D3-8CF6336715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17574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Inervace</a:t>
            </a:r>
            <a:r>
              <a:rPr lang="sk-SK" b="1" dirty="0"/>
              <a:t> hlavových </a:t>
            </a:r>
            <a:r>
              <a:rPr lang="sk-SK" b="1" dirty="0" err="1"/>
              <a:t>nervů</a:t>
            </a:r>
            <a:endParaRPr lang="cs-CZ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k-SK" sz="2200" b="1" dirty="0" err="1">
                <a:solidFill>
                  <a:schemeClr val="tx2"/>
                </a:solidFill>
              </a:rPr>
              <a:t>nervus</a:t>
            </a:r>
            <a:r>
              <a:rPr lang="sk-SK" sz="2200" b="1" dirty="0">
                <a:solidFill>
                  <a:schemeClr val="tx2"/>
                </a:solidFill>
              </a:rPr>
              <a:t> facialis n. VII</a:t>
            </a:r>
          </a:p>
          <a:p>
            <a:pPr marL="720000" indent="-342900">
              <a:buFont typeface="Arial" panose="020B0604020202020204" pitchFamily="34" charset="0"/>
              <a:buChar char="•"/>
            </a:pPr>
            <a:r>
              <a:rPr lang="sk-SK" sz="2200" dirty="0" err="1">
                <a:solidFill>
                  <a:schemeClr val="tx2"/>
                </a:solidFill>
              </a:rPr>
              <a:t>paréza</a:t>
            </a:r>
            <a:r>
              <a:rPr lang="sk-SK" sz="2200" dirty="0">
                <a:solidFill>
                  <a:schemeClr val="tx2"/>
                </a:solidFill>
              </a:rPr>
              <a:t> </a:t>
            </a:r>
            <a:r>
              <a:rPr lang="sk-SK" sz="2200" dirty="0" err="1">
                <a:solidFill>
                  <a:schemeClr val="tx2"/>
                </a:solidFill>
              </a:rPr>
              <a:t>centrální</a:t>
            </a:r>
            <a:r>
              <a:rPr lang="sk-SK" sz="2200" dirty="0">
                <a:solidFill>
                  <a:schemeClr val="tx2"/>
                </a:solidFill>
              </a:rPr>
              <a:t> </a:t>
            </a:r>
            <a:r>
              <a:rPr lang="sk-SK" sz="2200" dirty="0"/>
              <a:t>– jednostranné </a:t>
            </a:r>
            <a:r>
              <a:rPr lang="sk-SK" sz="2200" dirty="0" err="1"/>
              <a:t>postižení</a:t>
            </a:r>
            <a:r>
              <a:rPr lang="sk-SK" sz="2200" dirty="0"/>
              <a:t> dolní </a:t>
            </a:r>
            <a:r>
              <a:rPr lang="sk-SK" sz="2200" dirty="0" err="1"/>
              <a:t>větve</a:t>
            </a:r>
            <a:r>
              <a:rPr lang="sk-SK" sz="2200" dirty="0"/>
              <a:t> - pokles </a:t>
            </a:r>
            <a:r>
              <a:rPr lang="sk-SK" sz="2200" dirty="0" err="1"/>
              <a:t>koutku</a:t>
            </a:r>
            <a:r>
              <a:rPr lang="sk-SK" sz="2200" dirty="0"/>
              <a:t>, </a:t>
            </a:r>
            <a:r>
              <a:rPr lang="sk-SK" sz="2200" dirty="0" err="1"/>
              <a:t>vyhlazení</a:t>
            </a:r>
            <a:r>
              <a:rPr lang="sk-SK" sz="2200" dirty="0"/>
              <a:t> </a:t>
            </a:r>
            <a:r>
              <a:rPr lang="sk-SK" sz="2200" dirty="0" err="1"/>
              <a:t>nasolabiální</a:t>
            </a:r>
            <a:r>
              <a:rPr lang="sk-SK" sz="2200" dirty="0"/>
              <a:t> </a:t>
            </a:r>
            <a:r>
              <a:rPr lang="sk-SK" sz="2200" dirty="0" err="1"/>
              <a:t>rýhy</a:t>
            </a:r>
            <a:r>
              <a:rPr lang="sk-SK" sz="2200" dirty="0"/>
              <a:t>, </a:t>
            </a:r>
            <a:r>
              <a:rPr lang="sk-SK" sz="2200" dirty="0" err="1"/>
              <a:t>neschopnost</a:t>
            </a:r>
            <a:r>
              <a:rPr lang="sk-SK" sz="2200" dirty="0"/>
              <a:t> </a:t>
            </a:r>
            <a:r>
              <a:rPr lang="sk-SK" sz="2200" dirty="0" err="1"/>
              <a:t>zapískat</a:t>
            </a:r>
            <a:r>
              <a:rPr lang="sk-SK" sz="2200" dirty="0"/>
              <a:t>, </a:t>
            </a:r>
            <a:r>
              <a:rPr lang="sk-SK" sz="2200" dirty="0" err="1"/>
              <a:t>sešpulit</a:t>
            </a:r>
            <a:r>
              <a:rPr lang="sk-SK" sz="2200" dirty="0"/>
              <a:t> ústa</a:t>
            </a:r>
            <a:endParaRPr lang="cs-CZ" sz="2200" dirty="0"/>
          </a:p>
          <a:p>
            <a:pPr marL="720000" indent="-342900">
              <a:buFont typeface="Arial" panose="020B0604020202020204" pitchFamily="34" charset="0"/>
              <a:buChar char="•"/>
            </a:pPr>
            <a:r>
              <a:rPr lang="sk-SK" sz="2200" dirty="0" err="1">
                <a:solidFill>
                  <a:schemeClr val="tx2"/>
                </a:solidFill>
              </a:rPr>
              <a:t>paréza</a:t>
            </a:r>
            <a:r>
              <a:rPr lang="sk-SK" sz="2200" dirty="0">
                <a:solidFill>
                  <a:schemeClr val="tx2"/>
                </a:solidFill>
              </a:rPr>
              <a:t> </a:t>
            </a:r>
            <a:r>
              <a:rPr lang="sk-SK" sz="2200" dirty="0" err="1">
                <a:solidFill>
                  <a:schemeClr val="tx2"/>
                </a:solidFill>
              </a:rPr>
              <a:t>periferní</a:t>
            </a:r>
            <a:r>
              <a:rPr lang="sk-SK" sz="2200" dirty="0">
                <a:solidFill>
                  <a:schemeClr val="tx2"/>
                </a:solidFill>
              </a:rPr>
              <a:t> </a:t>
            </a:r>
            <a:r>
              <a:rPr lang="sk-SK" sz="2200" dirty="0"/>
              <a:t>– jednostranné </a:t>
            </a:r>
            <a:r>
              <a:rPr lang="sk-SK" sz="2200" dirty="0" err="1"/>
              <a:t>postižení</a:t>
            </a:r>
            <a:r>
              <a:rPr lang="sk-SK" sz="2200" dirty="0"/>
              <a:t> horní i dolní </a:t>
            </a:r>
            <a:r>
              <a:rPr lang="sk-SK" sz="2200" dirty="0" err="1"/>
              <a:t>větvě</a:t>
            </a:r>
            <a:endParaRPr lang="sk-SK" sz="2200" dirty="0"/>
          </a:p>
          <a:p>
            <a:pPr marL="720000" indent="0">
              <a:buNone/>
            </a:pPr>
            <a:r>
              <a:rPr lang="sk-SK" sz="2200" dirty="0"/>
              <a:t>    - dolní </a:t>
            </a:r>
            <a:r>
              <a:rPr lang="sk-SK" sz="2200" dirty="0" err="1"/>
              <a:t>větev</a:t>
            </a:r>
            <a:r>
              <a:rPr lang="sk-SK" sz="2200" dirty="0"/>
              <a:t> – </a:t>
            </a:r>
            <a:r>
              <a:rPr lang="sk-SK" sz="2200" dirty="0" err="1"/>
              <a:t>viz</a:t>
            </a:r>
            <a:r>
              <a:rPr lang="sk-SK" sz="2200" dirty="0"/>
              <a:t>. výše </a:t>
            </a:r>
          </a:p>
          <a:p>
            <a:pPr marL="720000" indent="0">
              <a:buNone/>
            </a:pPr>
            <a:r>
              <a:rPr lang="sk-SK" sz="2200" dirty="0"/>
              <a:t>    - horní </a:t>
            </a:r>
            <a:r>
              <a:rPr lang="sk-SK" sz="2200" dirty="0" err="1"/>
              <a:t>větev</a:t>
            </a:r>
            <a:r>
              <a:rPr lang="sk-SK" sz="2200" dirty="0"/>
              <a:t> – asymetrie </a:t>
            </a:r>
            <a:r>
              <a:rPr lang="sk-SK" sz="2200" dirty="0" err="1"/>
              <a:t>očních</a:t>
            </a:r>
            <a:r>
              <a:rPr lang="sk-SK" sz="2200" dirty="0"/>
              <a:t> </a:t>
            </a:r>
            <a:r>
              <a:rPr lang="sk-SK" sz="2200" dirty="0" err="1"/>
              <a:t>štěrbin</a:t>
            </a:r>
            <a:r>
              <a:rPr lang="sk-SK" sz="2200" dirty="0"/>
              <a:t>, </a:t>
            </a:r>
            <a:r>
              <a:rPr lang="sk-SK" sz="2200" dirty="0" err="1"/>
              <a:t>neschopnost</a:t>
            </a:r>
            <a:r>
              <a:rPr lang="sk-SK" sz="2200" dirty="0"/>
              <a:t> </a:t>
            </a:r>
            <a:r>
              <a:rPr lang="sk-SK" sz="2200" dirty="0" err="1"/>
              <a:t>zavřít</a:t>
            </a:r>
            <a:r>
              <a:rPr lang="sk-SK" sz="2200" dirty="0"/>
              <a:t> oko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C9E5F48-8A9B-4AEC-BFA8-4FD907CEDF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E19B17-F074-4EA2-A202-5FF2362F73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02560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D1C718F-E01A-4DCF-AFBE-4254ECA4D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019170C-9ED5-409D-A1FB-D7EC9272F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" y="181704"/>
            <a:ext cx="11086333" cy="584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F714E50-2B55-4A2E-BD94-2EAE84D10F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A8E988-E221-4AAF-9EF0-8D1D542992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9568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Inervace</a:t>
            </a:r>
            <a:r>
              <a:rPr lang="sk-SK" b="1" dirty="0"/>
              <a:t> hlavových nervu – N. </a:t>
            </a:r>
            <a:r>
              <a:rPr lang="sk-SK" dirty="0"/>
              <a:t>t</a:t>
            </a:r>
            <a:r>
              <a:rPr lang="sk-SK" b="1" dirty="0"/>
              <a:t>rigeminus</a:t>
            </a:r>
            <a:endParaRPr lang="cs-CZ" b="1" dirty="0"/>
          </a:p>
        </p:txBody>
      </p:sp>
      <p:pic>
        <p:nvPicPr>
          <p:cNvPr id="7170" name="Picture 2" descr="Výsledok vyhľadávania obrázkov pre dopyt trigeminus palp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" y="1345616"/>
            <a:ext cx="5597235" cy="482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168549-F618-4CBE-9F58-50EACD316E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9446C9-2B11-4032-8AEC-EB65A0F959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29660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Oči a okolí</a:t>
            </a:r>
            <a:endParaRPr lang="cs-CZ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k-SK" sz="2200" b="1" dirty="0">
                <a:solidFill>
                  <a:schemeClr val="tx2"/>
                </a:solidFill>
              </a:rPr>
              <a:t>fyziologicky</a:t>
            </a:r>
            <a:r>
              <a:rPr lang="sk-SK" sz="2200" dirty="0"/>
              <a:t> – obočí symetrické, </a:t>
            </a:r>
            <a:r>
              <a:rPr lang="sk-SK" sz="2200" dirty="0" err="1"/>
              <a:t>víčka</a:t>
            </a:r>
            <a:r>
              <a:rPr lang="sk-SK" sz="2200" dirty="0"/>
              <a:t> bez </a:t>
            </a:r>
            <a:r>
              <a:rPr lang="sk-SK" sz="2200" dirty="0" err="1"/>
              <a:t>otoku</a:t>
            </a:r>
            <a:r>
              <a:rPr lang="sk-SK" sz="2200" dirty="0"/>
              <a:t>, oční </a:t>
            </a:r>
            <a:r>
              <a:rPr lang="sk-SK" sz="2200" dirty="0" err="1"/>
              <a:t>štěrbiny</a:t>
            </a:r>
            <a:r>
              <a:rPr lang="sk-SK" sz="2200" dirty="0"/>
              <a:t> symetrické, </a:t>
            </a:r>
            <a:r>
              <a:rPr lang="sk-SK" sz="2200" dirty="0" err="1"/>
              <a:t>bulby</a:t>
            </a:r>
            <a:r>
              <a:rPr lang="sk-SK" sz="2200" dirty="0"/>
              <a:t> </a:t>
            </a:r>
            <a:r>
              <a:rPr lang="sk-SK" sz="2200" dirty="0" err="1"/>
              <a:t>ve</a:t>
            </a:r>
            <a:r>
              <a:rPr lang="sk-SK" sz="2200" dirty="0"/>
              <a:t> </a:t>
            </a:r>
            <a:r>
              <a:rPr lang="sk-SK" sz="2200" dirty="0" err="1"/>
              <a:t>středním</a:t>
            </a:r>
            <a:r>
              <a:rPr lang="sk-SK" sz="2200" dirty="0"/>
              <a:t> postavení, </a:t>
            </a:r>
            <a:r>
              <a:rPr lang="sk-SK" sz="2200" dirty="0" err="1"/>
              <a:t>volně</a:t>
            </a:r>
            <a:r>
              <a:rPr lang="sk-SK" sz="2200" dirty="0"/>
              <a:t> pohyblivé </a:t>
            </a:r>
            <a:r>
              <a:rPr lang="sk-SK" sz="2200" dirty="0" err="1"/>
              <a:t>všemi</a:t>
            </a:r>
            <a:r>
              <a:rPr lang="sk-SK" sz="2200" dirty="0"/>
              <a:t> </a:t>
            </a:r>
            <a:r>
              <a:rPr lang="sk-SK" sz="2200" dirty="0" err="1"/>
              <a:t>směry</a:t>
            </a:r>
            <a:endParaRPr lang="sk-SK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2200" b="1" dirty="0">
                <a:solidFill>
                  <a:schemeClr val="tx2"/>
                </a:solidFill>
              </a:rPr>
              <a:t>obočí</a:t>
            </a:r>
            <a:r>
              <a:rPr lang="sk-SK" sz="2200" dirty="0"/>
              <a:t> – asymetrie u </a:t>
            </a:r>
            <a:r>
              <a:rPr lang="sk-SK" sz="2200" dirty="0" err="1"/>
              <a:t>vrozených</a:t>
            </a:r>
            <a:r>
              <a:rPr lang="sk-SK" sz="2200" dirty="0"/>
              <a:t> </a:t>
            </a:r>
            <a:r>
              <a:rPr lang="sk-SK" sz="2200" dirty="0" err="1"/>
              <a:t>vad</a:t>
            </a:r>
            <a:r>
              <a:rPr lang="cs-CZ" sz="2200" dirty="0"/>
              <a:t>, prořídnutí temporálně u hypotyreózy, </a:t>
            </a:r>
            <a:r>
              <a:rPr lang="cs-CZ" sz="2200" dirty="0" err="1"/>
              <a:t>hirsuitismus</a:t>
            </a:r>
            <a:r>
              <a:rPr lang="cs-CZ" sz="2200" dirty="0"/>
              <a:t> – nadměrně vyvinuté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24A270A-7D79-4014-B587-9809882BDD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3CDD601-D516-43FC-8C42-D680A1B23F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53343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Oči a okolí - víčka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k-SK" b="1" dirty="0"/>
              <a:t> </a:t>
            </a:r>
            <a:r>
              <a:rPr lang="sk-SK" sz="2400" b="1" dirty="0" err="1">
                <a:solidFill>
                  <a:schemeClr val="tx2"/>
                </a:solidFill>
              </a:rPr>
              <a:t>otoky</a:t>
            </a:r>
            <a:r>
              <a:rPr lang="sk-SK" sz="2400" b="1" dirty="0">
                <a:solidFill>
                  <a:schemeClr val="tx2"/>
                </a:solidFill>
              </a:rPr>
              <a:t> </a:t>
            </a:r>
          </a:p>
          <a:p>
            <a:pPr marL="720000" indent="-342900">
              <a:buFont typeface="Arial" panose="020B0604020202020204" pitchFamily="34" charset="0"/>
              <a:buChar char="•"/>
            </a:pPr>
            <a:r>
              <a:rPr lang="sk-SK" sz="2400" dirty="0"/>
              <a:t>   </a:t>
            </a:r>
            <a:r>
              <a:rPr lang="sk-SK" sz="2400" dirty="0" err="1"/>
              <a:t>oboustraně</a:t>
            </a:r>
            <a:r>
              <a:rPr lang="sk-SK" sz="2400" dirty="0"/>
              <a:t> u </a:t>
            </a:r>
            <a:r>
              <a:rPr lang="sk-SK" sz="2400" dirty="0" err="1"/>
              <a:t>glomerulonegritídy</a:t>
            </a:r>
            <a:r>
              <a:rPr lang="sk-SK" sz="2400" dirty="0"/>
              <a:t> a </a:t>
            </a:r>
            <a:r>
              <a:rPr lang="sk-SK" sz="2400" dirty="0" err="1"/>
              <a:t>hypotyreózy</a:t>
            </a:r>
            <a:endParaRPr lang="sk-SK" sz="2400" dirty="0"/>
          </a:p>
          <a:p>
            <a:pPr marL="720000" indent="-342900">
              <a:buFont typeface="Arial" panose="020B0604020202020204" pitchFamily="34" charset="0"/>
              <a:buChar char="•"/>
            </a:pPr>
            <a:r>
              <a:rPr lang="sk-SK" sz="2400" dirty="0"/>
              <a:t>   </a:t>
            </a:r>
            <a:r>
              <a:rPr lang="sk-SK" sz="2400" dirty="0" err="1"/>
              <a:t>jednostranně</a:t>
            </a:r>
            <a:r>
              <a:rPr lang="sk-SK" sz="2400" dirty="0"/>
              <a:t>	- </a:t>
            </a:r>
            <a:r>
              <a:rPr lang="sk-SK" sz="2400" dirty="0" err="1"/>
              <a:t>chalazion</a:t>
            </a:r>
            <a:r>
              <a:rPr lang="sk-SK" sz="2400" dirty="0"/>
              <a:t> – </a:t>
            </a:r>
            <a:r>
              <a:rPr lang="sk-SK" sz="2400" dirty="0" err="1"/>
              <a:t>zánět</a:t>
            </a:r>
            <a:r>
              <a:rPr lang="sk-SK" sz="2400" dirty="0"/>
              <a:t> </a:t>
            </a:r>
            <a:r>
              <a:rPr lang="sk-SK" sz="2400" dirty="0" err="1"/>
              <a:t>Meibomské</a:t>
            </a:r>
            <a:r>
              <a:rPr lang="sk-SK" sz="2400" dirty="0"/>
              <a:t> </a:t>
            </a:r>
            <a:r>
              <a:rPr lang="sk-SK" sz="2400" dirty="0" err="1"/>
              <a:t>žlázy</a:t>
            </a:r>
            <a:endParaRPr lang="sk-SK" sz="2400" dirty="0"/>
          </a:p>
          <a:p>
            <a:pPr marL="0" indent="0">
              <a:buNone/>
            </a:pPr>
            <a:r>
              <a:rPr lang="sk-SK" sz="2400" dirty="0"/>
              <a:t>	               	- </a:t>
            </a:r>
            <a:r>
              <a:rPr lang="sk-SK" sz="2400" dirty="0" err="1"/>
              <a:t>hordeolum</a:t>
            </a:r>
            <a:r>
              <a:rPr lang="sk-SK" sz="2400" dirty="0"/>
              <a:t> – absces mazové </a:t>
            </a:r>
            <a:r>
              <a:rPr lang="sk-SK" sz="2400" dirty="0" err="1"/>
              <a:t>žlázy</a:t>
            </a:r>
            <a:endParaRPr lang="sk-SK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2400" b="1" dirty="0">
                <a:solidFill>
                  <a:schemeClr val="tx2"/>
                </a:solidFill>
              </a:rPr>
              <a:t>CAVE – </a:t>
            </a:r>
            <a:r>
              <a:rPr lang="sk-SK" sz="2400" b="1" dirty="0" err="1">
                <a:solidFill>
                  <a:schemeClr val="tx2"/>
                </a:solidFill>
              </a:rPr>
              <a:t>brýlovitý</a:t>
            </a:r>
            <a:r>
              <a:rPr lang="sk-SK" sz="2400" b="1" dirty="0">
                <a:solidFill>
                  <a:schemeClr val="tx2"/>
                </a:solidFill>
              </a:rPr>
              <a:t> </a:t>
            </a:r>
            <a:r>
              <a:rPr lang="sk-SK" sz="2400" b="1" dirty="0" err="1">
                <a:solidFill>
                  <a:schemeClr val="tx2"/>
                </a:solidFill>
              </a:rPr>
              <a:t>hematom</a:t>
            </a:r>
            <a:r>
              <a:rPr lang="sk-SK" sz="2400" b="1" dirty="0">
                <a:solidFill>
                  <a:schemeClr val="tx2"/>
                </a:solidFill>
              </a:rPr>
              <a:t> </a:t>
            </a:r>
            <a:r>
              <a:rPr lang="sk-SK" sz="2400" dirty="0"/>
              <a:t>– </a:t>
            </a:r>
            <a:r>
              <a:rPr lang="sk-SK" sz="2400" dirty="0" err="1"/>
              <a:t>fraktura</a:t>
            </a:r>
            <a:r>
              <a:rPr lang="sk-SK" sz="2400" dirty="0"/>
              <a:t> baze </a:t>
            </a:r>
            <a:r>
              <a:rPr lang="sk-SK" sz="2400" dirty="0" err="1"/>
              <a:t>lební</a:t>
            </a:r>
            <a:endParaRPr lang="sk-SK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2400" b="1" dirty="0" err="1">
                <a:solidFill>
                  <a:schemeClr val="tx2"/>
                </a:solidFill>
              </a:rPr>
              <a:t>epikantus</a:t>
            </a:r>
            <a:r>
              <a:rPr lang="sk-SK" sz="2400" dirty="0"/>
              <a:t> – kožní </a:t>
            </a:r>
            <a:r>
              <a:rPr lang="sk-SK" sz="2400" dirty="0" err="1"/>
              <a:t>řasa</a:t>
            </a:r>
            <a:r>
              <a:rPr lang="sk-SK" sz="2400" dirty="0"/>
              <a:t> </a:t>
            </a:r>
            <a:r>
              <a:rPr lang="sk-SK" sz="2400" dirty="0" err="1"/>
              <a:t>překrývající</a:t>
            </a:r>
            <a:r>
              <a:rPr lang="sk-SK" sz="2400" dirty="0"/>
              <a:t> </a:t>
            </a:r>
            <a:r>
              <a:rPr lang="sk-SK" sz="2400" dirty="0" err="1"/>
              <a:t>vnitrní</a:t>
            </a:r>
            <a:r>
              <a:rPr lang="sk-SK" sz="2400" dirty="0"/>
              <a:t> </a:t>
            </a:r>
            <a:r>
              <a:rPr lang="sk-SK" sz="2400" dirty="0" err="1"/>
              <a:t>koutek</a:t>
            </a:r>
            <a:r>
              <a:rPr lang="sk-SK" sz="2400" dirty="0"/>
              <a:t> – </a:t>
            </a:r>
            <a:r>
              <a:rPr lang="sk-SK" sz="2400" dirty="0" err="1"/>
              <a:t>mongolismus</a:t>
            </a:r>
            <a:r>
              <a:rPr lang="sk-SK" sz="2400" dirty="0"/>
              <a:t> – M. </a:t>
            </a:r>
            <a:r>
              <a:rPr lang="sk-SK" sz="2400" dirty="0" err="1"/>
              <a:t>Down</a:t>
            </a:r>
            <a:endParaRPr lang="sk-SK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2400" b="1" dirty="0" err="1">
                <a:solidFill>
                  <a:schemeClr val="tx2"/>
                </a:solidFill>
              </a:rPr>
              <a:t>ektropium</a:t>
            </a:r>
            <a:r>
              <a:rPr lang="sk-SK" sz="2400" b="1" dirty="0">
                <a:solidFill>
                  <a:schemeClr val="tx2"/>
                </a:solidFill>
              </a:rPr>
              <a:t>/</a:t>
            </a:r>
            <a:r>
              <a:rPr lang="sk-SK" sz="2400" b="1" dirty="0" err="1">
                <a:solidFill>
                  <a:schemeClr val="tx2"/>
                </a:solidFill>
              </a:rPr>
              <a:t>entropium</a:t>
            </a:r>
            <a:r>
              <a:rPr lang="sk-SK" sz="2400" dirty="0">
                <a:solidFill>
                  <a:schemeClr val="tx2"/>
                </a:solidFill>
              </a:rPr>
              <a:t> </a:t>
            </a:r>
            <a:r>
              <a:rPr lang="sk-SK" sz="2400" dirty="0"/>
              <a:t>– </a:t>
            </a:r>
            <a:r>
              <a:rPr lang="sk-SK" sz="2400" dirty="0" err="1"/>
              <a:t>přetočení</a:t>
            </a:r>
            <a:r>
              <a:rPr lang="sk-SK" sz="2400" dirty="0"/>
              <a:t> okraje </a:t>
            </a:r>
            <a:r>
              <a:rPr lang="sk-SK" sz="2400" dirty="0" err="1"/>
              <a:t>víčka</a:t>
            </a:r>
            <a:r>
              <a:rPr lang="sk-SK" sz="2400" dirty="0"/>
              <a:t> </a:t>
            </a:r>
            <a:r>
              <a:rPr lang="sk-SK" sz="2400" dirty="0" err="1"/>
              <a:t>zevně</a:t>
            </a:r>
            <a:r>
              <a:rPr lang="sk-SK" sz="2400" dirty="0"/>
              <a:t>/</a:t>
            </a:r>
            <a:r>
              <a:rPr lang="sk-SK" sz="2400" dirty="0" err="1"/>
              <a:t>vnitřně</a:t>
            </a:r>
            <a:endParaRPr lang="sk-SK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2400" b="1" dirty="0" err="1">
                <a:solidFill>
                  <a:schemeClr val="tx2"/>
                </a:solidFill>
              </a:rPr>
              <a:t>xantelasmata</a:t>
            </a:r>
            <a:r>
              <a:rPr lang="sk-SK" sz="2400" dirty="0"/>
              <a:t> – na </a:t>
            </a:r>
            <a:r>
              <a:rPr lang="sk-SK" sz="2400" dirty="0" err="1"/>
              <a:t>horních</a:t>
            </a:r>
            <a:r>
              <a:rPr lang="sk-SK" sz="2400" dirty="0"/>
              <a:t> </a:t>
            </a:r>
            <a:r>
              <a:rPr lang="sk-SK" sz="2400" dirty="0" err="1"/>
              <a:t>víčkách</a:t>
            </a:r>
            <a:r>
              <a:rPr lang="sk-SK" sz="2400" dirty="0"/>
              <a:t> </a:t>
            </a:r>
            <a:r>
              <a:rPr lang="sk-SK" sz="2400" dirty="0" err="1"/>
              <a:t>pŕi</a:t>
            </a:r>
            <a:r>
              <a:rPr lang="sk-SK" sz="2400" dirty="0"/>
              <a:t> </a:t>
            </a:r>
            <a:r>
              <a:rPr lang="sk-SK" sz="2400" dirty="0" err="1"/>
              <a:t>hyperlipoproteinémii</a:t>
            </a:r>
            <a:endParaRPr lang="sk-SK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9B91DB9-15FF-4069-BE60-2489375C1F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7326C8C-71AA-4178-AE0E-8F830341E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79791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Brýlovitý</a:t>
            </a:r>
            <a:r>
              <a:rPr lang="sk-SK" b="1" dirty="0"/>
              <a:t> </a:t>
            </a:r>
            <a:r>
              <a:rPr lang="sk-SK" b="1" dirty="0" err="1"/>
              <a:t>hematom</a:t>
            </a:r>
            <a:endParaRPr lang="cs-CZ" b="1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D2F349B-0973-4660-8861-293511FE7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Výsledok vyhľadávania obrázkov pre dopyt periorbital hemat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1586377"/>
            <a:ext cx="7848266" cy="444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EE887D-C5BC-4FCA-B53B-8BA5C48B16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BD48F0-A989-4CBF-A461-22E2D1C723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9923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</a:t>
            </a:r>
            <a:r>
              <a:rPr lang="cs-CZ" sz="2200" b="1" dirty="0">
                <a:solidFill>
                  <a:schemeClr val="tx2"/>
                </a:solidFill>
              </a:rPr>
              <a:t>Epikantus				</a:t>
            </a:r>
            <a:r>
              <a:rPr lang="cs-CZ" sz="2200" b="1" dirty="0" err="1">
                <a:solidFill>
                  <a:schemeClr val="tx2"/>
                </a:solidFill>
              </a:rPr>
              <a:t>Xantelasmata</a:t>
            </a:r>
            <a:endParaRPr lang="cs-CZ" sz="2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Výsledok vyhľadávania obrázkov pre dopyt epikantu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1419393"/>
            <a:ext cx="4727074" cy="355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ľadávania obrázkov pre dopyt xantelasm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650" y="1419393"/>
            <a:ext cx="6315221" cy="355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7179AE-AC9F-460B-91A7-7406461FD7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6C8FA6-5441-42E2-BFDF-8E548BE63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45341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Oční štěrbiny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859703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200" dirty="0"/>
              <a:t>fyziologicky symetrické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/>
              <a:t>oboustranné zúžení u blefarospasmu – mimovolné tonické a spastické </a:t>
            </a:r>
            <a:r>
              <a:rPr lang="cs-CZ" sz="2200" dirty="0" err="1"/>
              <a:t>kotrakce</a:t>
            </a:r>
            <a:r>
              <a:rPr lang="cs-CZ" sz="2200" dirty="0"/>
              <a:t> m. </a:t>
            </a:r>
            <a:r>
              <a:rPr lang="cs-CZ" sz="2200" dirty="0" err="1"/>
              <a:t>orbicularis</a:t>
            </a:r>
            <a:r>
              <a:rPr lang="cs-CZ" sz="2200" dirty="0"/>
              <a:t> </a:t>
            </a:r>
            <a:r>
              <a:rPr lang="cs-CZ" sz="2200" dirty="0" err="1"/>
              <a:t>oculi</a:t>
            </a:r>
            <a:endParaRPr lang="cs-CZ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/>
              <a:t>oboustranné rozšíření u exoftalmu – při pohledu dolů srpek bělma nad duhovkou – </a:t>
            </a:r>
            <a:r>
              <a:rPr lang="cs-CZ" sz="2200" dirty="0" err="1"/>
              <a:t>Graefeho</a:t>
            </a:r>
            <a:r>
              <a:rPr lang="cs-CZ" sz="2200" dirty="0"/>
              <a:t> příznak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/>
              <a:t>asymetrie při jednostranné ptóze víčka </a:t>
            </a:r>
          </a:p>
          <a:p>
            <a:pPr marL="720000" indent="-342900">
              <a:buFont typeface="Arial" panose="020B0604020202020204" pitchFamily="34" charset="0"/>
              <a:buChar char="•"/>
            </a:pPr>
            <a:r>
              <a:rPr lang="cs-CZ" sz="2200" dirty="0" err="1"/>
              <a:t>Hornerův</a:t>
            </a:r>
            <a:r>
              <a:rPr lang="cs-CZ" sz="2200" dirty="0"/>
              <a:t> syndrom – ptóza, mióza, </a:t>
            </a:r>
            <a:r>
              <a:rPr lang="cs-CZ" sz="2200" dirty="0" err="1"/>
              <a:t>enoftalmus</a:t>
            </a:r>
            <a:r>
              <a:rPr lang="cs-CZ" sz="2200" dirty="0"/>
              <a:t> – léze krčního sympatiku</a:t>
            </a:r>
          </a:p>
          <a:p>
            <a:pPr marL="720000" indent="-342900">
              <a:buFont typeface="Arial" panose="020B0604020202020204" pitchFamily="34" charset="0"/>
              <a:buChar char="•"/>
            </a:pPr>
            <a:r>
              <a:rPr lang="cs-CZ" sz="2200" dirty="0" err="1"/>
              <a:t>priferní</a:t>
            </a:r>
            <a:r>
              <a:rPr lang="cs-CZ" sz="2200" dirty="0"/>
              <a:t> paréza N. </a:t>
            </a:r>
            <a:r>
              <a:rPr lang="cs-CZ" sz="2200" dirty="0" err="1"/>
              <a:t>facialis</a:t>
            </a:r>
            <a:r>
              <a:rPr lang="cs-CZ" sz="2200" dirty="0"/>
              <a:t> viz. výše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1B04F10-E97D-48B5-BA5E-CA53F1D92D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D1F1317-78B3-428E-8AB9-0775B8062A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67812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AFC6B3-B5AC-45D2-9F38-267FC7EC9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72000" indent="0">
              <a:buNone/>
            </a:pPr>
            <a:endParaRPr lang="cs-CZ" sz="1500" dirty="0"/>
          </a:p>
          <a:p>
            <a:pPr marL="72000" indent="0">
              <a:buNone/>
            </a:pPr>
            <a:r>
              <a:rPr lang="cs-CZ" sz="1500" dirty="0"/>
              <a:t>	</a:t>
            </a:r>
            <a:r>
              <a:rPr lang="cs-CZ" sz="2200" b="1" dirty="0" err="1">
                <a:solidFill>
                  <a:schemeClr val="tx2"/>
                </a:solidFill>
              </a:rPr>
              <a:t>Hornerův</a:t>
            </a:r>
            <a:r>
              <a:rPr lang="cs-CZ" sz="2200" b="1" dirty="0">
                <a:solidFill>
                  <a:schemeClr val="tx2"/>
                </a:solidFill>
              </a:rPr>
              <a:t> syndrom</a:t>
            </a:r>
          </a:p>
        </p:txBody>
      </p:sp>
      <p:pic>
        <p:nvPicPr>
          <p:cNvPr id="2050" name="Picture 2" descr="Súvisiaci obrázo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3" y="1296002"/>
            <a:ext cx="5278376" cy="319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ok vyhľadávania obrázkov pre dopyt graefe's sig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96002"/>
            <a:ext cx="5446811" cy="372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11E52E-B097-46A9-AEB5-9680C65500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F79BFB-C213-4832-BCAC-F8881BBE32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53488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400" y="711908"/>
            <a:ext cx="10753200" cy="451576"/>
          </a:xfrm>
        </p:spPr>
        <p:txBody>
          <a:bodyPr/>
          <a:lstStyle/>
          <a:p>
            <a:r>
              <a:rPr lang="cs-CZ" b="1" dirty="0"/>
              <a:t>Vyšetření hlavy - pohled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4871596" cy="4139998"/>
          </a:xfrm>
        </p:spPr>
        <p:txBody>
          <a:bodyPr/>
          <a:lstStyle/>
          <a:p>
            <a:pPr marL="72000" indent="0">
              <a:buNone/>
            </a:pPr>
            <a:r>
              <a:rPr lang="sk-SK" sz="2200" b="1" dirty="0" err="1">
                <a:solidFill>
                  <a:schemeClr val="tx2"/>
                </a:solidFill>
              </a:rPr>
              <a:t>Pohled</a:t>
            </a:r>
            <a:endParaRPr lang="sk-SK" sz="2200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200" dirty="0"/>
              <a:t>hlava je </a:t>
            </a:r>
            <a:r>
              <a:rPr lang="sk-SK" sz="2200" dirty="0" err="1"/>
              <a:t>většinou</a:t>
            </a:r>
            <a:r>
              <a:rPr lang="sk-SK" sz="2200" dirty="0"/>
              <a:t> </a:t>
            </a:r>
            <a:r>
              <a:rPr lang="sk-SK" sz="2200" dirty="0" err="1"/>
              <a:t>mezocefalického</a:t>
            </a:r>
            <a:r>
              <a:rPr lang="sk-SK" sz="2200" dirty="0"/>
              <a:t> tvaru, </a:t>
            </a:r>
            <a:r>
              <a:rPr lang="sk-SK" sz="2200" dirty="0" err="1"/>
              <a:t>volně</a:t>
            </a:r>
            <a:r>
              <a:rPr lang="sk-SK" sz="2200" dirty="0"/>
              <a:t> pohyblivá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200" dirty="0" err="1"/>
              <a:t>další</a:t>
            </a:r>
            <a:r>
              <a:rPr lang="sk-SK" sz="2200" dirty="0"/>
              <a:t> typy – </a:t>
            </a:r>
            <a:r>
              <a:rPr lang="sk-SK" sz="2200" dirty="0" err="1"/>
              <a:t>dolichocefalická</a:t>
            </a:r>
            <a:r>
              <a:rPr lang="sk-SK" sz="2200" dirty="0"/>
              <a:t>, </a:t>
            </a:r>
            <a:r>
              <a:rPr lang="sk-SK" sz="2200" dirty="0" err="1"/>
              <a:t>brachycefalická</a:t>
            </a:r>
            <a:r>
              <a:rPr lang="sk-SK" sz="2200" dirty="0"/>
              <a:t>, </a:t>
            </a:r>
            <a:r>
              <a:rPr lang="sk-SK" sz="2200" dirty="0" err="1"/>
              <a:t>mikrocefalická</a:t>
            </a:r>
            <a:r>
              <a:rPr lang="sk-SK" sz="2200" dirty="0"/>
              <a:t>, </a:t>
            </a:r>
            <a:r>
              <a:rPr lang="sk-SK" sz="2200" dirty="0" err="1"/>
              <a:t>makrocefalická</a:t>
            </a:r>
            <a:endParaRPr lang="cs-CZ" sz="2200" dirty="0"/>
          </a:p>
        </p:txBody>
      </p:sp>
      <p:pic>
        <p:nvPicPr>
          <p:cNvPr id="1026" name="Picture 2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097" y="1689300"/>
            <a:ext cx="5510569" cy="401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E77FA3B-D8D5-4AE4-AC59-500B02F42F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0AEBE24-FC0E-4B6E-BA33-9661C04AC9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06554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Oční bulby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tx2"/>
                </a:solidFill>
              </a:rPr>
              <a:t>fyziologicky</a:t>
            </a:r>
            <a:r>
              <a:rPr lang="cs-CZ" b="1" dirty="0"/>
              <a:t> </a:t>
            </a:r>
            <a:r>
              <a:rPr lang="cs-CZ" dirty="0"/>
              <a:t>ve středním postavení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tx2"/>
                </a:solidFill>
              </a:rPr>
              <a:t>exoftalmus </a:t>
            </a:r>
            <a:r>
              <a:rPr lang="cs-CZ" dirty="0">
                <a:solidFill>
                  <a:schemeClr val="tx2"/>
                </a:solidFill>
              </a:rPr>
              <a:t> </a:t>
            </a:r>
          </a:p>
          <a:p>
            <a:pPr marL="720000" indent="-457200">
              <a:buFont typeface="Arial" panose="020B0604020202020204" pitchFamily="34" charset="0"/>
              <a:buChar char="•"/>
            </a:pPr>
            <a:r>
              <a:rPr lang="cs-CZ" dirty="0"/>
              <a:t>oboustranná </a:t>
            </a:r>
            <a:r>
              <a:rPr lang="cs-CZ" dirty="0" err="1"/>
              <a:t>protruze</a:t>
            </a:r>
            <a:r>
              <a:rPr lang="cs-CZ" dirty="0"/>
              <a:t> při tyreotoxikóze – viz. výše</a:t>
            </a:r>
          </a:p>
          <a:p>
            <a:pPr marL="720000" indent="-457200">
              <a:buFont typeface="Arial" panose="020B0604020202020204" pitchFamily="34" charset="0"/>
              <a:buChar char="•"/>
            </a:pPr>
            <a:r>
              <a:rPr lang="cs-CZ" dirty="0"/>
              <a:t>jednostranná u </a:t>
            </a:r>
            <a:r>
              <a:rPr lang="cs-CZ" dirty="0" err="1"/>
              <a:t>retrobulbárních</a:t>
            </a:r>
            <a:r>
              <a:rPr lang="cs-CZ" dirty="0"/>
              <a:t> procesů – tumory, trombózy žilních   splavů – typicky kombinace exoftalmu s </a:t>
            </a:r>
            <a:r>
              <a:rPr lang="cs-CZ" dirty="0" err="1"/>
              <a:t>chemózou</a:t>
            </a:r>
            <a:r>
              <a:rPr lang="cs-CZ" dirty="0"/>
              <a:t> spojivky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err="1">
                <a:solidFill>
                  <a:schemeClr val="tx2"/>
                </a:solidFill>
              </a:rPr>
              <a:t>enoftalmus</a:t>
            </a:r>
            <a:r>
              <a:rPr lang="cs-CZ" dirty="0"/>
              <a:t> – většinou jednostranně – viz. </a:t>
            </a:r>
            <a:r>
              <a:rPr lang="cs-CZ" dirty="0" err="1"/>
              <a:t>Hornerův</a:t>
            </a:r>
            <a:r>
              <a:rPr lang="cs-CZ" dirty="0"/>
              <a:t> syndrom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tx2"/>
                </a:solidFill>
              </a:rPr>
              <a:t>strabismus konvergentní</a:t>
            </a:r>
            <a:r>
              <a:rPr lang="cs-CZ" b="1" dirty="0"/>
              <a:t> </a:t>
            </a:r>
            <a:r>
              <a:rPr lang="cs-CZ" dirty="0"/>
              <a:t>– osy bulbů se sbíhají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tx2"/>
                </a:solidFill>
              </a:rPr>
              <a:t>strabismus divergentní </a:t>
            </a:r>
            <a:r>
              <a:rPr lang="cs-CZ" dirty="0"/>
              <a:t>– osy bulbů se rozbíhají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tx2"/>
                </a:solidFill>
              </a:rPr>
              <a:t>nystagmus</a:t>
            </a:r>
            <a:r>
              <a:rPr lang="cs-CZ" dirty="0"/>
              <a:t> – mimovolní, rychle se opakující rytmické záškuby očí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B4B3557-2317-46D7-947C-7291706F62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E9C4725-62A0-4778-87BC-DE9337B8B7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6224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D82468E-F1C7-4E7F-82DE-27C391CF0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Výsledok vyhľadávania obrázkov pre dopyt convergent strabismu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719999"/>
            <a:ext cx="5307882" cy="493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ok vyhľadávania obrázkov pre dopyt nystagmu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394" y="719998"/>
            <a:ext cx="6282229" cy="477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6513A6B-1279-451D-8D23-2C4EB7BC19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0F32721-51B5-4559-8C15-75C41D0E03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37238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Spojivky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200" dirty="0"/>
              <a:t>spojivky jsou fyziologicky růžové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/>
              <a:t>bledost u anémie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/>
              <a:t>hyperémie u zánětu spojivek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/>
              <a:t>xeroftalmie – suchost – u </a:t>
            </a:r>
            <a:r>
              <a:rPr lang="cs-CZ" sz="2200" dirty="0" err="1"/>
              <a:t>Sjögrenova</a:t>
            </a:r>
            <a:r>
              <a:rPr lang="cs-CZ" sz="2200" dirty="0"/>
              <a:t> syndromu, </a:t>
            </a:r>
          </a:p>
          <a:p>
            <a:pPr marL="72000" indent="0">
              <a:buNone/>
            </a:pPr>
            <a:r>
              <a:rPr lang="cs-CZ" sz="2200" dirty="0"/>
              <a:t>  </a:t>
            </a:r>
            <a:r>
              <a:rPr lang="cs-CZ" sz="2200" dirty="0" err="1"/>
              <a:t>hypo</a:t>
            </a:r>
            <a:r>
              <a:rPr lang="cs-CZ" sz="2200" dirty="0"/>
              <a:t> - </a:t>
            </a:r>
            <a:r>
              <a:rPr lang="cs-CZ" sz="2200" dirty="0" err="1"/>
              <a:t>vitaminóza</a:t>
            </a:r>
            <a:r>
              <a:rPr lang="cs-CZ" sz="2200" dirty="0"/>
              <a:t> A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sz="22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k-SK" sz="2200" b="1" dirty="0">
                <a:solidFill>
                  <a:schemeClr val="tx2"/>
                </a:solidFill>
              </a:rPr>
              <a:t>		              					Spojivka u anémie</a:t>
            </a:r>
            <a:endParaRPr lang="cs-CZ" sz="2200" b="1" dirty="0">
              <a:solidFill>
                <a:schemeClr val="tx2"/>
              </a:solidFill>
            </a:endParaRPr>
          </a:p>
        </p:txBody>
      </p:sp>
      <p:pic>
        <p:nvPicPr>
          <p:cNvPr id="4" name="Picture 2" descr="Výsledok vyhľadávania obrázkov pre dopyt conjunctiva anem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804" y="809012"/>
            <a:ext cx="4525196" cy="460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074144-5258-4C3D-8C47-B8C607AFF9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3F2075-82FA-4B7A-A5B1-87443D644D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70810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Skléry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k-SK" sz="2200" dirty="0" err="1"/>
              <a:t>skléry</a:t>
            </a:r>
            <a:r>
              <a:rPr lang="sk-SK" sz="2200" dirty="0"/>
              <a:t> </a:t>
            </a:r>
            <a:r>
              <a:rPr lang="sk-SK" sz="2200" dirty="0" err="1"/>
              <a:t>jsou</a:t>
            </a:r>
            <a:r>
              <a:rPr lang="sk-SK" sz="2200" dirty="0"/>
              <a:t> fyziologicky </a:t>
            </a:r>
            <a:r>
              <a:rPr lang="sk-SK" sz="2200" dirty="0" err="1"/>
              <a:t>bílé</a:t>
            </a:r>
            <a:r>
              <a:rPr lang="sk-SK" sz="2200" dirty="0"/>
              <a:t>, </a:t>
            </a:r>
            <a:r>
              <a:rPr lang="sk-SK" sz="2200" dirty="0" err="1"/>
              <a:t>anikterické</a:t>
            </a:r>
            <a:endParaRPr lang="sk-SK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2200" dirty="0" err="1"/>
              <a:t>ikterické</a:t>
            </a:r>
            <a:r>
              <a:rPr lang="sk-SK" sz="2200" dirty="0"/>
              <a:t> </a:t>
            </a:r>
            <a:r>
              <a:rPr lang="sk-SK" sz="2200" dirty="0" err="1"/>
              <a:t>skléry</a:t>
            </a:r>
            <a:r>
              <a:rPr lang="sk-SK" sz="2200" dirty="0"/>
              <a:t> – </a:t>
            </a:r>
            <a:r>
              <a:rPr lang="sk-SK" sz="2200" dirty="0" err="1"/>
              <a:t>žlutavé</a:t>
            </a:r>
            <a:r>
              <a:rPr lang="sk-SK" sz="2200" dirty="0"/>
              <a:t> </a:t>
            </a:r>
            <a:r>
              <a:rPr lang="sk-SK" sz="2200" dirty="0" err="1"/>
              <a:t>zabarvení</a:t>
            </a:r>
            <a:r>
              <a:rPr lang="sk-SK" sz="2200" dirty="0"/>
              <a:t> – </a:t>
            </a:r>
            <a:r>
              <a:rPr lang="sk-SK" sz="2200" dirty="0" err="1"/>
              <a:t>mírnější</a:t>
            </a:r>
            <a:r>
              <a:rPr lang="sk-SK" sz="2200" dirty="0"/>
              <a:t> forma = </a:t>
            </a:r>
            <a:r>
              <a:rPr lang="sk-SK" sz="2200" dirty="0" err="1"/>
              <a:t>subikterus</a:t>
            </a:r>
            <a:endParaRPr lang="sk-SK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2200" dirty="0" err="1"/>
              <a:t>subkonjuktivální</a:t>
            </a:r>
            <a:r>
              <a:rPr lang="sk-SK" sz="2200" dirty="0"/>
              <a:t> </a:t>
            </a:r>
            <a:r>
              <a:rPr lang="sk-SK" sz="2200" dirty="0" err="1"/>
              <a:t>hemoragie</a:t>
            </a:r>
            <a:r>
              <a:rPr lang="sk-SK" sz="2200" dirty="0"/>
              <a:t> – u </a:t>
            </a:r>
            <a:r>
              <a:rPr lang="sk-SK" sz="2200" dirty="0" err="1"/>
              <a:t>krvácivých</a:t>
            </a:r>
            <a:r>
              <a:rPr lang="sk-SK" sz="2200" dirty="0"/>
              <a:t> </a:t>
            </a:r>
            <a:r>
              <a:rPr lang="sk-SK" sz="2200" dirty="0" err="1"/>
              <a:t>stavů</a:t>
            </a:r>
            <a:r>
              <a:rPr lang="sk-SK" sz="2200" dirty="0"/>
              <a:t>, </a:t>
            </a:r>
            <a:r>
              <a:rPr lang="sk-SK" sz="2200" dirty="0" err="1"/>
              <a:t>při</a:t>
            </a:r>
            <a:r>
              <a:rPr lang="sk-SK" sz="2200" dirty="0"/>
              <a:t> </a:t>
            </a:r>
            <a:r>
              <a:rPr lang="sk-SK" sz="2200" dirty="0" err="1"/>
              <a:t>námaze</a:t>
            </a:r>
            <a:endParaRPr lang="sk-SK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2200" dirty="0"/>
              <a:t>modravé </a:t>
            </a:r>
            <a:r>
              <a:rPr lang="sk-SK" sz="2200" dirty="0" err="1"/>
              <a:t>zabarvení</a:t>
            </a:r>
            <a:r>
              <a:rPr lang="sk-SK" sz="2200" dirty="0"/>
              <a:t> – u </a:t>
            </a:r>
            <a:r>
              <a:rPr lang="sk-SK" sz="2200" dirty="0" err="1"/>
              <a:t>osteogenesis</a:t>
            </a:r>
            <a:r>
              <a:rPr lang="sk-SK" sz="2200" dirty="0"/>
              <a:t> </a:t>
            </a:r>
            <a:r>
              <a:rPr lang="sk-SK" sz="2200" dirty="0" err="1"/>
              <a:t>imperfecta</a:t>
            </a:r>
            <a:endParaRPr lang="sk-SK" sz="22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331FD26-84D6-407A-9C45-8506F8611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D0F548A-8173-4184-9B5E-35FFFB2B29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67467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CB2F206-4712-43D2-AF24-726521227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pPr marL="72000" indent="0">
              <a:buNone/>
            </a:pPr>
            <a:r>
              <a:rPr lang="sk-SK" sz="2200" b="1" dirty="0">
                <a:solidFill>
                  <a:schemeClr val="tx2"/>
                </a:solidFill>
              </a:rPr>
              <a:t>		</a:t>
            </a:r>
            <a:r>
              <a:rPr lang="sk-SK" sz="2200" b="1" dirty="0" err="1">
                <a:solidFill>
                  <a:schemeClr val="tx2"/>
                </a:solidFill>
              </a:rPr>
              <a:t>Ikterické</a:t>
            </a:r>
            <a:r>
              <a:rPr lang="sk-SK" sz="2200" b="1" dirty="0">
                <a:solidFill>
                  <a:schemeClr val="tx2"/>
                </a:solidFill>
              </a:rPr>
              <a:t> </a:t>
            </a:r>
            <a:r>
              <a:rPr lang="sk-SK" sz="2200" b="1" dirty="0" err="1">
                <a:solidFill>
                  <a:schemeClr val="tx2"/>
                </a:solidFill>
              </a:rPr>
              <a:t>skléry</a:t>
            </a:r>
            <a:r>
              <a:rPr lang="sk-SK" sz="2200" b="1" dirty="0">
                <a:solidFill>
                  <a:schemeClr val="tx2"/>
                </a:solidFill>
              </a:rPr>
              <a:t>			       </a:t>
            </a:r>
            <a:r>
              <a:rPr lang="sk-SK" sz="2200" b="1" dirty="0" err="1">
                <a:solidFill>
                  <a:schemeClr val="tx2"/>
                </a:solidFill>
              </a:rPr>
              <a:t>Namodralé</a:t>
            </a:r>
            <a:r>
              <a:rPr lang="sk-SK" sz="2200" b="1" dirty="0">
                <a:solidFill>
                  <a:schemeClr val="tx2"/>
                </a:solidFill>
              </a:rPr>
              <a:t> </a:t>
            </a:r>
            <a:r>
              <a:rPr lang="sk-SK" sz="2200" b="1" dirty="0" err="1">
                <a:solidFill>
                  <a:schemeClr val="tx2"/>
                </a:solidFill>
              </a:rPr>
              <a:t>skléry</a:t>
            </a:r>
            <a:r>
              <a:rPr lang="sk-SK" sz="2200" b="1" dirty="0">
                <a:solidFill>
                  <a:schemeClr val="tx2"/>
                </a:solidFill>
              </a:rPr>
              <a:t> u OI</a:t>
            </a:r>
            <a:endParaRPr lang="cs-CZ" sz="2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Výsledok vyhľadávania obrázkov pre dopyt icteric scl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720000"/>
            <a:ext cx="5643102" cy="423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osteogenesis imperfec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588" y="720000"/>
            <a:ext cx="4895994" cy="423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CB1008-FDB2-4391-A79D-EF8B77282B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6DA76D-8FEC-4B44-901D-214B9B1CEC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00550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Zornice</a:t>
            </a:r>
            <a:endParaRPr lang="cs-CZ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k-SK" sz="2200" b="1" dirty="0">
                <a:solidFill>
                  <a:schemeClr val="tx2"/>
                </a:solidFill>
              </a:rPr>
              <a:t>fyziologicky</a:t>
            </a:r>
            <a:r>
              <a:rPr lang="sk-SK" sz="2200" dirty="0"/>
              <a:t> </a:t>
            </a:r>
            <a:r>
              <a:rPr lang="sk-SK" sz="2200" dirty="0" err="1"/>
              <a:t>okrouhlé</a:t>
            </a:r>
            <a:r>
              <a:rPr lang="sk-SK" sz="2200" dirty="0"/>
              <a:t>, </a:t>
            </a:r>
            <a:r>
              <a:rPr lang="sk-SK" sz="2200" dirty="0" err="1"/>
              <a:t>isokorické</a:t>
            </a:r>
            <a:r>
              <a:rPr lang="sk-SK" sz="2200" dirty="0"/>
              <a:t>, </a:t>
            </a:r>
            <a:r>
              <a:rPr lang="sk-SK" sz="2200" dirty="0" err="1"/>
              <a:t>reagují</a:t>
            </a:r>
            <a:r>
              <a:rPr lang="sk-SK" sz="2200" dirty="0"/>
              <a:t> na osvit i </a:t>
            </a:r>
            <a:r>
              <a:rPr lang="sk-SK" sz="2200" dirty="0" err="1"/>
              <a:t>konvergenci</a:t>
            </a:r>
            <a:endParaRPr lang="sk-SK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2200" b="1" dirty="0" err="1">
                <a:solidFill>
                  <a:schemeClr val="tx2"/>
                </a:solidFill>
              </a:rPr>
              <a:t>mióza</a:t>
            </a:r>
            <a:r>
              <a:rPr lang="sk-SK" sz="2200" dirty="0"/>
              <a:t>  -zúžení – </a:t>
            </a:r>
            <a:r>
              <a:rPr lang="sk-SK" sz="2200" dirty="0" err="1"/>
              <a:t>reakce</a:t>
            </a:r>
            <a:r>
              <a:rPr lang="sk-SK" sz="2200" dirty="0"/>
              <a:t> na </a:t>
            </a:r>
            <a:r>
              <a:rPr lang="sk-SK" sz="2200" dirty="0" err="1"/>
              <a:t>světlo</a:t>
            </a:r>
            <a:r>
              <a:rPr lang="sk-SK" sz="2200" dirty="0"/>
              <a:t>, </a:t>
            </a:r>
            <a:r>
              <a:rPr lang="sk-SK" sz="2200" dirty="0" err="1"/>
              <a:t>při</a:t>
            </a:r>
            <a:r>
              <a:rPr lang="sk-SK" sz="2200" dirty="0"/>
              <a:t> </a:t>
            </a:r>
            <a:r>
              <a:rPr lang="sk-SK" sz="2200" dirty="0" err="1"/>
              <a:t>poškození</a:t>
            </a:r>
            <a:r>
              <a:rPr lang="sk-SK" sz="2200" dirty="0"/>
              <a:t> sympatiku – </a:t>
            </a:r>
            <a:r>
              <a:rPr lang="sk-SK" sz="2200" dirty="0" err="1"/>
              <a:t>převládne</a:t>
            </a:r>
            <a:r>
              <a:rPr lang="sk-SK" sz="2200" dirty="0"/>
              <a:t> </a:t>
            </a:r>
            <a:r>
              <a:rPr lang="sk-SK" sz="2200" dirty="0" err="1"/>
              <a:t>parasympatikus</a:t>
            </a:r>
            <a:r>
              <a:rPr lang="sk-SK" sz="2200" dirty="0"/>
              <a:t>, </a:t>
            </a:r>
            <a:r>
              <a:rPr lang="sk-SK" sz="2200" dirty="0" err="1"/>
              <a:t>intoxikace</a:t>
            </a:r>
            <a:r>
              <a:rPr lang="sk-SK" sz="2200" dirty="0"/>
              <a:t> opiáty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200" b="1" dirty="0" err="1">
                <a:solidFill>
                  <a:schemeClr val="tx2"/>
                </a:solidFill>
              </a:rPr>
              <a:t>mydriáza</a:t>
            </a:r>
            <a:r>
              <a:rPr lang="sk-SK" sz="2200" dirty="0"/>
              <a:t> – </a:t>
            </a:r>
            <a:r>
              <a:rPr lang="sk-SK" sz="2200" dirty="0" err="1"/>
              <a:t>rozšíření</a:t>
            </a:r>
            <a:r>
              <a:rPr lang="sk-SK" sz="2200" dirty="0"/>
              <a:t> – </a:t>
            </a:r>
            <a:r>
              <a:rPr lang="sk-SK" sz="2200" dirty="0" err="1"/>
              <a:t>reakce</a:t>
            </a:r>
            <a:r>
              <a:rPr lang="sk-SK" sz="2200" dirty="0"/>
              <a:t> na tmu, </a:t>
            </a:r>
            <a:r>
              <a:rPr lang="sk-SK" sz="2200" dirty="0" err="1"/>
              <a:t>při</a:t>
            </a:r>
            <a:r>
              <a:rPr lang="sk-SK" sz="2200" dirty="0"/>
              <a:t> </a:t>
            </a:r>
            <a:r>
              <a:rPr lang="sk-SK" sz="2200" dirty="0" err="1"/>
              <a:t>poškození</a:t>
            </a:r>
            <a:r>
              <a:rPr lang="sk-SK" sz="2200" dirty="0"/>
              <a:t> </a:t>
            </a:r>
            <a:r>
              <a:rPr lang="sk-SK" sz="2200" dirty="0" err="1"/>
              <a:t>parasympatiku</a:t>
            </a:r>
            <a:r>
              <a:rPr lang="sk-SK" sz="2200" dirty="0"/>
              <a:t> – </a:t>
            </a:r>
            <a:r>
              <a:rPr lang="sk-SK" sz="2200" dirty="0" err="1"/>
              <a:t>převládne</a:t>
            </a:r>
            <a:r>
              <a:rPr lang="sk-SK" sz="2200" dirty="0"/>
              <a:t> sympatikus, otrava </a:t>
            </a:r>
            <a:r>
              <a:rPr lang="sk-SK" sz="2200" dirty="0" err="1"/>
              <a:t>atropinem</a:t>
            </a:r>
            <a:r>
              <a:rPr lang="sk-SK" sz="2200" dirty="0"/>
              <a:t>/</a:t>
            </a:r>
            <a:r>
              <a:rPr lang="sk-SK" sz="2200" dirty="0" err="1"/>
              <a:t>belladonou</a:t>
            </a:r>
            <a:endParaRPr lang="sk-SK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2200" b="1" dirty="0" err="1">
                <a:solidFill>
                  <a:schemeClr val="tx2"/>
                </a:solidFill>
              </a:rPr>
              <a:t>anizokorie</a:t>
            </a:r>
            <a:r>
              <a:rPr lang="sk-SK" sz="2200" dirty="0"/>
              <a:t> – </a:t>
            </a:r>
            <a:r>
              <a:rPr lang="sk-SK" sz="2200" dirty="0" err="1"/>
              <a:t>nestejná</a:t>
            </a:r>
            <a:r>
              <a:rPr lang="sk-SK" sz="2200" dirty="0"/>
              <a:t> </a:t>
            </a:r>
            <a:r>
              <a:rPr lang="sk-SK" sz="2200" dirty="0" err="1"/>
              <a:t>šíře</a:t>
            </a:r>
            <a:r>
              <a:rPr lang="sk-SK" sz="2200" dirty="0"/>
              <a:t> </a:t>
            </a:r>
            <a:r>
              <a:rPr lang="sk-SK" sz="2200" dirty="0" err="1"/>
              <a:t>zornic</a:t>
            </a:r>
            <a:r>
              <a:rPr lang="sk-SK" sz="2200" dirty="0"/>
              <a:t> – u </a:t>
            </a:r>
            <a:r>
              <a:rPr lang="sk-SK" sz="2200" dirty="0" err="1"/>
              <a:t>různých</a:t>
            </a:r>
            <a:r>
              <a:rPr lang="sk-SK" sz="2200" dirty="0"/>
              <a:t> </a:t>
            </a:r>
            <a:r>
              <a:rPr lang="sk-SK" sz="2200" dirty="0" err="1"/>
              <a:t>intrakraniálních</a:t>
            </a:r>
            <a:r>
              <a:rPr lang="sk-SK" sz="2200" dirty="0"/>
              <a:t> </a:t>
            </a:r>
            <a:r>
              <a:rPr lang="sk-SK" sz="2200" dirty="0" err="1"/>
              <a:t>procesů</a:t>
            </a:r>
            <a:r>
              <a:rPr lang="sk-SK" sz="2200" dirty="0"/>
              <a:t> – CMP, tumory, atd.</a:t>
            </a:r>
            <a:endParaRPr lang="cs-CZ" sz="22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C15F0CB-D3E1-4545-BA3A-523F20343B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41C4E1C-2F70-4F10-8383-A163D3AF4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2118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Nos</a:t>
            </a:r>
            <a:endParaRPr lang="cs-CZ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k-SK" sz="2200" dirty="0"/>
              <a:t>fyziologicky symetrický, </a:t>
            </a:r>
            <a:r>
              <a:rPr lang="sk-SK" sz="2200" dirty="0" err="1"/>
              <a:t>přiměřené</a:t>
            </a:r>
            <a:r>
              <a:rPr lang="sk-SK" sz="2200" dirty="0"/>
              <a:t> </a:t>
            </a:r>
            <a:r>
              <a:rPr lang="sk-SK" sz="2200" dirty="0" err="1"/>
              <a:t>velikosti</a:t>
            </a:r>
            <a:r>
              <a:rPr lang="sk-SK" sz="2200" dirty="0"/>
              <a:t> i tvaru, </a:t>
            </a:r>
            <a:r>
              <a:rPr lang="sk-SK" sz="2200" dirty="0" err="1"/>
              <a:t>volně</a:t>
            </a:r>
            <a:r>
              <a:rPr lang="sk-SK" sz="2200" dirty="0"/>
              <a:t> </a:t>
            </a:r>
            <a:r>
              <a:rPr lang="sk-SK" sz="2200" dirty="0" err="1"/>
              <a:t>průchodný</a:t>
            </a:r>
            <a:r>
              <a:rPr lang="sk-SK" sz="2200" dirty="0"/>
              <a:t>, bez </a:t>
            </a:r>
            <a:r>
              <a:rPr lang="sk-SK" sz="2200" dirty="0" err="1"/>
              <a:t>sekrece</a:t>
            </a:r>
            <a:endParaRPr lang="sk-SK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2200" dirty="0" err="1"/>
              <a:t>velký</a:t>
            </a:r>
            <a:r>
              <a:rPr lang="sk-SK" sz="2200" dirty="0"/>
              <a:t> nos u </a:t>
            </a:r>
            <a:r>
              <a:rPr lang="sk-SK" sz="2200" dirty="0" err="1"/>
              <a:t>akromegalie</a:t>
            </a:r>
            <a:endParaRPr lang="sk-SK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2200" dirty="0" err="1"/>
              <a:t>rhinophyma</a:t>
            </a:r>
            <a:r>
              <a:rPr lang="sk-SK" sz="2200" dirty="0"/>
              <a:t> – </a:t>
            </a:r>
            <a:r>
              <a:rPr lang="sk-SK" sz="2200" dirty="0" err="1"/>
              <a:t>zvětšený</a:t>
            </a:r>
            <a:r>
              <a:rPr lang="sk-SK" sz="2200" dirty="0"/>
              <a:t> nos nerovného povrchu až </a:t>
            </a:r>
            <a:r>
              <a:rPr lang="sk-SK" sz="2200" dirty="0" err="1"/>
              <a:t>květákovitý</a:t>
            </a:r>
            <a:r>
              <a:rPr lang="sk-SK" sz="2200" dirty="0"/>
              <a:t> – typicky u </a:t>
            </a:r>
            <a:r>
              <a:rPr lang="sk-SK" sz="2200" dirty="0" err="1"/>
              <a:t>Rosacey</a:t>
            </a:r>
            <a:endParaRPr lang="sk-SK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2200" dirty="0" err="1"/>
              <a:t>sedlovitý</a:t>
            </a:r>
            <a:r>
              <a:rPr lang="sk-SK" sz="2200" dirty="0"/>
              <a:t> – </a:t>
            </a:r>
            <a:r>
              <a:rPr lang="sk-SK" sz="2200" dirty="0" err="1"/>
              <a:t>vrozená</a:t>
            </a:r>
            <a:r>
              <a:rPr lang="sk-SK" sz="2200" dirty="0"/>
              <a:t> Lues, </a:t>
            </a:r>
            <a:r>
              <a:rPr lang="sk-SK" sz="2200" dirty="0" err="1"/>
              <a:t>granulomatóza</a:t>
            </a:r>
            <a:r>
              <a:rPr lang="sk-SK" sz="2200" dirty="0"/>
              <a:t> s </a:t>
            </a:r>
            <a:r>
              <a:rPr lang="sk-SK" sz="2200" dirty="0" err="1"/>
              <a:t>polyangitídou</a:t>
            </a:r>
            <a:r>
              <a:rPr lang="sk-SK" sz="2200" dirty="0"/>
              <a:t> – </a:t>
            </a:r>
            <a:r>
              <a:rPr lang="sk-SK" sz="2200" dirty="0" err="1"/>
              <a:t>dříve</a:t>
            </a:r>
            <a:r>
              <a:rPr lang="sk-SK" sz="2200" dirty="0"/>
              <a:t> </a:t>
            </a:r>
            <a:r>
              <a:rPr lang="sk-SK" sz="2200" dirty="0" err="1"/>
              <a:t>Wegenerova</a:t>
            </a:r>
            <a:r>
              <a:rPr lang="sk-SK" sz="2200" dirty="0"/>
              <a:t> </a:t>
            </a:r>
            <a:r>
              <a:rPr lang="sk-SK" sz="2200" dirty="0" err="1"/>
              <a:t>granulomatóza</a:t>
            </a:r>
            <a:endParaRPr lang="sk-SK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2200" dirty="0" err="1"/>
              <a:t>epistaxe</a:t>
            </a:r>
            <a:r>
              <a:rPr lang="sk-SK" sz="2200" dirty="0"/>
              <a:t> – </a:t>
            </a:r>
            <a:r>
              <a:rPr lang="sk-SK" sz="2200" dirty="0" err="1"/>
              <a:t>krvácení</a:t>
            </a:r>
            <a:r>
              <a:rPr lang="sk-SK" sz="2200" dirty="0"/>
              <a:t> z nosu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200" dirty="0" err="1"/>
              <a:t>furunkl</a:t>
            </a:r>
            <a:endParaRPr lang="cs-CZ" sz="22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EA1E11A-9CA8-4872-8250-34AC9983F4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AF12AF-BC82-40A8-A801-21A7A4B071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04939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0E557DA-4E66-45DD-BA7E-A6A3C79CC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200" dirty="0"/>
              <a:t>	</a:t>
            </a:r>
            <a:r>
              <a:rPr lang="cs-CZ" sz="2200" b="1" dirty="0" err="1">
                <a:solidFill>
                  <a:schemeClr val="tx2"/>
                </a:solidFill>
              </a:rPr>
              <a:t>Rhinophyma</a:t>
            </a:r>
            <a:r>
              <a:rPr lang="cs-CZ" sz="2200" b="1" dirty="0">
                <a:solidFill>
                  <a:schemeClr val="tx2"/>
                </a:solidFill>
              </a:rPr>
              <a:t>						Sedlovitý nos</a:t>
            </a:r>
          </a:p>
        </p:txBody>
      </p:sp>
      <p:pic>
        <p:nvPicPr>
          <p:cNvPr id="2050" name="Picture 2" descr="Výsledok vyhľadávania obrázkov pre dopyt rhinophy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720000"/>
            <a:ext cx="4448826" cy="469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úvisiaci obráz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443" y="378000"/>
            <a:ext cx="3770732" cy="509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8C9595-541E-4878-ACBA-D217D54209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0659D2-BA66-48D2-ACF8-E1CA6BCB11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18096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Rty</a:t>
            </a:r>
            <a:endParaRPr lang="cs-CZ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k-SK" sz="3500" dirty="0"/>
              <a:t>fyziologicky </a:t>
            </a:r>
            <a:r>
              <a:rPr lang="sk-SK" sz="3500" dirty="0" err="1"/>
              <a:t>jsou</a:t>
            </a:r>
            <a:r>
              <a:rPr lang="sk-SK" sz="3500" dirty="0"/>
              <a:t> symetrické, ružové, hladké, vlhké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3500" dirty="0"/>
              <a:t>asymetrie – </a:t>
            </a:r>
            <a:r>
              <a:rPr lang="sk-SK" sz="3500" dirty="0" err="1"/>
              <a:t>paréza</a:t>
            </a:r>
            <a:r>
              <a:rPr lang="sk-SK" sz="3500" dirty="0"/>
              <a:t> dolní </a:t>
            </a:r>
            <a:r>
              <a:rPr lang="sk-SK" sz="3500" dirty="0" err="1"/>
              <a:t>větve</a:t>
            </a:r>
            <a:r>
              <a:rPr lang="sk-SK" sz="3500" dirty="0"/>
              <a:t> n. VII – </a:t>
            </a:r>
            <a:r>
              <a:rPr lang="sk-SK" sz="3500" dirty="0" err="1"/>
              <a:t>viz</a:t>
            </a:r>
            <a:r>
              <a:rPr lang="sk-SK" sz="3500" dirty="0"/>
              <a:t>. výše</a:t>
            </a:r>
            <a:r>
              <a:rPr lang="cs-CZ" sz="3500" dirty="0"/>
              <a:t>, někdy                               podmíněno i chybějícím chrupem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3500" dirty="0" err="1"/>
              <a:t>cyanóza</a:t>
            </a:r>
            <a:r>
              <a:rPr lang="sk-SK" sz="3500" dirty="0"/>
              <a:t> – u poruchy </a:t>
            </a:r>
            <a:r>
              <a:rPr lang="sk-SK" sz="3500" dirty="0" err="1"/>
              <a:t>saturace</a:t>
            </a:r>
            <a:r>
              <a:rPr lang="sk-SK" sz="3500" dirty="0"/>
              <a:t> </a:t>
            </a:r>
            <a:r>
              <a:rPr lang="sk-SK" sz="3500" dirty="0" err="1"/>
              <a:t>krve</a:t>
            </a:r>
            <a:r>
              <a:rPr lang="sk-SK" sz="3500" dirty="0"/>
              <a:t> </a:t>
            </a:r>
            <a:r>
              <a:rPr lang="sk-SK" sz="3500" dirty="0" err="1"/>
              <a:t>kyslíkem</a:t>
            </a:r>
            <a:endParaRPr lang="sk-SK" sz="35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3500" dirty="0"/>
              <a:t>suché </a:t>
            </a:r>
            <a:r>
              <a:rPr lang="sk-SK" sz="3500" dirty="0" err="1"/>
              <a:t>rty</a:t>
            </a:r>
            <a:r>
              <a:rPr lang="sk-SK" sz="3500" dirty="0"/>
              <a:t> – </a:t>
            </a:r>
            <a:r>
              <a:rPr lang="sk-SK" sz="3500" dirty="0" err="1"/>
              <a:t>při</a:t>
            </a:r>
            <a:r>
              <a:rPr lang="sk-SK" sz="3500" dirty="0"/>
              <a:t> </a:t>
            </a:r>
            <a:r>
              <a:rPr lang="sk-SK" sz="3500" dirty="0" err="1"/>
              <a:t>dehydrataci</a:t>
            </a:r>
            <a:endParaRPr lang="sk-SK" sz="35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3500" dirty="0"/>
              <a:t>herpes </a:t>
            </a:r>
            <a:r>
              <a:rPr lang="sk-SK" sz="3500" dirty="0" err="1"/>
              <a:t>labialis</a:t>
            </a:r>
            <a:endParaRPr lang="sk-SK" sz="35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3500" dirty="0" err="1"/>
              <a:t>cheilitida</a:t>
            </a:r>
            <a:r>
              <a:rPr lang="sk-SK" sz="3500" dirty="0"/>
              <a:t> – </a:t>
            </a:r>
            <a:r>
              <a:rPr lang="sk-SK" sz="3500" dirty="0" err="1"/>
              <a:t>zánět</a:t>
            </a:r>
            <a:r>
              <a:rPr lang="sk-SK" sz="3500" dirty="0"/>
              <a:t> </a:t>
            </a:r>
            <a:r>
              <a:rPr lang="sk-SK" sz="3500" dirty="0" err="1"/>
              <a:t>rtu</a:t>
            </a:r>
            <a:endParaRPr lang="sk-SK" sz="3500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									      </a:t>
            </a:r>
            <a:r>
              <a:rPr lang="sk-SK" b="1" dirty="0" err="1">
                <a:solidFill>
                  <a:schemeClr val="tx2"/>
                </a:solidFill>
              </a:rPr>
              <a:t>Cyanóza</a:t>
            </a:r>
            <a:endParaRPr lang="sk-SK" b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Výsledok vyhľadávania obrázkov pre dopyt cyanosis li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09" y="1692001"/>
            <a:ext cx="3542492" cy="380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20EBDDA-4752-47FA-999B-2D683BCD4B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3E9F01E-FB6D-49BB-B79E-C2EA1FF590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55913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Foetor</a:t>
            </a:r>
            <a:r>
              <a:rPr lang="sk-SK" b="1" dirty="0"/>
              <a:t> ex </a:t>
            </a:r>
            <a:r>
              <a:rPr lang="sk-SK" b="1" dirty="0" err="1"/>
              <a:t>ore</a:t>
            </a:r>
            <a:endParaRPr lang="cs-CZ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k-SK" sz="2200" dirty="0"/>
              <a:t>u </a:t>
            </a:r>
            <a:r>
              <a:rPr lang="sk-SK" sz="2200" dirty="0" err="1"/>
              <a:t>zánětu</a:t>
            </a:r>
            <a:r>
              <a:rPr lang="sk-SK" sz="2200" dirty="0"/>
              <a:t> v </a:t>
            </a:r>
            <a:r>
              <a:rPr lang="sk-SK" sz="2200" dirty="0" err="1"/>
              <a:t>dutině</a:t>
            </a:r>
            <a:r>
              <a:rPr lang="sk-SK" sz="2200" dirty="0"/>
              <a:t> </a:t>
            </a:r>
            <a:r>
              <a:rPr lang="sk-SK" sz="2200" dirty="0" err="1"/>
              <a:t>ústní</a:t>
            </a:r>
            <a:endParaRPr lang="cs-CZ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2200" dirty="0" err="1"/>
              <a:t>kariézní</a:t>
            </a:r>
            <a:r>
              <a:rPr lang="sk-SK" sz="2200" dirty="0"/>
              <a:t> chrup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200" dirty="0" err="1"/>
              <a:t>ulcerace</a:t>
            </a:r>
            <a:r>
              <a:rPr lang="sk-SK" sz="2200" dirty="0"/>
              <a:t>, tumory dutiny </a:t>
            </a:r>
            <a:r>
              <a:rPr lang="sk-SK" sz="2200" dirty="0" err="1"/>
              <a:t>ústní</a:t>
            </a:r>
            <a:r>
              <a:rPr lang="sk-SK" sz="2200" dirty="0"/>
              <a:t>/ORL oblasti/</a:t>
            </a:r>
            <a:r>
              <a:rPr lang="sk-SK" sz="2200" dirty="0" err="1"/>
              <a:t>jícnu</a:t>
            </a:r>
            <a:r>
              <a:rPr lang="sk-SK" sz="2200" dirty="0"/>
              <a:t>/</a:t>
            </a:r>
            <a:r>
              <a:rPr lang="sk-SK" sz="2200" dirty="0" err="1"/>
              <a:t>žaludku</a:t>
            </a:r>
            <a:endParaRPr lang="sk-SK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2200" dirty="0"/>
              <a:t>u </a:t>
            </a:r>
            <a:r>
              <a:rPr lang="sk-SK" sz="2200" dirty="0" err="1"/>
              <a:t>plicního</a:t>
            </a:r>
            <a:r>
              <a:rPr lang="sk-SK" sz="2200" dirty="0"/>
              <a:t> abscesu – hnilobný zápach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200" dirty="0" err="1"/>
              <a:t>acetonový</a:t>
            </a:r>
            <a:r>
              <a:rPr lang="sk-SK" sz="2200" dirty="0"/>
              <a:t> – u </a:t>
            </a:r>
            <a:r>
              <a:rPr lang="sk-SK" sz="2200" dirty="0" err="1"/>
              <a:t>ketoacidózy</a:t>
            </a:r>
            <a:r>
              <a:rPr lang="sk-SK" sz="2200" dirty="0"/>
              <a:t> u </a:t>
            </a:r>
            <a:r>
              <a:rPr lang="sk-SK" sz="2200" dirty="0" err="1"/>
              <a:t>diabetiku</a:t>
            </a:r>
            <a:endParaRPr lang="sk-SK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2200" dirty="0"/>
              <a:t>alkoholový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200" dirty="0" err="1"/>
              <a:t>hepatální</a:t>
            </a:r>
            <a:r>
              <a:rPr lang="sk-SK" sz="2200" dirty="0"/>
              <a:t> – u </a:t>
            </a:r>
            <a:r>
              <a:rPr lang="sk-SK" sz="2200" dirty="0" err="1"/>
              <a:t>jaterního</a:t>
            </a:r>
            <a:r>
              <a:rPr lang="sk-SK" sz="2200" dirty="0"/>
              <a:t> </a:t>
            </a:r>
            <a:r>
              <a:rPr lang="sk-SK" sz="2200" dirty="0" err="1"/>
              <a:t>selhání</a:t>
            </a:r>
            <a:r>
              <a:rPr lang="sk-SK" sz="2200" dirty="0"/>
              <a:t> – pach </a:t>
            </a:r>
            <a:r>
              <a:rPr lang="sk-SK" sz="2200" dirty="0" err="1"/>
              <a:t>připomíná</a:t>
            </a:r>
            <a:r>
              <a:rPr lang="sk-SK" sz="2200" dirty="0"/>
              <a:t> čerstvá </a:t>
            </a:r>
            <a:r>
              <a:rPr lang="sk-SK" sz="2200" dirty="0" err="1"/>
              <a:t>játra</a:t>
            </a:r>
            <a:endParaRPr lang="sk-SK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2200" dirty="0" err="1"/>
              <a:t>urinózní</a:t>
            </a:r>
            <a:r>
              <a:rPr lang="sk-SK" sz="2200" dirty="0"/>
              <a:t> – u </a:t>
            </a:r>
            <a:r>
              <a:rPr lang="sk-SK" sz="2200" dirty="0" err="1"/>
              <a:t>renálního</a:t>
            </a:r>
            <a:r>
              <a:rPr lang="sk-SK" sz="2200" dirty="0"/>
              <a:t> </a:t>
            </a:r>
            <a:r>
              <a:rPr lang="sk-SK" sz="2200" dirty="0" err="1"/>
              <a:t>selhání</a:t>
            </a:r>
            <a:r>
              <a:rPr lang="sk-SK" sz="2200" dirty="0"/>
              <a:t> – </a:t>
            </a:r>
            <a:r>
              <a:rPr lang="sk-SK" sz="2200" dirty="0" err="1"/>
              <a:t>amoniakální</a:t>
            </a:r>
            <a:r>
              <a:rPr lang="sk-SK" sz="2200" dirty="0"/>
              <a:t> pach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4A03E7A-09CD-4FE7-B9E3-F6192BE8B0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2840348-EE65-41EE-AAE3-09C0E50532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0080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hlavy - pohled</a:t>
            </a:r>
            <a:endParaRPr lang="cs-CZ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k-SK" sz="2200" b="1" dirty="0">
                <a:solidFill>
                  <a:schemeClr val="tx2"/>
                </a:solidFill>
              </a:rPr>
              <a:t>Pohyb</a:t>
            </a:r>
            <a:r>
              <a:rPr lang="sk-SK" sz="2200" dirty="0"/>
              <a:t> – </a:t>
            </a:r>
            <a:r>
              <a:rPr lang="sk-SK" sz="2200" dirty="0" err="1"/>
              <a:t>omezen</a:t>
            </a:r>
            <a:r>
              <a:rPr lang="sk-SK" sz="2200" dirty="0"/>
              <a:t> </a:t>
            </a:r>
            <a:r>
              <a:rPr lang="sk-SK" sz="2200" dirty="0" err="1"/>
              <a:t>při</a:t>
            </a:r>
            <a:r>
              <a:rPr lang="sk-SK" sz="2200" dirty="0"/>
              <a:t> </a:t>
            </a:r>
            <a:r>
              <a:rPr lang="sk-SK" sz="2200" dirty="0" err="1"/>
              <a:t>meningeálním</a:t>
            </a:r>
            <a:r>
              <a:rPr lang="sk-SK" sz="2200" dirty="0"/>
              <a:t> </a:t>
            </a:r>
            <a:r>
              <a:rPr lang="sk-SK" sz="2200" dirty="0" err="1"/>
              <a:t>dráždění</a:t>
            </a:r>
            <a:r>
              <a:rPr lang="sk-SK" sz="2200" dirty="0"/>
              <a:t> – hlava </a:t>
            </a:r>
            <a:r>
              <a:rPr lang="sk-SK" sz="2200" dirty="0" err="1"/>
              <a:t>zanořena</a:t>
            </a:r>
            <a:r>
              <a:rPr lang="sk-SK" sz="2200" dirty="0"/>
              <a:t> do podložky, </a:t>
            </a:r>
            <a:r>
              <a:rPr lang="sk-SK" sz="2200" dirty="0" err="1"/>
              <a:t>tělo</a:t>
            </a:r>
            <a:r>
              <a:rPr lang="sk-SK" sz="2200" dirty="0"/>
              <a:t> až v </a:t>
            </a:r>
            <a:r>
              <a:rPr lang="sk-SK" sz="2200" dirty="0" err="1"/>
              <a:t>opistotonu</a:t>
            </a:r>
            <a:endParaRPr lang="sk-SK" sz="22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6" name="Picture 8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1" y="2912870"/>
            <a:ext cx="7607904" cy="307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EC894C6-AD39-4777-B288-EABDE115BA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DC94120-D512-471E-A462-4F4B32AF6D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20294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Sliznice dutiny </a:t>
            </a:r>
            <a:r>
              <a:rPr lang="sk-SK" b="1" dirty="0" err="1"/>
              <a:t>ústní</a:t>
            </a:r>
            <a:endParaRPr lang="cs-CZ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k-SK" sz="2200" dirty="0"/>
              <a:t>bledá </a:t>
            </a:r>
            <a:r>
              <a:rPr lang="sk-SK" sz="2200" dirty="0" err="1"/>
              <a:t>při</a:t>
            </a:r>
            <a:r>
              <a:rPr lang="sk-SK" sz="2200" dirty="0"/>
              <a:t> anémii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200" dirty="0" err="1"/>
              <a:t>zarudlá</a:t>
            </a:r>
            <a:r>
              <a:rPr lang="sk-SK" sz="2200" dirty="0"/>
              <a:t> u </a:t>
            </a:r>
            <a:r>
              <a:rPr lang="sk-SK" sz="2200" dirty="0" err="1"/>
              <a:t>stomatitidy</a:t>
            </a:r>
            <a:r>
              <a:rPr lang="sk-SK" sz="2200" dirty="0"/>
              <a:t>, </a:t>
            </a:r>
            <a:r>
              <a:rPr lang="sk-SK" sz="2200" dirty="0" err="1"/>
              <a:t>přítomné</a:t>
            </a:r>
            <a:r>
              <a:rPr lang="sk-SK" sz="2200" dirty="0"/>
              <a:t> i </a:t>
            </a:r>
            <a:r>
              <a:rPr lang="sk-SK" sz="2200" dirty="0" err="1"/>
              <a:t>afty</a:t>
            </a:r>
            <a:endParaRPr lang="sk-SK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2200" dirty="0"/>
              <a:t>grafitové </a:t>
            </a:r>
            <a:r>
              <a:rPr lang="sk-SK" sz="2200" dirty="0" err="1"/>
              <a:t>skvrny</a:t>
            </a:r>
            <a:r>
              <a:rPr lang="sk-SK" sz="2200" dirty="0"/>
              <a:t> u </a:t>
            </a:r>
            <a:r>
              <a:rPr lang="sk-SK" sz="2200" dirty="0" err="1"/>
              <a:t>Addisonovy</a:t>
            </a:r>
            <a:r>
              <a:rPr lang="sk-SK" sz="2200" dirty="0"/>
              <a:t> nemoci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200" dirty="0" err="1"/>
              <a:t>Koplikovy</a:t>
            </a:r>
            <a:r>
              <a:rPr lang="sk-SK" sz="2200" dirty="0"/>
              <a:t> </a:t>
            </a:r>
            <a:r>
              <a:rPr lang="sk-SK" sz="2200" dirty="0" err="1"/>
              <a:t>skvrny</a:t>
            </a:r>
            <a:r>
              <a:rPr lang="sk-SK" sz="2200" dirty="0"/>
              <a:t> u </a:t>
            </a:r>
            <a:r>
              <a:rPr lang="sk-SK" sz="2200" dirty="0" err="1"/>
              <a:t>spalniček</a:t>
            </a:r>
            <a:endParaRPr lang="sk-SK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2200" dirty="0" err="1"/>
              <a:t>eroze</a:t>
            </a:r>
            <a:r>
              <a:rPr lang="sk-SK" sz="2200" dirty="0"/>
              <a:t>, </a:t>
            </a:r>
            <a:r>
              <a:rPr lang="sk-SK" sz="2200" dirty="0" err="1"/>
              <a:t>vředy</a:t>
            </a:r>
            <a:r>
              <a:rPr lang="sk-SK" sz="2200" dirty="0"/>
              <a:t> u </a:t>
            </a:r>
            <a:r>
              <a:rPr lang="sk-SK" sz="2200" dirty="0" err="1"/>
              <a:t>hematoonkolog</a:t>
            </a:r>
            <a:r>
              <a:rPr lang="sk-SK" sz="2200" dirty="0"/>
              <a:t>. </a:t>
            </a:r>
            <a:r>
              <a:rPr lang="sk-SK" sz="2200" dirty="0" err="1"/>
              <a:t>onemocnění</a:t>
            </a:r>
            <a:endParaRPr lang="sk-SK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2200" dirty="0" err="1"/>
              <a:t>soor</a:t>
            </a:r>
            <a:r>
              <a:rPr lang="sk-SK" sz="2200" dirty="0"/>
              <a:t> (</a:t>
            </a:r>
            <a:r>
              <a:rPr lang="sk-SK" sz="2200" dirty="0" err="1"/>
              <a:t>moučnivka</a:t>
            </a:r>
            <a:r>
              <a:rPr lang="sk-SK" sz="2200" dirty="0"/>
              <a:t>) – </a:t>
            </a:r>
            <a:r>
              <a:rPr lang="sk-SK" sz="2200" dirty="0" err="1"/>
              <a:t>bělavé</a:t>
            </a:r>
            <a:r>
              <a:rPr lang="sk-SK" sz="2200" dirty="0"/>
              <a:t> povlaky </a:t>
            </a:r>
            <a:r>
              <a:rPr lang="sk-SK" sz="2200" dirty="0" err="1"/>
              <a:t>způsobené</a:t>
            </a:r>
            <a:r>
              <a:rPr lang="sk-SK" sz="2200" dirty="0"/>
              <a:t> kvasinkou – typicky u </a:t>
            </a:r>
            <a:r>
              <a:rPr lang="sk-SK" sz="2200" dirty="0" err="1"/>
              <a:t>imunodeficiencí</a:t>
            </a:r>
            <a:endParaRPr lang="cs-CZ" sz="22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49B57B9-942B-4805-8D9D-CDFABC741D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B4AAEA7-2A98-47BA-A5C8-52899F8F83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2083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E0BAE38-BD9E-4EC1-968C-8BCF5A203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pPr marL="0" indent="0">
              <a:buNone/>
            </a:pPr>
            <a:r>
              <a:rPr lang="sk-SK" sz="2200" b="1" dirty="0">
                <a:solidFill>
                  <a:schemeClr val="tx2"/>
                </a:solidFill>
              </a:rPr>
              <a:t>		Grafitové </a:t>
            </a:r>
            <a:r>
              <a:rPr lang="sk-SK" sz="2200" b="1" dirty="0" err="1">
                <a:solidFill>
                  <a:schemeClr val="tx2"/>
                </a:solidFill>
              </a:rPr>
              <a:t>skvrny</a:t>
            </a:r>
            <a:r>
              <a:rPr lang="sk-SK" sz="2200" b="1" dirty="0">
                <a:solidFill>
                  <a:schemeClr val="tx2"/>
                </a:solidFill>
              </a:rPr>
              <a:t>				</a:t>
            </a:r>
            <a:r>
              <a:rPr lang="sk-SK" sz="2200" b="1" dirty="0" err="1">
                <a:solidFill>
                  <a:schemeClr val="tx2"/>
                </a:solidFill>
              </a:rPr>
              <a:t>Koplikovy</a:t>
            </a:r>
            <a:r>
              <a:rPr lang="sk-SK" sz="2200" b="1" dirty="0">
                <a:solidFill>
                  <a:schemeClr val="tx2"/>
                </a:solidFill>
              </a:rPr>
              <a:t> </a:t>
            </a:r>
            <a:r>
              <a:rPr lang="sk-SK" sz="2200" b="1" dirty="0" err="1">
                <a:solidFill>
                  <a:schemeClr val="tx2"/>
                </a:solidFill>
              </a:rPr>
              <a:t>skvrny</a:t>
            </a:r>
            <a:endParaRPr lang="cs-CZ" sz="22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Výsledok vyhľadávania obrázkov pre dopyt addison disease mou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1171576"/>
            <a:ext cx="5694694" cy="364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ok vyhľadávania obrázkov pre dopyt koplik spo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868" y="1171576"/>
            <a:ext cx="5345478" cy="364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8520D2-7476-48FB-8C8F-85E28AC554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2FD8F5-68A5-484A-B06D-2B0F4D0990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26153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29F515E-F613-4954-9EA0-42B6B3730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sz="3500" b="1" dirty="0" err="1">
                <a:solidFill>
                  <a:schemeClr val="tx2"/>
                </a:solidFill>
              </a:rPr>
              <a:t>Soor</a:t>
            </a:r>
            <a:endParaRPr lang="cs-CZ" sz="35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Výsledok vyhľadávania obrázkov pre dopyt candida infection mou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962" y="719999"/>
            <a:ext cx="8701322" cy="488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8780AD-0620-4644-AEAD-5411D26AC0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470065-BA4D-4673-A4CE-3E5940201F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375988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Jazyk</a:t>
            </a:r>
            <a:endParaRPr lang="cs-CZ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k-SK" sz="2200" dirty="0"/>
              <a:t>fyziologicky </a:t>
            </a:r>
            <a:r>
              <a:rPr lang="sk-SK" sz="2200" dirty="0" err="1"/>
              <a:t>růžový</a:t>
            </a:r>
            <a:r>
              <a:rPr lang="sk-SK" sz="2200" dirty="0"/>
              <a:t>, bez povlaku, plazí </a:t>
            </a:r>
            <a:r>
              <a:rPr lang="sk-SK" sz="2200" dirty="0" err="1"/>
              <a:t>středem</a:t>
            </a:r>
            <a:endParaRPr lang="sk-SK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2200" dirty="0" err="1"/>
              <a:t>deviace</a:t>
            </a:r>
            <a:r>
              <a:rPr lang="sk-SK" sz="2200" dirty="0"/>
              <a:t> – </a:t>
            </a:r>
            <a:r>
              <a:rPr lang="sk-SK" sz="2200" dirty="0" err="1"/>
              <a:t>paréza</a:t>
            </a:r>
            <a:r>
              <a:rPr lang="sk-SK" sz="2200" dirty="0"/>
              <a:t> N. </a:t>
            </a:r>
            <a:r>
              <a:rPr lang="sk-SK" sz="2200" dirty="0" err="1"/>
              <a:t>hypoglossus</a:t>
            </a:r>
            <a:r>
              <a:rPr lang="sk-SK" sz="2200" dirty="0"/>
              <a:t> – </a:t>
            </a:r>
            <a:r>
              <a:rPr lang="sk-SK" sz="2200" dirty="0" err="1"/>
              <a:t>např</a:t>
            </a:r>
            <a:r>
              <a:rPr lang="sk-SK" sz="2200" dirty="0"/>
              <a:t>. u CMP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200" dirty="0"/>
              <a:t>suchý jazyk – </a:t>
            </a:r>
            <a:r>
              <a:rPr lang="sk-SK" sz="2200" dirty="0" err="1"/>
              <a:t>dehydratace</a:t>
            </a:r>
            <a:endParaRPr lang="sk-SK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2200" dirty="0" err="1"/>
              <a:t>povleklý</a:t>
            </a:r>
            <a:endParaRPr lang="sk-SK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2200" dirty="0"/>
              <a:t>malinový – u </a:t>
            </a:r>
            <a:r>
              <a:rPr lang="sk-SK" sz="2200" dirty="0" err="1"/>
              <a:t>spály</a:t>
            </a:r>
            <a:endParaRPr lang="sk-SK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2200" dirty="0" err="1"/>
              <a:t>pokousaný</a:t>
            </a:r>
            <a:r>
              <a:rPr lang="sk-SK" sz="2200" dirty="0"/>
              <a:t> – u epileptických záchvatu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200" dirty="0" err="1"/>
              <a:t>makroglosie</a:t>
            </a:r>
            <a:r>
              <a:rPr lang="sk-SK" sz="2200" dirty="0"/>
              <a:t> – u </a:t>
            </a:r>
            <a:r>
              <a:rPr lang="sk-SK" sz="2200" dirty="0" err="1"/>
              <a:t>otoku</a:t>
            </a:r>
            <a:r>
              <a:rPr lang="sk-SK" sz="2200" dirty="0"/>
              <a:t>, </a:t>
            </a:r>
            <a:r>
              <a:rPr lang="sk-SK" sz="2200" dirty="0" err="1"/>
              <a:t>myxedému</a:t>
            </a:r>
            <a:r>
              <a:rPr lang="sk-SK" sz="2200" dirty="0"/>
              <a:t>, </a:t>
            </a:r>
            <a:r>
              <a:rPr lang="sk-SK" sz="2200" dirty="0" err="1"/>
              <a:t>akromegalie</a:t>
            </a:r>
            <a:endParaRPr lang="sk-SK" sz="22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331DE21-DC06-41DD-98D3-E21ED225C9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79479D9-380B-4F24-A28C-274BC667E3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001533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Vyšetření</a:t>
            </a:r>
            <a:r>
              <a:rPr lang="sk-SK" b="1" dirty="0"/>
              <a:t> krku - </a:t>
            </a:r>
            <a:r>
              <a:rPr lang="sk-SK" b="1" dirty="0" err="1"/>
              <a:t>pohled</a:t>
            </a:r>
            <a:endParaRPr lang="cs-CZ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608850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k-SK" sz="2200" dirty="0"/>
              <a:t>fyziologicky symetrický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200" dirty="0"/>
              <a:t>patologicky:</a:t>
            </a:r>
          </a:p>
          <a:p>
            <a:pPr marL="1062900" indent="-342900">
              <a:buFont typeface="Arial" panose="020B0604020202020204" pitchFamily="34" charset="0"/>
              <a:buChar char="•"/>
            </a:pPr>
            <a:r>
              <a:rPr lang="sk-SK" sz="2200" dirty="0"/>
              <a:t>struma – </a:t>
            </a:r>
            <a:r>
              <a:rPr lang="sk-SK" sz="2200" dirty="0" err="1"/>
              <a:t>zvětšená</a:t>
            </a:r>
            <a:r>
              <a:rPr lang="sk-SK" sz="2200" dirty="0"/>
              <a:t> </a:t>
            </a:r>
            <a:r>
              <a:rPr lang="sk-SK" sz="2200" dirty="0" err="1"/>
              <a:t>štítná</a:t>
            </a:r>
            <a:r>
              <a:rPr lang="sk-SK" sz="2200" dirty="0"/>
              <a:t> </a:t>
            </a:r>
            <a:r>
              <a:rPr lang="sk-SK" sz="2200" dirty="0" err="1"/>
              <a:t>žláza</a:t>
            </a:r>
            <a:r>
              <a:rPr lang="sk-SK" sz="2200" dirty="0"/>
              <a:t>,</a:t>
            </a:r>
          </a:p>
          <a:p>
            <a:pPr marL="1062900" indent="-342900">
              <a:buFont typeface="Arial" panose="020B0604020202020204" pitchFamily="34" charset="0"/>
              <a:buChar char="•"/>
            </a:pPr>
            <a:r>
              <a:rPr lang="sk-SK" sz="2200" dirty="0" err="1"/>
              <a:t>zvětšené</a:t>
            </a:r>
            <a:r>
              <a:rPr lang="sk-SK" sz="2200" dirty="0"/>
              <a:t> lymfatické uzliny,</a:t>
            </a:r>
          </a:p>
          <a:p>
            <a:pPr marL="1062900" indent="-342900">
              <a:buFont typeface="Arial" panose="020B0604020202020204" pitchFamily="34" charset="0"/>
              <a:buChar char="•"/>
            </a:pPr>
            <a:r>
              <a:rPr lang="sk-SK" sz="2200" dirty="0"/>
              <a:t>zvýšená náplň </a:t>
            </a:r>
            <a:r>
              <a:rPr lang="sk-SK" sz="2200" dirty="0" err="1"/>
              <a:t>krčních</a:t>
            </a:r>
            <a:r>
              <a:rPr lang="sk-SK" sz="2200" dirty="0"/>
              <a:t> žil – </a:t>
            </a:r>
            <a:r>
              <a:rPr lang="sk-SK" sz="2200" dirty="0" err="1"/>
              <a:t>městnání</a:t>
            </a:r>
            <a:r>
              <a:rPr lang="sk-SK" sz="2200" dirty="0"/>
              <a:t> </a:t>
            </a:r>
            <a:r>
              <a:rPr lang="sk-SK" sz="2200" dirty="0" err="1"/>
              <a:t>před</a:t>
            </a:r>
            <a:r>
              <a:rPr lang="sk-SK" sz="2200" dirty="0"/>
              <a:t> pravostrannými </a:t>
            </a:r>
            <a:r>
              <a:rPr lang="sk-SK" sz="2200" dirty="0" err="1"/>
              <a:t>srdečními</a:t>
            </a:r>
            <a:r>
              <a:rPr lang="sk-SK" sz="2200" dirty="0"/>
              <a:t> </a:t>
            </a:r>
            <a:r>
              <a:rPr lang="sk-SK" sz="2200" dirty="0" err="1"/>
              <a:t>oddíly</a:t>
            </a:r>
            <a:r>
              <a:rPr lang="sk-SK" sz="2200" dirty="0"/>
              <a:t>, u </a:t>
            </a:r>
            <a:r>
              <a:rPr lang="sk-SK" sz="2200" dirty="0" err="1"/>
              <a:t>konstriktivní</a:t>
            </a:r>
            <a:r>
              <a:rPr lang="sk-SK" sz="2200" dirty="0"/>
              <a:t> a </a:t>
            </a:r>
            <a:r>
              <a:rPr lang="sk-SK" sz="2200" dirty="0" err="1"/>
              <a:t>exsudativní</a:t>
            </a:r>
            <a:r>
              <a:rPr lang="sk-SK" sz="2200" dirty="0"/>
              <a:t> </a:t>
            </a:r>
            <a:r>
              <a:rPr lang="sk-SK" sz="2200" dirty="0" err="1"/>
              <a:t>perikarditidy</a:t>
            </a:r>
            <a:r>
              <a:rPr lang="sk-SK" sz="2200" dirty="0"/>
              <a:t>, </a:t>
            </a:r>
            <a:r>
              <a:rPr lang="sk-SK" sz="2200" dirty="0" err="1"/>
              <a:t>trikuspidálních</a:t>
            </a:r>
            <a:r>
              <a:rPr lang="sk-SK" sz="2200" dirty="0"/>
              <a:t> </a:t>
            </a:r>
            <a:r>
              <a:rPr lang="sk-SK" sz="2200" dirty="0" err="1"/>
              <a:t>vad</a:t>
            </a:r>
            <a:endParaRPr lang="cs-CZ" sz="22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7B74C45-F1BD-402F-B06E-EA28070E37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C0015C9-41BD-4032-9B9D-37BEF12EDB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466960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7266FE8-457B-47A6-9B64-AE93F2AB1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pPr marL="0" indent="0">
              <a:buNone/>
            </a:pPr>
            <a:r>
              <a:rPr lang="sk-SK" dirty="0"/>
              <a:t>		</a:t>
            </a:r>
            <a:r>
              <a:rPr lang="sk-SK" sz="2200" b="1" dirty="0">
                <a:solidFill>
                  <a:schemeClr val="tx2"/>
                </a:solidFill>
              </a:rPr>
              <a:t>Struma				zvýšená náplň </a:t>
            </a:r>
            <a:r>
              <a:rPr lang="sk-SK" sz="2200" b="1" dirty="0" err="1">
                <a:solidFill>
                  <a:schemeClr val="tx2"/>
                </a:solidFill>
              </a:rPr>
              <a:t>krčních</a:t>
            </a:r>
            <a:r>
              <a:rPr lang="sk-SK" sz="2200" b="1" dirty="0">
                <a:solidFill>
                  <a:schemeClr val="tx2"/>
                </a:solidFill>
              </a:rPr>
              <a:t> žil</a:t>
            </a:r>
            <a:endParaRPr lang="cs-CZ" sz="2200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Výsledok vyhľadávania obrázkov pre dopyt stru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719999"/>
            <a:ext cx="4832680" cy="413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úvisiaci obráz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001" y="720000"/>
            <a:ext cx="5519999" cy="41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A71801-C11D-47A9-89B6-F6A5E55457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493795-1C65-4AC6-A79A-10FABCB221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08400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Vyšetření</a:t>
            </a:r>
            <a:r>
              <a:rPr lang="sk-SK" b="1" dirty="0"/>
              <a:t> krku – pohmat</a:t>
            </a:r>
            <a:endParaRPr lang="cs-CZ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k-SK" sz="2200" b="1" dirty="0" err="1">
                <a:solidFill>
                  <a:schemeClr val="tx2"/>
                </a:solidFill>
              </a:rPr>
              <a:t>pulzace</a:t>
            </a:r>
            <a:r>
              <a:rPr lang="sk-SK" sz="2200" b="1" dirty="0">
                <a:solidFill>
                  <a:schemeClr val="tx2"/>
                </a:solidFill>
              </a:rPr>
              <a:t> art. </a:t>
            </a:r>
            <a:r>
              <a:rPr lang="sk-SK" sz="2200" b="1" dirty="0" err="1">
                <a:solidFill>
                  <a:schemeClr val="tx2"/>
                </a:solidFill>
              </a:rPr>
              <a:t>carotis</a:t>
            </a:r>
            <a:r>
              <a:rPr lang="sk-SK" sz="2200" b="1" dirty="0">
                <a:solidFill>
                  <a:schemeClr val="tx2"/>
                </a:solidFill>
              </a:rPr>
              <a:t> </a:t>
            </a:r>
            <a:r>
              <a:rPr lang="sk-SK" sz="2200" dirty="0"/>
              <a:t>– oslabení nebo </a:t>
            </a:r>
            <a:r>
              <a:rPr lang="sk-SK" sz="2200" dirty="0" err="1"/>
              <a:t>nehmatná</a:t>
            </a:r>
            <a:r>
              <a:rPr lang="sk-SK" sz="2200" dirty="0"/>
              <a:t> </a:t>
            </a:r>
            <a:r>
              <a:rPr lang="sk-SK" sz="2200" dirty="0" err="1"/>
              <a:t>pulzace</a:t>
            </a:r>
            <a:r>
              <a:rPr lang="sk-SK" sz="2200" dirty="0"/>
              <a:t> </a:t>
            </a:r>
            <a:r>
              <a:rPr lang="sk-SK" sz="2200" dirty="0" err="1"/>
              <a:t>může</a:t>
            </a:r>
            <a:r>
              <a:rPr lang="sk-SK" sz="2200" dirty="0"/>
              <a:t> </a:t>
            </a:r>
            <a:r>
              <a:rPr lang="sk-SK" sz="2200" dirty="0" err="1"/>
              <a:t>znamenat</a:t>
            </a:r>
            <a:r>
              <a:rPr lang="sk-SK" sz="2200" dirty="0"/>
              <a:t> zúžení nebo úplnou </a:t>
            </a:r>
            <a:r>
              <a:rPr lang="sk-SK" sz="2200" dirty="0" err="1"/>
              <a:t>obturaci</a:t>
            </a:r>
            <a:r>
              <a:rPr lang="sk-SK" sz="2200" dirty="0"/>
              <a:t> </a:t>
            </a:r>
            <a:r>
              <a:rPr lang="sk-SK" sz="2200" dirty="0" err="1"/>
              <a:t>cévy</a:t>
            </a:r>
            <a:endParaRPr lang="sk-SK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2200" b="1" dirty="0">
                <a:solidFill>
                  <a:schemeClr val="tx2"/>
                </a:solidFill>
              </a:rPr>
              <a:t>pohmat </a:t>
            </a:r>
            <a:r>
              <a:rPr lang="sk-SK" sz="2200" b="1" dirty="0" err="1">
                <a:solidFill>
                  <a:schemeClr val="tx2"/>
                </a:solidFill>
              </a:rPr>
              <a:t>štítné</a:t>
            </a:r>
            <a:r>
              <a:rPr lang="sk-SK" sz="2200" b="1" dirty="0">
                <a:solidFill>
                  <a:schemeClr val="tx2"/>
                </a:solidFill>
              </a:rPr>
              <a:t> </a:t>
            </a:r>
            <a:r>
              <a:rPr lang="sk-SK" sz="2200" b="1" dirty="0" err="1">
                <a:solidFill>
                  <a:schemeClr val="tx2"/>
                </a:solidFill>
              </a:rPr>
              <a:t>žlázy</a:t>
            </a:r>
            <a:r>
              <a:rPr lang="sk-SK" sz="2200" b="1" dirty="0">
                <a:solidFill>
                  <a:schemeClr val="tx2"/>
                </a:solidFill>
              </a:rPr>
              <a:t> </a:t>
            </a:r>
            <a:r>
              <a:rPr lang="sk-SK" sz="2200" dirty="0"/>
              <a:t>– fyziologicky </a:t>
            </a:r>
            <a:r>
              <a:rPr lang="sk-SK" sz="2200" dirty="0" err="1"/>
              <a:t>nehmatná</a:t>
            </a:r>
            <a:r>
              <a:rPr lang="sk-SK" sz="2200" dirty="0"/>
              <a:t>, </a:t>
            </a:r>
            <a:r>
              <a:rPr lang="sk-SK" sz="2200" dirty="0" err="1"/>
              <a:t>běžně</a:t>
            </a:r>
            <a:r>
              <a:rPr lang="sk-SK" sz="2200" dirty="0"/>
              <a:t> </a:t>
            </a:r>
            <a:r>
              <a:rPr lang="sk-SK" sz="2200" dirty="0" err="1"/>
              <a:t>není</a:t>
            </a:r>
            <a:r>
              <a:rPr lang="sk-SK" sz="2200" dirty="0"/>
              <a:t> ani </a:t>
            </a:r>
            <a:r>
              <a:rPr lang="sk-SK" sz="2200" dirty="0" err="1"/>
              <a:t>viditelná</a:t>
            </a:r>
            <a:endParaRPr lang="sk-SK" sz="2200" dirty="0"/>
          </a:p>
          <a:p>
            <a:pPr marL="720000" indent="-342900">
              <a:buFont typeface="Arial" panose="020B0604020202020204" pitchFamily="34" charset="0"/>
              <a:buChar char="•"/>
            </a:pPr>
            <a:r>
              <a:rPr lang="sk-SK" sz="2200" dirty="0" err="1"/>
              <a:t>při</a:t>
            </a:r>
            <a:r>
              <a:rPr lang="sk-SK" sz="2200" dirty="0"/>
              <a:t> </a:t>
            </a:r>
            <a:r>
              <a:rPr lang="sk-SK" sz="2200" dirty="0" err="1"/>
              <a:t>vyšetření</a:t>
            </a:r>
            <a:r>
              <a:rPr lang="sk-SK" sz="2200" dirty="0"/>
              <a:t> vyzveme pacienta k </a:t>
            </a:r>
            <a:r>
              <a:rPr lang="sk-SK" sz="2200" dirty="0" err="1"/>
              <a:t>polknutí</a:t>
            </a:r>
            <a:r>
              <a:rPr lang="sk-SK" sz="2200" dirty="0"/>
              <a:t>  - lepší </a:t>
            </a:r>
            <a:r>
              <a:rPr lang="sk-SK" sz="2200" dirty="0" err="1"/>
              <a:t>odlišení</a:t>
            </a:r>
            <a:r>
              <a:rPr lang="sk-SK" sz="2200" dirty="0"/>
              <a:t> od okolitých </a:t>
            </a:r>
            <a:r>
              <a:rPr lang="sk-SK" sz="2200" dirty="0" err="1"/>
              <a:t>struktur</a:t>
            </a:r>
            <a:endParaRPr lang="sk-SK" sz="2200" dirty="0"/>
          </a:p>
          <a:p>
            <a:pPr marL="720000" indent="-342900">
              <a:buFont typeface="Arial" panose="020B0604020202020204" pitchFamily="34" charset="0"/>
              <a:buChar char="•"/>
            </a:pPr>
            <a:r>
              <a:rPr lang="sk-SK" sz="2200" dirty="0" err="1"/>
              <a:t>difuzní</a:t>
            </a:r>
            <a:r>
              <a:rPr lang="sk-SK" sz="2200" dirty="0"/>
              <a:t> nebo uzlová, </a:t>
            </a:r>
            <a:r>
              <a:rPr lang="sk-SK" sz="2200" dirty="0" err="1"/>
              <a:t>hypo</a:t>
            </a:r>
            <a:r>
              <a:rPr lang="sk-SK" sz="2200" dirty="0"/>
              <a:t>-, </a:t>
            </a:r>
            <a:r>
              <a:rPr lang="sk-SK" sz="2200" dirty="0" err="1"/>
              <a:t>eu</a:t>
            </a:r>
            <a:r>
              <a:rPr lang="sk-SK" sz="2200" dirty="0"/>
              <a:t>-, </a:t>
            </a:r>
            <a:r>
              <a:rPr lang="sk-SK" sz="2200" dirty="0" err="1"/>
              <a:t>hyperfunkční</a:t>
            </a:r>
            <a:endParaRPr lang="sk-SK" sz="2200" dirty="0"/>
          </a:p>
          <a:p>
            <a:pPr marL="720000" indent="-342900">
              <a:buFont typeface="Arial" panose="020B0604020202020204" pitchFamily="34" charset="0"/>
              <a:buChar char="•"/>
            </a:pPr>
            <a:r>
              <a:rPr lang="sk-SK" sz="2200" dirty="0" err="1"/>
              <a:t>všímáme</a:t>
            </a:r>
            <a:r>
              <a:rPr lang="sk-SK" sz="2200" dirty="0"/>
              <a:t> si i </a:t>
            </a:r>
            <a:r>
              <a:rPr lang="sk-SK" sz="2200" dirty="0" err="1"/>
              <a:t>příznaku</a:t>
            </a:r>
            <a:r>
              <a:rPr lang="sk-SK" sz="2200" dirty="0"/>
              <a:t> </a:t>
            </a:r>
            <a:r>
              <a:rPr lang="sk-SK" sz="2200" dirty="0" err="1"/>
              <a:t>hypo</a:t>
            </a:r>
            <a:r>
              <a:rPr lang="sk-SK" sz="2200" dirty="0"/>
              <a:t>-, nebo </a:t>
            </a:r>
            <a:r>
              <a:rPr lang="sk-SK" sz="2200" dirty="0" err="1"/>
              <a:t>hypertyreózy</a:t>
            </a:r>
            <a:r>
              <a:rPr lang="sk-SK" sz="2200" dirty="0"/>
              <a:t> – </a:t>
            </a:r>
            <a:r>
              <a:rPr lang="sk-SK" sz="2200" dirty="0" err="1"/>
              <a:t>exoftalmus</a:t>
            </a:r>
            <a:r>
              <a:rPr lang="sk-SK" sz="2200" dirty="0"/>
              <a:t>, tempo </a:t>
            </a:r>
            <a:r>
              <a:rPr lang="sk-SK" sz="2200" dirty="0" err="1"/>
              <a:t>řeči</a:t>
            </a:r>
            <a:r>
              <a:rPr lang="sk-SK" sz="2200" dirty="0"/>
              <a:t>, srdeční </a:t>
            </a:r>
            <a:r>
              <a:rPr lang="sk-SK" sz="2200" dirty="0" err="1"/>
              <a:t>frekvence</a:t>
            </a:r>
            <a:r>
              <a:rPr lang="sk-SK" sz="2200" dirty="0"/>
              <a:t>, </a:t>
            </a:r>
            <a:r>
              <a:rPr lang="sk-SK" sz="2200" dirty="0" err="1"/>
              <a:t>atd</a:t>
            </a:r>
            <a:r>
              <a:rPr lang="sk-SK" sz="2200" dirty="0"/>
              <a:t>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9B43ABB-0531-4306-BB7F-F0488669BB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85B12CB-B91F-4DDC-B849-1B7084B94A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054918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Vyšetření</a:t>
            </a:r>
            <a:r>
              <a:rPr lang="sk-SK" dirty="0"/>
              <a:t> krku – pohmat</a:t>
            </a:r>
            <a:endParaRPr lang="cs-CZ" b="1" u="sng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19999" y="1692002"/>
            <a:ext cx="11353317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k-SK" sz="2200" b="1" dirty="0">
                <a:solidFill>
                  <a:schemeClr val="tx2"/>
                </a:solidFill>
              </a:rPr>
              <a:t>lymfatické uzliny </a:t>
            </a:r>
            <a:r>
              <a:rPr lang="sk-SK" sz="2200" dirty="0"/>
              <a:t>– fyziologicky </a:t>
            </a:r>
            <a:r>
              <a:rPr lang="sk-SK" sz="2200" dirty="0" err="1"/>
              <a:t>nehmatné</a:t>
            </a:r>
            <a:endParaRPr lang="sk-SK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2200" b="1" dirty="0" err="1">
                <a:solidFill>
                  <a:schemeClr val="tx2"/>
                </a:solidFill>
              </a:rPr>
              <a:t>zvětšení</a:t>
            </a:r>
            <a:r>
              <a:rPr lang="sk-SK" sz="2200" b="1" dirty="0">
                <a:solidFill>
                  <a:schemeClr val="tx2"/>
                </a:solidFill>
              </a:rPr>
              <a:t> </a:t>
            </a:r>
            <a:r>
              <a:rPr lang="sk-SK" sz="2200" b="1" dirty="0" err="1">
                <a:solidFill>
                  <a:schemeClr val="tx2"/>
                </a:solidFill>
              </a:rPr>
              <a:t>zánětlivé</a:t>
            </a:r>
            <a:r>
              <a:rPr lang="sk-SK" sz="2200" b="1" dirty="0">
                <a:solidFill>
                  <a:schemeClr val="tx2"/>
                </a:solidFill>
              </a:rPr>
              <a:t> </a:t>
            </a:r>
            <a:r>
              <a:rPr lang="sk-SK" sz="2200" dirty="0"/>
              <a:t>– </a:t>
            </a:r>
            <a:r>
              <a:rPr lang="sk-SK" sz="2200" dirty="0" err="1"/>
              <a:t>měkké</a:t>
            </a:r>
            <a:r>
              <a:rPr lang="sk-SK" sz="2200" dirty="0"/>
              <a:t>, bolestivé, </a:t>
            </a:r>
            <a:r>
              <a:rPr lang="sk-SK" sz="2200" dirty="0" err="1"/>
              <a:t>volně</a:t>
            </a:r>
            <a:r>
              <a:rPr lang="sk-SK" sz="2200" dirty="0"/>
              <a:t> pohyblivé</a:t>
            </a:r>
          </a:p>
          <a:p>
            <a:pPr marL="720000" indent="-342900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chemeClr val="tx2"/>
                </a:solidFill>
              </a:rPr>
              <a:t>jednotlivé uzliny </a:t>
            </a:r>
            <a:r>
              <a:rPr lang="sk-SK" sz="2200" dirty="0"/>
              <a:t>– </a:t>
            </a:r>
            <a:r>
              <a:rPr lang="sk-SK" sz="2200" dirty="0" err="1"/>
              <a:t>regionální</a:t>
            </a:r>
            <a:r>
              <a:rPr lang="sk-SK" sz="2200" dirty="0"/>
              <a:t> </a:t>
            </a:r>
            <a:r>
              <a:rPr lang="sk-SK" sz="2200" dirty="0" err="1"/>
              <a:t>lymfadenitida</a:t>
            </a:r>
            <a:r>
              <a:rPr lang="sk-SK" sz="2200" dirty="0"/>
              <a:t> </a:t>
            </a:r>
            <a:r>
              <a:rPr lang="sk-SK" sz="2200" dirty="0" err="1"/>
              <a:t>při</a:t>
            </a:r>
            <a:r>
              <a:rPr lang="sk-SK" sz="2200" dirty="0"/>
              <a:t> </a:t>
            </a:r>
            <a:r>
              <a:rPr lang="sk-SK" sz="2200" dirty="0" err="1"/>
              <a:t>tonzilitidě</a:t>
            </a:r>
            <a:r>
              <a:rPr lang="sk-SK" sz="2200" dirty="0"/>
              <a:t>, </a:t>
            </a:r>
            <a:r>
              <a:rPr lang="sk-SK" sz="2200" dirty="0" err="1"/>
              <a:t>nasofaryngitidě</a:t>
            </a:r>
            <a:r>
              <a:rPr lang="sk-SK" sz="2200" dirty="0"/>
              <a:t>, </a:t>
            </a:r>
            <a:r>
              <a:rPr lang="sk-SK" sz="2200" dirty="0" err="1"/>
              <a:t>ginivitidě</a:t>
            </a:r>
            <a:r>
              <a:rPr lang="sk-SK" sz="2200" dirty="0"/>
              <a:t>, </a:t>
            </a:r>
            <a:r>
              <a:rPr lang="sk-SK" sz="2200" dirty="0" err="1"/>
              <a:t>zubních</a:t>
            </a:r>
            <a:r>
              <a:rPr lang="sk-SK" sz="2200" dirty="0"/>
              <a:t> </a:t>
            </a:r>
            <a:r>
              <a:rPr lang="sk-SK" sz="2200" dirty="0" err="1"/>
              <a:t>afekcích</a:t>
            </a:r>
            <a:endParaRPr lang="sk-SK" sz="2200" dirty="0"/>
          </a:p>
          <a:p>
            <a:pPr marL="720000" indent="-342900">
              <a:buFont typeface="Arial" panose="020B0604020202020204" pitchFamily="34" charset="0"/>
              <a:buChar char="•"/>
            </a:pPr>
            <a:r>
              <a:rPr lang="sk-SK" sz="2200" dirty="0" err="1">
                <a:solidFill>
                  <a:schemeClr val="tx2"/>
                </a:solidFill>
              </a:rPr>
              <a:t>vícečetné</a:t>
            </a:r>
            <a:r>
              <a:rPr lang="sk-SK" sz="2200" dirty="0">
                <a:solidFill>
                  <a:schemeClr val="tx2"/>
                </a:solidFill>
              </a:rPr>
              <a:t> uzliny </a:t>
            </a:r>
            <a:r>
              <a:rPr lang="sk-SK" sz="2200" dirty="0"/>
              <a:t>– TBC, </a:t>
            </a:r>
            <a:r>
              <a:rPr lang="sk-SK" sz="2200" dirty="0" err="1"/>
              <a:t>sarkoidóza</a:t>
            </a:r>
            <a:r>
              <a:rPr lang="sk-SK" sz="2200" dirty="0"/>
              <a:t>, </a:t>
            </a:r>
            <a:r>
              <a:rPr lang="sk-SK" sz="2200" dirty="0" err="1"/>
              <a:t>toxoplasmóza</a:t>
            </a:r>
            <a:r>
              <a:rPr lang="sk-SK" sz="2200" dirty="0"/>
              <a:t>, </a:t>
            </a:r>
            <a:r>
              <a:rPr lang="sk-SK" sz="2200" dirty="0" err="1"/>
              <a:t>mononukleóza</a:t>
            </a:r>
            <a:endParaRPr lang="sk-SK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2200" b="1" dirty="0" err="1">
                <a:solidFill>
                  <a:schemeClr val="tx2"/>
                </a:solidFill>
              </a:rPr>
              <a:t>zvětšení</a:t>
            </a:r>
            <a:r>
              <a:rPr lang="sk-SK" sz="2200" b="1" dirty="0">
                <a:solidFill>
                  <a:schemeClr val="tx2"/>
                </a:solidFill>
              </a:rPr>
              <a:t> nádorové </a:t>
            </a:r>
            <a:r>
              <a:rPr lang="sk-SK" sz="2200" dirty="0"/>
              <a:t>– </a:t>
            </a:r>
            <a:r>
              <a:rPr lang="sk-SK" sz="2200" dirty="0" err="1"/>
              <a:t>tužší</a:t>
            </a:r>
            <a:r>
              <a:rPr lang="sk-SK" sz="2200" dirty="0"/>
              <a:t>, nebolestivé, fixované </a:t>
            </a:r>
            <a:r>
              <a:rPr lang="sk-SK" sz="2200" dirty="0" err="1"/>
              <a:t>ke</a:t>
            </a:r>
            <a:r>
              <a:rPr lang="sk-SK" sz="2200" dirty="0"/>
              <a:t> </a:t>
            </a:r>
            <a:r>
              <a:rPr lang="sk-SK" sz="2200" dirty="0" err="1"/>
              <a:t>spodině</a:t>
            </a:r>
            <a:endParaRPr lang="sk-SK" sz="2200" dirty="0"/>
          </a:p>
          <a:p>
            <a:pPr marL="720000" indent="-342900">
              <a:buFont typeface="Wingdings" panose="05000000000000000000" pitchFamily="2" charset="2"/>
              <a:buChar char="§"/>
            </a:pPr>
            <a:r>
              <a:rPr lang="sk-SK" sz="2200" dirty="0" err="1"/>
              <a:t>Virchowova</a:t>
            </a:r>
            <a:r>
              <a:rPr lang="sk-SK" sz="2200" dirty="0"/>
              <a:t> uzlina u </a:t>
            </a:r>
            <a:r>
              <a:rPr lang="sk-SK" sz="2200" dirty="0" err="1"/>
              <a:t>karcinomu</a:t>
            </a:r>
            <a:r>
              <a:rPr lang="sk-SK" sz="2200" dirty="0"/>
              <a:t> </a:t>
            </a:r>
            <a:r>
              <a:rPr lang="sk-SK" sz="2200" dirty="0" err="1"/>
              <a:t>žaludku</a:t>
            </a:r>
            <a:r>
              <a:rPr lang="sk-SK" sz="2200" dirty="0"/>
              <a:t> – </a:t>
            </a:r>
            <a:r>
              <a:rPr lang="sk-SK" sz="2200" dirty="0" err="1"/>
              <a:t>levá</a:t>
            </a:r>
            <a:r>
              <a:rPr lang="sk-SK" sz="2200" dirty="0"/>
              <a:t> </a:t>
            </a:r>
            <a:r>
              <a:rPr lang="sk-SK" sz="2200" dirty="0" err="1"/>
              <a:t>supraklavikulární</a:t>
            </a:r>
            <a:r>
              <a:rPr lang="sk-SK" sz="2200" dirty="0"/>
              <a:t> krajina</a:t>
            </a:r>
          </a:p>
          <a:p>
            <a:pPr marL="720000" indent="-342900">
              <a:buFont typeface="Wingdings" panose="05000000000000000000" pitchFamily="2" charset="2"/>
              <a:buChar char="§"/>
            </a:pPr>
            <a:r>
              <a:rPr lang="sk-SK" sz="2200" dirty="0" err="1"/>
              <a:t>jinak</a:t>
            </a:r>
            <a:r>
              <a:rPr lang="sk-SK" sz="2200" dirty="0"/>
              <a:t> </a:t>
            </a:r>
            <a:r>
              <a:rPr lang="sk-SK" sz="2200" dirty="0" err="1"/>
              <a:t>jakákoli</a:t>
            </a:r>
            <a:r>
              <a:rPr lang="sk-SK" sz="2200" dirty="0"/>
              <a:t> metastáza </a:t>
            </a:r>
            <a:r>
              <a:rPr lang="sk-SK" sz="2200" dirty="0" err="1"/>
              <a:t>solidního</a:t>
            </a:r>
            <a:r>
              <a:rPr lang="sk-SK" sz="2200" dirty="0"/>
              <a:t> tumoru či </a:t>
            </a:r>
            <a:r>
              <a:rPr lang="sk-SK" sz="2200" dirty="0" err="1"/>
              <a:t>primární</a:t>
            </a:r>
            <a:r>
              <a:rPr lang="sk-SK" sz="2200" dirty="0"/>
              <a:t> </a:t>
            </a:r>
            <a:r>
              <a:rPr lang="sk-SK" sz="2200" dirty="0" err="1"/>
              <a:t>hematoonkologické</a:t>
            </a:r>
            <a:r>
              <a:rPr lang="sk-SK" sz="2200" dirty="0"/>
              <a:t> </a:t>
            </a:r>
            <a:r>
              <a:rPr lang="sk-SK" sz="2200" dirty="0" err="1"/>
              <a:t>onemocnění</a:t>
            </a:r>
            <a:endParaRPr lang="cs-CZ" sz="22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1603A10-F08E-4673-A50F-BBCEE0DA49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BC6740-4FFB-4E2B-A214-44FADD3B48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456287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2BE2021-2C8F-4520-BCC8-BE9AED26C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732944B-E62A-49C7-9813-B7E8EFDA6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Výsledok vyhľadávania obrázkov pre dopyt lymfatic nodes examination ne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637501"/>
            <a:ext cx="6078291" cy="558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C463910-3818-49E5-8F44-115EB2BF4B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19A5353-357D-4702-B0E8-C9739912E8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763517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Vyšetření</a:t>
            </a:r>
            <a:r>
              <a:rPr lang="sk-SK" b="1" dirty="0"/>
              <a:t> krku - </a:t>
            </a:r>
            <a:r>
              <a:rPr lang="sk-SK" b="1" dirty="0" err="1"/>
              <a:t>poslech</a:t>
            </a:r>
            <a:endParaRPr lang="cs-CZ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k-SK" sz="2200" dirty="0"/>
              <a:t>k </a:t>
            </a:r>
            <a:r>
              <a:rPr lang="sk-SK" sz="2200" dirty="0" err="1"/>
              <a:t>vyšetření</a:t>
            </a:r>
            <a:r>
              <a:rPr lang="sk-SK" sz="2200" dirty="0"/>
              <a:t> </a:t>
            </a:r>
            <a:r>
              <a:rPr lang="sk-SK" sz="2200" dirty="0" err="1"/>
              <a:t>karotid</a:t>
            </a:r>
            <a:endParaRPr lang="sk-SK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2200" dirty="0"/>
              <a:t>systolický šelest – </a:t>
            </a:r>
            <a:r>
              <a:rPr lang="sk-SK" sz="2200" dirty="0" err="1"/>
              <a:t>propagace</a:t>
            </a:r>
            <a:r>
              <a:rPr lang="sk-SK" sz="2200" dirty="0"/>
              <a:t> </a:t>
            </a:r>
            <a:r>
              <a:rPr lang="sk-SK" sz="2200" dirty="0" err="1"/>
              <a:t>při</a:t>
            </a:r>
            <a:r>
              <a:rPr lang="sk-SK" sz="2200" dirty="0"/>
              <a:t> </a:t>
            </a:r>
            <a:r>
              <a:rPr lang="sk-SK" sz="2200" dirty="0" err="1"/>
              <a:t>aortální</a:t>
            </a:r>
            <a:r>
              <a:rPr lang="sk-SK" sz="2200" dirty="0"/>
              <a:t> </a:t>
            </a:r>
            <a:r>
              <a:rPr lang="sk-SK" sz="2200" dirty="0" err="1"/>
              <a:t>stenóze</a:t>
            </a:r>
            <a:endParaRPr lang="sk-SK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2200" dirty="0"/>
              <a:t>asymetrická </a:t>
            </a:r>
            <a:r>
              <a:rPr lang="sk-SK" sz="2200" dirty="0" err="1"/>
              <a:t>slyšitelnost</a:t>
            </a:r>
            <a:r>
              <a:rPr lang="sk-SK" sz="2200" dirty="0"/>
              <a:t> </a:t>
            </a:r>
            <a:r>
              <a:rPr lang="sk-SK" sz="2200" dirty="0" err="1"/>
              <a:t>při</a:t>
            </a:r>
            <a:r>
              <a:rPr lang="sk-SK" sz="2200" dirty="0"/>
              <a:t> jednostranné </a:t>
            </a:r>
            <a:r>
              <a:rPr lang="sk-SK" sz="2200" dirty="0" err="1"/>
              <a:t>stenóze</a:t>
            </a:r>
            <a:r>
              <a:rPr lang="sk-SK" sz="2200" dirty="0"/>
              <a:t> </a:t>
            </a:r>
            <a:r>
              <a:rPr lang="sk-SK" sz="2200" dirty="0" err="1"/>
              <a:t>arterie</a:t>
            </a:r>
            <a:endParaRPr lang="cs-CZ" sz="22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36F871E-017A-458B-AE6D-C3457C09F7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C58A319-872C-4C4B-84C8-3631F4E57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0853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hlavy - pohled</a:t>
            </a:r>
            <a:endParaRPr lang="cs-CZ" b="1" u="sng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k-SK" sz="2200" b="1" dirty="0" err="1">
                <a:solidFill>
                  <a:schemeClr val="tx2"/>
                </a:solidFill>
              </a:rPr>
              <a:t>Třes</a:t>
            </a:r>
            <a:endParaRPr lang="sk-SK" sz="2200" b="1" dirty="0">
              <a:solidFill>
                <a:schemeClr val="tx2"/>
              </a:solidFill>
            </a:endParaRPr>
          </a:p>
          <a:p>
            <a:pPr marL="504000" indent="-342900">
              <a:buFont typeface="Arial" panose="020B0604020202020204" pitchFamily="34" charset="0"/>
              <a:buChar char="•"/>
            </a:pPr>
            <a:r>
              <a:rPr lang="sk-SK" sz="2200" dirty="0"/>
              <a:t>Hrubý </a:t>
            </a:r>
            <a:r>
              <a:rPr lang="sk-SK" sz="2200" dirty="0" err="1"/>
              <a:t>třes</a:t>
            </a:r>
            <a:r>
              <a:rPr lang="sk-SK" sz="2200" dirty="0"/>
              <a:t> hlavy – </a:t>
            </a:r>
            <a:r>
              <a:rPr lang="sk-SK" sz="2200" dirty="0" err="1"/>
              <a:t>např</a:t>
            </a:r>
            <a:r>
              <a:rPr lang="sk-SK" sz="2200" dirty="0"/>
              <a:t>. </a:t>
            </a:r>
            <a:r>
              <a:rPr lang="sk-SK" sz="2200" dirty="0" err="1"/>
              <a:t>při</a:t>
            </a:r>
            <a:r>
              <a:rPr lang="sk-SK" sz="2200" dirty="0"/>
              <a:t> </a:t>
            </a:r>
            <a:r>
              <a:rPr lang="sk-SK" sz="2200" dirty="0" err="1"/>
              <a:t>parkinsonismu</a:t>
            </a:r>
            <a:r>
              <a:rPr lang="sk-SK" sz="2200" dirty="0"/>
              <a:t> + typická </a:t>
            </a:r>
            <a:r>
              <a:rPr lang="sk-SK" sz="2200" dirty="0" err="1"/>
              <a:t>hypomimie</a:t>
            </a:r>
            <a:endParaRPr lang="sk-SK" sz="2200" dirty="0"/>
          </a:p>
          <a:p>
            <a:pPr marL="504000" indent="-342900">
              <a:buFont typeface="Arial" panose="020B0604020202020204" pitchFamily="34" charset="0"/>
              <a:buChar char="•"/>
            </a:pPr>
            <a:r>
              <a:rPr lang="sk-SK" sz="2200" dirty="0" err="1"/>
              <a:t>Mussetův</a:t>
            </a:r>
            <a:r>
              <a:rPr lang="sk-SK" sz="2200" dirty="0"/>
              <a:t> </a:t>
            </a:r>
            <a:r>
              <a:rPr lang="sk-SK" sz="2200" dirty="0" err="1"/>
              <a:t>příznak</a:t>
            </a:r>
            <a:r>
              <a:rPr lang="sk-SK" sz="2200" dirty="0"/>
              <a:t> – kývavé pohyby hlavy – </a:t>
            </a:r>
            <a:r>
              <a:rPr lang="sk-SK" sz="2200" dirty="0" err="1"/>
              <a:t>souhyby</a:t>
            </a:r>
            <a:r>
              <a:rPr lang="sk-SK" sz="2200" dirty="0"/>
              <a:t> </a:t>
            </a:r>
            <a:r>
              <a:rPr lang="sk-SK" sz="2200" dirty="0" err="1"/>
              <a:t>se</a:t>
            </a:r>
            <a:r>
              <a:rPr lang="sk-SK" sz="2200" dirty="0"/>
              <a:t> srdeční </a:t>
            </a:r>
            <a:r>
              <a:rPr lang="sk-SK" sz="2200" dirty="0" err="1"/>
              <a:t>systolou</a:t>
            </a:r>
            <a:r>
              <a:rPr lang="sk-SK" sz="2200" dirty="0"/>
              <a:t> – </a:t>
            </a:r>
            <a:r>
              <a:rPr lang="sk-SK" sz="2200" dirty="0" err="1"/>
              <a:t>příznak</a:t>
            </a:r>
            <a:r>
              <a:rPr lang="sk-SK" sz="2200" dirty="0"/>
              <a:t> </a:t>
            </a:r>
            <a:r>
              <a:rPr lang="sk-SK" sz="2200" dirty="0" err="1"/>
              <a:t>aortální</a:t>
            </a:r>
            <a:r>
              <a:rPr lang="sk-SK" sz="2200" dirty="0"/>
              <a:t> </a:t>
            </a:r>
            <a:r>
              <a:rPr lang="sk-SK" sz="2200" dirty="0" err="1"/>
              <a:t>regurgitace</a:t>
            </a:r>
            <a:endParaRPr lang="sk-SK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2200" dirty="0"/>
              <a:t> </a:t>
            </a:r>
            <a:r>
              <a:rPr lang="sk-SK" sz="2200" b="1" dirty="0">
                <a:solidFill>
                  <a:schemeClr val="tx2"/>
                </a:solidFill>
              </a:rPr>
              <a:t>Vlasová pokrývka </a:t>
            </a:r>
            <a:r>
              <a:rPr lang="sk-SK" sz="2200" dirty="0"/>
              <a:t>- </a:t>
            </a:r>
            <a:r>
              <a:rPr lang="sk-SK" sz="2200" dirty="0" err="1"/>
              <a:t>alopecie</a:t>
            </a:r>
            <a:endParaRPr lang="sk-SK" sz="22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FDEB805-2D51-426F-871B-1FD39D6BD8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B1A23F-1000-41C6-8926-E4452E0E8A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120696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C0CED8-D6B8-4BE1-8F06-526142345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F4D533C8-0DDA-4128-9E0E-99E45FBF3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ctr">
              <a:buNone/>
            </a:pPr>
            <a:endParaRPr lang="cs-CZ" sz="5000" dirty="0">
              <a:solidFill>
                <a:schemeClr val="tx2"/>
              </a:solidFill>
            </a:endParaRPr>
          </a:p>
          <a:p>
            <a:pPr marL="72000" indent="0" algn="ctr">
              <a:buNone/>
            </a:pPr>
            <a:r>
              <a:rPr lang="cs-CZ" sz="5000" b="1" dirty="0">
                <a:solidFill>
                  <a:schemeClr val="tx2"/>
                </a:solidFill>
              </a:rPr>
              <a:t>Děkuji za pozornost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0732DA-C453-4D9D-B151-B2F17E28A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3469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040EEA4-E6ED-4FCF-ACCF-3E35CF5F0A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D30C996-E0B7-4753-9721-3F81D444EB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/>
              <a:t>Obličej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sk-SK" sz="2200" b="1" dirty="0" err="1">
                <a:solidFill>
                  <a:schemeClr val="tx2"/>
                </a:solidFill>
              </a:rPr>
              <a:t>Záněty</a:t>
            </a:r>
            <a:endParaRPr lang="sk-SK" sz="2200" b="1" dirty="0">
              <a:solidFill>
                <a:schemeClr val="tx2"/>
              </a:solidFill>
            </a:endParaRPr>
          </a:p>
          <a:p>
            <a:pPr marL="7200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k-SK" sz="2200" dirty="0" err="1"/>
              <a:t>erysipel</a:t>
            </a:r>
            <a:r>
              <a:rPr lang="sk-SK" sz="2200" dirty="0"/>
              <a:t> – </a:t>
            </a:r>
            <a:r>
              <a:rPr lang="sk-SK" sz="2200" dirty="0" err="1"/>
              <a:t>zarudnutí</a:t>
            </a:r>
            <a:r>
              <a:rPr lang="sk-SK" sz="2200" dirty="0"/>
              <a:t> a nepravidelné okraje</a:t>
            </a:r>
          </a:p>
          <a:p>
            <a:pPr marL="7200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k-SK" sz="2200" dirty="0"/>
              <a:t>herpes </a:t>
            </a:r>
            <a:r>
              <a:rPr lang="sk-SK" sz="2200" dirty="0" err="1"/>
              <a:t>zoster</a:t>
            </a:r>
            <a:r>
              <a:rPr lang="sk-SK" sz="2200" dirty="0"/>
              <a:t> – v </a:t>
            </a:r>
            <a:r>
              <a:rPr lang="sk-SK" sz="2200" dirty="0" err="1"/>
              <a:t>průběhu</a:t>
            </a:r>
            <a:r>
              <a:rPr lang="sk-SK" sz="2200" dirty="0"/>
              <a:t> hlavových </a:t>
            </a:r>
            <a:r>
              <a:rPr lang="sk-SK" sz="2200" dirty="0" err="1"/>
              <a:t>nervů</a:t>
            </a:r>
            <a:endParaRPr lang="sk-SK" sz="2200" dirty="0"/>
          </a:p>
          <a:p>
            <a:pPr marL="7200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k-SK" sz="2200" dirty="0"/>
              <a:t>herpes </a:t>
            </a:r>
            <a:r>
              <a:rPr lang="sk-SK" sz="2200" dirty="0" err="1"/>
              <a:t>simplex</a:t>
            </a:r>
            <a:endParaRPr lang="sk-SK" sz="2200" dirty="0"/>
          </a:p>
          <a:p>
            <a:pPr marL="7200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k-SK" sz="2200" dirty="0" err="1"/>
              <a:t>parotitida</a:t>
            </a:r>
            <a:r>
              <a:rPr lang="sk-SK" sz="2200" dirty="0"/>
              <a:t> – </a:t>
            </a:r>
            <a:r>
              <a:rPr lang="sk-SK" sz="2200" dirty="0" err="1"/>
              <a:t>zduření</a:t>
            </a:r>
            <a:r>
              <a:rPr lang="sk-SK" sz="2200" dirty="0"/>
              <a:t> </a:t>
            </a:r>
            <a:r>
              <a:rPr lang="sk-SK" sz="2200" dirty="0" err="1"/>
              <a:t>příušné</a:t>
            </a:r>
            <a:r>
              <a:rPr lang="sk-SK" sz="2200" dirty="0"/>
              <a:t> </a:t>
            </a:r>
            <a:r>
              <a:rPr lang="sk-SK" sz="2200" dirty="0" err="1"/>
              <a:t>žlázy</a:t>
            </a:r>
            <a:r>
              <a:rPr lang="sk-SK" sz="2200" dirty="0"/>
              <a:t> nebo i </a:t>
            </a:r>
            <a:r>
              <a:rPr lang="sk-SK" sz="2200" dirty="0" err="1"/>
              <a:t>obou</a:t>
            </a:r>
            <a:endParaRPr lang="sk-SK" sz="2200" dirty="0"/>
          </a:p>
          <a:p>
            <a:pPr marL="7200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k-SK" sz="2200" dirty="0" err="1"/>
              <a:t>furunkl</a:t>
            </a:r>
            <a:r>
              <a:rPr lang="sk-SK" sz="2200" dirty="0"/>
              <a:t> – </a:t>
            </a:r>
            <a:r>
              <a:rPr lang="sk-SK" sz="2200" dirty="0" err="1"/>
              <a:t>abscedující</a:t>
            </a:r>
            <a:r>
              <a:rPr lang="sk-SK" sz="2200" dirty="0"/>
              <a:t> </a:t>
            </a:r>
            <a:r>
              <a:rPr lang="sk-SK" sz="2200" dirty="0" err="1"/>
              <a:t>zánět</a:t>
            </a:r>
            <a:r>
              <a:rPr lang="sk-SK" sz="2200" dirty="0"/>
              <a:t> vlasového </a:t>
            </a:r>
            <a:r>
              <a:rPr lang="sk-SK" sz="2200" dirty="0" err="1"/>
              <a:t>foliklu</a:t>
            </a:r>
            <a:endParaRPr lang="sk-SK" sz="2200" dirty="0"/>
          </a:p>
          <a:p>
            <a:pPr marL="7200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k-SK" sz="2200" dirty="0"/>
              <a:t>akné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sk-SK" sz="2200" b="1" dirty="0">
                <a:solidFill>
                  <a:schemeClr val="tx2"/>
                </a:solidFill>
              </a:rPr>
              <a:t>Nádory</a:t>
            </a:r>
            <a:r>
              <a:rPr lang="sk-SK" sz="2200" dirty="0">
                <a:solidFill>
                  <a:schemeClr val="tx2"/>
                </a:solidFill>
              </a:rPr>
              <a:t>  </a:t>
            </a:r>
          </a:p>
          <a:p>
            <a:pPr marL="7200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k-SK" sz="2200" dirty="0" err="1"/>
              <a:t>fibromy</a:t>
            </a:r>
            <a:r>
              <a:rPr lang="sk-SK" sz="2200" dirty="0"/>
              <a:t>, </a:t>
            </a:r>
            <a:r>
              <a:rPr lang="sk-SK" sz="2200" dirty="0" err="1"/>
              <a:t>lipomy</a:t>
            </a:r>
            <a:r>
              <a:rPr lang="sk-SK" sz="2200" dirty="0"/>
              <a:t>, </a:t>
            </a:r>
            <a:r>
              <a:rPr lang="sk-SK" sz="2200" dirty="0" err="1"/>
              <a:t>ateromy</a:t>
            </a:r>
            <a:r>
              <a:rPr lang="sk-SK" sz="2200" dirty="0"/>
              <a:t> – </a:t>
            </a:r>
            <a:r>
              <a:rPr lang="sk-SK" sz="2200" dirty="0" err="1"/>
              <a:t>benigní</a:t>
            </a:r>
            <a:endParaRPr lang="sk-SK" sz="2200" dirty="0"/>
          </a:p>
          <a:p>
            <a:pPr marL="7200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k-SK" sz="2200" dirty="0" err="1"/>
              <a:t>bazaliomy</a:t>
            </a:r>
            <a:r>
              <a:rPr lang="sk-SK" sz="2200" dirty="0"/>
              <a:t>, </a:t>
            </a:r>
            <a:r>
              <a:rPr lang="sk-SK" sz="2200" dirty="0" err="1"/>
              <a:t>spinocelulární</a:t>
            </a:r>
            <a:r>
              <a:rPr lang="sk-SK" sz="2200" dirty="0"/>
              <a:t> Ca, </a:t>
            </a:r>
            <a:r>
              <a:rPr lang="sk-SK" sz="2200" dirty="0" err="1"/>
              <a:t>melanom</a:t>
            </a:r>
            <a:r>
              <a:rPr lang="sk-SK" sz="2200" dirty="0"/>
              <a:t> - </a:t>
            </a:r>
            <a:r>
              <a:rPr lang="sk-SK" sz="2200" dirty="0" err="1"/>
              <a:t>maligní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671240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pPr marL="72000" indent="0">
              <a:buNone/>
            </a:pPr>
            <a:endParaRPr lang="sk-SK" sz="1000" dirty="0"/>
          </a:p>
          <a:p>
            <a:pPr marL="72000" indent="0">
              <a:buNone/>
            </a:pPr>
            <a:r>
              <a:rPr lang="sk-SK" sz="1000" dirty="0"/>
              <a:t>		</a:t>
            </a:r>
            <a:r>
              <a:rPr lang="sk-SK" sz="2200" b="1" dirty="0" err="1">
                <a:solidFill>
                  <a:schemeClr val="tx2"/>
                </a:solidFill>
              </a:rPr>
              <a:t>Erysipel</a:t>
            </a:r>
            <a:r>
              <a:rPr lang="sk-SK" sz="2200" b="1" dirty="0">
                <a:solidFill>
                  <a:schemeClr val="tx2"/>
                </a:solidFill>
              </a:rPr>
              <a:t>				Herpes </a:t>
            </a:r>
            <a:r>
              <a:rPr lang="sk-SK" sz="2200" b="1" dirty="0" err="1">
                <a:solidFill>
                  <a:schemeClr val="tx2"/>
                </a:solidFill>
              </a:rPr>
              <a:t>zoster</a:t>
            </a:r>
            <a:r>
              <a:rPr lang="sk-SK" sz="2200" b="1" dirty="0">
                <a:solidFill>
                  <a:schemeClr val="tx2"/>
                </a:solidFill>
              </a:rPr>
              <a:t> </a:t>
            </a:r>
            <a:r>
              <a:rPr lang="sk-SK" sz="2200" b="1" dirty="0" err="1">
                <a:solidFill>
                  <a:schemeClr val="tx2"/>
                </a:solidFill>
              </a:rPr>
              <a:t>ophtalmicus</a:t>
            </a:r>
            <a:endParaRPr lang="cs-CZ" sz="2200" b="1" dirty="0">
              <a:solidFill>
                <a:schemeClr val="tx2"/>
              </a:solidFill>
            </a:endParaRPr>
          </a:p>
          <a:p>
            <a:pPr marL="72000" indent="0">
              <a:buNone/>
            </a:pPr>
            <a:endParaRPr lang="sk-SK" b="1" dirty="0">
              <a:solidFill>
                <a:schemeClr val="tx2"/>
              </a:solidFill>
            </a:endParaRPr>
          </a:p>
          <a:p>
            <a:endParaRPr lang="sk-SK" dirty="0"/>
          </a:p>
          <a:p>
            <a:pPr marL="0" indent="0">
              <a:buNone/>
            </a:pPr>
            <a:r>
              <a:rPr lang="sk-SK" dirty="0"/>
              <a:t>					</a:t>
            </a:r>
            <a:endParaRPr lang="cs-CZ" dirty="0"/>
          </a:p>
        </p:txBody>
      </p:sp>
      <p:pic>
        <p:nvPicPr>
          <p:cNvPr id="3074" name="Picture 2" descr="Výsledok vyhľadávania obrázkov pre dopyt Erysipel 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1008311"/>
            <a:ext cx="5192294" cy="415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ok vyhľadávania obrázkov pre dopyt herpes zoster fac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009464"/>
            <a:ext cx="5265218" cy="415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533AC1-7174-4723-A3E0-056A12DE66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F5BBE6-1C01-4F16-AE6F-D450BD45B0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124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Obličej</a:t>
            </a:r>
            <a:endParaRPr lang="cs-CZ" b="1" u="sng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k-SK" sz="2200" b="1" dirty="0" err="1">
                <a:solidFill>
                  <a:schemeClr val="tx2"/>
                </a:solidFill>
              </a:rPr>
              <a:t>Otok</a:t>
            </a:r>
            <a:endParaRPr lang="sk-SK" sz="2200" b="1" dirty="0">
              <a:solidFill>
                <a:schemeClr val="tx2"/>
              </a:solidFill>
            </a:endParaRPr>
          </a:p>
          <a:p>
            <a:pPr marL="720000" indent="-342900">
              <a:buFont typeface="Arial" panose="020B0604020202020204" pitchFamily="34" charset="0"/>
              <a:buChar char="•"/>
            </a:pPr>
            <a:r>
              <a:rPr lang="sk-SK" sz="2200" dirty="0" err="1"/>
              <a:t>dentálního</a:t>
            </a:r>
            <a:r>
              <a:rPr lang="sk-SK" sz="2200" dirty="0"/>
              <a:t> </a:t>
            </a:r>
            <a:r>
              <a:rPr lang="sk-SK" sz="2200" dirty="0" err="1"/>
              <a:t>původu</a:t>
            </a:r>
            <a:endParaRPr lang="sk-SK" sz="2200" dirty="0"/>
          </a:p>
          <a:p>
            <a:pPr marL="720000" indent="-342900">
              <a:buFont typeface="Arial" panose="020B0604020202020204" pitchFamily="34" charset="0"/>
              <a:buChar char="•"/>
            </a:pPr>
            <a:r>
              <a:rPr lang="sk-SK" sz="2200" dirty="0" err="1"/>
              <a:t>sinusitida</a:t>
            </a:r>
            <a:endParaRPr lang="sk-SK" sz="2200" dirty="0"/>
          </a:p>
          <a:p>
            <a:pPr marL="720000" indent="-342900">
              <a:buFont typeface="Arial" panose="020B0604020202020204" pitchFamily="34" charset="0"/>
              <a:buChar char="•"/>
            </a:pPr>
            <a:r>
              <a:rPr lang="sk-SK" sz="2200" dirty="0" err="1"/>
              <a:t>parotitida</a:t>
            </a:r>
            <a:endParaRPr lang="sk-SK" sz="2200" dirty="0"/>
          </a:p>
          <a:p>
            <a:pPr marL="720000" indent="-342900">
              <a:buFont typeface="Arial" panose="020B0604020202020204" pitchFamily="34" charset="0"/>
              <a:buChar char="•"/>
            </a:pPr>
            <a:r>
              <a:rPr lang="sk-SK" sz="2200" dirty="0" err="1"/>
              <a:t>otoky</a:t>
            </a:r>
            <a:r>
              <a:rPr lang="sk-SK" sz="2200" dirty="0"/>
              <a:t> </a:t>
            </a:r>
            <a:r>
              <a:rPr lang="sk-SK" sz="2200" dirty="0" err="1"/>
              <a:t>víček</a:t>
            </a:r>
            <a:r>
              <a:rPr lang="sk-SK" sz="2200" dirty="0"/>
              <a:t> u </a:t>
            </a:r>
            <a:r>
              <a:rPr lang="sk-SK" sz="2200" dirty="0" err="1"/>
              <a:t>nefropatií</a:t>
            </a:r>
            <a:endParaRPr lang="sk-SK" sz="2200" dirty="0"/>
          </a:p>
          <a:p>
            <a:pPr marL="720000" indent="-342900">
              <a:buFont typeface="Arial" panose="020B0604020202020204" pitchFamily="34" charset="0"/>
              <a:buChar char="•"/>
            </a:pPr>
            <a:r>
              <a:rPr lang="sk-SK" sz="2200" dirty="0"/>
              <a:t>alergické </a:t>
            </a:r>
            <a:r>
              <a:rPr lang="sk-SK" sz="2200" dirty="0" err="1"/>
              <a:t>reakce</a:t>
            </a:r>
            <a:endParaRPr lang="sk-SK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2200" b="1" dirty="0" err="1">
                <a:solidFill>
                  <a:schemeClr val="tx2"/>
                </a:solidFill>
              </a:rPr>
              <a:t>Motýlovitý</a:t>
            </a:r>
            <a:r>
              <a:rPr lang="sk-SK" sz="2200" b="1" dirty="0">
                <a:solidFill>
                  <a:schemeClr val="tx2"/>
                </a:solidFill>
              </a:rPr>
              <a:t> exantém </a:t>
            </a:r>
            <a:r>
              <a:rPr lang="sk-SK" sz="2200" dirty="0"/>
              <a:t>– </a:t>
            </a:r>
            <a:r>
              <a:rPr lang="sk-SK" sz="2200" dirty="0" err="1"/>
              <a:t>projev</a:t>
            </a:r>
            <a:r>
              <a:rPr lang="sk-SK" sz="2200" dirty="0"/>
              <a:t> </a:t>
            </a:r>
            <a:r>
              <a:rPr lang="sk-SK" sz="2200" dirty="0" err="1"/>
              <a:t>Lupus</a:t>
            </a:r>
            <a:r>
              <a:rPr lang="sk-SK" sz="2200" dirty="0"/>
              <a:t> </a:t>
            </a:r>
            <a:r>
              <a:rPr lang="sk-SK" sz="2200" dirty="0" err="1"/>
              <a:t>erytematodes</a:t>
            </a:r>
            <a:endParaRPr lang="sk-SK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2200" b="1" dirty="0" err="1">
                <a:solidFill>
                  <a:schemeClr val="tx2"/>
                </a:solidFill>
              </a:rPr>
              <a:t>Hirsutismus</a:t>
            </a:r>
            <a:r>
              <a:rPr lang="sk-SK" sz="2200" dirty="0"/>
              <a:t> – patologický </a:t>
            </a:r>
            <a:r>
              <a:rPr lang="sk-SK" sz="2200" dirty="0" err="1"/>
              <a:t>růst</a:t>
            </a:r>
            <a:r>
              <a:rPr lang="sk-SK" sz="2200" dirty="0"/>
              <a:t> a </a:t>
            </a:r>
            <a:r>
              <a:rPr lang="sk-SK" sz="2200" dirty="0" err="1"/>
              <a:t>distribuce</a:t>
            </a:r>
            <a:r>
              <a:rPr lang="sk-SK" sz="2200" dirty="0"/>
              <a:t> </a:t>
            </a:r>
            <a:r>
              <a:rPr lang="sk-SK" sz="2200" dirty="0" err="1"/>
              <a:t>ochlupení</a:t>
            </a:r>
            <a:r>
              <a:rPr lang="sk-SK" sz="2200" dirty="0"/>
              <a:t> u </a:t>
            </a:r>
            <a:r>
              <a:rPr lang="sk-SK" sz="2200" dirty="0" err="1"/>
              <a:t>žen</a:t>
            </a:r>
            <a:endParaRPr lang="cs-CZ" sz="22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BFB7DB6-79A0-4CC4-BDA6-E7534C30A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28E2598-87D9-4A09-AE02-B65FE062B4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94278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k-SK" dirty="0"/>
            </a:br>
            <a:br>
              <a:rPr lang="sk-SK" dirty="0"/>
            </a:br>
            <a:br>
              <a:rPr lang="sk-SK" dirty="0"/>
            </a:br>
            <a:br>
              <a:rPr lang="sk-SK" dirty="0"/>
            </a:br>
            <a:br>
              <a:rPr lang="sk-SK" dirty="0"/>
            </a:br>
            <a:br>
              <a:rPr lang="sk-SK" dirty="0"/>
            </a:br>
            <a:br>
              <a:rPr lang="sk-SK" dirty="0"/>
            </a:br>
            <a:br>
              <a:rPr lang="sk-SK" dirty="0"/>
            </a:br>
            <a:br>
              <a:rPr lang="sk-SK" dirty="0"/>
            </a:br>
            <a:r>
              <a:rPr lang="sk-SK" dirty="0"/>
              <a:t>		</a:t>
            </a:r>
            <a:r>
              <a:rPr lang="sk-SK" sz="2400" dirty="0" err="1"/>
              <a:t>Parotitida</a:t>
            </a:r>
            <a:r>
              <a:rPr lang="sk-SK" sz="2400" dirty="0"/>
              <a:t>					</a:t>
            </a:r>
            <a:r>
              <a:rPr lang="sk-SK" sz="2400" dirty="0" err="1"/>
              <a:t>Motýlovitý</a:t>
            </a:r>
            <a:r>
              <a:rPr lang="sk-SK" sz="2400" dirty="0"/>
              <a:t> exantém</a:t>
            </a:r>
            <a:endParaRPr lang="cs-CZ" sz="2400" dirty="0"/>
          </a:p>
        </p:txBody>
      </p:sp>
      <p:pic>
        <p:nvPicPr>
          <p:cNvPr id="4100" name="Picture 4" descr="Výsledok vyhľadávania obrázkov pre dopyt lupus face ras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8949" y="720000"/>
            <a:ext cx="3649508" cy="461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ýsledok vyhľadávania obrázkov pre dopyt paroti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20" y="1313827"/>
            <a:ext cx="5787830" cy="374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103DD95-E65F-4A93-A947-1A9EF7B36C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4AD8E9-B350-41E5-A096-7E3DFF45E4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11557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noProof="1"/>
              <a:t>Výraz obličeje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sk-SK" sz="2200" b="1" dirty="0" err="1">
                <a:solidFill>
                  <a:schemeClr val="tx2"/>
                </a:solidFill>
              </a:rPr>
              <a:t>facies</a:t>
            </a:r>
            <a:r>
              <a:rPr lang="sk-SK" sz="2200" b="1" dirty="0">
                <a:solidFill>
                  <a:schemeClr val="tx2"/>
                </a:solidFill>
              </a:rPr>
              <a:t> </a:t>
            </a:r>
            <a:r>
              <a:rPr lang="sk-SK" sz="2200" b="1" dirty="0" err="1">
                <a:solidFill>
                  <a:schemeClr val="tx2"/>
                </a:solidFill>
              </a:rPr>
              <a:t>febrilis</a:t>
            </a:r>
            <a:r>
              <a:rPr lang="sk-SK" sz="2200" b="1" dirty="0">
                <a:solidFill>
                  <a:schemeClr val="tx2"/>
                </a:solidFill>
              </a:rPr>
              <a:t> </a:t>
            </a:r>
            <a:r>
              <a:rPr lang="sk-SK" sz="2200" dirty="0"/>
              <a:t>– u </a:t>
            </a:r>
            <a:r>
              <a:rPr lang="sk-SK" sz="2200" dirty="0" err="1"/>
              <a:t>horečnatých</a:t>
            </a:r>
            <a:r>
              <a:rPr lang="sk-SK" sz="2200" dirty="0"/>
              <a:t> </a:t>
            </a:r>
            <a:r>
              <a:rPr lang="sk-SK" sz="2200" dirty="0" err="1"/>
              <a:t>onemonění</a:t>
            </a:r>
            <a:r>
              <a:rPr lang="sk-SK" sz="2200" dirty="0"/>
              <a:t> – lesklé oči, </a:t>
            </a:r>
            <a:r>
              <a:rPr lang="sk-SK" sz="2200" dirty="0" err="1"/>
              <a:t>zarudnutí</a:t>
            </a:r>
            <a:r>
              <a:rPr lang="sk-SK" sz="2200" dirty="0"/>
              <a:t> </a:t>
            </a:r>
            <a:r>
              <a:rPr lang="sk-SK" sz="2200" dirty="0" err="1"/>
              <a:t>tváře</a:t>
            </a:r>
            <a:endParaRPr lang="sk-SK" sz="22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sk-SK" sz="2200" b="1" dirty="0" err="1">
                <a:solidFill>
                  <a:schemeClr val="tx2"/>
                </a:solidFill>
              </a:rPr>
              <a:t>facies</a:t>
            </a:r>
            <a:r>
              <a:rPr lang="sk-SK" sz="2200" b="1" dirty="0">
                <a:solidFill>
                  <a:schemeClr val="tx2"/>
                </a:solidFill>
              </a:rPr>
              <a:t> </a:t>
            </a:r>
            <a:r>
              <a:rPr lang="sk-SK" sz="2200" b="1" dirty="0" err="1">
                <a:solidFill>
                  <a:schemeClr val="tx2"/>
                </a:solidFill>
              </a:rPr>
              <a:t>Hippocratica</a:t>
            </a:r>
            <a:r>
              <a:rPr lang="sk-SK" sz="2200" b="1" dirty="0">
                <a:solidFill>
                  <a:schemeClr val="tx2"/>
                </a:solidFill>
              </a:rPr>
              <a:t> </a:t>
            </a:r>
            <a:r>
              <a:rPr lang="sk-SK" sz="2200" dirty="0"/>
              <a:t>– u NPB – </a:t>
            </a:r>
            <a:r>
              <a:rPr lang="sk-SK" sz="2200" dirty="0" err="1"/>
              <a:t>propadlé</a:t>
            </a:r>
            <a:r>
              <a:rPr lang="sk-SK" sz="2200" dirty="0"/>
              <a:t> </a:t>
            </a:r>
            <a:r>
              <a:rPr lang="sk-SK" sz="2200" dirty="0" err="1"/>
              <a:t>tváře</a:t>
            </a:r>
            <a:r>
              <a:rPr lang="sk-SK" sz="2200" dirty="0"/>
              <a:t>, </a:t>
            </a:r>
            <a:r>
              <a:rPr lang="sk-SK" sz="2200" dirty="0" err="1"/>
              <a:t>špičatý</a:t>
            </a:r>
            <a:r>
              <a:rPr lang="sk-SK" sz="2200" dirty="0"/>
              <a:t> nos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sk-SK" sz="2200" b="1" dirty="0" err="1">
                <a:solidFill>
                  <a:schemeClr val="tx2"/>
                </a:solidFill>
              </a:rPr>
              <a:t>facies</a:t>
            </a:r>
            <a:r>
              <a:rPr lang="sk-SK" sz="2200" b="1" dirty="0">
                <a:solidFill>
                  <a:schemeClr val="tx2"/>
                </a:solidFill>
              </a:rPr>
              <a:t> </a:t>
            </a:r>
            <a:r>
              <a:rPr lang="sk-SK" sz="2200" b="1" dirty="0" err="1">
                <a:solidFill>
                  <a:schemeClr val="tx2"/>
                </a:solidFill>
              </a:rPr>
              <a:t>mitralis</a:t>
            </a:r>
            <a:r>
              <a:rPr lang="cs-CZ" sz="2200" b="1" dirty="0">
                <a:solidFill>
                  <a:schemeClr val="tx2"/>
                </a:solidFill>
              </a:rPr>
              <a:t> </a:t>
            </a:r>
            <a:r>
              <a:rPr lang="cs-CZ" sz="2200" dirty="0"/>
              <a:t>– mitrální stenóza, nízký srdeční výdej – akrální cyanóza, </a:t>
            </a:r>
            <a:r>
              <a:rPr lang="cs-CZ" sz="2200" dirty="0" err="1"/>
              <a:t>lividní</a:t>
            </a:r>
            <a:r>
              <a:rPr lang="cs-CZ" sz="2200" dirty="0"/>
              <a:t> zbarvení tváří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sk-SK" sz="2200" b="1" dirty="0" err="1">
                <a:solidFill>
                  <a:schemeClr val="tx2"/>
                </a:solidFill>
              </a:rPr>
              <a:t>facies</a:t>
            </a:r>
            <a:r>
              <a:rPr lang="sk-SK" sz="2200" b="1" dirty="0">
                <a:solidFill>
                  <a:schemeClr val="tx2"/>
                </a:solidFill>
              </a:rPr>
              <a:t> </a:t>
            </a:r>
            <a:r>
              <a:rPr lang="sk-SK" sz="2200" b="1" dirty="0" err="1">
                <a:solidFill>
                  <a:schemeClr val="tx2"/>
                </a:solidFill>
              </a:rPr>
              <a:t>nefritica</a:t>
            </a:r>
            <a:r>
              <a:rPr lang="sk-SK" sz="2200" b="1" dirty="0">
                <a:solidFill>
                  <a:schemeClr val="tx2"/>
                </a:solidFill>
              </a:rPr>
              <a:t> </a:t>
            </a:r>
            <a:r>
              <a:rPr lang="sk-SK" sz="2200" dirty="0"/>
              <a:t>– </a:t>
            </a:r>
            <a:r>
              <a:rPr lang="sk-SK" sz="2200" dirty="0" err="1"/>
              <a:t>bledost</a:t>
            </a:r>
            <a:r>
              <a:rPr lang="sk-SK" sz="2200" dirty="0"/>
              <a:t>, edém </a:t>
            </a:r>
            <a:r>
              <a:rPr lang="sk-SK" sz="2200" dirty="0" err="1"/>
              <a:t>víček</a:t>
            </a:r>
            <a:r>
              <a:rPr lang="sk-SK" sz="2200" dirty="0"/>
              <a:t>, </a:t>
            </a:r>
            <a:r>
              <a:rPr lang="sk-SK" sz="2200" dirty="0" err="1"/>
              <a:t>prosak</a:t>
            </a:r>
            <a:r>
              <a:rPr lang="sk-SK" sz="2200" dirty="0"/>
              <a:t> </a:t>
            </a:r>
            <a:r>
              <a:rPr lang="sk-SK" sz="2200" dirty="0" err="1"/>
              <a:t>obličeje</a:t>
            </a:r>
            <a:endParaRPr lang="sk-SK" sz="22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sk-SK" sz="2200" b="1" dirty="0" err="1">
                <a:solidFill>
                  <a:schemeClr val="tx2"/>
                </a:solidFill>
              </a:rPr>
              <a:t>facies</a:t>
            </a:r>
            <a:r>
              <a:rPr lang="sk-SK" sz="2200" b="1" dirty="0">
                <a:solidFill>
                  <a:schemeClr val="tx2"/>
                </a:solidFill>
              </a:rPr>
              <a:t> </a:t>
            </a:r>
            <a:r>
              <a:rPr lang="sk-SK" sz="2200" b="1" dirty="0" err="1">
                <a:solidFill>
                  <a:schemeClr val="tx2"/>
                </a:solidFill>
              </a:rPr>
              <a:t>pletorica</a:t>
            </a:r>
            <a:r>
              <a:rPr lang="sk-SK" sz="2200" b="1" dirty="0">
                <a:solidFill>
                  <a:schemeClr val="tx2"/>
                </a:solidFill>
              </a:rPr>
              <a:t> </a:t>
            </a:r>
            <a:r>
              <a:rPr lang="sk-SK" sz="2200" dirty="0"/>
              <a:t>– </a:t>
            </a:r>
            <a:r>
              <a:rPr lang="sk-SK" sz="2200" dirty="0" err="1"/>
              <a:t>zarudnutí</a:t>
            </a:r>
            <a:r>
              <a:rPr lang="sk-SK" sz="2200" dirty="0"/>
              <a:t> s </a:t>
            </a:r>
            <a:r>
              <a:rPr lang="sk-SK" sz="2200" dirty="0" err="1"/>
              <a:t>lividním</a:t>
            </a:r>
            <a:r>
              <a:rPr lang="sk-SK" sz="2200" dirty="0"/>
              <a:t> </a:t>
            </a:r>
            <a:r>
              <a:rPr lang="sk-SK" sz="2200" dirty="0" err="1"/>
              <a:t>nádechem</a:t>
            </a:r>
            <a:r>
              <a:rPr lang="sk-SK" sz="2200" dirty="0"/>
              <a:t> – </a:t>
            </a:r>
            <a:r>
              <a:rPr lang="sk-SK" sz="2200" dirty="0" err="1"/>
              <a:t>polycytemie</a:t>
            </a:r>
            <a:endParaRPr lang="sk-SK" sz="22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sk-SK" sz="2200" b="1" dirty="0" err="1">
                <a:solidFill>
                  <a:schemeClr val="tx2"/>
                </a:solidFill>
              </a:rPr>
              <a:t>facies</a:t>
            </a:r>
            <a:r>
              <a:rPr lang="sk-SK" sz="2200" b="1" dirty="0">
                <a:solidFill>
                  <a:schemeClr val="tx2"/>
                </a:solidFill>
              </a:rPr>
              <a:t> </a:t>
            </a:r>
            <a:r>
              <a:rPr lang="sk-SK" sz="2200" b="1" dirty="0" err="1">
                <a:solidFill>
                  <a:schemeClr val="tx2"/>
                </a:solidFill>
              </a:rPr>
              <a:t>akromegalica</a:t>
            </a:r>
            <a:r>
              <a:rPr lang="sk-SK" sz="2200" b="1" dirty="0">
                <a:solidFill>
                  <a:schemeClr val="tx2"/>
                </a:solidFill>
              </a:rPr>
              <a:t> </a:t>
            </a:r>
            <a:r>
              <a:rPr lang="sk-SK" sz="2200" dirty="0"/>
              <a:t>– </a:t>
            </a:r>
            <a:r>
              <a:rPr lang="sk-SK" sz="2200" dirty="0" err="1"/>
              <a:t>zvětšení</a:t>
            </a:r>
            <a:r>
              <a:rPr lang="sk-SK" sz="2200" dirty="0"/>
              <a:t> </a:t>
            </a:r>
            <a:r>
              <a:rPr lang="sk-SK" sz="2200" dirty="0" err="1"/>
              <a:t>nadočniových</a:t>
            </a:r>
            <a:r>
              <a:rPr lang="sk-SK" sz="2200" dirty="0"/>
              <a:t> </a:t>
            </a:r>
            <a:r>
              <a:rPr lang="sk-SK" sz="2200" dirty="0" err="1"/>
              <a:t>oblouků</a:t>
            </a:r>
            <a:r>
              <a:rPr lang="sk-SK" sz="2200" dirty="0"/>
              <a:t>, nosu, brady, jazyka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sk-SK" sz="2200" b="1" dirty="0" err="1">
                <a:solidFill>
                  <a:schemeClr val="tx2"/>
                </a:solidFill>
              </a:rPr>
              <a:t>facies</a:t>
            </a:r>
            <a:r>
              <a:rPr lang="sk-SK" sz="2200" b="1" dirty="0">
                <a:solidFill>
                  <a:schemeClr val="tx2"/>
                </a:solidFill>
              </a:rPr>
              <a:t> </a:t>
            </a:r>
            <a:r>
              <a:rPr lang="sk-SK" sz="2200" b="1" dirty="0" err="1">
                <a:solidFill>
                  <a:schemeClr val="tx2"/>
                </a:solidFill>
              </a:rPr>
              <a:t>tyreotoxica</a:t>
            </a:r>
            <a:r>
              <a:rPr lang="sk-SK" sz="2200" b="1" dirty="0">
                <a:solidFill>
                  <a:schemeClr val="tx2"/>
                </a:solidFill>
              </a:rPr>
              <a:t> </a:t>
            </a:r>
            <a:r>
              <a:rPr lang="sk-SK" sz="2200" dirty="0"/>
              <a:t>– </a:t>
            </a:r>
            <a:r>
              <a:rPr lang="sk-SK" sz="2200" dirty="0" err="1"/>
              <a:t>neklid</a:t>
            </a:r>
            <a:r>
              <a:rPr lang="sk-SK" sz="2200" dirty="0"/>
              <a:t>, </a:t>
            </a:r>
            <a:r>
              <a:rPr lang="sk-SK" sz="2200" dirty="0" err="1"/>
              <a:t>exoftalmus</a:t>
            </a:r>
            <a:endParaRPr lang="sk-SK" sz="22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sk-SK" sz="2200" b="1" dirty="0" err="1">
                <a:solidFill>
                  <a:schemeClr val="tx2"/>
                </a:solidFill>
              </a:rPr>
              <a:t>facies</a:t>
            </a:r>
            <a:r>
              <a:rPr lang="sk-SK" sz="2200" b="1" dirty="0">
                <a:solidFill>
                  <a:schemeClr val="tx2"/>
                </a:solidFill>
              </a:rPr>
              <a:t> </a:t>
            </a:r>
            <a:r>
              <a:rPr lang="sk-SK" sz="2200" b="1" dirty="0" err="1">
                <a:solidFill>
                  <a:schemeClr val="tx2"/>
                </a:solidFill>
              </a:rPr>
              <a:t>myxedematosa</a:t>
            </a:r>
            <a:r>
              <a:rPr lang="sk-SK" sz="2200" b="1" dirty="0">
                <a:solidFill>
                  <a:schemeClr val="tx2"/>
                </a:solidFill>
              </a:rPr>
              <a:t> </a:t>
            </a:r>
            <a:r>
              <a:rPr lang="sk-SK" sz="2200" dirty="0"/>
              <a:t>– </a:t>
            </a:r>
            <a:r>
              <a:rPr lang="sk-SK" sz="2200" dirty="0" err="1"/>
              <a:t>hypomimie</a:t>
            </a:r>
            <a:r>
              <a:rPr lang="sk-SK" sz="2200" dirty="0"/>
              <a:t>, </a:t>
            </a:r>
            <a:r>
              <a:rPr lang="sk-SK" sz="2200" dirty="0" err="1"/>
              <a:t>odulý</a:t>
            </a:r>
            <a:r>
              <a:rPr lang="sk-SK" sz="2200" dirty="0"/>
              <a:t> </a:t>
            </a:r>
            <a:r>
              <a:rPr lang="sk-SK" sz="2200" dirty="0" err="1"/>
              <a:t>obličej</a:t>
            </a:r>
            <a:r>
              <a:rPr lang="sk-SK" sz="2200" dirty="0"/>
              <a:t>, </a:t>
            </a:r>
            <a:r>
              <a:rPr lang="sk-SK" sz="2200" dirty="0" err="1"/>
              <a:t>chybění</a:t>
            </a:r>
            <a:r>
              <a:rPr lang="sk-SK" sz="2200" dirty="0"/>
              <a:t> </a:t>
            </a:r>
            <a:r>
              <a:rPr lang="sk-SK" sz="2200" dirty="0" err="1"/>
              <a:t>laterální</a:t>
            </a:r>
            <a:r>
              <a:rPr lang="sk-SK" sz="2200" dirty="0"/>
              <a:t> </a:t>
            </a:r>
            <a:r>
              <a:rPr lang="sk-SK" sz="2200" dirty="0" err="1"/>
              <a:t>části</a:t>
            </a:r>
            <a:r>
              <a:rPr lang="sk-SK" sz="2200" dirty="0"/>
              <a:t> obočí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sk-SK" sz="2200" b="1" dirty="0" err="1">
                <a:solidFill>
                  <a:schemeClr val="tx2"/>
                </a:solidFill>
              </a:rPr>
              <a:t>facies</a:t>
            </a:r>
            <a:r>
              <a:rPr lang="sk-SK" sz="2200" b="1" dirty="0">
                <a:solidFill>
                  <a:schemeClr val="tx2"/>
                </a:solidFill>
              </a:rPr>
              <a:t> </a:t>
            </a:r>
            <a:r>
              <a:rPr lang="sk-SK" sz="2200" b="1" dirty="0" err="1">
                <a:solidFill>
                  <a:schemeClr val="tx2"/>
                </a:solidFill>
              </a:rPr>
              <a:t>cushingoidní</a:t>
            </a:r>
            <a:r>
              <a:rPr lang="sk-SK" sz="2200" b="1" dirty="0">
                <a:solidFill>
                  <a:schemeClr val="tx2"/>
                </a:solidFill>
              </a:rPr>
              <a:t> </a:t>
            </a:r>
            <a:r>
              <a:rPr lang="sk-SK" sz="2200" dirty="0"/>
              <a:t>– </a:t>
            </a:r>
            <a:r>
              <a:rPr lang="sk-SK" sz="2200" dirty="0" err="1"/>
              <a:t>měsíčkovitý</a:t>
            </a:r>
            <a:r>
              <a:rPr lang="sk-SK" sz="2200" dirty="0"/>
              <a:t> </a:t>
            </a:r>
            <a:r>
              <a:rPr lang="sk-SK" sz="2200" dirty="0" err="1"/>
              <a:t>obliček</a:t>
            </a:r>
            <a:r>
              <a:rPr lang="sk-SK" sz="2200" dirty="0"/>
              <a:t>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52C31AB-824F-40DB-8169-02D7F58A4C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44CA7E2-A1A6-4C08-B9C7-4CFBA63876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603229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</Template>
  <TotalTime>2087</TotalTime>
  <Words>1852</Words>
  <Application>Microsoft Office PowerPoint</Application>
  <PresentationFormat>Širokoúhlá obrazovka</PresentationFormat>
  <Paragraphs>308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5" baseType="lpstr">
      <vt:lpstr>Arial</vt:lpstr>
      <vt:lpstr>Constantia</vt:lpstr>
      <vt:lpstr>Tahoma</vt:lpstr>
      <vt:lpstr>Wingdings</vt:lpstr>
      <vt:lpstr>Prezentace_MU_CZ</vt:lpstr>
      <vt:lpstr>Vyšetření hlavy a krku   </vt:lpstr>
      <vt:lpstr>Vyšetření hlavy - pohled</vt:lpstr>
      <vt:lpstr>Vyšetření hlavy - pohled</vt:lpstr>
      <vt:lpstr>Vyšetření hlavy - pohled</vt:lpstr>
      <vt:lpstr>Obličej</vt:lpstr>
      <vt:lpstr>Prezentace aplikace PowerPoint</vt:lpstr>
      <vt:lpstr>Obličej</vt:lpstr>
      <vt:lpstr>           Parotitida     Motýlovitý exantém</vt:lpstr>
      <vt:lpstr>Výraz obličeje</vt:lpstr>
      <vt:lpstr>Prezentace aplikace PowerPoint</vt:lpstr>
      <vt:lpstr>Inervace hlavových nervů</vt:lpstr>
      <vt:lpstr>Prezentace aplikace PowerPoint</vt:lpstr>
      <vt:lpstr>Inervace hlavových nervu – N. trigeminus</vt:lpstr>
      <vt:lpstr>Oči a okolí</vt:lpstr>
      <vt:lpstr>Oči a okolí - víčka</vt:lpstr>
      <vt:lpstr>Brýlovitý hematom</vt:lpstr>
      <vt:lpstr>Prezentace aplikace PowerPoint</vt:lpstr>
      <vt:lpstr>Oční štěrbiny</vt:lpstr>
      <vt:lpstr>Prezentace aplikace PowerPoint</vt:lpstr>
      <vt:lpstr>Oční bulby</vt:lpstr>
      <vt:lpstr>Prezentace aplikace PowerPoint</vt:lpstr>
      <vt:lpstr>Spojivky</vt:lpstr>
      <vt:lpstr>Skléry</vt:lpstr>
      <vt:lpstr>Prezentace aplikace PowerPoint</vt:lpstr>
      <vt:lpstr>Zornice</vt:lpstr>
      <vt:lpstr>Nos</vt:lpstr>
      <vt:lpstr>Prezentace aplikace PowerPoint</vt:lpstr>
      <vt:lpstr>Rty</vt:lpstr>
      <vt:lpstr>Foetor ex ore</vt:lpstr>
      <vt:lpstr>Sliznice dutiny ústní</vt:lpstr>
      <vt:lpstr>Prezentace aplikace PowerPoint</vt:lpstr>
      <vt:lpstr>Prezentace aplikace PowerPoint</vt:lpstr>
      <vt:lpstr>Jazyk</vt:lpstr>
      <vt:lpstr>Vyšetření krku - pohled</vt:lpstr>
      <vt:lpstr>Prezentace aplikace PowerPoint</vt:lpstr>
      <vt:lpstr>Vyšetření krku – pohmat</vt:lpstr>
      <vt:lpstr>Vyšetření krku – pohmat</vt:lpstr>
      <vt:lpstr>Prezentace aplikace PowerPoint</vt:lpstr>
      <vt:lpstr>Vyšetření krku - poslech</vt:lpstr>
      <vt:lpstr>Prezentace aplikace PowerPoint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Skládaná</dc:creator>
  <cp:lastModifiedBy>Hana Matějovská Kubešová</cp:lastModifiedBy>
  <cp:revision>154</cp:revision>
  <cp:lastPrinted>1601-01-01T00:00:00Z</cp:lastPrinted>
  <dcterms:created xsi:type="dcterms:W3CDTF">2021-04-27T07:29:37Z</dcterms:created>
  <dcterms:modified xsi:type="dcterms:W3CDTF">2021-09-04T19:09:34Z</dcterms:modified>
</cp:coreProperties>
</file>