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 id="2147483648" r:id="rId5"/>
  </p:sldMasterIdLst>
  <p:notesMasterIdLst>
    <p:notesMasterId r:id="rId34"/>
  </p:notesMasterIdLst>
  <p:handoutMasterIdLst>
    <p:handoutMasterId r:id="rId35"/>
  </p:handout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1" d="100"/>
          <a:sy n="61" d="100"/>
        </p:scale>
        <p:origin x="64" y="464"/>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D01D4AE-044A-4F5D-9559-CF5EF3AA0E1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CCD58B-D62F-4140-88E0-793216C491BB}" type="slidenum">
              <a:rPr lang="cs-CZ" altLang="cs-CZ"/>
              <a:pPr>
                <a:spcBef>
                  <a:spcPct val="0"/>
                </a:spcBef>
              </a:pPr>
              <a:t>2</a:t>
            </a:fld>
            <a:endParaRPr lang="cs-CZ" altLang="cs-CZ"/>
          </a:p>
        </p:txBody>
      </p:sp>
      <p:sp>
        <p:nvSpPr>
          <p:cNvPr id="6147" name="Rectangle 2">
            <a:extLst>
              <a:ext uri="{FF2B5EF4-FFF2-40B4-BE49-F238E27FC236}">
                <a16:creationId xmlns:a16="http://schemas.microsoft.com/office/drawing/2014/main" id="{11AF9FD4-A3B2-4C71-B719-6A4BA4308969}"/>
              </a:ext>
            </a:extLst>
          </p:cNvPr>
          <p:cNvSpPr>
            <a:spLocks noGrp="1" noRot="1" noChangeAspect="1" noChangeArrowheads="1" noTextEdit="1"/>
          </p:cNvSpPr>
          <p:nvPr>
            <p:ph type="sldImg"/>
          </p:nvPr>
        </p:nvSpPr>
        <p:spPr>
          <a:xfrm>
            <a:off x="381000" y="685800"/>
            <a:ext cx="6096000" cy="3429000"/>
          </a:xfrm>
          <a:ln/>
        </p:spPr>
      </p:sp>
      <p:sp>
        <p:nvSpPr>
          <p:cNvPr id="6148" name="Rectangle 3">
            <a:extLst>
              <a:ext uri="{FF2B5EF4-FFF2-40B4-BE49-F238E27FC236}">
                <a16:creationId xmlns:a16="http://schemas.microsoft.com/office/drawing/2014/main" id="{8AD1C1DE-FD80-4EA3-8113-9C1B3DC440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A41A8FDD-9082-43E2-B090-949A59B098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D79ABD9-7710-4F1F-BD59-DE837904D658}" type="slidenum">
              <a:rPr lang="cs-CZ" altLang="cs-CZ"/>
              <a:pPr>
                <a:spcBef>
                  <a:spcPct val="0"/>
                </a:spcBef>
              </a:pPr>
              <a:t>12</a:t>
            </a:fld>
            <a:endParaRPr lang="cs-CZ" altLang="cs-CZ"/>
          </a:p>
        </p:txBody>
      </p:sp>
      <p:sp>
        <p:nvSpPr>
          <p:cNvPr id="25603" name="Rectangle 2">
            <a:extLst>
              <a:ext uri="{FF2B5EF4-FFF2-40B4-BE49-F238E27FC236}">
                <a16:creationId xmlns:a16="http://schemas.microsoft.com/office/drawing/2014/main" id="{6951A4D2-F945-49A3-A6C6-590CA81085C0}"/>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8014B513-C4B5-4295-B563-376AE915CC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6EB70330-24E9-4BF8-9217-5C2FF3F52B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F95330-7FC4-4854-B566-E9D6CEA89646}" type="slidenum">
              <a:rPr lang="cs-CZ" altLang="cs-CZ"/>
              <a:pPr>
                <a:spcBef>
                  <a:spcPct val="0"/>
                </a:spcBef>
              </a:pPr>
              <a:t>13</a:t>
            </a:fld>
            <a:endParaRPr lang="cs-CZ" altLang="cs-CZ"/>
          </a:p>
        </p:txBody>
      </p:sp>
      <p:sp>
        <p:nvSpPr>
          <p:cNvPr id="27651" name="Rectangle 2">
            <a:extLst>
              <a:ext uri="{FF2B5EF4-FFF2-40B4-BE49-F238E27FC236}">
                <a16:creationId xmlns:a16="http://schemas.microsoft.com/office/drawing/2014/main" id="{6B1500D4-8823-4A43-9072-81AC947E3288}"/>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4BE17622-E2E7-4675-852E-EABE332BF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ADF9A28A-D4E0-48FB-811D-FC874A03F9D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652EEE-22E4-4D07-BBF2-0CF917B1F91C}" type="slidenum">
              <a:rPr lang="cs-CZ" altLang="cs-CZ"/>
              <a:pPr>
                <a:spcBef>
                  <a:spcPct val="0"/>
                </a:spcBef>
              </a:pPr>
              <a:t>14</a:t>
            </a:fld>
            <a:endParaRPr lang="cs-CZ" altLang="cs-CZ"/>
          </a:p>
        </p:txBody>
      </p:sp>
      <p:sp>
        <p:nvSpPr>
          <p:cNvPr id="29699" name="Rectangle 2">
            <a:extLst>
              <a:ext uri="{FF2B5EF4-FFF2-40B4-BE49-F238E27FC236}">
                <a16:creationId xmlns:a16="http://schemas.microsoft.com/office/drawing/2014/main" id="{3283FBA1-A517-444A-9455-C51B35E3C725}"/>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3E6CB945-D1F3-418F-B9FD-416FBED478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3826CF46-413E-4909-941A-9CBBB160F8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4B9B63-0D0B-4858-98F7-37C3F5934EEE}" type="slidenum">
              <a:rPr lang="cs-CZ" altLang="cs-CZ"/>
              <a:pPr>
                <a:spcBef>
                  <a:spcPct val="0"/>
                </a:spcBef>
              </a:pPr>
              <a:t>15</a:t>
            </a:fld>
            <a:endParaRPr lang="cs-CZ" altLang="cs-CZ"/>
          </a:p>
        </p:txBody>
      </p:sp>
      <p:sp>
        <p:nvSpPr>
          <p:cNvPr id="31747" name="Rectangle 2">
            <a:extLst>
              <a:ext uri="{FF2B5EF4-FFF2-40B4-BE49-F238E27FC236}">
                <a16:creationId xmlns:a16="http://schemas.microsoft.com/office/drawing/2014/main" id="{9420AE94-D138-408B-8697-573A1FE07A8F}"/>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632C4F63-879D-434C-9735-598E06F972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5A7E6117-E195-4538-85C2-CB19812D25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6541D3C-745A-45B3-B4B4-D4C2510A810F}" type="slidenum">
              <a:rPr lang="cs-CZ" altLang="cs-CZ"/>
              <a:pPr>
                <a:spcBef>
                  <a:spcPct val="0"/>
                </a:spcBef>
              </a:pPr>
              <a:t>16</a:t>
            </a:fld>
            <a:endParaRPr lang="cs-CZ" altLang="cs-CZ"/>
          </a:p>
        </p:txBody>
      </p:sp>
      <p:sp>
        <p:nvSpPr>
          <p:cNvPr id="33795" name="Rectangle 2">
            <a:extLst>
              <a:ext uri="{FF2B5EF4-FFF2-40B4-BE49-F238E27FC236}">
                <a16:creationId xmlns:a16="http://schemas.microsoft.com/office/drawing/2014/main" id="{566544A5-2E06-4F10-80AF-0594726EF05B}"/>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26C93A4A-1BF0-4FE0-AA22-50BF987DD1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2971D15-52F8-4ABF-B843-69159DF515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35263E-DFBF-4E29-B938-4C27800533BF}" type="slidenum">
              <a:rPr lang="cs-CZ" altLang="cs-CZ"/>
              <a:pPr>
                <a:spcBef>
                  <a:spcPct val="0"/>
                </a:spcBef>
              </a:pPr>
              <a:t>17</a:t>
            </a:fld>
            <a:endParaRPr lang="cs-CZ" altLang="cs-CZ"/>
          </a:p>
        </p:txBody>
      </p:sp>
      <p:sp>
        <p:nvSpPr>
          <p:cNvPr id="35843" name="Rectangle 2">
            <a:extLst>
              <a:ext uri="{FF2B5EF4-FFF2-40B4-BE49-F238E27FC236}">
                <a16:creationId xmlns:a16="http://schemas.microsoft.com/office/drawing/2014/main" id="{99D4B102-889D-4503-805D-17427B30AD42}"/>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D4C38B0A-EDF7-4388-8433-56CD2E625F7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8423645-73F4-483E-B7C3-6F526D4A3E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E6D15C-D4BB-4546-BF41-61026B131709}" type="slidenum">
              <a:rPr lang="cs-CZ" altLang="cs-CZ"/>
              <a:pPr>
                <a:spcBef>
                  <a:spcPct val="0"/>
                </a:spcBef>
              </a:pPr>
              <a:t>18</a:t>
            </a:fld>
            <a:endParaRPr lang="cs-CZ" altLang="cs-CZ"/>
          </a:p>
        </p:txBody>
      </p:sp>
      <p:sp>
        <p:nvSpPr>
          <p:cNvPr id="37891" name="Rectangle 2">
            <a:extLst>
              <a:ext uri="{FF2B5EF4-FFF2-40B4-BE49-F238E27FC236}">
                <a16:creationId xmlns:a16="http://schemas.microsoft.com/office/drawing/2014/main" id="{18ADF495-001B-4423-AC8C-08349D8EE8C7}"/>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735A2A43-8566-490B-BA1E-C973F172F7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BDC6BFE-D93E-483E-9085-B2219C288C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1474B65-DB4B-47B5-BF1C-D5DB20392487}" type="slidenum">
              <a:rPr lang="cs-CZ" altLang="cs-CZ"/>
              <a:pPr>
                <a:spcBef>
                  <a:spcPct val="0"/>
                </a:spcBef>
              </a:pPr>
              <a:t>20</a:t>
            </a:fld>
            <a:endParaRPr lang="cs-CZ" altLang="cs-CZ"/>
          </a:p>
        </p:txBody>
      </p:sp>
      <p:sp>
        <p:nvSpPr>
          <p:cNvPr id="39939" name="Rectangle 2">
            <a:extLst>
              <a:ext uri="{FF2B5EF4-FFF2-40B4-BE49-F238E27FC236}">
                <a16:creationId xmlns:a16="http://schemas.microsoft.com/office/drawing/2014/main" id="{955A6E27-24C4-4C9D-9A8C-5E5B675182AF}"/>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F0E4AC86-E39E-43C0-BDD5-5EC37E63F7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5F786557-28B9-4513-8F01-F35C1B2671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F67200-C94C-4133-8CCF-5800DBFD59F5}" type="slidenum">
              <a:rPr lang="cs-CZ" altLang="cs-CZ"/>
              <a:pPr>
                <a:spcBef>
                  <a:spcPct val="0"/>
                </a:spcBef>
              </a:pPr>
              <a:t>21</a:t>
            </a:fld>
            <a:endParaRPr lang="cs-CZ" altLang="cs-CZ"/>
          </a:p>
        </p:txBody>
      </p:sp>
      <p:sp>
        <p:nvSpPr>
          <p:cNvPr id="41987" name="Rectangle 2">
            <a:extLst>
              <a:ext uri="{FF2B5EF4-FFF2-40B4-BE49-F238E27FC236}">
                <a16:creationId xmlns:a16="http://schemas.microsoft.com/office/drawing/2014/main" id="{29736A2A-2215-4F92-A86E-A2831E59C9CC}"/>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A657313C-EA55-486F-99FD-D1C54260D5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741A75F-C5C1-47FC-B814-24CDC3BE4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1D9617-67D2-4F54-9BC2-8B14F2ABB188}" type="slidenum">
              <a:rPr lang="cs-CZ" altLang="cs-CZ"/>
              <a:pPr>
                <a:spcBef>
                  <a:spcPct val="0"/>
                </a:spcBef>
              </a:pPr>
              <a:t>22</a:t>
            </a:fld>
            <a:endParaRPr lang="cs-CZ" altLang="cs-CZ"/>
          </a:p>
        </p:txBody>
      </p:sp>
      <p:sp>
        <p:nvSpPr>
          <p:cNvPr id="44035" name="Rectangle 2">
            <a:extLst>
              <a:ext uri="{FF2B5EF4-FFF2-40B4-BE49-F238E27FC236}">
                <a16:creationId xmlns:a16="http://schemas.microsoft.com/office/drawing/2014/main" id="{3831D6E8-04DF-4A5D-9865-5D814F3D9968}"/>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6B2D8238-548C-4020-A107-7A226CB868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BF89A0C5-D184-4DB6-861D-6ED960D831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B0307B-9D4F-48C3-BB84-08BC9B14C2CB}" type="slidenum">
              <a:rPr lang="cs-CZ" altLang="cs-CZ"/>
              <a:pPr>
                <a:spcBef>
                  <a:spcPct val="0"/>
                </a:spcBef>
              </a:pPr>
              <a:t>4</a:t>
            </a:fld>
            <a:endParaRPr lang="cs-CZ" altLang="cs-CZ"/>
          </a:p>
        </p:txBody>
      </p:sp>
      <p:sp>
        <p:nvSpPr>
          <p:cNvPr id="9219" name="Rectangle 2">
            <a:extLst>
              <a:ext uri="{FF2B5EF4-FFF2-40B4-BE49-F238E27FC236}">
                <a16:creationId xmlns:a16="http://schemas.microsoft.com/office/drawing/2014/main" id="{A7A5A448-16B3-4C91-BA9B-F0FD30F40A19}"/>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B8FF1426-7820-4047-9516-5E34520FB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6AB98BA0-551B-4A2B-B615-221860944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05375D0-A097-4750-8582-0EE22ED70524}" type="slidenum">
              <a:rPr lang="cs-CZ" altLang="cs-CZ"/>
              <a:pPr>
                <a:spcBef>
                  <a:spcPct val="0"/>
                </a:spcBef>
              </a:pPr>
              <a:t>23</a:t>
            </a:fld>
            <a:endParaRPr lang="cs-CZ" altLang="cs-CZ"/>
          </a:p>
        </p:txBody>
      </p:sp>
      <p:sp>
        <p:nvSpPr>
          <p:cNvPr id="46083" name="Rectangle 2">
            <a:extLst>
              <a:ext uri="{FF2B5EF4-FFF2-40B4-BE49-F238E27FC236}">
                <a16:creationId xmlns:a16="http://schemas.microsoft.com/office/drawing/2014/main" id="{279A808E-2B39-47A4-ADD2-D8427BBB9EDD}"/>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D15AFDA4-1A15-4FFA-BC8D-DF47D98FF9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2E6E708-CD1F-491F-B8FB-F427CFED84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55ACA-A7FE-4B5E-B872-C1B8EA085E47}" type="slidenum">
              <a:rPr lang="cs-CZ" altLang="cs-CZ"/>
              <a:pPr>
                <a:spcBef>
                  <a:spcPct val="0"/>
                </a:spcBef>
              </a:pPr>
              <a:t>24</a:t>
            </a:fld>
            <a:endParaRPr lang="cs-CZ" altLang="cs-CZ"/>
          </a:p>
        </p:txBody>
      </p:sp>
      <p:sp>
        <p:nvSpPr>
          <p:cNvPr id="48131" name="Rectangle 2">
            <a:extLst>
              <a:ext uri="{FF2B5EF4-FFF2-40B4-BE49-F238E27FC236}">
                <a16:creationId xmlns:a16="http://schemas.microsoft.com/office/drawing/2014/main" id="{3BCCB999-B7F3-4B91-B18B-C566DA491F3E}"/>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16A4824E-F856-464F-9C72-608A6DA7BE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124C992A-60CA-44EF-B138-D95CA2B49D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28FDF2-F255-4F17-8092-AA6524286BD8}" type="slidenum">
              <a:rPr lang="cs-CZ" altLang="cs-CZ"/>
              <a:pPr>
                <a:spcBef>
                  <a:spcPct val="0"/>
                </a:spcBef>
              </a:pPr>
              <a:t>25</a:t>
            </a:fld>
            <a:endParaRPr lang="cs-CZ" altLang="cs-CZ"/>
          </a:p>
        </p:txBody>
      </p:sp>
      <p:sp>
        <p:nvSpPr>
          <p:cNvPr id="50179" name="Rectangle 2">
            <a:extLst>
              <a:ext uri="{FF2B5EF4-FFF2-40B4-BE49-F238E27FC236}">
                <a16:creationId xmlns:a16="http://schemas.microsoft.com/office/drawing/2014/main" id="{8FAFDF4D-96B0-4380-B1E1-C5C56BE162CA}"/>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0CE10A09-9847-4267-B9E8-96FE529887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9AD7CD75-2B65-4C49-8777-78647160AF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81C36E1-8588-4BDB-8E8C-C08F7F842D95}" type="slidenum">
              <a:rPr lang="cs-CZ" altLang="cs-CZ"/>
              <a:pPr>
                <a:spcBef>
                  <a:spcPct val="0"/>
                </a:spcBef>
              </a:pPr>
              <a:t>26</a:t>
            </a:fld>
            <a:endParaRPr lang="cs-CZ" altLang="cs-CZ"/>
          </a:p>
        </p:txBody>
      </p:sp>
      <p:sp>
        <p:nvSpPr>
          <p:cNvPr id="52227" name="Rectangle 2">
            <a:extLst>
              <a:ext uri="{FF2B5EF4-FFF2-40B4-BE49-F238E27FC236}">
                <a16:creationId xmlns:a16="http://schemas.microsoft.com/office/drawing/2014/main" id="{566C73B0-DE5D-415B-B28A-AF939291FED3}"/>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BFFDEE9C-6F6C-49DD-9899-CD8AE7DCE2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C6C32FDA-71B4-4919-8039-E5E46922C5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4857E2B-A451-433A-AA9B-F4DD4ECE960F}" type="slidenum">
              <a:rPr lang="cs-CZ" altLang="cs-CZ"/>
              <a:pPr>
                <a:spcBef>
                  <a:spcPct val="0"/>
                </a:spcBef>
              </a:pPr>
              <a:t>27</a:t>
            </a:fld>
            <a:endParaRPr lang="cs-CZ" altLang="cs-CZ"/>
          </a:p>
        </p:txBody>
      </p:sp>
      <p:sp>
        <p:nvSpPr>
          <p:cNvPr id="54275" name="Rectangle 2">
            <a:extLst>
              <a:ext uri="{FF2B5EF4-FFF2-40B4-BE49-F238E27FC236}">
                <a16:creationId xmlns:a16="http://schemas.microsoft.com/office/drawing/2014/main" id="{3CD94183-CA86-426C-AD39-2F72AC5564F7}"/>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05E57C5A-3150-465C-B404-19E892B25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0A7958C-7345-4A88-A2DD-BD1955B9B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15A0DCB-789C-48C9-BD5C-C602F875A54E}" type="slidenum">
              <a:rPr lang="cs-CZ" altLang="cs-CZ"/>
              <a:pPr>
                <a:spcBef>
                  <a:spcPct val="0"/>
                </a:spcBef>
              </a:pPr>
              <a:t>28</a:t>
            </a:fld>
            <a:endParaRPr lang="cs-CZ" altLang="cs-CZ"/>
          </a:p>
        </p:txBody>
      </p:sp>
      <p:sp>
        <p:nvSpPr>
          <p:cNvPr id="56323" name="Rectangle 2">
            <a:extLst>
              <a:ext uri="{FF2B5EF4-FFF2-40B4-BE49-F238E27FC236}">
                <a16:creationId xmlns:a16="http://schemas.microsoft.com/office/drawing/2014/main" id="{164E8532-CC68-47BC-A78D-C20268F7013C}"/>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50468E3E-B642-4FED-BB2D-8309AFCCDB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EF4764FA-9554-4763-A2D1-EA954F8D85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B165E0-D594-41C4-A66D-D90D82E4A787}" type="slidenum">
              <a:rPr lang="cs-CZ" altLang="cs-CZ"/>
              <a:pPr>
                <a:spcBef>
                  <a:spcPct val="0"/>
                </a:spcBef>
              </a:pPr>
              <a:t>5</a:t>
            </a:fld>
            <a:endParaRPr lang="cs-CZ" altLang="cs-CZ"/>
          </a:p>
        </p:txBody>
      </p:sp>
      <p:sp>
        <p:nvSpPr>
          <p:cNvPr id="11267" name="Rectangle 2">
            <a:extLst>
              <a:ext uri="{FF2B5EF4-FFF2-40B4-BE49-F238E27FC236}">
                <a16:creationId xmlns:a16="http://schemas.microsoft.com/office/drawing/2014/main" id="{ED304406-73C1-4C10-BFC8-3B5346F427EE}"/>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9DED96E1-10B6-4790-818A-E7D3C4BC33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A4D0311-8B9C-4FC3-A72A-D46039BDE4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1D1828-C039-435B-9314-7FAF0D119210}" type="slidenum">
              <a:rPr lang="cs-CZ" altLang="cs-CZ"/>
              <a:pPr>
                <a:spcBef>
                  <a:spcPct val="0"/>
                </a:spcBef>
              </a:pPr>
              <a:t>6</a:t>
            </a:fld>
            <a:endParaRPr lang="cs-CZ" altLang="cs-CZ"/>
          </a:p>
        </p:txBody>
      </p:sp>
      <p:sp>
        <p:nvSpPr>
          <p:cNvPr id="13315" name="Rectangle 2">
            <a:extLst>
              <a:ext uri="{FF2B5EF4-FFF2-40B4-BE49-F238E27FC236}">
                <a16:creationId xmlns:a16="http://schemas.microsoft.com/office/drawing/2014/main" id="{722436D1-5DBC-4E60-8450-05C507AE7E3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8F1C5D09-AB5D-4A83-BFC1-CBC41C0B94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EC547F7E-AB19-4130-B556-97D4797CBC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E5D3572-F63F-4B66-90FF-E67738473B87}" type="slidenum">
              <a:rPr lang="cs-CZ" altLang="cs-CZ"/>
              <a:pPr>
                <a:spcBef>
                  <a:spcPct val="0"/>
                </a:spcBef>
              </a:pPr>
              <a:t>7</a:t>
            </a:fld>
            <a:endParaRPr lang="cs-CZ" altLang="cs-CZ"/>
          </a:p>
        </p:txBody>
      </p:sp>
      <p:sp>
        <p:nvSpPr>
          <p:cNvPr id="15363" name="Rectangle 2">
            <a:extLst>
              <a:ext uri="{FF2B5EF4-FFF2-40B4-BE49-F238E27FC236}">
                <a16:creationId xmlns:a16="http://schemas.microsoft.com/office/drawing/2014/main" id="{AF869A19-2F21-49E3-927B-9FE9FE3D897B}"/>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CCE71338-61DC-445E-B7AE-EC448B3869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07C3CE81-1E46-458A-8485-7188901118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E1C270-496A-4F93-8B5C-3A702A04CA01}" type="slidenum">
              <a:rPr lang="cs-CZ" altLang="cs-CZ"/>
              <a:pPr>
                <a:spcBef>
                  <a:spcPct val="0"/>
                </a:spcBef>
              </a:pPr>
              <a:t>8</a:t>
            </a:fld>
            <a:endParaRPr lang="cs-CZ" altLang="cs-CZ"/>
          </a:p>
        </p:txBody>
      </p:sp>
      <p:sp>
        <p:nvSpPr>
          <p:cNvPr id="17411" name="Rectangle 2">
            <a:extLst>
              <a:ext uri="{FF2B5EF4-FFF2-40B4-BE49-F238E27FC236}">
                <a16:creationId xmlns:a16="http://schemas.microsoft.com/office/drawing/2014/main" id="{7E9F43F4-9D22-4BCC-A630-9FFA9CDF25F0}"/>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3EDC5108-FDEC-4789-A98E-C2947F3D5D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97464553-3274-4503-9639-ABBBEB5F8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BCE1E8B-49DF-41A3-8632-6E7446FDFCD0}" type="slidenum">
              <a:rPr lang="cs-CZ" altLang="cs-CZ"/>
              <a:pPr>
                <a:spcBef>
                  <a:spcPct val="0"/>
                </a:spcBef>
              </a:pPr>
              <a:t>9</a:t>
            </a:fld>
            <a:endParaRPr lang="cs-CZ" altLang="cs-CZ"/>
          </a:p>
        </p:txBody>
      </p:sp>
      <p:sp>
        <p:nvSpPr>
          <p:cNvPr id="19459" name="Rectangle 2">
            <a:extLst>
              <a:ext uri="{FF2B5EF4-FFF2-40B4-BE49-F238E27FC236}">
                <a16:creationId xmlns:a16="http://schemas.microsoft.com/office/drawing/2014/main" id="{CD89DACA-D65D-4366-8145-5AEBF5A822EB}"/>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6DC8CDB9-3C97-4F83-9FAE-069D768833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734745D-89C5-4845-B0CE-E280B1374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E1A132-DBBE-41DB-9D1A-8FB8174C5D92}" type="slidenum">
              <a:rPr lang="cs-CZ" altLang="cs-CZ"/>
              <a:pPr>
                <a:spcBef>
                  <a:spcPct val="0"/>
                </a:spcBef>
              </a:pPr>
              <a:t>10</a:t>
            </a:fld>
            <a:endParaRPr lang="cs-CZ" altLang="cs-CZ"/>
          </a:p>
        </p:txBody>
      </p:sp>
      <p:sp>
        <p:nvSpPr>
          <p:cNvPr id="21507" name="Rectangle 2">
            <a:extLst>
              <a:ext uri="{FF2B5EF4-FFF2-40B4-BE49-F238E27FC236}">
                <a16:creationId xmlns:a16="http://schemas.microsoft.com/office/drawing/2014/main" id="{79F5EEA4-4931-4A53-8753-D1704EA5C0A2}"/>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FCE82F04-F5F9-4D36-8258-4CB601E04A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F184AC4B-2BB2-4E24-99A3-0FF831AA44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A72BF9-56AE-4816-8711-B02260A20E18}" type="slidenum">
              <a:rPr lang="cs-CZ" altLang="cs-CZ"/>
              <a:pPr>
                <a:spcBef>
                  <a:spcPct val="0"/>
                </a:spcBef>
              </a:pPr>
              <a:t>11</a:t>
            </a:fld>
            <a:endParaRPr lang="cs-CZ" altLang="cs-CZ"/>
          </a:p>
        </p:txBody>
      </p:sp>
      <p:sp>
        <p:nvSpPr>
          <p:cNvPr id="23555" name="Rectangle 2">
            <a:extLst>
              <a:ext uri="{FF2B5EF4-FFF2-40B4-BE49-F238E27FC236}">
                <a16:creationId xmlns:a16="http://schemas.microsoft.com/office/drawing/2014/main" id="{F6C16792-9E39-42CD-A8E9-9BF95CDA398B}"/>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73A99CDD-CE7D-49FF-A471-42671596CF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925521E2-D656-46EB-895A-EBB132C20D13}"/>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5">
            <a:extLst>
              <a:ext uri="{FF2B5EF4-FFF2-40B4-BE49-F238E27FC236}">
                <a16:creationId xmlns:a16="http://schemas.microsoft.com/office/drawing/2014/main" id="{38E0F410-30F6-4BFE-B791-0031C1E26CB5}"/>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6">
            <a:extLst>
              <a:ext uri="{FF2B5EF4-FFF2-40B4-BE49-F238E27FC236}">
                <a16:creationId xmlns:a16="http://schemas.microsoft.com/office/drawing/2014/main" id="{EA87CA8F-AA52-41B6-835F-599E5DBC6695}"/>
              </a:ext>
            </a:extLst>
          </p:cNvPr>
          <p:cNvSpPr>
            <a:spLocks noGrp="1" noChangeArrowheads="1"/>
          </p:cNvSpPr>
          <p:nvPr>
            <p:ph type="sldNum" sz="quarter" idx="12"/>
          </p:nvPr>
        </p:nvSpPr>
        <p:spPr>
          <a:ln/>
        </p:spPr>
        <p:txBody>
          <a:bodyPr/>
          <a:lstStyle>
            <a:lvl1pPr>
              <a:defRPr/>
            </a:lvl1pPr>
          </a:lstStyle>
          <a:p>
            <a:fld id="{0A8E5B9E-EF97-4887-AE91-39FA9E316158}" type="slidenum">
              <a:rPr lang="cs-CZ" altLang="cs-CZ"/>
              <a:pPr/>
              <a:t>‹#›</a:t>
            </a:fld>
            <a:endParaRPr lang="cs-CZ" altLang="cs-CZ"/>
          </a:p>
        </p:txBody>
      </p:sp>
    </p:spTree>
    <p:extLst>
      <p:ext uri="{BB962C8B-B14F-4D97-AF65-F5344CB8AC3E}">
        <p14:creationId xmlns:p14="http://schemas.microsoft.com/office/powerpoint/2010/main" val="3888471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B2B12024-DC97-43F8-BE18-E46A8B1F9D93}"/>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DF380E61-367E-4C15-A0F1-53E23E75D051}"/>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00783FBE-3FF7-4EFD-AF67-4B1C38138A9F}"/>
              </a:ext>
            </a:extLst>
          </p:cNvPr>
          <p:cNvSpPr>
            <a:spLocks noGrp="1" noChangeArrowheads="1"/>
          </p:cNvSpPr>
          <p:nvPr>
            <p:ph type="sldNum" sz="quarter" idx="12"/>
          </p:nvPr>
        </p:nvSpPr>
        <p:spPr>
          <a:ln/>
        </p:spPr>
        <p:txBody>
          <a:bodyPr/>
          <a:lstStyle>
            <a:lvl1pPr>
              <a:defRPr/>
            </a:lvl1pPr>
          </a:lstStyle>
          <a:p>
            <a:fld id="{E5707168-FE5C-4034-92DB-355604B88D9F}" type="slidenum">
              <a:rPr lang="cs-CZ" altLang="cs-CZ"/>
              <a:pPr/>
              <a:t>‹#›</a:t>
            </a:fld>
            <a:endParaRPr lang="cs-CZ" altLang="cs-CZ"/>
          </a:p>
        </p:txBody>
      </p:sp>
    </p:spTree>
    <p:extLst>
      <p:ext uri="{BB962C8B-B14F-4D97-AF65-F5344CB8AC3E}">
        <p14:creationId xmlns:p14="http://schemas.microsoft.com/office/powerpoint/2010/main" val="90000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59155A32-6BB1-4740-9E6F-CCDAE791AD3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5">
            <a:extLst>
              <a:ext uri="{FF2B5EF4-FFF2-40B4-BE49-F238E27FC236}">
                <a16:creationId xmlns:a16="http://schemas.microsoft.com/office/drawing/2014/main" id="{E67B33F2-FBC2-4FDC-ACDC-5548F9DFCA3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6">
            <a:extLst>
              <a:ext uri="{FF2B5EF4-FFF2-40B4-BE49-F238E27FC236}">
                <a16:creationId xmlns:a16="http://schemas.microsoft.com/office/drawing/2014/main" id="{B97A6049-59A5-4042-99E0-4DA9319A996D}"/>
              </a:ext>
            </a:extLst>
          </p:cNvPr>
          <p:cNvSpPr>
            <a:spLocks noGrp="1" noChangeArrowheads="1"/>
          </p:cNvSpPr>
          <p:nvPr>
            <p:ph type="sldNum" sz="quarter" idx="12"/>
          </p:nvPr>
        </p:nvSpPr>
        <p:spPr>
          <a:ln/>
        </p:spPr>
        <p:txBody>
          <a:bodyPr/>
          <a:lstStyle>
            <a:lvl1pPr>
              <a:defRPr/>
            </a:lvl1pPr>
          </a:lstStyle>
          <a:p>
            <a:fld id="{9493C3F3-0F3D-4C5D-ABD8-2727CED580BD}" type="slidenum">
              <a:rPr lang="cs-CZ" altLang="cs-CZ"/>
              <a:pPr/>
              <a:t>‹#›</a:t>
            </a:fld>
            <a:endParaRPr lang="cs-CZ" altLang="cs-CZ"/>
          </a:p>
        </p:txBody>
      </p:sp>
    </p:spTree>
    <p:extLst>
      <p:ext uri="{BB962C8B-B14F-4D97-AF65-F5344CB8AC3E}">
        <p14:creationId xmlns:p14="http://schemas.microsoft.com/office/powerpoint/2010/main" val="2118359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89FE98C6-21E1-4E7D-AD59-6A8420CE785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C36D020A-C66E-4A8B-A50C-335ABFD1B73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B60ADEAE-7321-4FE0-A4FB-A6190ED8491F}"/>
              </a:ext>
            </a:extLst>
          </p:cNvPr>
          <p:cNvSpPr>
            <a:spLocks noGrp="1" noChangeArrowheads="1"/>
          </p:cNvSpPr>
          <p:nvPr>
            <p:ph type="sldNum" sz="quarter" idx="12"/>
          </p:nvPr>
        </p:nvSpPr>
        <p:spPr>
          <a:ln/>
        </p:spPr>
        <p:txBody>
          <a:bodyPr/>
          <a:lstStyle>
            <a:lvl1pPr>
              <a:defRPr/>
            </a:lvl1pPr>
          </a:lstStyle>
          <a:p>
            <a:fld id="{CD87BF8A-F2C9-4B1D-B24A-6E2B86EFB41E}" type="slidenum">
              <a:rPr lang="cs-CZ" altLang="cs-CZ"/>
              <a:pPr/>
              <a:t>‹#›</a:t>
            </a:fld>
            <a:endParaRPr lang="cs-CZ" altLang="cs-CZ"/>
          </a:p>
        </p:txBody>
      </p:sp>
    </p:spTree>
    <p:extLst>
      <p:ext uri="{BB962C8B-B14F-4D97-AF65-F5344CB8AC3E}">
        <p14:creationId xmlns:p14="http://schemas.microsoft.com/office/powerpoint/2010/main" val="255367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Klepnutím lze upravit styl předlohy nadpisů.</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a:extLst>
              <a:ext uri="{FF2B5EF4-FFF2-40B4-BE49-F238E27FC236}">
                <a16:creationId xmlns:a16="http://schemas.microsoft.com/office/drawing/2014/main" id="{EF1E7953-B05D-468A-B1B6-81F175F93588}"/>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5">
            <a:extLst>
              <a:ext uri="{FF2B5EF4-FFF2-40B4-BE49-F238E27FC236}">
                <a16:creationId xmlns:a16="http://schemas.microsoft.com/office/drawing/2014/main" id="{294A504D-4723-469E-AD39-D40CA6E5845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6">
            <a:extLst>
              <a:ext uri="{FF2B5EF4-FFF2-40B4-BE49-F238E27FC236}">
                <a16:creationId xmlns:a16="http://schemas.microsoft.com/office/drawing/2014/main" id="{E7E23B9E-BDC2-4109-8764-763E14CA2649}"/>
              </a:ext>
            </a:extLst>
          </p:cNvPr>
          <p:cNvSpPr>
            <a:spLocks noGrp="1" noChangeArrowheads="1"/>
          </p:cNvSpPr>
          <p:nvPr>
            <p:ph type="sldNum" sz="quarter" idx="12"/>
          </p:nvPr>
        </p:nvSpPr>
        <p:spPr>
          <a:ln/>
        </p:spPr>
        <p:txBody>
          <a:bodyPr/>
          <a:lstStyle>
            <a:lvl1pPr>
              <a:defRPr/>
            </a:lvl1pPr>
          </a:lstStyle>
          <a:p>
            <a:fld id="{D73C9554-6521-472D-B9CF-7F5C40F10367}" type="slidenum">
              <a:rPr lang="cs-CZ" altLang="cs-CZ"/>
              <a:pPr/>
              <a:t>‹#›</a:t>
            </a:fld>
            <a:endParaRPr lang="cs-CZ" altLang="cs-CZ"/>
          </a:p>
        </p:txBody>
      </p:sp>
    </p:spTree>
    <p:extLst>
      <p:ext uri="{BB962C8B-B14F-4D97-AF65-F5344CB8AC3E}">
        <p14:creationId xmlns:p14="http://schemas.microsoft.com/office/powerpoint/2010/main" val="568449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79E860A-9BA9-4398-9E7D-9B3C4C9FC700}"/>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a:extLst>
              <a:ext uri="{FF2B5EF4-FFF2-40B4-BE49-F238E27FC236}">
                <a16:creationId xmlns:a16="http://schemas.microsoft.com/office/drawing/2014/main" id="{00E245F8-E1E5-4CDA-AD17-F8C0B633478E}"/>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a:extLst>
              <a:ext uri="{FF2B5EF4-FFF2-40B4-BE49-F238E27FC236}">
                <a16:creationId xmlns:a16="http://schemas.microsoft.com/office/drawing/2014/main" id="{9F85038F-AF9D-461A-BB00-D39805940F8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a:extLst>
              <a:ext uri="{FF2B5EF4-FFF2-40B4-BE49-F238E27FC236}">
                <a16:creationId xmlns:a16="http://schemas.microsoft.com/office/drawing/2014/main" id="{CA4EB531-F94B-4938-BEED-0A78EA7796D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a:extLst>
              <a:ext uri="{FF2B5EF4-FFF2-40B4-BE49-F238E27FC236}">
                <a16:creationId xmlns:a16="http://schemas.microsoft.com/office/drawing/2014/main" id="{9D13F0B9-AFA8-4C6D-9103-531EDCFAE42B}"/>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76FD6F5A-268E-4A6C-B7E5-BEEBA8A759FC}"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61" r:id="rId1"/>
    <p:sldLayoutId id="2147483652" r:id="rId2"/>
    <p:sldLayoutId id="2147483660" r:id="rId3"/>
    <p:sldLayoutId id="2147483650" r:id="rId4"/>
    <p:sldLayoutId id="2147483649"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8.pn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 Masarykovy university, Brno</a:t>
            </a:r>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dirty="0"/>
              <a:t>Radiologická fyzika a radiobiologie</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a:xfrm>
            <a:off x="398502" y="3768458"/>
            <a:ext cx="11361600" cy="698497"/>
          </a:xfrm>
        </p:spPr>
        <p:txBody>
          <a:bodyPr/>
          <a:lstStyle/>
          <a:p>
            <a:r>
              <a:rPr lang="en-GB" altLang="cs-CZ" sz="2400" b="1" dirty="0" err="1"/>
              <a:t>Radiosensitivit</a:t>
            </a:r>
            <a:r>
              <a:rPr lang="cs-CZ" altLang="cs-CZ" sz="2400" b="1" dirty="0"/>
              <a:t>a</a:t>
            </a:r>
            <a:r>
              <a:rPr lang="en-GB" altLang="cs-CZ" sz="2400" b="1" dirty="0"/>
              <a:t> a </a:t>
            </a:r>
            <a:r>
              <a:rPr lang="en-GB" altLang="cs-CZ" sz="2400" b="1" dirty="0" err="1"/>
              <a:t>radioresist</a:t>
            </a:r>
            <a:r>
              <a:rPr lang="cs-CZ" altLang="cs-CZ" sz="2400" b="1" dirty="0"/>
              <a:t>e</a:t>
            </a:r>
            <a:r>
              <a:rPr lang="en-GB" altLang="cs-CZ" sz="2400" b="1" dirty="0" err="1"/>
              <a:t>nce</a:t>
            </a:r>
            <a:r>
              <a:rPr lang="cs-CZ" altLang="cs-CZ" sz="2400" b="1" dirty="0"/>
              <a:t> (radiobiologie III)</a:t>
            </a:r>
            <a:endParaRPr lang="en-GB" b="1" dirty="0"/>
          </a:p>
        </p:txBody>
      </p:sp>
      <p:sp>
        <p:nvSpPr>
          <p:cNvPr id="6" name="Text Box 4">
            <a:extLst>
              <a:ext uri="{FF2B5EF4-FFF2-40B4-BE49-F238E27FC236}">
                <a16:creationId xmlns:a16="http://schemas.microsoft.com/office/drawing/2014/main" id="{1D931623-83B2-48DF-A548-0CD29028ABB9}"/>
              </a:ext>
            </a:extLst>
          </p:cNvPr>
          <p:cNvSpPr txBox="1">
            <a:spLocks noChangeArrowheads="1"/>
          </p:cNvSpPr>
          <p:nvPr/>
        </p:nvSpPr>
        <p:spPr bwMode="auto">
          <a:xfrm>
            <a:off x="233412" y="4736619"/>
            <a:ext cx="98408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sz="1400" b="1" dirty="0"/>
              <a:t>Tato přednáška se opírá převážně o monografii E. L. </a:t>
            </a:r>
            <a:r>
              <a:rPr lang="cs-CZ" altLang="cs-CZ" sz="1400" b="1" dirty="0" err="1"/>
              <a:t>Alpen</a:t>
            </a:r>
            <a:r>
              <a:rPr lang="cs-CZ" altLang="cs-CZ" sz="1400" b="1" dirty="0"/>
              <a:t>: </a:t>
            </a:r>
            <a:r>
              <a:rPr lang="cs-CZ" altLang="cs-CZ" sz="1400" b="1" dirty="0" err="1"/>
              <a:t>Radiation</a:t>
            </a:r>
            <a:r>
              <a:rPr lang="cs-CZ" altLang="cs-CZ" sz="1400" b="1" dirty="0"/>
              <a:t> </a:t>
            </a:r>
            <a:r>
              <a:rPr lang="cs-CZ" altLang="cs-CZ" sz="1400" b="1" dirty="0" err="1"/>
              <a:t>Biophysics</a:t>
            </a:r>
            <a:r>
              <a:rPr lang="cs-CZ" altLang="cs-CZ" sz="1400" b="1" dirty="0"/>
              <a:t> (1998), novější radiobiologickou literaturu a internetové materiály.</a:t>
            </a:r>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273A6C9-CE9B-487D-B46D-B1545057DF66}"/>
              </a:ext>
            </a:extLst>
          </p:cNvPr>
          <p:cNvSpPr>
            <a:spLocks noGrp="1" noChangeArrowheads="1"/>
          </p:cNvSpPr>
          <p:nvPr>
            <p:ph type="title"/>
          </p:nvPr>
        </p:nvSpPr>
        <p:spPr>
          <a:xfrm>
            <a:off x="609600" y="274638"/>
            <a:ext cx="4498428" cy="651149"/>
          </a:xfrm>
        </p:spPr>
        <p:txBody>
          <a:bodyPr/>
          <a:lstStyle/>
          <a:p>
            <a:pPr eaLnBrk="1" hangingPunct="1"/>
            <a:r>
              <a:rPr lang="cs-CZ" altLang="cs-CZ" sz="4000" b="1" dirty="0">
                <a:solidFill>
                  <a:srgbClr val="0000DC"/>
                </a:solidFill>
              </a:rPr>
              <a:t>Kyslíkový efekt</a:t>
            </a:r>
          </a:p>
        </p:txBody>
      </p:sp>
      <p:sp>
        <p:nvSpPr>
          <p:cNvPr id="20483" name="Rectangle 3">
            <a:extLst>
              <a:ext uri="{FF2B5EF4-FFF2-40B4-BE49-F238E27FC236}">
                <a16:creationId xmlns:a16="http://schemas.microsoft.com/office/drawing/2014/main" id="{039F5E0B-3706-4829-A474-C5DFAAFC6377}"/>
              </a:ext>
            </a:extLst>
          </p:cNvPr>
          <p:cNvSpPr>
            <a:spLocks noGrp="1" noChangeArrowheads="1"/>
          </p:cNvSpPr>
          <p:nvPr>
            <p:ph type="body" idx="1"/>
          </p:nvPr>
        </p:nvSpPr>
        <p:spPr>
          <a:xfrm>
            <a:off x="1030014" y="1196976"/>
            <a:ext cx="10237075" cy="5472113"/>
          </a:xfrm>
          <a:noFill/>
        </p:spPr>
        <p:txBody>
          <a:bodyPr/>
          <a:lstStyle/>
          <a:p>
            <a:pPr marL="457200" indent="-457200" eaLnBrk="1" hangingPunct="1">
              <a:buFontTx/>
              <a:buAutoNum type="arabicPeriod"/>
            </a:pPr>
            <a:r>
              <a:rPr lang="cs-CZ" altLang="cs-CZ" sz="2000" dirty="0"/>
              <a:t>Primárními událostmi jsou tvorba radikálů organických molekul jako výsledek přímého nebo nepřímého účinku:</a:t>
            </a:r>
          </a:p>
          <a:p>
            <a:pPr marL="457200" indent="-457200" algn="ctr" eaLnBrk="1" hangingPunct="1">
              <a:buFontTx/>
              <a:buNone/>
            </a:pPr>
            <a:r>
              <a:rPr lang="cs-CZ" altLang="cs-CZ" sz="2000" dirty="0"/>
              <a:t>RH </a:t>
            </a:r>
            <a:r>
              <a:rPr lang="cs-CZ" altLang="cs-CZ" sz="2000" dirty="0">
                <a:cs typeface="Arial" panose="020B0604020202020204" pitchFamily="34" charset="0"/>
              </a:rPr>
              <a:t>→ RH∙</a:t>
            </a:r>
            <a:r>
              <a:rPr lang="cs-CZ" altLang="cs-CZ" sz="2000" baseline="30000" dirty="0">
                <a:cs typeface="Arial" panose="020B0604020202020204" pitchFamily="34" charset="0"/>
              </a:rPr>
              <a:t>+</a:t>
            </a:r>
            <a:r>
              <a:rPr lang="cs-CZ" altLang="cs-CZ" sz="2000" dirty="0">
                <a:cs typeface="Arial" panose="020B0604020202020204" pitchFamily="34" charset="0"/>
              </a:rPr>
              <a:t> + e</a:t>
            </a:r>
            <a:r>
              <a:rPr lang="cs-CZ" altLang="cs-CZ" sz="2000" baseline="30000" dirty="0">
                <a:cs typeface="Arial" panose="020B0604020202020204" pitchFamily="34" charset="0"/>
              </a:rPr>
              <a:t>-</a:t>
            </a:r>
            <a:r>
              <a:rPr lang="cs-CZ" altLang="cs-CZ" sz="2000" dirty="0">
                <a:cs typeface="Arial" panose="020B0604020202020204" pitchFamily="34" charset="0"/>
              </a:rPr>
              <a:t> → R∙ + H</a:t>
            </a:r>
            <a:r>
              <a:rPr lang="cs-CZ" altLang="cs-CZ" sz="2000" baseline="30000" dirty="0">
                <a:cs typeface="Arial" panose="020B0604020202020204" pitchFamily="34" charset="0"/>
              </a:rPr>
              <a:t>+</a:t>
            </a:r>
            <a:r>
              <a:rPr lang="cs-CZ" altLang="cs-CZ" sz="2000" dirty="0">
                <a:cs typeface="Arial" panose="020B0604020202020204" pitchFamily="34" charset="0"/>
              </a:rPr>
              <a:t> + e</a:t>
            </a:r>
            <a:r>
              <a:rPr lang="cs-CZ" altLang="cs-CZ" sz="2000" baseline="30000" dirty="0">
                <a:cs typeface="Arial" panose="020B0604020202020204" pitchFamily="34" charset="0"/>
              </a:rPr>
              <a:t>- </a:t>
            </a:r>
            <a:r>
              <a:rPr lang="cs-CZ" altLang="cs-CZ" sz="2000" dirty="0">
                <a:cs typeface="Arial" panose="020B0604020202020204" pitchFamily="34" charset="0"/>
              </a:rPr>
              <a:t>(přímý účinek)</a:t>
            </a:r>
          </a:p>
          <a:p>
            <a:pPr marL="457200" indent="-457200" algn="ctr" eaLnBrk="1" hangingPunct="1">
              <a:buFontTx/>
              <a:buNone/>
            </a:pPr>
            <a:r>
              <a:rPr lang="cs-CZ" altLang="cs-CZ" sz="2000" dirty="0">
                <a:cs typeface="Arial" panose="020B0604020202020204" pitchFamily="34" charset="0"/>
              </a:rPr>
              <a:t>RH + OH∙ → R∙ + H</a:t>
            </a:r>
            <a:r>
              <a:rPr lang="cs-CZ" altLang="cs-CZ" sz="2000" baseline="-25000" dirty="0">
                <a:cs typeface="Arial" panose="020B0604020202020204" pitchFamily="34" charset="0"/>
              </a:rPr>
              <a:t>2</a:t>
            </a:r>
            <a:r>
              <a:rPr lang="cs-CZ" altLang="cs-CZ" sz="2000" dirty="0">
                <a:cs typeface="Arial" panose="020B0604020202020204" pitchFamily="34" charset="0"/>
              </a:rPr>
              <a:t>O (nepřímý účinek)</a:t>
            </a: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r>
              <a:rPr lang="cs-CZ" altLang="cs-CZ" sz="2000" dirty="0">
                <a:cs typeface="Arial" panose="020B0604020202020204" pitchFamily="34" charset="0"/>
              </a:rPr>
              <a:t>2. Chemická oprava </a:t>
            </a:r>
            <a:r>
              <a:rPr lang="cs-CZ" altLang="cs-CZ" sz="2000" dirty="0" err="1">
                <a:cs typeface="Arial" panose="020B0604020202020204" pitchFamily="34" charset="0"/>
              </a:rPr>
              <a:t>sulhydrylovými</a:t>
            </a:r>
            <a:r>
              <a:rPr lang="cs-CZ" altLang="cs-CZ" sz="2000" dirty="0">
                <a:cs typeface="Arial" panose="020B0604020202020204" pitchFamily="34" charset="0"/>
              </a:rPr>
              <a:t> sloučeninami, zejména v buňce hojně se vyskytujícím </a:t>
            </a:r>
            <a:r>
              <a:rPr lang="cs-CZ" altLang="cs-CZ" sz="2000" dirty="0" err="1">
                <a:cs typeface="Arial" panose="020B0604020202020204" pitchFamily="34" charset="0"/>
              </a:rPr>
              <a:t>glutathionem</a:t>
            </a:r>
            <a:r>
              <a:rPr lang="cs-CZ" altLang="cs-CZ" sz="2000" dirty="0">
                <a:cs typeface="Arial" panose="020B0604020202020204" pitchFamily="34" charset="0"/>
              </a:rPr>
              <a:t>: </a:t>
            </a:r>
          </a:p>
          <a:p>
            <a:pPr marL="457200" indent="-457200" algn="ctr" eaLnBrk="1" hangingPunct="1">
              <a:buFontTx/>
              <a:buNone/>
            </a:pPr>
            <a:r>
              <a:rPr lang="cs-CZ" altLang="cs-CZ" sz="2000" dirty="0">
                <a:cs typeface="Arial" panose="020B0604020202020204" pitchFamily="34" charset="0"/>
              </a:rPr>
              <a:t>R∙ + R‘SH → RH + R‘S∙</a:t>
            </a: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endParaRPr lang="cs-CZ" altLang="cs-CZ" sz="2000" dirty="0">
              <a:cs typeface="Arial" panose="020B0604020202020204" pitchFamily="34" charset="0"/>
            </a:endParaRPr>
          </a:p>
          <a:p>
            <a:pPr marL="457200" indent="-457200" eaLnBrk="1" hangingPunct="1">
              <a:buFontTx/>
              <a:buNone/>
            </a:pPr>
            <a:r>
              <a:rPr lang="cs-CZ" altLang="cs-CZ" sz="2000" dirty="0">
                <a:cs typeface="Arial" panose="020B0604020202020204" pitchFamily="34" charset="0"/>
              </a:rPr>
              <a:t>3. </a:t>
            </a:r>
            <a:r>
              <a:rPr lang="cs-CZ" altLang="cs-CZ" sz="2000" b="1" dirty="0">
                <a:cs typeface="Arial" panose="020B0604020202020204" pitchFamily="34" charset="0"/>
              </a:rPr>
              <a:t>Konkurenční reakce s kyslíkem</a:t>
            </a:r>
            <a:r>
              <a:rPr lang="cs-CZ" altLang="cs-CZ" sz="2000" dirty="0">
                <a:cs typeface="Arial" panose="020B0604020202020204" pitchFamily="34" charset="0"/>
              </a:rPr>
              <a:t>, která fixuje radikál na biomolekule a pravděpodobně vede k biochemicky neopravitelnému poškození. Tato reakce je rozhodující z hlediska </a:t>
            </a:r>
            <a:r>
              <a:rPr lang="cs-CZ" altLang="cs-CZ" sz="2000" b="1" dirty="0" err="1">
                <a:cs typeface="Arial" panose="020B0604020202020204" pitchFamily="34" charset="0"/>
              </a:rPr>
              <a:t>senzitivujícího</a:t>
            </a:r>
            <a:r>
              <a:rPr lang="cs-CZ" altLang="cs-CZ" sz="2000" b="1" dirty="0">
                <a:cs typeface="Arial" panose="020B0604020202020204" pitchFamily="34" charset="0"/>
              </a:rPr>
              <a:t> účinku kyslíku</a:t>
            </a:r>
            <a:r>
              <a:rPr lang="cs-CZ" altLang="cs-CZ" sz="2000" dirty="0">
                <a:cs typeface="Arial" panose="020B0604020202020204" pitchFamily="34" charset="0"/>
              </a:rPr>
              <a:t>:</a:t>
            </a:r>
          </a:p>
          <a:p>
            <a:pPr marL="457200" indent="-457200" algn="ctr" eaLnBrk="1" hangingPunct="1">
              <a:buFontTx/>
              <a:buNone/>
            </a:pPr>
            <a:r>
              <a:rPr lang="cs-CZ" altLang="cs-CZ" sz="2000" dirty="0">
                <a:cs typeface="Arial" panose="020B0604020202020204" pitchFamily="34" charset="0"/>
              </a:rPr>
              <a:t>R∙ + O</a:t>
            </a:r>
            <a:r>
              <a:rPr lang="cs-CZ" altLang="cs-CZ" sz="2000" baseline="-25000" dirty="0">
                <a:cs typeface="Arial" panose="020B0604020202020204" pitchFamily="34" charset="0"/>
              </a:rPr>
              <a:t>2</a:t>
            </a:r>
            <a:r>
              <a:rPr lang="cs-CZ" altLang="cs-CZ" sz="2000" dirty="0">
                <a:cs typeface="Arial" panose="020B0604020202020204" pitchFamily="34" charset="0"/>
              </a:rPr>
              <a:t> → RO</a:t>
            </a:r>
            <a:r>
              <a:rPr lang="cs-CZ" altLang="cs-CZ" sz="2000" baseline="-25000" dirty="0">
                <a:cs typeface="Arial" panose="020B0604020202020204" pitchFamily="34" charset="0"/>
              </a:rPr>
              <a:t>2</a:t>
            </a:r>
            <a:r>
              <a:rPr lang="cs-CZ" altLang="cs-CZ" sz="2000" dirty="0">
                <a:cs typeface="Arial" panose="020B0604020202020204" pitchFamily="34" charset="0"/>
              </a:rPr>
              <a:t>∙     (poškození fixované kyslíkem)</a:t>
            </a:r>
          </a:p>
        </p:txBody>
      </p:sp>
      <p:pic>
        <p:nvPicPr>
          <p:cNvPr id="20484" name="Picture 5" descr="http://guweb2.gonzaga.edu/faculty/cronk/biochem/images/glutathione.gif">
            <a:extLst>
              <a:ext uri="{FF2B5EF4-FFF2-40B4-BE49-F238E27FC236}">
                <a16:creationId xmlns:a16="http://schemas.microsoft.com/office/drawing/2014/main" id="{2F547FA7-D826-4E77-BA43-822DDDEEB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939" y="3784219"/>
            <a:ext cx="259238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81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E2B980D8-5A4B-4D44-9C1F-90E0684509C7}"/>
              </a:ext>
            </a:extLst>
          </p:cNvPr>
          <p:cNvSpPr>
            <a:spLocks noGrp="1" noChangeArrowheads="1"/>
          </p:cNvSpPr>
          <p:nvPr>
            <p:ph type="title"/>
          </p:nvPr>
        </p:nvSpPr>
        <p:spPr>
          <a:xfrm>
            <a:off x="609600" y="274638"/>
            <a:ext cx="5297214" cy="860479"/>
          </a:xfrm>
        </p:spPr>
        <p:txBody>
          <a:bodyPr/>
          <a:lstStyle/>
          <a:p>
            <a:pPr eaLnBrk="1" hangingPunct="1"/>
            <a:r>
              <a:rPr lang="cs-CZ" altLang="cs-CZ" sz="4000" b="1" dirty="0">
                <a:solidFill>
                  <a:srgbClr val="0000DC"/>
                </a:solidFill>
              </a:rPr>
              <a:t>Kyslíkový efekt</a:t>
            </a:r>
          </a:p>
        </p:txBody>
      </p:sp>
      <p:sp>
        <p:nvSpPr>
          <p:cNvPr id="22531" name="Rectangle 3">
            <a:extLst>
              <a:ext uri="{FF2B5EF4-FFF2-40B4-BE49-F238E27FC236}">
                <a16:creationId xmlns:a16="http://schemas.microsoft.com/office/drawing/2014/main" id="{B0ECC18E-0577-44B3-AC39-086ADA0300FF}"/>
              </a:ext>
            </a:extLst>
          </p:cNvPr>
          <p:cNvSpPr>
            <a:spLocks noGrp="1" noChangeArrowheads="1"/>
          </p:cNvSpPr>
          <p:nvPr>
            <p:ph type="body" idx="1"/>
          </p:nvPr>
        </p:nvSpPr>
        <p:spPr>
          <a:xfrm>
            <a:off x="903890" y="1322606"/>
            <a:ext cx="10668000" cy="5260756"/>
          </a:xfrm>
          <a:noFill/>
        </p:spPr>
        <p:txBody>
          <a:bodyPr/>
          <a:lstStyle/>
          <a:p>
            <a:pPr eaLnBrk="1" hangingPunct="1">
              <a:buFontTx/>
              <a:buNone/>
            </a:pPr>
            <a:r>
              <a:rPr lang="cs-CZ" altLang="cs-CZ" sz="2400" dirty="0"/>
              <a:t>4. Řada elektronegativních látek může </a:t>
            </a:r>
            <a:r>
              <a:rPr lang="cs-CZ" altLang="cs-CZ" sz="2400" b="1" dirty="0"/>
              <a:t>imitovat </a:t>
            </a:r>
            <a:r>
              <a:rPr lang="cs-CZ" altLang="cs-CZ" sz="2400" dirty="0"/>
              <a:t>svými reakcemi přítomnost kyslíku (reakční produkt ovšem nemusí být stejný jako při reakci s kyslíkem). Tyto senzitizéry mají praktický význam a bude o nich podrobněji pojednáno dále. Příklad reakce tohoto druhu:</a:t>
            </a:r>
          </a:p>
          <a:p>
            <a:pPr eaLnBrk="1" hangingPunct="1">
              <a:buFontTx/>
              <a:buNone/>
            </a:pPr>
            <a:endParaRPr lang="cs-CZ" altLang="cs-CZ" sz="2400" dirty="0"/>
          </a:p>
          <a:p>
            <a:pPr algn="ctr" eaLnBrk="1" hangingPunct="1">
              <a:buFontTx/>
              <a:buNone/>
            </a:pPr>
            <a:r>
              <a:rPr lang="cs-CZ" altLang="cs-CZ" sz="2400" dirty="0"/>
              <a:t>R</a:t>
            </a:r>
            <a:r>
              <a:rPr lang="cs-CZ" altLang="cs-CZ" sz="2400" dirty="0">
                <a:cs typeface="Arial" panose="020B0604020202020204" pitchFamily="34" charset="0"/>
              </a:rPr>
              <a:t>∙ + X(</a:t>
            </a:r>
            <a:r>
              <a:rPr lang="cs-CZ" altLang="cs-CZ" sz="2400" dirty="0" err="1">
                <a:cs typeface="Arial" panose="020B0604020202020204" pitchFamily="34" charset="0"/>
              </a:rPr>
              <a:t>senzitizér</a:t>
            </a:r>
            <a:r>
              <a:rPr lang="cs-CZ" altLang="cs-CZ" sz="2400" dirty="0">
                <a:cs typeface="Arial" panose="020B0604020202020204" pitchFamily="34" charset="0"/>
              </a:rPr>
              <a:t>) + H</a:t>
            </a:r>
            <a:r>
              <a:rPr lang="cs-CZ" altLang="cs-CZ" sz="2400" baseline="-25000" dirty="0">
                <a:cs typeface="Arial" panose="020B0604020202020204" pitchFamily="34" charset="0"/>
              </a:rPr>
              <a:t>2</a:t>
            </a:r>
            <a:r>
              <a:rPr lang="cs-CZ" altLang="cs-CZ" sz="2400" dirty="0">
                <a:cs typeface="Arial" panose="020B0604020202020204" pitchFamily="34" charset="0"/>
              </a:rPr>
              <a:t>O → ROH + X∙</a:t>
            </a:r>
            <a:r>
              <a:rPr lang="cs-CZ" altLang="cs-CZ" sz="2400" baseline="30000" dirty="0">
                <a:cs typeface="Arial" panose="020B0604020202020204" pitchFamily="34" charset="0"/>
              </a:rPr>
              <a:t>-</a:t>
            </a:r>
            <a:r>
              <a:rPr lang="cs-CZ" altLang="cs-CZ" sz="2400" dirty="0">
                <a:cs typeface="Arial" panose="020B0604020202020204" pitchFamily="34" charset="0"/>
              </a:rPr>
              <a:t> + H</a:t>
            </a:r>
            <a:r>
              <a:rPr lang="cs-CZ" altLang="cs-CZ" sz="2400" baseline="30000" dirty="0">
                <a:cs typeface="Arial" panose="020B0604020202020204" pitchFamily="34" charset="0"/>
              </a:rPr>
              <a:t>+</a:t>
            </a:r>
          </a:p>
          <a:p>
            <a:pPr eaLnBrk="1" hangingPunct="1">
              <a:buFontTx/>
              <a:buNone/>
            </a:pPr>
            <a:endParaRPr lang="cs-CZ" altLang="cs-CZ" sz="2400" dirty="0">
              <a:cs typeface="Arial" panose="020B0604020202020204" pitchFamily="34" charset="0"/>
            </a:endParaRPr>
          </a:p>
          <a:p>
            <a:pPr eaLnBrk="1" hangingPunct="1">
              <a:buFontTx/>
              <a:buNone/>
            </a:pPr>
            <a:r>
              <a:rPr lang="cs-CZ" altLang="cs-CZ" sz="2400" dirty="0">
                <a:cs typeface="Arial" panose="020B0604020202020204" pitchFamily="34" charset="0"/>
              </a:rPr>
              <a:t>5. Předchozím reakcím konkuruje vychytávání „vodních“ volných radikálů sloučeninami s –SH skupinami. </a:t>
            </a:r>
            <a:r>
              <a:rPr lang="cs-CZ" altLang="cs-CZ" sz="2400" b="1" dirty="0">
                <a:cs typeface="Arial" panose="020B0604020202020204" pitchFamily="34" charset="0"/>
              </a:rPr>
              <a:t>Volný kyslík ovšem také reaguje s těmito thioly a tím snižuje jejich hladiny a ochranné účinky. </a:t>
            </a:r>
          </a:p>
          <a:p>
            <a:pPr eaLnBrk="1" hangingPunct="1">
              <a:buFontTx/>
              <a:buNone/>
            </a:pPr>
            <a:endParaRPr lang="cs-CZ" altLang="cs-CZ" sz="2400" b="1" dirty="0">
              <a:cs typeface="Arial" panose="020B0604020202020204" pitchFamily="34" charset="0"/>
            </a:endParaRPr>
          </a:p>
          <a:p>
            <a:pPr eaLnBrk="1" hangingPunct="1">
              <a:buFontTx/>
              <a:buNone/>
            </a:pPr>
            <a:r>
              <a:rPr lang="cs-CZ" altLang="cs-CZ" sz="2400" dirty="0">
                <a:cs typeface="Arial" panose="020B0604020202020204" pitchFamily="34" charset="0"/>
              </a:rPr>
              <a:t>Komplexní působení kyslíku jakožto </a:t>
            </a:r>
            <a:r>
              <a:rPr lang="cs-CZ" altLang="cs-CZ" sz="2400" dirty="0" err="1">
                <a:cs typeface="Arial" panose="020B0604020202020204" pitchFamily="34" charset="0"/>
              </a:rPr>
              <a:t>senzitizéru</a:t>
            </a:r>
            <a:r>
              <a:rPr lang="cs-CZ" altLang="cs-CZ" sz="2400" dirty="0">
                <a:cs typeface="Arial" panose="020B0604020202020204" pitchFamily="34" charset="0"/>
              </a:rPr>
              <a:t> nebylo dosud zcela jednoznačně vysvětleno.  </a:t>
            </a:r>
          </a:p>
        </p:txBody>
      </p:sp>
    </p:spTree>
    <p:extLst>
      <p:ext uri="{BB962C8B-B14F-4D97-AF65-F5344CB8AC3E}">
        <p14:creationId xmlns:p14="http://schemas.microsoft.com/office/powerpoint/2010/main" val="1808995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BF196BAC-F522-4C9F-A6B9-F1B2A1AE5E39}"/>
              </a:ext>
            </a:extLst>
          </p:cNvPr>
          <p:cNvSpPr>
            <a:spLocks noGrp="1" noChangeArrowheads="1"/>
          </p:cNvSpPr>
          <p:nvPr>
            <p:ph type="title"/>
          </p:nvPr>
        </p:nvSpPr>
        <p:spPr>
          <a:xfrm>
            <a:off x="609600" y="274638"/>
            <a:ext cx="7010400" cy="1143000"/>
          </a:xfrm>
        </p:spPr>
        <p:txBody>
          <a:bodyPr/>
          <a:lstStyle/>
          <a:p>
            <a:pPr eaLnBrk="1" hangingPunct="1"/>
            <a:r>
              <a:rPr lang="cs-CZ" altLang="cs-CZ" sz="4000" b="1" dirty="0">
                <a:solidFill>
                  <a:srgbClr val="0000DC"/>
                </a:solidFill>
              </a:rPr>
              <a:t>Kyslíkový efekt – </a:t>
            </a:r>
            <a:r>
              <a:rPr lang="cs-CZ" altLang="cs-CZ" sz="4000" b="1" i="1" dirty="0">
                <a:solidFill>
                  <a:srgbClr val="0000DC"/>
                </a:solidFill>
              </a:rPr>
              <a:t>oxygen </a:t>
            </a:r>
            <a:r>
              <a:rPr lang="cs-CZ" altLang="cs-CZ" sz="4000" b="1" i="1" dirty="0" err="1">
                <a:solidFill>
                  <a:srgbClr val="0000DC"/>
                </a:solidFill>
              </a:rPr>
              <a:t>enhancement</a:t>
            </a:r>
            <a:r>
              <a:rPr lang="cs-CZ" altLang="cs-CZ" sz="4000" b="1" i="1" dirty="0">
                <a:solidFill>
                  <a:srgbClr val="0000DC"/>
                </a:solidFill>
              </a:rPr>
              <a:t> ratio</a:t>
            </a:r>
          </a:p>
        </p:txBody>
      </p:sp>
      <p:sp>
        <p:nvSpPr>
          <p:cNvPr id="24579" name="Rectangle 3">
            <a:extLst>
              <a:ext uri="{FF2B5EF4-FFF2-40B4-BE49-F238E27FC236}">
                <a16:creationId xmlns:a16="http://schemas.microsoft.com/office/drawing/2014/main" id="{8D1CF405-43FD-462B-8285-9AC51B640AEA}"/>
              </a:ext>
            </a:extLst>
          </p:cNvPr>
          <p:cNvSpPr>
            <a:spLocks noGrp="1" noChangeArrowheads="1"/>
          </p:cNvSpPr>
          <p:nvPr>
            <p:ph type="body" sz="half" idx="1"/>
          </p:nvPr>
        </p:nvSpPr>
        <p:spPr>
          <a:xfrm>
            <a:off x="903889" y="1849684"/>
            <a:ext cx="10615449" cy="2836863"/>
          </a:xfrm>
          <a:noFill/>
        </p:spPr>
        <p:txBody>
          <a:bodyPr/>
          <a:lstStyle/>
          <a:p>
            <a:pPr eaLnBrk="1" hangingPunct="1">
              <a:buFontTx/>
              <a:buNone/>
            </a:pPr>
            <a:r>
              <a:rPr lang="cs-CZ" altLang="cs-CZ" sz="2400" dirty="0"/>
              <a:t>Účinek kyslíku lze v zásadě popsat jako </a:t>
            </a:r>
            <a:r>
              <a:rPr lang="cs-CZ" altLang="cs-CZ" sz="2400" i="1" dirty="0"/>
              <a:t>účinek modifikující dávku –</a:t>
            </a:r>
            <a:r>
              <a:rPr lang="cs-CZ" altLang="cs-CZ" sz="2400" dirty="0"/>
              <a:t> </a:t>
            </a:r>
            <a:r>
              <a:rPr lang="cs-CZ" altLang="cs-CZ" sz="2400" u="sng" dirty="0"/>
              <a:t>poměr podílů </a:t>
            </a:r>
            <a:r>
              <a:rPr lang="cs-CZ" altLang="cs-CZ" sz="2400" dirty="0"/>
              <a:t>přeživších buněk za přítomnosti a nepřítomnosti kyslíku pro určitou dávku </a:t>
            </a:r>
            <a:r>
              <a:rPr lang="cs-CZ" altLang="cs-CZ" sz="2400" u="sng" dirty="0"/>
              <a:t>zůstává stejný </a:t>
            </a:r>
            <a:r>
              <a:rPr lang="cs-CZ" altLang="cs-CZ" sz="2400" dirty="0"/>
              <a:t>i při odlišných dávkách. </a:t>
            </a:r>
          </a:p>
          <a:p>
            <a:pPr eaLnBrk="1" hangingPunct="1">
              <a:buFontTx/>
              <a:buNone/>
            </a:pPr>
            <a:r>
              <a:rPr lang="cs-CZ" altLang="cs-CZ" sz="2400" dirty="0"/>
              <a:t>Stejně tak je </a:t>
            </a:r>
            <a:r>
              <a:rPr lang="cs-CZ" altLang="cs-CZ" sz="2400" b="1" dirty="0"/>
              <a:t>konstantní poměr absorbovaných dávek za přítomnosti a nepřítomnosti kyslíku, které vedou ke stejnému stupni přežití</a:t>
            </a:r>
            <a:r>
              <a:rPr lang="cs-CZ" altLang="cs-CZ" sz="2400" dirty="0"/>
              <a:t> S. Tento druhý poměr je označován právě jako </a:t>
            </a:r>
            <a:r>
              <a:rPr lang="cs-CZ" altLang="cs-CZ" sz="2400" i="1" dirty="0"/>
              <a:t>oxygen </a:t>
            </a:r>
            <a:r>
              <a:rPr lang="cs-CZ" altLang="cs-CZ" sz="2400" i="1" dirty="0" err="1"/>
              <a:t>enhancement</a:t>
            </a:r>
            <a:r>
              <a:rPr lang="cs-CZ" altLang="cs-CZ" sz="2400" i="1" dirty="0"/>
              <a:t> ratio</a:t>
            </a:r>
            <a:r>
              <a:rPr lang="cs-CZ" altLang="cs-CZ" sz="2400" dirty="0"/>
              <a:t> – OER:</a:t>
            </a:r>
          </a:p>
        </p:txBody>
      </p:sp>
      <p:graphicFrame>
        <p:nvGraphicFramePr>
          <p:cNvPr id="24580" name="Object 4">
            <a:extLst>
              <a:ext uri="{FF2B5EF4-FFF2-40B4-BE49-F238E27FC236}">
                <a16:creationId xmlns:a16="http://schemas.microsoft.com/office/drawing/2014/main" id="{C9D40A12-68BC-432B-AA34-A9E80BAD54F9}"/>
              </a:ext>
            </a:extLst>
          </p:cNvPr>
          <p:cNvGraphicFramePr>
            <a:graphicFrameLocks noGrp="1" noChangeAspect="1"/>
          </p:cNvGraphicFramePr>
          <p:nvPr>
            <p:ph sz="half" idx="2"/>
            <p:extLst>
              <p:ext uri="{D42A27DB-BD31-4B8C-83A1-F6EECF244321}">
                <p14:modId xmlns:p14="http://schemas.microsoft.com/office/powerpoint/2010/main" val="2022676889"/>
              </p:ext>
            </p:extLst>
          </p:nvPr>
        </p:nvGraphicFramePr>
        <p:xfrm>
          <a:off x="3226648" y="4803283"/>
          <a:ext cx="4960937" cy="1139825"/>
        </p:xfrm>
        <a:graphic>
          <a:graphicData uri="http://schemas.openxmlformats.org/presentationml/2006/ole">
            <mc:AlternateContent xmlns:mc="http://schemas.openxmlformats.org/markup-compatibility/2006">
              <mc:Choice xmlns:v="urn:schemas-microsoft-com:vml" Requires="v">
                <p:oleObj name="Rovnice" r:id="rId3" imgW="1879600" imgH="431800" progId="Equation.3">
                  <p:embed/>
                </p:oleObj>
              </mc:Choice>
              <mc:Fallback>
                <p:oleObj name="Rovnice" r:id="rId3" imgW="1879600" imgH="431800" progId="Equation.3">
                  <p:embed/>
                  <p:pic>
                    <p:nvPicPr>
                      <p:cNvPr id="24580" name="Object 4">
                        <a:extLst>
                          <a:ext uri="{FF2B5EF4-FFF2-40B4-BE49-F238E27FC236}">
                            <a16:creationId xmlns:a16="http://schemas.microsoft.com/office/drawing/2014/main" id="{C9D40A12-68BC-432B-AA34-A9E80BAD54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6648" y="4803283"/>
                        <a:ext cx="4960937" cy="11398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8457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Alpen-9-2-OER">
            <a:extLst>
              <a:ext uri="{FF2B5EF4-FFF2-40B4-BE49-F238E27FC236}">
                <a16:creationId xmlns:a16="http://schemas.microsoft.com/office/drawing/2014/main" id="{ECBCEFE1-0AA4-46A5-91B2-C5986CBB9BC3}"/>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638367" y="241738"/>
            <a:ext cx="7061133" cy="5104963"/>
          </a:xfrm>
          <a:noFill/>
        </p:spPr>
      </p:pic>
      <p:graphicFrame>
        <p:nvGraphicFramePr>
          <p:cNvPr id="26627" name="Object 7">
            <a:extLst>
              <a:ext uri="{FF2B5EF4-FFF2-40B4-BE49-F238E27FC236}">
                <a16:creationId xmlns:a16="http://schemas.microsoft.com/office/drawing/2014/main" id="{FA4892A1-B2B7-49AA-A440-637380B0D34D}"/>
              </a:ext>
            </a:extLst>
          </p:cNvPr>
          <p:cNvGraphicFramePr>
            <a:graphicFrameLocks noGrp="1" noChangeAspect="1"/>
          </p:cNvGraphicFramePr>
          <p:nvPr>
            <p:ph sz="half" idx="2"/>
            <p:extLst>
              <p:ext uri="{D42A27DB-BD31-4B8C-83A1-F6EECF244321}">
                <p14:modId xmlns:p14="http://schemas.microsoft.com/office/powerpoint/2010/main" val="2270995974"/>
              </p:ext>
            </p:extLst>
          </p:nvPr>
        </p:nvGraphicFramePr>
        <p:xfrm>
          <a:off x="4482306" y="5663160"/>
          <a:ext cx="3760238" cy="863763"/>
        </p:xfrm>
        <a:graphic>
          <a:graphicData uri="http://schemas.openxmlformats.org/presentationml/2006/ole">
            <mc:AlternateContent xmlns:mc="http://schemas.openxmlformats.org/markup-compatibility/2006">
              <mc:Choice xmlns:v="urn:schemas-microsoft-com:vml" Requires="v">
                <p:oleObj name="Rovnice" r:id="rId4" imgW="1879600" imgH="431800" progId="Equation.3">
                  <p:embed/>
                </p:oleObj>
              </mc:Choice>
              <mc:Fallback>
                <p:oleObj name="Rovnice" r:id="rId4" imgW="1879600" imgH="431800" progId="Equation.3">
                  <p:embed/>
                  <p:pic>
                    <p:nvPicPr>
                      <p:cNvPr id="26627" name="Object 7">
                        <a:extLst>
                          <a:ext uri="{FF2B5EF4-FFF2-40B4-BE49-F238E27FC236}">
                            <a16:creationId xmlns:a16="http://schemas.microsoft.com/office/drawing/2014/main" id="{FA4892A1-B2B7-49AA-A440-637380B0D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306" y="5663160"/>
                        <a:ext cx="3760238" cy="8637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97052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BE2AAE85-DF5A-45DA-B793-B0C916725137}"/>
              </a:ext>
            </a:extLst>
          </p:cNvPr>
          <p:cNvSpPr>
            <a:spLocks noGrp="1" noChangeArrowheads="1"/>
          </p:cNvSpPr>
          <p:nvPr>
            <p:ph type="title"/>
          </p:nvPr>
        </p:nvSpPr>
        <p:spPr>
          <a:xfrm>
            <a:off x="472967" y="311519"/>
            <a:ext cx="8292662" cy="1143000"/>
          </a:xfrm>
        </p:spPr>
        <p:txBody>
          <a:bodyPr/>
          <a:lstStyle/>
          <a:p>
            <a:pPr eaLnBrk="1" hangingPunct="1"/>
            <a:r>
              <a:rPr lang="cs-CZ" altLang="cs-CZ" sz="4000" b="1" dirty="0">
                <a:solidFill>
                  <a:srgbClr val="0000DC"/>
                </a:solidFill>
              </a:rPr>
              <a:t>Kyslíkový efekt – závislost na koncentraci kyslíku</a:t>
            </a:r>
          </a:p>
        </p:txBody>
      </p:sp>
      <p:sp>
        <p:nvSpPr>
          <p:cNvPr id="28675" name="Rectangle 3">
            <a:extLst>
              <a:ext uri="{FF2B5EF4-FFF2-40B4-BE49-F238E27FC236}">
                <a16:creationId xmlns:a16="http://schemas.microsoft.com/office/drawing/2014/main" id="{1A27EE20-8CD6-42F9-808E-A1A42B1BB463}"/>
              </a:ext>
            </a:extLst>
          </p:cNvPr>
          <p:cNvSpPr>
            <a:spLocks noGrp="1" noChangeArrowheads="1"/>
          </p:cNvSpPr>
          <p:nvPr>
            <p:ph type="body" idx="1"/>
          </p:nvPr>
        </p:nvSpPr>
        <p:spPr>
          <a:xfrm>
            <a:off x="609600" y="1684284"/>
            <a:ext cx="10972800" cy="4525963"/>
          </a:xfrm>
          <a:noFill/>
        </p:spPr>
        <p:txBody>
          <a:bodyPr/>
          <a:lstStyle/>
          <a:p>
            <a:pPr eaLnBrk="1" hangingPunct="1">
              <a:buFontTx/>
              <a:buNone/>
            </a:pPr>
            <a:r>
              <a:rPr lang="cs-CZ" altLang="cs-CZ" sz="2800" dirty="0"/>
              <a:t>Kyslíkový efekt je všudypřítomný a uplatňuje se téměř všeobecně (viz např. </a:t>
            </a:r>
            <a:r>
              <a:rPr lang="cs-CZ" altLang="cs-CZ" sz="2800" dirty="0" err="1"/>
              <a:t>Frickeův</a:t>
            </a:r>
            <a:r>
              <a:rPr lang="cs-CZ" altLang="cs-CZ" sz="2800" dirty="0"/>
              <a:t> dozimetr). Tvar křivky přežití se účinkem kyslíku většinou nemění, mění se jen její strmost. </a:t>
            </a:r>
          </a:p>
          <a:p>
            <a:pPr eaLnBrk="1" hangingPunct="1">
              <a:buFontTx/>
              <a:buNone/>
            </a:pPr>
            <a:r>
              <a:rPr lang="cs-CZ" altLang="cs-CZ" sz="2800" dirty="0"/>
              <a:t>Kyslíkový efekt je slabý u záření o vysokém LET.</a:t>
            </a:r>
          </a:p>
          <a:p>
            <a:pPr eaLnBrk="1" hangingPunct="1">
              <a:buFontTx/>
              <a:buNone/>
            </a:pPr>
            <a:r>
              <a:rPr lang="cs-CZ" altLang="cs-CZ" sz="2800" dirty="0"/>
              <a:t>Ze studia </a:t>
            </a:r>
            <a:r>
              <a:rPr lang="cs-CZ" altLang="cs-CZ" sz="2800" b="1" dirty="0"/>
              <a:t>závislosti přežití buněk na parciálním tlaku kyslíku</a:t>
            </a:r>
            <a:r>
              <a:rPr lang="cs-CZ" altLang="cs-CZ" sz="2800" dirty="0"/>
              <a:t> vyplynulo, že kyslíkový efekt je </a:t>
            </a:r>
            <a:r>
              <a:rPr lang="cs-CZ" altLang="cs-CZ" sz="2800" b="1" dirty="0"/>
              <a:t>prahový jev</a:t>
            </a:r>
            <a:r>
              <a:rPr lang="cs-CZ" altLang="cs-CZ" sz="2800" dirty="0"/>
              <a:t>, při velmi nízkých koncentracích kyslíku (setiny %) se neprojevuje, maximální zcitlivění nastává ale již při koncentracích 2 – 3 %.</a:t>
            </a:r>
          </a:p>
        </p:txBody>
      </p:sp>
    </p:spTree>
    <p:extLst>
      <p:ext uri="{BB962C8B-B14F-4D97-AF65-F5344CB8AC3E}">
        <p14:creationId xmlns:p14="http://schemas.microsoft.com/office/powerpoint/2010/main" val="3732425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lpen-9-3-kyslíkový efekt">
            <a:extLst>
              <a:ext uri="{FF2B5EF4-FFF2-40B4-BE49-F238E27FC236}">
                <a16:creationId xmlns:a16="http://schemas.microsoft.com/office/drawing/2014/main" id="{745A8954-2425-4826-9763-DA48C859F29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476251"/>
            <a:ext cx="8820150" cy="5160963"/>
          </a:xfrm>
          <a:noFill/>
        </p:spPr>
      </p:pic>
      <p:sp>
        <p:nvSpPr>
          <p:cNvPr id="30723" name="Text Box 7">
            <a:extLst>
              <a:ext uri="{FF2B5EF4-FFF2-40B4-BE49-F238E27FC236}">
                <a16:creationId xmlns:a16="http://schemas.microsoft.com/office/drawing/2014/main" id="{ED391305-30CC-484F-A1EF-16A5C0158A58}"/>
              </a:ext>
            </a:extLst>
          </p:cNvPr>
          <p:cNvSpPr txBox="1">
            <a:spLocks noChangeArrowheads="1"/>
          </p:cNvSpPr>
          <p:nvPr/>
        </p:nvSpPr>
        <p:spPr bwMode="auto">
          <a:xfrm>
            <a:off x="1524000" y="5734050"/>
            <a:ext cx="950877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Relativní citlivost = S/S</a:t>
            </a:r>
            <a:r>
              <a:rPr lang="cs-CZ" altLang="cs-CZ" sz="1800" baseline="-25000" dirty="0"/>
              <a:t>N</a:t>
            </a:r>
            <a:r>
              <a:rPr lang="cs-CZ" altLang="cs-CZ" sz="1800" dirty="0"/>
              <a:t>, v tomto případě poměr počtu přeživších za přítomnosti kyslíku o určité koncentraci ku počtu přeživších v čistém dusíku. Šipka vysvětlena dále.</a:t>
            </a:r>
          </a:p>
          <a:p>
            <a:pPr eaLnBrk="1" hangingPunct="1">
              <a:spcBef>
                <a:spcPct val="50000"/>
              </a:spcBef>
              <a:buFontTx/>
              <a:buNone/>
            </a:pPr>
            <a:r>
              <a:rPr lang="cs-CZ" altLang="cs-CZ" sz="1800" dirty="0"/>
              <a:t>K ose x: -2 = 0,01%          0 = 1%           2 = 100%</a:t>
            </a:r>
          </a:p>
        </p:txBody>
      </p:sp>
      <p:cxnSp>
        <p:nvCxnSpPr>
          <p:cNvPr id="3" name="Přímá spojnice se šipkou 2">
            <a:extLst>
              <a:ext uri="{FF2B5EF4-FFF2-40B4-BE49-F238E27FC236}">
                <a16:creationId xmlns:a16="http://schemas.microsoft.com/office/drawing/2014/main" id="{D0D76661-6AF0-4153-819B-01439BC5122D}"/>
              </a:ext>
            </a:extLst>
          </p:cNvPr>
          <p:cNvCxnSpPr/>
          <p:nvPr/>
        </p:nvCxnSpPr>
        <p:spPr>
          <a:xfrm flipH="1" flipV="1">
            <a:off x="7032625" y="2781301"/>
            <a:ext cx="1511300" cy="36036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ovéPole 1">
            <a:extLst>
              <a:ext uri="{FF2B5EF4-FFF2-40B4-BE49-F238E27FC236}">
                <a16:creationId xmlns:a16="http://schemas.microsoft.com/office/drawing/2014/main" id="{67CEA158-4693-450F-B63B-A825FC516167}"/>
              </a:ext>
            </a:extLst>
          </p:cNvPr>
          <p:cNvSpPr txBox="1"/>
          <p:nvPr/>
        </p:nvSpPr>
        <p:spPr>
          <a:xfrm>
            <a:off x="3759410" y="194747"/>
            <a:ext cx="2304256" cy="400110"/>
          </a:xfrm>
          <a:prstGeom prst="rect">
            <a:avLst/>
          </a:prstGeom>
          <a:noFill/>
        </p:spPr>
        <p:txBody>
          <a:bodyPr wrap="square" rtlCol="0">
            <a:spAutoFit/>
          </a:bodyPr>
          <a:lstStyle/>
          <a:p>
            <a:r>
              <a:rPr lang="cs-CZ" sz="2000" dirty="0"/>
              <a:t>(nepovinné)</a:t>
            </a:r>
            <a:endParaRPr lang="en-GB" sz="2000" dirty="0"/>
          </a:p>
        </p:txBody>
      </p:sp>
      <p:cxnSp>
        <p:nvCxnSpPr>
          <p:cNvPr id="6" name="Přímá spojnice 5">
            <a:extLst>
              <a:ext uri="{FF2B5EF4-FFF2-40B4-BE49-F238E27FC236}">
                <a16:creationId xmlns:a16="http://schemas.microsoft.com/office/drawing/2014/main" id="{D66DC2BD-63A4-44D8-846C-66880EA4AD81}"/>
              </a:ext>
            </a:extLst>
          </p:cNvPr>
          <p:cNvCxnSpPr/>
          <p:nvPr/>
        </p:nvCxnSpPr>
        <p:spPr>
          <a:xfrm flipV="1">
            <a:off x="2927648" y="2708920"/>
            <a:ext cx="5400600"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795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8369C49-A604-4662-8957-594A1630C275}"/>
              </a:ext>
            </a:extLst>
          </p:cNvPr>
          <p:cNvSpPr>
            <a:spLocks noGrp="1" noChangeArrowheads="1"/>
          </p:cNvSpPr>
          <p:nvPr>
            <p:ph type="title"/>
          </p:nvPr>
        </p:nvSpPr>
        <p:spPr>
          <a:xfrm>
            <a:off x="609600" y="274638"/>
            <a:ext cx="10583917" cy="1143000"/>
          </a:xfrm>
        </p:spPr>
        <p:txBody>
          <a:bodyPr/>
          <a:lstStyle/>
          <a:p>
            <a:pPr eaLnBrk="1" hangingPunct="1"/>
            <a:r>
              <a:rPr lang="cs-CZ" altLang="cs-CZ" sz="4000" b="1" dirty="0">
                <a:solidFill>
                  <a:srgbClr val="0000DC"/>
                </a:solidFill>
              </a:rPr>
              <a:t>Kyslíkový efekt – závislost na koncentraci kyslíku</a:t>
            </a:r>
          </a:p>
        </p:txBody>
      </p:sp>
      <p:sp>
        <p:nvSpPr>
          <p:cNvPr id="32771" name="Rectangle 3">
            <a:extLst>
              <a:ext uri="{FF2B5EF4-FFF2-40B4-BE49-F238E27FC236}">
                <a16:creationId xmlns:a16="http://schemas.microsoft.com/office/drawing/2014/main" id="{098702B5-0BAF-436B-B126-D4EF94240279}"/>
              </a:ext>
            </a:extLst>
          </p:cNvPr>
          <p:cNvSpPr>
            <a:spLocks noGrp="1" noChangeArrowheads="1"/>
          </p:cNvSpPr>
          <p:nvPr>
            <p:ph type="body" sz="half" idx="1"/>
          </p:nvPr>
        </p:nvSpPr>
        <p:spPr>
          <a:xfrm>
            <a:off x="1271753" y="1600200"/>
            <a:ext cx="9350212" cy="604838"/>
          </a:xfrm>
          <a:noFill/>
        </p:spPr>
        <p:txBody>
          <a:bodyPr/>
          <a:lstStyle/>
          <a:p>
            <a:pPr eaLnBrk="1" hangingPunct="1">
              <a:buFontTx/>
              <a:buNone/>
            </a:pPr>
            <a:r>
              <a:rPr lang="cs-CZ" altLang="cs-CZ" sz="2000" dirty="0"/>
              <a:t>Závislost </a:t>
            </a:r>
            <a:r>
              <a:rPr lang="cs-CZ" altLang="cs-CZ" sz="2000" dirty="0" err="1"/>
              <a:t>sensitizace</a:t>
            </a:r>
            <a:r>
              <a:rPr lang="cs-CZ" altLang="cs-CZ" sz="2000" dirty="0"/>
              <a:t> na koncentraci kyslíku je přinejmenším u bakterií dobře popsána tímto vztahem: </a:t>
            </a:r>
          </a:p>
        </p:txBody>
      </p:sp>
      <p:graphicFrame>
        <p:nvGraphicFramePr>
          <p:cNvPr id="32772" name="Object 4">
            <a:extLst>
              <a:ext uri="{FF2B5EF4-FFF2-40B4-BE49-F238E27FC236}">
                <a16:creationId xmlns:a16="http://schemas.microsoft.com/office/drawing/2014/main" id="{EE098BFE-C58F-4136-A15D-5FC9CFD6919C}"/>
              </a:ext>
            </a:extLst>
          </p:cNvPr>
          <p:cNvGraphicFramePr>
            <a:graphicFrameLocks noGrp="1" noChangeAspect="1"/>
          </p:cNvGraphicFramePr>
          <p:nvPr>
            <p:ph sz="quarter" idx="2"/>
            <p:extLst>
              <p:ext uri="{D42A27DB-BD31-4B8C-83A1-F6EECF244321}">
                <p14:modId xmlns:p14="http://schemas.microsoft.com/office/powerpoint/2010/main" val="2637291768"/>
              </p:ext>
            </p:extLst>
          </p:nvPr>
        </p:nvGraphicFramePr>
        <p:xfrm>
          <a:off x="4583113" y="2411414"/>
          <a:ext cx="2881312" cy="1195387"/>
        </p:xfrm>
        <a:graphic>
          <a:graphicData uri="http://schemas.openxmlformats.org/presentationml/2006/ole">
            <mc:AlternateContent xmlns:mc="http://schemas.openxmlformats.org/markup-compatibility/2006">
              <mc:Choice xmlns:v="urn:schemas-microsoft-com:vml" Requires="v">
                <p:oleObj name="Rovnice" r:id="rId3" imgW="1040948" imgH="431613" progId="Equation.3">
                  <p:embed/>
                </p:oleObj>
              </mc:Choice>
              <mc:Fallback>
                <p:oleObj name="Rovnice" r:id="rId3" imgW="1040948" imgH="431613" progId="Equation.3">
                  <p:embed/>
                  <p:pic>
                    <p:nvPicPr>
                      <p:cNvPr id="32772" name="Object 4">
                        <a:extLst>
                          <a:ext uri="{FF2B5EF4-FFF2-40B4-BE49-F238E27FC236}">
                            <a16:creationId xmlns:a16="http://schemas.microsoft.com/office/drawing/2014/main" id="{EE098BFE-C58F-4136-A15D-5FC9CFD69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113" y="2411414"/>
                        <a:ext cx="2881312" cy="1195387"/>
                      </a:xfrm>
                      <a:prstGeom prst="rect">
                        <a:avLst/>
                      </a:prstGeom>
                      <a:noFill/>
                      <a:ln>
                        <a:noFill/>
                      </a:ln>
                      <a:effectLst/>
                    </p:spPr>
                  </p:pic>
                </p:oleObj>
              </mc:Fallback>
            </mc:AlternateContent>
          </a:graphicData>
        </a:graphic>
      </p:graphicFrame>
      <p:sp>
        <p:nvSpPr>
          <p:cNvPr id="32773" name="Text Box 6">
            <a:extLst>
              <a:ext uri="{FF2B5EF4-FFF2-40B4-BE49-F238E27FC236}">
                <a16:creationId xmlns:a16="http://schemas.microsoft.com/office/drawing/2014/main" id="{64E17EEC-ACF2-4713-880C-33D650F425E6}"/>
              </a:ext>
            </a:extLst>
          </p:cNvPr>
          <p:cNvSpPr txBox="1">
            <a:spLocks noChangeArrowheads="1"/>
          </p:cNvSpPr>
          <p:nvPr/>
        </p:nvSpPr>
        <p:spPr bwMode="auto">
          <a:xfrm>
            <a:off x="1418897" y="3789363"/>
            <a:ext cx="9501639"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dirty="0"/>
              <a:t>S/S</a:t>
            </a:r>
            <a:r>
              <a:rPr lang="cs-CZ" altLang="cs-CZ" sz="1800" baseline="-25000" dirty="0"/>
              <a:t>N</a:t>
            </a:r>
            <a:r>
              <a:rPr lang="cs-CZ" altLang="cs-CZ" sz="1800" dirty="0"/>
              <a:t> je v tomto případě poměr počtu přeživších za přítomnosti kyslíku o určité koncentraci ku počtu přeživších v čistém dusíku. Při nulové koncentraci kyslíku je S/S</a:t>
            </a:r>
            <a:r>
              <a:rPr lang="cs-CZ" altLang="cs-CZ" sz="1800" baseline="-25000" dirty="0"/>
              <a:t>N</a:t>
            </a:r>
            <a:r>
              <a:rPr lang="cs-CZ" altLang="cs-CZ" sz="1800" dirty="0"/>
              <a:t> zjevně 1. Konstanta </a:t>
            </a:r>
            <a:r>
              <a:rPr lang="cs-CZ" altLang="cs-CZ" sz="1800" i="1" dirty="0"/>
              <a:t>m</a:t>
            </a:r>
            <a:r>
              <a:rPr lang="cs-CZ" altLang="cs-CZ" sz="1800" dirty="0"/>
              <a:t> je bezrozměrná a konstanta </a:t>
            </a:r>
            <a:r>
              <a:rPr lang="cs-CZ" altLang="cs-CZ" sz="1800" i="1" dirty="0"/>
              <a:t>K</a:t>
            </a:r>
            <a:r>
              <a:rPr lang="cs-CZ" altLang="cs-CZ" sz="1800" dirty="0"/>
              <a:t> má nutně rozměr jako koncentrace kyslíku (např. </a:t>
            </a:r>
            <a:r>
              <a:rPr lang="cs-CZ" altLang="cs-CZ" sz="1800" dirty="0" err="1">
                <a:latin typeface="Symbol" panose="05050102010706020507" pitchFamily="18" charset="2"/>
              </a:rPr>
              <a:t>m</a:t>
            </a:r>
            <a:r>
              <a:rPr lang="cs-CZ" altLang="cs-CZ" sz="1800" dirty="0" err="1"/>
              <a:t>M</a:t>
            </a:r>
            <a:r>
              <a:rPr lang="cs-CZ" altLang="cs-CZ" sz="1800" dirty="0"/>
              <a:t>/l). Pokud je koncentrace kyslíku </a:t>
            </a:r>
            <a:r>
              <a:rPr lang="cs-CZ" altLang="cs-CZ" sz="1800" i="1" dirty="0"/>
              <a:t>mnohem větší </a:t>
            </a:r>
            <a:r>
              <a:rPr lang="cs-CZ" altLang="cs-CZ" sz="1800" dirty="0"/>
              <a:t>než K, pak:</a:t>
            </a:r>
            <a:endParaRPr lang="cs-CZ" altLang="cs-CZ" sz="1800" baseline="-25000" dirty="0"/>
          </a:p>
        </p:txBody>
      </p:sp>
      <p:graphicFrame>
        <p:nvGraphicFramePr>
          <p:cNvPr id="32774" name="Object 7">
            <a:extLst>
              <a:ext uri="{FF2B5EF4-FFF2-40B4-BE49-F238E27FC236}">
                <a16:creationId xmlns:a16="http://schemas.microsoft.com/office/drawing/2014/main" id="{2610DF19-EAFF-4D80-A020-C69680038BB2}"/>
              </a:ext>
            </a:extLst>
          </p:cNvPr>
          <p:cNvGraphicFramePr>
            <a:graphicFrameLocks noGrp="1" noChangeAspect="1"/>
          </p:cNvGraphicFramePr>
          <p:nvPr>
            <p:ph sz="quarter" idx="3"/>
            <p:extLst>
              <p:ext uri="{D42A27DB-BD31-4B8C-83A1-F6EECF244321}">
                <p14:modId xmlns:p14="http://schemas.microsoft.com/office/powerpoint/2010/main" val="230314824"/>
              </p:ext>
            </p:extLst>
          </p:nvPr>
        </p:nvGraphicFramePr>
        <p:xfrm>
          <a:off x="4656137" y="5257800"/>
          <a:ext cx="2808288" cy="1165225"/>
        </p:xfrm>
        <a:graphic>
          <a:graphicData uri="http://schemas.openxmlformats.org/presentationml/2006/ole">
            <mc:AlternateContent xmlns:mc="http://schemas.openxmlformats.org/markup-compatibility/2006">
              <mc:Choice xmlns:v="urn:schemas-microsoft-com:vml" Requires="v">
                <p:oleObj name="Rovnice" r:id="rId5" imgW="1040948" imgH="431613" progId="Equation.3">
                  <p:embed/>
                </p:oleObj>
              </mc:Choice>
              <mc:Fallback>
                <p:oleObj name="Rovnice" r:id="rId5" imgW="1040948" imgH="431613" progId="Equation.3">
                  <p:embed/>
                  <p:pic>
                    <p:nvPicPr>
                      <p:cNvPr id="32774" name="Object 7">
                        <a:extLst>
                          <a:ext uri="{FF2B5EF4-FFF2-40B4-BE49-F238E27FC236}">
                            <a16:creationId xmlns:a16="http://schemas.microsoft.com/office/drawing/2014/main" id="{2610DF19-EAFF-4D80-A020-C69680038B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6137" y="5257800"/>
                        <a:ext cx="2808288" cy="1165225"/>
                      </a:xfrm>
                      <a:prstGeom prst="rect">
                        <a:avLst/>
                      </a:prstGeom>
                      <a:noFill/>
                      <a:ln>
                        <a:noFill/>
                      </a:ln>
                      <a:effectLst/>
                    </p:spPr>
                  </p:pic>
                </p:oleObj>
              </mc:Fallback>
            </mc:AlternateContent>
          </a:graphicData>
        </a:graphic>
      </p:graphicFrame>
      <p:sp>
        <p:nvSpPr>
          <p:cNvPr id="7" name="TextovéPole 6">
            <a:extLst>
              <a:ext uri="{FF2B5EF4-FFF2-40B4-BE49-F238E27FC236}">
                <a16:creationId xmlns:a16="http://schemas.microsoft.com/office/drawing/2014/main" id="{8C9B701A-2889-42D2-B37E-C1E36F2202EC}"/>
              </a:ext>
            </a:extLst>
          </p:cNvPr>
          <p:cNvSpPr txBox="1"/>
          <p:nvPr/>
        </p:nvSpPr>
        <p:spPr>
          <a:xfrm>
            <a:off x="8616280" y="908754"/>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326492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233EAF0-96F5-42AF-AAEE-982EDFE5C200}"/>
              </a:ext>
            </a:extLst>
          </p:cNvPr>
          <p:cNvSpPr>
            <a:spLocks noGrp="1" noChangeArrowheads="1"/>
          </p:cNvSpPr>
          <p:nvPr>
            <p:ph type="title"/>
          </p:nvPr>
        </p:nvSpPr>
        <p:spPr>
          <a:xfrm>
            <a:off x="609600" y="274638"/>
            <a:ext cx="8828690" cy="1143000"/>
          </a:xfrm>
        </p:spPr>
        <p:txBody>
          <a:bodyPr/>
          <a:lstStyle/>
          <a:p>
            <a:pPr eaLnBrk="1" hangingPunct="1"/>
            <a:r>
              <a:rPr lang="cs-CZ" altLang="cs-CZ" sz="4000" b="1" dirty="0">
                <a:solidFill>
                  <a:srgbClr val="0000DC"/>
                </a:solidFill>
              </a:rPr>
              <a:t>Kyslíkový efekt – závislost na koncentraci kyslíku</a:t>
            </a:r>
          </a:p>
        </p:txBody>
      </p:sp>
      <p:sp>
        <p:nvSpPr>
          <p:cNvPr id="34819" name="Rectangle 3">
            <a:extLst>
              <a:ext uri="{FF2B5EF4-FFF2-40B4-BE49-F238E27FC236}">
                <a16:creationId xmlns:a16="http://schemas.microsoft.com/office/drawing/2014/main" id="{6C69D3EE-A6C5-45D6-A5E9-FCA4D029A957}"/>
              </a:ext>
            </a:extLst>
          </p:cNvPr>
          <p:cNvSpPr>
            <a:spLocks noGrp="1" noChangeArrowheads="1"/>
          </p:cNvSpPr>
          <p:nvPr>
            <p:ph type="body" sz="half" idx="1"/>
          </p:nvPr>
        </p:nvSpPr>
        <p:spPr>
          <a:xfrm>
            <a:off x="1156137" y="1600201"/>
            <a:ext cx="10394731" cy="892175"/>
          </a:xfrm>
          <a:noFill/>
        </p:spPr>
        <p:txBody>
          <a:bodyPr/>
          <a:lstStyle/>
          <a:p>
            <a:pPr eaLnBrk="1" hangingPunct="1">
              <a:buFontTx/>
              <a:buNone/>
            </a:pPr>
            <a:r>
              <a:rPr lang="cs-CZ" altLang="cs-CZ" sz="2000" dirty="0"/>
              <a:t>Posledně uvedený vztah odpovídá situaci, kdy poměr S/S</a:t>
            </a:r>
            <a:r>
              <a:rPr lang="cs-CZ" altLang="cs-CZ" sz="2000" baseline="-25000" dirty="0"/>
              <a:t>N</a:t>
            </a:r>
            <a:r>
              <a:rPr lang="cs-CZ" altLang="cs-CZ" sz="2000" dirty="0"/>
              <a:t> dosahuje maximálních hodnot. Pokud ovšem K bude rovno koncentraci kyslíku [O</a:t>
            </a:r>
            <a:r>
              <a:rPr lang="cs-CZ" altLang="cs-CZ" sz="2000" baseline="-25000" dirty="0"/>
              <a:t>2</a:t>
            </a:r>
            <a:r>
              <a:rPr lang="cs-CZ" altLang="cs-CZ" sz="2000" dirty="0"/>
              <a:t>], pak platí:</a:t>
            </a:r>
          </a:p>
        </p:txBody>
      </p:sp>
      <p:graphicFrame>
        <p:nvGraphicFramePr>
          <p:cNvPr id="34820" name="Object 5">
            <a:extLst>
              <a:ext uri="{FF2B5EF4-FFF2-40B4-BE49-F238E27FC236}">
                <a16:creationId xmlns:a16="http://schemas.microsoft.com/office/drawing/2014/main" id="{E89E3AA1-BEAA-4CE7-814F-46D935652495}"/>
              </a:ext>
            </a:extLst>
          </p:cNvPr>
          <p:cNvGraphicFramePr>
            <a:graphicFrameLocks noGrp="1" noChangeAspect="1"/>
          </p:cNvGraphicFramePr>
          <p:nvPr>
            <p:ph sz="half" idx="2"/>
            <p:extLst>
              <p:ext uri="{D42A27DB-BD31-4B8C-83A1-F6EECF244321}">
                <p14:modId xmlns:p14="http://schemas.microsoft.com/office/powerpoint/2010/main" val="2763214077"/>
              </p:ext>
            </p:extLst>
          </p:nvPr>
        </p:nvGraphicFramePr>
        <p:xfrm>
          <a:off x="3431505" y="2674938"/>
          <a:ext cx="5184775" cy="1076325"/>
        </p:xfrm>
        <a:graphic>
          <a:graphicData uri="http://schemas.openxmlformats.org/presentationml/2006/ole">
            <mc:AlternateContent xmlns:mc="http://schemas.openxmlformats.org/markup-compatibility/2006">
              <mc:Choice xmlns:v="urn:schemas-microsoft-com:vml" Requires="v">
                <p:oleObj name="Rovnice" r:id="rId3" imgW="2082800" imgH="431800" progId="Equation.3">
                  <p:embed/>
                </p:oleObj>
              </mc:Choice>
              <mc:Fallback>
                <p:oleObj name="Rovnice" r:id="rId3" imgW="2082800" imgH="431800" progId="Equation.3">
                  <p:embed/>
                  <p:pic>
                    <p:nvPicPr>
                      <p:cNvPr id="34820" name="Object 5">
                        <a:extLst>
                          <a:ext uri="{FF2B5EF4-FFF2-40B4-BE49-F238E27FC236}">
                            <a16:creationId xmlns:a16="http://schemas.microsoft.com/office/drawing/2014/main" id="{E89E3AA1-BEAA-4CE7-814F-46D935652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505" y="2674938"/>
                        <a:ext cx="5184775" cy="1076325"/>
                      </a:xfrm>
                      <a:prstGeom prst="rect">
                        <a:avLst/>
                      </a:prstGeom>
                      <a:noFill/>
                      <a:ln>
                        <a:noFill/>
                      </a:ln>
                      <a:effectLst/>
                    </p:spPr>
                  </p:pic>
                </p:oleObj>
              </mc:Fallback>
            </mc:AlternateContent>
          </a:graphicData>
        </a:graphic>
      </p:graphicFrame>
      <p:sp>
        <p:nvSpPr>
          <p:cNvPr id="34821" name="Text Box 7">
            <a:extLst>
              <a:ext uri="{FF2B5EF4-FFF2-40B4-BE49-F238E27FC236}">
                <a16:creationId xmlns:a16="http://schemas.microsoft.com/office/drawing/2014/main" id="{119AC488-332E-4819-8CA2-3B6225F94E66}"/>
              </a:ext>
            </a:extLst>
          </p:cNvPr>
          <p:cNvSpPr txBox="1">
            <a:spLocks noChangeArrowheads="1"/>
          </p:cNvSpPr>
          <p:nvPr/>
        </p:nvSpPr>
        <p:spPr bwMode="auto">
          <a:xfrm>
            <a:off x="1030015" y="4059949"/>
            <a:ext cx="10100440" cy="215443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1800" i="1" dirty="0"/>
              <a:t>m</a:t>
            </a:r>
            <a:r>
              <a:rPr lang="cs-CZ" altLang="cs-CZ" sz="1800" dirty="0"/>
              <a:t> a následně </a:t>
            </a:r>
            <a:r>
              <a:rPr lang="cs-CZ" altLang="cs-CZ" sz="1800" i="1" dirty="0"/>
              <a:t>K</a:t>
            </a:r>
            <a:r>
              <a:rPr lang="cs-CZ" altLang="cs-CZ" sz="1800" dirty="0"/>
              <a:t> se určují z konkrétních grafů závislostí S/S</a:t>
            </a:r>
            <a:r>
              <a:rPr lang="cs-CZ" altLang="cs-CZ" sz="1800" baseline="-25000" dirty="0"/>
              <a:t>N</a:t>
            </a:r>
            <a:r>
              <a:rPr lang="cs-CZ" altLang="cs-CZ" sz="1800" dirty="0"/>
              <a:t> na koncentraci kyslíku. (k procvičení lze použít předchozí graf, m = 3,1, S</a:t>
            </a:r>
            <a:r>
              <a:rPr lang="cs-CZ" altLang="cs-CZ" sz="1800" baseline="-25000" dirty="0"/>
              <a:t>K</a:t>
            </a:r>
            <a:r>
              <a:rPr lang="cs-CZ" altLang="cs-CZ" sz="1800" dirty="0"/>
              <a:t>/S</a:t>
            </a:r>
            <a:r>
              <a:rPr lang="cs-CZ" altLang="cs-CZ" sz="1800" baseline="-25000" dirty="0"/>
              <a:t>N</a:t>
            </a:r>
            <a:r>
              <a:rPr lang="cs-CZ" altLang="cs-CZ" sz="1800" dirty="0"/>
              <a:t> = 2,05, pak K = [O</a:t>
            </a:r>
            <a:r>
              <a:rPr lang="cs-CZ" altLang="cs-CZ" sz="1800" baseline="-25000" dirty="0"/>
              <a:t>2</a:t>
            </a:r>
            <a:r>
              <a:rPr lang="cs-CZ" altLang="cs-CZ" sz="1800" dirty="0"/>
              <a:t>] = 0,355% = 4 </a:t>
            </a:r>
            <a:r>
              <a:rPr lang="cs-CZ" altLang="cs-CZ" sz="1800" dirty="0">
                <a:latin typeface="Symbol" panose="05050102010706020507" pitchFamily="18" charset="2"/>
              </a:rPr>
              <a:t>m</a:t>
            </a:r>
            <a:r>
              <a:rPr lang="cs-CZ" altLang="cs-CZ" sz="1800" dirty="0"/>
              <a:t>M.l</a:t>
            </a:r>
            <a:r>
              <a:rPr lang="cs-CZ" altLang="cs-CZ" sz="1800" baseline="30000" dirty="0"/>
              <a:t>-1</a:t>
            </a:r>
            <a:r>
              <a:rPr lang="cs-CZ" altLang="cs-CZ" sz="1800" dirty="0"/>
              <a:t>) (průsečík zhruba označuje v grafu </a:t>
            </a:r>
            <a:r>
              <a:rPr lang="cs-CZ" altLang="cs-CZ" sz="1800" dirty="0">
                <a:solidFill>
                  <a:srgbClr val="FF0000"/>
                </a:solidFill>
              </a:rPr>
              <a:t>červená šipka</a:t>
            </a:r>
            <a:r>
              <a:rPr lang="cs-CZ" altLang="cs-CZ" sz="1800" dirty="0"/>
              <a:t>)</a:t>
            </a:r>
          </a:p>
          <a:p>
            <a:pPr eaLnBrk="1" hangingPunct="1">
              <a:spcBef>
                <a:spcPts val="0"/>
              </a:spcBef>
              <a:buFontTx/>
              <a:buNone/>
            </a:pPr>
            <a:r>
              <a:rPr lang="cs-CZ" altLang="cs-CZ" sz="2000" dirty="0"/>
              <a:t>Význam: Lze uvažovat o dvou typech poškození způsobeného primární radiační událostí. Typem 1 je potenciálně letální léze, která se stává letální pouze za přítomnosti kyslíku. Typem 2 je léze vždy letální. Léze typu 1 mohou být chemicky restituovány, což je konkurenční proces pro fixaci poškození kyslíkem.</a:t>
            </a:r>
          </a:p>
        </p:txBody>
      </p:sp>
      <p:sp>
        <p:nvSpPr>
          <p:cNvPr id="6" name="TextovéPole 5">
            <a:extLst>
              <a:ext uri="{FF2B5EF4-FFF2-40B4-BE49-F238E27FC236}">
                <a16:creationId xmlns:a16="http://schemas.microsoft.com/office/drawing/2014/main" id="{061EFCF9-AE99-41AF-B666-C056738C1DC7}"/>
              </a:ext>
            </a:extLst>
          </p:cNvPr>
          <p:cNvSpPr txBox="1"/>
          <p:nvPr/>
        </p:nvSpPr>
        <p:spPr>
          <a:xfrm>
            <a:off x="8616280" y="984190"/>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110662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50523D7-4309-42B8-9E42-93294FB9125F}"/>
              </a:ext>
            </a:extLst>
          </p:cNvPr>
          <p:cNvSpPr>
            <a:spLocks noGrp="1" noChangeArrowheads="1"/>
          </p:cNvSpPr>
          <p:nvPr>
            <p:ph type="title"/>
          </p:nvPr>
        </p:nvSpPr>
        <p:spPr>
          <a:xfrm>
            <a:off x="609600" y="274638"/>
            <a:ext cx="8029903" cy="1143000"/>
          </a:xfrm>
        </p:spPr>
        <p:txBody>
          <a:bodyPr/>
          <a:lstStyle/>
          <a:p>
            <a:pPr eaLnBrk="1" hangingPunct="1"/>
            <a:r>
              <a:rPr lang="cs-CZ" altLang="cs-CZ" sz="4000" b="1" dirty="0">
                <a:solidFill>
                  <a:srgbClr val="0000DC"/>
                </a:solidFill>
              </a:rPr>
              <a:t>Kyslíkový efekt – závislost na koncentraci kyslíku</a:t>
            </a:r>
          </a:p>
        </p:txBody>
      </p:sp>
      <p:sp>
        <p:nvSpPr>
          <p:cNvPr id="36867" name="Rectangle 3">
            <a:extLst>
              <a:ext uri="{FF2B5EF4-FFF2-40B4-BE49-F238E27FC236}">
                <a16:creationId xmlns:a16="http://schemas.microsoft.com/office/drawing/2014/main" id="{6F159DFA-7758-4A43-9D3C-1320F0B55D85}"/>
              </a:ext>
            </a:extLst>
          </p:cNvPr>
          <p:cNvSpPr>
            <a:spLocks noGrp="1" noChangeArrowheads="1"/>
          </p:cNvSpPr>
          <p:nvPr>
            <p:ph type="body" idx="1"/>
          </p:nvPr>
        </p:nvSpPr>
        <p:spPr>
          <a:xfrm>
            <a:off x="1145629" y="1600200"/>
            <a:ext cx="9637986" cy="4997450"/>
          </a:xfrm>
          <a:noFill/>
        </p:spPr>
        <p:txBody>
          <a:bodyPr/>
          <a:lstStyle/>
          <a:p>
            <a:pPr eaLnBrk="1" hangingPunct="1">
              <a:lnSpc>
                <a:spcPct val="80000"/>
              </a:lnSpc>
              <a:buFontTx/>
              <a:buNone/>
            </a:pPr>
            <a:endParaRPr lang="cs-CZ" altLang="cs-CZ" sz="2800" i="1" dirty="0"/>
          </a:p>
          <a:p>
            <a:pPr eaLnBrk="1" hangingPunct="1">
              <a:buFontTx/>
              <a:buNone/>
            </a:pPr>
            <a:r>
              <a:rPr lang="cs-CZ" altLang="cs-CZ" sz="2800" i="1" dirty="0"/>
              <a:t>m</a:t>
            </a:r>
            <a:r>
              <a:rPr lang="cs-CZ" altLang="cs-CZ" sz="2800" dirty="0"/>
              <a:t> má v tomto modelu význam konstanty, která je spojena s počty lézí typu 1 a 2 tímto vztahem:</a:t>
            </a:r>
          </a:p>
          <a:p>
            <a:pPr eaLnBrk="1" hangingPunct="1">
              <a:buFontTx/>
              <a:buNone/>
            </a:pPr>
            <a:endParaRPr lang="cs-CZ" altLang="cs-CZ" sz="2800" dirty="0"/>
          </a:p>
          <a:p>
            <a:pPr algn="ctr" eaLnBrk="1" hangingPunct="1">
              <a:buFontTx/>
              <a:buNone/>
            </a:pPr>
            <a:r>
              <a:rPr lang="cs-CZ" altLang="cs-CZ" sz="2800" dirty="0"/>
              <a:t>n</a:t>
            </a:r>
            <a:r>
              <a:rPr lang="cs-CZ" altLang="cs-CZ" sz="2800" baseline="-25000" dirty="0"/>
              <a:t>1</a:t>
            </a:r>
            <a:r>
              <a:rPr lang="cs-CZ" altLang="cs-CZ" sz="2800" dirty="0"/>
              <a:t>/n</a:t>
            </a:r>
            <a:r>
              <a:rPr lang="cs-CZ" altLang="cs-CZ" sz="2800" baseline="-25000" dirty="0"/>
              <a:t>2 </a:t>
            </a:r>
            <a:r>
              <a:rPr lang="cs-CZ" altLang="cs-CZ" sz="2800" dirty="0"/>
              <a:t>= m – 1</a:t>
            </a:r>
          </a:p>
          <a:p>
            <a:pPr algn="ctr" eaLnBrk="1" hangingPunct="1">
              <a:buFontTx/>
              <a:buNone/>
            </a:pPr>
            <a:endParaRPr lang="cs-CZ" altLang="cs-CZ" sz="2800" dirty="0"/>
          </a:p>
          <a:p>
            <a:pPr eaLnBrk="1" hangingPunct="1">
              <a:buFontTx/>
              <a:buNone/>
            </a:pPr>
            <a:r>
              <a:rPr lang="cs-CZ" altLang="cs-CZ" sz="2800" dirty="0"/>
              <a:t>K je poměr rychlostních konstant chemické restituce a kyslíkové fixace poškození:</a:t>
            </a:r>
          </a:p>
          <a:p>
            <a:pPr eaLnBrk="1" hangingPunct="1">
              <a:buFontTx/>
              <a:buNone/>
            </a:pPr>
            <a:endParaRPr lang="cs-CZ" altLang="cs-CZ" sz="2800" dirty="0"/>
          </a:p>
          <a:p>
            <a:pPr algn="ctr" eaLnBrk="1" hangingPunct="1">
              <a:buFontTx/>
              <a:buNone/>
            </a:pPr>
            <a:r>
              <a:rPr lang="cs-CZ" altLang="cs-CZ" sz="2800" dirty="0"/>
              <a:t>K = k</a:t>
            </a:r>
            <a:r>
              <a:rPr lang="cs-CZ" altLang="cs-CZ" sz="2800" baseline="-25000" dirty="0"/>
              <a:t>rep</a:t>
            </a:r>
            <a:r>
              <a:rPr lang="cs-CZ" altLang="cs-CZ" sz="2800" dirty="0"/>
              <a:t>/</a:t>
            </a:r>
            <a:r>
              <a:rPr lang="cs-CZ" altLang="cs-CZ" sz="2800" dirty="0" err="1"/>
              <a:t>k</a:t>
            </a:r>
            <a:r>
              <a:rPr lang="cs-CZ" altLang="cs-CZ" sz="2800" baseline="-25000" dirty="0" err="1"/>
              <a:t>fix</a:t>
            </a:r>
            <a:endParaRPr lang="cs-CZ" altLang="cs-CZ" sz="2800" baseline="-25000" dirty="0"/>
          </a:p>
        </p:txBody>
      </p:sp>
      <p:sp>
        <p:nvSpPr>
          <p:cNvPr id="4" name="TextovéPole 3">
            <a:extLst>
              <a:ext uri="{FF2B5EF4-FFF2-40B4-BE49-F238E27FC236}">
                <a16:creationId xmlns:a16="http://schemas.microsoft.com/office/drawing/2014/main" id="{2ADD86EC-5AC1-4544-B31D-D33263585158}"/>
              </a:ext>
            </a:extLst>
          </p:cNvPr>
          <p:cNvSpPr txBox="1"/>
          <p:nvPr/>
        </p:nvSpPr>
        <p:spPr>
          <a:xfrm>
            <a:off x="8904312" y="933007"/>
            <a:ext cx="2304256" cy="400110"/>
          </a:xfrm>
          <a:prstGeom prst="rect">
            <a:avLst/>
          </a:prstGeom>
          <a:noFill/>
        </p:spPr>
        <p:txBody>
          <a:bodyPr wrap="square" rtlCol="0">
            <a:spAutoFit/>
          </a:bodyPr>
          <a:lstStyle/>
          <a:p>
            <a:r>
              <a:rPr lang="cs-CZ" sz="2000" dirty="0"/>
              <a:t>(nepovinné)</a:t>
            </a:r>
            <a:endParaRPr lang="en-GB" sz="2000" dirty="0"/>
          </a:p>
        </p:txBody>
      </p:sp>
    </p:spTree>
    <p:extLst>
      <p:ext uri="{BB962C8B-B14F-4D97-AF65-F5344CB8AC3E}">
        <p14:creationId xmlns:p14="http://schemas.microsoft.com/office/powerpoint/2010/main" val="378814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066AC2-729D-4DD8-B59F-4C4F012A46BE}"/>
              </a:ext>
            </a:extLst>
          </p:cNvPr>
          <p:cNvSpPr>
            <a:spLocks noGrp="1"/>
          </p:cNvSpPr>
          <p:nvPr>
            <p:ph type="title"/>
          </p:nvPr>
        </p:nvSpPr>
        <p:spPr>
          <a:xfrm>
            <a:off x="609600" y="274638"/>
            <a:ext cx="7851228" cy="1143000"/>
          </a:xfrm>
        </p:spPr>
        <p:txBody>
          <a:bodyPr/>
          <a:lstStyle/>
          <a:p>
            <a:r>
              <a:rPr lang="cs-CZ" altLang="cs-CZ" sz="4000" b="1" dirty="0">
                <a:solidFill>
                  <a:srgbClr val="0000DC"/>
                </a:solidFill>
              </a:rPr>
              <a:t>Kyslíkový efekt – závislost na koncentraci kyslíku</a:t>
            </a:r>
            <a:endParaRPr lang="en-GB" sz="4000" b="1" dirty="0">
              <a:solidFill>
                <a:srgbClr val="0000DC"/>
              </a:solidFill>
            </a:endParaRPr>
          </a:p>
        </p:txBody>
      </p:sp>
      <p:sp>
        <p:nvSpPr>
          <p:cNvPr id="3" name="Zástupný obsah 2">
            <a:extLst>
              <a:ext uri="{FF2B5EF4-FFF2-40B4-BE49-F238E27FC236}">
                <a16:creationId xmlns:a16="http://schemas.microsoft.com/office/drawing/2014/main" id="{D75142A7-4FB1-48B9-B39A-9E874960F196}"/>
              </a:ext>
            </a:extLst>
          </p:cNvPr>
          <p:cNvSpPr>
            <a:spLocks noGrp="1"/>
          </p:cNvSpPr>
          <p:nvPr>
            <p:ph idx="1"/>
          </p:nvPr>
        </p:nvSpPr>
        <p:spPr>
          <a:xfrm>
            <a:off x="714703" y="2057399"/>
            <a:ext cx="10972800" cy="4525963"/>
          </a:xfrm>
        </p:spPr>
        <p:txBody>
          <a:bodyPr/>
          <a:lstStyle/>
          <a:p>
            <a:r>
              <a:rPr lang="cs-CZ" altLang="cs-CZ" sz="2400" dirty="0"/>
              <a:t>V pokusech s mikroorganismy vystavenými náhle </a:t>
            </a:r>
            <a:r>
              <a:rPr lang="cs-CZ" altLang="cs-CZ" sz="2400" dirty="0" err="1"/>
              <a:t>oxickým</a:t>
            </a:r>
            <a:r>
              <a:rPr lang="cs-CZ" altLang="cs-CZ" sz="2400" dirty="0"/>
              <a:t> podmínkám, tj. přítomnosti kyslíku (viz následující graf) bylo prokázáno, že vliv nepřítomnosti kyslíku se na přežití buněk projeví, pokud mezi ozářením a aplikací kyslíku nastane doba delší než cca 2 </a:t>
            </a:r>
            <a:r>
              <a:rPr lang="cs-CZ" altLang="cs-CZ" sz="2400" dirty="0" err="1"/>
              <a:t>ms</a:t>
            </a:r>
            <a:r>
              <a:rPr lang="cs-CZ" altLang="cs-CZ" sz="2400" dirty="0"/>
              <a:t> </a:t>
            </a:r>
            <a:r>
              <a:rPr lang="cs-CZ" altLang="cs-CZ" sz="2400" b="1" dirty="0"/>
              <a:t>– je tedy dán interakcí </a:t>
            </a:r>
            <a:r>
              <a:rPr lang="cs-CZ" altLang="cs-CZ" sz="2400" dirty="0"/>
              <a:t>(několika různými interakcemi)</a:t>
            </a:r>
            <a:r>
              <a:rPr lang="cs-CZ" altLang="cs-CZ" sz="2400" b="1" dirty="0"/>
              <a:t> kyslíku s volnými radikály se srovnatelnou dobou života</a:t>
            </a:r>
            <a:r>
              <a:rPr lang="cs-CZ" altLang="cs-CZ" sz="2400" dirty="0"/>
              <a:t>. Přesný mechanismus však není znám. Jistý je význam kyslíku pro tvorbu peroxidového radikálu, u kterého však přesně neznáme jeho význam pro vznik radiačního poškození.</a:t>
            </a:r>
          </a:p>
          <a:p>
            <a:endParaRPr lang="en-GB" dirty="0"/>
          </a:p>
        </p:txBody>
      </p:sp>
    </p:spTree>
    <p:extLst>
      <p:ext uri="{BB962C8B-B14F-4D97-AF65-F5344CB8AC3E}">
        <p14:creationId xmlns:p14="http://schemas.microsoft.com/office/powerpoint/2010/main" val="154923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11AF63F-F3CC-4D60-BA7D-E2340FC00D9C}"/>
              </a:ext>
            </a:extLst>
          </p:cNvPr>
          <p:cNvSpPr>
            <a:spLocks noGrp="1" noChangeArrowheads="1"/>
          </p:cNvSpPr>
          <p:nvPr>
            <p:ph type="title"/>
          </p:nvPr>
        </p:nvSpPr>
        <p:spPr>
          <a:xfrm>
            <a:off x="609600" y="274638"/>
            <a:ext cx="8979673" cy="711324"/>
          </a:xfrm>
        </p:spPr>
        <p:txBody>
          <a:bodyPr/>
          <a:lstStyle/>
          <a:p>
            <a:pPr eaLnBrk="1" hangingPunct="1"/>
            <a:r>
              <a:rPr lang="en-GB" altLang="cs-CZ" sz="4000" b="1" dirty="0" err="1">
                <a:solidFill>
                  <a:srgbClr val="0000DC"/>
                </a:solidFill>
              </a:rPr>
              <a:t>Radiosensitivit</a:t>
            </a:r>
            <a:r>
              <a:rPr lang="cs-CZ" altLang="cs-CZ" sz="4000" b="1" dirty="0">
                <a:solidFill>
                  <a:srgbClr val="0000DC"/>
                </a:solidFill>
              </a:rPr>
              <a:t>a</a:t>
            </a:r>
            <a:r>
              <a:rPr lang="en-GB" altLang="cs-CZ" sz="4000" b="1" dirty="0">
                <a:solidFill>
                  <a:srgbClr val="0000DC"/>
                </a:solidFill>
              </a:rPr>
              <a:t> a </a:t>
            </a:r>
            <a:r>
              <a:rPr lang="en-GB" altLang="cs-CZ" sz="4000" b="1" dirty="0" err="1">
                <a:solidFill>
                  <a:srgbClr val="0000DC"/>
                </a:solidFill>
              </a:rPr>
              <a:t>radioresist</a:t>
            </a:r>
            <a:r>
              <a:rPr lang="cs-CZ" altLang="cs-CZ" sz="4000" b="1" dirty="0">
                <a:solidFill>
                  <a:srgbClr val="0000DC"/>
                </a:solidFill>
              </a:rPr>
              <a:t>e</a:t>
            </a:r>
            <a:r>
              <a:rPr lang="en-GB" altLang="cs-CZ" sz="4000" b="1" dirty="0" err="1">
                <a:solidFill>
                  <a:srgbClr val="0000DC"/>
                </a:solidFill>
              </a:rPr>
              <a:t>nce</a:t>
            </a:r>
            <a:endParaRPr lang="cs-CZ" altLang="cs-CZ" sz="4000" b="1" dirty="0">
              <a:solidFill>
                <a:srgbClr val="0000DC"/>
              </a:solidFill>
            </a:endParaRPr>
          </a:p>
        </p:txBody>
      </p:sp>
      <p:sp>
        <p:nvSpPr>
          <p:cNvPr id="5123" name="Rectangle 3">
            <a:extLst>
              <a:ext uri="{FF2B5EF4-FFF2-40B4-BE49-F238E27FC236}">
                <a16:creationId xmlns:a16="http://schemas.microsoft.com/office/drawing/2014/main" id="{5DA3CEAC-E258-4FA8-8442-CD857E82C676}"/>
              </a:ext>
            </a:extLst>
          </p:cNvPr>
          <p:cNvSpPr>
            <a:spLocks noGrp="1" noChangeArrowheads="1"/>
          </p:cNvSpPr>
          <p:nvPr>
            <p:ph type="body" idx="1"/>
          </p:nvPr>
        </p:nvSpPr>
        <p:spPr>
          <a:noFill/>
        </p:spPr>
        <p:txBody>
          <a:bodyPr/>
          <a:lstStyle/>
          <a:p>
            <a:pPr eaLnBrk="1" hangingPunct="1"/>
            <a:r>
              <a:rPr lang="cs-CZ" altLang="cs-CZ" sz="2400" dirty="0"/>
              <a:t>Veškeré látky a faktory, o nichž je známo, že modifikují účinky ionizujícího záření, </a:t>
            </a:r>
            <a:r>
              <a:rPr lang="cs-CZ" altLang="cs-CZ" sz="2400" b="1" dirty="0"/>
              <a:t>působí v rámci chemické fáze</a:t>
            </a:r>
            <a:r>
              <a:rPr lang="cs-CZ" altLang="cs-CZ" sz="2400" dirty="0"/>
              <a:t> interakce, tj. nemohou ovlivnit primární fyzikální interakci – přímé zásahy vedoucí ke zlomům atd.</a:t>
            </a:r>
          </a:p>
          <a:p>
            <a:pPr eaLnBrk="1" hangingPunct="1"/>
            <a:r>
              <a:rPr lang="cs-CZ" altLang="cs-CZ" sz="2400" dirty="0"/>
              <a:t>Zvláštní postavení mezi látkami modifikujícími účinky záření má </a:t>
            </a:r>
            <a:r>
              <a:rPr lang="cs-CZ" altLang="cs-CZ" sz="2400" b="1" dirty="0"/>
              <a:t>voda</a:t>
            </a:r>
            <a:r>
              <a:rPr lang="cs-CZ" altLang="cs-CZ" sz="2400" dirty="0"/>
              <a:t>, která je v živé hmotě téměř všudypřítomná. Určitý praktický význam mají úvahy o </a:t>
            </a:r>
            <a:r>
              <a:rPr lang="cs-CZ" altLang="cs-CZ" sz="2400" dirty="0" err="1"/>
              <a:t>radiosensitivizujícím</a:t>
            </a:r>
            <a:r>
              <a:rPr lang="cs-CZ" altLang="cs-CZ" sz="2400" dirty="0"/>
              <a:t> účinku vody v případě působení na biologicky významné molekuly v suchém stavu.</a:t>
            </a:r>
          </a:p>
          <a:p>
            <a:pPr eaLnBrk="1" hangingPunct="1"/>
            <a:r>
              <a:rPr lang="cs-CZ" altLang="cs-CZ" sz="2400" dirty="0"/>
              <a:t>Veškeré radiační </a:t>
            </a:r>
            <a:r>
              <a:rPr lang="cs-CZ" altLang="cs-CZ" sz="2400" b="1" dirty="0"/>
              <a:t>poškození </a:t>
            </a:r>
            <a:r>
              <a:rPr lang="cs-CZ" altLang="cs-CZ" sz="2400" dirty="0"/>
              <a:t>biologických molekul nebo i buněk </a:t>
            </a:r>
            <a:r>
              <a:rPr lang="cs-CZ" altLang="cs-CZ" sz="2400" b="1" dirty="0"/>
              <a:t>v dehydrovaném stavu</a:t>
            </a:r>
            <a:r>
              <a:rPr lang="cs-CZ" altLang="cs-CZ" sz="2400" dirty="0"/>
              <a:t> je nutno přisoudit přímému účinku, tj. zejména </a:t>
            </a:r>
            <a:r>
              <a:rPr lang="cs-CZ" altLang="cs-CZ" sz="2400" b="1" dirty="0"/>
              <a:t>zásahům DNA, a to vysokoenergetickými elektrony</a:t>
            </a:r>
            <a:r>
              <a:rPr lang="cs-CZ" altLang="cs-CZ" sz="2400" dirty="0"/>
              <a:t>.</a:t>
            </a:r>
          </a:p>
        </p:txBody>
      </p:sp>
    </p:spTree>
    <p:extLst>
      <p:ext uri="{BB962C8B-B14F-4D97-AF65-F5344CB8AC3E}">
        <p14:creationId xmlns:p14="http://schemas.microsoft.com/office/powerpoint/2010/main" val="68505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Alpen-9-4-kyslíkový efekt 2">
            <a:extLst>
              <a:ext uri="{FF2B5EF4-FFF2-40B4-BE49-F238E27FC236}">
                <a16:creationId xmlns:a16="http://schemas.microsoft.com/office/drawing/2014/main" id="{0F543767-AA53-428E-A674-235F58142D1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0607" y="549276"/>
            <a:ext cx="9195305" cy="5746421"/>
          </a:xfrm>
          <a:noFill/>
        </p:spPr>
      </p:pic>
      <p:sp>
        <p:nvSpPr>
          <p:cNvPr id="38915" name="Line 8">
            <a:extLst>
              <a:ext uri="{FF2B5EF4-FFF2-40B4-BE49-F238E27FC236}">
                <a16:creationId xmlns:a16="http://schemas.microsoft.com/office/drawing/2014/main" id="{70C9630C-3603-4CB4-BB6F-C99D24CE8F89}"/>
              </a:ext>
            </a:extLst>
          </p:cNvPr>
          <p:cNvSpPr>
            <a:spLocks noChangeShapeType="1"/>
          </p:cNvSpPr>
          <p:nvPr/>
        </p:nvSpPr>
        <p:spPr bwMode="auto">
          <a:xfrm flipH="1" flipV="1">
            <a:off x="8040689" y="1052513"/>
            <a:ext cx="287337" cy="143986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8916" name="Text Box 9">
            <a:extLst>
              <a:ext uri="{FF2B5EF4-FFF2-40B4-BE49-F238E27FC236}">
                <a16:creationId xmlns:a16="http://schemas.microsoft.com/office/drawing/2014/main" id="{67297264-D7AE-4243-8448-75AC74223E48}"/>
              </a:ext>
            </a:extLst>
          </p:cNvPr>
          <p:cNvSpPr txBox="1">
            <a:spLocks noChangeArrowheads="1"/>
          </p:cNvSpPr>
          <p:nvPr/>
        </p:nvSpPr>
        <p:spPr bwMode="auto">
          <a:xfrm>
            <a:off x="7608888" y="2492376"/>
            <a:ext cx="21590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Kyslík dodán až po ozáření v okamžiku „0“ – přežití mnohem větší</a:t>
            </a:r>
          </a:p>
        </p:txBody>
      </p:sp>
    </p:spTree>
    <p:extLst>
      <p:ext uri="{BB962C8B-B14F-4D97-AF65-F5344CB8AC3E}">
        <p14:creationId xmlns:p14="http://schemas.microsoft.com/office/powerpoint/2010/main" val="271095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598CDC4-05CB-41A4-AF7C-45BE43E51B2E}"/>
              </a:ext>
            </a:extLst>
          </p:cNvPr>
          <p:cNvSpPr>
            <a:spLocks noGrp="1" noChangeArrowheads="1"/>
          </p:cNvSpPr>
          <p:nvPr>
            <p:ph type="title"/>
          </p:nvPr>
        </p:nvSpPr>
        <p:spPr>
          <a:xfrm>
            <a:off x="99632" y="274638"/>
            <a:ext cx="6342732" cy="633412"/>
          </a:xfrm>
        </p:spPr>
        <p:txBody>
          <a:bodyPr/>
          <a:lstStyle/>
          <a:p>
            <a:pPr eaLnBrk="1" hangingPunct="1"/>
            <a:r>
              <a:rPr lang="cs-CZ" altLang="cs-CZ" sz="4000" b="1" dirty="0">
                <a:solidFill>
                  <a:srgbClr val="0000DC"/>
                </a:solidFill>
              </a:rPr>
              <a:t>Kyslíkový efekt – význam</a:t>
            </a:r>
          </a:p>
        </p:txBody>
      </p:sp>
      <p:sp>
        <p:nvSpPr>
          <p:cNvPr id="40963" name="Rectangle 3">
            <a:extLst>
              <a:ext uri="{FF2B5EF4-FFF2-40B4-BE49-F238E27FC236}">
                <a16:creationId xmlns:a16="http://schemas.microsoft.com/office/drawing/2014/main" id="{2DD071FD-7046-4B01-8CA3-B07DCAA5AE3F}"/>
              </a:ext>
            </a:extLst>
          </p:cNvPr>
          <p:cNvSpPr>
            <a:spLocks noGrp="1" noChangeArrowheads="1"/>
          </p:cNvSpPr>
          <p:nvPr>
            <p:ph type="body" idx="1"/>
          </p:nvPr>
        </p:nvSpPr>
        <p:spPr>
          <a:xfrm>
            <a:off x="1847851" y="1557339"/>
            <a:ext cx="8569325" cy="3671887"/>
          </a:xfrm>
          <a:noFill/>
        </p:spPr>
        <p:txBody>
          <a:bodyPr/>
          <a:lstStyle/>
          <a:p>
            <a:pPr eaLnBrk="1" hangingPunct="1">
              <a:buFontTx/>
              <a:buNone/>
            </a:pPr>
            <a:r>
              <a:rPr lang="cs-CZ" altLang="cs-CZ" dirty="0">
                <a:cs typeface="Arial" panose="020B0604020202020204" pitchFamily="34" charset="0"/>
              </a:rPr>
              <a:t>Za příčinu </a:t>
            </a:r>
            <a:r>
              <a:rPr lang="cs-CZ" altLang="cs-CZ" dirty="0" err="1">
                <a:cs typeface="Arial" panose="020B0604020202020204" pitchFamily="34" charset="0"/>
              </a:rPr>
              <a:t>radioresistence</a:t>
            </a:r>
            <a:r>
              <a:rPr lang="cs-CZ" altLang="cs-CZ" dirty="0">
                <a:cs typeface="Arial" panose="020B0604020202020204" pitchFamily="34" charset="0"/>
              </a:rPr>
              <a:t> rychle rostoucích nádorů bylo vždy považováno jejich nedostatečné cévní zásobení a z toho plynoucí ochrana nedostatkem kyslíku. Pokusy ke zvýšení účinnosti terapie zvýšením saturace nádoru kyslíkem však nevedly k valným terapeutickým úspěchům.</a:t>
            </a:r>
            <a:endParaRPr lang="cs-CZ" altLang="cs-CZ" baseline="30000" dirty="0">
              <a:cs typeface="Arial" panose="020B0604020202020204" pitchFamily="34" charset="0"/>
            </a:endParaRPr>
          </a:p>
        </p:txBody>
      </p:sp>
    </p:spTree>
    <p:extLst>
      <p:ext uri="{BB962C8B-B14F-4D97-AF65-F5344CB8AC3E}">
        <p14:creationId xmlns:p14="http://schemas.microsoft.com/office/powerpoint/2010/main" val="393608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DE2120B-EF5F-43BA-B3AB-D627C344891D}"/>
              </a:ext>
            </a:extLst>
          </p:cNvPr>
          <p:cNvSpPr>
            <a:spLocks noGrp="1" noChangeArrowheads="1"/>
          </p:cNvSpPr>
          <p:nvPr>
            <p:ph type="title"/>
          </p:nvPr>
        </p:nvSpPr>
        <p:spPr>
          <a:xfrm>
            <a:off x="499242" y="261938"/>
            <a:ext cx="8229600" cy="706437"/>
          </a:xfrm>
        </p:spPr>
        <p:txBody>
          <a:bodyPr/>
          <a:lstStyle/>
          <a:p>
            <a:pPr eaLnBrk="1" hangingPunct="1"/>
            <a:r>
              <a:rPr lang="cs-CZ" altLang="cs-CZ" sz="4000" b="1" dirty="0" err="1">
                <a:solidFill>
                  <a:srgbClr val="0000DC"/>
                </a:solidFill>
              </a:rPr>
              <a:t>Radioprotektivní</a:t>
            </a:r>
            <a:r>
              <a:rPr lang="cs-CZ" altLang="cs-CZ" sz="4000" b="1" dirty="0">
                <a:solidFill>
                  <a:srgbClr val="0000DC"/>
                </a:solidFill>
              </a:rPr>
              <a:t> účinek thiolů</a:t>
            </a:r>
          </a:p>
        </p:txBody>
      </p:sp>
      <p:sp>
        <p:nvSpPr>
          <p:cNvPr id="43011" name="Rectangle 3">
            <a:extLst>
              <a:ext uri="{FF2B5EF4-FFF2-40B4-BE49-F238E27FC236}">
                <a16:creationId xmlns:a16="http://schemas.microsoft.com/office/drawing/2014/main" id="{3D2751AB-CA23-4345-88D7-CF45E2B7261F}"/>
              </a:ext>
            </a:extLst>
          </p:cNvPr>
          <p:cNvSpPr>
            <a:spLocks noGrp="1" noChangeArrowheads="1"/>
          </p:cNvSpPr>
          <p:nvPr>
            <p:ph type="body" idx="1"/>
          </p:nvPr>
        </p:nvSpPr>
        <p:spPr>
          <a:xfrm>
            <a:off x="746234" y="1196975"/>
            <a:ext cx="10804635" cy="5327650"/>
          </a:xfrm>
          <a:noFill/>
        </p:spPr>
        <p:txBody>
          <a:bodyPr/>
          <a:lstStyle/>
          <a:p>
            <a:pPr eaLnBrk="1" hangingPunct="1">
              <a:buFontTx/>
              <a:buNone/>
            </a:pPr>
            <a:r>
              <a:rPr lang="cs-CZ" altLang="cs-CZ" sz="2400" dirty="0"/>
              <a:t>Endogenní nebo exogenní thioly slouží jako lapače volných radikálů a mohou odstranit radiační poškození:</a:t>
            </a:r>
          </a:p>
          <a:p>
            <a:pPr eaLnBrk="1" hangingPunct="1">
              <a:buFontTx/>
              <a:buNone/>
            </a:pPr>
            <a:r>
              <a:rPr lang="cs-CZ" altLang="cs-CZ" sz="2400" dirty="0"/>
              <a:t>R</a:t>
            </a:r>
            <a:r>
              <a:rPr lang="cs-CZ" altLang="cs-CZ" sz="2400" dirty="0">
                <a:cs typeface="Arial" panose="020B0604020202020204" pitchFamily="34" charset="0"/>
              </a:rPr>
              <a:t>∙ + R‘SH → RH + R‘S∙</a:t>
            </a:r>
          </a:p>
          <a:p>
            <a:pPr eaLnBrk="1" hangingPunct="1">
              <a:buFontTx/>
              <a:buNone/>
            </a:pPr>
            <a:r>
              <a:rPr lang="cs-CZ" altLang="cs-CZ" sz="2400" dirty="0" err="1">
                <a:cs typeface="Arial" panose="020B0604020202020204" pitchFamily="34" charset="0"/>
              </a:rPr>
              <a:t>Thiolové</a:t>
            </a:r>
            <a:r>
              <a:rPr lang="cs-CZ" altLang="cs-CZ" sz="2400" dirty="0">
                <a:cs typeface="Arial" panose="020B0604020202020204" pitchFamily="34" charset="0"/>
              </a:rPr>
              <a:t> radikály pak mohou reagovat vzájemně:</a:t>
            </a:r>
          </a:p>
          <a:p>
            <a:pPr eaLnBrk="1" hangingPunct="1">
              <a:buFontTx/>
              <a:buNone/>
            </a:pPr>
            <a:r>
              <a:rPr lang="cs-CZ" altLang="cs-CZ" sz="2400" dirty="0">
                <a:cs typeface="Arial" panose="020B0604020202020204" pitchFamily="34" charset="0"/>
              </a:rPr>
              <a:t>R‘S∙ + R‘S∙ → R‘SSR‘</a:t>
            </a:r>
          </a:p>
          <a:p>
            <a:pPr eaLnBrk="1" hangingPunct="1">
              <a:buFontTx/>
              <a:buNone/>
            </a:pPr>
            <a:r>
              <a:rPr lang="cs-CZ" altLang="cs-CZ" sz="2400" dirty="0">
                <a:cs typeface="Arial" panose="020B0604020202020204" pitchFamily="34" charset="0"/>
              </a:rPr>
              <a:t>Původní thioly ovšem též reagují s (jsou odstraňovány) kyslíkem nezávisle na přítomnosti radiolytických produktů.</a:t>
            </a:r>
          </a:p>
          <a:p>
            <a:pPr eaLnBrk="1" hangingPunct="1">
              <a:buFontTx/>
              <a:buNone/>
            </a:pPr>
            <a:r>
              <a:rPr lang="cs-CZ" altLang="cs-CZ" sz="2400" dirty="0">
                <a:cs typeface="Arial" panose="020B0604020202020204" pitchFamily="34" charset="0"/>
              </a:rPr>
              <a:t>Roli aktivních thiolů nemohou hrát –SH skupiny bílkovin, musí se jednat o malé molekuly (</a:t>
            </a:r>
            <a:r>
              <a:rPr lang="cs-CZ" altLang="cs-CZ" sz="2400" dirty="0" err="1">
                <a:cs typeface="Arial" panose="020B0604020202020204" pitchFamily="34" charset="0"/>
              </a:rPr>
              <a:t>tripeptid</a:t>
            </a:r>
            <a:r>
              <a:rPr lang="cs-CZ" altLang="cs-CZ" sz="2400" dirty="0">
                <a:cs typeface="Arial" panose="020B0604020202020204" pitchFamily="34" charset="0"/>
              </a:rPr>
              <a:t> glutathion – </a:t>
            </a:r>
            <a:r>
              <a:rPr lang="cs-CZ" altLang="cs-CZ" sz="2400" dirty="0" err="1">
                <a:cs typeface="Arial" panose="020B0604020202020204" pitchFamily="34" charset="0"/>
              </a:rPr>
              <a:t>glutamová</a:t>
            </a:r>
            <a:r>
              <a:rPr lang="cs-CZ" altLang="cs-CZ" sz="2400" dirty="0">
                <a:cs typeface="Arial" panose="020B0604020202020204" pitchFamily="34" charset="0"/>
              </a:rPr>
              <a:t> </a:t>
            </a:r>
            <a:r>
              <a:rPr lang="cs-CZ" altLang="cs-CZ" sz="2400" dirty="0" err="1">
                <a:cs typeface="Arial" panose="020B0604020202020204" pitchFamily="34" charset="0"/>
              </a:rPr>
              <a:t>kys</a:t>
            </a:r>
            <a:r>
              <a:rPr lang="cs-CZ" altLang="cs-CZ" sz="2400" dirty="0">
                <a:cs typeface="Arial" panose="020B0604020202020204" pitchFamily="34" charset="0"/>
              </a:rPr>
              <a:t>.-glycin-cystein - v redukované formě – tedy </a:t>
            </a:r>
            <a:r>
              <a:rPr lang="cs-CZ" altLang="cs-CZ" sz="2400" b="1" dirty="0">
                <a:cs typeface="Arial" panose="020B0604020202020204" pitchFamily="34" charset="0"/>
              </a:rPr>
              <a:t>GSH</a:t>
            </a:r>
            <a:r>
              <a:rPr lang="cs-CZ" altLang="cs-CZ" sz="2400" dirty="0">
                <a:cs typeface="Arial" panose="020B0604020202020204" pitchFamily="34" charset="0"/>
              </a:rPr>
              <a:t>, a též cystein, </a:t>
            </a:r>
            <a:r>
              <a:rPr lang="cs-CZ" altLang="cs-CZ" sz="2400" dirty="0" err="1">
                <a:cs typeface="Arial" panose="020B0604020202020204" pitchFamily="34" charset="0"/>
              </a:rPr>
              <a:t>cysteamin</a:t>
            </a:r>
            <a:r>
              <a:rPr lang="cs-CZ" altLang="cs-CZ" sz="2400" dirty="0">
                <a:cs typeface="Arial" panose="020B0604020202020204" pitchFamily="34" charset="0"/>
              </a:rPr>
              <a:t>). Vzhledem k nízkým nitrobuněčným koncentracím zejména druhých dvou thiolů a velké reakční rychlosti kyslíku s volnými radikály biologicky významných látek, je však význam endogenních thiolů pro opravu radiačního poškození nejistý. Potvrdily to pokusy – viz dále:</a:t>
            </a:r>
          </a:p>
        </p:txBody>
      </p:sp>
    </p:spTree>
    <p:extLst>
      <p:ext uri="{BB962C8B-B14F-4D97-AF65-F5344CB8AC3E}">
        <p14:creationId xmlns:p14="http://schemas.microsoft.com/office/powerpoint/2010/main" val="4020601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98383B1-C024-42A6-A31D-58592FA92E81}"/>
              </a:ext>
            </a:extLst>
          </p:cNvPr>
          <p:cNvSpPr>
            <a:spLocks noGrp="1" noChangeArrowheads="1"/>
          </p:cNvSpPr>
          <p:nvPr>
            <p:ph type="title"/>
          </p:nvPr>
        </p:nvSpPr>
        <p:spPr>
          <a:xfrm>
            <a:off x="609600" y="274638"/>
            <a:ext cx="8408276" cy="755376"/>
          </a:xfrm>
        </p:spPr>
        <p:txBody>
          <a:bodyPr/>
          <a:lstStyle/>
          <a:p>
            <a:pPr eaLnBrk="1" hangingPunct="1"/>
            <a:r>
              <a:rPr lang="cs-CZ" altLang="cs-CZ" b="1" dirty="0" err="1">
                <a:solidFill>
                  <a:srgbClr val="0000DC"/>
                </a:solidFill>
              </a:rPr>
              <a:t>Radioprotektivní</a:t>
            </a:r>
            <a:r>
              <a:rPr lang="cs-CZ" altLang="cs-CZ" b="1" dirty="0">
                <a:solidFill>
                  <a:srgbClr val="0000DC"/>
                </a:solidFill>
              </a:rPr>
              <a:t> účinek thiolů</a:t>
            </a:r>
          </a:p>
        </p:txBody>
      </p:sp>
      <p:sp>
        <p:nvSpPr>
          <p:cNvPr id="45059" name="Rectangle 3">
            <a:extLst>
              <a:ext uri="{FF2B5EF4-FFF2-40B4-BE49-F238E27FC236}">
                <a16:creationId xmlns:a16="http://schemas.microsoft.com/office/drawing/2014/main" id="{253BE183-E260-4638-8924-3C28538D5CC0}"/>
              </a:ext>
            </a:extLst>
          </p:cNvPr>
          <p:cNvSpPr>
            <a:spLocks noGrp="1" noChangeArrowheads="1"/>
          </p:cNvSpPr>
          <p:nvPr>
            <p:ph type="body" idx="1"/>
          </p:nvPr>
        </p:nvSpPr>
        <p:spPr>
          <a:noFill/>
        </p:spPr>
        <p:txBody>
          <a:bodyPr/>
          <a:lstStyle/>
          <a:p>
            <a:pPr eaLnBrk="1" hangingPunct="1"/>
            <a:r>
              <a:rPr lang="cs-CZ" altLang="cs-CZ" sz="2400" dirty="0"/>
              <a:t>Existují významné látky ovlivňující hladinu </a:t>
            </a:r>
            <a:r>
              <a:rPr lang="cs-CZ" altLang="cs-CZ" sz="2400" b="1" dirty="0"/>
              <a:t>GSH</a:t>
            </a:r>
            <a:r>
              <a:rPr lang="cs-CZ" altLang="cs-CZ" sz="2400" dirty="0"/>
              <a:t>: DL-</a:t>
            </a:r>
            <a:r>
              <a:rPr lang="cs-CZ" altLang="cs-CZ" sz="2400" dirty="0" err="1"/>
              <a:t>buthion</a:t>
            </a:r>
            <a:r>
              <a:rPr lang="cs-CZ" altLang="cs-CZ" sz="2400" dirty="0"/>
              <a:t>-S,R-</a:t>
            </a:r>
            <a:r>
              <a:rPr lang="cs-CZ" altLang="cs-CZ" sz="2400" dirty="0" err="1"/>
              <a:t>sulfoxim</a:t>
            </a:r>
            <a:r>
              <a:rPr lang="cs-CZ" altLang="cs-CZ" sz="2400" dirty="0"/>
              <a:t> (BSO) a diamid, tj. bis(N,N‘-</a:t>
            </a:r>
            <a:r>
              <a:rPr lang="cs-CZ" altLang="cs-CZ" sz="2400" dirty="0" err="1"/>
              <a:t>dimethylamid</a:t>
            </a:r>
            <a:r>
              <a:rPr lang="cs-CZ" altLang="cs-CZ" sz="2400" dirty="0"/>
              <a:t> kyseliny </a:t>
            </a:r>
            <a:r>
              <a:rPr lang="cs-CZ" altLang="cs-CZ" sz="2400" dirty="0" err="1"/>
              <a:t>diazen</a:t>
            </a:r>
            <a:r>
              <a:rPr lang="cs-CZ" altLang="cs-CZ" sz="2400" dirty="0"/>
              <a:t> dikarboxylové. BSO ruší biosyntézu GSH a diamid oxiduje GSH na disulfid GSSG. </a:t>
            </a:r>
          </a:p>
          <a:p>
            <a:pPr eaLnBrk="1" hangingPunct="1"/>
            <a:r>
              <a:rPr lang="cs-CZ" altLang="cs-CZ" sz="2400" dirty="0"/>
              <a:t>Významnější je skutečnost, že existují GSH deficientní kmeny (GSH</a:t>
            </a:r>
            <a:r>
              <a:rPr lang="cs-CZ" altLang="cs-CZ" sz="2400" baseline="30000" dirty="0"/>
              <a:t>-</a:t>
            </a:r>
            <a:r>
              <a:rPr lang="cs-CZ" altLang="cs-CZ" sz="2400" dirty="0"/>
              <a:t>) lidských buněčných linií. Tyto kmeny poskytovaly na přítomnosti kyslíku nezávislý (OER = 1) výtěžek </a:t>
            </a:r>
            <a:r>
              <a:rPr lang="cs-CZ" altLang="cs-CZ" sz="2400" dirty="0" err="1"/>
              <a:t>jednovláknových</a:t>
            </a:r>
            <a:r>
              <a:rPr lang="cs-CZ" altLang="cs-CZ" sz="2400" dirty="0"/>
              <a:t> zlomů. GSH+ kmeny vykazovaly typické hodnoty OER. Takto měl být prokázán význam intracelulárních thiolů, byť z hlediska ochrany před zářením velmi malý. </a:t>
            </a:r>
          </a:p>
          <a:p>
            <a:pPr eaLnBrk="1" hangingPunct="1"/>
            <a:r>
              <a:rPr lang="cs-CZ" altLang="cs-CZ" sz="2400" dirty="0"/>
              <a:t>Podstatně větší a zcela prokazatelný význam mají exogenní (tedy z „vnějšku dodávané“) thioly.</a:t>
            </a:r>
          </a:p>
        </p:txBody>
      </p:sp>
    </p:spTree>
    <p:extLst>
      <p:ext uri="{BB962C8B-B14F-4D97-AF65-F5344CB8AC3E}">
        <p14:creationId xmlns:p14="http://schemas.microsoft.com/office/powerpoint/2010/main" val="2909790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C0DD086-435A-4438-A7AA-9D07E27485BA}"/>
              </a:ext>
            </a:extLst>
          </p:cNvPr>
          <p:cNvSpPr>
            <a:spLocks noGrp="1" noChangeArrowheads="1"/>
          </p:cNvSpPr>
          <p:nvPr>
            <p:ph type="title"/>
          </p:nvPr>
        </p:nvSpPr>
        <p:spPr>
          <a:xfrm>
            <a:off x="735725" y="260350"/>
            <a:ext cx="8229600" cy="850900"/>
          </a:xfrm>
        </p:spPr>
        <p:txBody>
          <a:bodyPr/>
          <a:lstStyle/>
          <a:p>
            <a:pPr eaLnBrk="1" hangingPunct="1"/>
            <a:r>
              <a:rPr lang="cs-CZ" altLang="cs-CZ" b="1" dirty="0" err="1">
                <a:solidFill>
                  <a:srgbClr val="0000DC"/>
                </a:solidFill>
              </a:rPr>
              <a:t>Radioprotektivní</a:t>
            </a:r>
            <a:r>
              <a:rPr lang="cs-CZ" altLang="cs-CZ" b="1" dirty="0">
                <a:solidFill>
                  <a:srgbClr val="0000DC"/>
                </a:solidFill>
              </a:rPr>
              <a:t> účinek thiolů</a:t>
            </a:r>
          </a:p>
        </p:txBody>
      </p:sp>
      <p:sp>
        <p:nvSpPr>
          <p:cNvPr id="47107" name="Rectangle 3">
            <a:extLst>
              <a:ext uri="{FF2B5EF4-FFF2-40B4-BE49-F238E27FC236}">
                <a16:creationId xmlns:a16="http://schemas.microsoft.com/office/drawing/2014/main" id="{454BFC25-5D70-4573-9A43-FD3B08535851}"/>
              </a:ext>
            </a:extLst>
          </p:cNvPr>
          <p:cNvSpPr>
            <a:spLocks noGrp="1" noChangeArrowheads="1"/>
          </p:cNvSpPr>
          <p:nvPr>
            <p:ph type="body" idx="1"/>
          </p:nvPr>
        </p:nvSpPr>
        <p:spPr>
          <a:xfrm>
            <a:off x="735725" y="1341438"/>
            <a:ext cx="10972800" cy="5256212"/>
          </a:xfrm>
          <a:noFill/>
        </p:spPr>
        <p:txBody>
          <a:bodyPr/>
          <a:lstStyle/>
          <a:p>
            <a:pPr marL="0" indent="15875" eaLnBrk="1" hangingPunct="1">
              <a:buFontTx/>
              <a:buNone/>
            </a:pPr>
            <a:r>
              <a:rPr lang="cs-CZ" altLang="cs-CZ" sz="2400" dirty="0"/>
              <a:t>Dostatečně navýšené intracelulární koncentrace přirozeně se v buňkách vyskytujících thiolů, jako je cystein a </a:t>
            </a:r>
            <a:r>
              <a:rPr lang="cs-CZ" altLang="cs-CZ" sz="2400" dirty="0" err="1"/>
              <a:t>cysteamin</a:t>
            </a:r>
            <a:r>
              <a:rPr lang="cs-CZ" altLang="cs-CZ" sz="2400" dirty="0"/>
              <a:t>, má prokazatelný ochranný účinek – až 2x zvyšuje letální dávku, zřejmě působením </a:t>
            </a:r>
            <a:r>
              <a:rPr lang="cs-CZ" altLang="cs-CZ" sz="2400" i="1" dirty="0"/>
              <a:t>proti</a:t>
            </a:r>
            <a:r>
              <a:rPr lang="cs-CZ" altLang="cs-CZ" sz="2400" dirty="0"/>
              <a:t> kyslíkovému efektu – reparací poškození a jako lapače volných radikálů. Druhý z procesů je patrně významnější.</a:t>
            </a:r>
          </a:p>
          <a:p>
            <a:pPr marL="0" indent="15875" eaLnBrk="1" hangingPunct="1">
              <a:buFontTx/>
              <a:buNone/>
            </a:pPr>
            <a:endParaRPr lang="cs-CZ" altLang="cs-CZ" sz="2400" dirty="0"/>
          </a:p>
          <a:p>
            <a:pPr marL="0" indent="15875" eaLnBrk="1" hangingPunct="1">
              <a:buFontTx/>
              <a:buNone/>
            </a:pPr>
            <a:r>
              <a:rPr lang="cs-CZ" altLang="cs-CZ" sz="2400" dirty="0"/>
              <a:t>a) S hydroxylovým radikálem reagují:</a:t>
            </a:r>
          </a:p>
          <a:p>
            <a:pPr marL="0" indent="15875" algn="ctr" eaLnBrk="1" hangingPunct="1">
              <a:buFontTx/>
              <a:buNone/>
            </a:pPr>
            <a:r>
              <a:rPr lang="cs-CZ" altLang="cs-CZ" sz="2400" dirty="0"/>
              <a:t>RSH + OH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RS∙ + H</a:t>
            </a:r>
            <a:r>
              <a:rPr lang="cs-CZ" altLang="cs-CZ" sz="2400" baseline="-25000" dirty="0">
                <a:cs typeface="Arial" panose="020B0604020202020204" pitchFamily="34" charset="0"/>
              </a:rPr>
              <a:t>2</a:t>
            </a:r>
            <a:r>
              <a:rPr lang="cs-CZ" altLang="cs-CZ" sz="2400" dirty="0">
                <a:cs typeface="Arial" panose="020B0604020202020204" pitchFamily="34" charset="0"/>
              </a:rPr>
              <a:t>O</a:t>
            </a:r>
            <a:r>
              <a:rPr lang="cs-CZ" altLang="cs-CZ" sz="2400" dirty="0"/>
              <a:t>      nebo     RS</a:t>
            </a:r>
            <a:r>
              <a:rPr lang="cs-CZ" altLang="cs-CZ" sz="2400" baseline="30000" dirty="0"/>
              <a:t>-</a:t>
            </a:r>
            <a:r>
              <a:rPr lang="cs-CZ" altLang="cs-CZ" sz="2400" dirty="0"/>
              <a:t> + OH</a:t>
            </a:r>
            <a:r>
              <a:rPr lang="cs-CZ" altLang="cs-CZ" sz="2400" dirty="0">
                <a:cs typeface="Arial" panose="020B0604020202020204" pitchFamily="34" charset="0"/>
              </a:rPr>
              <a:t>∙ → RS∙ + OH</a:t>
            </a:r>
            <a:r>
              <a:rPr lang="cs-CZ" altLang="cs-CZ" sz="2400" baseline="30000" dirty="0">
                <a:cs typeface="Arial" panose="020B0604020202020204" pitchFamily="34" charset="0"/>
              </a:rPr>
              <a:t>-</a:t>
            </a:r>
          </a:p>
          <a:p>
            <a:pPr marL="0" indent="15875" eaLnBrk="1" hangingPunct="1">
              <a:buFontTx/>
              <a:buNone/>
            </a:pPr>
            <a:r>
              <a:rPr lang="cs-CZ" altLang="cs-CZ" sz="2400" dirty="0">
                <a:cs typeface="Arial" panose="020B0604020202020204" pitchFamily="34" charset="0"/>
              </a:rPr>
              <a:t>b) S vodíkovým radikálem reagují:</a:t>
            </a:r>
          </a:p>
          <a:p>
            <a:pPr marL="0" indent="15875" algn="ctr" eaLnBrk="1" hangingPunct="1">
              <a:buFontTx/>
              <a:buNone/>
            </a:pPr>
            <a:r>
              <a:rPr lang="cs-CZ" altLang="cs-CZ" sz="2400" dirty="0"/>
              <a:t>RSH + 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RS∙ + H</a:t>
            </a:r>
            <a:r>
              <a:rPr lang="cs-CZ" altLang="cs-CZ" sz="2400" baseline="-25000" dirty="0">
                <a:cs typeface="Arial" panose="020B0604020202020204" pitchFamily="34" charset="0"/>
              </a:rPr>
              <a:t>2</a:t>
            </a:r>
            <a:r>
              <a:rPr lang="cs-CZ" altLang="cs-CZ" sz="2400" dirty="0">
                <a:cs typeface="Arial" panose="020B0604020202020204" pitchFamily="34" charset="0"/>
              </a:rPr>
              <a:t>        nebo        </a:t>
            </a:r>
            <a:r>
              <a:rPr lang="cs-CZ" altLang="cs-CZ" sz="2400" dirty="0"/>
              <a:t>RSH + H</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 + H</a:t>
            </a:r>
            <a:r>
              <a:rPr lang="cs-CZ" altLang="cs-CZ" sz="2400" baseline="-25000" dirty="0">
                <a:cs typeface="Arial" panose="020B0604020202020204" pitchFamily="34" charset="0"/>
              </a:rPr>
              <a:t>2</a:t>
            </a:r>
            <a:r>
              <a:rPr lang="cs-CZ" altLang="cs-CZ" sz="2400" dirty="0">
                <a:cs typeface="Arial" panose="020B0604020202020204" pitchFamily="34" charset="0"/>
              </a:rPr>
              <a:t>S</a:t>
            </a:r>
          </a:p>
          <a:p>
            <a:pPr marL="0" indent="15875" eaLnBrk="1" hangingPunct="1">
              <a:buFontTx/>
              <a:buNone/>
            </a:pPr>
            <a:r>
              <a:rPr lang="cs-CZ" altLang="cs-CZ" sz="2400" dirty="0">
                <a:cs typeface="Arial" panose="020B0604020202020204" pitchFamily="34" charset="0"/>
              </a:rPr>
              <a:t>c) Se </a:t>
            </a:r>
            <a:r>
              <a:rPr lang="cs-CZ" altLang="cs-CZ" sz="2400" dirty="0" err="1">
                <a:cs typeface="Arial" panose="020B0604020202020204" pitchFamily="34" charset="0"/>
              </a:rPr>
              <a:t>solvatovaným</a:t>
            </a:r>
            <a:r>
              <a:rPr lang="cs-CZ" altLang="cs-CZ" sz="2400" dirty="0">
                <a:cs typeface="Arial" panose="020B0604020202020204" pitchFamily="34" charset="0"/>
              </a:rPr>
              <a:t> elektronem reagují:</a:t>
            </a:r>
          </a:p>
          <a:p>
            <a:pPr marL="0" indent="15875" algn="ctr" eaLnBrk="1" hangingPunct="1">
              <a:buFontTx/>
              <a:buNone/>
            </a:pPr>
            <a:r>
              <a:rPr lang="cs-CZ" altLang="cs-CZ" sz="2400" dirty="0"/>
              <a:t>RSH + e</a:t>
            </a:r>
            <a:r>
              <a:rPr lang="cs-CZ" altLang="cs-CZ" sz="2400" baseline="30000" dirty="0"/>
              <a:t>-</a:t>
            </a:r>
            <a:r>
              <a:rPr lang="cs-CZ" altLang="cs-CZ" sz="2400" baseline="-25000" dirty="0" err="1"/>
              <a:t>aq</a:t>
            </a:r>
            <a:r>
              <a:rPr lang="cs-CZ" altLang="cs-CZ" sz="2400" dirty="0">
                <a:cs typeface="Arial" panose="020B0604020202020204" pitchFamily="34" charset="0"/>
              </a:rPr>
              <a:t> </a:t>
            </a:r>
            <a:r>
              <a:rPr lang="cs-CZ" altLang="cs-CZ" sz="2400" dirty="0"/>
              <a:t> </a:t>
            </a:r>
            <a:r>
              <a:rPr lang="cs-CZ" altLang="cs-CZ" sz="2400" dirty="0">
                <a:cs typeface="Arial" panose="020B0604020202020204" pitchFamily="34" charset="0"/>
              </a:rPr>
              <a:t>→ R∙ + SH</a:t>
            </a:r>
            <a:r>
              <a:rPr lang="cs-CZ" altLang="cs-CZ" sz="2400" baseline="30000" dirty="0">
                <a:cs typeface="Arial" panose="020B0604020202020204" pitchFamily="34" charset="0"/>
              </a:rPr>
              <a:t>-     </a:t>
            </a:r>
            <a:r>
              <a:rPr lang="cs-CZ" altLang="cs-CZ" sz="2400" dirty="0">
                <a:cs typeface="Arial" panose="020B0604020202020204" pitchFamily="34" charset="0"/>
              </a:rPr>
              <a:t>nebo     </a:t>
            </a:r>
            <a:r>
              <a:rPr lang="cs-CZ" altLang="cs-CZ" sz="2400" dirty="0"/>
              <a:t>RSH + e</a:t>
            </a:r>
            <a:r>
              <a:rPr lang="cs-CZ" altLang="cs-CZ" sz="2400" baseline="30000" dirty="0"/>
              <a:t>-</a:t>
            </a:r>
            <a:r>
              <a:rPr lang="cs-CZ" altLang="cs-CZ" sz="2400" baseline="-25000" dirty="0" err="1"/>
              <a:t>aq</a:t>
            </a:r>
            <a:r>
              <a:rPr lang="cs-CZ" altLang="cs-CZ" sz="2400" dirty="0"/>
              <a:t> </a:t>
            </a:r>
            <a:r>
              <a:rPr lang="cs-CZ" altLang="cs-CZ" sz="2400" dirty="0">
                <a:cs typeface="Arial" panose="020B0604020202020204" pitchFamily="34" charset="0"/>
              </a:rPr>
              <a:t>→ RS + H∙</a:t>
            </a:r>
          </a:p>
        </p:txBody>
      </p:sp>
    </p:spTree>
    <p:extLst>
      <p:ext uri="{BB962C8B-B14F-4D97-AF65-F5344CB8AC3E}">
        <p14:creationId xmlns:p14="http://schemas.microsoft.com/office/powerpoint/2010/main" val="1058575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3B434189-E29F-4FB4-AAB7-8273A9C293FA}"/>
              </a:ext>
            </a:extLst>
          </p:cNvPr>
          <p:cNvSpPr>
            <a:spLocks noGrp="1" noChangeArrowheads="1"/>
          </p:cNvSpPr>
          <p:nvPr>
            <p:ph type="title"/>
          </p:nvPr>
        </p:nvSpPr>
        <p:spPr>
          <a:xfrm>
            <a:off x="609600" y="274638"/>
            <a:ext cx="7882759" cy="597721"/>
          </a:xfrm>
        </p:spPr>
        <p:txBody>
          <a:bodyPr/>
          <a:lstStyle/>
          <a:p>
            <a:pPr eaLnBrk="1" hangingPunct="1"/>
            <a:r>
              <a:rPr lang="cs-CZ" altLang="cs-CZ" sz="4000" b="1" dirty="0" err="1">
                <a:solidFill>
                  <a:srgbClr val="0000DC"/>
                </a:solidFill>
              </a:rPr>
              <a:t>Radioprotektivní</a:t>
            </a:r>
            <a:r>
              <a:rPr lang="cs-CZ" altLang="cs-CZ" sz="4000" b="1" dirty="0">
                <a:solidFill>
                  <a:srgbClr val="0000DC"/>
                </a:solidFill>
              </a:rPr>
              <a:t> účinek thiolů</a:t>
            </a:r>
          </a:p>
        </p:txBody>
      </p:sp>
      <p:sp>
        <p:nvSpPr>
          <p:cNvPr id="49155" name="Rectangle 3">
            <a:extLst>
              <a:ext uri="{FF2B5EF4-FFF2-40B4-BE49-F238E27FC236}">
                <a16:creationId xmlns:a16="http://schemas.microsoft.com/office/drawing/2014/main" id="{D3495857-747C-44FC-9DA3-9F4839092DCB}"/>
              </a:ext>
            </a:extLst>
          </p:cNvPr>
          <p:cNvSpPr>
            <a:spLocks noGrp="1" noChangeArrowheads="1"/>
          </p:cNvSpPr>
          <p:nvPr>
            <p:ph type="body" idx="1"/>
          </p:nvPr>
        </p:nvSpPr>
        <p:spPr>
          <a:xfrm>
            <a:off x="835572" y="1241424"/>
            <a:ext cx="10589173" cy="4917637"/>
          </a:xfrm>
          <a:noFill/>
        </p:spPr>
        <p:txBody>
          <a:bodyPr/>
          <a:lstStyle/>
          <a:p>
            <a:pPr eaLnBrk="1" hangingPunct="1">
              <a:buFontTx/>
              <a:buNone/>
            </a:pPr>
            <a:r>
              <a:rPr lang="cs-CZ" altLang="cs-CZ" sz="2800" dirty="0" err="1"/>
              <a:t>Radioprotekce</a:t>
            </a:r>
            <a:r>
              <a:rPr lang="cs-CZ" altLang="cs-CZ" sz="2800" dirty="0"/>
              <a:t> pomocí syntetických thiolů je v praxi omezena jednak jejich toxicitou a také potřebou jejich podání minimálně minuty až desítky minut před ozářením. Toto může mít určitý význam v radioterapii a snad ve vojenství. Faktor snížení dávky dosahuje u některých syntetických thiolů až hodnot kolem 3.</a:t>
            </a:r>
          </a:p>
          <a:p>
            <a:pPr eaLnBrk="1" hangingPunct="1">
              <a:buFontTx/>
              <a:buNone/>
            </a:pPr>
            <a:r>
              <a:rPr lang="cs-CZ" altLang="cs-CZ" sz="2800" dirty="0"/>
              <a:t> Nejúspěšnější je látka označovaná jako WR2721, tj. S-(2-(3-amino </a:t>
            </a:r>
            <a:r>
              <a:rPr lang="cs-CZ" altLang="cs-CZ" sz="2800" dirty="0" err="1"/>
              <a:t>propylamino</a:t>
            </a:r>
            <a:r>
              <a:rPr lang="cs-CZ" altLang="cs-CZ" sz="2800" dirty="0"/>
              <a:t>))</a:t>
            </a:r>
            <a:r>
              <a:rPr lang="cs-CZ" altLang="cs-CZ" sz="2800" dirty="0" err="1"/>
              <a:t>ethyl-fosforothiolová</a:t>
            </a:r>
            <a:r>
              <a:rPr lang="cs-CZ" altLang="cs-CZ" sz="2800" dirty="0"/>
              <a:t> kyselina, produkt vojenského výzkumu U.S. </a:t>
            </a:r>
            <a:r>
              <a:rPr lang="cs-CZ" altLang="cs-CZ" sz="2800" dirty="0" err="1"/>
              <a:t>Army</a:t>
            </a:r>
            <a:r>
              <a:rPr lang="cs-CZ" altLang="cs-CZ" sz="2800" dirty="0"/>
              <a:t>. Její nevýhodou je nerovnoměrná distribuce ve tkáních, zejména nízká koncentrace a tím i ochrana v mozku. Nicméně pod názvem </a:t>
            </a:r>
            <a:r>
              <a:rPr lang="en-US" altLang="cs-CZ" sz="2800" b="1" dirty="0" err="1"/>
              <a:t>Amifostin</a:t>
            </a:r>
            <a:r>
              <a:rPr lang="cs-CZ" altLang="cs-CZ" sz="2800" dirty="0"/>
              <a:t> se používá při radioterapii např. nádorů hlavy a krku.</a:t>
            </a:r>
          </a:p>
        </p:txBody>
      </p:sp>
      <p:pic>
        <p:nvPicPr>
          <p:cNvPr id="2" name="Nahraný zvuk">
            <a:hlinkClick r:id="" action="ppaction://media"/>
            <a:extLst>
              <a:ext uri="{FF2B5EF4-FFF2-40B4-BE49-F238E27FC236}">
                <a16:creationId xmlns:a16="http://schemas.microsoft.com/office/drawing/2014/main" id="{8BB0C638-3A36-4FCA-B70F-9ADD823759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93979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0937E21-33C1-471A-928A-8AE7AB75DE63}"/>
              </a:ext>
            </a:extLst>
          </p:cNvPr>
          <p:cNvSpPr>
            <a:spLocks noGrp="1" noChangeArrowheads="1"/>
          </p:cNvSpPr>
          <p:nvPr>
            <p:ph type="title"/>
          </p:nvPr>
        </p:nvSpPr>
        <p:spPr>
          <a:xfrm>
            <a:off x="609600" y="274638"/>
            <a:ext cx="8996855" cy="1143000"/>
          </a:xfrm>
        </p:spPr>
        <p:txBody>
          <a:bodyPr/>
          <a:lstStyle/>
          <a:p>
            <a:pPr eaLnBrk="1" hangingPunct="1"/>
            <a:r>
              <a:rPr lang="cs-CZ" altLang="cs-CZ" sz="4000" b="1" dirty="0" err="1">
                <a:solidFill>
                  <a:srgbClr val="0000DC"/>
                </a:solidFill>
              </a:rPr>
              <a:t>Sensitizéry</a:t>
            </a:r>
            <a:r>
              <a:rPr lang="cs-CZ" altLang="cs-CZ" sz="4000" b="1" dirty="0">
                <a:solidFill>
                  <a:srgbClr val="0000DC"/>
                </a:solidFill>
              </a:rPr>
              <a:t> na bázi aromatických nitrosloučenin </a:t>
            </a:r>
          </a:p>
        </p:txBody>
      </p:sp>
      <p:sp>
        <p:nvSpPr>
          <p:cNvPr id="51203" name="Rectangle 3">
            <a:extLst>
              <a:ext uri="{FF2B5EF4-FFF2-40B4-BE49-F238E27FC236}">
                <a16:creationId xmlns:a16="http://schemas.microsoft.com/office/drawing/2014/main" id="{EC3C535E-73DB-4B4E-A9C8-9988ADB3FD82}"/>
              </a:ext>
            </a:extLst>
          </p:cNvPr>
          <p:cNvSpPr>
            <a:spLocks noGrp="1" noChangeArrowheads="1"/>
          </p:cNvSpPr>
          <p:nvPr>
            <p:ph type="body" idx="1"/>
          </p:nvPr>
        </p:nvSpPr>
        <p:spPr>
          <a:xfrm>
            <a:off x="795283" y="1975070"/>
            <a:ext cx="10583917" cy="4525963"/>
          </a:xfrm>
          <a:noFill/>
        </p:spPr>
        <p:txBody>
          <a:bodyPr/>
          <a:lstStyle/>
          <a:p>
            <a:pPr eaLnBrk="1" hangingPunct="1">
              <a:buFontTx/>
              <a:buNone/>
            </a:pPr>
            <a:r>
              <a:rPr lang="cs-CZ" altLang="cs-CZ" sz="2400" dirty="0"/>
              <a:t>Vývoj těchto látek byl motivován snahou o zvýšení účinnosti radioterapie. Vesměs se jedná o elektrofilní činidla, která mohou v anoxických nádorech nahradit chybějící kyslík v jeho funkci činitele fixujícího radiační poškození nebo likvidujícího thioly, i když musí mít k témuž efektu podstatně vyšší koncentraci. V kyslíkem dobře zásobených tkáních se jako senzitizéry neprojevují. Problémem těchto látek je obecně jejich toxicita.</a:t>
            </a:r>
          </a:p>
          <a:p>
            <a:pPr eaLnBrk="1" hangingPunct="1">
              <a:buFontTx/>
              <a:buNone/>
            </a:pPr>
            <a:r>
              <a:rPr lang="cs-CZ" altLang="cs-CZ" sz="2400" dirty="0"/>
              <a:t>Jako první vzbudil pozornost 2-methyl-5-nitroimidazol-1-ethanol (</a:t>
            </a:r>
            <a:r>
              <a:rPr lang="cs-CZ" altLang="cs-CZ" sz="2400" b="1" dirty="0" err="1"/>
              <a:t>metronidazol</a:t>
            </a:r>
            <a:r>
              <a:rPr lang="cs-CZ" altLang="cs-CZ" sz="2400" dirty="0"/>
              <a:t>, </a:t>
            </a:r>
            <a:r>
              <a:rPr lang="cs-CZ" altLang="cs-CZ" sz="2400" dirty="0" err="1"/>
              <a:t>Flagyl</a:t>
            </a:r>
            <a:r>
              <a:rPr lang="cs-CZ" altLang="cs-CZ" sz="2400" dirty="0"/>
              <a:t>), následoval 5-nitro-2-furalaldehyd </a:t>
            </a:r>
            <a:r>
              <a:rPr lang="cs-CZ" altLang="cs-CZ" sz="2400" dirty="0" err="1"/>
              <a:t>semicarbazon</a:t>
            </a:r>
            <a:r>
              <a:rPr lang="cs-CZ" altLang="cs-CZ" sz="2400" dirty="0"/>
              <a:t> (</a:t>
            </a:r>
            <a:r>
              <a:rPr lang="cs-CZ" altLang="cs-CZ" sz="2400" b="1" dirty="0" err="1"/>
              <a:t>nitrofurazon</a:t>
            </a:r>
            <a:r>
              <a:rPr lang="cs-CZ" altLang="cs-CZ" sz="2400" dirty="0"/>
              <a:t>).</a:t>
            </a:r>
          </a:p>
        </p:txBody>
      </p:sp>
    </p:spTree>
    <p:extLst>
      <p:ext uri="{BB962C8B-B14F-4D97-AF65-F5344CB8AC3E}">
        <p14:creationId xmlns:p14="http://schemas.microsoft.com/office/powerpoint/2010/main" val="1618892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2D58B09A-DC1E-41C4-A30A-FB7E98C82DE9}"/>
              </a:ext>
            </a:extLst>
          </p:cNvPr>
          <p:cNvSpPr>
            <a:spLocks noGrp="1" noChangeArrowheads="1"/>
          </p:cNvSpPr>
          <p:nvPr>
            <p:ph type="title"/>
          </p:nvPr>
        </p:nvSpPr>
        <p:spPr>
          <a:xfrm>
            <a:off x="295002" y="188912"/>
            <a:ext cx="9180786" cy="850900"/>
          </a:xfrm>
        </p:spPr>
        <p:txBody>
          <a:bodyPr/>
          <a:lstStyle/>
          <a:p>
            <a:pPr eaLnBrk="1" hangingPunct="1"/>
            <a:r>
              <a:rPr lang="cs-CZ" altLang="cs-CZ" sz="4000" b="1" dirty="0">
                <a:solidFill>
                  <a:srgbClr val="0000DC"/>
                </a:solidFill>
              </a:rPr>
              <a:t>5-halogen substituované </a:t>
            </a:r>
            <a:r>
              <a:rPr lang="cs-CZ" altLang="cs-CZ" sz="4000" b="1" dirty="0" err="1">
                <a:solidFill>
                  <a:srgbClr val="0000DC"/>
                </a:solidFill>
              </a:rPr>
              <a:t>pyrimidiny</a:t>
            </a:r>
            <a:endParaRPr lang="cs-CZ" altLang="cs-CZ" sz="4000" b="1" dirty="0">
              <a:solidFill>
                <a:srgbClr val="0000DC"/>
              </a:solidFill>
            </a:endParaRPr>
          </a:p>
        </p:txBody>
      </p:sp>
      <p:sp>
        <p:nvSpPr>
          <p:cNvPr id="53251" name="Rectangle 3">
            <a:extLst>
              <a:ext uri="{FF2B5EF4-FFF2-40B4-BE49-F238E27FC236}">
                <a16:creationId xmlns:a16="http://schemas.microsoft.com/office/drawing/2014/main" id="{E445BC41-4B94-49AA-874A-EEC923BA7814}"/>
              </a:ext>
            </a:extLst>
          </p:cNvPr>
          <p:cNvSpPr>
            <a:spLocks noGrp="1" noChangeArrowheads="1"/>
          </p:cNvSpPr>
          <p:nvPr>
            <p:ph type="body" sz="half" idx="1"/>
          </p:nvPr>
        </p:nvSpPr>
        <p:spPr>
          <a:xfrm>
            <a:off x="1166648" y="1341438"/>
            <a:ext cx="7893269" cy="5327650"/>
          </a:xfrm>
          <a:noFill/>
        </p:spPr>
        <p:txBody>
          <a:bodyPr/>
          <a:lstStyle/>
          <a:p>
            <a:pPr eaLnBrk="1" hangingPunct="1">
              <a:buFontTx/>
              <a:buNone/>
            </a:pPr>
            <a:r>
              <a:rPr lang="cs-CZ" altLang="cs-CZ" sz="2400" dirty="0"/>
              <a:t>Jde o skupinu </a:t>
            </a:r>
            <a:r>
              <a:rPr lang="cs-CZ" altLang="cs-CZ" sz="2400" dirty="0" err="1"/>
              <a:t>senzitizérů</a:t>
            </a:r>
            <a:r>
              <a:rPr lang="cs-CZ" altLang="cs-CZ" sz="2400" dirty="0"/>
              <a:t>, které fungují zcela odlišně a nezávisle na kyslíkovém efektu.</a:t>
            </a:r>
          </a:p>
          <a:p>
            <a:pPr eaLnBrk="1" hangingPunct="1">
              <a:buFontTx/>
              <a:buNone/>
            </a:pPr>
            <a:r>
              <a:rPr lang="cs-CZ" altLang="cs-CZ" sz="2400" dirty="0"/>
              <a:t>Základním </a:t>
            </a:r>
            <a:r>
              <a:rPr lang="cs-CZ" altLang="cs-CZ" sz="2400" dirty="0" err="1"/>
              <a:t>pyrimidinem</a:t>
            </a:r>
            <a:r>
              <a:rPr lang="cs-CZ" altLang="cs-CZ" sz="2400" dirty="0"/>
              <a:t> je uracil. Uracil substituovaný halogenem v poloze 5 je inkorporován do DNA místo </a:t>
            </a:r>
            <a:r>
              <a:rPr lang="cs-CZ" altLang="cs-CZ" sz="2400" dirty="0" err="1"/>
              <a:t>thymidinu</a:t>
            </a:r>
            <a:r>
              <a:rPr lang="cs-CZ" altLang="cs-CZ" sz="2400" dirty="0"/>
              <a:t>, musí tedy být k dispozici v době replikace buněk.</a:t>
            </a:r>
          </a:p>
          <a:p>
            <a:pPr eaLnBrk="1" hangingPunct="1">
              <a:buFontTx/>
              <a:buNone/>
            </a:pPr>
            <a:r>
              <a:rPr lang="cs-CZ" altLang="cs-CZ" sz="2400" dirty="0" err="1"/>
              <a:t>Senzitizující</a:t>
            </a:r>
            <a:r>
              <a:rPr lang="cs-CZ" altLang="cs-CZ" sz="2400" dirty="0"/>
              <a:t> účinek 5-bromouracilu, resp. 5-bromodeoxyuridinu je vysvětlován citlivostí atomu bromu k radiolytickému štěpení – bromový radikál se odštěpí a v původní pozici bromu vzniká také volný radikál. K podobnému výsledku vede i reakce 5-bromouracilu se </a:t>
            </a:r>
            <a:r>
              <a:rPr lang="cs-CZ" altLang="cs-CZ" sz="2400" dirty="0" err="1"/>
              <a:t>solvatovaným</a:t>
            </a:r>
            <a:r>
              <a:rPr lang="cs-CZ" altLang="cs-CZ" sz="2400" dirty="0"/>
              <a:t> elektronem a nelze vyloučit ani další nepřímé mechanismy.</a:t>
            </a:r>
          </a:p>
        </p:txBody>
      </p:sp>
      <p:pic>
        <p:nvPicPr>
          <p:cNvPr id="53252" name="Picture 4" descr="5-bromouracil">
            <a:extLst>
              <a:ext uri="{FF2B5EF4-FFF2-40B4-BE49-F238E27FC236}">
                <a16:creationId xmlns:a16="http://schemas.microsoft.com/office/drawing/2014/main" id="{B03B01A4-F954-4414-9531-9E9A1B9F78F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475788" y="1725505"/>
            <a:ext cx="2057400" cy="1800225"/>
          </a:xfrm>
          <a:noFill/>
        </p:spPr>
      </p:pic>
    </p:spTree>
    <p:extLst>
      <p:ext uri="{BB962C8B-B14F-4D97-AF65-F5344CB8AC3E}">
        <p14:creationId xmlns:p14="http://schemas.microsoft.com/office/powerpoint/2010/main" val="2241629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B4D7C50B-A067-44FA-B077-A50B3FB7454B}"/>
              </a:ext>
            </a:extLst>
          </p:cNvPr>
          <p:cNvSpPr>
            <a:spLocks noGrp="1" noChangeArrowheads="1"/>
          </p:cNvSpPr>
          <p:nvPr>
            <p:ph type="body" idx="1"/>
          </p:nvPr>
        </p:nvSpPr>
        <p:spPr>
          <a:xfrm>
            <a:off x="536027" y="1579180"/>
            <a:ext cx="10972800" cy="2477813"/>
          </a:xfrm>
        </p:spPr>
        <p:txBody>
          <a:bodyPr/>
          <a:lstStyle/>
          <a:p>
            <a:pPr eaLnBrk="1" hangingPunct="1">
              <a:buFontTx/>
              <a:buNone/>
            </a:pPr>
            <a:r>
              <a:rPr lang="cs-CZ" altLang="cs-CZ" dirty="0">
                <a:solidFill>
                  <a:srgbClr val="0000DC"/>
                </a:solidFill>
              </a:rPr>
              <a:t>Autor: </a:t>
            </a:r>
            <a:r>
              <a:rPr lang="cs-CZ" altLang="cs-CZ" dirty="0"/>
              <a:t>Vojtěch Mornstein</a:t>
            </a:r>
          </a:p>
          <a:p>
            <a:pPr eaLnBrk="1" hangingPunct="1">
              <a:buFontTx/>
              <a:buNone/>
            </a:pPr>
            <a:endParaRPr lang="cs-CZ" altLang="cs-CZ" dirty="0"/>
          </a:p>
          <a:p>
            <a:pPr eaLnBrk="1" hangingPunct="1">
              <a:buFontTx/>
              <a:buNone/>
            </a:pPr>
            <a:r>
              <a:rPr lang="cs-CZ" altLang="cs-CZ" dirty="0">
                <a:solidFill>
                  <a:srgbClr val="0000DC"/>
                </a:solidFill>
              </a:rPr>
              <a:t>Poslední revize a ozvučení: </a:t>
            </a:r>
            <a:r>
              <a:rPr lang="cs-CZ" altLang="cs-CZ" dirty="0"/>
              <a:t>duben 2021</a:t>
            </a:r>
          </a:p>
        </p:txBody>
      </p:sp>
    </p:spTree>
    <p:extLst>
      <p:ext uri="{BB962C8B-B14F-4D97-AF65-F5344CB8AC3E}">
        <p14:creationId xmlns:p14="http://schemas.microsoft.com/office/powerpoint/2010/main" val="75777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A6706FA1-DA36-467F-9BA7-648FFEC03192}"/>
              </a:ext>
            </a:extLst>
          </p:cNvPr>
          <p:cNvSpPr>
            <a:spLocks noGrp="1"/>
          </p:cNvSpPr>
          <p:nvPr>
            <p:ph type="title"/>
          </p:nvPr>
        </p:nvSpPr>
        <p:spPr>
          <a:xfrm>
            <a:off x="609600" y="274638"/>
            <a:ext cx="5255172" cy="765886"/>
          </a:xfrm>
        </p:spPr>
        <p:txBody>
          <a:bodyPr/>
          <a:lstStyle/>
          <a:p>
            <a:r>
              <a:rPr lang="cs-CZ" altLang="cs-CZ" b="1" dirty="0">
                <a:solidFill>
                  <a:srgbClr val="0000DC"/>
                </a:solidFill>
              </a:rPr>
              <a:t>Volně souvisí</a:t>
            </a:r>
          </a:p>
        </p:txBody>
      </p:sp>
      <p:sp>
        <p:nvSpPr>
          <p:cNvPr id="7171" name="Zástupný symbol pro obsah 2">
            <a:extLst>
              <a:ext uri="{FF2B5EF4-FFF2-40B4-BE49-F238E27FC236}">
                <a16:creationId xmlns:a16="http://schemas.microsoft.com/office/drawing/2014/main" id="{25A0523C-D263-41EB-8C6F-C530E6A6143B}"/>
              </a:ext>
            </a:extLst>
          </p:cNvPr>
          <p:cNvSpPr>
            <a:spLocks noGrp="1"/>
          </p:cNvSpPr>
          <p:nvPr>
            <p:ph idx="1"/>
          </p:nvPr>
        </p:nvSpPr>
        <p:spPr/>
        <p:txBody>
          <a:bodyPr/>
          <a:lstStyle/>
          <a:p>
            <a:r>
              <a:rPr lang="cs-CZ" altLang="cs-CZ" dirty="0"/>
              <a:t>Hypotéza panspermie? Život v celém vesmíru?</a:t>
            </a:r>
          </a:p>
        </p:txBody>
      </p:sp>
      <p:pic>
        <p:nvPicPr>
          <p:cNvPr id="1026" name="Picture 2" descr="Přinesly život na Zemi meteority? DNA při experimentu přežila pád z vesmíru  | Hospodářské noviny (iHNed.cz)">
            <a:extLst>
              <a:ext uri="{FF2B5EF4-FFF2-40B4-BE49-F238E27FC236}">
                <a16:creationId xmlns:a16="http://schemas.microsoft.com/office/drawing/2014/main" id="{C0326D80-AC46-4609-8F70-00A4159A8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9945" y="2765206"/>
            <a:ext cx="5583764" cy="3141608"/>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8212A3D5-13A1-4E03-8DD5-54D39325D6D1}"/>
              </a:ext>
            </a:extLst>
          </p:cNvPr>
          <p:cNvSpPr txBox="1"/>
          <p:nvPr/>
        </p:nvSpPr>
        <p:spPr>
          <a:xfrm>
            <a:off x="2554014" y="6126164"/>
            <a:ext cx="7083972" cy="584775"/>
          </a:xfrm>
          <a:prstGeom prst="rect">
            <a:avLst/>
          </a:prstGeom>
          <a:noFill/>
        </p:spPr>
        <p:txBody>
          <a:bodyPr wrap="square">
            <a:spAutoFit/>
          </a:bodyPr>
          <a:lstStyle/>
          <a:p>
            <a:r>
              <a:rPr lang="en-GB" sz="1600" dirty="0"/>
              <a:t>https://zahranicni.ihned.cz/c1-63192580-prinesly-zivot-na-zemi-meteority-dna-pri-experimentu-prezila-pad-z-vesmiru</a:t>
            </a:r>
          </a:p>
        </p:txBody>
      </p:sp>
    </p:spTree>
    <p:extLst>
      <p:ext uri="{BB962C8B-B14F-4D97-AF65-F5344CB8AC3E}">
        <p14:creationId xmlns:p14="http://schemas.microsoft.com/office/powerpoint/2010/main" val="1217731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2D004BB7-A1C4-44B8-AA95-AA130F3005ED}"/>
              </a:ext>
            </a:extLst>
          </p:cNvPr>
          <p:cNvSpPr>
            <a:spLocks noGrp="1" noChangeArrowheads="1"/>
          </p:cNvSpPr>
          <p:nvPr>
            <p:ph type="title"/>
          </p:nvPr>
        </p:nvSpPr>
        <p:spPr>
          <a:xfrm>
            <a:off x="609600" y="274638"/>
            <a:ext cx="3983421" cy="976093"/>
          </a:xfrm>
        </p:spPr>
        <p:txBody>
          <a:bodyPr/>
          <a:lstStyle/>
          <a:p>
            <a:pPr eaLnBrk="1" hangingPunct="1"/>
            <a:r>
              <a:rPr lang="cs-CZ" altLang="cs-CZ" b="1" dirty="0">
                <a:solidFill>
                  <a:srgbClr val="0000DC"/>
                </a:solidFill>
              </a:rPr>
              <a:t>Vliv teploty</a:t>
            </a:r>
          </a:p>
        </p:txBody>
      </p:sp>
      <p:sp>
        <p:nvSpPr>
          <p:cNvPr id="8195" name="Rectangle 3">
            <a:extLst>
              <a:ext uri="{FF2B5EF4-FFF2-40B4-BE49-F238E27FC236}">
                <a16:creationId xmlns:a16="http://schemas.microsoft.com/office/drawing/2014/main" id="{56DA478E-89CE-46A1-BE4C-E22023D57B2A}"/>
              </a:ext>
            </a:extLst>
          </p:cNvPr>
          <p:cNvSpPr>
            <a:spLocks noGrp="1" noChangeArrowheads="1"/>
          </p:cNvSpPr>
          <p:nvPr>
            <p:ph type="body" sz="half" idx="1"/>
          </p:nvPr>
        </p:nvSpPr>
        <p:spPr>
          <a:xfrm>
            <a:off x="1219200" y="1600200"/>
            <a:ext cx="9701048" cy="3124200"/>
          </a:xfrm>
          <a:noFill/>
        </p:spPr>
        <p:txBody>
          <a:bodyPr/>
          <a:lstStyle/>
          <a:p>
            <a:pPr eaLnBrk="1" hangingPunct="1"/>
            <a:r>
              <a:rPr lang="cs-CZ" altLang="cs-CZ" sz="2400" dirty="0"/>
              <a:t>Poškození molekuly, které pochází z </a:t>
            </a:r>
            <a:r>
              <a:rPr lang="cs-CZ" altLang="cs-CZ" sz="2400" b="1" dirty="0"/>
              <a:t>přímé ionizace</a:t>
            </a:r>
            <a:r>
              <a:rPr lang="cs-CZ" altLang="cs-CZ" sz="2400" dirty="0"/>
              <a:t> citlivého místa a vede k nevratné destrukci biologických vlastností molekuly, je relativně málo citlivé na teplotu. Předávaná množství energie jsou totiž podstatně vyšší než aktivační energie potřebné pro rozbití vazeb. </a:t>
            </a:r>
          </a:p>
          <a:p>
            <a:pPr eaLnBrk="1" hangingPunct="1"/>
            <a:r>
              <a:rPr lang="cs-CZ" altLang="cs-CZ" sz="2400" dirty="0"/>
              <a:t>V případě, že poškození pochází spíše z </a:t>
            </a:r>
            <a:r>
              <a:rPr lang="cs-CZ" altLang="cs-CZ" sz="2400" b="1" dirty="0"/>
              <a:t>excitace</a:t>
            </a:r>
            <a:r>
              <a:rPr lang="cs-CZ" altLang="cs-CZ" sz="2400" dirty="0"/>
              <a:t>, byl navržen tento vztah pro inaktivační koeficient, např.  nějakého ozářeného enzymu:</a:t>
            </a:r>
          </a:p>
        </p:txBody>
      </p:sp>
      <p:graphicFrame>
        <p:nvGraphicFramePr>
          <p:cNvPr id="8196" name="Object 4">
            <a:extLst>
              <a:ext uri="{FF2B5EF4-FFF2-40B4-BE49-F238E27FC236}">
                <a16:creationId xmlns:a16="http://schemas.microsoft.com/office/drawing/2014/main" id="{6C3AE5DD-AAAD-4F22-9EA3-CD53463EF032}"/>
              </a:ext>
            </a:extLst>
          </p:cNvPr>
          <p:cNvGraphicFramePr>
            <a:graphicFrameLocks noGrp="1" noChangeAspect="1"/>
          </p:cNvGraphicFramePr>
          <p:nvPr>
            <p:ph sz="half" idx="2"/>
            <p:extLst>
              <p:ext uri="{D42A27DB-BD31-4B8C-83A1-F6EECF244321}">
                <p14:modId xmlns:p14="http://schemas.microsoft.com/office/powerpoint/2010/main" val="2958876581"/>
              </p:ext>
            </p:extLst>
          </p:nvPr>
        </p:nvGraphicFramePr>
        <p:xfrm>
          <a:off x="2711450" y="4868864"/>
          <a:ext cx="6738938" cy="1144587"/>
        </p:xfrm>
        <a:graphic>
          <a:graphicData uri="http://schemas.openxmlformats.org/presentationml/2006/ole">
            <mc:AlternateContent xmlns:mc="http://schemas.openxmlformats.org/markup-compatibility/2006">
              <mc:Choice xmlns:v="urn:schemas-microsoft-com:vml" Requires="v">
                <p:oleObj name="Rovnice" r:id="rId3" imgW="2540000" imgH="431800" progId="Equation.3">
                  <p:embed/>
                </p:oleObj>
              </mc:Choice>
              <mc:Fallback>
                <p:oleObj name="Rovnice" r:id="rId3" imgW="2540000" imgH="431800" progId="Equation.3">
                  <p:embed/>
                  <p:pic>
                    <p:nvPicPr>
                      <p:cNvPr id="8196" name="Object 4">
                        <a:extLst>
                          <a:ext uri="{FF2B5EF4-FFF2-40B4-BE49-F238E27FC236}">
                            <a16:creationId xmlns:a16="http://schemas.microsoft.com/office/drawing/2014/main" id="{6C3AE5DD-AAAD-4F22-9EA3-CD53463EF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4868864"/>
                        <a:ext cx="6738938" cy="114458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45105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1664356-3E45-43A9-9255-811CF5AD5127}"/>
              </a:ext>
            </a:extLst>
          </p:cNvPr>
          <p:cNvSpPr>
            <a:spLocks noGrp="1" noChangeArrowheads="1"/>
          </p:cNvSpPr>
          <p:nvPr>
            <p:ph type="title"/>
          </p:nvPr>
        </p:nvSpPr>
        <p:spPr>
          <a:xfrm>
            <a:off x="609600" y="274638"/>
            <a:ext cx="4162097" cy="742478"/>
          </a:xfrm>
        </p:spPr>
        <p:txBody>
          <a:bodyPr/>
          <a:lstStyle/>
          <a:p>
            <a:pPr eaLnBrk="1" hangingPunct="1"/>
            <a:r>
              <a:rPr lang="cs-CZ" altLang="cs-CZ" b="1" dirty="0">
                <a:solidFill>
                  <a:srgbClr val="0000DC"/>
                </a:solidFill>
              </a:rPr>
              <a:t>Vliv teploty</a:t>
            </a:r>
          </a:p>
        </p:txBody>
      </p:sp>
      <p:sp>
        <p:nvSpPr>
          <p:cNvPr id="10243" name="Rectangle 3">
            <a:extLst>
              <a:ext uri="{FF2B5EF4-FFF2-40B4-BE49-F238E27FC236}">
                <a16:creationId xmlns:a16="http://schemas.microsoft.com/office/drawing/2014/main" id="{1685858B-D6D9-44EE-9B7C-E6CC354FC71D}"/>
              </a:ext>
            </a:extLst>
          </p:cNvPr>
          <p:cNvSpPr>
            <a:spLocks noGrp="1" noChangeArrowheads="1"/>
          </p:cNvSpPr>
          <p:nvPr>
            <p:ph type="body" idx="1"/>
          </p:nvPr>
        </p:nvSpPr>
        <p:spPr>
          <a:xfrm>
            <a:off x="1114097" y="1341439"/>
            <a:ext cx="10131972" cy="5183187"/>
          </a:xfrm>
          <a:noFill/>
        </p:spPr>
        <p:txBody>
          <a:bodyPr/>
          <a:lstStyle/>
          <a:p>
            <a:pPr eaLnBrk="1" hangingPunct="1">
              <a:buFontTx/>
              <a:buNone/>
            </a:pPr>
            <a:r>
              <a:rPr lang="cs-CZ" altLang="cs-CZ" sz="2400" dirty="0"/>
              <a:t>1/D</a:t>
            </a:r>
            <a:r>
              <a:rPr lang="cs-CZ" altLang="cs-CZ" sz="2400" baseline="-25000" dirty="0"/>
              <a:t>37</a:t>
            </a:r>
            <a:r>
              <a:rPr lang="cs-CZ" altLang="cs-CZ" sz="2400" dirty="0"/>
              <a:t> je inaktivačním koeficientem z </a:t>
            </a:r>
            <a:r>
              <a:rPr lang="cs-CZ" altLang="cs-CZ" sz="2400" dirty="0" err="1"/>
              <a:t>jednozásahového</a:t>
            </a:r>
            <a:r>
              <a:rPr lang="cs-CZ" altLang="cs-CZ" sz="2400" dirty="0"/>
              <a:t> inaktivačního modelu, tj. převrácená hodnota dávky nutné pro </a:t>
            </a:r>
            <a:r>
              <a:rPr lang="cs-CZ" altLang="cs-CZ" sz="2400" i="1" dirty="0"/>
              <a:t>inaktivaci</a:t>
            </a:r>
            <a:r>
              <a:rPr lang="cs-CZ" altLang="cs-CZ" sz="2400" dirty="0"/>
              <a:t> 63% (aktivitu si zachovává přibližně 37% = 1/e, e = 2,71828…. ) molekul a rovná se výrazu 1/D</a:t>
            </a:r>
            <a:r>
              <a:rPr lang="cs-CZ" altLang="cs-CZ" sz="2400" baseline="-25000" dirty="0"/>
              <a:t>0</a:t>
            </a:r>
            <a:r>
              <a:rPr lang="cs-CZ" altLang="cs-CZ" sz="2400" dirty="0"/>
              <a:t>, pokud je inaktivace funkcí dávky prvního řádu.</a:t>
            </a:r>
          </a:p>
          <a:p>
            <a:pPr eaLnBrk="1" hangingPunct="1">
              <a:buFontTx/>
              <a:buNone/>
            </a:pPr>
            <a:endParaRPr lang="cs-CZ" altLang="cs-CZ" sz="2400" dirty="0"/>
          </a:p>
          <a:p>
            <a:pPr eaLnBrk="1" hangingPunct="1">
              <a:buFontTx/>
              <a:buNone/>
            </a:pPr>
            <a:r>
              <a:rPr lang="cs-CZ" altLang="cs-CZ" sz="2400" dirty="0"/>
              <a:t>Doplňujeme pro chemicky zdatné jedince:</a:t>
            </a:r>
          </a:p>
          <a:p>
            <a:pPr eaLnBrk="1" hangingPunct="1">
              <a:buFontTx/>
              <a:buNone/>
            </a:pPr>
            <a:r>
              <a:rPr lang="cs-CZ" altLang="cs-CZ" sz="2000" dirty="0"/>
              <a:t>Pro určení aktivačních energií se používá ve fyzikální chemii obvyklé metody </a:t>
            </a:r>
            <a:r>
              <a:rPr lang="cs-CZ" altLang="cs-CZ" sz="2000" i="1" dirty="0" err="1"/>
              <a:t>Arrheniova</a:t>
            </a:r>
            <a:r>
              <a:rPr lang="cs-CZ" altLang="cs-CZ" sz="2000" i="1" dirty="0"/>
              <a:t> grafu</a:t>
            </a:r>
            <a:r>
              <a:rPr lang="cs-CZ" altLang="cs-CZ" sz="2000" dirty="0"/>
              <a:t>. Log C (viz předchozí rovnice, vlastně logaritmus výtěžku reakce) se vynáší jako funkce převrácené hodnoty absolutní teploty v kelvinech.  V našem případě </a:t>
            </a:r>
            <a:r>
              <a:rPr lang="cs-CZ" altLang="cs-CZ" sz="2000" b="1" dirty="0"/>
              <a:t>D</a:t>
            </a:r>
            <a:r>
              <a:rPr lang="cs-CZ" altLang="cs-CZ" sz="2000" b="1" baseline="-25000" dirty="0"/>
              <a:t>37</a:t>
            </a:r>
            <a:r>
              <a:rPr lang="cs-CZ" altLang="cs-CZ" sz="2000" b="1" dirty="0"/>
              <a:t> je úměrná převrácené hodnotě výtěžku</a:t>
            </a:r>
            <a:r>
              <a:rPr lang="cs-CZ" altLang="cs-CZ" sz="2000" dirty="0"/>
              <a:t> (čím je D</a:t>
            </a:r>
            <a:r>
              <a:rPr lang="cs-CZ" altLang="cs-CZ" sz="2000" baseline="-25000" dirty="0"/>
              <a:t>37 </a:t>
            </a:r>
            <a:r>
              <a:rPr lang="cs-CZ" altLang="cs-CZ" sz="2000" dirty="0"/>
              <a:t>větší, tím je menší výtěžek na jednotkovou dávku). Pro jednoduché reakce je </a:t>
            </a:r>
            <a:r>
              <a:rPr lang="cs-CZ" altLang="cs-CZ" sz="2000" dirty="0" err="1"/>
              <a:t>Arrheniův</a:t>
            </a:r>
            <a:r>
              <a:rPr lang="cs-CZ" altLang="cs-CZ" sz="2000" dirty="0"/>
              <a:t> graf přímkou, jehož směrnice je </a:t>
            </a:r>
            <a:r>
              <a:rPr lang="cs-CZ" altLang="cs-CZ" sz="2000" dirty="0">
                <a:latin typeface="Symbol" panose="05050102010706020507" pitchFamily="18" charset="2"/>
              </a:rPr>
              <a:t>e</a:t>
            </a:r>
            <a:r>
              <a:rPr lang="cs-CZ" altLang="cs-CZ" sz="2000" dirty="0"/>
              <a:t>/R.</a:t>
            </a:r>
          </a:p>
          <a:p>
            <a:pPr eaLnBrk="1" hangingPunct="1">
              <a:buFontTx/>
              <a:buNone/>
            </a:pPr>
            <a:r>
              <a:rPr lang="cs-CZ" altLang="cs-CZ" sz="2000" dirty="0"/>
              <a:t>Náš vztah vyjadřuje výtěžek </a:t>
            </a:r>
            <a:r>
              <a:rPr lang="cs-CZ" altLang="cs-CZ" sz="2000" i="1" dirty="0"/>
              <a:t>několika </a:t>
            </a:r>
            <a:r>
              <a:rPr lang="cs-CZ" altLang="cs-CZ" sz="2000" dirty="0"/>
              <a:t>současně probíhajících reakcí. </a:t>
            </a:r>
          </a:p>
        </p:txBody>
      </p:sp>
    </p:spTree>
    <p:extLst>
      <p:ext uri="{BB962C8B-B14F-4D97-AF65-F5344CB8AC3E}">
        <p14:creationId xmlns:p14="http://schemas.microsoft.com/office/powerpoint/2010/main" val="22166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id="{26B53B33-4AFE-4E95-A88B-04C076D33655}"/>
              </a:ext>
            </a:extLst>
          </p:cNvPr>
          <p:cNvSpPr txBox="1">
            <a:spLocks noChangeArrowheads="1"/>
          </p:cNvSpPr>
          <p:nvPr/>
        </p:nvSpPr>
        <p:spPr bwMode="auto">
          <a:xfrm>
            <a:off x="1166648" y="1341439"/>
            <a:ext cx="10061904" cy="515218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400" dirty="0"/>
              <a:t>Data získaná pro v suchém stavu ozařovaný enzym - lysozym - vedla k tomuto konkrétnímu tvaru rovnice:</a:t>
            </a:r>
          </a:p>
          <a:p>
            <a:pPr eaLnBrk="1" hangingPunct="1">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endParaRPr lang="cs-CZ" altLang="cs-CZ" sz="2400" dirty="0"/>
          </a:p>
          <a:p>
            <a:pPr eaLnBrk="1" hangingPunct="1">
              <a:spcBef>
                <a:spcPct val="50000"/>
              </a:spcBef>
              <a:buFontTx/>
              <a:buNone/>
            </a:pPr>
            <a:r>
              <a:rPr lang="cs-CZ" altLang="cs-CZ" sz="2400" dirty="0"/>
              <a:t>První člen je zjevně na teplotě nezávislý, nepřísluší mu tedy žádná aktivační energie, druhý a třetí člen jsou závislé na teplotě. Vysvětlení této závislosti spočívá v tepelném usnadnění přenosu náboje z místa ionizace do jiného kritického místa, jehož destrukce vede k inaktivaci. Excitační energie může vést v některých místech molekuly ke vzniku poškození při synergickém působení tepelné energie. Dle podílu těchto mechanismů lze vymezit tři oblasti:</a:t>
            </a:r>
          </a:p>
        </p:txBody>
      </p:sp>
      <p:sp>
        <p:nvSpPr>
          <p:cNvPr id="12291" name="Rectangle 5">
            <a:extLst>
              <a:ext uri="{FF2B5EF4-FFF2-40B4-BE49-F238E27FC236}">
                <a16:creationId xmlns:a16="http://schemas.microsoft.com/office/drawing/2014/main" id="{710D269D-9729-43E6-A3EB-31E7C6F9A50E}"/>
              </a:ext>
            </a:extLst>
          </p:cNvPr>
          <p:cNvSpPr>
            <a:spLocks noGrp="1" noChangeArrowheads="1"/>
          </p:cNvSpPr>
          <p:nvPr>
            <p:ph type="title"/>
          </p:nvPr>
        </p:nvSpPr>
        <p:spPr>
          <a:xfrm>
            <a:off x="609600" y="274638"/>
            <a:ext cx="3857297" cy="1143000"/>
          </a:xfrm>
        </p:spPr>
        <p:txBody>
          <a:bodyPr/>
          <a:lstStyle/>
          <a:p>
            <a:pPr eaLnBrk="1" hangingPunct="1"/>
            <a:r>
              <a:rPr lang="cs-CZ" altLang="cs-CZ" sz="4000" b="1" dirty="0">
                <a:solidFill>
                  <a:srgbClr val="0000DC"/>
                </a:solidFill>
              </a:rPr>
              <a:t>Vliv teploty</a:t>
            </a:r>
          </a:p>
        </p:txBody>
      </p:sp>
      <p:graphicFrame>
        <p:nvGraphicFramePr>
          <p:cNvPr id="12292" name="Object 4">
            <a:extLst>
              <a:ext uri="{FF2B5EF4-FFF2-40B4-BE49-F238E27FC236}">
                <a16:creationId xmlns:a16="http://schemas.microsoft.com/office/drawing/2014/main" id="{51C81E8E-7770-4740-A752-E9C7434F398B}"/>
              </a:ext>
            </a:extLst>
          </p:cNvPr>
          <p:cNvGraphicFramePr>
            <a:graphicFrameLocks noGrp="1" noChangeAspect="1"/>
          </p:cNvGraphicFramePr>
          <p:nvPr>
            <p:ph idx="1"/>
            <p:extLst>
              <p:ext uri="{D42A27DB-BD31-4B8C-83A1-F6EECF244321}">
                <p14:modId xmlns:p14="http://schemas.microsoft.com/office/powerpoint/2010/main" val="2652622500"/>
              </p:ext>
            </p:extLst>
          </p:nvPr>
        </p:nvGraphicFramePr>
        <p:xfrm>
          <a:off x="1784789" y="2325469"/>
          <a:ext cx="8183563" cy="1319212"/>
        </p:xfrm>
        <a:graphic>
          <a:graphicData uri="http://schemas.openxmlformats.org/presentationml/2006/ole">
            <mc:AlternateContent xmlns:mc="http://schemas.openxmlformats.org/markup-compatibility/2006">
              <mc:Choice xmlns:v="urn:schemas-microsoft-com:vml" Requires="v">
                <p:oleObj name="Rovnice" r:id="rId3" imgW="2679700" imgH="431800" progId="Equation.3">
                  <p:embed/>
                </p:oleObj>
              </mc:Choice>
              <mc:Fallback>
                <p:oleObj name="Rovnice" r:id="rId3" imgW="2679700" imgH="431800" progId="Equation.3">
                  <p:embed/>
                  <p:pic>
                    <p:nvPicPr>
                      <p:cNvPr id="12292" name="Object 4">
                        <a:extLst>
                          <a:ext uri="{FF2B5EF4-FFF2-40B4-BE49-F238E27FC236}">
                            <a16:creationId xmlns:a16="http://schemas.microsoft.com/office/drawing/2014/main" id="{51C81E8E-7770-4740-A752-E9C7434F39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789" y="2325469"/>
                        <a:ext cx="8183563" cy="131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836684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C350943-1454-4006-8914-01D7A90C906C}"/>
              </a:ext>
            </a:extLst>
          </p:cNvPr>
          <p:cNvSpPr>
            <a:spLocks noGrp="1" noChangeArrowheads="1"/>
          </p:cNvSpPr>
          <p:nvPr>
            <p:ph type="title"/>
          </p:nvPr>
        </p:nvSpPr>
        <p:spPr>
          <a:xfrm>
            <a:off x="609600" y="274638"/>
            <a:ext cx="5034455" cy="818438"/>
          </a:xfrm>
        </p:spPr>
        <p:txBody>
          <a:bodyPr/>
          <a:lstStyle/>
          <a:p>
            <a:pPr eaLnBrk="1" hangingPunct="1"/>
            <a:r>
              <a:rPr lang="cs-CZ" altLang="cs-CZ" sz="4000" b="1" dirty="0">
                <a:solidFill>
                  <a:srgbClr val="0000DC"/>
                </a:solidFill>
              </a:rPr>
              <a:t>Vliv teploty</a:t>
            </a:r>
          </a:p>
        </p:txBody>
      </p:sp>
      <p:sp>
        <p:nvSpPr>
          <p:cNvPr id="14339" name="Rectangle 3">
            <a:extLst>
              <a:ext uri="{FF2B5EF4-FFF2-40B4-BE49-F238E27FC236}">
                <a16:creationId xmlns:a16="http://schemas.microsoft.com/office/drawing/2014/main" id="{AF23FB24-D7CE-4D81-B683-7CBCE322CA26}"/>
              </a:ext>
            </a:extLst>
          </p:cNvPr>
          <p:cNvSpPr>
            <a:spLocks noGrp="1" noChangeArrowheads="1"/>
          </p:cNvSpPr>
          <p:nvPr>
            <p:ph type="body" idx="1"/>
          </p:nvPr>
        </p:nvSpPr>
        <p:spPr>
          <a:noFill/>
        </p:spPr>
        <p:txBody>
          <a:bodyPr/>
          <a:lstStyle/>
          <a:p>
            <a:pPr marL="609600" indent="-609600" eaLnBrk="1" hangingPunct="1">
              <a:buFontTx/>
              <a:buAutoNum type="arabicPeriod"/>
            </a:pPr>
            <a:r>
              <a:rPr lang="cs-CZ" altLang="cs-CZ" sz="2800" dirty="0"/>
              <a:t>T </a:t>
            </a:r>
            <a:r>
              <a:rPr lang="en-US" altLang="cs-CZ" sz="2800" dirty="0">
                <a:cs typeface="Arial" panose="020B0604020202020204" pitchFamily="34" charset="0"/>
              </a:rPr>
              <a:t>&lt;</a:t>
            </a:r>
            <a:r>
              <a:rPr lang="cs-CZ" altLang="cs-CZ" sz="2800" dirty="0">
                <a:cs typeface="Arial" panose="020B0604020202020204" pitchFamily="34" charset="0"/>
              </a:rPr>
              <a:t> 100 K – inaktivace je nezávislá na teplotě a je k ní nutno extrémně vysokých dávek. Téměř chybí migrace energie.</a:t>
            </a:r>
          </a:p>
          <a:p>
            <a:pPr marL="609600" indent="-609600" eaLnBrk="1" hangingPunct="1">
              <a:buFontTx/>
              <a:buAutoNum type="arabicPeriod"/>
            </a:pPr>
            <a:r>
              <a:rPr lang="cs-CZ" altLang="cs-CZ" sz="2800" dirty="0">
                <a:cs typeface="Arial" panose="020B0604020202020204" pitchFamily="34" charset="0"/>
              </a:rPr>
              <a:t>100 K </a:t>
            </a:r>
            <a:r>
              <a:rPr lang="en-US" altLang="cs-CZ" sz="2800" dirty="0">
                <a:cs typeface="Arial" panose="020B0604020202020204" pitchFamily="34" charset="0"/>
              </a:rPr>
              <a:t>&lt;</a:t>
            </a:r>
            <a:r>
              <a:rPr lang="cs-CZ" altLang="cs-CZ" sz="2800" dirty="0">
                <a:cs typeface="Arial" panose="020B0604020202020204" pitchFamily="34" charset="0"/>
              </a:rPr>
              <a:t> T </a:t>
            </a:r>
            <a:r>
              <a:rPr lang="en-US" altLang="cs-CZ" sz="2800" dirty="0">
                <a:cs typeface="Arial" panose="020B0604020202020204" pitchFamily="34" charset="0"/>
              </a:rPr>
              <a:t>&lt;</a:t>
            </a:r>
            <a:r>
              <a:rPr lang="cs-CZ" altLang="cs-CZ" sz="2800" dirty="0">
                <a:cs typeface="Arial" panose="020B0604020202020204" pitchFamily="34" charset="0"/>
              </a:rPr>
              <a:t> 170 K – dochází k migraci excitonů – tj. rotačních a vibračních stavů – a může dojít k lokalizaci energie v kritickém místě, kde pak nízká aktivační energie vede ke vzniku změny.</a:t>
            </a:r>
          </a:p>
          <a:p>
            <a:pPr marL="609600" indent="-609600" eaLnBrk="1" hangingPunct="1">
              <a:buFontTx/>
              <a:buAutoNum type="arabicPeriod"/>
            </a:pPr>
            <a:r>
              <a:rPr lang="cs-CZ" altLang="cs-CZ" sz="2800" dirty="0">
                <a:cs typeface="Arial" panose="020B0604020202020204" pitchFamily="34" charset="0"/>
              </a:rPr>
              <a:t>170 K </a:t>
            </a:r>
            <a:r>
              <a:rPr lang="en-US" altLang="cs-CZ" sz="2800" dirty="0">
                <a:cs typeface="Arial" panose="020B0604020202020204" pitchFamily="34" charset="0"/>
              </a:rPr>
              <a:t>&lt;</a:t>
            </a:r>
            <a:r>
              <a:rPr lang="cs-CZ" altLang="cs-CZ" sz="2800" dirty="0">
                <a:cs typeface="Arial" panose="020B0604020202020204" pitchFamily="34" charset="0"/>
              </a:rPr>
              <a:t> T </a:t>
            </a:r>
            <a:r>
              <a:rPr lang="en-US" altLang="cs-CZ" sz="2800" dirty="0">
                <a:cs typeface="Arial" panose="020B0604020202020204" pitchFamily="34" charset="0"/>
              </a:rPr>
              <a:t>&lt;</a:t>
            </a:r>
            <a:r>
              <a:rPr lang="cs-CZ" altLang="cs-CZ" sz="2800" dirty="0">
                <a:cs typeface="Arial" panose="020B0604020202020204" pitchFamily="34" charset="0"/>
              </a:rPr>
              <a:t> 420 K – může docházet k interakci mezi migrujícím nábojem a mobilizovanými vodíky z vodíkových vazeb, což může vést až k narušení disulfidických vazeb těmito vodíky.</a:t>
            </a:r>
            <a:endParaRPr lang="en-US" altLang="cs-CZ" sz="2800" dirty="0">
              <a:cs typeface="Arial" panose="020B0604020202020204" pitchFamily="34" charset="0"/>
            </a:endParaRPr>
          </a:p>
        </p:txBody>
      </p:sp>
    </p:spTree>
    <p:extLst>
      <p:ext uri="{BB962C8B-B14F-4D97-AF65-F5344CB8AC3E}">
        <p14:creationId xmlns:p14="http://schemas.microsoft.com/office/powerpoint/2010/main" val="280293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D8C0017-706D-4D8D-9C05-71E948A3EA62}"/>
              </a:ext>
            </a:extLst>
          </p:cNvPr>
          <p:cNvSpPr>
            <a:spLocks noGrp="1" noChangeArrowheads="1"/>
          </p:cNvSpPr>
          <p:nvPr>
            <p:ph type="title"/>
          </p:nvPr>
        </p:nvSpPr>
        <p:spPr>
          <a:xfrm>
            <a:off x="609600" y="274638"/>
            <a:ext cx="3626069" cy="739763"/>
          </a:xfrm>
        </p:spPr>
        <p:txBody>
          <a:bodyPr/>
          <a:lstStyle/>
          <a:p>
            <a:pPr eaLnBrk="1" hangingPunct="1"/>
            <a:r>
              <a:rPr lang="cs-CZ" altLang="cs-CZ" sz="4000" b="1" dirty="0">
                <a:solidFill>
                  <a:srgbClr val="0000DC"/>
                </a:solidFill>
              </a:rPr>
              <a:t>Vliv teploty</a:t>
            </a:r>
          </a:p>
        </p:txBody>
      </p:sp>
      <p:sp>
        <p:nvSpPr>
          <p:cNvPr id="16387" name="Rectangle 3">
            <a:extLst>
              <a:ext uri="{FF2B5EF4-FFF2-40B4-BE49-F238E27FC236}">
                <a16:creationId xmlns:a16="http://schemas.microsoft.com/office/drawing/2014/main" id="{C669BBC6-306D-4465-8567-5D687587E3C2}"/>
              </a:ext>
            </a:extLst>
          </p:cNvPr>
          <p:cNvSpPr>
            <a:spLocks noGrp="1" noChangeArrowheads="1"/>
          </p:cNvSpPr>
          <p:nvPr>
            <p:ph type="body" idx="1"/>
          </p:nvPr>
        </p:nvSpPr>
        <p:spPr>
          <a:xfrm>
            <a:off x="1534510" y="1600200"/>
            <a:ext cx="9133490" cy="4637088"/>
          </a:xfrm>
          <a:noFill/>
        </p:spPr>
        <p:txBody>
          <a:bodyPr/>
          <a:lstStyle/>
          <a:p>
            <a:pPr eaLnBrk="1" hangingPunct="1">
              <a:buFontTx/>
              <a:buNone/>
            </a:pPr>
            <a:r>
              <a:rPr lang="cs-CZ" altLang="cs-CZ" sz="2800" dirty="0"/>
              <a:t>Účinek teploty lze vysvětlit i tak, že inaktivace nezávislá na teplotě je dána ionizačními událostmi, zatímco excitační události jsou na teplotě závislé.</a:t>
            </a:r>
          </a:p>
          <a:p>
            <a:pPr eaLnBrk="1" hangingPunct="1">
              <a:buFontTx/>
              <a:buNone/>
            </a:pPr>
            <a:r>
              <a:rPr lang="cs-CZ" altLang="cs-CZ" sz="2800" dirty="0"/>
              <a:t>S ohledem na nízké aktivační energie produktů radiolýzy vody je závislost účinků na teplotě za přítomnosti vody </a:t>
            </a:r>
            <a:r>
              <a:rPr lang="cs-CZ" altLang="cs-CZ" sz="2800" i="1" dirty="0"/>
              <a:t>jen slabá.</a:t>
            </a:r>
          </a:p>
          <a:p>
            <a:pPr eaLnBrk="1" hangingPunct="1">
              <a:buFontTx/>
              <a:buNone/>
            </a:pPr>
            <a:r>
              <a:rPr lang="cs-CZ" altLang="cs-CZ" sz="2800" b="1" dirty="0"/>
              <a:t>Zesílení radioterapeutických účinků při hypertermii </a:t>
            </a:r>
            <a:r>
              <a:rPr lang="cs-CZ" altLang="cs-CZ" sz="2800" dirty="0"/>
              <a:t>má tedy vysvětlení spíše na úrovni ovlivnění fyziologie buňky.</a:t>
            </a:r>
          </a:p>
        </p:txBody>
      </p:sp>
    </p:spTree>
    <p:extLst>
      <p:ext uri="{BB962C8B-B14F-4D97-AF65-F5344CB8AC3E}">
        <p14:creationId xmlns:p14="http://schemas.microsoft.com/office/powerpoint/2010/main" val="242653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C4EEE55-E033-44F6-80FF-D4054BC35D4A}"/>
              </a:ext>
            </a:extLst>
          </p:cNvPr>
          <p:cNvSpPr>
            <a:spLocks noGrp="1" noChangeArrowheads="1"/>
          </p:cNvSpPr>
          <p:nvPr>
            <p:ph type="title"/>
          </p:nvPr>
        </p:nvSpPr>
        <p:spPr>
          <a:xfrm>
            <a:off x="609600" y="274638"/>
            <a:ext cx="4908331" cy="744865"/>
          </a:xfrm>
        </p:spPr>
        <p:txBody>
          <a:bodyPr/>
          <a:lstStyle/>
          <a:p>
            <a:pPr eaLnBrk="1" hangingPunct="1"/>
            <a:r>
              <a:rPr lang="cs-CZ" altLang="cs-CZ" sz="4000" b="1" dirty="0">
                <a:solidFill>
                  <a:srgbClr val="0000DC"/>
                </a:solidFill>
              </a:rPr>
              <a:t>Kyslíkový efekt</a:t>
            </a:r>
          </a:p>
        </p:txBody>
      </p:sp>
      <p:sp>
        <p:nvSpPr>
          <p:cNvPr id="18435" name="Rectangle 3">
            <a:extLst>
              <a:ext uri="{FF2B5EF4-FFF2-40B4-BE49-F238E27FC236}">
                <a16:creationId xmlns:a16="http://schemas.microsoft.com/office/drawing/2014/main" id="{EE855D9B-2FB6-45AA-A05F-3EC28F2A7471}"/>
              </a:ext>
            </a:extLst>
          </p:cNvPr>
          <p:cNvSpPr>
            <a:spLocks noGrp="1" noChangeArrowheads="1"/>
          </p:cNvSpPr>
          <p:nvPr>
            <p:ph type="body" idx="1"/>
          </p:nvPr>
        </p:nvSpPr>
        <p:spPr>
          <a:noFill/>
        </p:spPr>
        <p:txBody>
          <a:bodyPr/>
          <a:lstStyle/>
          <a:p>
            <a:pPr eaLnBrk="1" hangingPunct="1">
              <a:buFontTx/>
              <a:buNone/>
            </a:pPr>
            <a:r>
              <a:rPr lang="cs-CZ" altLang="cs-CZ" sz="2400" dirty="0"/>
              <a:t>Již v počátcích radiační biologie bylo zjištěno, že přítomnost kyslíku </a:t>
            </a:r>
            <a:r>
              <a:rPr lang="cs-CZ" altLang="cs-CZ" sz="2400" b="1" dirty="0"/>
              <a:t>velmi silně </a:t>
            </a:r>
            <a:r>
              <a:rPr lang="cs-CZ" altLang="cs-CZ" sz="2400" dirty="0"/>
              <a:t>ovlivňuje schopnost záření vyvolat poškození živé hmoty nebo biologických materiálů (Schwarz 1909). Zvýšená pozornost je však těmto efektům věnována až od 50. let minulého století, kdy si radiační biologové uvědomili význam kyslíkového efektu pro odpověď nádoru na ozáření. </a:t>
            </a:r>
          </a:p>
          <a:p>
            <a:pPr eaLnBrk="1" hangingPunct="1">
              <a:buFontTx/>
              <a:buNone/>
            </a:pPr>
            <a:r>
              <a:rPr lang="cs-CZ" altLang="cs-CZ" sz="2400" dirty="0"/>
              <a:t>Princip: </a:t>
            </a:r>
            <a:r>
              <a:rPr lang="cs-CZ" altLang="cs-CZ" sz="2400" b="1" dirty="0"/>
              <a:t>anoxické podmínky pomáhají přežívat ozáření části nádorových buněk</a:t>
            </a:r>
            <a:r>
              <a:rPr lang="cs-CZ" altLang="cs-CZ" sz="2400" dirty="0"/>
              <a:t>. Studium vlivu kyslíku však nelze oddělit od studia vlivu některých jiných endogenních i exogenních látek.</a:t>
            </a:r>
          </a:p>
          <a:p>
            <a:pPr eaLnBrk="1" hangingPunct="1">
              <a:buFontTx/>
              <a:buNone/>
            </a:pPr>
            <a:r>
              <a:rPr lang="cs-CZ" altLang="cs-CZ" sz="2400" dirty="0"/>
              <a:t> Tzv. konkurenční model interakce senzibilizátorů a ochranných látek, navržený již ve druhé polovině 50. let, zahrnuje několik kroků:</a:t>
            </a:r>
          </a:p>
        </p:txBody>
      </p:sp>
    </p:spTree>
    <p:extLst>
      <p:ext uri="{BB962C8B-B14F-4D97-AF65-F5344CB8AC3E}">
        <p14:creationId xmlns:p14="http://schemas.microsoft.com/office/powerpoint/2010/main" val="1351476006"/>
      </p:ext>
    </p:extLst>
  </p:cSld>
  <p:clrMapOvr>
    <a:masterClrMapping/>
  </p:clrMapOvr>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2" ma:contentTypeDescription="Create a new document." ma:contentTypeScope="" ma:versionID="ee33a842da3844a56f5f7ee8bb88b81c">
  <xsd:schema xmlns:xsd="http://www.w3.org/2001/XMLSchema" xmlns:xs="http://www.w3.org/2001/XMLSchema" xmlns:p="http://schemas.microsoft.com/office/2006/metadata/properties" xmlns:ns2="76d5652a-9cd3-465f-98c7-aa8090bd65c7" targetNamespace="http://schemas.microsoft.com/office/2006/metadata/properties" ma:root="true" ma:fieldsID="0e2306b8fccc60975f3c3727b2649f8a" ns2:_="">
    <xsd:import namespace="76d5652a-9cd3-465f-98c7-aa8090bd65c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652a-9cd3-465f-98c7-aa8090bd6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2.xml><?xml version="1.0" encoding="utf-8"?>
<ds:datastoreItem xmlns:ds="http://schemas.openxmlformats.org/officeDocument/2006/customXml" ds:itemID="{87AB2800-9959-43A3-AFA0-8D9683547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652a-9cd3-465f-98c7-aa8090bd65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100</TotalTime>
  <Words>2356</Words>
  <Application>Microsoft Office PowerPoint</Application>
  <PresentationFormat>Širokoúhlá obrazovka</PresentationFormat>
  <Paragraphs>151</Paragraphs>
  <Slides>28</Slides>
  <Notes>25</Notes>
  <HiddenSlides>0</HiddenSlides>
  <MMClips>1</MMClips>
  <ScaleCrop>false</ScaleCrop>
  <HeadingPairs>
    <vt:vector size="8" baseType="variant">
      <vt:variant>
        <vt:lpstr>Použitá písma</vt:lpstr>
      </vt:variant>
      <vt:variant>
        <vt:i4>4</vt:i4>
      </vt:variant>
      <vt:variant>
        <vt:lpstr>Motiv</vt:lpstr>
      </vt:variant>
      <vt:variant>
        <vt:i4>2</vt:i4>
      </vt:variant>
      <vt:variant>
        <vt:lpstr>Vložené servery OLE</vt:lpstr>
      </vt:variant>
      <vt:variant>
        <vt:i4>1</vt:i4>
      </vt:variant>
      <vt:variant>
        <vt:lpstr>Nadpisy snímků</vt:lpstr>
      </vt:variant>
      <vt:variant>
        <vt:i4>28</vt:i4>
      </vt:variant>
    </vt:vector>
  </HeadingPairs>
  <TitlesOfParts>
    <vt:vector size="35" baseType="lpstr">
      <vt:lpstr>Arial</vt:lpstr>
      <vt:lpstr>Symbol</vt:lpstr>
      <vt:lpstr>Tahoma</vt:lpstr>
      <vt:lpstr>Wingdings</vt:lpstr>
      <vt:lpstr>Presentation_MU_EN</vt:lpstr>
      <vt:lpstr>Výchozí návrh</vt:lpstr>
      <vt:lpstr>Rovnice</vt:lpstr>
      <vt:lpstr>Radiologická fyzika a radiobiologie</vt:lpstr>
      <vt:lpstr>Radiosensitivita a radioresistence</vt:lpstr>
      <vt:lpstr>Volně souvisí</vt:lpstr>
      <vt:lpstr>Vliv teploty</vt:lpstr>
      <vt:lpstr>Vliv teploty</vt:lpstr>
      <vt:lpstr>Vliv teploty</vt:lpstr>
      <vt:lpstr>Vliv teploty</vt:lpstr>
      <vt:lpstr>Vliv teploty</vt:lpstr>
      <vt:lpstr>Kyslíkový efekt</vt:lpstr>
      <vt:lpstr>Kyslíkový efekt</vt:lpstr>
      <vt:lpstr>Kyslíkový efekt</vt:lpstr>
      <vt:lpstr>Kyslíkový efekt – oxygen enhancement ratio</vt:lpstr>
      <vt:lpstr>Prezentace aplikace PowerPoint</vt:lpstr>
      <vt:lpstr>Kyslíkový efekt – závislost na koncentraci kyslíku</vt:lpstr>
      <vt:lpstr>Prezentace aplikace PowerPoint</vt:lpstr>
      <vt:lpstr>Kyslíkový efekt – závislost na koncentraci kyslíku</vt:lpstr>
      <vt:lpstr>Kyslíkový efekt – závislost na koncentraci kyslíku</vt:lpstr>
      <vt:lpstr>Kyslíkový efekt – závislost na koncentraci kyslíku</vt:lpstr>
      <vt:lpstr>Kyslíkový efekt – závislost na koncentraci kyslíku</vt:lpstr>
      <vt:lpstr>Prezentace aplikace PowerPoint</vt:lpstr>
      <vt:lpstr>Kyslíkový efekt – význam</vt:lpstr>
      <vt:lpstr>Radioprotektivní účinek thiolů</vt:lpstr>
      <vt:lpstr>Radioprotektivní účinek thiolů</vt:lpstr>
      <vt:lpstr>Radioprotektivní účinek thiolů</vt:lpstr>
      <vt:lpstr>Radioprotektivní účinek thiolů</vt:lpstr>
      <vt:lpstr>Sensitizéry na bázi aromatických nitrosloučenin </vt:lpstr>
      <vt:lpstr>5-halogen substituované pyrimidiny</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Vojtěch Mornstein</cp:lastModifiedBy>
  <cp:revision>12</cp:revision>
  <cp:lastPrinted>1601-01-01T00:00:00Z</cp:lastPrinted>
  <dcterms:created xsi:type="dcterms:W3CDTF">2021-04-15T08:10:22Z</dcterms:created>
  <dcterms:modified xsi:type="dcterms:W3CDTF">2021-04-18T13:34:48Z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