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90" r:id="rId4"/>
    <p:sldId id="627" r:id="rId5"/>
    <p:sldId id="633" r:id="rId6"/>
    <p:sldId id="258" r:id="rId7"/>
    <p:sldId id="259" r:id="rId8"/>
    <p:sldId id="631" r:id="rId9"/>
    <p:sldId id="638" r:id="rId10"/>
    <p:sldId id="260" r:id="rId11"/>
    <p:sldId id="261" r:id="rId12"/>
    <p:sldId id="634" r:id="rId13"/>
    <p:sldId id="264" r:id="rId14"/>
    <p:sldId id="265" r:id="rId15"/>
    <p:sldId id="635" r:id="rId16"/>
    <p:sldId id="263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63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637" r:id="rId37"/>
    <p:sldId id="285" r:id="rId38"/>
    <p:sldId id="289" r:id="rId39"/>
    <p:sldId id="286" r:id="rId40"/>
    <p:sldId id="288" r:id="rId41"/>
    <p:sldId id="302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6754" autoAdjust="0"/>
  </p:normalViewPr>
  <p:slideViewPr>
    <p:cSldViewPr snapToGrid="0">
      <p:cViewPr varScale="1">
        <p:scale>
          <a:sx n="56" d="100"/>
          <a:sy n="56" d="100"/>
        </p:scale>
        <p:origin x="614" y="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662B94E1-84E0-4C52-BDA3-1119D0BD2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CAA88F-D03B-4440-98E9-AE5A513107A0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8E58094-E927-4E2B-BD8F-0E14ABEFA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B87A729-8358-4C91-9006-1CCAB540E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i="1"/>
              <a:t>Vlevo parakardiáln</a:t>
            </a:r>
            <a:r>
              <a:rPr lang="cs-CZ" altLang="cs-CZ"/>
              <a:t>ě </a:t>
            </a:r>
            <a:r>
              <a:rPr lang="cs-CZ" altLang="cs-CZ" i="1"/>
              <a:t>nehomogenní snížení transparence  st</a:t>
            </a:r>
            <a:r>
              <a:rPr lang="cs-CZ" altLang="cs-CZ"/>
              <a:t>ř</a:t>
            </a:r>
            <a:r>
              <a:rPr lang="cs-CZ" altLang="cs-CZ" i="1"/>
              <a:t>edního laloku vpravo. nerespektující hranice lalok</a:t>
            </a:r>
            <a:r>
              <a:rPr lang="cs-CZ" altLang="cs-CZ"/>
              <a:t>ů</a:t>
            </a:r>
            <a:r>
              <a:rPr lang="cs-CZ" altLang="cs-CZ" i="1"/>
              <a:t>. </a:t>
            </a:r>
            <a:endParaRPr lang="cs-CZ" altLang="cs-CZ" b="1" i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C7D6CF9-D62D-4C1F-B000-F273CD0483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19ACD6-E1A1-44AD-9780-9D038F21EC1D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B88D65A-8270-44DF-BC9F-7C74D64D6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1A2DEB1-2810-4431-AF15-126C11BED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i="1"/>
              <a:t>Vpravo silikotické uzly, po pravostranné dolní bilobektomii, retrakce mediastina na postiženou stranu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89201"/>
            <a:ext cx="11361600" cy="939800"/>
          </a:xfrm>
        </p:spPr>
        <p:txBody>
          <a:bodyPr/>
          <a:lstStyle/>
          <a:p>
            <a:r>
              <a:rPr lang="cs-CZ" altLang="cs-CZ" sz="5000" dirty="0" err="1">
                <a:latin typeface="Arial" panose="020B0604020202020204" pitchFamily="34" charset="0"/>
              </a:rPr>
              <a:t>Pneumologie</a:t>
            </a:r>
            <a:r>
              <a:rPr lang="cs-CZ" altLang="cs-CZ" sz="5000" dirty="0">
                <a:latin typeface="Arial" panose="020B0604020202020204" pitchFamily="34" charset="0"/>
              </a:rPr>
              <a:t> III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C89B0A-7F52-4C9F-8B8B-3AB1A9218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43319"/>
            <a:ext cx="11361600" cy="2114013"/>
          </a:xfrm>
        </p:spPr>
        <p:txBody>
          <a:bodyPr/>
          <a:lstStyle/>
          <a:p>
            <a:r>
              <a:rPr lang="cs-CZ" altLang="cs-CZ" sz="3000" dirty="0">
                <a:solidFill>
                  <a:schemeClr val="tx2"/>
                </a:solidFill>
              </a:rPr>
              <a:t>Infekční záněty plic</a:t>
            </a:r>
          </a:p>
          <a:p>
            <a:r>
              <a:rPr lang="cs-CZ" altLang="cs-CZ" sz="3000" dirty="0">
                <a:solidFill>
                  <a:schemeClr val="tx2"/>
                </a:solidFill>
              </a:rPr>
              <a:t>Neinfekční záněty plic</a:t>
            </a:r>
          </a:p>
          <a:p>
            <a:r>
              <a:rPr lang="cs-CZ" altLang="cs-CZ" sz="3000" dirty="0">
                <a:solidFill>
                  <a:schemeClr val="tx2"/>
                </a:solidFill>
              </a:rPr>
              <a:t>Pneumokoniózy</a:t>
            </a:r>
          </a:p>
          <a:p>
            <a:r>
              <a:rPr lang="cs-CZ" dirty="0">
                <a:solidFill>
                  <a:srgbClr val="FFFFFF"/>
                </a:solidFill>
              </a:rPr>
              <a:t>diagnostikou a léčbou hormonálních poruch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74A943-675B-4E8A-9CC5-1C31019D95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70DC6F-64CF-45A8-814C-8B22EAC12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A7F6608-588B-4D9D-B33D-36DAE7774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Komunitní pneumonie III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1D3777E-B77B-484B-B0FB-F11A86654A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horečky, třesavka, zimnice,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předchozí zánět HCD, bronchitida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kašel suchý či vlhký, včetně hemo­ptýzy,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pleurální bolest a dušnost mohou být různého stupně v závislosti na rozsahu infiltrace.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poslechovým nálezem jsou </a:t>
            </a:r>
            <a:r>
              <a:rPr lang="cs-CZ" altLang="cs-CZ" dirty="0" err="1"/>
              <a:t>chrůpky</a:t>
            </a:r>
            <a:r>
              <a:rPr lang="cs-CZ" altLang="cs-CZ" dirty="0"/>
              <a:t>, trubicové, oslabené dýchání, může být slyšet </a:t>
            </a:r>
            <a:r>
              <a:rPr lang="cs-CZ" altLang="cs-CZ" dirty="0" err="1"/>
              <a:t>krepitus</a:t>
            </a:r>
            <a:r>
              <a:rPr lang="cs-CZ" altLang="cs-CZ" dirty="0"/>
              <a:t>.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poklep bývá ztemnělý v oblasti výpotku,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RTG - různě rozsáhlá a různě homogenní infiltrace, výpotek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celkové projevy: bolesti hlavy, svalů a kloubů, nauzea, zvracení a pocity slabosti, zmatenost při teplotách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laboratorně zvýšené FW, CRP, </a:t>
            </a:r>
            <a:r>
              <a:rPr lang="cs-CZ" altLang="cs-CZ" dirty="0" err="1"/>
              <a:t>leu</a:t>
            </a:r>
            <a:r>
              <a:rPr lang="cs-CZ" altLang="cs-CZ" dirty="0"/>
              <a:t>, 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pleuritida, empyém, plicní absces, plicní gangréna, ARDS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mimoplicní: </a:t>
            </a:r>
            <a:r>
              <a:rPr lang="pt-BR" altLang="cs-CZ" dirty="0"/>
              <a:t>artritid</a:t>
            </a:r>
            <a:r>
              <a:rPr lang="cs-CZ" altLang="cs-CZ" dirty="0"/>
              <a:t>a</a:t>
            </a:r>
            <a:r>
              <a:rPr lang="pt-BR" altLang="cs-CZ" dirty="0"/>
              <a:t>, otitid</a:t>
            </a:r>
            <a:r>
              <a:rPr lang="cs-CZ" altLang="cs-CZ" dirty="0"/>
              <a:t>a</a:t>
            </a:r>
            <a:r>
              <a:rPr lang="pt-BR" altLang="cs-CZ" dirty="0"/>
              <a:t>, nefritid</a:t>
            </a:r>
            <a:r>
              <a:rPr lang="cs-CZ" altLang="cs-CZ" dirty="0"/>
              <a:t>a</a:t>
            </a:r>
            <a:r>
              <a:rPr lang="pt-BR" altLang="cs-CZ" dirty="0"/>
              <a:t> endokarditid</a:t>
            </a:r>
            <a:r>
              <a:rPr lang="cs-CZ" altLang="cs-CZ" dirty="0"/>
              <a:t>a</a:t>
            </a:r>
            <a:r>
              <a:rPr lang="pt-BR" altLang="cs-CZ" dirty="0"/>
              <a:t>, meningitid</a:t>
            </a:r>
            <a:r>
              <a:rPr lang="cs-CZ" altLang="cs-CZ" dirty="0"/>
              <a:t>a</a:t>
            </a:r>
            <a:r>
              <a:rPr lang="pt-BR" altLang="cs-CZ" dirty="0"/>
              <a:t>, peritonitid</a:t>
            </a:r>
            <a:r>
              <a:rPr lang="cs-CZ" altLang="cs-CZ" dirty="0"/>
              <a:t>a</a:t>
            </a:r>
            <a:r>
              <a:rPr lang="pt-BR" altLang="cs-CZ" dirty="0"/>
              <a:t> a také seps</a:t>
            </a:r>
            <a:r>
              <a:rPr lang="cs-CZ" altLang="cs-CZ" dirty="0"/>
              <a:t>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585E18-D716-42EE-856B-103EE336B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8710B4-2610-4E3B-A55F-FB8307AE45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6A67C35E-465D-4E2D-9E93-7F0A8DB2F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Komunitní pneumonie IV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E528DEE-C427-41CA-966B-19DDE51F7D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RTG hrudníku </a:t>
            </a:r>
            <a:r>
              <a:rPr lang="cs-CZ" altLang="cs-CZ" sz="2000" dirty="0" err="1"/>
              <a:t>zadopřední</a:t>
            </a:r>
            <a:r>
              <a:rPr lang="cs-CZ" altLang="cs-CZ" sz="2000" dirty="0"/>
              <a:t>, boční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u lobární – zastínění celého laloku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u bronchopneumonie – drobnější infiltráty podél bronchů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u atypické pneumonie – splývající infiltrace, </a:t>
            </a:r>
            <a:r>
              <a:rPr lang="cs-CZ" altLang="cs-CZ" dirty="0" err="1"/>
              <a:t>vetšinou</a:t>
            </a:r>
            <a:r>
              <a:rPr lang="cs-CZ" altLang="cs-CZ" dirty="0"/>
              <a:t> oboustranná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mikrobiologické vyšetření sputa (agens se zjistí jen v 50 %), </a:t>
            </a:r>
            <a:r>
              <a:rPr lang="cs-CZ" altLang="cs-CZ" sz="2000" dirty="0" err="1"/>
              <a:t>hemokultivace</a:t>
            </a: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vyšetření </a:t>
            </a:r>
            <a:r>
              <a:rPr lang="cs-CZ" altLang="cs-CZ" sz="2000" dirty="0" err="1"/>
              <a:t>Ag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legionel</a:t>
            </a:r>
            <a:r>
              <a:rPr lang="cs-CZ" altLang="cs-CZ" sz="2000" dirty="0"/>
              <a:t> a pneumokoků v moči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u atypické pneumonie  - sérologie, neurologický nález, EKG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pleurální punkce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doplňková dg.: CT, spirometrie, BSK s BAL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9689EE-AF88-41A0-8C83-C78538A8E8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12290" name="Zástupný symbol pro číslo snímku 4">
            <a:extLst>
              <a:ext uri="{FF2B5EF4-FFF2-40B4-BE49-F238E27FC236}">
                <a16:creationId xmlns:a16="http://schemas.microsoft.com/office/drawing/2014/main" id="{5EE021F2-8B65-4438-845B-8692BE508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815E15-DAE3-46E7-8456-8ADE33BF0D5E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65CF134-9F1A-47E6-991A-114C5D4F1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Komunitní pneumonie horního laloku pravé plíce</a:t>
            </a:r>
          </a:p>
        </p:txBody>
      </p:sp>
      <p:pic>
        <p:nvPicPr>
          <p:cNvPr id="12292" name="Picture 3" descr="4">
            <a:extLst>
              <a:ext uri="{FF2B5EF4-FFF2-40B4-BE49-F238E27FC236}">
                <a16:creationId xmlns:a16="http://schemas.microsoft.com/office/drawing/2014/main" id="{C49E95A4-960F-44D5-819E-837D9153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84" y="1287582"/>
            <a:ext cx="63373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CB965D-E500-4CF6-91D6-B577FBBD0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Lobární pneumonie</a:t>
            </a:r>
          </a:p>
        </p:txBody>
      </p:sp>
      <p:pic>
        <p:nvPicPr>
          <p:cNvPr id="13315" name="Picture 5" descr="lobární pneumonie">
            <a:extLst>
              <a:ext uri="{FF2B5EF4-FFF2-40B4-BE49-F238E27FC236}">
                <a16:creationId xmlns:a16="http://schemas.microsoft.com/office/drawing/2014/main" id="{C0CF9632-5FB6-41D5-848C-D1441434CB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8874" y="720000"/>
            <a:ext cx="4725988" cy="5256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F34251-E88F-4F3F-B56C-FE14C358E5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73EC8C-BF81-42C8-ADE5-9B16D39C29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C1A9AF-2B7A-4D68-8B00-8DB4D1622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27AB1C-2ACB-4832-B96F-A7E09104D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9F019E45-D1D9-4FC6-ABF7-68A949E3F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Lobulární pneumonie - bronchopneumonie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671AAF01-FD98-4AC8-B4E2-55814D8AF5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61074"/>
            <a:ext cx="4134801" cy="48774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B0E5FA-0577-432E-BF9B-8827691592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15362" name="Zástupný symbol pro číslo snímku 3">
            <a:extLst>
              <a:ext uri="{FF2B5EF4-FFF2-40B4-BE49-F238E27FC236}">
                <a16:creationId xmlns:a16="http://schemas.microsoft.com/office/drawing/2014/main" id="{F6DAA46E-43A0-4EBE-846E-44853124B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52812-3BD0-4A6A-9BE3-D0814605311A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BDBA3DE-A31F-4555-A671-6D85095D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Rozsáhlá </a:t>
            </a:r>
            <a:r>
              <a:rPr lang="cs-CZ" altLang="cs-CZ" dirty="0" err="1"/>
              <a:t>legionelová</a:t>
            </a:r>
            <a:r>
              <a:rPr lang="cs-CZ" altLang="cs-CZ" dirty="0"/>
              <a:t> pneumonie</a:t>
            </a:r>
            <a:br>
              <a:rPr lang="en-US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dirty="0"/>
          </a:p>
        </p:txBody>
      </p:sp>
      <p:pic>
        <p:nvPicPr>
          <p:cNvPr id="15363" name="Picture 1026" descr="PC - Effenberger - před léčbou">
            <a:extLst>
              <a:ext uri="{FF2B5EF4-FFF2-40B4-BE49-F238E27FC236}">
                <a16:creationId xmlns:a16="http://schemas.microsoft.com/office/drawing/2014/main" id="{3A1F962C-44D6-45DC-955F-19E23CB69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268414"/>
            <a:ext cx="5616575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027">
            <a:extLst>
              <a:ext uri="{FF2B5EF4-FFF2-40B4-BE49-F238E27FC236}">
                <a16:creationId xmlns:a16="http://schemas.microsoft.com/office/drawing/2014/main" id="{D338ACA8-74D0-4A0E-9D67-46B3A1BFB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692151"/>
            <a:ext cx="7993062" cy="576263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cs-CZ" sz="36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02C59C-1D17-4AAF-8D71-C36DABC20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9B9EF8-91E1-4587-9A3F-8C5075BA9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FF7680A-38C2-4B26-B8B2-C0D6FB5BA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Komunitní pneumonie V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F499A43-9078-4BB5-9286-32EB700730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empiricky ATB, současně odběr sputa, dle výsledků korekce, nemocný v dobrém stavu nemusí být hospitalizován, starší nemocní, diabetici, kardiaci, s poruchami ledvin a jater – hospitalizace, </a:t>
            </a:r>
            <a:r>
              <a:rPr lang="cs-CZ" altLang="cs-CZ" sz="2000" dirty="0" err="1"/>
              <a:t>bronchodilatans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mukolytika</a:t>
            </a:r>
            <a:r>
              <a:rPr lang="cs-CZ" altLang="cs-CZ" sz="2000" dirty="0"/>
              <a:t>..</a:t>
            </a:r>
          </a:p>
          <a:p>
            <a:pPr eaLnBrk="1" hangingPunct="1"/>
            <a:r>
              <a:rPr lang="cs-CZ" altLang="cs-CZ" sz="2000" dirty="0"/>
              <a:t>při těžším průběhu – 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až řízená ventilace, podpora oběhu, nutrice, řešení komplikací</a:t>
            </a:r>
          </a:p>
          <a:p>
            <a:pPr marL="72000" indent="0" eaLnBrk="1" hangingPunct="1">
              <a:buClr>
                <a:srgbClr val="FF3300"/>
              </a:buClr>
              <a:buNone/>
            </a:pPr>
            <a:r>
              <a:rPr lang="cs-CZ" altLang="cs-CZ" sz="2000" dirty="0"/>
              <a:t>	- atypická pneumonie – </a:t>
            </a:r>
            <a:r>
              <a:rPr lang="cs-CZ" altLang="cs-CZ" sz="2000" dirty="0" err="1"/>
              <a:t>makrolidy</a:t>
            </a:r>
            <a:r>
              <a:rPr lang="cs-CZ" altLang="cs-CZ" sz="2000" dirty="0"/>
              <a:t>, TTC</a:t>
            </a:r>
          </a:p>
          <a:p>
            <a:pPr marL="72000" indent="0" eaLnBrk="1" hangingPunct="1">
              <a:buClr>
                <a:srgbClr val="FF3300"/>
              </a:buClr>
              <a:buNone/>
            </a:pPr>
            <a:r>
              <a:rPr lang="cs-CZ" altLang="cs-CZ" sz="2000" dirty="0"/>
              <a:t>	- virové pneumonie – </a:t>
            </a:r>
            <a:r>
              <a:rPr lang="cs-CZ" altLang="cs-CZ" sz="2000" dirty="0" err="1"/>
              <a:t>ribavirin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amantadin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preventivní opatření </a:t>
            </a:r>
            <a:r>
              <a:rPr lang="cs-CZ" altLang="cs-CZ" sz="2000" dirty="0"/>
              <a:t>– imunizace proti pneumokokové infekci, u dětí proti hemofilům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BFECAD-F081-45E7-AFA8-8DB96C1DFC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CEA671-4E61-4E78-ACD3-ED83F0AC6A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7E603D46-04BC-4204-9116-99CBF6870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Nozokomiální pneumonie 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B41BBAA-D62C-4C6F-8B47-1AF619FC42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pneumonie získaná v nemocničním prostředí za dva a více dní od přijetí či naopak 2 dny od propuštění, nejčastěji u pac. imobilních/s poruchou vědomí/ ve špatném nutričním stavu/po operacích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zdroj nákazy</a:t>
            </a:r>
            <a:r>
              <a:rPr lang="cs-CZ" altLang="cs-CZ" sz="2000" dirty="0"/>
              <a:t>: pacienti, personál, přístroje→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Ventilátorová pneumonie na zákl. </a:t>
            </a:r>
            <a:r>
              <a:rPr lang="cs-CZ" altLang="cs-CZ" dirty="0" err="1"/>
              <a:t>mikroaspirace</a:t>
            </a:r>
            <a:r>
              <a:rPr lang="cs-CZ" altLang="cs-CZ" dirty="0"/>
              <a:t> při UPV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 err="1"/>
              <a:t>Hemofilus</a:t>
            </a:r>
            <a:r>
              <a:rPr lang="cs-CZ" altLang="cs-CZ" dirty="0"/>
              <a:t>, </a:t>
            </a:r>
            <a:r>
              <a:rPr lang="cs-CZ" altLang="cs-CZ" dirty="0" err="1"/>
              <a:t>streptokokus</a:t>
            </a:r>
            <a:r>
              <a:rPr lang="cs-CZ" altLang="cs-CZ" dirty="0"/>
              <a:t>, častěji G- </a:t>
            </a:r>
            <a:r>
              <a:rPr lang="cs-CZ" altLang="cs-CZ" dirty="0" err="1"/>
              <a:t>bakt</a:t>
            </a:r>
            <a:r>
              <a:rPr lang="cs-CZ" altLang="cs-CZ" dirty="0"/>
              <a:t>. - E. coli, dále </a:t>
            </a:r>
            <a:r>
              <a:rPr lang="cs-CZ" altLang="cs-CZ" dirty="0" err="1"/>
              <a:t>Staf</a:t>
            </a:r>
            <a:r>
              <a:rPr lang="cs-CZ" altLang="cs-CZ" dirty="0"/>
              <a:t>. Aureus, </a:t>
            </a:r>
            <a:r>
              <a:rPr lang="cs-CZ" altLang="cs-CZ" dirty="0" err="1"/>
              <a:t>Pseudomonas</a:t>
            </a:r>
            <a:r>
              <a:rPr lang="cs-CZ" altLang="cs-CZ" dirty="0"/>
              <a:t>, </a:t>
            </a:r>
            <a:r>
              <a:rPr lang="cs-CZ" altLang="cs-CZ" dirty="0" err="1"/>
              <a:t>Serratia</a:t>
            </a:r>
            <a:r>
              <a:rPr lang="cs-CZ" altLang="cs-CZ" dirty="0"/>
              <a:t>, </a:t>
            </a:r>
            <a:r>
              <a:rPr lang="cs-CZ" altLang="cs-CZ" dirty="0" err="1"/>
              <a:t>Acinetobacter</a:t>
            </a:r>
            <a:r>
              <a:rPr lang="cs-CZ" altLang="cs-CZ" dirty="0"/>
              <a:t>, anaeroby. 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průběh</a:t>
            </a:r>
            <a:r>
              <a:rPr lang="cs-CZ" altLang="cs-CZ" sz="2000" dirty="0"/>
              <a:t> - nepříznivý, vysoký výskyt komplikací, horší prognóza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12741E-9CEF-4DBB-AE47-6B26D2666A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E9565C-CE9A-4F09-8789-29EB3E320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7DA059B-CF38-4142-8626-6229CA488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Nozokomiální pneumonie II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E0A0128-E5E4-414A-9823-6FEC9150CB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>
                <a:solidFill>
                  <a:srgbClr val="FF3300"/>
                </a:solidFill>
              </a:rPr>
              <a:t> </a:t>
            </a:r>
            <a:r>
              <a:rPr lang="cs-CZ" altLang="cs-CZ" sz="2000" dirty="0"/>
              <a:t>– zhoršení celkového stavu při základní probíhající chorobě, zhoršené dýchání, pocení, slabost, u </a:t>
            </a:r>
            <a:r>
              <a:rPr lang="cs-CZ" altLang="cs-CZ" sz="2000" dirty="0" err="1"/>
              <a:t>anergních</a:t>
            </a:r>
            <a:r>
              <a:rPr lang="cs-CZ" altLang="cs-CZ" sz="2000" dirty="0"/>
              <a:t> nemocných nemusí být patrné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  <a:r>
              <a:rPr lang="cs-CZ" altLang="cs-CZ" sz="2000" dirty="0"/>
              <a:t>– </a:t>
            </a:r>
            <a:r>
              <a:rPr lang="cs-CZ" altLang="cs-CZ" sz="2000" dirty="0" err="1"/>
              <a:t>bakterémie</a:t>
            </a:r>
            <a:r>
              <a:rPr lang="cs-CZ" altLang="cs-CZ" sz="2000" dirty="0"/>
              <a:t>, sepse, septický šok, multiorgánové selhání, tvorba abscesů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 </a:t>
            </a:r>
            <a:r>
              <a:rPr lang="cs-CZ" altLang="cs-CZ" sz="2000" dirty="0"/>
              <a:t>– vždy kombinací </a:t>
            </a:r>
            <a:r>
              <a:rPr lang="cs-CZ" altLang="cs-CZ" sz="2000" dirty="0" err="1"/>
              <a:t>i.v</a:t>
            </a:r>
            <a:r>
              <a:rPr lang="cs-CZ" altLang="cs-CZ" sz="2000" dirty="0"/>
              <a:t>. podávaných ATB empiricky s úpravou dle výsledků mikrobiologického vyšetření, 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hydratace, </a:t>
            </a:r>
            <a:r>
              <a:rPr lang="cs-CZ" altLang="cs-CZ" sz="2000" dirty="0" err="1"/>
              <a:t>sekretolytika</a:t>
            </a:r>
            <a:r>
              <a:rPr lang="cs-CZ" altLang="cs-CZ" sz="2000" dirty="0"/>
              <a:t>, podpora oběhu, výživy, profylaxe TEN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AACB70-7C73-421B-8228-518DE6130B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DD7111-8AD8-46E1-9B2A-46309C43C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1174FE6-E7B2-4A1B-9A0B-9C46D8AC6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Pneumonie </a:t>
            </a:r>
            <a:r>
              <a:rPr lang="cs-CZ" altLang="cs-CZ" dirty="0" err="1"/>
              <a:t>imunokompromitovaných</a:t>
            </a:r>
            <a:r>
              <a:rPr lang="cs-CZ" altLang="cs-CZ" dirty="0"/>
              <a:t> I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42AC0DC-3C3C-4A4C-B3F7-52B3BC1F70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pneumonie komplikující průběh stavů spojených s imunosupresí (po CHT, transplantaci, HIV pozitivní pacienti)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</a:t>
            </a:r>
          </a:p>
          <a:p>
            <a:pPr lvl="1" eaLnBrk="1" hangingPunct="1"/>
            <a:r>
              <a:rPr lang="cs-CZ" altLang="cs-CZ" dirty="0"/>
              <a:t>běžné patogeny –</a:t>
            </a:r>
            <a:r>
              <a:rPr lang="cs-CZ" altLang="cs-CZ" dirty="0" err="1"/>
              <a:t>Klebsiella</a:t>
            </a:r>
            <a:r>
              <a:rPr lang="cs-CZ" altLang="cs-CZ" dirty="0"/>
              <a:t> </a:t>
            </a:r>
            <a:r>
              <a:rPr lang="cs-CZ" altLang="cs-CZ" dirty="0" err="1"/>
              <a:t>pneumoniae</a:t>
            </a:r>
            <a:r>
              <a:rPr lang="cs-CZ" altLang="cs-CZ" dirty="0"/>
              <a:t>, </a:t>
            </a:r>
            <a:r>
              <a:rPr lang="cs-CZ" altLang="cs-CZ" dirty="0" err="1"/>
              <a:t>Legionella</a:t>
            </a:r>
            <a:r>
              <a:rPr lang="cs-CZ" altLang="cs-CZ" dirty="0"/>
              <a:t>, </a:t>
            </a:r>
            <a:r>
              <a:rPr lang="cs-CZ" altLang="cs-CZ" dirty="0" err="1"/>
              <a:t>Pseudonomas</a:t>
            </a:r>
            <a:r>
              <a:rPr lang="cs-CZ" altLang="cs-CZ" dirty="0"/>
              <a:t> </a:t>
            </a:r>
            <a:r>
              <a:rPr lang="cs-CZ" altLang="cs-CZ" dirty="0" err="1"/>
              <a:t>aeruginosa</a:t>
            </a:r>
            <a:r>
              <a:rPr lang="cs-CZ" altLang="cs-CZ" dirty="0"/>
              <a:t>, anaeroby</a:t>
            </a:r>
          </a:p>
          <a:p>
            <a:pPr lvl="1" eaLnBrk="1" hangingPunct="1"/>
            <a:r>
              <a:rPr lang="cs-CZ" altLang="cs-CZ" dirty="0"/>
              <a:t>Oportunní agens: RS virus, herpes </a:t>
            </a:r>
            <a:r>
              <a:rPr lang="cs-CZ" altLang="cs-CZ" dirty="0" err="1"/>
              <a:t>zoster</a:t>
            </a:r>
            <a:r>
              <a:rPr lang="cs-CZ" altLang="cs-CZ" dirty="0"/>
              <a:t> virus, </a:t>
            </a:r>
            <a:r>
              <a:rPr lang="cs-CZ" altLang="cs-CZ" dirty="0" err="1"/>
              <a:t>Pneumocystis</a:t>
            </a:r>
            <a:r>
              <a:rPr lang="cs-CZ" altLang="cs-CZ" dirty="0"/>
              <a:t> </a:t>
            </a:r>
            <a:r>
              <a:rPr lang="cs-CZ" altLang="cs-CZ" dirty="0" err="1"/>
              <a:t>jiroveci</a:t>
            </a:r>
            <a:r>
              <a:rPr lang="cs-CZ" altLang="cs-CZ" dirty="0"/>
              <a:t>, </a:t>
            </a:r>
            <a:r>
              <a:rPr lang="cs-CZ" altLang="cs-CZ" dirty="0" err="1"/>
              <a:t>atyp</a:t>
            </a:r>
            <a:r>
              <a:rPr lang="cs-CZ" altLang="cs-CZ" dirty="0"/>
              <a:t>. mykobakterie, </a:t>
            </a:r>
            <a:r>
              <a:rPr lang="cs-CZ" altLang="cs-CZ" dirty="0" err="1"/>
              <a:t>Candida</a:t>
            </a:r>
            <a:r>
              <a:rPr lang="cs-CZ" altLang="cs-CZ" dirty="0"/>
              <a:t>, </a:t>
            </a:r>
            <a:r>
              <a:rPr lang="cs-CZ" altLang="cs-CZ" dirty="0" err="1"/>
              <a:t>Aspergilus</a:t>
            </a:r>
            <a:endParaRPr lang="cs-CZ" altLang="cs-CZ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 </a:t>
            </a:r>
            <a:r>
              <a:rPr lang="cs-CZ" altLang="cs-CZ" sz="2000" dirty="0"/>
              <a:t>– celkové zhoršení stavu, vzestup teplot, narůstající dušnost, poslechově nález od negativního po výrazné chropy difúzně, pleurální výpotek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F9C4A84-7C43-4A44-A164-6698A5CFD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Záněty plic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E86533C-1A52-4C8C-8855-9BCD68383F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akutní zánětlivé onemocnění, které postihuje plicní alveoly, respirační bronchioly a plicní </a:t>
            </a:r>
            <a:r>
              <a:rPr lang="cs-CZ" altLang="cs-CZ" sz="2000" dirty="0" err="1"/>
              <a:t>intersticium</a:t>
            </a:r>
            <a:endParaRPr lang="cs-CZ" altLang="cs-CZ" sz="2000" dirty="0"/>
          </a:p>
          <a:p>
            <a:pPr eaLnBrk="1" hangingPunct="1">
              <a:lnSpc>
                <a:spcPct val="90000"/>
              </a:lnSpc>
              <a:defRPr/>
            </a:pPr>
            <a:endParaRPr lang="cs-CZ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chemeClr val="tx2"/>
                </a:solidFill>
              </a:rPr>
              <a:t>klinicky</a:t>
            </a:r>
            <a:r>
              <a:rPr lang="cs-CZ" sz="2000" dirty="0"/>
              <a:t> je stav definován jako nález čerstvého </a:t>
            </a:r>
            <a:r>
              <a:rPr lang="cs-CZ" sz="2000" i="1" dirty="0"/>
              <a:t>infiltrátu na RTG </a:t>
            </a:r>
            <a:r>
              <a:rPr lang="cs-CZ" sz="2000" dirty="0"/>
              <a:t>hrudníku spolu s </a:t>
            </a:r>
            <a:r>
              <a:rPr lang="cs-CZ" sz="2000" i="1" dirty="0"/>
              <a:t>nejméně dvěma příznaky infekce respiračního traktu </a:t>
            </a:r>
            <a:r>
              <a:rPr lang="cs-CZ" sz="2000" dirty="0"/>
              <a:t>(nejčastěji kašel, dále dušnost, bolest na hrudníku, horečka a poslechový nález)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patogeneze</a:t>
            </a:r>
            <a:r>
              <a:rPr lang="cs-CZ" altLang="cs-CZ" sz="2000" dirty="0"/>
              <a:t> – překrvení plic, infiltrace alveolů, </a:t>
            </a:r>
            <a:r>
              <a:rPr lang="cs-CZ" altLang="cs-CZ" sz="2000" dirty="0" err="1"/>
              <a:t>intersticia</a:t>
            </a:r>
            <a:r>
              <a:rPr lang="cs-CZ" altLang="cs-CZ" sz="2000" dirty="0"/>
              <a:t> a/nebo dalších struktur, tím se redukuje dýchací plocha nebo výměna plynů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40B2CB-341E-4097-A351-CFF0164B1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CD1A5F-2262-4FF1-9B43-2BD89A734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390386-B9C7-41DF-8297-E83D3E2072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01C755-2809-48E1-A928-DC4F8602BE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C3DAC1F-525A-4857-9A42-937F1232E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Pneumonie imunokompromitovaných II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24EA4B3-544A-4E1B-8110-BB436FD9E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RTG – disperzní stíny difúzně, u nemocných v </a:t>
            </a:r>
            <a:r>
              <a:rPr lang="cs-CZ" altLang="cs-CZ" sz="2000" dirty="0" err="1"/>
              <a:t>neutropenii</a:t>
            </a:r>
            <a:r>
              <a:rPr lang="cs-CZ" altLang="cs-CZ" sz="2000" dirty="0"/>
              <a:t> obraz chudý, při nejasném nálezu bronchoskopie s bronchoalveolární </a:t>
            </a:r>
            <a:r>
              <a:rPr lang="cs-CZ" altLang="cs-CZ" sz="2000" dirty="0" err="1"/>
              <a:t>laváží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  <a:r>
              <a:rPr lang="cs-CZ" altLang="cs-CZ" sz="2000" dirty="0"/>
              <a:t>– rozvoj ARDS, DIC, septický šok s multiorgánovým selháním, možnost metastatického rozsevu infekce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průběh</a:t>
            </a:r>
            <a:r>
              <a:rPr lang="cs-CZ" altLang="cs-CZ" sz="2000" dirty="0"/>
              <a:t> – velmi dravý, během několika hodin od prvních příznaků může vzniknout nutnost řízené ventilace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947C82-3563-46D1-AB11-E9EFD3D13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E8E122-346A-4208-959B-D41C9F9C17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76957C6-9392-4A59-9FA8-27FF60A76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Pneumonie imunokompromitovaných III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F9217F3-8AED-43C3-99CA-69369CA1D7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razantní brzká léčba kombinací širokospektrých ATB, nutnost opakovaného odběru kvalitního materiálu pro mikrobiologické vyšetření, </a:t>
            </a:r>
            <a:r>
              <a:rPr lang="cs-CZ" altLang="cs-CZ" sz="2000" dirty="0" err="1"/>
              <a:t>oxygenoterapie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sekretolytika,inhalace</a:t>
            </a:r>
            <a:r>
              <a:rPr lang="cs-CZ" altLang="cs-CZ" sz="2000" dirty="0"/>
              <a:t>, podpora výživy, oběhu, podání </a:t>
            </a:r>
            <a:r>
              <a:rPr lang="cs-CZ" altLang="cs-CZ" sz="2000" dirty="0" err="1"/>
              <a:t>Ig</a:t>
            </a:r>
            <a:r>
              <a:rPr lang="cs-CZ" altLang="cs-CZ" sz="2000" dirty="0"/>
              <a:t>, profylaxe DIC, TEN, </a:t>
            </a:r>
            <a:r>
              <a:rPr lang="cs-CZ" altLang="cs-CZ" sz="2000" dirty="0" err="1"/>
              <a:t>Legionela</a:t>
            </a:r>
            <a:r>
              <a:rPr lang="cs-CZ" altLang="cs-CZ" sz="2000" dirty="0"/>
              <a:t> – erytromycin, </a:t>
            </a:r>
            <a:r>
              <a:rPr lang="cs-CZ" altLang="cs-CZ" sz="2000" dirty="0" err="1"/>
              <a:t>makrolidy</a:t>
            </a:r>
            <a:r>
              <a:rPr lang="cs-CZ" altLang="cs-CZ" sz="2000" dirty="0"/>
              <a:t>, CMV - </a:t>
            </a:r>
            <a:r>
              <a:rPr lang="cs-CZ" altLang="cs-CZ" sz="2000" dirty="0" err="1"/>
              <a:t>ganciclovir</a:t>
            </a:r>
            <a:r>
              <a:rPr lang="cs-CZ" altLang="cs-CZ" sz="2000" dirty="0"/>
              <a:t> 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8F5C7A-8AD7-4374-BB17-D62A5DA6F9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CFE62C-8625-4466-B015-1C4095A1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266CAAC-C20B-44F5-8924-4EAD4033F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Mykotické pneumonie I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CC53135-66E9-483A-9540-169B322235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zánět dýchacích cest a plicního parenchymu mykotického původu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	</a:t>
            </a:r>
            <a:r>
              <a:rPr lang="cs-CZ" altLang="cs-CZ" sz="2200" dirty="0"/>
              <a:t>-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000" dirty="0"/>
              <a:t>primární – histoplazmóza, blastomykóza (USA, Asie, Afrika)           </a:t>
            </a:r>
          </a:p>
          <a:p>
            <a:pPr marL="72000" indent="0" eaLnBrk="1" hangingPunct="1">
              <a:buNone/>
            </a:pPr>
            <a:r>
              <a:rPr lang="cs-CZ" altLang="cs-CZ" sz="2000" dirty="0"/>
              <a:t>		- sekundární - </a:t>
            </a:r>
            <a:r>
              <a:rPr lang="cs-CZ" altLang="cs-CZ" sz="2000" i="1" dirty="0" err="1"/>
              <a:t>Candida</a:t>
            </a:r>
            <a:r>
              <a:rPr lang="cs-CZ" altLang="cs-CZ" sz="2000" i="1" dirty="0"/>
              <a:t>,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Aspergilus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Mucor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Cryptococcus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neoformans</a:t>
            </a:r>
            <a:r>
              <a:rPr lang="cs-CZ" altLang="cs-CZ" sz="2000" dirty="0"/>
              <a:t>, 					</a:t>
            </a:r>
            <a:r>
              <a:rPr lang="cs-CZ" altLang="cs-CZ" sz="2000" dirty="0" err="1"/>
              <a:t>Nocardia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Pneumocystis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carinii</a:t>
            </a:r>
            <a:r>
              <a:rPr lang="cs-CZ" altLang="cs-CZ" sz="2000" dirty="0"/>
              <a:t> 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výskyt</a:t>
            </a:r>
            <a:r>
              <a:rPr lang="cs-CZ" altLang="cs-CZ" sz="2000" dirty="0"/>
              <a:t> – 20% HIV pozitivní prodělá </a:t>
            </a:r>
            <a:r>
              <a:rPr lang="cs-CZ" altLang="cs-CZ" sz="2000" dirty="0" err="1"/>
              <a:t>pneumocystovou</a:t>
            </a:r>
            <a:r>
              <a:rPr lang="cs-CZ" altLang="cs-CZ" sz="2000" dirty="0"/>
              <a:t> pneumonii jako první příznak manifestace, za dobu trvání AIDS prodělá tuto pneumonii 50% nemocných, v poslední době více u astmatiků léčených lokálními steroidy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648A49-E9B5-460F-8026-93AE5CC2EC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643D57-34D9-4E0E-8007-809035FDA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7D5195B-A608-4B5D-AFE9-3CD428B7E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Mykotické pneumonie II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2A2DB8F-471E-41AE-BDDF-CDAE93B816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plíživě, TT 38</a:t>
            </a:r>
            <a:r>
              <a:rPr lang="cs-CZ" altLang="cs-CZ" sz="2000" baseline="30000" dirty="0"/>
              <a:t>o</a:t>
            </a:r>
            <a:r>
              <a:rPr lang="cs-CZ" altLang="cs-CZ" sz="2000" dirty="0"/>
              <a:t>C, expektorace s příměsí krve, celkové zhoršení stavu, nereaguje na ATB, </a:t>
            </a:r>
            <a:r>
              <a:rPr lang="cs-CZ" altLang="cs-CZ" sz="2000" dirty="0" err="1"/>
              <a:t>pneumocysta</a:t>
            </a:r>
            <a:r>
              <a:rPr lang="cs-CZ" altLang="cs-CZ" sz="2000" dirty="0"/>
              <a:t> má rychlou progresi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RTG hrudníku – disperzní infiltráty, kulovitý útvar u </a:t>
            </a:r>
            <a:r>
              <a:rPr lang="cs-CZ" altLang="cs-CZ" sz="2000" dirty="0" err="1"/>
              <a:t>aspergilomu</a:t>
            </a:r>
            <a:r>
              <a:rPr lang="cs-CZ" altLang="cs-CZ" sz="2000" dirty="0"/>
              <a:t>, kultivace sputa, spolehlivě z BAL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  <a:r>
              <a:rPr lang="cs-CZ" altLang="cs-CZ" sz="2000" dirty="0"/>
              <a:t>– rozvoj ARDS, respirační insuficience, hlenové zátky s </a:t>
            </a:r>
            <a:r>
              <a:rPr lang="cs-CZ" altLang="cs-CZ" sz="2000" dirty="0" err="1"/>
              <a:t>atelektázou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fluconazol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amphotericin</a:t>
            </a:r>
            <a:r>
              <a:rPr lang="cs-CZ" altLang="cs-CZ" sz="2000" dirty="0"/>
              <a:t> B, </a:t>
            </a:r>
            <a:r>
              <a:rPr lang="cs-CZ" altLang="cs-CZ" sz="2000" dirty="0" err="1"/>
              <a:t>itraconazol</a:t>
            </a:r>
            <a:r>
              <a:rPr lang="cs-CZ" altLang="cs-CZ" sz="2000" dirty="0"/>
              <a:t>, u </a:t>
            </a:r>
            <a:r>
              <a:rPr lang="cs-CZ" altLang="cs-CZ" sz="2000" dirty="0" err="1"/>
              <a:t>pneumocysty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cotrimoxazol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preventivně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cotrimoxazol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pentacarinat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12B033-2937-4B06-A02B-A3F02D9DB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5A8DA8-B3D1-4A6B-887B-18E9DDA99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099BC7D-74ED-4B4A-92BD-80EFFDE03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Parazitární pneumonie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11DA079-2989-4822-A2D8-602E8C9866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zánět dýchacích cest způsobený parazity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amébiáza, toxoplazmóza, echinokokóza, askaridóza, </a:t>
            </a:r>
            <a:r>
              <a:rPr lang="cs-CZ" altLang="cs-CZ" sz="2000" dirty="0" err="1"/>
              <a:t>toxokaróza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dušnost, tachypnoe, horečka, zhoršení stavu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difuzně </a:t>
            </a:r>
            <a:r>
              <a:rPr lang="cs-CZ" altLang="cs-CZ" sz="2000" dirty="0" err="1"/>
              <a:t>chrůpky</a:t>
            </a:r>
            <a:r>
              <a:rPr lang="cs-CZ" altLang="cs-CZ" sz="2000" dirty="0"/>
              <a:t>, RTG hrudníku – mléčné infiltráty pomíjející hroty a báze, v KO </a:t>
            </a:r>
            <a:r>
              <a:rPr lang="cs-CZ" altLang="cs-CZ" sz="2000" dirty="0" err="1"/>
              <a:t>eosinofilie</a:t>
            </a:r>
            <a:r>
              <a:rPr lang="cs-CZ" altLang="cs-CZ" sz="2000" dirty="0"/>
              <a:t>, BAL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ARDS, abscesy, respirační insuficience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antiparazitika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antihelmintika</a:t>
            </a:r>
            <a:r>
              <a:rPr lang="cs-CZ" altLang="cs-CZ" sz="2000" dirty="0"/>
              <a:t>, 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sekretolytika</a:t>
            </a:r>
            <a:r>
              <a:rPr lang="cs-CZ" altLang="cs-CZ" sz="2000" dirty="0"/>
              <a:t>, intubace, řízená ventilace při RI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CF11A3-CC0D-4DB5-83FA-7BF7FD0C5A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517362-7552-44AF-B1D6-9E157FB9FA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7031E2C4-9A2C-4920-AE8A-55A85F97A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Plicní absces I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3B69638-2BF8-4F74-928D-AC662B6E66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lokalizovaný hnisavý proces s nekrózou plicní tkáně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aspirace, komplikace pneumonie, hematogenní rozsev, přestup z okolí, bronchogenní Ca, u starších oslabených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teploty, kašel, zhoršení stavu, </a:t>
            </a:r>
            <a:r>
              <a:rPr lang="cs-CZ" altLang="cs-CZ" sz="2000" dirty="0" err="1"/>
              <a:t>vomika</a:t>
            </a:r>
            <a:r>
              <a:rPr lang="cs-CZ" altLang="cs-CZ" sz="2000" dirty="0"/>
              <a:t>, hemoptýza, pleurální bolesti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může být </a:t>
            </a:r>
            <a:r>
              <a:rPr lang="cs-CZ" altLang="cs-CZ" sz="2000" dirty="0" err="1"/>
              <a:t>amforický</a:t>
            </a:r>
            <a:r>
              <a:rPr lang="cs-CZ" altLang="cs-CZ" sz="2000" dirty="0"/>
              <a:t> poklep, chropy, RTG hrudníku, kulovitý stín, </a:t>
            </a:r>
            <a:r>
              <a:rPr lang="cs-CZ" altLang="cs-CZ" sz="2000" dirty="0" err="1"/>
              <a:t>hydroaerický</a:t>
            </a:r>
            <a:r>
              <a:rPr lang="cs-CZ" altLang="cs-CZ" sz="2000" dirty="0"/>
              <a:t> efekt, pleurální reakce, mikrobiologie sputa, bronchoskopie s </a:t>
            </a:r>
            <a:r>
              <a:rPr lang="cs-CZ" altLang="cs-CZ" sz="2000" dirty="0" err="1"/>
              <a:t>laváží</a:t>
            </a:r>
            <a:r>
              <a:rPr lang="cs-CZ" altLang="cs-CZ" sz="2000" dirty="0"/>
              <a:t>, CT,  HRCT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AB2B8F-079E-4F26-BBBE-022B153DB2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C43A3B-B4FA-4333-A075-0655259D9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973BBCD-5209-4F86-8D1A-E81067D99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Plicní absces II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43DA305-99BE-45F0-BE78-2E17371B59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metastatické abscesy – ledviny, CNS, přestup do mediastina, rozvoj </a:t>
            </a:r>
            <a:r>
              <a:rPr lang="cs-CZ" altLang="cs-CZ" sz="2000" dirty="0" err="1"/>
              <a:t>pyopneumothoraxu</a:t>
            </a:r>
            <a:r>
              <a:rPr lang="cs-CZ" altLang="cs-CZ" sz="2000" dirty="0"/>
              <a:t>, empyému, progrese do sepse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masivně a dlouhodobě ATB, nejlépe v kombinace proti aerobním a anaerobním původcům, lokálně výplachy ATB, drenážní poloha, chirurgické odstranění při chronicitě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301272-A8D6-4E09-8E3F-D97FDCA477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27650" name="Zástupný symbol pro číslo snímku 3">
            <a:extLst>
              <a:ext uri="{FF2B5EF4-FFF2-40B4-BE49-F238E27FC236}">
                <a16:creationId xmlns:a16="http://schemas.microsoft.com/office/drawing/2014/main" id="{499201ED-BD5B-4E80-8226-CE6BB9A50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0F34DA-99DE-4DDF-81AB-490266A704C2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9A6F958-610A-4EF8-8208-CE667FA4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Abscedující</a:t>
            </a:r>
            <a:r>
              <a:rPr lang="cs-CZ" altLang="cs-CZ" dirty="0"/>
              <a:t> pneumonie horního laloku pravé plíce</a:t>
            </a:r>
            <a:br>
              <a:rPr lang="en-US" altLang="cs-CZ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cs-CZ" dirty="0"/>
          </a:p>
        </p:txBody>
      </p:sp>
      <p:pic>
        <p:nvPicPr>
          <p:cNvPr id="27651" name="Picture 1026" descr="PC - Medunová - před léčbou">
            <a:extLst>
              <a:ext uri="{FF2B5EF4-FFF2-40B4-BE49-F238E27FC236}">
                <a16:creationId xmlns:a16="http://schemas.microsoft.com/office/drawing/2014/main" id="{43C7A4DB-1F7B-4444-8BA0-E55F7E22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61" y="1171576"/>
            <a:ext cx="5210154" cy="492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1027">
            <a:extLst>
              <a:ext uri="{FF2B5EF4-FFF2-40B4-BE49-F238E27FC236}">
                <a16:creationId xmlns:a16="http://schemas.microsoft.com/office/drawing/2014/main" id="{D206772D-5E51-4763-AA95-02E49ED9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260350"/>
            <a:ext cx="7777162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cs-CZ" sz="36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5C9569-A741-425D-9589-37AE9B92AE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E86182-8401-4256-A5E5-14572BA2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6D5C8873-1215-4F61-9438-3463C035D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Plicní gangréna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F4CAB47-3E55-4510-AECC-84BBBA551C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difúzní hnisavý proces s mnohočetnými rozpady plicní tkáně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vždy u oslabených, po hrudních operacích (lobektomie), nejčastěji anaeroby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dušnost, teploty, zhoršení stavu, dráždivý kašel, čokoládové sputum, respirační insuficience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difúzně chropy, RTG - cárovité zastření v horních polích, CT – infiltráty s </a:t>
            </a:r>
            <a:r>
              <a:rPr lang="cs-CZ" altLang="cs-CZ" sz="2000" dirty="0" err="1"/>
              <a:t>kolikvací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prakticky vždy RI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antianaerobní</a:t>
            </a:r>
            <a:r>
              <a:rPr lang="cs-CZ" altLang="cs-CZ" sz="2000" dirty="0"/>
              <a:t> ATB, </a:t>
            </a:r>
            <a:r>
              <a:rPr lang="cs-CZ" altLang="cs-CZ" sz="2000" dirty="0" err="1"/>
              <a:t>megadávky</a:t>
            </a:r>
            <a:r>
              <a:rPr lang="cs-CZ" altLang="cs-CZ" sz="2000" dirty="0"/>
              <a:t> PNC, </a:t>
            </a:r>
            <a:r>
              <a:rPr lang="cs-CZ" altLang="cs-CZ" sz="2000" dirty="0" err="1"/>
              <a:t>metronidazol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linkomycin</a:t>
            </a:r>
            <a:r>
              <a:rPr lang="cs-CZ" altLang="cs-CZ" sz="2000" dirty="0"/>
              <a:t>, CLMP, 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odsávání, lokální </a:t>
            </a:r>
            <a:r>
              <a:rPr lang="cs-CZ" altLang="cs-CZ" sz="2000" dirty="0" err="1"/>
              <a:t>laváže</a:t>
            </a:r>
            <a:r>
              <a:rPr lang="cs-CZ" altLang="cs-CZ" sz="2000" dirty="0"/>
              <a:t> ATB, intubace, řízená ventilace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4DB30B-4D72-4194-BEF3-6EC8A50C7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B829EC-A3A4-477E-B6CF-5D54E0F4B9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F8579A7-0F62-4469-8A0C-B24DA3C4D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Neinfekční záněty plic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3BA5701-3A91-41BA-8947-6E96DD6997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>
                <a:solidFill>
                  <a:schemeClr val="tx2"/>
                </a:solidFill>
              </a:rPr>
              <a:t>aspirační pneumonie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>
                <a:solidFill>
                  <a:schemeClr val="tx2"/>
                </a:solidFill>
              </a:rPr>
              <a:t>inhalační pneumonie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 err="1">
                <a:solidFill>
                  <a:schemeClr val="tx2"/>
                </a:solidFill>
              </a:rPr>
              <a:t>postiradiační</a:t>
            </a:r>
            <a:r>
              <a:rPr lang="cs-CZ" altLang="cs-CZ" sz="2500" b="1" dirty="0">
                <a:solidFill>
                  <a:schemeClr val="tx2"/>
                </a:solidFill>
              </a:rPr>
              <a:t> pneumonie, polékové poškození plic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AD6114C0-0CC6-4B05-BF58-8D7B06F74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487575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Pneumonie</a:t>
            </a:r>
          </a:p>
        </p:txBody>
      </p:sp>
      <p:sp>
        <p:nvSpPr>
          <p:cNvPr id="4099" name="Zástupný obsah 2">
            <a:extLst>
              <a:ext uri="{FF2B5EF4-FFF2-40B4-BE49-F238E27FC236}">
                <a16:creationId xmlns:a16="http://schemas.microsoft.com/office/drawing/2014/main" id="{C65B8567-A714-4420-BC35-29B0D40137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171576"/>
            <a:ext cx="10753200" cy="4139998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solidFill>
                  <a:schemeClr val="tx2"/>
                </a:solidFill>
              </a:rPr>
              <a:t>Dělení: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dle agens: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400" dirty="0"/>
              <a:t>infekční (bakterie, viry, houby, paraziti)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400" dirty="0"/>
              <a:t>neinfekční (inhalační, alergické, </a:t>
            </a:r>
            <a:r>
              <a:rPr lang="cs-CZ" altLang="cs-CZ" sz="2400" dirty="0" err="1"/>
              <a:t>iatrogenní</a:t>
            </a:r>
            <a:r>
              <a:rPr lang="cs-CZ" altLang="cs-CZ" sz="2400" dirty="0"/>
              <a:t> – po lécích)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dle </a:t>
            </a:r>
            <a:r>
              <a:rPr lang="cs-CZ" altLang="cs-CZ" sz="2400" dirty="0" err="1"/>
              <a:t>patomorfologie</a:t>
            </a:r>
            <a:r>
              <a:rPr lang="cs-CZ" altLang="cs-CZ" sz="2400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400" dirty="0"/>
              <a:t>povrchové – bronchopneumonie, pneumonie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2400" dirty="0"/>
              <a:t>Lobulární - lalůčkové (ložiskové), lobární – lalokové, </a:t>
            </a:r>
            <a:r>
              <a:rPr lang="cs-CZ" altLang="cs-CZ" sz="2400" dirty="0" err="1"/>
              <a:t>alární</a:t>
            </a:r>
            <a:endParaRPr lang="cs-CZ" altLang="cs-CZ" sz="2400" dirty="0"/>
          </a:p>
          <a:p>
            <a:pPr lvl="2" eaLnBrk="1" hangingPunct="1">
              <a:lnSpc>
                <a:spcPct val="90000"/>
              </a:lnSpc>
            </a:pPr>
            <a:r>
              <a:rPr lang="cs-CZ" altLang="cs-CZ" sz="2400" dirty="0"/>
              <a:t>hluboké tzv. intersticiální – pneumonitidy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2400" dirty="0"/>
              <a:t>Nehnisavé, rozpadové, </a:t>
            </a:r>
            <a:r>
              <a:rPr lang="cs-CZ" altLang="cs-CZ" sz="2400" dirty="0" err="1"/>
              <a:t>proliferativní</a:t>
            </a:r>
            <a:endParaRPr lang="cs-CZ" altLang="cs-CZ" sz="2400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dle epidemiologie: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400" dirty="0"/>
              <a:t> komunitní, CAP – </a:t>
            </a:r>
            <a:r>
              <a:rPr lang="cs-CZ" altLang="cs-CZ" sz="2400" dirty="0" err="1"/>
              <a:t>community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acquired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pneumonia</a:t>
            </a:r>
            <a:endParaRPr lang="cs-CZ" altLang="cs-CZ" sz="2400" dirty="0"/>
          </a:p>
          <a:p>
            <a:pPr lvl="2" eaLnBrk="1" hangingPunct="1">
              <a:lnSpc>
                <a:spcPct val="90000"/>
              </a:lnSpc>
            </a:pPr>
            <a:r>
              <a:rPr lang="cs-CZ" altLang="cs-CZ" sz="2400" dirty="0"/>
              <a:t> </a:t>
            </a:r>
            <a:r>
              <a:rPr lang="cs-CZ" altLang="cs-CZ" sz="2400" dirty="0" err="1"/>
              <a:t>nozokomiální</a:t>
            </a:r>
            <a:r>
              <a:rPr lang="cs-CZ" altLang="cs-CZ" sz="2400" dirty="0"/>
              <a:t>, HAP – </a:t>
            </a:r>
            <a:r>
              <a:rPr lang="cs-CZ" altLang="cs-CZ" sz="2400" dirty="0" err="1"/>
              <a:t>hospital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acquired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pneumonia</a:t>
            </a:r>
            <a:endParaRPr lang="cs-CZ" altLang="cs-CZ" sz="2400" dirty="0"/>
          </a:p>
          <a:p>
            <a:pPr lvl="3" eaLnBrk="1" hangingPunct="1">
              <a:lnSpc>
                <a:spcPct val="90000"/>
              </a:lnSpc>
            </a:pPr>
            <a:r>
              <a:rPr lang="cs-CZ" altLang="cs-CZ" sz="2400" dirty="0"/>
              <a:t> ventilátorová pneumonie, VAP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400" dirty="0"/>
              <a:t>u </a:t>
            </a:r>
            <a:r>
              <a:rPr lang="cs-CZ" altLang="cs-CZ" sz="2400" dirty="0" err="1"/>
              <a:t>imunokompromitovaných</a:t>
            </a:r>
            <a:r>
              <a:rPr lang="cs-CZ" altLang="cs-CZ" sz="2400" dirty="0"/>
              <a:t>, PIIH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dirty="0"/>
          </a:p>
          <a:p>
            <a:pPr lvl="3" eaLnBrk="1" hangingPunct="1">
              <a:lnSpc>
                <a:spcPct val="90000"/>
              </a:lnSpc>
            </a:pPr>
            <a:endParaRPr lang="cs-CZ" altLang="cs-CZ" dirty="0"/>
          </a:p>
          <a:p>
            <a:pPr lvl="1" eaLnBrk="1" hangingPunct="1"/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3FC77D-C993-4C87-AFFE-EDE2ABCCFE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9BBC6F-0F56-4C09-9185-E23A9FBF8C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5193C-ADB3-41B7-94DE-FB05F1A1C6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18F60E-EC00-46B8-9405-B2D061886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86412BFC-BCFF-43CE-9E55-F9C252BB3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Aspirační pneumonie I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239A714-E410-4B5F-BD86-FE612BB083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zánětlivá odpověď dýchacích cest a plicního parenchymu na kontakt s chemicky aktivní látkou (žaludeční obsah, cizí těleso)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aspirace žaludečního obsahu, aspirace chemických substancí při nehodách </a:t>
            </a:r>
          </a:p>
          <a:p>
            <a:pPr eaLnBrk="1" hangingPunct="1"/>
            <a:r>
              <a:rPr lang="cs-CZ" altLang="cs-CZ" sz="2000" dirty="0"/>
              <a:t>často u imobilních ležících pac., u pac. s polykacími potížemi (po CMP), při výkonech (zavádění TSK, intubaci)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dušnost s cyanózou, bronchiální hypersekrece, bronchospasmus až akutní dušení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7F21A7-66D9-4032-B969-22044B7E62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3F11D9-5BC7-49DA-B40E-9485DEFE85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C6C52A92-22A5-46FF-B9B1-EAB948B7B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Aspirační pneumonie II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B8050EE-46F0-4FB9-8459-5845AD3B0E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anamnéza,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průkaz substance z bronchoskopie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RTG – difúzní infiltrace až obraz plicního edému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plicní edém, ARDS, RI, plicní absces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bronchiální </a:t>
            </a:r>
            <a:r>
              <a:rPr lang="cs-CZ" altLang="cs-CZ" sz="2000" dirty="0" err="1"/>
              <a:t>laváže</a:t>
            </a:r>
            <a:r>
              <a:rPr lang="cs-CZ" altLang="cs-CZ" sz="2000" dirty="0"/>
              <a:t>, ATB, intubace, řízená ventilace, po dobu trvání nebezpečí zvracení </a:t>
            </a:r>
            <a:r>
              <a:rPr lang="cs-CZ" altLang="cs-CZ" sz="2000" dirty="0" err="1"/>
              <a:t>nasogastrická</a:t>
            </a:r>
            <a:r>
              <a:rPr lang="cs-CZ" altLang="cs-CZ" sz="2000" dirty="0"/>
              <a:t> sonda 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136ED9-B01E-433E-B4AD-55FB317A79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D3DD2D-AFFC-47CF-BB5B-8F3D4AFB2B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AA06DA2-0619-47E6-9249-79F429275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Inhalační pneumonie I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400E371-F472-4ACA-9EDE-702168579A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>
                <a:solidFill>
                  <a:srgbClr val="FF3300"/>
                </a:solidFill>
              </a:rPr>
              <a:t> </a:t>
            </a:r>
            <a:r>
              <a:rPr lang="cs-CZ" altLang="cs-CZ" sz="2000" dirty="0"/>
              <a:t>– zánětlivá odpověď dýchacích cest a plicního parenchymu na kontakt s plynnými látkami nebo s mikročásticemi ve vdechovaném vzduchu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oxidy síry, dusíku, ozón, chlór, amoniak, formaldehyd, radon, azbest,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plyny rozpustné ve vodě poškozují dýchací cesty,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plyny hůře rozpustné poškozují alveoly,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oxidující plyny poškozují buněčné enzymy,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plyny ovlivňující pH mění propustnost kapilár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kombinované poškození (chemické a termické) – zplodiny požáru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60FDE2-15D9-4ECE-9C0B-CC8B614A0D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207F86-9C34-468D-9841-C066F76B6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54307591-425A-4DA0-B914-5570ADF05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Inhalační pneumonie II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E896BFC-8A78-4976-A820-1C0DD5F8F3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pálení v očích, slzení, pálení v nosu, otok sliznic, dušnost, dráždivý kašel, bolesti na hrudi, možnost otoku epiglottis a hrtanu</a:t>
            </a:r>
          </a:p>
          <a:p>
            <a:pPr eaLnBrk="1" hangingPunct="1"/>
            <a:r>
              <a:rPr lang="cs-CZ" altLang="cs-CZ" sz="20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suché </a:t>
            </a:r>
            <a:r>
              <a:rPr lang="cs-CZ" altLang="cs-CZ" sz="2000" dirty="0" err="1"/>
              <a:t>fenomeny</a:t>
            </a:r>
            <a:r>
              <a:rPr lang="cs-CZ" altLang="cs-CZ" sz="2000" dirty="0"/>
              <a:t>, prodloužené </a:t>
            </a:r>
            <a:r>
              <a:rPr lang="cs-CZ" altLang="cs-CZ" sz="2000" dirty="0" err="1"/>
              <a:t>exspirium</a:t>
            </a:r>
            <a:r>
              <a:rPr lang="cs-CZ" altLang="cs-CZ" sz="2000" dirty="0"/>
              <a:t>, RTG – difúzní zastření až obraz edému, spirometrie  obstrukce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ARDS, RI, nekróza výstelky, abscesy, plicní fibróza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- 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preventivně ATB, steroidů, lokální ošetření spojivek a nosní sliznice steroidy, intubace, řízená  ventilace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prevence</a:t>
            </a:r>
            <a:r>
              <a:rPr lang="cs-CZ" altLang="cs-CZ" sz="2000" dirty="0"/>
              <a:t> - respirátory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824CB9-2A6D-49B1-B71F-D3AA2D9650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916CE5-42FA-418A-8EC2-7ADE025334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2408D204-D0F3-4327-9ABA-8813C8C68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Postiradiační</a:t>
            </a:r>
            <a:r>
              <a:rPr lang="cs-CZ" altLang="cs-CZ" dirty="0"/>
              <a:t> pneumonie,</a:t>
            </a:r>
            <a:br>
              <a:rPr lang="cs-CZ" altLang="cs-CZ" dirty="0"/>
            </a:br>
            <a:r>
              <a:rPr lang="cs-CZ" altLang="cs-CZ" dirty="0"/>
              <a:t>polékové poškození plic I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CE38E70-F559-4F1C-B7CB-A440541A65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z="2000" dirty="0">
              <a:solidFill>
                <a:srgbClr val="FF3300"/>
              </a:solidFill>
            </a:endParaRPr>
          </a:p>
          <a:p>
            <a:pPr eaLnBrk="1" hangingPunct="1"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reakce plicní tkáně a dýchacích cest na ozáření hrudníku nebo na podání léků (</a:t>
            </a:r>
            <a:r>
              <a:rPr lang="cs-CZ" altLang="cs-CZ" sz="2000" dirty="0" err="1"/>
              <a:t>busulfan</a:t>
            </a:r>
            <a:r>
              <a:rPr lang="cs-CZ" altLang="cs-CZ" sz="2000" dirty="0"/>
              <a:t>, nitrofurantoin, </a:t>
            </a:r>
            <a:r>
              <a:rPr lang="cs-CZ" altLang="cs-CZ" sz="2000" dirty="0" err="1"/>
              <a:t>amiodaron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bleomycin</a:t>
            </a:r>
            <a:r>
              <a:rPr lang="cs-CZ" altLang="cs-CZ" sz="2000" dirty="0"/>
              <a:t>)</a:t>
            </a:r>
          </a:p>
          <a:p>
            <a:pPr eaLnBrk="1" hangingPunct="1"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</a:t>
            </a:r>
          </a:p>
          <a:p>
            <a:pPr marL="0" indent="0">
              <a:buClr>
                <a:srgbClr val="FF3300"/>
              </a:buClr>
              <a:buNone/>
              <a:defRPr/>
            </a:pPr>
            <a:r>
              <a:rPr lang="cs-CZ" altLang="cs-CZ" sz="2000" dirty="0"/>
              <a:t>1. po ozáření změny </a:t>
            </a:r>
            <a:r>
              <a:rPr lang="cs-CZ" altLang="cs-CZ" sz="2000" dirty="0" err="1"/>
              <a:t>subcelulární</a:t>
            </a:r>
            <a:r>
              <a:rPr lang="cs-CZ" altLang="cs-CZ" sz="2000" dirty="0"/>
              <a:t>, deskvamace alveolární buněk, vznik kapilárních trombóz, </a:t>
            </a:r>
            <a:r>
              <a:rPr lang="cs-CZ" altLang="cs-CZ" sz="2000" i="1" dirty="0"/>
              <a:t>vznik plicní fibrózy</a:t>
            </a:r>
            <a:r>
              <a:rPr lang="cs-CZ" altLang="cs-CZ" sz="2000" dirty="0"/>
              <a:t>, začíná 1 - 4 měsíce od zahájení ozáření, zhoršuje se podobu dvou let, potom se stabilizuje</a:t>
            </a:r>
          </a:p>
          <a:p>
            <a:pPr marL="0" indent="0">
              <a:buClr>
                <a:srgbClr val="FF3300"/>
              </a:buClr>
              <a:buNone/>
              <a:defRPr/>
            </a:pPr>
            <a:r>
              <a:rPr lang="cs-CZ" altLang="cs-CZ" sz="2000" dirty="0"/>
              <a:t>2. po podání léků – akutní vznik alergické pneumonitidy 1. - 4. den užívání léku, poté dlouhodobé postižení charakteru plicní fibrózy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6C7095-E68D-4AA3-B057-3585A2B13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744641-96B2-45D8-8226-8F573B7A7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933DFE0-E6E1-4784-9983-661601A18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Postiradiační</a:t>
            </a:r>
            <a:r>
              <a:rPr lang="cs-CZ" altLang="cs-CZ" dirty="0"/>
              <a:t> pneumonie, </a:t>
            </a:r>
            <a:br>
              <a:rPr lang="cs-CZ" altLang="cs-CZ" dirty="0"/>
            </a:br>
            <a:r>
              <a:rPr lang="cs-CZ" altLang="cs-CZ" dirty="0"/>
              <a:t>polékové poškození plic II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AFC2FB4-55C5-4D3D-A134-9CC34CB0D0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dirty="0">
              <a:solidFill>
                <a:srgbClr val="FF3300"/>
              </a:solidFill>
            </a:endParaRP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suchý dráždivý kašel, teploty, později rozvoj dušnosti v závislosti na dávce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poslechově nekonstantní nepřízvučné </a:t>
            </a:r>
            <a:r>
              <a:rPr lang="cs-CZ" altLang="cs-CZ" sz="2000" dirty="0" err="1"/>
              <a:t>chrůpky</a:t>
            </a:r>
            <a:r>
              <a:rPr lang="cs-CZ" altLang="cs-CZ" sz="2000" dirty="0"/>
              <a:t>, RTG – zastření a známky </a:t>
            </a:r>
            <a:r>
              <a:rPr lang="cs-CZ" altLang="cs-CZ" sz="2000" dirty="0" err="1"/>
              <a:t>fibrotizace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plicní fibróza, RI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steroidy v akutním stadiu, později podpůrný efekt, léčba komplikací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6DE96E-152F-41E2-AA98-43B740E65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D63932-6DEF-49E8-8816-AAEB5F1B3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36866" name="Nadpis 1">
            <a:extLst>
              <a:ext uri="{FF2B5EF4-FFF2-40B4-BE49-F238E27FC236}">
                <a16:creationId xmlns:a16="http://schemas.microsoft.com/office/drawing/2014/main" id="{B733DBFA-8C6E-4C22-AE27-FFAE8AF2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Pneumokoniózy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608461-256D-4C6A-88C5-1A17EC1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39460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profesionální respirační onemocnění, vyvolaná dlouhodobou inhalací anorganických prachů, které vyvolají následně fibrózu plicní tkáně</a:t>
            </a:r>
          </a:p>
          <a:p>
            <a:pPr>
              <a:defRPr/>
            </a:pPr>
            <a:r>
              <a:rPr lang="cs-CZ" sz="2200" dirty="0">
                <a:solidFill>
                  <a:schemeClr val="tx2"/>
                </a:solidFill>
              </a:rPr>
              <a:t>silikóza</a:t>
            </a:r>
            <a:r>
              <a:rPr lang="cs-CZ" sz="2000" dirty="0"/>
              <a:t> inhalace prachu s oxidem křemičitým, vyznačuje se zánětem a jizvením v podobě </a:t>
            </a:r>
            <a:r>
              <a:rPr lang="cs-CZ" sz="2000" dirty="0" err="1"/>
              <a:t>nodulárních</a:t>
            </a:r>
            <a:r>
              <a:rPr lang="cs-CZ" sz="2000" dirty="0"/>
              <a:t> ložisek především v horních plicních polích. Celosvětově jde o nejrozšířenější profesionální onemocnění.</a:t>
            </a:r>
          </a:p>
          <a:p>
            <a:pPr>
              <a:defRPr/>
            </a:pPr>
            <a:r>
              <a:rPr lang="cs-CZ" sz="2200" dirty="0">
                <a:solidFill>
                  <a:schemeClr val="tx2"/>
                </a:solidFill>
              </a:rPr>
              <a:t>pneumokonióza</a:t>
            </a:r>
            <a:r>
              <a:rPr lang="cs-CZ" sz="2000" dirty="0"/>
              <a:t> uhlokopů vyvolává dlouhodobá expozice černouhelnému prachu u horníků. </a:t>
            </a:r>
          </a:p>
          <a:p>
            <a:pPr>
              <a:defRPr/>
            </a:pPr>
            <a:r>
              <a:rPr lang="cs-CZ" sz="2200" dirty="0">
                <a:solidFill>
                  <a:schemeClr val="tx2"/>
                </a:solidFill>
              </a:rPr>
              <a:t>azbestóza</a:t>
            </a:r>
            <a:r>
              <a:rPr lang="cs-CZ" sz="2000" dirty="0"/>
              <a:t> je chronické zánětlivé onemocnění postihující plicní parenchym, které se vyvíjí po dlouhodobé nadměrné expozici vláknům azbestu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AEE232-936D-4231-A4A4-B9FDBB19C2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33A1F1-0CFB-4FD2-BFC7-B657B6BF54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68B2BF9-D660-4458-93A2-4CBA63156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Pneumokoniózy – silikóza I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EA12A5A-5723-49B9-98D4-2BCB33E753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postižení plicního parenchymu způsobené oxidem křemičitým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křemičitý prach pohlcují plicní makrofágy, ty uvolňují kyslíkové radikály a růstové faktory, aktivují fibroblasty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narůstající dušnost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RTG obraz se vyvíjí – </a:t>
            </a:r>
            <a:r>
              <a:rPr lang="cs-CZ" altLang="cs-CZ" sz="2000" dirty="0" err="1"/>
              <a:t>retikulace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nodulace</a:t>
            </a:r>
            <a:r>
              <a:rPr lang="cs-CZ" altLang="cs-CZ" sz="2000" dirty="0"/>
              <a:t>, vazivové uzly, </a:t>
            </a:r>
            <a:r>
              <a:rPr lang="cs-CZ" altLang="cs-CZ" sz="2000" dirty="0" err="1"/>
              <a:t>retrakce</a:t>
            </a:r>
            <a:r>
              <a:rPr lang="cs-CZ" altLang="cs-CZ" sz="2000" dirty="0"/>
              <a:t> – přetažení mediastina, postupující dechová nedostatečnost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852AD7-0003-44DA-8381-F9A8FA836F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4FFDFA-36A4-4755-9632-502860C17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AE1A3E0E-C423-44EB-AD70-DFABBF136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Silikóza plic - RTG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877C3A6F-547E-4E3B-B53E-FDF015C05C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301292"/>
            <a:ext cx="4766400" cy="4674547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7E1AAA-DDBD-421F-AF4D-0C5D9CC831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4AD4CD-96A7-4702-BDB4-81F88F336C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9981306-39EA-4E58-ACA1-BC07538EE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Pneumokoniózy – silikóza II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61B8A13-4C97-4D0F-A86E-1B53C7D8DD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>
                <a:solidFill>
                  <a:srgbClr val="FF3300"/>
                </a:solidFill>
              </a:rPr>
              <a:t> </a:t>
            </a:r>
            <a:r>
              <a:rPr lang="cs-CZ" altLang="cs-CZ" sz="2000" dirty="0"/>
              <a:t>– přetížení pravé komory a </a:t>
            </a:r>
            <a:r>
              <a:rPr lang="cs-CZ" altLang="cs-CZ" sz="2000" dirty="0" err="1"/>
              <a:t>cor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pulmonale</a:t>
            </a:r>
            <a:r>
              <a:rPr lang="cs-CZ" altLang="cs-CZ" sz="2000" dirty="0"/>
              <a:t>, RI, predispozice k malignímu bujení, k TBC infekci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jen symptomatická, onemocnění progreduje i po přerušení kontaktu se škodlivinou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preventivní opatření </a:t>
            </a:r>
            <a:r>
              <a:rPr lang="cs-CZ" altLang="cs-CZ" sz="2000" dirty="0"/>
              <a:t>– používání ochranných prostředků, větrání, pravidelné kontroly pracovníků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044">
            <a:extLst>
              <a:ext uri="{FF2B5EF4-FFF2-40B4-BE49-F238E27FC236}">
                <a16:creationId xmlns:a16="http://schemas.microsoft.com/office/drawing/2014/main" id="{B5EB3424-77AC-4962-9767-2480C4C2E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5263" r="5698" b="7018"/>
          <a:stretch>
            <a:fillRect/>
          </a:stretch>
        </p:blipFill>
        <p:spPr bwMode="auto">
          <a:xfrm>
            <a:off x="2286000" y="1905000"/>
            <a:ext cx="2743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mg045">
            <a:extLst>
              <a:ext uri="{FF2B5EF4-FFF2-40B4-BE49-F238E27FC236}">
                <a16:creationId xmlns:a16="http://schemas.microsoft.com/office/drawing/2014/main" id="{BA4223E9-8C5D-4085-A07E-DEE6341D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2" t="3572" b="3572"/>
          <a:stretch>
            <a:fillRect/>
          </a:stretch>
        </p:blipFill>
        <p:spPr bwMode="auto">
          <a:xfrm>
            <a:off x="6858000" y="1905000"/>
            <a:ext cx="34432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3" name="Text Box 5">
            <a:extLst>
              <a:ext uri="{FF2B5EF4-FFF2-40B4-BE49-F238E27FC236}">
                <a16:creationId xmlns:a16="http://schemas.microsoft.com/office/drawing/2014/main" id="{E3667F6E-6678-45AA-9B96-FE2DF9E64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219200"/>
            <a:ext cx="1662635" cy="4770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500" dirty="0">
                <a:solidFill>
                  <a:schemeClr val="tx2"/>
                </a:solidFill>
                <a:latin typeface="+mj-lt"/>
              </a:rPr>
              <a:t>povrchové</a:t>
            </a:r>
          </a:p>
        </p:txBody>
      </p:sp>
      <p:sp>
        <p:nvSpPr>
          <p:cNvPr id="391174" name="Text Box 6">
            <a:extLst>
              <a:ext uri="{FF2B5EF4-FFF2-40B4-BE49-F238E27FC236}">
                <a16:creationId xmlns:a16="http://schemas.microsoft.com/office/drawing/2014/main" id="{4667C272-3818-44AB-AF92-66667685E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00" y="5416501"/>
            <a:ext cx="320040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1. bronchopneumonie</a:t>
            </a:r>
          </a:p>
          <a:p>
            <a:pPr eaLnBrk="1" hangingPunct="1">
              <a:defRPr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2. pneumonie</a:t>
            </a:r>
          </a:p>
        </p:txBody>
      </p:sp>
      <p:sp>
        <p:nvSpPr>
          <p:cNvPr id="391175" name="Text Box 7">
            <a:extLst>
              <a:ext uri="{FF2B5EF4-FFF2-40B4-BE49-F238E27FC236}">
                <a16:creationId xmlns:a16="http://schemas.microsoft.com/office/drawing/2014/main" id="{D2D07FFB-1DDE-442A-AC3F-5B06579A1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1" y="1219200"/>
            <a:ext cx="3193503" cy="4770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500" dirty="0">
                <a:solidFill>
                  <a:schemeClr val="tx2"/>
                </a:solidFill>
                <a:latin typeface="+mj-lt"/>
              </a:rPr>
              <a:t>hluboké- intersticiální</a:t>
            </a:r>
          </a:p>
        </p:txBody>
      </p:sp>
      <p:sp>
        <p:nvSpPr>
          <p:cNvPr id="391176" name="Text Box 8">
            <a:extLst>
              <a:ext uri="{FF2B5EF4-FFF2-40B4-BE49-F238E27FC236}">
                <a16:creationId xmlns:a16="http://schemas.microsoft.com/office/drawing/2014/main" id="{CDFE40C5-DE16-40E0-8DF5-8843514D7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457" y="5383670"/>
            <a:ext cx="2039341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pneumonitidy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52EA10-226B-4240-97D4-8DCD9AF221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296556-9C18-4044-866B-20CE07C3B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CD2A1-EC28-42B3-9C80-A2CF9AEC95E3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E22117-ADC2-4582-8B7A-04A1AF79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Záněty plic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CB614F4-1A27-41FB-AA45-B8F17950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7F1021-F894-4ADD-AE57-C29ADF4120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FD987A-E168-4128-8EDF-6DF9E0C6CF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FEB71FC1-AAE4-405E-836F-D0DED7BEA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Silikatózy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CB0E5B1-049E-45B5-B8D6-9C7B17DAE6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postižení plicního parenchymu prachem neobsahujícím oxid křemičitý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azbest - azbestóza, talek - </a:t>
            </a:r>
            <a:r>
              <a:rPr lang="cs-CZ" altLang="cs-CZ" sz="2000" dirty="0" err="1"/>
              <a:t>talkóza</a:t>
            </a:r>
            <a:r>
              <a:rPr lang="cs-CZ" altLang="cs-CZ" sz="2000" dirty="0"/>
              <a:t>, fluorid berylnatý – </a:t>
            </a:r>
            <a:r>
              <a:rPr lang="cs-CZ" altLang="cs-CZ" sz="2000" dirty="0" err="1"/>
              <a:t>berylióza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>
                <a:solidFill>
                  <a:srgbClr val="FF3300"/>
                </a:solidFill>
              </a:rPr>
              <a:t> </a:t>
            </a:r>
            <a:r>
              <a:rPr lang="cs-CZ" altLang="cs-CZ" sz="2000" dirty="0"/>
              <a:t>– většinou bez potíží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RTG hrudníku – ztluštění pleury – plaky, v dolních plicních polích zvýrazněná kresba, průkaz tělísek, CT, HRCT, výjimečně biopsie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u azbestózy bronchogenní Ca, </a:t>
            </a:r>
            <a:r>
              <a:rPr lang="cs-CZ" altLang="cs-CZ" sz="2000" dirty="0" err="1"/>
              <a:t>mesoteliom</a:t>
            </a:r>
            <a:r>
              <a:rPr lang="cs-CZ" altLang="cs-CZ" sz="2000" dirty="0"/>
              <a:t> pleury, Ca laryngu, při fibróze </a:t>
            </a:r>
            <a:r>
              <a:rPr lang="cs-CZ" altLang="cs-CZ" sz="2000" dirty="0" err="1"/>
              <a:t>cor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pulmonale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>
                <a:solidFill>
                  <a:srgbClr val="FF3300"/>
                </a:solidFill>
              </a:rPr>
              <a:t> </a:t>
            </a:r>
            <a:r>
              <a:rPr lang="cs-CZ" altLang="cs-CZ" sz="2000" dirty="0"/>
              <a:t>- symptomatická, vyřazení z expozice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5263D0-B906-4007-85EB-120719522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sz="5000" dirty="0">
              <a:solidFill>
                <a:schemeClr val="tx2"/>
              </a:solidFill>
            </a:endParaRPr>
          </a:p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EA83CA-91C6-4DCB-9789-281B9D5552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2D169-31E5-49B3-91F6-EA96E94E7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45C31-7B1D-4BBB-855C-18B0EED77BB8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397314" name="Rectangle 2">
            <a:extLst>
              <a:ext uri="{FF2B5EF4-FFF2-40B4-BE49-F238E27FC236}">
                <a16:creationId xmlns:a16="http://schemas.microsoft.com/office/drawing/2014/main" id="{1C3ECE3B-1DD7-485D-99CD-D4776FE65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Povrchové záněty plic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60BE0AC-CE0F-493C-92E2-3609BE376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7" name="Picture 3" descr="img046">
            <a:extLst>
              <a:ext uri="{FF2B5EF4-FFF2-40B4-BE49-F238E27FC236}">
                <a16:creationId xmlns:a16="http://schemas.microsoft.com/office/drawing/2014/main" id="{2F4C669F-4C92-475A-9350-DEECDBCB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28" y="1652239"/>
            <a:ext cx="3212143" cy="415360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g047">
            <a:extLst>
              <a:ext uri="{FF2B5EF4-FFF2-40B4-BE49-F238E27FC236}">
                <a16:creationId xmlns:a16="http://schemas.microsoft.com/office/drawing/2014/main" id="{91D126F5-4A59-43A5-9930-93EF2A073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41" y="1634180"/>
            <a:ext cx="3075041" cy="41897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7317" name="Text Box 5">
            <a:extLst>
              <a:ext uri="{FF2B5EF4-FFF2-40B4-BE49-F238E27FC236}">
                <a16:creationId xmlns:a16="http://schemas.microsoft.com/office/drawing/2014/main" id="{6B324FCD-9289-42E1-A1D4-58B7802D9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822634"/>
            <a:ext cx="6143246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Bronchopneumonie lobulární (lalůčkové) - ložiskové</a:t>
            </a:r>
          </a:p>
        </p:txBody>
      </p:sp>
      <p:sp>
        <p:nvSpPr>
          <p:cNvPr id="397318" name="Text Box 6">
            <a:extLst>
              <a:ext uri="{FF2B5EF4-FFF2-40B4-BE49-F238E27FC236}">
                <a16:creationId xmlns:a16="http://schemas.microsoft.com/office/drawing/2014/main" id="{FAB5DBF7-538A-4FD8-866A-6D7C8ED7A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697" y="5807770"/>
            <a:ext cx="427232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Navazující na bronchitis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42A16FC-1939-4C85-9542-6B81F1D4B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752600"/>
            <a:ext cx="1219200" cy="2286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97320" name="Text Box 8">
            <a:extLst>
              <a:ext uri="{FF2B5EF4-FFF2-40B4-BE49-F238E27FC236}">
                <a16:creationId xmlns:a16="http://schemas.microsoft.com/office/drawing/2014/main" id="{5C1291B5-041E-4D02-B522-D7ADC9A7A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775" y="844677"/>
            <a:ext cx="3506088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cs-CZ" altLang="cs-CZ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Pneumonie lobární - laloková</a:t>
            </a:r>
          </a:p>
        </p:txBody>
      </p:sp>
      <p:sp>
        <p:nvSpPr>
          <p:cNvPr id="397321" name="Text Box 9">
            <a:extLst>
              <a:ext uri="{FF2B5EF4-FFF2-40B4-BE49-F238E27FC236}">
                <a16:creationId xmlns:a16="http://schemas.microsoft.com/office/drawing/2014/main" id="{7C0403FE-2A90-49E3-98E7-988AA237E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775" y="5805847"/>
            <a:ext cx="316144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Plošné šíření v plicní tkáni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C46F54-96F1-49FD-A7E0-B64669DA80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8C84B6-F80A-4A2A-AF76-8950D8ADD4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FFE882ED-8D8C-4191-B76C-10ACF38F8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Komunitní pneumonie 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CC03754-5BF2-4F7D-94FC-91202E881F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pn</a:t>
            </a:r>
            <a:r>
              <a:rPr lang="cs-CZ" altLang="cs-CZ" sz="2000" dirty="0"/>
              <a:t>. vzniklá </a:t>
            </a:r>
            <a:r>
              <a:rPr lang="cs-CZ" altLang="cs-CZ" sz="2000" i="1" dirty="0"/>
              <a:t>v běžném životním styku, mimo nemocniční prostředí  </a:t>
            </a:r>
            <a:r>
              <a:rPr lang="cs-CZ" altLang="cs-CZ" sz="2000" dirty="0"/>
              <a:t>(či do 2 dnů od přijetí do nemocnice) a bez vztahu k zdravotnickým výkonům. Způsobují je běžné patogeny, zpravidla dobře citlivé na antimikrobiální léky. </a:t>
            </a:r>
          </a:p>
          <a:p>
            <a:pPr eaLnBrk="1" hangingPunct="1"/>
            <a:r>
              <a:rPr lang="cs-CZ" altLang="cs-CZ" sz="2000" dirty="0"/>
              <a:t>80 – 90 %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>
                <a:solidFill>
                  <a:srgbClr val="FF3300"/>
                </a:solidFill>
              </a:rPr>
              <a:t> </a:t>
            </a:r>
            <a:r>
              <a:rPr lang="cs-CZ" altLang="cs-CZ" sz="2000" dirty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Pneumokok (</a:t>
            </a:r>
            <a:r>
              <a:rPr lang="cs-CZ" altLang="cs-CZ" dirty="0" err="1"/>
              <a:t>Streptococcus</a:t>
            </a:r>
            <a:r>
              <a:rPr lang="cs-CZ" altLang="cs-CZ" dirty="0"/>
              <a:t> </a:t>
            </a:r>
            <a:r>
              <a:rPr lang="cs-CZ" altLang="cs-CZ" dirty="0" err="1"/>
              <a:t>pn</a:t>
            </a:r>
            <a:r>
              <a:rPr lang="cs-CZ" altLang="cs-CZ" dirty="0"/>
              <a:t>.) – typická lobární stafylokok,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 err="1"/>
              <a:t>Hemofilus</a:t>
            </a:r>
            <a:r>
              <a:rPr lang="cs-CZ" altLang="cs-CZ" dirty="0"/>
              <a:t> </a:t>
            </a:r>
            <a:r>
              <a:rPr lang="cs-CZ" altLang="cs-CZ" dirty="0" err="1"/>
              <a:t>pn</a:t>
            </a:r>
            <a:r>
              <a:rPr lang="cs-CZ" altLang="cs-CZ" dirty="0"/>
              <a:t>., méně G- bakterie – </a:t>
            </a:r>
            <a:r>
              <a:rPr lang="cs-CZ" altLang="cs-CZ" dirty="0" err="1"/>
              <a:t>Klebsiela</a:t>
            </a:r>
            <a:r>
              <a:rPr lang="cs-CZ" altLang="cs-CZ" dirty="0"/>
              <a:t>, </a:t>
            </a:r>
            <a:r>
              <a:rPr lang="cs-CZ" altLang="cs-CZ" dirty="0" err="1"/>
              <a:t>pseudomonas</a:t>
            </a:r>
            <a:r>
              <a:rPr lang="cs-CZ" altLang="cs-CZ" dirty="0"/>
              <a:t>, obvykle dobře citlivé na ATB – lobulární pneumonie, bronchopneumonie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 err="1"/>
              <a:t>mykoplazmata</a:t>
            </a:r>
            <a:r>
              <a:rPr lang="cs-CZ" altLang="cs-CZ" dirty="0"/>
              <a:t>, chlamydie, viry - atypické pneumonie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F92506-2AA8-4EDA-B35F-F75060CD3C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43D4E3-BB7F-4828-9E0E-EF7DE4781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E3AC524-7010-4A49-8D01-C2EE684F5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Komunitní pneumonie II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4D7D16A-35F2-4509-B895-239A0DCD3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patogeneze</a:t>
            </a:r>
            <a:r>
              <a:rPr lang="cs-CZ" altLang="cs-CZ" sz="2000" dirty="0"/>
              <a:t>  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typická lobární před érou ATB čtyři fáze:</a:t>
            </a:r>
          </a:p>
          <a:p>
            <a:pPr marL="72000" indent="0" eaLnBrk="1" hangingPunct="1">
              <a:buClr>
                <a:schemeClr val="accent1"/>
              </a:buClr>
              <a:buNone/>
            </a:pPr>
            <a:r>
              <a:rPr lang="cs-CZ" altLang="cs-CZ" sz="2000" dirty="0"/>
              <a:t>	- 1. kongesce, </a:t>
            </a:r>
          </a:p>
          <a:p>
            <a:pPr marL="72000" indent="0" eaLnBrk="1" hangingPunct="1">
              <a:buClr>
                <a:schemeClr val="accent1"/>
              </a:buClr>
              <a:buNone/>
            </a:pPr>
            <a:r>
              <a:rPr lang="cs-CZ" altLang="cs-CZ" sz="2000" dirty="0"/>
              <a:t>	- 2. šedá </a:t>
            </a:r>
            <a:r>
              <a:rPr lang="cs-CZ" altLang="cs-CZ" sz="2000" dirty="0" err="1"/>
              <a:t>hepatizace</a:t>
            </a:r>
            <a:r>
              <a:rPr lang="cs-CZ" altLang="cs-CZ" sz="2000" dirty="0"/>
              <a:t>, (respirační insuficience, srdeční selhání),                  </a:t>
            </a:r>
          </a:p>
          <a:p>
            <a:pPr marL="72000" indent="0" eaLnBrk="1" hangingPunct="1">
              <a:buClr>
                <a:schemeClr val="accent1"/>
              </a:buClr>
              <a:buNone/>
            </a:pPr>
            <a:r>
              <a:rPr lang="cs-CZ" altLang="cs-CZ" sz="2000" dirty="0"/>
              <a:t>	- 3. červená </a:t>
            </a:r>
            <a:r>
              <a:rPr lang="cs-CZ" altLang="cs-CZ" sz="2000" dirty="0" err="1"/>
              <a:t>hepatizace</a:t>
            </a:r>
            <a:r>
              <a:rPr lang="cs-CZ" altLang="cs-CZ" sz="2000" dirty="0"/>
              <a:t>,                             </a:t>
            </a:r>
          </a:p>
          <a:p>
            <a:pPr marL="72000" indent="0" eaLnBrk="1" hangingPunct="1">
              <a:buClr>
                <a:schemeClr val="accent1"/>
              </a:buClr>
              <a:buNone/>
            </a:pPr>
            <a:r>
              <a:rPr lang="cs-CZ" altLang="cs-CZ" sz="2000" dirty="0"/>
              <a:t>	- 4. rezoluce nebo karnifikace, dnes od 2. fáze ovlivněno ATB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lobulární pneumonie – bronchopneumonie – šíří se podél bronchů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atypická pneumonie – postihuje nejvíce </a:t>
            </a:r>
            <a:r>
              <a:rPr lang="cs-CZ" altLang="cs-CZ" sz="2000" dirty="0" err="1"/>
              <a:t>intersticium</a:t>
            </a:r>
            <a:r>
              <a:rPr lang="cs-CZ" altLang="cs-CZ" sz="20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8" name="Text Box 4">
            <a:extLst>
              <a:ext uri="{FF2B5EF4-FFF2-40B4-BE49-F238E27FC236}">
                <a16:creationId xmlns:a16="http://schemas.microsoft.com/office/drawing/2014/main" id="{EF1FCE65-FD04-4588-90C9-B063588AC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85800"/>
            <a:ext cx="381000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stádia:</a:t>
            </a:r>
          </a:p>
          <a:p>
            <a:pPr eaLnBrk="1" hangingPunct="1">
              <a:defRPr/>
            </a:pPr>
            <a:endParaRPr lang="cs-CZ" altLang="cs-CZ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cs-CZ" altLang="cs-CZ" dirty="0">
              <a:solidFill>
                <a:srgbClr val="66FF33"/>
              </a:solidFill>
            </a:endParaRPr>
          </a:p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395269" name="Text Box 5">
            <a:extLst>
              <a:ext uri="{FF2B5EF4-FFF2-40B4-BE49-F238E27FC236}">
                <a16:creationId xmlns:a16="http://schemas.microsoft.com/office/drawing/2014/main" id="{EF39F1CD-C416-4812-9BBB-8367FCA28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1295401"/>
            <a:ext cx="3820277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1.) </a:t>
            </a:r>
            <a:r>
              <a:rPr lang="cs-CZ" altLang="cs-CZ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zánětlivý edém</a:t>
            </a:r>
          </a:p>
          <a:p>
            <a:pPr eaLnBrk="1" hangingPunct="1">
              <a:defRPr/>
            </a:pPr>
            <a:r>
              <a:rPr lang="cs-CZ" altLang="cs-CZ" dirty="0"/>
              <a:t>        </a:t>
            </a:r>
            <a:r>
              <a:rPr lang="cs-CZ" altLang="cs-CZ" b="1" dirty="0">
                <a:solidFill>
                  <a:srgbClr val="FFFF00"/>
                </a:solidFill>
              </a:rPr>
              <a:t>1. den</a:t>
            </a:r>
          </a:p>
          <a:p>
            <a:pPr eaLnBrk="1" hangingPunct="1">
              <a:defRPr/>
            </a:pPr>
            <a:endParaRPr lang="cs-CZ" altLang="cs-CZ" b="1" dirty="0">
              <a:solidFill>
                <a:srgbClr val="FFFF00"/>
              </a:solidFill>
            </a:endParaRPr>
          </a:p>
        </p:txBody>
      </p:sp>
      <p:sp>
        <p:nvSpPr>
          <p:cNvPr id="395270" name="Text Box 6">
            <a:extLst>
              <a:ext uri="{FF2B5EF4-FFF2-40B4-BE49-F238E27FC236}">
                <a16:creationId xmlns:a16="http://schemas.microsoft.com/office/drawing/2014/main" id="{B7539774-9CB4-4A39-B349-13A2E131C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86201"/>
            <a:ext cx="467788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2.) </a:t>
            </a:r>
            <a:r>
              <a:rPr lang="cs-CZ" altLang="cs-CZ" sz="32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červená hepatizace</a:t>
            </a:r>
          </a:p>
          <a:p>
            <a:pPr eaLnBrk="1" hangingPunct="1">
              <a:defRPr/>
            </a:pPr>
            <a:r>
              <a:rPr lang="cs-CZ" altLang="cs-CZ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cs-CZ" altLang="cs-CZ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2.- 4. den</a:t>
            </a:r>
          </a:p>
        </p:txBody>
      </p:sp>
      <p:sp>
        <p:nvSpPr>
          <p:cNvPr id="395271" name="Text Box 7">
            <a:extLst>
              <a:ext uri="{FF2B5EF4-FFF2-40B4-BE49-F238E27FC236}">
                <a16:creationId xmlns:a16="http://schemas.microsoft.com/office/drawing/2014/main" id="{1E69C30E-7DDC-43FA-ACD4-29B23B02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1219201"/>
            <a:ext cx="4009431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3.) </a:t>
            </a:r>
            <a:r>
              <a:rPr lang="cs-CZ" altLang="cs-CZ" sz="32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šedá hepatizace</a:t>
            </a:r>
          </a:p>
          <a:p>
            <a:pPr eaLnBrk="1" hangingPunct="1">
              <a:defRPr/>
            </a:pPr>
            <a:r>
              <a:rPr lang="cs-CZ" altLang="cs-CZ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cs-CZ" altLang="cs-CZ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4.- 8. den</a:t>
            </a:r>
          </a:p>
        </p:txBody>
      </p:sp>
      <p:sp>
        <p:nvSpPr>
          <p:cNvPr id="395272" name="Text Box 8">
            <a:extLst>
              <a:ext uri="{FF2B5EF4-FFF2-40B4-BE49-F238E27FC236}">
                <a16:creationId xmlns:a16="http://schemas.microsoft.com/office/drawing/2014/main" id="{A036B186-94D5-4E3F-987A-F342DEA69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1" y="3886201"/>
            <a:ext cx="5121275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4.) </a:t>
            </a:r>
            <a:r>
              <a:rPr lang="cs-CZ" altLang="cs-CZ" sz="32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rezoluce </a:t>
            </a:r>
            <a:r>
              <a:rPr lang="cs-CZ" altLang="cs-CZ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cs-CZ" altLang="cs-CZ" b="1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cs-CZ" altLang="cs-CZ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vyhojení </a:t>
            </a:r>
            <a:r>
              <a:rPr lang="cs-CZ" altLang="cs-CZ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cs-CZ" altLang="cs-CZ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karnifikace</a:t>
            </a:r>
            <a:r>
              <a:rPr lang="cs-CZ" altLang="cs-CZ">
                <a:solidFill>
                  <a:srgbClr val="FFFF00"/>
                </a:solidFill>
              </a:rPr>
              <a:t>   </a:t>
            </a:r>
          </a:p>
        </p:txBody>
      </p:sp>
      <p:sp>
        <p:nvSpPr>
          <p:cNvPr id="9225" name="Line 9">
            <a:extLst>
              <a:ext uri="{FF2B5EF4-FFF2-40B4-BE49-F238E27FC236}">
                <a16:creationId xmlns:a16="http://schemas.microsoft.com/office/drawing/2014/main" id="{F508FD56-6EB4-4146-9B99-766BB9E2A8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4343400"/>
            <a:ext cx="12192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6" name="Line 10">
            <a:extLst>
              <a:ext uri="{FF2B5EF4-FFF2-40B4-BE49-F238E27FC236}">
                <a16:creationId xmlns:a16="http://schemas.microsoft.com/office/drawing/2014/main" id="{4E499E9D-F57B-4D8C-B66F-4276141728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19600"/>
            <a:ext cx="3048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9227" name="Picture 11" descr="img051">
            <a:extLst>
              <a:ext uri="{FF2B5EF4-FFF2-40B4-BE49-F238E27FC236}">
                <a16:creationId xmlns:a16="http://schemas.microsoft.com/office/drawing/2014/main" id="{257CC3CA-769A-492A-85E9-3293F6119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r="44186" b="11520"/>
          <a:stretch>
            <a:fillRect/>
          </a:stretch>
        </p:blipFill>
        <p:spPr bwMode="auto">
          <a:xfrm>
            <a:off x="1905000" y="2209800"/>
            <a:ext cx="1600200" cy="1524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mg052">
            <a:extLst>
              <a:ext uri="{FF2B5EF4-FFF2-40B4-BE49-F238E27FC236}">
                <a16:creationId xmlns:a16="http://schemas.microsoft.com/office/drawing/2014/main" id="{1A1EA94D-F30A-4CDE-875B-EDBDFD2E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876801"/>
            <a:ext cx="1952625" cy="16684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img053">
            <a:extLst>
              <a:ext uri="{FF2B5EF4-FFF2-40B4-BE49-F238E27FC236}">
                <a16:creationId xmlns:a16="http://schemas.microsoft.com/office/drawing/2014/main" id="{50848858-B3CA-4663-93DC-25DF8892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13133" r="21809" b="9447"/>
          <a:stretch>
            <a:fillRect/>
          </a:stretch>
        </p:blipFill>
        <p:spPr bwMode="auto">
          <a:xfrm>
            <a:off x="7315200" y="2209800"/>
            <a:ext cx="2438400" cy="1600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img054">
            <a:extLst>
              <a:ext uri="{FF2B5EF4-FFF2-40B4-BE49-F238E27FC236}">
                <a16:creationId xmlns:a16="http://schemas.microsoft.com/office/drawing/2014/main" id="{C5F10D8C-7C38-496D-B665-A673989B6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9"/>
          <a:stretch>
            <a:fillRect/>
          </a:stretch>
        </p:blipFill>
        <p:spPr bwMode="auto">
          <a:xfrm>
            <a:off x="9067800" y="5410200"/>
            <a:ext cx="1308100" cy="12065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Line 15">
            <a:extLst>
              <a:ext uri="{FF2B5EF4-FFF2-40B4-BE49-F238E27FC236}">
                <a16:creationId xmlns:a16="http://schemas.microsoft.com/office/drawing/2014/main" id="{45480CF1-F3C4-4F20-AB1F-A93D1DDBB6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2209800"/>
            <a:ext cx="9906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A6967E37-0DCB-4F8C-B4FD-CBE661A22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981201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cévy</a:t>
            </a:r>
          </a:p>
        </p:txBody>
      </p:sp>
      <p:sp>
        <p:nvSpPr>
          <p:cNvPr id="9233" name="Line 17">
            <a:extLst>
              <a:ext uri="{FF2B5EF4-FFF2-40B4-BE49-F238E27FC236}">
                <a16:creationId xmlns:a16="http://schemas.microsoft.com/office/drawing/2014/main" id="{FD72B81D-B348-4D39-8694-63EE07C5D3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3124200"/>
            <a:ext cx="1143000" cy="7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4" name="Text Box 18">
            <a:extLst>
              <a:ext uri="{FF2B5EF4-FFF2-40B4-BE49-F238E27FC236}">
                <a16:creationId xmlns:a16="http://schemas.microsoft.com/office/drawing/2014/main" id="{2FD8C257-B86C-4AD6-AC69-537E8728D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95601"/>
            <a:ext cx="136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bakterie</a:t>
            </a:r>
          </a:p>
        </p:txBody>
      </p:sp>
      <p:sp>
        <p:nvSpPr>
          <p:cNvPr id="395283" name="Text Box 19">
            <a:extLst>
              <a:ext uri="{FF2B5EF4-FFF2-40B4-BE49-F238E27FC236}">
                <a16:creationId xmlns:a16="http://schemas.microsoft.com/office/drawing/2014/main" id="{9D3614C7-9C9D-4DB2-B173-A11BC63B3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0"/>
            <a:ext cx="38023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1.</a:t>
            </a:r>
          </a:p>
        </p:txBody>
      </p:sp>
      <p:sp>
        <p:nvSpPr>
          <p:cNvPr id="395284" name="Text Box 20">
            <a:extLst>
              <a:ext uri="{FF2B5EF4-FFF2-40B4-BE49-F238E27FC236}">
                <a16:creationId xmlns:a16="http://schemas.microsoft.com/office/drawing/2014/main" id="{35ABF1AD-C181-49B8-961F-103A89F39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876800"/>
            <a:ext cx="42832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2.</a:t>
            </a:r>
          </a:p>
        </p:txBody>
      </p:sp>
      <p:sp>
        <p:nvSpPr>
          <p:cNvPr id="395285" name="Text Box 21">
            <a:extLst>
              <a:ext uri="{FF2B5EF4-FFF2-40B4-BE49-F238E27FC236}">
                <a16:creationId xmlns:a16="http://schemas.microsoft.com/office/drawing/2014/main" id="{6A7DD977-9DDC-4A1B-9A50-FE6151C3D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209800"/>
            <a:ext cx="42832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3.</a:t>
            </a:r>
          </a:p>
        </p:txBody>
      </p:sp>
      <p:sp>
        <p:nvSpPr>
          <p:cNvPr id="9238" name="Text Box 22">
            <a:extLst>
              <a:ext uri="{FF2B5EF4-FFF2-40B4-BE49-F238E27FC236}">
                <a16:creationId xmlns:a16="http://schemas.microsoft.com/office/drawing/2014/main" id="{8A2F0D59-DE5C-466D-BC41-A31CED5B0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5410200"/>
            <a:ext cx="3978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/>
              <a:t>4.</a:t>
            </a:r>
          </a:p>
        </p:txBody>
      </p:sp>
      <p:sp>
        <p:nvSpPr>
          <p:cNvPr id="395287" name="Text Box 23">
            <a:extLst>
              <a:ext uri="{FF2B5EF4-FFF2-40B4-BE49-F238E27FC236}">
                <a16:creationId xmlns:a16="http://schemas.microsoft.com/office/drawing/2014/main" id="{8E0FD621-9974-43D4-BE19-BB5BBBC67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314" y="1676401"/>
            <a:ext cx="101181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fibrín</a:t>
            </a:r>
            <a:endParaRPr lang="cs-CZ" alt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40" name="Line 24">
            <a:extLst>
              <a:ext uri="{FF2B5EF4-FFF2-40B4-BE49-F238E27FC236}">
                <a16:creationId xmlns:a16="http://schemas.microsoft.com/office/drawing/2014/main" id="{20780878-D55C-4766-AA4D-B85AAE5EF1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7800" y="2057400"/>
            <a:ext cx="8382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44088A-8E3E-4119-8F15-63BCBDF7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676" y="162560"/>
            <a:ext cx="10753200" cy="451576"/>
          </a:xfrm>
        </p:spPr>
        <p:txBody>
          <a:bodyPr/>
          <a:lstStyle/>
          <a:p>
            <a:r>
              <a:rPr lang="cs-CZ" altLang="cs-CZ" dirty="0"/>
              <a:t>Pneumonie lobární  –(hl. pneumokoky)</a:t>
            </a:r>
            <a:br>
              <a:rPr lang="cs-CZ" altLang="cs-CZ" dirty="0"/>
            </a:br>
            <a:br>
              <a:rPr lang="cs-CZ" alt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3C80D3-F415-482D-944B-C1ACC1E78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1DE1DC-5AA4-40CD-825A-BD71A12C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D2A1-EC28-42B3-9C80-A2CF9AEC95E3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77CF126-A85A-4587-B54D-9ADEE1EC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Pneumonie lobární</a:t>
            </a:r>
            <a:r>
              <a:rPr lang="cs-CZ" altLang="cs-CZ" sz="2000" dirty="0"/>
              <a:t> – (hl. pneumokoky) – 4. stádia</a:t>
            </a:r>
            <a:br>
              <a:rPr lang="cs-CZ" altLang="cs-CZ" dirty="0"/>
            </a:br>
            <a:br>
              <a:rPr lang="cs-CZ" alt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1FAA69-031A-414E-B525-14F688899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C16C58-5EB2-46CA-8F4F-5F3438A3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4020970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907</TotalTime>
  <Words>2942</Words>
  <Application>Microsoft Office PowerPoint</Application>
  <PresentationFormat>Širokoúhlá obrazovka</PresentationFormat>
  <Paragraphs>318</Paragraphs>
  <Slides>41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Tahoma</vt:lpstr>
      <vt:lpstr>Times New Roman</vt:lpstr>
      <vt:lpstr>Wingdings</vt:lpstr>
      <vt:lpstr>Prezentace_MU_CZ</vt:lpstr>
      <vt:lpstr>Pneumologie III</vt:lpstr>
      <vt:lpstr>Záněty plic</vt:lpstr>
      <vt:lpstr>Pneumonie</vt:lpstr>
      <vt:lpstr>Záněty plic</vt:lpstr>
      <vt:lpstr>Povrchové záněty plic</vt:lpstr>
      <vt:lpstr>Komunitní pneumonie I</vt:lpstr>
      <vt:lpstr>Komunitní pneumonie II</vt:lpstr>
      <vt:lpstr>Pneumonie lobární  –(hl. pneumokoky)  </vt:lpstr>
      <vt:lpstr>Pneumonie lobární – (hl. pneumokoky) – 4. stádia  </vt:lpstr>
      <vt:lpstr>Komunitní pneumonie III</vt:lpstr>
      <vt:lpstr>Komunitní pneumonie IV</vt:lpstr>
      <vt:lpstr>Komunitní pneumonie horního laloku pravé plíce</vt:lpstr>
      <vt:lpstr>Lobární pneumonie</vt:lpstr>
      <vt:lpstr>Lobulární pneumonie - bronchopneumonie</vt:lpstr>
      <vt:lpstr>Rozsáhlá legionelová pneumonie </vt:lpstr>
      <vt:lpstr>Komunitní pneumonie V</vt:lpstr>
      <vt:lpstr>Nozokomiální pneumonie I</vt:lpstr>
      <vt:lpstr>Nozokomiální pneumonie II</vt:lpstr>
      <vt:lpstr>Pneumonie imunokompromitovaných I</vt:lpstr>
      <vt:lpstr>Pneumonie imunokompromitovaných II</vt:lpstr>
      <vt:lpstr>Pneumonie imunokompromitovaných III</vt:lpstr>
      <vt:lpstr>Mykotické pneumonie I</vt:lpstr>
      <vt:lpstr>Mykotické pneumonie II</vt:lpstr>
      <vt:lpstr>Parazitární pneumonie</vt:lpstr>
      <vt:lpstr>Plicní absces I</vt:lpstr>
      <vt:lpstr>Plicní absces II</vt:lpstr>
      <vt:lpstr>Abscedující pneumonie horního laloku pravé plíce </vt:lpstr>
      <vt:lpstr>Plicní gangréna</vt:lpstr>
      <vt:lpstr>Neinfekční záněty plic</vt:lpstr>
      <vt:lpstr>Aspirační pneumonie I</vt:lpstr>
      <vt:lpstr>Aspirační pneumonie II</vt:lpstr>
      <vt:lpstr>Inhalační pneumonie I</vt:lpstr>
      <vt:lpstr>Inhalační pneumonie II</vt:lpstr>
      <vt:lpstr>Postiradiační pneumonie, polékové poškození plic I</vt:lpstr>
      <vt:lpstr>Postiradiační pneumonie,  polékové poškození plic II</vt:lpstr>
      <vt:lpstr>Pneumokoniózy</vt:lpstr>
      <vt:lpstr>Pneumokoniózy – silikóza I</vt:lpstr>
      <vt:lpstr>Silikóza plic - RTG</vt:lpstr>
      <vt:lpstr>Pneumokoniózy – silikóza II</vt:lpstr>
      <vt:lpstr>Silikatózy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49</cp:revision>
  <cp:lastPrinted>1601-01-01T00:00:00Z</cp:lastPrinted>
  <dcterms:created xsi:type="dcterms:W3CDTF">2021-04-27T07:29:37Z</dcterms:created>
  <dcterms:modified xsi:type="dcterms:W3CDTF">2021-09-03T12:30:38Z</dcterms:modified>
</cp:coreProperties>
</file>