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1" r:id="rId15"/>
    <p:sldId id="282" r:id="rId16"/>
    <p:sldId id="269" r:id="rId17"/>
    <p:sldId id="270" r:id="rId18"/>
    <p:sldId id="271" r:id="rId19"/>
    <p:sldId id="283" r:id="rId20"/>
    <p:sldId id="284" r:id="rId21"/>
    <p:sldId id="272" r:id="rId22"/>
    <p:sldId id="273" r:id="rId23"/>
    <p:sldId id="274" r:id="rId24"/>
    <p:sldId id="275" r:id="rId25"/>
    <p:sldId id="287" r:id="rId26"/>
    <p:sldId id="285" r:id="rId27"/>
    <p:sldId id="286" r:id="rId28"/>
    <p:sldId id="276" r:id="rId29"/>
    <p:sldId id="277" r:id="rId30"/>
    <p:sldId id="278" r:id="rId31"/>
    <p:sldId id="279" r:id="rId32"/>
    <p:sldId id="280" r:id="rId33"/>
    <p:sldId id="302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7" autoAdjust="0"/>
    <p:restoredTop sz="96754" autoAdjust="0"/>
  </p:normalViewPr>
  <p:slideViewPr>
    <p:cSldViewPr snapToGrid="0">
      <p:cViewPr varScale="1">
        <p:scale>
          <a:sx n="86" d="100"/>
          <a:sy n="86" d="100"/>
        </p:scale>
        <p:origin x="418" y="7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07534D-54C1-45F1-848D-D131E25F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02" y="423331"/>
            <a:ext cx="3636264" cy="10692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97C0165F-2D7A-4224-A2CE-15A0E11D30A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C62DBBD6-EEE7-4E17-A9E1-BAAE2E1BAF2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E460895-9029-4EAC-AE49-B3E1E904B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EFA240-1600-4C90-ABDA-5BB3C7B63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F30BC3D-8311-4B42-9A72-001E3518E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48047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71273EA-F61C-4A0A-ABCC-7E5F2CB62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78" y="2014200"/>
            <a:ext cx="9623244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F9DEB8-F8A6-420E-B60D-4515B985E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912C5C-7CCE-4F96-8D4B-E736FC150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AC0208-8D3C-4F7E-9FA8-7D9359408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D2A1-EC28-42B3-9C80-A2CF9AEC95E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8745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5841B0-AAFA-4CC8-9C78-A57E320AC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C594C3-FF60-4411-8836-1659507DA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23394-F500-4A6E-A63D-0ED812AB4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178B6-9517-4309-A358-9D2C952A76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4573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A004C1A-0452-4A1F-A537-12025317D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976716-5817-4191-8495-7D19C6E3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01EFE9-6440-4E08-92EB-631C5D9A7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4C73235-D7BB-4CEB-ACE8-774FFDD1E5E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170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F0DE5D-1D11-40AF-8BC3-66C889BF38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3" y="421664"/>
            <a:ext cx="3624021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BF20EB-641E-4534-901F-806964C0DB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0DBDC94-BB85-4907-A8F5-C3DE8CF759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64966F0-BF21-46C2-AE3F-D341C26FCB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D2882E9-4E25-42CE-9CDC-AB2AC9B8A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EA3C484C-9B44-4494-874D-664939972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BBFAC4E-6185-43C9-B0DE-6943663CB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B59FD55-BC96-4BB0-A974-ED3755CC0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4" y="6055200"/>
            <a:ext cx="2032390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6" r:id="rId16"/>
    <p:sldLayoutId id="2147483697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D6E48-A098-416D-9446-53B52CE2E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89200"/>
            <a:ext cx="11361600" cy="339371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5000" dirty="0"/>
              <a:t>Nemoci pohybového ústrojí</a:t>
            </a:r>
            <a:br>
              <a:rPr lang="cs-CZ" altLang="cs-CZ" sz="5400" dirty="0"/>
            </a:br>
            <a:br>
              <a:rPr lang="cs-CZ" altLang="cs-CZ" sz="5000" dirty="0">
                <a:latin typeface="Arial" panose="020B0604020202020204" pitchFamily="34" charset="0"/>
              </a:rPr>
            </a:br>
            <a:br>
              <a:rPr lang="cs-CZ" altLang="cs-CZ" sz="5000" dirty="0">
                <a:latin typeface="Arial" panose="020B0604020202020204" pitchFamily="34" charset="0"/>
              </a:rPr>
            </a:br>
            <a:endParaRPr lang="cs-CZ" altLang="cs-CZ" sz="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97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BAC7072-4DEB-43DC-84C8-75F44AAAC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Rheumatoidní</a:t>
            </a:r>
            <a:r>
              <a:rPr lang="cs-CZ" altLang="cs-CZ" dirty="0"/>
              <a:t> artritida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EFBF6F9-7F14-4681-9F67-8DDD8B25B3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dříve PAP </a:t>
            </a:r>
            <a:r>
              <a:rPr lang="cs-CZ" altLang="cs-CZ" sz="2200" dirty="0"/>
              <a:t>(progresivní </a:t>
            </a:r>
            <a:r>
              <a:rPr lang="cs-CZ" altLang="cs-CZ" sz="2200" dirty="0" err="1"/>
              <a:t>polyartritida</a:t>
            </a:r>
            <a:r>
              <a:rPr lang="cs-CZ" altLang="cs-CZ" sz="2200" dirty="0"/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častější u žen</a:t>
            </a:r>
            <a:r>
              <a:rPr lang="cs-CZ" altLang="cs-CZ" sz="2200" dirty="0"/>
              <a:t>, začátek 4.-5. </a:t>
            </a:r>
            <a:r>
              <a:rPr lang="cs-CZ" altLang="cs-CZ" sz="2200" dirty="0" err="1"/>
              <a:t>Decenium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autoagresivní charakter </a:t>
            </a:r>
            <a:r>
              <a:rPr lang="cs-CZ" altLang="cs-CZ" sz="2200" b="1" dirty="0"/>
              <a:t>- </a:t>
            </a:r>
            <a:r>
              <a:rPr lang="cs-CZ" altLang="cs-CZ" sz="2200" dirty="0"/>
              <a:t>nadměrná imunitní reakce - tvorba PL proti vlastním </a:t>
            </a:r>
            <a:r>
              <a:rPr lang="cs-CZ" altLang="cs-CZ" sz="2200" dirty="0" err="1"/>
              <a:t>Ig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imunokomplexy</a:t>
            </a:r>
            <a:r>
              <a:rPr lang="cs-CZ" altLang="cs-CZ" sz="2200" dirty="0"/>
              <a:t> se usazují v kapilárách - systémové projevy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 kloubu </a:t>
            </a:r>
            <a:r>
              <a:rPr lang="cs-CZ" altLang="cs-CZ" sz="2200" dirty="0"/>
              <a:t>- z pouzdra vyrůstá granulační tkáň - </a:t>
            </a:r>
            <a:r>
              <a:rPr lang="cs-CZ" altLang="cs-CZ" sz="2200" b="1" i="1" dirty="0" err="1">
                <a:solidFill>
                  <a:schemeClr val="tx2"/>
                </a:solidFill>
              </a:rPr>
              <a:t>pannus</a:t>
            </a:r>
            <a:r>
              <a:rPr lang="cs-CZ" altLang="cs-CZ" sz="2200" dirty="0"/>
              <a:t>, destruuje chrupavku - vazivová přeměna až ankylóza kloubu</a:t>
            </a:r>
            <a:endParaRPr lang="cs-CZ" altLang="cs-CZ" sz="2200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8997C65-A326-4CB7-84CD-B2EA13DA2F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9FB8DD-AF40-4244-8909-4CE844CE28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6C6A3A6-B379-4B4C-8729-C7440364D4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Celkové příznaky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239ECAF-93FB-4AB0-B828-F4A7668312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únavnost, nevýkonnost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nechutenství, úbytek  hmotnosti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subfebrilie</a:t>
            </a:r>
            <a:r>
              <a:rPr lang="cs-CZ" altLang="cs-CZ" sz="2200" b="1" dirty="0">
                <a:solidFill>
                  <a:schemeClr val="tx2"/>
                </a:solidFill>
              </a:rPr>
              <a:t> až horečka v odpoledních hodinách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depresivní ladění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reakce na změny počasí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6B2D57D-BDEA-406F-B42E-EFF77FEC07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0A933E-5037-4E31-B3C7-3F169937B1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E71C7DC-2776-4723-8BE6-AF6AB9B69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Kloubní příznaky I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828C362-8503-4EBE-8BD6-0985553FCB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ranní ztuhlost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bolesti drobných kloubů </a:t>
            </a:r>
            <a:r>
              <a:rPr lang="cs-CZ" altLang="cs-CZ" sz="2200" b="1" dirty="0"/>
              <a:t>(</a:t>
            </a:r>
            <a:r>
              <a:rPr lang="cs-CZ" altLang="cs-CZ" sz="2200" dirty="0"/>
              <a:t>MCF, proximální IF, </a:t>
            </a:r>
            <a:r>
              <a:rPr lang="cs-CZ" altLang="cs-CZ" sz="2200" dirty="0" err="1"/>
              <a:t>radiokarpální</a:t>
            </a:r>
            <a:r>
              <a:rPr lang="cs-CZ" altLang="cs-CZ" sz="2200" dirty="0"/>
              <a:t>, kolenní loketní, hlezna, MTF nohou)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těstovité zduření kloubů, zrůžovění, vyšší teplota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postihuje symetricky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chlad zhoršuje, teplo zlepšuje</a:t>
            </a:r>
          </a:p>
          <a:p>
            <a:pPr eaLnBrk="1" hangingPunct="1"/>
            <a:endParaRPr lang="cs-CZ" altLang="cs-CZ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D3EDD0-B0EE-4987-A725-2017C52328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7924F2-0DC8-44F8-848A-D9F53970B2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0683A50-B327-43AA-A50B-CD97961E1A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Kloubní příznaky II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2267114-ADD5-4099-AE3F-1F035BDF90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vývoj svalových atrofií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vývoj deformit </a:t>
            </a:r>
            <a:r>
              <a:rPr lang="cs-CZ" altLang="cs-CZ" sz="2200" dirty="0"/>
              <a:t>(ulnární deviace, flexní kontraktury, subluxace IF kloubů)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vývoj ankylóz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vývoj revmatických uzlů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A3B6B6-32D4-46A4-A740-C3FC40C173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D7B532-DDEE-4F2F-AE54-5073632A76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ject 4">
            <a:extLst>
              <a:ext uri="{FF2B5EF4-FFF2-40B4-BE49-F238E27FC236}">
                <a16:creationId xmlns:a16="http://schemas.microsoft.com/office/drawing/2014/main" id="{EC16AEF2-69F2-444D-932B-7070D2EC6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83431"/>
            <a:ext cx="7272338" cy="529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B95335-3A61-4989-8441-1C464B6926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60FA04-3EB9-4CF3-B919-B269C093A7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ject 4">
            <a:extLst>
              <a:ext uri="{FF2B5EF4-FFF2-40B4-BE49-F238E27FC236}">
                <a16:creationId xmlns:a16="http://schemas.microsoft.com/office/drawing/2014/main" id="{56FF87DC-A7EE-421D-B581-028D1105B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378000"/>
            <a:ext cx="4134990" cy="581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9F38A1C-F31F-4C9A-898B-5931DBC6A0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8EF25F-365B-44C8-B5EE-CEA5EE8E5E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A924A82-78FF-4186-8788-716802773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Další příznaky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E926E31-75FC-4A90-8420-587B90E700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rýhování na nehtech - </a:t>
            </a:r>
            <a:r>
              <a:rPr lang="cs-CZ" altLang="cs-CZ" sz="2200" b="1" dirty="0" err="1">
                <a:solidFill>
                  <a:schemeClr val="tx2"/>
                </a:solidFill>
              </a:rPr>
              <a:t>cerra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guttans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lymfadenopatie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snížení pH žaludku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postižení srdce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fibrózní procesy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amyloidóza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chronická pyelonefritida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5D3675-89D6-4965-BA6B-5CE28FE607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C901E0-9A70-4195-8182-78091B3AFF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AFA670A-389A-4566-9689-B83BF63BB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RTG a laboratorní nález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DE1DCF0-AF64-41C8-8C9C-7C6C1E0C11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juxtaartikulární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poróza</a:t>
            </a:r>
            <a:r>
              <a:rPr lang="cs-CZ" altLang="cs-CZ" sz="2200" b="1" dirty="0">
                <a:solidFill>
                  <a:schemeClr val="tx2"/>
                </a:solidFill>
              </a:rPr>
              <a:t>, </a:t>
            </a:r>
            <a:r>
              <a:rPr lang="cs-CZ" altLang="cs-CZ" sz="2200" b="1" dirty="0" err="1">
                <a:solidFill>
                  <a:schemeClr val="tx2"/>
                </a:solidFill>
              </a:rPr>
              <a:t>usurace</a:t>
            </a:r>
            <a:r>
              <a:rPr lang="cs-CZ" altLang="cs-CZ" sz="2200" b="1" dirty="0">
                <a:solidFill>
                  <a:schemeClr val="tx2"/>
                </a:solidFill>
              </a:rPr>
              <a:t> kloubních ploch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zužování až vymizení kloubních štěrbin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ankylóza kloubu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laboratorně </a:t>
            </a:r>
            <a:r>
              <a:rPr lang="cs-CZ" altLang="cs-CZ" sz="2200" b="1" dirty="0"/>
              <a:t>- </a:t>
            </a:r>
            <a:r>
              <a:rPr lang="cs-CZ" altLang="cs-CZ" sz="2200" dirty="0"/>
              <a:t>FW, CRP, PL proti </a:t>
            </a:r>
            <a:r>
              <a:rPr lang="cs-CZ" altLang="cs-CZ" sz="2200" dirty="0" err="1"/>
              <a:t>IgG</a:t>
            </a:r>
            <a:r>
              <a:rPr lang="cs-CZ" altLang="cs-CZ" sz="2200" dirty="0"/>
              <a:t> - </a:t>
            </a:r>
            <a:r>
              <a:rPr lang="cs-CZ" altLang="cs-CZ" sz="2200" dirty="0" err="1"/>
              <a:t>rheumatoidní</a:t>
            </a:r>
            <a:r>
              <a:rPr lang="cs-CZ" altLang="cs-CZ" sz="2200" dirty="0"/>
              <a:t> faktor, parametry autoagresivity, anémie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19F8E8-BE29-4DF1-88EF-63FE83C0A8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8A684C-FEB2-406B-B33D-076F819B6C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401AF35-D19E-4B4A-8D4E-EEBD803DBE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 err="1"/>
              <a:t>Staging</a:t>
            </a:r>
            <a:r>
              <a:rPr lang="cs-CZ" altLang="cs-CZ" dirty="0"/>
              <a:t>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4DFBBB7-36CD-4056-972A-F9CC97B03B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časné </a:t>
            </a:r>
            <a:r>
              <a:rPr lang="cs-CZ" altLang="cs-CZ" sz="2200" b="1" dirty="0"/>
              <a:t>- </a:t>
            </a:r>
            <a:r>
              <a:rPr lang="cs-CZ" altLang="cs-CZ" sz="2200" dirty="0"/>
              <a:t>pouze změny v měkkých částech, nejvýše </a:t>
            </a:r>
            <a:r>
              <a:rPr lang="cs-CZ" altLang="cs-CZ" sz="2200" dirty="0" err="1"/>
              <a:t>juxtaartikulární</a:t>
            </a:r>
            <a:r>
              <a:rPr lang="cs-CZ" altLang="cs-CZ" sz="2200" dirty="0"/>
              <a:t> </a:t>
            </a:r>
            <a:r>
              <a:rPr lang="cs-CZ" altLang="cs-CZ" sz="2200" dirty="0" err="1"/>
              <a:t>poróza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mírné</a:t>
            </a:r>
            <a:r>
              <a:rPr lang="cs-CZ" altLang="cs-CZ" sz="2200" b="1" dirty="0"/>
              <a:t> - </a:t>
            </a:r>
            <a:r>
              <a:rPr lang="cs-CZ" altLang="cs-CZ" sz="2200" dirty="0"/>
              <a:t>lehká destrukce ploch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těžké </a:t>
            </a:r>
            <a:r>
              <a:rPr lang="cs-CZ" altLang="cs-CZ" sz="2200" b="1" dirty="0"/>
              <a:t>- </a:t>
            </a:r>
            <a:r>
              <a:rPr lang="cs-CZ" altLang="cs-CZ" sz="2200" dirty="0"/>
              <a:t>destrukce chrupavek, </a:t>
            </a:r>
            <a:r>
              <a:rPr lang="cs-CZ" altLang="cs-CZ" sz="2200" dirty="0" err="1"/>
              <a:t>usurace</a:t>
            </a:r>
            <a:r>
              <a:rPr lang="cs-CZ" altLang="cs-CZ" sz="2200" dirty="0"/>
              <a:t>, deformity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konečné</a:t>
            </a:r>
            <a:r>
              <a:rPr lang="cs-CZ" altLang="cs-CZ" sz="2200" b="1" dirty="0"/>
              <a:t> - </a:t>
            </a:r>
            <a:r>
              <a:rPr lang="cs-CZ" altLang="cs-CZ" sz="2200" dirty="0"/>
              <a:t>ankylózy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funkční	</a:t>
            </a:r>
            <a:r>
              <a:rPr lang="cs-CZ" altLang="cs-CZ" sz="2200" dirty="0"/>
              <a:t>-</a:t>
            </a:r>
            <a:r>
              <a:rPr lang="cs-CZ" altLang="cs-CZ" sz="2200" b="1" dirty="0">
                <a:solidFill>
                  <a:schemeClr val="tx2"/>
                </a:solidFill>
              </a:rPr>
              <a:t>	</a:t>
            </a:r>
            <a:r>
              <a:rPr lang="cs-CZ" altLang="cs-CZ" sz="2200" dirty="0"/>
              <a:t>plná zdatnost</a:t>
            </a:r>
          </a:p>
          <a:p>
            <a:pPr eaLnBrk="1" hangingPunct="1">
              <a:buFontTx/>
              <a:buChar char=" "/>
            </a:pPr>
            <a:r>
              <a:rPr lang="cs-CZ" altLang="cs-CZ" sz="2200" dirty="0"/>
              <a:t>                 	-	dostatečná</a:t>
            </a:r>
          </a:p>
          <a:p>
            <a:pPr eaLnBrk="1" hangingPunct="1">
              <a:buFontTx/>
              <a:buChar char=" "/>
            </a:pPr>
            <a:r>
              <a:rPr lang="cs-CZ" altLang="cs-CZ" sz="2200" dirty="0"/>
              <a:t>                 	-	omezená</a:t>
            </a:r>
          </a:p>
          <a:p>
            <a:pPr eaLnBrk="1" hangingPunct="1">
              <a:buFontTx/>
              <a:buChar char=" "/>
            </a:pPr>
            <a:r>
              <a:rPr lang="cs-CZ" altLang="cs-CZ" sz="2200" dirty="0"/>
              <a:t>               	-	nutnost cizí pomoci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08FD13-79CD-4277-BC7B-1DD48EAF2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418249A-857B-4B79-85CB-3D8C18AA4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ject 4">
            <a:extLst>
              <a:ext uri="{FF2B5EF4-FFF2-40B4-BE49-F238E27FC236}">
                <a16:creationId xmlns:a16="http://schemas.microsoft.com/office/drawing/2014/main" id="{BA922C69-4587-4B34-A109-A6817DC2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527288"/>
            <a:ext cx="6481763" cy="570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03A928C-74A5-457A-9E65-8C911DE9D9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387EE1-3EFB-469B-AE64-996F10A4BF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4ADD4E3-A8D4-44FE-A334-503CBE6CF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Nemoci pohybového ústrojí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118168F-9B12-4C07-A5F0-802FF13B8E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zánětlivé</a:t>
            </a:r>
            <a:r>
              <a:rPr lang="cs-CZ" altLang="cs-CZ" sz="2200" b="1" dirty="0"/>
              <a:t> (revmatoidní artritida, </a:t>
            </a:r>
            <a:r>
              <a:rPr lang="cs-CZ" altLang="cs-CZ" sz="2200" b="1" dirty="0" err="1"/>
              <a:t>spondartritidy</a:t>
            </a:r>
            <a:r>
              <a:rPr lang="cs-CZ" altLang="cs-CZ" sz="2200" b="1" dirty="0"/>
              <a:t>, druhotné artritidy, zánětlivá onemocnění pojiva)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metabolické</a:t>
            </a:r>
            <a:r>
              <a:rPr lang="cs-CZ" altLang="cs-CZ" sz="2200" b="1" dirty="0"/>
              <a:t> (dna, </a:t>
            </a:r>
            <a:r>
              <a:rPr lang="cs-CZ" altLang="cs-CZ" sz="2200" b="1" dirty="0" err="1"/>
              <a:t>chondrokalcinóza</a:t>
            </a:r>
            <a:r>
              <a:rPr lang="cs-CZ" altLang="cs-CZ" sz="2200" b="1" dirty="0"/>
              <a:t>, </a:t>
            </a:r>
            <a:r>
              <a:rPr lang="cs-CZ" altLang="cs-CZ" sz="2200" b="1" dirty="0" err="1"/>
              <a:t>ochronóza</a:t>
            </a:r>
            <a:r>
              <a:rPr lang="cs-CZ" altLang="cs-CZ" sz="2200" b="1" dirty="0"/>
              <a:t>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degenerativní </a:t>
            </a:r>
            <a:r>
              <a:rPr lang="cs-CZ" altLang="cs-CZ" sz="2200" b="1" dirty="0"/>
              <a:t>(osteoartrózy, </a:t>
            </a:r>
            <a:r>
              <a:rPr lang="cs-CZ" altLang="cs-CZ" sz="2200" b="1" dirty="0" err="1"/>
              <a:t>spondylartrózy</a:t>
            </a:r>
            <a:r>
              <a:rPr lang="cs-CZ" altLang="cs-CZ" sz="2200" b="1" dirty="0"/>
              <a:t>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 err="1">
                <a:solidFill>
                  <a:schemeClr val="tx2"/>
                </a:solidFill>
              </a:rPr>
              <a:t>mimokloubní</a:t>
            </a:r>
            <a:r>
              <a:rPr lang="cs-CZ" altLang="cs-CZ" sz="2200" b="1" dirty="0">
                <a:solidFill>
                  <a:schemeClr val="tx2"/>
                </a:solidFill>
              </a:rPr>
              <a:t> revmatické syndromy</a:t>
            </a:r>
            <a:r>
              <a:rPr lang="cs-CZ" altLang="cs-CZ" sz="2200" b="1" dirty="0"/>
              <a:t> (</a:t>
            </a:r>
            <a:r>
              <a:rPr lang="cs-CZ" altLang="cs-CZ" sz="2200" b="1" dirty="0" err="1"/>
              <a:t>entezopatie</a:t>
            </a:r>
            <a:r>
              <a:rPr lang="cs-CZ" altLang="cs-CZ" sz="2200" b="1" dirty="0"/>
              <a:t>, bursitidy, tendinitidy, </a:t>
            </a:r>
            <a:r>
              <a:rPr lang="cs-CZ" altLang="cs-CZ" sz="2200" b="1" dirty="0" err="1"/>
              <a:t>periartritidy</a:t>
            </a:r>
            <a:r>
              <a:rPr lang="cs-CZ" altLang="cs-CZ" sz="2200" b="1" dirty="0"/>
              <a:t>, tunelové syndromy)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25015F3-BEF9-4757-9515-148D7D38CD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74C4F9E-6DA3-4983-8083-50C1D9701A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ject 4">
            <a:extLst>
              <a:ext uri="{FF2B5EF4-FFF2-40B4-BE49-F238E27FC236}">
                <a16:creationId xmlns:a16="http://schemas.microsoft.com/office/drawing/2014/main" id="{AAF608F5-5B16-4165-BB58-6411F1ACF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47912"/>
            <a:ext cx="6697662" cy="578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C0B4E7-D852-4E64-8C81-3DBBB7EF7E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9281D9-50CC-46E2-96A8-CBD4560793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45B100BE-B963-4C57-AFA7-A4BC86008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Léčba revmatoidní artritidy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5228E12-0210-4C07-9E8B-01AC0522B4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režim</a:t>
            </a:r>
            <a:r>
              <a:rPr lang="cs-CZ" altLang="cs-CZ" sz="2200" b="1" dirty="0"/>
              <a:t> - </a:t>
            </a:r>
            <a:r>
              <a:rPr lang="cs-CZ" altLang="cs-CZ" sz="2200" dirty="0"/>
              <a:t>rehabilitace, neprochlazovat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medikamenty 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protizánětlivé, analgetika - ASA, NSAID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dlouhodobě působící - antimalarika, soli zlata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/>
              <a:t>steroidy - pulzní, </a:t>
            </a:r>
            <a:r>
              <a:rPr lang="cs-CZ" altLang="cs-CZ" sz="2200" dirty="0" err="1"/>
              <a:t>imunosupresiva</a:t>
            </a:r>
            <a:endParaRPr lang="cs-CZ" altLang="cs-CZ" sz="2200" dirty="0"/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 err="1"/>
              <a:t>chondroprotektiva</a:t>
            </a:r>
            <a:r>
              <a:rPr lang="cs-CZ" altLang="cs-CZ" sz="2200" dirty="0"/>
              <a:t> (</a:t>
            </a:r>
            <a:r>
              <a:rPr lang="cs-CZ" altLang="cs-CZ" sz="2200" dirty="0" err="1"/>
              <a:t>chondrosulfát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glukosaminsulfát</a:t>
            </a:r>
            <a:r>
              <a:rPr lang="cs-CZ" altLang="cs-CZ" sz="2200" dirty="0"/>
              <a:t>)</a:t>
            </a: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altLang="cs-CZ" sz="2200" dirty="0" err="1"/>
              <a:t>salazosulfapyridin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další postupy </a:t>
            </a:r>
            <a:r>
              <a:rPr lang="cs-CZ" altLang="cs-CZ" sz="2200" b="1" dirty="0"/>
              <a:t>- </a:t>
            </a:r>
            <a:r>
              <a:rPr lang="cs-CZ" altLang="cs-CZ" sz="2200" dirty="0" err="1"/>
              <a:t>synovektomie</a:t>
            </a:r>
            <a:r>
              <a:rPr lang="cs-CZ" altLang="cs-CZ" sz="2200" dirty="0"/>
              <a:t> – chirurgická / izotopová, kloubní náhrady</a:t>
            </a:r>
          </a:p>
          <a:p>
            <a:pPr eaLnBrk="1" hangingPunct="1"/>
            <a:endParaRPr lang="cs-CZ" altLang="cs-CZ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B26498-C579-4D20-A816-BD528DCA98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7A9EA13-2CE0-41B6-B888-035DE1A01F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8CB6B00-6DDB-4D9A-A5AF-87BA31C4D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Syndromy související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15CAE9B-75EF-4085-9E69-B6EBECED7B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Stillova</a:t>
            </a:r>
            <a:r>
              <a:rPr lang="cs-CZ" altLang="cs-CZ" sz="2200" b="1" dirty="0">
                <a:solidFill>
                  <a:schemeClr val="tx2"/>
                </a:solidFill>
              </a:rPr>
              <a:t> choroba </a:t>
            </a:r>
            <a:r>
              <a:rPr lang="cs-CZ" altLang="cs-CZ" sz="2200" b="1" dirty="0"/>
              <a:t>- </a:t>
            </a:r>
            <a:r>
              <a:rPr lang="cs-CZ" altLang="cs-CZ" sz="2200" dirty="0"/>
              <a:t>juvenilní revmatoidní artritida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Sjogrenův</a:t>
            </a:r>
            <a:r>
              <a:rPr lang="cs-CZ" altLang="cs-CZ" sz="2200" b="1" dirty="0">
                <a:solidFill>
                  <a:schemeClr val="tx2"/>
                </a:solidFill>
              </a:rPr>
              <a:t> syndrom - </a:t>
            </a:r>
            <a:r>
              <a:rPr lang="cs-CZ" altLang="cs-CZ" sz="2200" b="1" dirty="0" err="1">
                <a:solidFill>
                  <a:schemeClr val="tx2"/>
                </a:solidFill>
              </a:rPr>
              <a:t>sicca</a:t>
            </a:r>
            <a:r>
              <a:rPr lang="cs-CZ" altLang="cs-CZ" sz="2200" b="1" dirty="0">
                <a:solidFill>
                  <a:schemeClr val="tx2"/>
                </a:solidFill>
              </a:rPr>
              <a:t> syndrom -</a:t>
            </a:r>
            <a:r>
              <a:rPr lang="cs-CZ" altLang="cs-CZ" sz="2200" dirty="0">
                <a:solidFill>
                  <a:schemeClr val="tx2"/>
                </a:solidFill>
              </a:rPr>
              <a:t> </a:t>
            </a:r>
            <a:r>
              <a:rPr lang="cs-CZ" altLang="cs-CZ" sz="2200" dirty="0"/>
              <a:t>autoagresivní zánět žláz s vnější sekrecí - PL proti vývodům slinných žláz, </a:t>
            </a:r>
            <a:r>
              <a:rPr lang="cs-CZ" altLang="cs-CZ" sz="2200" dirty="0" err="1"/>
              <a:t>Schirmerův</a:t>
            </a:r>
            <a:r>
              <a:rPr lang="cs-CZ" altLang="cs-CZ" sz="2200" dirty="0"/>
              <a:t> test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Caplanův</a:t>
            </a:r>
            <a:r>
              <a:rPr lang="cs-CZ" altLang="cs-CZ" sz="2200" b="1" dirty="0">
                <a:solidFill>
                  <a:schemeClr val="tx2"/>
                </a:solidFill>
              </a:rPr>
              <a:t> syndrom </a:t>
            </a:r>
            <a:r>
              <a:rPr lang="cs-CZ" altLang="cs-CZ" sz="2200" dirty="0"/>
              <a:t>- plicní silikóza a revmatoidní artritida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palindromický</a:t>
            </a:r>
            <a:r>
              <a:rPr lang="cs-CZ" altLang="cs-CZ" sz="2200" b="1" dirty="0">
                <a:solidFill>
                  <a:schemeClr val="tx2"/>
                </a:solidFill>
              </a:rPr>
              <a:t> revmatismus </a:t>
            </a:r>
            <a:r>
              <a:rPr lang="cs-CZ" altLang="cs-CZ" sz="2200" b="1" dirty="0"/>
              <a:t>- </a:t>
            </a:r>
            <a:r>
              <a:rPr lang="cs-CZ" altLang="cs-CZ" sz="2200" dirty="0"/>
              <a:t>obdobné obtíže, návratné, bez důsledků pro kloub, vyšší FW a CRP</a:t>
            </a:r>
            <a:endParaRPr lang="cs-CZ" altLang="cs-CZ" sz="2200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2B2DA82-D2FC-4BA6-A6E1-D77FBFDF97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D7910F-1C57-4985-BBFB-8F0B4A8C00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04FFCCB-CAB3-427B-8516-142914875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999" y="720000"/>
            <a:ext cx="11288581" cy="45157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500" dirty="0" err="1"/>
              <a:t>Spondartritidy</a:t>
            </a:r>
            <a:r>
              <a:rPr lang="cs-CZ" altLang="cs-CZ" sz="3500" dirty="0"/>
              <a:t> - </a:t>
            </a:r>
            <a:r>
              <a:rPr lang="cs-CZ" altLang="cs-CZ" sz="3500" dirty="0" err="1"/>
              <a:t>ankylózující</a:t>
            </a:r>
            <a:r>
              <a:rPr lang="cs-CZ" altLang="cs-CZ" sz="3500" dirty="0"/>
              <a:t> - </a:t>
            </a:r>
            <a:r>
              <a:rPr lang="cs-CZ" altLang="cs-CZ" sz="3500" dirty="0" err="1"/>
              <a:t>Bechtěrevova</a:t>
            </a:r>
            <a:r>
              <a:rPr lang="cs-CZ" altLang="cs-CZ" sz="3500" dirty="0"/>
              <a:t> choroba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C2FF6B2-779A-4EA2-BA93-D200A220B6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systémové onemocnění pojiva </a:t>
            </a:r>
            <a:r>
              <a:rPr lang="cs-CZ" altLang="cs-CZ" sz="2200" dirty="0"/>
              <a:t>- začíná na SI kloubech, šíří se proximálně podél páteře, později i na velké klouby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příznaky</a:t>
            </a:r>
            <a:r>
              <a:rPr lang="cs-CZ" altLang="cs-CZ" sz="2200" b="1" dirty="0"/>
              <a:t> </a:t>
            </a:r>
            <a:r>
              <a:rPr lang="cs-CZ" altLang="cs-CZ" sz="2200" dirty="0"/>
              <a:t>- prodromy - bolesti pat, </a:t>
            </a:r>
            <a:r>
              <a:rPr lang="cs-CZ" altLang="cs-CZ" sz="2200" dirty="0" err="1"/>
              <a:t>iridocyklitida</a:t>
            </a:r>
            <a:r>
              <a:rPr lang="cs-CZ" altLang="cs-CZ" sz="2200" dirty="0"/>
              <a:t> - předchází i o několik let</a:t>
            </a:r>
          </a:p>
          <a:p>
            <a:pPr eaLnBrk="1" hangingPunct="1">
              <a:buFontTx/>
              <a:buChar char=" "/>
            </a:pPr>
            <a:r>
              <a:rPr lang="cs-CZ" altLang="cs-CZ" sz="2200" dirty="0"/>
              <a:t>                - počátek - bolesti SI</a:t>
            </a:r>
          </a:p>
          <a:p>
            <a:pPr eaLnBrk="1" hangingPunct="1">
              <a:buFontTx/>
              <a:buChar char=" "/>
            </a:pPr>
            <a:r>
              <a:rPr lang="cs-CZ" altLang="cs-CZ" sz="2200" dirty="0"/>
              <a:t>                - při předklonu </a:t>
            </a:r>
            <a:r>
              <a:rPr lang="cs-CZ" altLang="cs-CZ" sz="2200" dirty="0" err="1"/>
              <a:t>dvojhrb</a:t>
            </a:r>
            <a:r>
              <a:rPr lang="cs-CZ" altLang="cs-CZ" sz="2200" dirty="0"/>
              <a:t>, nevyplní se </a:t>
            </a:r>
            <a:r>
              <a:rPr lang="cs-CZ" altLang="cs-CZ" sz="2200" dirty="0" err="1"/>
              <a:t>sulcus</a:t>
            </a:r>
            <a:r>
              <a:rPr lang="cs-CZ" altLang="cs-CZ" sz="2200" dirty="0"/>
              <a:t> dorsalis, otáčení celým trupem</a:t>
            </a:r>
            <a:endParaRPr lang="cs-CZ" altLang="cs-CZ" sz="2200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2F4A533-A484-4081-B6B6-078FC30102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E0CAF6-A456-424A-B196-F28D46D41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D152F8E-8A6A-44A8-9209-AF3E16EAF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Laboratorní vyšetření a léčba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1691A8B-C85F-4C17-815E-011012E97A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zvýšení</a:t>
            </a:r>
            <a:r>
              <a:rPr lang="cs-CZ" altLang="cs-CZ" sz="2200" b="1" dirty="0"/>
              <a:t> </a:t>
            </a:r>
            <a:r>
              <a:rPr lang="cs-CZ" altLang="cs-CZ" sz="2200" b="1" dirty="0">
                <a:solidFill>
                  <a:schemeClr val="tx2"/>
                </a:solidFill>
              </a:rPr>
              <a:t>FW, CRP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pozitivita HLA B 27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RTG - rozšíření až zánik SI, </a:t>
            </a:r>
            <a:r>
              <a:rPr lang="cs-CZ" altLang="cs-CZ" sz="2200" b="1" dirty="0" err="1">
                <a:solidFill>
                  <a:schemeClr val="tx2"/>
                </a:solidFill>
              </a:rPr>
              <a:t>syndesmofyty</a:t>
            </a:r>
            <a:r>
              <a:rPr lang="cs-CZ" altLang="cs-CZ" sz="2200" b="1" dirty="0">
                <a:solidFill>
                  <a:schemeClr val="tx2"/>
                </a:solidFill>
              </a:rPr>
              <a:t> na páteři</a:t>
            </a:r>
            <a:r>
              <a:rPr lang="cs-CZ" altLang="cs-CZ" sz="2200" b="1" dirty="0"/>
              <a:t>, </a:t>
            </a:r>
            <a:r>
              <a:rPr lang="cs-CZ" altLang="cs-CZ" sz="2200" dirty="0"/>
              <a:t>později kalcifikované - bambusová tyč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léčba - rehabilitace, NSAID, udržování rovnováhy střevní flóry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A61265-EB73-481B-8EED-5BA746C26C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D96956-3DC3-4AAF-AAF1-406C91D339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52A00AF-8CAD-4C57-86A6-317151939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9" y="720000"/>
            <a:ext cx="4913777" cy="3204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Obrázek 4">
            <a:extLst>
              <a:ext uri="{FF2B5EF4-FFF2-40B4-BE49-F238E27FC236}">
                <a16:creationId xmlns:a16="http://schemas.microsoft.com/office/drawing/2014/main" id="{89601ED1-BCBE-49D5-BE5C-EF9498168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38" y="1744347"/>
            <a:ext cx="4116149" cy="397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8761749-7C6B-4690-86DE-2042D19FEA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BC4512-3DC4-4178-8394-2F47181A6B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4">
            <a:extLst>
              <a:ext uri="{FF2B5EF4-FFF2-40B4-BE49-F238E27FC236}">
                <a16:creationId xmlns:a16="http://schemas.microsoft.com/office/drawing/2014/main" id="{C937D6F9-15D0-408E-9C32-FAADA4126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127738"/>
              </p:ext>
            </p:extLst>
          </p:nvPr>
        </p:nvGraphicFramePr>
        <p:xfrm>
          <a:off x="720000" y="393937"/>
          <a:ext cx="6967537" cy="583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Fotografie" r:id="rId3" imgW="7744906" imgH="6485714" progId="MSPhotoEd.3">
                  <p:embed/>
                </p:oleObj>
              </mc:Choice>
              <mc:Fallback>
                <p:oleObj name="Fotografie" r:id="rId3" imgW="7744906" imgH="6485714" progId="MSPhotoEd.3">
                  <p:embed/>
                  <p:pic>
                    <p:nvPicPr>
                      <p:cNvPr id="28674" name="Object 4">
                        <a:extLst>
                          <a:ext uri="{FF2B5EF4-FFF2-40B4-BE49-F238E27FC236}">
                            <a16:creationId xmlns:a16="http://schemas.microsoft.com/office/drawing/2014/main" id="{C937D6F9-15D0-408E-9C32-FAADA4126A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393937"/>
                        <a:ext cx="6967537" cy="583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80EB968-3677-4951-948B-70F8959B2A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8CBB30C-7782-42D7-9DF3-0EE75B2516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4">
            <a:extLst>
              <a:ext uri="{FF2B5EF4-FFF2-40B4-BE49-F238E27FC236}">
                <a16:creationId xmlns:a16="http://schemas.microsoft.com/office/drawing/2014/main" id="{93DA3AA2-AB03-4340-93E8-AEF04F2ECF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197986"/>
              </p:ext>
            </p:extLst>
          </p:nvPr>
        </p:nvGraphicFramePr>
        <p:xfrm>
          <a:off x="720000" y="139938"/>
          <a:ext cx="6335713" cy="608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Fotografie" r:id="rId3" imgW="7780952" imgH="7478169" progId="MSPhotoEd.3">
                  <p:embed/>
                </p:oleObj>
              </mc:Choice>
              <mc:Fallback>
                <p:oleObj name="Fotografie" r:id="rId3" imgW="7780952" imgH="7478169" progId="MSPhotoEd.3">
                  <p:embed/>
                  <p:pic>
                    <p:nvPicPr>
                      <p:cNvPr id="29698" name="Object 4">
                        <a:extLst>
                          <a:ext uri="{FF2B5EF4-FFF2-40B4-BE49-F238E27FC236}">
                            <a16:creationId xmlns:a16="http://schemas.microsoft.com/office/drawing/2014/main" id="{93DA3AA2-AB03-4340-93E8-AEF04F2ECF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00" y="139938"/>
                        <a:ext cx="6335713" cy="608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50DCEA-3000-41EB-9526-705C614C81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15457D-9E21-4CCF-B45A-2445D17095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2D20B1B-FA0E-4907-8CF4-D4C8D38E84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Další artritidy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D1282031-DBA1-4428-9756-F277303EA2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psoriatická</a:t>
            </a:r>
            <a:r>
              <a:rPr lang="cs-CZ" altLang="cs-CZ" sz="2200" b="1" dirty="0"/>
              <a:t> -  </a:t>
            </a:r>
            <a:r>
              <a:rPr lang="cs-CZ" altLang="cs-CZ" sz="2200" dirty="0"/>
              <a:t>není symetrická, rozrušuje epifýzy, teleskopické prsty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Reiterův syndrom </a:t>
            </a:r>
            <a:r>
              <a:rPr lang="cs-CZ" altLang="cs-CZ" sz="2200" b="1" dirty="0"/>
              <a:t>- </a:t>
            </a:r>
            <a:r>
              <a:rPr lang="cs-CZ" altLang="cs-CZ" sz="2200" dirty="0"/>
              <a:t>uretritida, uveitida, artritida (sekundárně při STD - GO)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 err="1">
                <a:solidFill>
                  <a:schemeClr val="tx2"/>
                </a:solidFill>
              </a:rPr>
              <a:t>enterokolitické</a:t>
            </a:r>
            <a:r>
              <a:rPr lang="cs-CZ" altLang="cs-CZ" sz="2200" b="1" dirty="0">
                <a:solidFill>
                  <a:schemeClr val="tx2"/>
                </a:solidFill>
              </a:rPr>
              <a:t> artritidy </a:t>
            </a:r>
            <a:r>
              <a:rPr lang="cs-CZ" altLang="cs-CZ" sz="2200" b="1" dirty="0"/>
              <a:t>- </a:t>
            </a:r>
            <a:r>
              <a:rPr lang="cs-CZ" altLang="cs-CZ" sz="2200" dirty="0"/>
              <a:t>doprovázejí Crohnovu nemoc a ulcerózní kolitidu - zlepší se po obnově střevní mikroflóry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901FDB-BD76-49E0-ADC7-67D64FF543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3DE09D-FB33-4CB7-A8F5-58EAD6D5FE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45EFA3E-C61C-4356-BCB3-B6935B93A9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Sekundární artritidy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3BB5865-9591-447D-92D5-D205725C5C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infekční přímé </a:t>
            </a:r>
            <a:endParaRPr lang="cs-CZ" altLang="cs-CZ" sz="2200" dirty="0">
              <a:solidFill>
                <a:schemeClr val="tx2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infekční nepřímé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toxické a alergické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provázející jiné choroby</a:t>
            </a:r>
            <a:r>
              <a:rPr lang="cs-CZ" altLang="cs-CZ" sz="2200" b="1" dirty="0"/>
              <a:t> </a:t>
            </a:r>
            <a:r>
              <a:rPr lang="cs-CZ" altLang="cs-CZ" sz="2200" dirty="0"/>
              <a:t>- hemofilie, endokrinní, plicní, neurologické</a:t>
            </a:r>
            <a:endParaRPr lang="cs-CZ" altLang="cs-CZ" sz="22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traumatické a z fyzikálních příčin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cs-CZ" altLang="cs-CZ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C1F3DCD-0473-4955-A014-BDE12F0FDD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E187B7-74CA-4228-86BB-796F83706C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E6AB2D9-298C-4B92-A737-7EAC38D049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b="1" dirty="0"/>
              <a:t>Vyšetřovací metody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579020D-EE2D-473B-A284-56F1600508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3200" b="1" dirty="0">
                <a:solidFill>
                  <a:schemeClr val="tx2"/>
                </a:solidFill>
              </a:rPr>
              <a:t>anamnéza</a:t>
            </a:r>
            <a:r>
              <a:rPr lang="cs-CZ" altLang="cs-CZ" sz="3200" b="1" dirty="0"/>
              <a:t> </a:t>
            </a:r>
            <a:r>
              <a:rPr lang="cs-CZ" altLang="cs-CZ" sz="3200" dirty="0"/>
              <a:t>(rodinné postižení, sklon k infekcím, psoriáza, konjunktivitidy, iritidy, nemoci ledvin, průjmy, pohlavní choroby, chronické záněty)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3200" b="1" dirty="0">
                <a:solidFill>
                  <a:schemeClr val="tx2"/>
                </a:solidFill>
              </a:rPr>
              <a:t>charakter bolestí </a:t>
            </a:r>
            <a:r>
              <a:rPr lang="cs-CZ" altLang="cs-CZ" sz="3200" dirty="0"/>
              <a:t>(trvale, občas, vazba na denní dobu, chlad a teplo, námahu, slunění, lokalizace a šíření)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sz="3200" b="1" dirty="0">
                <a:solidFill>
                  <a:schemeClr val="tx2"/>
                </a:solidFill>
              </a:rPr>
              <a:t>lokální nález </a:t>
            </a:r>
            <a:r>
              <a:rPr lang="cs-CZ" altLang="cs-CZ" sz="3200" b="1" dirty="0"/>
              <a:t>- </a:t>
            </a:r>
            <a:r>
              <a:rPr lang="cs-CZ" altLang="cs-CZ" sz="3200" dirty="0"/>
              <a:t>tvar kloubu:		</a:t>
            </a:r>
            <a:r>
              <a:rPr lang="cs-CZ" altLang="cs-CZ" sz="2600" dirty="0"/>
              <a:t>- normální - ušlechtilý </a:t>
            </a:r>
          </a:p>
          <a:p>
            <a:pPr lvl="7" fontAlgn="auto">
              <a:lnSpc>
                <a:spcPct val="100000"/>
              </a:lnSpc>
              <a:spcAft>
                <a:spcPts val="0"/>
              </a:spcAft>
              <a:buFontTx/>
              <a:buChar char=" "/>
              <a:defRPr/>
            </a:pPr>
            <a:r>
              <a:rPr lang="cs-CZ" altLang="cs-CZ" sz="2600" dirty="0"/>
              <a:t>                    	- zduření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Tx/>
              <a:buChar char=" "/>
              <a:defRPr/>
            </a:pPr>
            <a:r>
              <a:rPr lang="cs-CZ" altLang="cs-CZ" sz="2600" dirty="0"/>
              <a:t>                                           			- deformace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Tx/>
              <a:buChar char=" "/>
              <a:defRPr/>
            </a:pPr>
            <a:r>
              <a:rPr lang="cs-CZ" altLang="cs-CZ" sz="2600" dirty="0"/>
              <a:t>                                                          		- deformity - </a:t>
            </a:r>
            <a:r>
              <a:rPr lang="cs-CZ" altLang="cs-CZ" sz="1900" dirty="0"/>
              <a:t>deviace, </a:t>
            </a:r>
            <a:r>
              <a:rPr lang="cs-CZ" altLang="cs-CZ" sz="1900" dirty="0" err="1"/>
              <a:t>desaxace</a:t>
            </a:r>
            <a:r>
              <a:rPr lang="cs-CZ" altLang="cs-CZ" sz="1900" dirty="0"/>
              <a:t>, subluxace, luxace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2100" dirty="0"/>
              <a:t>                                                                </a:t>
            </a:r>
            <a:endParaRPr lang="cs-CZ" altLang="cs-CZ" sz="2100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CC331B-09B3-4262-80A7-BB3B0F3787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D82FEE-49BF-405B-82E0-0B10D55BA3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5124" name="Obrázek 1">
            <a:extLst>
              <a:ext uri="{FF2B5EF4-FFF2-40B4-BE49-F238E27FC236}">
                <a16:creationId xmlns:a16="http://schemas.microsoft.com/office/drawing/2014/main" id="{D2E7A881-01DF-4CF7-AFE9-7AA9220A3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4215047"/>
            <a:ext cx="5465022" cy="170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7F549C9-6EAB-406D-A152-A7BA5BD985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Infekční přímé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673778F8-7A8D-4DFA-84F0-BF81D2B593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přítomnost infekce v kloubu </a:t>
            </a:r>
            <a:r>
              <a:rPr lang="cs-CZ" altLang="cs-CZ" sz="2200" dirty="0"/>
              <a:t>- zavlečení infekce při invazivních zákrocích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vždy nutné chirurgické ošetření, výplachy ATB, rehabilitace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chronické záněty vedou ke ztrátě funkce</a:t>
            </a:r>
          </a:p>
          <a:p>
            <a:pPr marL="324000" lvl="1" indent="0" eaLnBrk="1" hangingPunct="1">
              <a:buNone/>
              <a:defRPr/>
            </a:pP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 err="1">
                <a:solidFill>
                  <a:schemeClr val="tx2"/>
                </a:solidFill>
              </a:rPr>
              <a:t>Lymeská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borrelióza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 marL="0" indent="0">
              <a:buClr>
                <a:schemeClr val="accent2"/>
              </a:buClr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	1. </a:t>
            </a:r>
            <a:r>
              <a:rPr lang="cs-CZ" altLang="cs-CZ" sz="2200" b="1" dirty="0" err="1">
                <a:solidFill>
                  <a:schemeClr val="tx2"/>
                </a:solidFill>
              </a:rPr>
              <a:t>erytema</a:t>
            </a:r>
            <a:r>
              <a:rPr lang="cs-CZ" altLang="cs-CZ" sz="2200" b="1" dirty="0">
                <a:solidFill>
                  <a:schemeClr val="tx2"/>
                </a:solidFill>
              </a:rPr>
              <a:t> </a:t>
            </a:r>
            <a:r>
              <a:rPr lang="cs-CZ" altLang="cs-CZ" sz="2200" b="1" dirty="0" err="1">
                <a:solidFill>
                  <a:schemeClr val="tx2"/>
                </a:solidFill>
              </a:rPr>
              <a:t>migrans</a:t>
            </a:r>
            <a:endParaRPr lang="cs-CZ" altLang="cs-CZ" sz="2200" b="1" dirty="0">
              <a:solidFill>
                <a:schemeClr val="tx2"/>
              </a:solidFill>
            </a:endParaRPr>
          </a:p>
          <a:p>
            <a:pPr marL="0" indent="0">
              <a:buClr>
                <a:schemeClr val="accent2"/>
              </a:buClr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 	2. meningeální a kardiální příznaky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	3. migrující </a:t>
            </a:r>
            <a:r>
              <a:rPr lang="cs-CZ" altLang="cs-CZ" sz="2200" b="1" dirty="0" err="1">
                <a:solidFill>
                  <a:schemeClr val="tx2"/>
                </a:solidFill>
              </a:rPr>
              <a:t>polyartritida</a:t>
            </a:r>
            <a:endParaRPr lang="cs-CZ" altLang="cs-CZ" sz="2200" b="1" dirty="0">
              <a:solidFill>
                <a:schemeClr val="tx2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2C11BA-50F3-4E06-90F2-5355FBB845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2E569F-2158-4C1E-B28E-BDDFE44D5F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E868FC7-0147-4048-A775-A52E37D556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Infekční nepřímé I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4353614-07F6-47B1-B3B1-A85C8554A0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200" b="1" dirty="0">
                <a:solidFill>
                  <a:schemeClr val="tx2"/>
                </a:solidFill>
              </a:rPr>
              <a:t>revmatická horečka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poststreptokoková</a:t>
            </a:r>
            <a:r>
              <a:rPr lang="cs-CZ" altLang="cs-CZ" sz="2200" dirty="0"/>
              <a:t> nákaza - beta-</a:t>
            </a:r>
            <a:r>
              <a:rPr lang="cs-CZ" altLang="cs-CZ" sz="2200" dirty="0" err="1"/>
              <a:t>hemolyt</a:t>
            </a:r>
            <a:r>
              <a:rPr lang="cs-CZ" altLang="cs-CZ" sz="2200" dirty="0"/>
              <a:t> streptokok </a:t>
            </a:r>
            <a:r>
              <a:rPr lang="cs-CZ" altLang="cs-CZ" sz="2200" dirty="0" err="1"/>
              <a:t>sk</a:t>
            </a:r>
            <a:r>
              <a:rPr lang="cs-CZ" altLang="cs-CZ" sz="2200" dirty="0"/>
              <a:t>. 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Aschofovy</a:t>
            </a:r>
            <a:r>
              <a:rPr lang="cs-CZ" altLang="cs-CZ" sz="2200" dirty="0"/>
              <a:t> uzlíky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„klouby líže, do srdce se zakusuje“ - Mi stenóza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pankarditida</a:t>
            </a:r>
            <a:r>
              <a:rPr lang="cs-CZ" altLang="cs-CZ" sz="2200" dirty="0"/>
              <a:t>  - AVB, denivelace ST-T, poruchy rytmu, únavnost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 err="1"/>
              <a:t>erytema</a:t>
            </a:r>
            <a:r>
              <a:rPr lang="cs-CZ" altLang="cs-CZ" sz="2200" dirty="0"/>
              <a:t> </a:t>
            </a:r>
            <a:r>
              <a:rPr lang="cs-CZ" altLang="cs-CZ" sz="2200" dirty="0" err="1"/>
              <a:t>marginatum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neurologické příznaky - chorea minor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D90582E-CD51-4E06-B507-D1FFE173D5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9A6C7E-558D-4BF8-B20F-211B5E2DE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8CDED6A-DC3F-464C-A1F2-78B580E832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Infekční nepřímé II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0B85E4D-64AB-4EB8-B32D-D6423134C6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diagnostika - FW, ASLO, CRP, </a:t>
            </a:r>
            <a:r>
              <a:rPr lang="cs-CZ" altLang="cs-CZ" sz="2200" b="1" dirty="0" err="1">
                <a:solidFill>
                  <a:schemeClr val="tx2"/>
                </a:solidFill>
              </a:rPr>
              <a:t>betahemolytický</a:t>
            </a:r>
            <a:r>
              <a:rPr lang="cs-CZ" altLang="cs-CZ" sz="2200" b="1" dirty="0">
                <a:solidFill>
                  <a:schemeClr val="tx2"/>
                </a:solidFill>
              </a:rPr>
              <a:t> streptokok - kultivace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dirty="0"/>
              <a:t>léčba revmatické horečky - ASA, NSAID, ATB, dlouhodobé sledování, profylaxe endokarditidy</a:t>
            </a:r>
          </a:p>
          <a:p>
            <a:pPr eaLnBrk="1" hangingPunct="1"/>
            <a:endParaRPr lang="cs-CZ" altLang="cs-CZ" sz="2200" b="1" dirty="0"/>
          </a:p>
          <a:p>
            <a:pPr eaLnBrk="1" hangingPunct="1"/>
            <a:endParaRPr lang="cs-CZ" altLang="cs-CZ" sz="2200" b="1" dirty="0"/>
          </a:p>
          <a:p>
            <a:pPr eaLnBrk="1" hangingPunct="1"/>
            <a:endParaRPr lang="cs-CZ" altLang="cs-CZ" sz="2200" b="1" dirty="0"/>
          </a:p>
          <a:p>
            <a:pPr eaLnBrk="1" hangingPunct="1"/>
            <a:endParaRPr lang="cs-CZ" altLang="cs-CZ" sz="2200" b="1" dirty="0"/>
          </a:p>
          <a:p>
            <a:pPr eaLnBrk="1" hangingPunct="1"/>
            <a:r>
              <a:rPr lang="cs-CZ" altLang="cs-CZ" sz="2200" b="1" dirty="0">
                <a:solidFill>
                  <a:schemeClr val="tx2"/>
                </a:solidFill>
              </a:rPr>
              <a:t>reaktivní artritidy </a:t>
            </a:r>
            <a:r>
              <a:rPr lang="cs-CZ" altLang="cs-CZ" sz="2200" b="1" i="1" dirty="0">
                <a:solidFill>
                  <a:schemeClr val="tx2"/>
                </a:solidFill>
              </a:rPr>
              <a:t>- </a:t>
            </a:r>
            <a:r>
              <a:rPr lang="cs-CZ" altLang="cs-CZ" sz="2200" b="1" dirty="0" err="1">
                <a:solidFill>
                  <a:schemeClr val="tx2"/>
                </a:solidFill>
              </a:rPr>
              <a:t>parainfekční</a:t>
            </a:r>
            <a:r>
              <a:rPr lang="cs-CZ" altLang="cs-CZ" sz="2200" b="1" dirty="0">
                <a:solidFill>
                  <a:schemeClr val="tx2"/>
                </a:solidFill>
              </a:rPr>
              <a:t>, </a:t>
            </a:r>
            <a:r>
              <a:rPr lang="cs-CZ" altLang="cs-CZ" sz="2200" b="1" dirty="0" err="1">
                <a:solidFill>
                  <a:schemeClr val="tx2"/>
                </a:solidFill>
              </a:rPr>
              <a:t>postinfekční</a:t>
            </a:r>
            <a:r>
              <a:rPr lang="cs-CZ" altLang="cs-CZ" sz="2200" b="1" dirty="0">
                <a:solidFill>
                  <a:schemeClr val="tx2"/>
                </a:solidFill>
              </a:rPr>
              <a:t> (viry i bakterie)</a:t>
            </a:r>
          </a:p>
        </p:txBody>
      </p:sp>
      <p:pic>
        <p:nvPicPr>
          <p:cNvPr id="34820" name="Obrázek 1">
            <a:extLst>
              <a:ext uri="{FF2B5EF4-FFF2-40B4-BE49-F238E27FC236}">
                <a16:creationId xmlns:a16="http://schemas.microsoft.com/office/drawing/2014/main" id="{216CD8A7-18C6-43EF-BEEB-5BA1C52866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099" y="2756730"/>
            <a:ext cx="4160904" cy="234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EC8E203-9967-4487-962A-3DF69FB26B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3015D8C-B32A-4B2F-9190-E5C834BE10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C0CED8-D6B8-4BE1-8F06-526142345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Klinika interní, geriatrie a praktického lékařství Fakultní nemocnice Brno a Lékařské fakulty Masarykovy univerzity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F4D533C8-0DDA-4128-9E0E-99E45FBF3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ctr">
              <a:buNone/>
            </a:pPr>
            <a:endParaRPr lang="cs-CZ" sz="5000" dirty="0">
              <a:solidFill>
                <a:schemeClr val="tx2"/>
              </a:solidFill>
            </a:endParaRPr>
          </a:p>
          <a:p>
            <a:pPr marL="72000" indent="0" algn="ctr">
              <a:buNone/>
            </a:pPr>
            <a:r>
              <a:rPr lang="cs-CZ" sz="5000" b="1" dirty="0">
                <a:solidFill>
                  <a:schemeClr val="tx2"/>
                </a:solidFill>
              </a:rPr>
              <a:t>Děkuji za pozornost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0732DA-C453-4D9D-B151-B2F17E28A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346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59119EF-8BDF-4AB4-89E1-5156167033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Lokální nález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E2DFDB3-7F39-43A0-BEEB-F3262D021C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teplota kůže nad kloubem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hybnost kloubů </a:t>
            </a:r>
            <a:r>
              <a:rPr lang="cs-CZ" altLang="cs-CZ" sz="2200" dirty="0"/>
              <a:t>(norma, </a:t>
            </a:r>
            <a:r>
              <a:rPr lang="cs-CZ" altLang="cs-CZ" sz="2200" dirty="0" err="1"/>
              <a:t>hypo-hypermobilita</a:t>
            </a:r>
            <a:r>
              <a:rPr lang="cs-CZ" altLang="cs-CZ" sz="2200" dirty="0"/>
              <a:t>, reakce při dotažení)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bolestivost</a:t>
            </a:r>
            <a:r>
              <a:rPr lang="cs-CZ" altLang="cs-CZ" sz="2200" b="1" dirty="0"/>
              <a:t> </a:t>
            </a:r>
            <a:r>
              <a:rPr lang="cs-CZ" altLang="cs-CZ" sz="2200" dirty="0"/>
              <a:t>(na dotyk, na tlak, na pohyb)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pohmatové  fenomény </a:t>
            </a:r>
            <a:r>
              <a:rPr lang="cs-CZ" altLang="cs-CZ" sz="2200" dirty="0"/>
              <a:t>(praskoty, </a:t>
            </a:r>
            <a:r>
              <a:rPr lang="cs-CZ" altLang="cs-CZ" sz="2200" dirty="0" err="1"/>
              <a:t>drásoty</a:t>
            </a:r>
            <a:r>
              <a:rPr lang="cs-CZ" altLang="cs-CZ" sz="2200" dirty="0"/>
              <a:t>, vrzoty)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stav okolních tkání </a:t>
            </a:r>
            <a:r>
              <a:rPr lang="cs-CZ" altLang="cs-CZ" sz="2200" dirty="0"/>
              <a:t>(svaly, burzy, úpony, šlachy, pouzdra)</a:t>
            </a:r>
            <a:endParaRPr lang="cs-CZ" altLang="cs-CZ" sz="2200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C565F2-B866-4EB6-BF91-4C5ED2329F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1F92E3-0F0F-4FC5-A830-28B6A25FB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FCA7F01-A509-4837-99EE-BF6C60C68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Hlavní příznaky na páteři I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AC9F754-0136-4F1B-87C8-E58DC790A1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6441451" cy="4139998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cs-CZ" altLang="cs-CZ" b="1" dirty="0">
                <a:solidFill>
                  <a:schemeClr val="tx2"/>
                </a:solidFill>
              </a:rPr>
              <a:t>tvar</a:t>
            </a:r>
            <a:r>
              <a:rPr lang="cs-CZ" altLang="cs-CZ" b="1" dirty="0"/>
              <a:t> </a:t>
            </a:r>
            <a:r>
              <a:rPr lang="cs-CZ" altLang="cs-CZ" dirty="0"/>
              <a:t>(skoliózy, kyfózy, napřímení)</a:t>
            </a:r>
            <a:r>
              <a:rPr lang="cs-CZ" altLang="cs-CZ" b="1" dirty="0"/>
              <a:t> </a:t>
            </a:r>
          </a:p>
          <a:p>
            <a:pPr marL="0" indent="0" fontAlgn="auto">
              <a:lnSpc>
                <a:spcPct val="170000"/>
              </a:lnSpc>
              <a:spcAft>
                <a:spcPts val="0"/>
              </a:spcAft>
              <a:buNone/>
              <a:defRPr/>
            </a:pPr>
            <a:r>
              <a:rPr lang="cs-CZ" altLang="cs-CZ" b="1" dirty="0">
                <a:solidFill>
                  <a:schemeClr val="tx2"/>
                </a:solidFill>
              </a:rPr>
              <a:t>hybnost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b="1" dirty="0">
                <a:solidFill>
                  <a:schemeClr val="tx2"/>
                </a:solidFill>
              </a:rPr>
              <a:t>krční</a:t>
            </a:r>
            <a:r>
              <a:rPr lang="cs-CZ" altLang="cs-CZ" dirty="0">
                <a:solidFill>
                  <a:schemeClr val="tx2"/>
                </a:solidFill>
              </a:rPr>
              <a:t> </a:t>
            </a:r>
            <a:r>
              <a:rPr lang="cs-CZ" altLang="cs-CZ" dirty="0"/>
              <a:t>- rotace, předklon, záklon - dotyk temene s rovinou,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b="1" dirty="0">
                <a:solidFill>
                  <a:schemeClr val="tx2"/>
                </a:solidFill>
              </a:rPr>
              <a:t>hrudní</a:t>
            </a:r>
            <a:r>
              <a:rPr lang="cs-CZ" altLang="cs-CZ" dirty="0"/>
              <a:t> -  rotace, rozvíjení při předklonu, nádech, výdech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altLang="cs-CZ" b="1" dirty="0">
                <a:solidFill>
                  <a:schemeClr val="tx2"/>
                </a:solidFill>
              </a:rPr>
              <a:t>bederní</a:t>
            </a:r>
            <a:r>
              <a:rPr lang="cs-CZ" altLang="cs-CZ" b="1" dirty="0"/>
              <a:t> </a:t>
            </a:r>
            <a:r>
              <a:rPr lang="cs-CZ" altLang="cs-CZ" dirty="0"/>
              <a:t>- </a:t>
            </a:r>
            <a:r>
              <a:rPr lang="cs-CZ" altLang="cs-CZ" b="1" i="1" dirty="0" err="1">
                <a:solidFill>
                  <a:schemeClr val="tx2"/>
                </a:solidFill>
              </a:rPr>
              <a:t>Schoberova</a:t>
            </a:r>
            <a:r>
              <a:rPr lang="cs-CZ" altLang="cs-CZ" b="1" i="1" dirty="0">
                <a:solidFill>
                  <a:schemeClr val="tx2"/>
                </a:solidFill>
              </a:rPr>
              <a:t> distance </a:t>
            </a:r>
            <a:r>
              <a:rPr lang="cs-CZ" altLang="cs-CZ" dirty="0"/>
              <a:t>- L1 - spina </a:t>
            </a:r>
            <a:r>
              <a:rPr lang="cs-CZ" altLang="cs-CZ" dirty="0" err="1"/>
              <a:t>iliaca</a:t>
            </a:r>
            <a:r>
              <a:rPr lang="cs-CZ" altLang="cs-CZ" dirty="0"/>
              <a:t> post. sup.              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Tx/>
              <a:buChar char=" "/>
              <a:defRPr/>
            </a:pPr>
            <a:r>
              <a:rPr lang="cs-CZ" altLang="cs-CZ" dirty="0"/>
              <a:t>                 prodloužení o 5 cm při předklonu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Tx/>
              <a:buChar char=" "/>
              <a:defRPr/>
            </a:pPr>
            <a:r>
              <a:rPr lang="cs-CZ" altLang="cs-CZ" dirty="0"/>
              <a:t>               - </a:t>
            </a:r>
            <a:r>
              <a:rPr lang="cs-CZ" altLang="cs-CZ" b="1" i="1" dirty="0">
                <a:solidFill>
                  <a:schemeClr val="tx2"/>
                </a:solidFill>
              </a:rPr>
              <a:t>Stiborova distance </a:t>
            </a:r>
            <a:r>
              <a:rPr lang="cs-CZ" altLang="cs-CZ" dirty="0"/>
              <a:t>- C7 - spina </a:t>
            </a:r>
            <a:r>
              <a:rPr lang="cs-CZ" altLang="cs-CZ" dirty="0" err="1"/>
              <a:t>iliaca</a:t>
            </a:r>
            <a:r>
              <a:rPr lang="cs-CZ" altLang="cs-CZ" dirty="0"/>
              <a:t> post. sup.  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Tx/>
              <a:buChar char=" "/>
              <a:defRPr/>
            </a:pPr>
            <a:r>
              <a:rPr lang="cs-CZ" altLang="cs-CZ" dirty="0"/>
              <a:t>                 prodloužení o 10 cm při předklonu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Tx/>
              <a:buChar char=" "/>
              <a:defRPr/>
            </a:pPr>
            <a:r>
              <a:rPr lang="cs-CZ" altLang="cs-CZ" dirty="0"/>
              <a:t>               - úklony do stran - prsty po stehně 20 cm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Tx/>
              <a:buChar char=" "/>
              <a:defRPr/>
            </a:pPr>
            <a:r>
              <a:rPr lang="cs-CZ" altLang="cs-CZ" dirty="0"/>
              <a:t>               - rotace</a:t>
            </a:r>
            <a:endParaRPr lang="cs-CZ" altLang="cs-CZ" b="1" dirty="0"/>
          </a:p>
        </p:txBody>
      </p:sp>
      <p:pic>
        <p:nvPicPr>
          <p:cNvPr id="7172" name="Obrázek 3">
            <a:extLst>
              <a:ext uri="{FF2B5EF4-FFF2-40B4-BE49-F238E27FC236}">
                <a16:creationId xmlns:a16="http://schemas.microsoft.com/office/drawing/2014/main" id="{01E8A4E2-C40F-4EA2-85D9-75BFCE682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113" y="2661070"/>
            <a:ext cx="2176759" cy="288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Obrázek 4">
            <a:extLst>
              <a:ext uri="{FF2B5EF4-FFF2-40B4-BE49-F238E27FC236}">
                <a16:creationId xmlns:a16="http://schemas.microsoft.com/office/drawing/2014/main" id="{0811027D-78C9-4EA1-B677-04E05F608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535" y="2661070"/>
            <a:ext cx="2179042" cy="288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B39CB3-A9BA-40FE-AA1F-C9DD7B0B3D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C6DA83-2F3F-478F-BB61-DEBAEA5007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26989D2-57B1-4F2B-A7FA-FA91E8198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Hlavní příznaky na páteři II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E55A3FE-2806-470C-972D-E5614FD747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stav </a:t>
            </a:r>
            <a:r>
              <a:rPr lang="cs-CZ" altLang="cs-CZ" sz="2200" b="1" dirty="0" err="1">
                <a:solidFill>
                  <a:schemeClr val="tx2"/>
                </a:solidFill>
              </a:rPr>
              <a:t>paravertebrálních</a:t>
            </a:r>
            <a:r>
              <a:rPr lang="cs-CZ" altLang="cs-CZ" sz="2200" b="1" dirty="0">
                <a:solidFill>
                  <a:schemeClr val="tx2"/>
                </a:solidFill>
              </a:rPr>
              <a:t> svalů </a:t>
            </a:r>
            <a:r>
              <a:rPr lang="cs-CZ" altLang="cs-CZ" sz="2200" b="1" dirty="0"/>
              <a:t>- </a:t>
            </a:r>
            <a:r>
              <a:rPr lang="cs-CZ" altLang="cs-CZ" sz="2200" dirty="0"/>
              <a:t>tonus, kontraktury, </a:t>
            </a:r>
            <a:r>
              <a:rPr lang="cs-CZ" altLang="cs-CZ" sz="2200" dirty="0" err="1"/>
              <a:t>myogelózy</a:t>
            </a:r>
            <a:endParaRPr lang="cs-CZ" altLang="cs-CZ" sz="22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bolestivost</a:t>
            </a:r>
            <a:r>
              <a:rPr lang="cs-CZ" altLang="cs-CZ" sz="2200" b="1" dirty="0"/>
              <a:t> - </a:t>
            </a:r>
            <a:r>
              <a:rPr lang="cs-CZ" altLang="cs-CZ" sz="2200" dirty="0"/>
              <a:t>na poklep, na pohyb, bolestivost SI skloubení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neurologické manévry</a:t>
            </a:r>
            <a:r>
              <a:rPr lang="cs-CZ" altLang="cs-CZ" sz="2200" b="1" dirty="0"/>
              <a:t> - </a:t>
            </a:r>
            <a:r>
              <a:rPr lang="cs-CZ" altLang="cs-CZ" sz="2200" dirty="0" err="1"/>
              <a:t>Lasségue</a:t>
            </a:r>
            <a:endParaRPr lang="cs-CZ" altLang="cs-CZ" sz="2200" b="1" dirty="0"/>
          </a:p>
          <a:p>
            <a:pPr eaLnBrk="1" hangingPunct="1"/>
            <a:endParaRPr lang="cs-CZ" altLang="cs-CZ" dirty="0"/>
          </a:p>
        </p:txBody>
      </p:sp>
      <p:pic>
        <p:nvPicPr>
          <p:cNvPr id="8196" name="Obrázek 1">
            <a:extLst>
              <a:ext uri="{FF2B5EF4-FFF2-40B4-BE49-F238E27FC236}">
                <a16:creationId xmlns:a16="http://schemas.microsoft.com/office/drawing/2014/main" id="{DFBE2F04-7331-4CAB-86D0-00C692EC7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12" y="3326465"/>
            <a:ext cx="3964019" cy="270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C36D70-2996-45F2-87FF-A0E76B951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818686A-E699-418A-8A13-A92B7A3D5A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C4CE727-6602-4AF3-8162-28D71346C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4400" dirty="0"/>
              <a:t>Příznaky na měkkých tkáních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CF02A8D-D105-4725-978A-7F4AE8460F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svalové příznaky </a:t>
            </a:r>
            <a:r>
              <a:rPr lang="cs-CZ" altLang="cs-CZ" sz="2200" b="1" dirty="0"/>
              <a:t>- </a:t>
            </a:r>
            <a:r>
              <a:rPr lang="cs-CZ" altLang="cs-CZ" sz="2200" dirty="0"/>
              <a:t>atrofie, hypertrofie, tonus, bolestivost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postižení úponů </a:t>
            </a:r>
            <a:r>
              <a:rPr lang="cs-CZ" altLang="cs-CZ" sz="2200" b="1" dirty="0"/>
              <a:t>-</a:t>
            </a:r>
            <a:r>
              <a:rPr lang="cs-CZ" altLang="cs-CZ" sz="2200" dirty="0"/>
              <a:t> bolestivost pohmatová, pohybová, zduření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postižení šlach </a:t>
            </a:r>
            <a:r>
              <a:rPr lang="cs-CZ" altLang="cs-CZ" sz="2200" b="1" dirty="0"/>
              <a:t> - </a:t>
            </a:r>
            <a:r>
              <a:rPr lang="cs-CZ" altLang="cs-CZ" sz="2200" dirty="0"/>
              <a:t>třecí fenomény, bolest, zduření pouzdra</a:t>
            </a:r>
            <a:endParaRPr lang="cs-CZ" altLang="cs-CZ" sz="2200" b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8F37D3C-A3ED-414A-8B38-78F48A2E86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C20B8A-62F7-4B81-9C3B-3E46B16DCB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114A6CE-CD50-4D5D-933C-F76DE8607C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Laboratorní vyšetření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C2DCAD4-7A53-4F9F-A6F4-08AD2FD350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10552205" cy="4139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zánětlivá aktivita </a:t>
            </a:r>
            <a:r>
              <a:rPr lang="cs-CZ" altLang="cs-CZ" sz="2200" b="1" dirty="0"/>
              <a:t>- </a:t>
            </a:r>
            <a:r>
              <a:rPr lang="cs-CZ" altLang="cs-CZ" sz="2200" dirty="0"/>
              <a:t>FW,CRP, KO + </a:t>
            </a:r>
            <a:r>
              <a:rPr lang="cs-CZ" altLang="cs-CZ" sz="2200" dirty="0" err="1"/>
              <a:t>diff</a:t>
            </a:r>
            <a:r>
              <a:rPr lang="cs-CZ" altLang="cs-CZ" sz="2200" dirty="0"/>
              <a:t>, FG, ASLO, PL proti </a:t>
            </a:r>
            <a:r>
              <a:rPr lang="cs-CZ" altLang="cs-CZ" sz="2200" dirty="0" err="1"/>
              <a:t>rheumatoidnímu</a:t>
            </a:r>
            <a:r>
              <a:rPr lang="cs-CZ" altLang="cs-CZ" sz="2200" dirty="0"/>
              <a:t> faktoru </a:t>
            </a:r>
            <a:r>
              <a:rPr lang="cs-CZ" altLang="cs-CZ" sz="2200" dirty="0" err="1"/>
              <a:t>IgG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IgM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imunologie</a:t>
            </a:r>
            <a:r>
              <a:rPr lang="cs-CZ" altLang="cs-CZ" sz="2200" dirty="0"/>
              <a:t> - ANF, ENA, anti </a:t>
            </a:r>
            <a:r>
              <a:rPr lang="cs-CZ" altLang="cs-CZ" sz="2200" dirty="0" err="1"/>
              <a:t>dsDNA</a:t>
            </a:r>
            <a:r>
              <a:rPr lang="cs-CZ" altLang="cs-CZ" sz="2200" dirty="0"/>
              <a:t>, CIK, HLA, hladiny </a:t>
            </a:r>
            <a:r>
              <a:rPr lang="cs-CZ" altLang="cs-CZ" sz="2200" dirty="0" err="1"/>
              <a:t>Ig</a:t>
            </a:r>
            <a:endParaRPr lang="cs-CZ" altLang="cs-CZ" sz="22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cs-CZ" altLang="cs-CZ" sz="2200" b="1" dirty="0">
                <a:solidFill>
                  <a:schemeClr val="tx2"/>
                </a:solidFill>
              </a:rPr>
              <a:t>doplňující</a:t>
            </a:r>
            <a:r>
              <a:rPr lang="cs-CZ" altLang="cs-CZ" sz="2200" b="1" dirty="0"/>
              <a:t> - </a:t>
            </a:r>
            <a:r>
              <a:rPr lang="cs-CZ" altLang="cs-CZ" sz="2200" dirty="0"/>
              <a:t>KM, hladiny minerálů, močový nález, funkce ledvin, glykémie, sérologie STD 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EF4846-FBDB-44D0-AD24-43FCE7533E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059EFC-D92E-4542-87F3-A0C85FEA12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6619801-7B58-46F3-9D9D-27EE4828D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dirty="0"/>
              <a:t>RTG a specifická vyšetření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63FECD8-EA24-47DA-9F7E-42DE30B5C9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20000" y="1692002"/>
            <a:ext cx="7582428" cy="4139998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RTG - kosti - </a:t>
            </a:r>
            <a:r>
              <a:rPr lang="cs-CZ" altLang="cs-CZ" sz="2200" dirty="0"/>
              <a:t>zachování mineralizace, postavení kostí, konfigurace kloubů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chrupavky - </a:t>
            </a:r>
            <a:r>
              <a:rPr lang="cs-CZ" altLang="cs-CZ" sz="2200" dirty="0"/>
              <a:t>hodnotíme sekundárně podle kloubní štěrbiny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kalcifikace - </a:t>
            </a:r>
            <a:r>
              <a:rPr lang="cs-CZ" altLang="cs-CZ" sz="2200" dirty="0"/>
              <a:t>v úponech šlach</a:t>
            </a:r>
            <a:endParaRPr lang="cs-CZ" altLang="cs-CZ" sz="2200" b="1" dirty="0"/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cs-CZ" altLang="cs-CZ" sz="2200" b="1" dirty="0">
                <a:solidFill>
                  <a:schemeClr val="tx2"/>
                </a:solidFill>
              </a:rPr>
              <a:t>specifická vyšetření - </a:t>
            </a:r>
            <a:r>
              <a:rPr lang="cs-CZ" altLang="cs-CZ" sz="2200" dirty="0"/>
              <a:t>artroskopie, test síly stisku ruky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 algn="ctr">
              <a:buNone/>
              <a:defRPr/>
            </a:pPr>
            <a:endParaRPr lang="cs-CZ" altLang="cs-CZ" sz="1400" dirty="0"/>
          </a:p>
          <a:p>
            <a:pPr marL="0" indent="0" algn="r">
              <a:buNone/>
              <a:defRPr/>
            </a:pPr>
            <a:r>
              <a:rPr lang="cs-CZ" altLang="cs-CZ" sz="1400" dirty="0"/>
              <a:t>(obr. Těžká artróza kolene)</a:t>
            </a:r>
          </a:p>
          <a:p>
            <a:pPr marL="0" indent="0" algn="ctr">
              <a:buNone/>
              <a:defRPr/>
            </a:pPr>
            <a:endParaRPr lang="cs-CZ" altLang="cs-CZ" sz="1400" dirty="0"/>
          </a:p>
        </p:txBody>
      </p:sp>
      <p:pic>
        <p:nvPicPr>
          <p:cNvPr id="11268" name="Obrázek 1">
            <a:extLst>
              <a:ext uri="{FF2B5EF4-FFF2-40B4-BE49-F238E27FC236}">
                <a16:creationId xmlns:a16="http://schemas.microsoft.com/office/drawing/2014/main" id="{10279BE0-22D4-4532-8111-3F601CCB3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022" y="1369388"/>
            <a:ext cx="3050309" cy="446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8A977CC-6784-4ADF-A73A-4F2A6AD453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Klinika interní, geriatrie a praktického lékařství Fakultní nemocnice Brno a Lékařské fakulty Masarykovy univerzity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380E52F-47F4-45E1-B55F-0DE99175FE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EF6CFF8C-CE06-43FF-9058-AE43B1508D3F}"/>
              </a:ext>
            </a:extLst>
          </p:cNvPr>
          <p:cNvSpPr/>
          <p:nvPr/>
        </p:nvSpPr>
        <p:spPr bwMode="auto">
          <a:xfrm>
            <a:off x="9188389" y="3027018"/>
            <a:ext cx="1127464" cy="1145219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noFill/>
              <a:effectLst/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D93CEC68-B0E2-4F50-9397-CF56FB426367}" vid="{25042F54-EE2F-4CAA-B106-EE257721CFC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prezentace-med-cz-fnbrno-v02</Template>
  <TotalTime>1763</TotalTime>
  <Words>1605</Words>
  <Application>Microsoft Office PowerPoint</Application>
  <PresentationFormat>Širokoúhlá obrazovka</PresentationFormat>
  <Paragraphs>223</Paragraphs>
  <Slides>33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8" baseType="lpstr">
      <vt:lpstr>Arial</vt:lpstr>
      <vt:lpstr>Tahoma</vt:lpstr>
      <vt:lpstr>Wingdings</vt:lpstr>
      <vt:lpstr>Prezentace_MU_CZ</vt:lpstr>
      <vt:lpstr>Fotografie</vt:lpstr>
      <vt:lpstr>Nemoci pohybového ústrojí   </vt:lpstr>
      <vt:lpstr>Nemoci pohybového ústrojí</vt:lpstr>
      <vt:lpstr>Vyšetřovací metody</vt:lpstr>
      <vt:lpstr>Lokální nález</vt:lpstr>
      <vt:lpstr>Hlavní příznaky na páteři I</vt:lpstr>
      <vt:lpstr>Hlavní příznaky na páteři II</vt:lpstr>
      <vt:lpstr>Příznaky na měkkých tkáních</vt:lpstr>
      <vt:lpstr>Laboratorní vyšetření</vt:lpstr>
      <vt:lpstr>RTG a specifická vyšetření</vt:lpstr>
      <vt:lpstr>Rheumatoidní artritida</vt:lpstr>
      <vt:lpstr>Celkové příznaky</vt:lpstr>
      <vt:lpstr>Kloubní příznaky I</vt:lpstr>
      <vt:lpstr>Kloubní příznaky II</vt:lpstr>
      <vt:lpstr>Prezentace aplikace PowerPoint</vt:lpstr>
      <vt:lpstr>Prezentace aplikace PowerPoint</vt:lpstr>
      <vt:lpstr>Další příznaky</vt:lpstr>
      <vt:lpstr>RTG a laboratorní nález</vt:lpstr>
      <vt:lpstr>Staging </vt:lpstr>
      <vt:lpstr>Prezentace aplikace PowerPoint</vt:lpstr>
      <vt:lpstr>Prezentace aplikace PowerPoint</vt:lpstr>
      <vt:lpstr>Léčba revmatoidní artritidy</vt:lpstr>
      <vt:lpstr>Syndromy související</vt:lpstr>
      <vt:lpstr>Spondartritidy - ankylózující - Bechtěrevova choroba</vt:lpstr>
      <vt:lpstr>Laboratorní vyšetření a léčba</vt:lpstr>
      <vt:lpstr>Prezentace aplikace PowerPoint</vt:lpstr>
      <vt:lpstr>Prezentace aplikace PowerPoint</vt:lpstr>
      <vt:lpstr>Prezentace aplikace PowerPoint</vt:lpstr>
      <vt:lpstr>Další artritidy</vt:lpstr>
      <vt:lpstr>Sekundární artritidy</vt:lpstr>
      <vt:lpstr>Infekční přímé</vt:lpstr>
      <vt:lpstr>Infekční nepřímé I</vt:lpstr>
      <vt:lpstr>Infekční nepřímé II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Jitka Skládaná</dc:creator>
  <cp:lastModifiedBy>Hana Matějovská Kubešová</cp:lastModifiedBy>
  <cp:revision>122</cp:revision>
  <cp:lastPrinted>1601-01-01T00:00:00Z</cp:lastPrinted>
  <dcterms:created xsi:type="dcterms:W3CDTF">2021-04-27T07:29:37Z</dcterms:created>
  <dcterms:modified xsi:type="dcterms:W3CDTF">2021-09-04T07:52:16Z</dcterms:modified>
</cp:coreProperties>
</file>