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297" r:id="rId4"/>
    <p:sldId id="258" r:id="rId5"/>
    <p:sldId id="259" r:id="rId6"/>
    <p:sldId id="296" r:id="rId7"/>
    <p:sldId id="292" r:id="rId8"/>
    <p:sldId id="260" r:id="rId9"/>
    <p:sldId id="298" r:id="rId10"/>
    <p:sldId id="261" r:id="rId11"/>
    <p:sldId id="293" r:id="rId12"/>
    <p:sldId id="262" r:id="rId13"/>
    <p:sldId id="294" r:id="rId14"/>
    <p:sldId id="264" r:id="rId15"/>
    <p:sldId id="265" r:id="rId16"/>
    <p:sldId id="266" r:id="rId17"/>
    <p:sldId id="267" r:id="rId18"/>
    <p:sldId id="300" r:id="rId19"/>
    <p:sldId id="271" r:id="rId20"/>
    <p:sldId id="274" r:id="rId21"/>
    <p:sldId id="268" r:id="rId22"/>
    <p:sldId id="272" r:id="rId23"/>
    <p:sldId id="269" r:id="rId24"/>
    <p:sldId id="273" r:id="rId25"/>
    <p:sldId id="270" r:id="rId26"/>
    <p:sldId id="289" r:id="rId27"/>
    <p:sldId id="290" r:id="rId28"/>
    <p:sldId id="263" r:id="rId29"/>
    <p:sldId id="275" r:id="rId30"/>
    <p:sldId id="276" r:id="rId31"/>
    <p:sldId id="277" r:id="rId32"/>
    <p:sldId id="278" r:id="rId33"/>
    <p:sldId id="279" r:id="rId34"/>
    <p:sldId id="287" r:id="rId35"/>
    <p:sldId id="288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91" r:id="rId44"/>
    <p:sldId id="302" r:id="rId4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287D"/>
    <a:srgbClr val="F01928"/>
    <a:srgbClr val="9100DC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77" autoAdjust="0"/>
    <p:restoredTop sz="96754" autoAdjust="0"/>
  </p:normalViewPr>
  <p:slideViewPr>
    <p:cSldViewPr snapToGrid="0">
      <p:cViewPr varScale="1">
        <p:scale>
          <a:sx n="86" d="100"/>
          <a:sy n="86" d="100"/>
        </p:scale>
        <p:origin x="418" y="7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07534D-54C1-45F1-848D-D131E25FFB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2" y="423331"/>
            <a:ext cx="3636264" cy="10692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97C0165F-2D7A-4224-A2CE-15A0E11D30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C62DBBD6-EEE7-4E17-A9E1-BAAE2E1BAF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E460895-9029-4EAC-AE49-B3E1E904B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EFA240-1600-4C90-ABDA-5BB3C7B63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30BC3D-8311-4B42-9A72-001E3518E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48047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1273EA-F61C-4A0A-ABCC-7E5F2CB62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78" y="2014200"/>
            <a:ext cx="9623244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F9DEB8-F8A6-420E-B60D-4515B985E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912C5C-7CCE-4F96-8D4B-E736FC1507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AC0208-8D3C-4F7E-9FA8-7D93594085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CD2A1-EC28-42B3-9C80-A2CF9AEC95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8745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841B0-AAFA-4CC8-9C78-A57E320AC1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594C3-FF60-4411-8836-1659507DA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23394-F500-4A6E-A63D-0ED812AB4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178B6-9517-4309-A358-9D2C952A76E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4573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004C1A-0452-4A1F-A537-12025317D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976716-5817-4191-8495-7D19C6E3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301EFE9-6440-4E08-92EB-631C5D9A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4C73235-D7BB-4CEB-ACE8-774FFDD1E5E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170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EF0DE5D-1D11-40AF-8BC3-66C889BF3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3" y="421664"/>
            <a:ext cx="3624021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5BF20EB-641E-4534-901F-806964C0D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0DBDC94-BB85-4907-A8F5-C3DE8CF75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64966F0-BF21-46C2-AE3F-D341C26FC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D2882E9-4E25-42CE-9CDC-AB2AC9B8A2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A3C484C-9B44-4494-874D-664939972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BBFAC4E-6185-43C9-B0DE-6943663CB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59FD55-BC96-4BB0-A974-ED3755CC0C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6" r:id="rId16"/>
    <p:sldLayoutId id="2147483697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D6E48-A098-416D-9446-53B52CE2E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489200"/>
            <a:ext cx="11361600" cy="339371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altLang="cs-CZ" sz="5000" dirty="0"/>
              <a:t>Zánětlivá onemocnění pojiva</a:t>
            </a:r>
            <a:br>
              <a:rPr lang="cs-CZ" altLang="cs-CZ" sz="5400" dirty="0"/>
            </a:br>
            <a:br>
              <a:rPr lang="cs-CZ" altLang="cs-CZ" sz="5000" dirty="0">
                <a:latin typeface="Arial" panose="020B0604020202020204" pitchFamily="34" charset="0"/>
              </a:rPr>
            </a:br>
            <a:br>
              <a:rPr lang="cs-CZ" altLang="cs-CZ" sz="5000" dirty="0">
                <a:latin typeface="Arial" panose="020B0604020202020204" pitchFamily="34" charset="0"/>
              </a:rPr>
            </a:br>
            <a:endParaRPr lang="cs-CZ" altLang="cs-CZ" sz="5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39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D0F412E-5C9E-47CD-BF52-CF9E0E4721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F70C9E-ED48-4B67-A598-33CD141F16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96BCEF1B-8AF5-48A1-B572-56BB3D787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/>
              <a:t>Dermatomyositida</a:t>
            </a:r>
            <a:endParaRPr lang="cs-CZ" altLang="cs-CZ" b="1" dirty="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0FF3946-7219-4DEA-A30A-7C80DFB375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postihuje kůži a příčně pruhované svalstvo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příznaky – hlavně svalová symetrická proximální </a:t>
            </a:r>
            <a:r>
              <a:rPr lang="cs-CZ" altLang="cs-CZ" sz="2200" b="1" dirty="0">
                <a:solidFill>
                  <a:schemeClr val="tx2"/>
                </a:solidFill>
              </a:rPr>
              <a:t>SLABOST</a:t>
            </a:r>
            <a:r>
              <a:rPr lang="cs-CZ" altLang="cs-CZ" sz="2200" dirty="0"/>
              <a:t> (pletence ramenní a pánevní), </a:t>
            </a:r>
            <a:r>
              <a:rPr lang="cs-CZ" altLang="cs-CZ" sz="2200" dirty="0" err="1"/>
              <a:t>Gottronovy</a:t>
            </a:r>
            <a:r>
              <a:rPr lang="cs-CZ" altLang="cs-CZ" sz="2200" dirty="0"/>
              <a:t> papuly, </a:t>
            </a:r>
            <a:r>
              <a:rPr lang="cs-CZ" altLang="cs-CZ" sz="2200" dirty="0" err="1"/>
              <a:t>heliotropní</a:t>
            </a:r>
            <a:r>
              <a:rPr lang="cs-CZ" altLang="cs-CZ" sz="2200" dirty="0"/>
              <a:t> </a:t>
            </a:r>
            <a:r>
              <a:rPr lang="cs-CZ" altLang="cs-CZ" sz="2200" dirty="0" err="1"/>
              <a:t>exantém</a:t>
            </a:r>
            <a:r>
              <a:rPr lang="cs-CZ" altLang="cs-CZ" sz="2200" dirty="0"/>
              <a:t>, prosáknutí okolo orbit, tmavší zbarvení kůže okolo očí, loktů, kolen, podkožní kalcifikace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laboratorní příznaky – FW, zvýšení JT, CK, LD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léčba – kortikoidy, fyzikální léčba svalového postižení, </a:t>
            </a:r>
            <a:r>
              <a:rPr lang="cs-CZ" altLang="cs-CZ" sz="2200" dirty="0" err="1"/>
              <a:t>imunosupresiva</a:t>
            </a:r>
            <a:r>
              <a:rPr lang="cs-CZ" altLang="cs-CZ" sz="2200" dirty="0"/>
              <a:t>, antimalarika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POZOR! Až 20% </a:t>
            </a:r>
            <a:r>
              <a:rPr lang="cs-CZ" altLang="cs-CZ" sz="2200" dirty="0" err="1"/>
              <a:t>paraneoplázie</a:t>
            </a:r>
            <a:r>
              <a:rPr lang="cs-CZ" altLang="cs-CZ" sz="2200" dirty="0"/>
              <a:t>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780BD6-1D9A-43AE-BACA-677052CE1A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D69F1B-2200-4820-997F-1BDA75363A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25602" name="Nadpis 1">
            <a:extLst>
              <a:ext uri="{FF2B5EF4-FFF2-40B4-BE49-F238E27FC236}">
                <a16:creationId xmlns:a16="http://schemas.microsoft.com/office/drawing/2014/main" id="{7F0C2D9E-BD08-4714-B817-69CF79631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Dermatomyositida</a:t>
            </a:r>
            <a:endParaRPr lang="cs-CZ" altLang="cs-CZ" dirty="0"/>
          </a:p>
        </p:txBody>
      </p:sp>
      <p:pic>
        <p:nvPicPr>
          <p:cNvPr id="25603" name="Zástupný symbol pro obsah 3">
            <a:extLst>
              <a:ext uri="{FF2B5EF4-FFF2-40B4-BE49-F238E27FC236}">
                <a16:creationId xmlns:a16="http://schemas.microsoft.com/office/drawing/2014/main" id="{6B407F32-FD02-4D26-B489-47305E1EA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60" y="1289168"/>
            <a:ext cx="2932589" cy="2225115"/>
          </a:xfrm>
        </p:spPr>
      </p:pic>
      <p:pic>
        <p:nvPicPr>
          <p:cNvPr id="25604" name="Obrázek 3" descr="Dermatomyositis.jpg">
            <a:extLst>
              <a:ext uri="{FF2B5EF4-FFF2-40B4-BE49-F238E27FC236}">
                <a16:creationId xmlns:a16="http://schemas.microsoft.com/office/drawing/2014/main" id="{6A5362F0-EDAA-41A3-B694-3321D2A4E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187" y="166011"/>
            <a:ext cx="263048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ovéPole 4">
            <a:extLst>
              <a:ext uri="{FF2B5EF4-FFF2-40B4-BE49-F238E27FC236}">
                <a16:creationId xmlns:a16="http://schemas.microsoft.com/office/drawing/2014/main" id="{C00686DE-9707-49E2-81ED-F5426F38B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56" y="2529918"/>
            <a:ext cx="339797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dirty="0" err="1">
                <a:solidFill>
                  <a:schemeClr val="tx2"/>
                </a:solidFill>
              </a:rPr>
              <a:t>Gottronovy</a:t>
            </a:r>
            <a:r>
              <a:rPr lang="cs-CZ" altLang="cs-CZ" sz="2000" b="1" dirty="0">
                <a:solidFill>
                  <a:schemeClr val="tx2"/>
                </a:solidFill>
              </a:rPr>
              <a:t> papuly </a:t>
            </a:r>
            <a:r>
              <a:rPr lang="cs-CZ" altLang="cs-CZ" sz="2000" dirty="0">
                <a:solidFill>
                  <a:schemeClr val="tx2"/>
                </a:solidFill>
              </a:rPr>
              <a:t>- </a:t>
            </a:r>
            <a:r>
              <a:rPr lang="cs-CZ" altLang="cs-CZ" sz="1800" dirty="0"/>
              <a:t>fialové </a:t>
            </a:r>
            <a:r>
              <a:rPr lang="cs-CZ" altLang="cs-CZ" sz="1800" dirty="0" err="1"/>
              <a:t>erytematózní</a:t>
            </a:r>
            <a:r>
              <a:rPr lang="cs-CZ" altLang="cs-CZ" sz="1800" dirty="0"/>
              <a:t> skvrny až </a:t>
            </a:r>
            <a:r>
              <a:rPr lang="cs-CZ" altLang="cs-CZ" sz="1800" dirty="0" err="1"/>
              <a:t>teleangiektazie</a:t>
            </a:r>
            <a:r>
              <a:rPr lang="cs-CZ" altLang="cs-CZ" sz="1800" dirty="0"/>
              <a:t> nacházející se nad extenzory kloubů, nejčastěji na </a:t>
            </a:r>
            <a:r>
              <a:rPr lang="cs-CZ" altLang="cs-CZ" sz="1800" dirty="0" err="1"/>
              <a:t>dorzu</a:t>
            </a:r>
            <a:r>
              <a:rPr lang="cs-CZ" altLang="cs-CZ" sz="1800" dirty="0"/>
              <a:t> ruky</a:t>
            </a:r>
          </a:p>
        </p:txBody>
      </p:sp>
      <p:pic>
        <p:nvPicPr>
          <p:cNvPr id="25606" name="Obrázek 5" descr="Dermatomyositis3Samlaska-1-683x1024.jpg">
            <a:extLst>
              <a:ext uri="{FF2B5EF4-FFF2-40B4-BE49-F238E27FC236}">
                <a16:creationId xmlns:a16="http://schemas.microsoft.com/office/drawing/2014/main" id="{4EF66CC1-877F-483F-BFDD-89341BE87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07" y="1289169"/>
            <a:ext cx="3216275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Obrázek 6" descr="stažený soubor (2).jpg">
            <a:extLst>
              <a:ext uri="{FF2B5EF4-FFF2-40B4-BE49-F238E27FC236}">
                <a16:creationId xmlns:a16="http://schemas.microsoft.com/office/drawing/2014/main" id="{42D51081-8208-4C10-ABFD-4BC8E92E0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749" y="3227288"/>
            <a:ext cx="16859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Obrázek 7" descr="313px-Dermatomyositis2.jpg">
            <a:extLst>
              <a:ext uri="{FF2B5EF4-FFF2-40B4-BE49-F238E27FC236}">
                <a16:creationId xmlns:a16="http://schemas.microsoft.com/office/drawing/2014/main" id="{69C1DFA7-5312-4036-AD2D-2422C52247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807" y="4097456"/>
            <a:ext cx="3500438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BEBC92-4CE8-4D04-9A63-396F9F5641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B9F86E8-7557-48FA-A0A3-8AB5CAA012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1A024196-C4C9-4230-8286-9CF4D9A8BB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Sklerodermie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D7AE98F8-BE01-4E2F-BBD5-6EF7799596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masivní sklerotizace kůže a adnex z degenerace pojivové tkáně, pokračuje fibrózní indurací, postiženy i klouby a svaly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příznaky – svalové atrofie, únavnost, slabost, artralgie, polykací obtíže, regurgitace, ileus, příznaky kardiovaskulární, ledvinné, plicní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laboratorně – pozitivní ANF  a další, zvýšení hladiny hydroxyprolinu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léčba – kombinovaná imunosuprese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9484190-4D8D-4531-8444-C37BE61545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84FA7C-DBB1-4A64-9542-1371C05E81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27650" name="Nadpis 1">
            <a:extLst>
              <a:ext uri="{FF2B5EF4-FFF2-40B4-BE49-F238E27FC236}">
                <a16:creationId xmlns:a16="http://schemas.microsoft.com/office/drawing/2014/main" id="{95587135-CB45-4BC4-924A-C70D67299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Sklerodermie</a:t>
            </a:r>
          </a:p>
        </p:txBody>
      </p:sp>
      <p:pic>
        <p:nvPicPr>
          <p:cNvPr id="27651" name="Zástupný symbol pro obsah 3">
            <a:extLst>
              <a:ext uri="{FF2B5EF4-FFF2-40B4-BE49-F238E27FC236}">
                <a16:creationId xmlns:a16="http://schemas.microsoft.com/office/drawing/2014/main" id="{357D8E67-1AF0-45FB-A6C5-5263FB96C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08657"/>
            <a:ext cx="4840952" cy="2788213"/>
          </a:xfrm>
        </p:spPr>
      </p:pic>
      <p:pic>
        <p:nvPicPr>
          <p:cNvPr id="27652" name="Obrázek 4">
            <a:extLst>
              <a:ext uri="{FF2B5EF4-FFF2-40B4-BE49-F238E27FC236}">
                <a16:creationId xmlns:a16="http://schemas.microsoft.com/office/drawing/2014/main" id="{2CBF7432-60E1-4123-9338-A8F9B0FA6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213" y="2514603"/>
            <a:ext cx="4948845" cy="344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1AFB9C7-025D-4819-B42A-B2533BE16C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F6212F-7DC8-4D94-AF44-724C557D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94A86AAF-23E6-4F8B-8164-BCBC5A4E76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Polyarteriitis</a:t>
            </a:r>
            <a:r>
              <a:rPr lang="cs-CZ" altLang="cs-CZ" dirty="0"/>
              <a:t> </a:t>
            </a:r>
            <a:r>
              <a:rPr lang="cs-CZ" altLang="cs-CZ" dirty="0" err="1"/>
              <a:t>nodosa</a:t>
            </a:r>
            <a:endParaRPr lang="cs-CZ" altLang="cs-CZ" dirty="0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F22E52B1-05DC-4EFD-BA60-86739533CD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vyskytuje se častěji u mužů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 err="1"/>
              <a:t>imunokomplexové</a:t>
            </a:r>
            <a:r>
              <a:rPr lang="cs-CZ" altLang="cs-CZ" sz="2500" dirty="0"/>
              <a:t> postižení kapilár – vaskulitida – IK poškozují intimu, nasedá trombóza, do stěny pokračuje degenerace – tvorba aneurysmat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příznaky – rozmanité podle postiženého orgánu, celkově horečky, malátnost, artralgie, </a:t>
            </a:r>
            <a:r>
              <a:rPr lang="cs-CZ" altLang="cs-CZ" sz="2500" dirty="0" err="1"/>
              <a:t>kachektizace</a:t>
            </a:r>
            <a:endParaRPr lang="cs-CZ" altLang="cs-CZ" sz="2500" dirty="0"/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46D163-E208-4A47-91D2-CC0DBDD4D1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B9C57B-3559-418E-863E-124C49EA5A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9744382D-F04C-484C-839C-92BBECFA5D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Polyarteriitis</a:t>
            </a:r>
            <a:r>
              <a:rPr lang="cs-CZ" altLang="cs-CZ" dirty="0"/>
              <a:t> </a:t>
            </a:r>
            <a:r>
              <a:rPr lang="cs-CZ" altLang="cs-CZ" dirty="0" err="1"/>
              <a:t>nodosa</a:t>
            </a:r>
            <a:endParaRPr lang="cs-CZ" altLang="cs-CZ" dirty="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9737A5B-3248-43B1-A7BE-20707697DB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laboratorní příznaky – FW, </a:t>
            </a:r>
            <a:r>
              <a:rPr lang="cs-CZ" altLang="cs-CZ" sz="2500" dirty="0" err="1"/>
              <a:t>eosinofilie</a:t>
            </a:r>
            <a:r>
              <a:rPr lang="cs-CZ" altLang="cs-CZ" sz="2500" dirty="0"/>
              <a:t>, diagnóza histologická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léčba – imunosuprese steroidy nebo kombinovaná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SMÍŠENÁ NEMOC POJIVA - překrývání syndromů – </a:t>
            </a:r>
            <a:r>
              <a:rPr lang="cs-CZ" altLang="cs-CZ" sz="2500" dirty="0" err="1"/>
              <a:t>overlapping</a:t>
            </a:r>
            <a:r>
              <a:rPr lang="cs-CZ" altLang="cs-CZ" sz="2500" dirty="0"/>
              <a:t> syndrom – </a:t>
            </a:r>
            <a:r>
              <a:rPr lang="cs-CZ" altLang="cs-CZ" sz="2500" dirty="0" err="1"/>
              <a:t>Sharpův</a:t>
            </a:r>
            <a:r>
              <a:rPr lang="cs-CZ" altLang="cs-CZ" sz="2500" dirty="0"/>
              <a:t> syndrom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909431-276B-42BC-907E-AD7303F656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EECE8A1-ADB1-4FAB-B81F-2317321A9E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A6779503-4077-4EF6-B3C1-A219943424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Mikrokrystalické artritidy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D0FEACEB-F12F-412F-8614-23A3A4AF03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DNA – arthritis </a:t>
            </a:r>
            <a:r>
              <a:rPr lang="cs-CZ" altLang="cs-CZ" sz="2500" dirty="0" err="1"/>
              <a:t>urica</a:t>
            </a:r>
            <a:r>
              <a:rPr lang="cs-CZ" altLang="cs-CZ" sz="2500" dirty="0"/>
              <a:t> – zvýšení KM v séru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primární – zvýšená tvorba nebo snížené vylučování KM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sekundární – zvýšený rozpad nukleoproteinů, snížené vylučování při RI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častěji postiženi muži – robustní, ambiciózní, </a:t>
            </a:r>
            <a:r>
              <a:rPr lang="cs-CZ" altLang="cs-CZ" sz="2500" dirty="0" err="1"/>
              <a:t>masojídkové</a:t>
            </a:r>
            <a:endParaRPr lang="cs-CZ" altLang="cs-CZ" sz="25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84DF51-4D39-4DA8-8847-6CFFC2FBE2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CBE55E-BB1A-47C2-873A-8FBAACB47C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A241146C-1A97-4C23-AB92-2661FF875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DNA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7AB786D-3526-412D-B53C-8A968AB32D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 err="1"/>
              <a:t>hypertonicko</a:t>
            </a:r>
            <a:r>
              <a:rPr lang="cs-CZ" altLang="cs-CZ" sz="2500" dirty="0"/>
              <a:t> – metabolický syndrom – (HT, DM, HLP, obezita typu jablko, </a:t>
            </a:r>
            <a:r>
              <a:rPr lang="cs-CZ" altLang="cs-CZ" sz="2500" u="sng" dirty="0"/>
              <a:t>+</a:t>
            </a:r>
            <a:r>
              <a:rPr lang="cs-CZ" altLang="cs-CZ" sz="2500" dirty="0"/>
              <a:t>dna)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patogeneze záchvatu – zvýšení hladiny KM, vypadávání krystalů, synoviální membrána drážděna </a:t>
            </a:r>
            <a:r>
              <a:rPr lang="cs-CZ" altLang="cs-CZ" sz="2500" dirty="0" err="1"/>
              <a:t>mikrokrystaly</a:t>
            </a:r>
            <a:r>
              <a:rPr lang="cs-CZ" altLang="cs-CZ" sz="2500" dirty="0"/>
              <a:t>, vasodilatace, překrvení, chemotaxe leukocytů, snížení pH, další krystalizace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C591F90-3ED3-46C0-BBE9-4AEBC20E1A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91D8153-F398-42ED-948F-AB8C28178C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32771" name="Zástupný symbol pro obsah 3" descr="dna-podagra-pakostnice.jpg">
            <a:extLst>
              <a:ext uri="{FF2B5EF4-FFF2-40B4-BE49-F238E27FC236}">
                <a16:creationId xmlns:a16="http://schemas.microsoft.com/office/drawing/2014/main" id="{7E909D29-3075-4BB1-9EF3-4CE1EA5D9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0" y="720000"/>
            <a:ext cx="5740585" cy="5300474"/>
          </a:xfrm>
        </p:spPr>
      </p:pic>
      <p:pic>
        <p:nvPicPr>
          <p:cNvPr id="32772" name="Obrázek 4" descr="Podagra.jpg">
            <a:extLst>
              <a:ext uri="{FF2B5EF4-FFF2-40B4-BE49-F238E27FC236}">
                <a16:creationId xmlns:a16="http://schemas.microsoft.com/office/drawing/2014/main" id="{DDBBD6C7-6955-440D-BEC5-71B6D4146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096" y="2680550"/>
            <a:ext cx="4907134" cy="286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>
            <a:extLst>
              <a:ext uri="{FF2B5EF4-FFF2-40B4-BE49-F238E27FC236}">
                <a16:creationId xmlns:a16="http://schemas.microsoft.com/office/drawing/2014/main" id="{F4959B6D-BE86-4400-9665-7B6644A747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090339"/>
              </p:ext>
            </p:extLst>
          </p:nvPr>
        </p:nvGraphicFramePr>
        <p:xfrm>
          <a:off x="720000" y="473495"/>
          <a:ext cx="10155696" cy="5311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Fotografie" r:id="rId3" imgW="10221752" imgH="5342857" progId="MSPhotoEd.3">
                  <p:embed/>
                </p:oleObj>
              </mc:Choice>
              <mc:Fallback>
                <p:oleObj name="Fotografie" r:id="rId3" imgW="10221752" imgH="5342857" progId="MSPhotoEd.3">
                  <p:embed/>
                  <p:pic>
                    <p:nvPicPr>
                      <p:cNvPr id="1026" name="Object 4">
                        <a:extLst>
                          <a:ext uri="{FF2B5EF4-FFF2-40B4-BE49-F238E27FC236}">
                            <a16:creationId xmlns:a16="http://schemas.microsoft.com/office/drawing/2014/main" id="{F4959B6D-BE86-4400-9665-7B6644A747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473495"/>
                        <a:ext cx="10155696" cy="5311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8F31F5-4E06-4AA4-8D5A-09DBA011FE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022877-D37D-41C8-8070-5FB40EBD8D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7B211FF-591D-4D6A-A0A9-FC6BB3F255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8F7D02-A86D-48B7-B8AB-A232FE4C65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848EDDBD-323D-41B9-A4B0-92BB54B81E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Autoimunitní choroby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31156CA-6D47-45E0-B23A-38B4E5D3A4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přítomnost orgánově specifických PL </a:t>
            </a:r>
            <a:r>
              <a:rPr lang="cs-CZ" altLang="cs-CZ" sz="2200" dirty="0"/>
              <a:t>– </a:t>
            </a:r>
            <a:r>
              <a:rPr lang="cs-CZ" altLang="cs-CZ" sz="2200" dirty="0" err="1"/>
              <a:t>thyreogastrická</a:t>
            </a:r>
            <a:r>
              <a:rPr lang="cs-CZ" altLang="cs-CZ" sz="2200" dirty="0"/>
              <a:t> skupina – </a:t>
            </a:r>
            <a:r>
              <a:rPr lang="cs-CZ" altLang="cs-CZ" sz="2200" dirty="0" err="1"/>
              <a:t>Hashimotova</a:t>
            </a:r>
            <a:r>
              <a:rPr lang="cs-CZ" altLang="cs-CZ" sz="2200" dirty="0"/>
              <a:t> </a:t>
            </a:r>
            <a:r>
              <a:rPr lang="cs-CZ" altLang="cs-CZ" sz="2200" dirty="0" err="1"/>
              <a:t>thyreoiditida</a:t>
            </a:r>
            <a:r>
              <a:rPr lang="cs-CZ" altLang="cs-CZ" sz="2200" dirty="0"/>
              <a:t>, perniciózní anémie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přítomnost orgánově nespecifických PL</a:t>
            </a:r>
            <a:r>
              <a:rPr lang="cs-CZ" altLang="cs-CZ" sz="2200" dirty="0"/>
              <a:t> – systémová onemocnění pojiva – kolagenózy, generalizovaná </a:t>
            </a:r>
            <a:r>
              <a:rPr lang="cs-CZ" altLang="cs-CZ" sz="2200" dirty="0" err="1"/>
              <a:t>imunokomplexová</a:t>
            </a:r>
            <a:r>
              <a:rPr lang="cs-CZ" altLang="cs-CZ" sz="2200" dirty="0"/>
              <a:t> vaskulitida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společné rysy:</a:t>
            </a:r>
          </a:p>
          <a:p>
            <a:pPr>
              <a:buFontTx/>
              <a:buChar char="-"/>
            </a:pPr>
            <a:r>
              <a:rPr lang="cs-CZ" altLang="cs-CZ" sz="2200" dirty="0"/>
              <a:t>antigenem je vlastní jádro    </a:t>
            </a:r>
          </a:p>
          <a:p>
            <a:pPr>
              <a:buFontTx/>
              <a:buChar char="-"/>
            </a:pPr>
            <a:r>
              <a:rPr lang="cs-CZ" altLang="cs-CZ" sz="2200" dirty="0"/>
              <a:t>autoagresivní působení PL, T a K </a:t>
            </a:r>
            <a:r>
              <a:rPr lang="cs-CZ" altLang="cs-CZ" sz="2200" dirty="0" err="1"/>
              <a:t>ly</a:t>
            </a:r>
            <a:endParaRPr lang="cs-CZ" altLang="cs-CZ" sz="2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>
            <a:extLst>
              <a:ext uri="{FF2B5EF4-FFF2-40B4-BE49-F238E27FC236}">
                <a16:creationId xmlns:a16="http://schemas.microsoft.com/office/drawing/2014/main" id="{8B1F5016-83EC-4E7F-943D-0434C6B8E8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714084"/>
              </p:ext>
            </p:extLst>
          </p:nvPr>
        </p:nvGraphicFramePr>
        <p:xfrm>
          <a:off x="720000" y="507397"/>
          <a:ext cx="5737444" cy="5453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Fotografie" r:id="rId3" imgW="5380952" imgH="5114286" progId="MSPhotoEd.3">
                  <p:embed/>
                </p:oleObj>
              </mc:Choice>
              <mc:Fallback>
                <p:oleObj name="Fotografie" r:id="rId3" imgW="5380952" imgH="5114286" progId="MSPhotoEd.3">
                  <p:embed/>
                  <p:pic>
                    <p:nvPicPr>
                      <p:cNvPr id="2050" name="Object 4">
                        <a:extLst>
                          <a:ext uri="{FF2B5EF4-FFF2-40B4-BE49-F238E27FC236}">
                            <a16:creationId xmlns:a16="http://schemas.microsoft.com/office/drawing/2014/main" id="{8B1F5016-83EC-4E7F-943D-0434C6B8E8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507397"/>
                        <a:ext cx="5737444" cy="54531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3EF1B5-3041-4ECD-9A3B-C3D1ADB170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07E61C-A2CB-40B9-8C81-61AD69C026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F952F14-CF4E-4D0D-A929-B011D05B19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532D92-697F-43E7-B746-5928D14ED0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21</a:t>
            </a:fld>
            <a:endParaRPr lang="cs-CZ" altLang="cs-CZ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35B397C4-D0F7-40B0-8418-9CAB5A8DD9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DNA - příznaky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BC689B7A-E0C9-495C-9DBA-70D048F523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dnavý záchvat </a:t>
            </a:r>
            <a:r>
              <a:rPr lang="cs-CZ" altLang="cs-CZ" sz="2500" dirty="0"/>
              <a:t>– typicky MTF kloub, začíná nad ránem, obvykle po dietní či režimové chybě, parestézie přecházející v bolest, zčervenání, otok, celkově teploty, podrážděnost, pocit plnosti, nástup do několika hodin do maxima, odeznívá 3-7 dní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dnavý </a:t>
            </a:r>
            <a:r>
              <a:rPr lang="cs-CZ" altLang="cs-CZ" sz="2500" b="1" dirty="0" err="1">
                <a:solidFill>
                  <a:schemeClr val="tx2"/>
                </a:solidFill>
              </a:rPr>
              <a:t>tofus</a:t>
            </a:r>
            <a:r>
              <a:rPr lang="cs-CZ" altLang="cs-CZ" sz="2500" b="1" dirty="0">
                <a:solidFill>
                  <a:schemeClr val="tx2"/>
                </a:solidFill>
              </a:rPr>
              <a:t> </a:t>
            </a:r>
            <a:r>
              <a:rPr lang="cs-CZ" altLang="cs-CZ" sz="2500" dirty="0"/>
              <a:t>– uloženiny krystalů KM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A4F79671-0397-419B-8ADD-902AA7E72F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191084"/>
              </p:ext>
            </p:extLst>
          </p:nvPr>
        </p:nvGraphicFramePr>
        <p:xfrm>
          <a:off x="3883125" y="378000"/>
          <a:ext cx="3717369" cy="5694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Fotografie" r:id="rId3" imgW="3438095" imgH="5266667" progId="MSPhotoEd.3">
                  <p:embed/>
                </p:oleObj>
              </mc:Choice>
              <mc:Fallback>
                <p:oleObj name="Fotografie" r:id="rId3" imgW="3438095" imgH="5266667" progId="MSPhotoEd.3">
                  <p:embed/>
                  <p:pic>
                    <p:nvPicPr>
                      <p:cNvPr id="3074" name="Object 4">
                        <a:extLst>
                          <a:ext uri="{FF2B5EF4-FFF2-40B4-BE49-F238E27FC236}">
                            <a16:creationId xmlns:a16="http://schemas.microsoft.com/office/drawing/2014/main" id="{A4F79671-0397-419B-8ADD-902AA7E72F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3125" y="378000"/>
                        <a:ext cx="3717369" cy="56944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00A9B25-F921-41B1-82AC-4E8CA556FF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897D14-DD5C-44DD-A869-8E65B2EBBD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A6344E-4683-4871-BB77-18F8AB30C6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9A4B68-ACC3-4162-AB90-852AF1C5A8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766014BF-D6E2-4C1C-BD3C-2155A6D6E2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 DNA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7349B7B9-256F-4195-8637-F4BEE53979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chronická - orgánové postižení: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500" dirty="0"/>
              <a:t>dnavá ledvina                                     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500" dirty="0"/>
              <a:t>dnavá artritida 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laboratorní příznaky </a:t>
            </a:r>
            <a:r>
              <a:rPr lang="cs-CZ" altLang="cs-CZ" sz="2500" dirty="0"/>
              <a:t>– zvýšení sérové hladiny KM – u primární nižší u sekundární vyšší,  lehce zvýšená FW, punktát z kloubu nebo tofu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>
            <a:extLst>
              <a:ext uri="{FF2B5EF4-FFF2-40B4-BE49-F238E27FC236}">
                <a16:creationId xmlns:a16="http://schemas.microsoft.com/office/drawing/2014/main" id="{0A0F3CC8-A281-4D03-9C1D-DF49DEBB0C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709947"/>
              </p:ext>
            </p:extLst>
          </p:nvPr>
        </p:nvGraphicFramePr>
        <p:xfrm>
          <a:off x="2012809" y="240436"/>
          <a:ext cx="7894390" cy="5804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Fotografie" r:id="rId3" imgW="7059010" imgH="5191850" progId="MSPhotoEd.3">
                  <p:embed/>
                </p:oleObj>
              </mc:Choice>
              <mc:Fallback>
                <p:oleObj name="Fotografie" r:id="rId3" imgW="7059010" imgH="5191850" progId="MSPhotoEd.3">
                  <p:embed/>
                  <p:pic>
                    <p:nvPicPr>
                      <p:cNvPr id="4098" name="Object 4">
                        <a:extLst>
                          <a:ext uri="{FF2B5EF4-FFF2-40B4-BE49-F238E27FC236}">
                            <a16:creationId xmlns:a16="http://schemas.microsoft.com/office/drawing/2014/main" id="{0A0F3CC8-A281-4D03-9C1D-DF49DEBB0C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2809" y="240436"/>
                        <a:ext cx="7894390" cy="58043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555074-0297-4D16-8C7E-AB1A0AAA77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A116CC5-A9B1-489A-A364-0BD876B343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01BE3F-1B82-4803-A4DC-94320CF090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B76CCBE-50DF-4733-86C1-64FC18C77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9B5B5282-BC5E-431D-9145-50E01B8B45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DNA - léčba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4AC0DCBB-E612-44CC-B0A3-DEB53E3A59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akutní záchvat </a:t>
            </a:r>
            <a:r>
              <a:rPr lang="cs-CZ" altLang="cs-CZ" sz="2500" dirty="0"/>
              <a:t>– NSAID – </a:t>
            </a:r>
            <a:r>
              <a:rPr lang="cs-CZ" altLang="cs-CZ" sz="2500" dirty="0" err="1"/>
              <a:t>indometacin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diclofenac</a:t>
            </a:r>
            <a:r>
              <a:rPr lang="cs-CZ" altLang="cs-CZ" sz="2500" dirty="0"/>
              <a:t>, klid, tekutiny, dříve kolchicin 1 mg po 1 hod do vyvolání průjmu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dlouhodobě</a:t>
            </a:r>
            <a:r>
              <a:rPr lang="cs-CZ" altLang="cs-CZ" sz="2500" dirty="0"/>
              <a:t> - dieta </a:t>
            </a:r>
            <a:r>
              <a:rPr lang="cs-CZ" altLang="cs-CZ" sz="2500" dirty="0" err="1"/>
              <a:t>bezpurinová</a:t>
            </a:r>
            <a:r>
              <a:rPr lang="cs-CZ" altLang="cs-CZ" sz="2500" dirty="0"/>
              <a:t>, blokátory </a:t>
            </a:r>
            <a:r>
              <a:rPr lang="cs-CZ" altLang="cs-CZ" sz="2500" dirty="0" err="1"/>
              <a:t>xantinoxidázy</a:t>
            </a:r>
            <a:r>
              <a:rPr lang="cs-CZ" altLang="cs-CZ" sz="2500" dirty="0"/>
              <a:t> – </a:t>
            </a:r>
            <a:r>
              <a:rPr lang="cs-CZ" altLang="cs-CZ" sz="2500" dirty="0" err="1"/>
              <a:t>allopurinol</a:t>
            </a: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sekundární dna</a:t>
            </a:r>
            <a:r>
              <a:rPr lang="cs-CZ" altLang="cs-CZ" sz="2500" dirty="0"/>
              <a:t> – při krevních chorobách, chemoterapii, renální insuficienci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521B170-2D2F-49DC-967D-229852E960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32AF3F-A085-4CBF-B713-61EFBEF7F4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24578" name="Nadpis 1">
            <a:extLst>
              <a:ext uri="{FF2B5EF4-FFF2-40B4-BE49-F238E27FC236}">
                <a16:creationId xmlns:a16="http://schemas.microsoft.com/office/drawing/2014/main" id="{0D744A3F-7341-44EF-9B3A-530D1A5B0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Který je hlavní laboratorní parametr dny?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182265D9-D9E3-468E-A379-23F31D5A2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urea</a:t>
            </a:r>
          </a:p>
          <a:p>
            <a:r>
              <a:rPr lang="cs-CZ" altLang="cs-CZ" dirty="0"/>
              <a:t>kreatinin</a:t>
            </a:r>
          </a:p>
          <a:p>
            <a:r>
              <a:rPr lang="cs-CZ" altLang="cs-CZ" dirty="0"/>
              <a:t>kyselina močová</a:t>
            </a:r>
          </a:p>
          <a:p>
            <a:r>
              <a:rPr lang="cs-CZ" altLang="cs-CZ" dirty="0"/>
              <a:t>žádný z výše uvedených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5A2DB9-E6B9-4B26-9991-F017299A0D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FD4727-63CD-450B-B89B-9F13DC0F69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25602" name="Nadpis 1">
            <a:extLst>
              <a:ext uri="{FF2B5EF4-FFF2-40B4-BE49-F238E27FC236}">
                <a16:creationId xmlns:a16="http://schemas.microsoft.com/office/drawing/2014/main" id="{3B9CA7AC-E7E9-46AF-8077-6D3C05202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Který je hlavní laboratorní parametr DNY?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CCDC7E-4D0E-45AC-8980-19E40E817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urea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kreatinin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kyselina močová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žádný z výše uvedených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5437FA8-913E-4EBB-A581-DC2570F1F3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EC4B05-B6F1-4EF2-95AE-6309818F46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6DB6AB81-806A-48A5-97B3-5C9EDCB676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Degenerativní onemocnění kloubů 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19613B19-868A-411A-9484-F9283D1DD7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rozvláknění chrupavky, její rozrušení, atrofie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příčiny</a:t>
            </a:r>
            <a:r>
              <a:rPr lang="cs-CZ" altLang="cs-CZ" sz="2200" dirty="0"/>
              <a:t> - stárnutí, kongenitální, traumatické změny, onemocnění kloubů, přetěžování, metabolické vlivy, genetické vlivy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– startovací bolesti, horší k večeru, bolest v krajích polohách, deformace kloubu, varózní, valgózní postavení, omezení hybnosti až ankylóza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dekompenzace artrózy</a:t>
            </a:r>
            <a:r>
              <a:rPr lang="cs-CZ" altLang="cs-CZ" sz="2200" dirty="0"/>
              <a:t> – zánětlivé známky, bolesti  spontánní, i v noci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9F15EE-0169-4358-B387-84EE2619B5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50A6C9B-8031-4F98-9E06-807926A6A9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377DA65A-C9AA-4531-A7D9-592005972B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Degenerativní nemoci kloubů 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B9E4CEC-5B4F-4722-9BBA-C7EB6139A1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RTG obraz </a:t>
            </a:r>
            <a:r>
              <a:rPr lang="cs-CZ" altLang="cs-CZ" sz="2500" dirty="0"/>
              <a:t>– zúžené kloubní štěrbiny – ztenčení chrupavky, osová úchylka, naléhání kostní tkáně – tvorba osteofytů, </a:t>
            </a:r>
            <a:r>
              <a:rPr lang="cs-CZ" altLang="cs-CZ" sz="2500" dirty="0" err="1"/>
              <a:t>subchondrální</a:t>
            </a:r>
            <a:r>
              <a:rPr lang="cs-CZ" altLang="cs-CZ" sz="2500" dirty="0"/>
              <a:t> cysty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laboratorní obraz </a:t>
            </a:r>
            <a:r>
              <a:rPr lang="cs-CZ" altLang="cs-CZ" sz="2500" dirty="0"/>
              <a:t>– není zvýšena FW ani jiné parametry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25A7427-A24A-46BA-922A-4F98CB5174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10CE3FD-797C-4C97-B399-FCEA8787F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7D8E1A-D1D3-4DC3-9970-6FFCAB4A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4400" dirty="0"/>
              <a:t>Systémová onemocnění pojiva</a:t>
            </a:r>
            <a:br>
              <a:rPr lang="cs-CZ" altLang="cs-CZ" dirty="0"/>
            </a:br>
            <a:endParaRPr lang="cs-CZ" dirty="0"/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07ADED8F-3EE3-4B33-91A7-8BB3E4DA0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chronická autoimunitní onemocnění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orgánově nespecifické protilátky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hodně tváří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postihují různé orgánové systémy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neznámá etiologie - genetika, zevní prostředí, hormonální vlivy…</a:t>
            </a:r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BBD29C-E191-4329-AA7F-39DBC5A90D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901FF-0F45-405C-A8C3-436FE174DF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39ABE25E-BFD8-4141-A51F-FB7C4053FB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Degenerativní nemoci kloubů 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0FF3139-6D7D-4FBF-B81B-1BDEC6BFD8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HKK – </a:t>
            </a:r>
            <a:r>
              <a:rPr lang="cs-CZ" altLang="cs-CZ" sz="2200" dirty="0" err="1"/>
              <a:t>Heberdenovy</a:t>
            </a:r>
            <a:r>
              <a:rPr lang="cs-CZ" altLang="cs-CZ" sz="2200" dirty="0"/>
              <a:t> a </a:t>
            </a:r>
            <a:r>
              <a:rPr lang="cs-CZ" altLang="cs-CZ" sz="2200" dirty="0" err="1"/>
              <a:t>Bouchardovy</a:t>
            </a:r>
            <a:r>
              <a:rPr lang="cs-CZ" altLang="cs-CZ" sz="2200" dirty="0"/>
              <a:t> uzly, palcová </a:t>
            </a:r>
            <a:r>
              <a:rPr lang="cs-CZ" altLang="cs-CZ" sz="2200" dirty="0" err="1"/>
              <a:t>rhizartróza</a:t>
            </a:r>
            <a:endParaRPr lang="cs-CZ" altLang="cs-CZ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kyčelní klouby </a:t>
            </a:r>
            <a:r>
              <a:rPr lang="cs-CZ" altLang="cs-CZ" sz="2200" dirty="0"/>
              <a:t>– koxartróza – bolest do </a:t>
            </a:r>
            <a:r>
              <a:rPr lang="cs-CZ" altLang="cs-CZ" sz="2200" dirty="0" err="1"/>
              <a:t>inguiny</a:t>
            </a:r>
            <a:r>
              <a:rPr lang="cs-CZ" altLang="cs-CZ" sz="2200" dirty="0"/>
              <a:t> a na vnitřní stranu stehna, zkrácení končetiny, sklon pánve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kolenní klouby </a:t>
            </a:r>
            <a:r>
              <a:rPr lang="cs-CZ" altLang="cs-CZ" sz="2200" dirty="0"/>
              <a:t>– </a:t>
            </a:r>
            <a:r>
              <a:rPr lang="cs-CZ" altLang="cs-CZ" sz="2200" dirty="0" err="1"/>
              <a:t>gonartróza</a:t>
            </a:r>
            <a:r>
              <a:rPr lang="cs-CZ" altLang="cs-CZ" sz="2200" dirty="0"/>
              <a:t> – u obézních a u porušené osy, zpočátku bolestivost se schodů a s kopce, postižen i kloub </a:t>
            </a:r>
            <a:r>
              <a:rPr lang="cs-CZ" altLang="cs-CZ" sz="2200" dirty="0" err="1"/>
              <a:t>femoropatelární</a:t>
            </a:r>
            <a:r>
              <a:rPr lang="cs-CZ" altLang="cs-CZ" sz="2200" dirty="0"/>
              <a:t> – sed, klek, dřep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klouby nohy </a:t>
            </a:r>
            <a:r>
              <a:rPr lang="cs-CZ" altLang="cs-CZ" sz="2200" dirty="0"/>
              <a:t>– </a:t>
            </a:r>
            <a:r>
              <a:rPr lang="cs-CZ" altLang="cs-CZ" sz="2200" dirty="0" err="1"/>
              <a:t>hallux</a:t>
            </a:r>
            <a:r>
              <a:rPr lang="cs-CZ" altLang="cs-CZ" sz="2200" dirty="0"/>
              <a:t> </a:t>
            </a:r>
            <a:r>
              <a:rPr lang="cs-CZ" altLang="cs-CZ" sz="2200" dirty="0" err="1"/>
              <a:t>valgus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Chopartův</a:t>
            </a:r>
            <a:r>
              <a:rPr lang="cs-CZ" altLang="cs-CZ" sz="2200" dirty="0"/>
              <a:t> kloub</a:t>
            </a:r>
          </a:p>
          <a:p>
            <a:endParaRPr lang="cs-CZ" altLang="cs-CZ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>
            <a:extLst>
              <a:ext uri="{FF2B5EF4-FFF2-40B4-BE49-F238E27FC236}">
                <a16:creationId xmlns:a16="http://schemas.microsoft.com/office/drawing/2014/main" id="{FC357194-4F01-47D7-AABB-B43A3848B8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706643"/>
              </p:ext>
            </p:extLst>
          </p:nvPr>
        </p:nvGraphicFramePr>
        <p:xfrm>
          <a:off x="720000" y="474198"/>
          <a:ext cx="8665636" cy="5497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Fotografie" r:id="rId3" imgW="11361905" imgH="7209524" progId="MSPhotoEd.3">
                  <p:embed/>
                </p:oleObj>
              </mc:Choice>
              <mc:Fallback>
                <p:oleObj name="Fotografie" r:id="rId3" imgW="11361905" imgH="7209524" progId="MSPhotoEd.3">
                  <p:embed/>
                  <p:pic>
                    <p:nvPicPr>
                      <p:cNvPr id="5122" name="Object 4">
                        <a:extLst>
                          <a:ext uri="{FF2B5EF4-FFF2-40B4-BE49-F238E27FC236}">
                            <a16:creationId xmlns:a16="http://schemas.microsoft.com/office/drawing/2014/main" id="{FC357194-4F01-47D7-AABB-B43A3848B8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474198"/>
                        <a:ext cx="8665636" cy="54977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6410E5C-C0DF-4737-95F9-CC090F6883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DA0EBC-2C39-4B96-9425-4D549E42CA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>
            <a:extLst>
              <a:ext uri="{FF2B5EF4-FFF2-40B4-BE49-F238E27FC236}">
                <a16:creationId xmlns:a16="http://schemas.microsoft.com/office/drawing/2014/main" id="{003B6A54-469C-41BC-B5B7-5726E79FDF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263130"/>
              </p:ext>
            </p:extLst>
          </p:nvPr>
        </p:nvGraphicFramePr>
        <p:xfrm>
          <a:off x="720000" y="181737"/>
          <a:ext cx="7646490" cy="4774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Fotografie" r:id="rId3" imgW="8009524" imgH="5001323" progId="MSPhotoEd.3">
                  <p:embed/>
                </p:oleObj>
              </mc:Choice>
              <mc:Fallback>
                <p:oleObj name="Fotografie" r:id="rId3" imgW="8009524" imgH="5001323" progId="MSPhotoEd.3">
                  <p:embed/>
                  <p:pic>
                    <p:nvPicPr>
                      <p:cNvPr id="6146" name="Object 4">
                        <a:extLst>
                          <a:ext uri="{FF2B5EF4-FFF2-40B4-BE49-F238E27FC236}">
                            <a16:creationId xmlns:a16="http://schemas.microsoft.com/office/drawing/2014/main" id="{003B6A54-469C-41BC-B5B7-5726E79FDF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181737"/>
                        <a:ext cx="7646490" cy="4774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ovéPole 5">
            <a:extLst>
              <a:ext uri="{FF2B5EF4-FFF2-40B4-BE49-F238E27FC236}">
                <a16:creationId xmlns:a16="http://schemas.microsoft.com/office/drawing/2014/main" id="{F50AC7BB-4C93-4C25-B12E-DE0EAE7CD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8545" y="2924732"/>
            <a:ext cx="351571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 dirty="0" err="1">
                <a:solidFill>
                  <a:schemeClr val="tx2"/>
                </a:solidFill>
              </a:rPr>
              <a:t>Bouchardovy</a:t>
            </a:r>
            <a:r>
              <a:rPr lang="cs-CZ" altLang="cs-CZ" sz="2200" b="1" dirty="0">
                <a:solidFill>
                  <a:schemeClr val="tx2"/>
                </a:solidFill>
              </a:rPr>
              <a:t> uzly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altLang="cs-CZ" dirty="0"/>
              <a:t> </a:t>
            </a:r>
            <a:r>
              <a:rPr lang="cs-CZ" altLang="cs-CZ" sz="2000" dirty="0"/>
              <a:t>deformace na PIP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 u osteoartrózy, ale i u </a:t>
            </a:r>
            <a:r>
              <a:rPr lang="cs-CZ" altLang="cs-CZ" sz="2000" dirty="0" err="1"/>
              <a:t>revm</a:t>
            </a:r>
            <a:r>
              <a:rPr lang="cs-CZ" altLang="cs-CZ" sz="2000" dirty="0"/>
              <a:t>. artritidy (jako korelát depozit protilátek v synoviální tekutině)</a:t>
            </a:r>
          </a:p>
        </p:txBody>
      </p:sp>
      <p:sp>
        <p:nvSpPr>
          <p:cNvPr id="6148" name="TextovéPole 6">
            <a:extLst>
              <a:ext uri="{FF2B5EF4-FFF2-40B4-BE49-F238E27FC236}">
                <a16:creationId xmlns:a16="http://schemas.microsoft.com/office/drawing/2014/main" id="{A972ABAC-DE7D-4153-A6BD-9FEEF8C89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5038030"/>
            <a:ext cx="38576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 dirty="0" err="1">
                <a:solidFill>
                  <a:schemeClr val="tx2"/>
                </a:solidFill>
              </a:rPr>
              <a:t>Heberdenovy</a:t>
            </a:r>
            <a:r>
              <a:rPr lang="cs-CZ" altLang="cs-CZ" sz="2200" b="1" dirty="0">
                <a:solidFill>
                  <a:schemeClr val="tx2"/>
                </a:solidFill>
              </a:rPr>
              <a:t> uzly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altLang="cs-CZ" sz="2200" dirty="0"/>
              <a:t> </a:t>
            </a:r>
            <a:r>
              <a:rPr lang="cs-CZ" altLang="cs-CZ" sz="2000" dirty="0"/>
              <a:t>deformace na DIP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 známka osteoartrózy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C2D767-818E-4D51-ACEA-66D6CEC5AA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6A9EF6-BFBD-4559-9DE4-1CAA1CB1CA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8F90A6-676F-439A-BD2D-9AE96BA35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F2B45E-E399-4380-936F-D08E399311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F31C2127-2435-41CA-9E4E-84D0512717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Degenerativní nemoci kloubů 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D864F02A-9718-4A79-AE2F-CCB12C51C0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léčba</a:t>
            </a:r>
            <a:r>
              <a:rPr lang="cs-CZ" altLang="cs-CZ" sz="2500" dirty="0"/>
              <a:t> – odstranit příčiny – lze-li, rehabilitace, analgetika (ASA, NSAID) – příliš velká </a:t>
            </a:r>
            <a:r>
              <a:rPr lang="cs-CZ" altLang="cs-CZ" sz="2500" dirty="0" err="1"/>
              <a:t>analgézie</a:t>
            </a:r>
            <a:r>
              <a:rPr lang="cs-CZ" altLang="cs-CZ" sz="2500" dirty="0"/>
              <a:t> vede k přetěžování kloubu, </a:t>
            </a:r>
            <a:r>
              <a:rPr lang="cs-CZ" altLang="cs-CZ" sz="2500" dirty="0" err="1"/>
              <a:t>chondroprotektiva</a:t>
            </a:r>
            <a:r>
              <a:rPr lang="cs-CZ" altLang="cs-CZ" sz="2500" dirty="0"/>
              <a:t>, fyzikální terapie, RTG ozáření,  lázeňská léčba, TEP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POZOR! Vedlejší účinky NSAID, volně prodejné!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36153C-4E87-4D9C-ABA7-506E541195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9A77C2-AF80-4325-95CE-1AE8D14C48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32770" name="Nadpis 1">
            <a:extLst>
              <a:ext uri="{FF2B5EF4-FFF2-40B4-BE49-F238E27FC236}">
                <a16:creationId xmlns:a16="http://schemas.microsoft.com/office/drawing/2014/main" id="{3C43575F-6021-4E2F-B699-15A55B7CD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800" dirty="0"/>
              <a:t>Které jsou nejvážnější vedlejší účinky NSAID?</a:t>
            </a:r>
          </a:p>
        </p:txBody>
      </p:sp>
      <p:sp>
        <p:nvSpPr>
          <p:cNvPr id="43011" name="Zástupný symbol pro obsah 2">
            <a:extLst>
              <a:ext uri="{FF2B5EF4-FFF2-40B4-BE49-F238E27FC236}">
                <a16:creationId xmlns:a16="http://schemas.microsoft.com/office/drawing/2014/main" id="{D493FA09-B940-471B-89F8-22AA7DD40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vředová choroba gastroduodena</a:t>
            </a:r>
          </a:p>
          <a:p>
            <a:r>
              <a:rPr lang="cs-CZ" altLang="cs-CZ"/>
              <a:t>selhání ledvin</a:t>
            </a:r>
          </a:p>
          <a:p>
            <a:r>
              <a:rPr lang="cs-CZ" altLang="cs-CZ"/>
              <a:t>zhoršení hypertenze</a:t>
            </a:r>
          </a:p>
          <a:p>
            <a:r>
              <a:rPr lang="cs-CZ" altLang="cs-CZ"/>
              <a:t>srdeční selhání</a:t>
            </a:r>
          </a:p>
          <a:p>
            <a:r>
              <a:rPr lang="cs-CZ" altLang="cs-CZ"/>
              <a:t>všechny možnosti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ACB4828-FD12-4F39-9473-5D1867D48A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F3164C5-2782-42E6-BC80-2EEE09684F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33794" name="Nadpis 1">
            <a:extLst>
              <a:ext uri="{FF2B5EF4-FFF2-40B4-BE49-F238E27FC236}">
                <a16:creationId xmlns:a16="http://schemas.microsoft.com/office/drawing/2014/main" id="{3712D7B3-42EA-4B8D-AF4D-FCBA5618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800" dirty="0"/>
              <a:t>Které jsou nejvážnější vedlejší účinky NSAID?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339D29-EF43-4C81-8514-DD931A09C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vředová choroba </a:t>
            </a:r>
            <a:r>
              <a:rPr lang="cs-CZ" dirty="0" err="1"/>
              <a:t>gastroduodena</a:t>
            </a:r>
            <a:endParaRPr lang="cs-CZ" dirty="0"/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selhání ledvin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zhoršení hypertenze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srdeční selhání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všechny možnosti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9D43D0-8863-4DC6-839F-B35EE95D51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20B7C4-F4A9-4239-9F9D-04845C2BE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EB1EBE38-7BB6-4AA9-A634-7F49A94610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Degenerativní nemoci páteře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CF3CCCBD-1DEB-46B8-A323-5672F88826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změny obdobné </a:t>
            </a:r>
            <a:r>
              <a:rPr lang="cs-CZ" altLang="cs-CZ" sz="2500" dirty="0"/>
              <a:t>– na kloubních chrupavkách obratlů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příznaky</a:t>
            </a:r>
            <a:r>
              <a:rPr lang="cs-CZ" altLang="cs-CZ" sz="2500" dirty="0"/>
              <a:t> – omezení hybnosti, bolestivost, zvýšený tonus až kontraktury </a:t>
            </a:r>
            <a:r>
              <a:rPr lang="cs-CZ" altLang="cs-CZ" sz="2500" dirty="0" err="1"/>
              <a:t>paravertebrálního</a:t>
            </a:r>
            <a:r>
              <a:rPr lang="cs-CZ" altLang="cs-CZ" sz="2500" dirty="0"/>
              <a:t> svalstva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hrozí výhřez intervertebrální ploténky a útlak míchy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léčba</a:t>
            </a:r>
            <a:r>
              <a:rPr lang="cs-CZ" altLang="cs-CZ" sz="2500" dirty="0"/>
              <a:t> – stejně, navíc </a:t>
            </a:r>
            <a:r>
              <a:rPr lang="cs-CZ" altLang="cs-CZ" sz="2500" dirty="0" err="1"/>
              <a:t>myorelaxancia</a:t>
            </a:r>
            <a:endParaRPr lang="cs-CZ" altLang="cs-CZ" sz="25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">
            <a:extLst>
              <a:ext uri="{FF2B5EF4-FFF2-40B4-BE49-F238E27FC236}">
                <a16:creationId xmlns:a16="http://schemas.microsoft.com/office/drawing/2014/main" id="{0886C788-FA4F-4C4A-8E1C-7E9AA1F7FD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205011"/>
              </p:ext>
            </p:extLst>
          </p:nvPr>
        </p:nvGraphicFramePr>
        <p:xfrm>
          <a:off x="3859031" y="378000"/>
          <a:ext cx="4287393" cy="5771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Fotografie" r:id="rId3" imgW="5380952" imgH="7249537" progId="MSPhotoEd.3">
                  <p:embed/>
                </p:oleObj>
              </mc:Choice>
              <mc:Fallback>
                <p:oleObj name="Fotografie" r:id="rId3" imgW="5380952" imgH="7249537" progId="MSPhotoEd.3">
                  <p:embed/>
                  <p:pic>
                    <p:nvPicPr>
                      <p:cNvPr id="7170" name="Object 4">
                        <a:extLst>
                          <a:ext uri="{FF2B5EF4-FFF2-40B4-BE49-F238E27FC236}">
                            <a16:creationId xmlns:a16="http://schemas.microsoft.com/office/drawing/2014/main" id="{0886C788-FA4F-4C4A-8E1C-7E9AA1F7FD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9031" y="378000"/>
                        <a:ext cx="4287393" cy="57719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48EBEA-5C5D-4913-9B25-114C04BCD6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F96973C-93EB-4E39-B673-AA0564BA8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4">
            <a:extLst>
              <a:ext uri="{FF2B5EF4-FFF2-40B4-BE49-F238E27FC236}">
                <a16:creationId xmlns:a16="http://schemas.microsoft.com/office/drawing/2014/main" id="{17C35213-A0BF-4EBE-ADF6-D647A12BF5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9051292"/>
              </p:ext>
            </p:extLst>
          </p:nvPr>
        </p:nvGraphicFramePr>
        <p:xfrm>
          <a:off x="3008927" y="298225"/>
          <a:ext cx="5631073" cy="5859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Fotografie" r:id="rId3" imgW="5649114" imgH="5877745" progId="MSPhotoEd.3">
                  <p:embed/>
                </p:oleObj>
              </mc:Choice>
              <mc:Fallback>
                <p:oleObj name="Fotografie" r:id="rId3" imgW="5649114" imgH="5877745" progId="MSPhotoEd.3">
                  <p:embed/>
                  <p:pic>
                    <p:nvPicPr>
                      <p:cNvPr id="8194" name="Object 4">
                        <a:extLst>
                          <a:ext uri="{FF2B5EF4-FFF2-40B4-BE49-F238E27FC236}">
                            <a16:creationId xmlns:a16="http://schemas.microsoft.com/office/drawing/2014/main" id="{17C35213-A0BF-4EBE-ADF6-D647A12BF5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927" y="298225"/>
                        <a:ext cx="5631073" cy="58598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EC7F2CC-599D-4F25-A321-2EF5053B15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20658C-3D2C-4698-894D-C9B00D4625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5C053C-462F-4FB4-B3E1-3356C1ECE2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859CA2-0D83-4EAA-B8D7-1030691ED5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9130E96E-F0C4-491D-BA4F-190E0646D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Mimokloubní</a:t>
            </a:r>
            <a:r>
              <a:rPr lang="cs-CZ" altLang="cs-CZ" dirty="0"/>
              <a:t> revmatické syndromy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56281F38-1C4D-4A9E-92E2-0BF2998E37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 err="1">
                <a:solidFill>
                  <a:schemeClr val="tx2"/>
                </a:solidFill>
              </a:rPr>
              <a:t>torticollis</a:t>
            </a:r>
            <a:r>
              <a:rPr lang="cs-CZ" altLang="cs-CZ" sz="2500" b="1" dirty="0">
                <a:solidFill>
                  <a:schemeClr val="tx2"/>
                </a:solidFill>
              </a:rPr>
              <a:t>, lumbago </a:t>
            </a:r>
            <a:r>
              <a:rPr lang="cs-CZ" altLang="cs-CZ" sz="2500" dirty="0"/>
              <a:t>– svalové bolesti v oblasti krku a bederní krajiny – léčba analgetika, </a:t>
            </a:r>
            <a:r>
              <a:rPr lang="cs-CZ" altLang="cs-CZ" sz="2500" dirty="0" err="1"/>
              <a:t>myorelaxancia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vazodilatancia</a:t>
            </a:r>
            <a:r>
              <a:rPr lang="cs-CZ" altLang="cs-CZ" sz="2500" dirty="0"/>
              <a:t>, infiltrace </a:t>
            </a:r>
            <a:r>
              <a:rPr lang="cs-CZ" altLang="cs-CZ" sz="2500" dirty="0" err="1"/>
              <a:t>mesocainem</a:t>
            </a: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 err="1">
                <a:solidFill>
                  <a:schemeClr val="tx2"/>
                </a:solidFill>
              </a:rPr>
              <a:t>entézopatie</a:t>
            </a:r>
            <a:r>
              <a:rPr lang="cs-CZ" altLang="cs-CZ" sz="2500" dirty="0"/>
              <a:t> – bolesti ve svalových nebo šlachových úponech, vyvolaná pohybem, vznikají jednostranným, velkým přetížením – léčba lokálně </a:t>
            </a:r>
            <a:r>
              <a:rPr lang="cs-CZ" altLang="cs-CZ" sz="2500" dirty="0" err="1"/>
              <a:t>mesocain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kenalog</a:t>
            </a:r>
            <a:r>
              <a:rPr lang="cs-CZ" altLang="cs-CZ" sz="2500" dirty="0"/>
              <a:t>, klid, bandáž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9AC7592-A808-4639-AAEC-EAE3D7E61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D80ABB8-C19C-4E65-98E7-8EE70B9E38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E2AFD6A1-EFF1-4D17-9B46-5D1949DA2E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b="1" dirty="0"/>
              <a:t>Systémový lupus </a:t>
            </a:r>
            <a:r>
              <a:rPr lang="cs-CZ" altLang="cs-CZ" b="1" dirty="0" err="1"/>
              <a:t>erytematodes</a:t>
            </a:r>
            <a:endParaRPr lang="cs-CZ" altLang="cs-CZ" b="1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6B0C31C5-3BC3-4639-89BD-2F669CD704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altLang="cs-CZ" sz="1800" dirty="0"/>
              <a:t>= </a:t>
            </a:r>
            <a:r>
              <a:rPr lang="cs-CZ" altLang="cs-CZ" sz="2000" dirty="0"/>
              <a:t>autoimunitní zánětlivé onemocnění, často charakterizované multiorgánovým postižením  které postihuje výrazně častěji ženy v reprodukčním věku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1800" dirty="0"/>
              <a:t>postihuje difuzně pojivovou tkáň a cévní struktury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1800" dirty="0"/>
              <a:t>nemoc postihuje ženy a muže v poměru 9:1 v reprodukčním věku (=</a:t>
            </a:r>
            <a:r>
              <a:rPr lang="en-US" altLang="cs-CZ" sz="1800" dirty="0"/>
              <a:t>&gt;</a:t>
            </a:r>
            <a:r>
              <a:rPr lang="en-US" altLang="cs-CZ" sz="1800" dirty="0" err="1"/>
              <a:t>hormon</a:t>
            </a:r>
            <a:r>
              <a:rPr lang="en-US" altLang="cs-CZ" sz="1800" dirty="0"/>
              <a:t>. </a:t>
            </a:r>
            <a:r>
              <a:rPr lang="en-US" altLang="cs-CZ" sz="1800" dirty="0" err="1"/>
              <a:t>vliv</a:t>
            </a:r>
            <a:r>
              <a:rPr lang="cs-CZ" altLang="cs-CZ" sz="1800" dirty="0"/>
              <a:t>y), počátek nejčastěji ve 3. a 4. </a:t>
            </a:r>
            <a:r>
              <a:rPr lang="cs-CZ" altLang="cs-CZ" sz="1800" dirty="0" err="1"/>
              <a:t>deceniu</a:t>
            </a:r>
            <a:r>
              <a:rPr lang="cs-CZ" altLang="cs-CZ" sz="1800" dirty="0"/>
              <a:t>, v 10-15% případech se nemoc vyvine po 50. roce života, asi ve 20% případů se nemoc projeví před 18. rokem života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1800" dirty="0"/>
              <a:t>etiologie – nejasná, provokující moment viróza, zátěž, </a:t>
            </a:r>
            <a:r>
              <a:rPr lang="cs-CZ" altLang="cs-CZ" sz="1800" dirty="0" err="1"/>
              <a:t>přeslunění</a:t>
            </a:r>
            <a:endParaRPr lang="cs-CZ" altLang="cs-CZ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1800" dirty="0"/>
              <a:t>patogeneze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dirty="0"/>
              <a:t>typická hyperaktivita B-lymfocytů s </a:t>
            </a:r>
            <a:r>
              <a:rPr lang="cs-CZ" altLang="cs-CZ" sz="1600" b="1" dirty="0">
                <a:solidFill>
                  <a:schemeClr val="tx2"/>
                </a:solidFill>
              </a:rPr>
              <a:t>nadprodukcí orgánově nespecifických protilátek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dirty="0"/>
              <a:t>pro dg. jsou </a:t>
            </a:r>
            <a:r>
              <a:rPr lang="cs-CZ" altLang="cs-CZ" sz="1600" dirty="0" err="1"/>
              <a:t>nejvýznamější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antinukleární</a:t>
            </a:r>
            <a:r>
              <a:rPr lang="cs-CZ" altLang="cs-CZ" sz="1600" dirty="0"/>
              <a:t> protilátky </a:t>
            </a:r>
            <a:r>
              <a:rPr lang="cs-CZ" altLang="cs-CZ" sz="1600" b="1" dirty="0">
                <a:solidFill>
                  <a:schemeClr val="tx2"/>
                </a:solidFill>
              </a:rPr>
              <a:t>ANA</a:t>
            </a:r>
            <a:r>
              <a:rPr lang="cs-CZ" altLang="cs-CZ" sz="1600" dirty="0"/>
              <a:t> a protilátky proti </a:t>
            </a:r>
            <a:r>
              <a:rPr lang="cs-CZ" altLang="cs-CZ" sz="1600" b="1" dirty="0" err="1">
                <a:solidFill>
                  <a:schemeClr val="tx2"/>
                </a:solidFill>
              </a:rPr>
              <a:t>dsDNA</a:t>
            </a:r>
            <a:endParaRPr lang="cs-CZ" altLang="cs-CZ" sz="1600" b="1" dirty="0">
              <a:solidFill>
                <a:schemeClr val="tx2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dirty="0"/>
              <a:t>PL se podílí na tvorbě </a:t>
            </a:r>
            <a:r>
              <a:rPr lang="cs-CZ" altLang="cs-CZ" sz="1600" b="1" dirty="0" err="1">
                <a:solidFill>
                  <a:schemeClr val="tx2"/>
                </a:solidFill>
              </a:rPr>
              <a:t>imunokomplexů</a:t>
            </a:r>
            <a:r>
              <a:rPr lang="cs-CZ" altLang="cs-CZ" sz="1600" b="1" dirty="0">
                <a:solidFill>
                  <a:schemeClr val="tx2"/>
                </a:solidFill>
              </a:rPr>
              <a:t> (IK)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dirty="0"/>
              <a:t>zánětlivé orgánové či cévní postižení je pak výsledkem </a:t>
            </a:r>
            <a:r>
              <a:rPr lang="cs-CZ" altLang="cs-CZ" sz="1600" b="1" dirty="0">
                <a:solidFill>
                  <a:schemeClr val="tx2"/>
                </a:solidFill>
              </a:rPr>
              <a:t>tkáňové depozice IK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18B98C-1208-4A95-85B3-3804786E95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9849BA-3870-4A6B-96B8-74FFDDD52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F6E0DE1F-F308-41AC-85E5-69CC382DD7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Mimokloubní</a:t>
            </a:r>
            <a:r>
              <a:rPr lang="cs-CZ" altLang="cs-CZ" dirty="0"/>
              <a:t> revmatické syndromy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7788F032-81CA-4FB5-93AC-5426B01472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ganglion</a:t>
            </a:r>
            <a:r>
              <a:rPr lang="cs-CZ" altLang="cs-CZ" sz="2500" dirty="0"/>
              <a:t> – výchlipka synoviální výstelky nad </a:t>
            </a:r>
            <a:r>
              <a:rPr lang="cs-CZ" altLang="cs-CZ" sz="2500" dirty="0" err="1"/>
              <a:t>radiokarpálním</a:t>
            </a:r>
            <a:r>
              <a:rPr lang="cs-CZ" altLang="cs-CZ" sz="2500" dirty="0"/>
              <a:t> kloubem – léčba – vypuštění obsahu, chirurgické odstranění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 err="1">
                <a:solidFill>
                  <a:schemeClr val="tx2"/>
                </a:solidFill>
              </a:rPr>
              <a:t>tendinopatie</a:t>
            </a:r>
            <a:r>
              <a:rPr lang="cs-CZ" altLang="cs-CZ" sz="2500" dirty="0"/>
              <a:t> – záněty šlachových pochev – omezení hybnosti, vrzoty, léčba klidem, zpevnění, možná opatrná infiltrace kortikoidem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0BB0A62-E87A-4D16-8516-FC03F6984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D7EA7E4-04FD-4DFF-A586-25D16AF9C4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7FCEFAE6-B65A-4B78-89B1-34346C6ABB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Mimokloubní</a:t>
            </a:r>
            <a:r>
              <a:rPr lang="cs-CZ" altLang="cs-CZ" dirty="0"/>
              <a:t> revmatické syndromy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3114EDC4-0E0A-45F3-A3CF-11CEBC4256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 err="1">
                <a:solidFill>
                  <a:schemeClr val="tx2"/>
                </a:solidFill>
              </a:rPr>
              <a:t>Tietzův</a:t>
            </a:r>
            <a:r>
              <a:rPr lang="cs-CZ" altLang="cs-CZ" sz="2500" b="1" dirty="0">
                <a:solidFill>
                  <a:schemeClr val="tx2"/>
                </a:solidFill>
              </a:rPr>
              <a:t> syndrom </a:t>
            </a:r>
            <a:r>
              <a:rPr lang="cs-CZ" altLang="cs-CZ" sz="2500" dirty="0"/>
              <a:t>– bolestivost úponů žeberních chrupavek k hrudní kosti, imituje stenokardie – infiltrace </a:t>
            </a:r>
            <a:r>
              <a:rPr lang="cs-CZ" altLang="cs-CZ" sz="2500" dirty="0" err="1"/>
              <a:t>mesocainem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kenalogem</a:t>
            </a:r>
            <a:r>
              <a:rPr lang="cs-CZ" altLang="cs-CZ" sz="2500" dirty="0"/>
              <a:t>, ASA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 err="1">
                <a:solidFill>
                  <a:schemeClr val="tx2"/>
                </a:solidFill>
              </a:rPr>
              <a:t>periartritida</a:t>
            </a:r>
            <a:r>
              <a:rPr lang="cs-CZ" altLang="cs-CZ" sz="2500" b="1" dirty="0">
                <a:solidFill>
                  <a:schemeClr val="tx2"/>
                </a:solidFill>
              </a:rPr>
              <a:t> ramene</a:t>
            </a:r>
            <a:r>
              <a:rPr lang="cs-CZ" altLang="cs-CZ" sz="2500" dirty="0"/>
              <a:t> - bolestivé  postižení </a:t>
            </a:r>
            <a:r>
              <a:rPr lang="cs-CZ" altLang="cs-CZ" sz="2500" dirty="0" err="1"/>
              <a:t>periartikulárních</a:t>
            </a:r>
            <a:r>
              <a:rPr lang="cs-CZ" altLang="cs-CZ" sz="2500" dirty="0"/>
              <a:t> měkkých tkání při nepoškozeném kloubu – způsobeno </a:t>
            </a:r>
            <a:r>
              <a:rPr lang="cs-CZ" altLang="cs-CZ" sz="2500" dirty="0" err="1"/>
              <a:t>mikrotraumaty</a:t>
            </a:r>
            <a:r>
              <a:rPr lang="cs-CZ" altLang="cs-CZ" sz="2500" dirty="0"/>
              <a:t>, fyzikálními vlivy, reflexně – </a:t>
            </a:r>
            <a:r>
              <a:rPr lang="cs-CZ" altLang="cs-CZ" sz="2500" dirty="0" err="1"/>
              <a:t>vertebrogenní</a:t>
            </a:r>
            <a:r>
              <a:rPr lang="cs-CZ" altLang="cs-CZ" sz="2500" dirty="0"/>
              <a:t>, pleurální, RTG – </a:t>
            </a:r>
            <a:r>
              <a:rPr lang="cs-CZ" altLang="cs-CZ" sz="2500" dirty="0" err="1"/>
              <a:t>negat</a:t>
            </a:r>
            <a:r>
              <a:rPr lang="cs-CZ" altLang="cs-CZ" sz="2500" dirty="0"/>
              <a:t>, léčba – analgetika, cvičení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60B9A13-322E-42E1-9C8A-252DD4CF41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EDD36B-18F0-4443-A654-CA487FBB67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E8C9FF4-589E-4BE1-99C6-3B752DBFEB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Mimokloubní</a:t>
            </a:r>
            <a:r>
              <a:rPr lang="cs-CZ" altLang="cs-CZ" dirty="0"/>
              <a:t> revmatické syndromy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3468CA81-AEE4-47DE-84CA-770A6C1FB3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tunelové syndromy </a:t>
            </a:r>
            <a:r>
              <a:rPr lang="cs-CZ" altLang="cs-CZ" sz="2500" dirty="0"/>
              <a:t>– </a:t>
            </a:r>
            <a:r>
              <a:rPr lang="cs-CZ" altLang="cs-CZ" sz="2500" dirty="0" err="1"/>
              <a:t>sy</a:t>
            </a:r>
            <a:r>
              <a:rPr lang="cs-CZ" altLang="cs-CZ" sz="2500" dirty="0"/>
              <a:t> karpálního tunelu – stlačení nervově cévního svazku n. </a:t>
            </a:r>
            <a:r>
              <a:rPr lang="cs-CZ" altLang="cs-CZ" sz="2500" dirty="0" err="1"/>
              <a:t>medianus</a:t>
            </a:r>
            <a:r>
              <a:rPr lang="cs-CZ" altLang="cs-CZ" sz="2500" dirty="0"/>
              <a:t> (revmatické choroby, myxedém, retence tekutin)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příznaky</a:t>
            </a:r>
            <a:r>
              <a:rPr lang="cs-CZ" altLang="cs-CZ" sz="2500" dirty="0"/>
              <a:t> – parestézie, více v noci, záleží na poloze, kůže dlaně mramorovaná, prodloužení vedení na EMG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léčba</a:t>
            </a:r>
            <a:r>
              <a:rPr lang="cs-CZ" altLang="cs-CZ" sz="2500" dirty="0"/>
              <a:t> – vasodilatace, infiltrace steroidy, operativní řešení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C8C4C9E-6808-4A79-859D-46D3C82891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FCDC9D-DBFE-4D6D-BF8C-9EDD32F2FC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50178" name="Nadpis 1">
            <a:extLst>
              <a:ext uri="{FF2B5EF4-FFF2-40B4-BE49-F238E27FC236}">
                <a16:creationId xmlns:a16="http://schemas.microsoft.com/office/drawing/2014/main" id="{8712C140-6EB6-47F3-8940-691377B2A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Kasuistika</a:t>
            </a:r>
          </a:p>
        </p:txBody>
      </p:sp>
      <p:sp>
        <p:nvSpPr>
          <p:cNvPr id="41987" name="Zástupný symbol pro obsah 2">
            <a:extLst>
              <a:ext uri="{FF2B5EF4-FFF2-40B4-BE49-F238E27FC236}">
                <a16:creationId xmlns:a16="http://schemas.microsoft.com/office/drawing/2014/main" id="{ED86B297-56F5-45D6-8B1A-781198FF0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sz="2500" dirty="0"/>
              <a:t>pacientka 35 let, po návratu z dovolené u moře pocítila bolesti kloubů a svalů, občasné záchvaty zimnice i se vzestupem teploty, cítí se velmi unavená, na obličeji se objevilo červené zbarvení na tvářích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sz="2500" dirty="0"/>
              <a:t>laboratorní vyšetření – vysoká FW 90/110, CRP 80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sz="2500" dirty="0"/>
              <a:t>další vyšetření laboratorní, zobrazovací, bioptické?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sz="2500" dirty="0"/>
              <a:t>diagnóza?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C0CED8-D6B8-4BE1-8F06-5261423452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F4D533C8-0DDA-4128-9E0E-99E45FBF3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5000" b="1" dirty="0">
                <a:solidFill>
                  <a:schemeClr val="tx2"/>
                </a:solidFill>
              </a:rPr>
              <a:t>Děkuji za pozornost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0732DA-C453-4D9D-B151-B2F17E28A0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pic>
        <p:nvPicPr>
          <p:cNvPr id="5" name="Zástupný symbol pro obsah 3" descr="motyl_na_nose-f365_220.jpg">
            <a:extLst>
              <a:ext uri="{FF2B5EF4-FFF2-40B4-BE49-F238E27FC236}">
                <a16:creationId xmlns:a16="http://schemas.microsoft.com/office/drawing/2014/main" id="{838FD30E-198B-4EF8-9453-E77856730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0" y="2098337"/>
            <a:ext cx="6064142" cy="365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9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8D5F30B-91FB-46AD-8B29-88A9EEBEB5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85A529-1328-4B27-BB48-5A62BD7692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982C5B6C-47A5-4C7D-A5C4-3A74C6A77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b="1" dirty="0"/>
              <a:t>Systémový lupus </a:t>
            </a:r>
            <a:r>
              <a:rPr lang="cs-CZ" altLang="cs-CZ" b="1" dirty="0" err="1"/>
              <a:t>erytematodes</a:t>
            </a:r>
            <a:endParaRPr lang="cs-CZ" altLang="cs-CZ" b="1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E2F4A29-3EDD-470C-8A02-723872641C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0000" y="1692002"/>
            <a:ext cx="8933798" cy="4360840"/>
          </a:xfrm>
        </p:spPr>
        <p:txBody>
          <a:bodyPr>
            <a:normAutofit fontScale="77500" lnSpcReduction="20000"/>
          </a:bodyPr>
          <a:lstStyle/>
          <a:p>
            <a:pPr marL="493776" indent="-457200" fontAlgn="auto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400" b="1" dirty="0">
                <a:solidFill>
                  <a:schemeClr val="tx2"/>
                </a:solidFill>
              </a:rPr>
              <a:t>velmi pestrý klinický obraz</a:t>
            </a:r>
            <a:r>
              <a:rPr lang="cs-CZ" altLang="cs-CZ" sz="2400" dirty="0"/>
              <a:t>, velký simulátor a mystifikátor</a:t>
            </a:r>
          </a:p>
          <a:p>
            <a:pPr marL="493776" indent="-457200" fontAlgn="auto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400" dirty="0"/>
              <a:t>většinou </a:t>
            </a:r>
            <a:r>
              <a:rPr lang="cs-CZ" altLang="cs-CZ" sz="2400" u="sng" dirty="0"/>
              <a:t>chronický průběh</a:t>
            </a:r>
            <a:r>
              <a:rPr lang="cs-CZ" altLang="cs-CZ" sz="2400" dirty="0"/>
              <a:t> doprovázený </a:t>
            </a:r>
            <a:r>
              <a:rPr lang="cs-CZ" altLang="cs-CZ" sz="2400" u="sng" dirty="0"/>
              <a:t>akutním</a:t>
            </a:r>
            <a:r>
              <a:rPr lang="en-US" altLang="cs-CZ" sz="2400" u="sng" dirty="0" err="1"/>
              <a:t>i</a:t>
            </a:r>
            <a:r>
              <a:rPr lang="cs-CZ" altLang="cs-CZ" sz="2400" u="sng" dirty="0"/>
              <a:t> vzplanutími aktivity choroby </a:t>
            </a:r>
          </a:p>
          <a:p>
            <a:pPr marL="493776" indent="-457200" fontAlgn="auto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400" b="1" dirty="0">
                <a:solidFill>
                  <a:schemeClr val="tx2"/>
                </a:solidFill>
              </a:rPr>
              <a:t>celkové příznaky </a:t>
            </a:r>
            <a:r>
              <a:rPr lang="cs-CZ" altLang="cs-CZ" sz="2400" dirty="0"/>
              <a:t>(při počátku </a:t>
            </a:r>
            <a:r>
              <a:rPr lang="cs-CZ" altLang="cs-CZ" sz="2400" dirty="0" err="1"/>
              <a:t>onem</a:t>
            </a:r>
            <a:r>
              <a:rPr lang="cs-CZ" altLang="cs-CZ" sz="2400" dirty="0"/>
              <a:t>. a při jeho vzplanutí): horečka, hubnutí, těžký únavový syndrom</a:t>
            </a:r>
          </a:p>
          <a:p>
            <a:pPr marL="493776" indent="-457200" fontAlgn="auto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400" b="1" dirty="0">
                <a:solidFill>
                  <a:schemeClr val="tx2"/>
                </a:solidFill>
              </a:rPr>
              <a:t>orgánové příznaky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kožní a slizniční projevy</a:t>
            </a:r>
            <a:r>
              <a:rPr lang="cs-CZ" altLang="cs-CZ" b="1" dirty="0"/>
              <a:t> </a:t>
            </a:r>
            <a:r>
              <a:rPr lang="cs-CZ" altLang="cs-CZ" dirty="0"/>
              <a:t>– u 80% nemocných, motýlový </a:t>
            </a:r>
            <a:r>
              <a:rPr lang="cs-CZ" altLang="cs-CZ" dirty="0" err="1"/>
              <a:t>exantém</a:t>
            </a:r>
            <a:r>
              <a:rPr lang="cs-CZ" altLang="cs-CZ" dirty="0"/>
              <a:t>, </a:t>
            </a:r>
            <a:r>
              <a:rPr lang="cs-CZ" altLang="cs-CZ" dirty="0" err="1"/>
              <a:t>fotosenzitivita</a:t>
            </a:r>
            <a:r>
              <a:rPr lang="cs-CZ" altLang="cs-CZ" dirty="0"/>
              <a:t>, </a:t>
            </a:r>
            <a:r>
              <a:rPr lang="cs-CZ" altLang="cs-CZ" dirty="0" err="1"/>
              <a:t>diskoidní</a:t>
            </a:r>
            <a:r>
              <a:rPr lang="cs-CZ" altLang="cs-CZ" dirty="0"/>
              <a:t> lupus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postižení </a:t>
            </a:r>
            <a:r>
              <a:rPr lang="cs-CZ" altLang="cs-CZ" b="1" dirty="0" err="1">
                <a:solidFill>
                  <a:schemeClr val="tx2"/>
                </a:solidFill>
              </a:rPr>
              <a:t>muskuloskeletálního</a:t>
            </a:r>
            <a:r>
              <a:rPr lang="cs-CZ" altLang="cs-CZ" b="1" dirty="0">
                <a:solidFill>
                  <a:schemeClr val="tx2"/>
                </a:solidFill>
              </a:rPr>
              <a:t> systému</a:t>
            </a:r>
            <a:r>
              <a:rPr lang="cs-CZ" altLang="cs-CZ" b="1" dirty="0"/>
              <a:t> </a:t>
            </a:r>
            <a:r>
              <a:rPr lang="cs-CZ" altLang="cs-CZ" dirty="0"/>
              <a:t>- časté, artralgie, myalgie, typicky </a:t>
            </a:r>
            <a:r>
              <a:rPr lang="cs-CZ" altLang="cs-CZ" dirty="0" err="1"/>
              <a:t>NEerozivní</a:t>
            </a:r>
            <a:r>
              <a:rPr lang="cs-CZ" altLang="cs-CZ" dirty="0"/>
              <a:t> artritida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kardiovaskulární postižení </a:t>
            </a:r>
            <a:r>
              <a:rPr lang="cs-CZ" altLang="cs-CZ" dirty="0"/>
              <a:t>– velmi časté, nejčastěji perikarditida, dále arytmie, myokarditida, častý </a:t>
            </a:r>
            <a:r>
              <a:rPr lang="cs-CZ" altLang="cs-CZ" dirty="0" err="1"/>
              <a:t>Raynaudův</a:t>
            </a:r>
            <a:r>
              <a:rPr lang="cs-CZ" altLang="cs-CZ" dirty="0"/>
              <a:t> fenomén, riziko rozvoje předčasné </a:t>
            </a:r>
            <a:r>
              <a:rPr lang="cs-CZ" altLang="cs-CZ" dirty="0" err="1"/>
              <a:t>aterosklerozy</a:t>
            </a:r>
            <a:endParaRPr lang="cs-CZ" altLang="cs-CZ" dirty="0"/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postižení plic </a:t>
            </a:r>
            <a:r>
              <a:rPr lang="cs-CZ" altLang="cs-CZ" dirty="0"/>
              <a:t>-  nejčastěji pleuritida (bolest při dýchacích pohybech), mohou být i významné pleur. výpotky, vzácněji atypická pneumonie, plicní fibróza             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postižení ledvin </a:t>
            </a:r>
            <a:r>
              <a:rPr lang="cs-CZ" altLang="cs-CZ" dirty="0"/>
              <a:t>– významná manifestace nemoci, při biopsii ledviny je jistý stupeň postižení ledvin téměř u všech s SLE</a:t>
            </a:r>
            <a:r>
              <a:rPr lang="en-US" altLang="cs-CZ" dirty="0"/>
              <a:t>; </a:t>
            </a:r>
            <a:r>
              <a:rPr lang="cs-CZ" altLang="cs-CZ" dirty="0"/>
              <a:t>nefritida, nefrotický syndrom           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GI příznaky </a:t>
            </a:r>
            <a:r>
              <a:rPr lang="cs-CZ" altLang="cs-CZ" dirty="0"/>
              <a:t>– </a:t>
            </a:r>
            <a:r>
              <a:rPr lang="en-US" altLang="cs-CZ" dirty="0" err="1"/>
              <a:t>pankreatitida</a:t>
            </a:r>
            <a:r>
              <a:rPr lang="en-US" altLang="cs-CZ" dirty="0"/>
              <a:t>, mesenteric</a:t>
            </a:r>
            <a:r>
              <a:rPr lang="cs-CZ" altLang="cs-CZ" dirty="0" err="1"/>
              <a:t>ká</a:t>
            </a:r>
            <a:r>
              <a:rPr lang="cs-CZ" altLang="cs-CZ" dirty="0"/>
              <a:t> vaskulitida, sterilní peritonitida, autoimunitní lupus. hepatitida, dysfagie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oční projevy </a:t>
            </a:r>
            <a:r>
              <a:rPr lang="cs-CZ" altLang="cs-CZ" dirty="0"/>
              <a:t>- poměrně časté, postihují víčka, spojivky, </a:t>
            </a:r>
            <a:r>
              <a:rPr lang="cs-CZ" altLang="cs-CZ" dirty="0" err="1"/>
              <a:t>bulbus</a:t>
            </a:r>
            <a:r>
              <a:rPr lang="cs-CZ" altLang="cs-CZ" dirty="0"/>
              <a:t>, sítnici i duhovku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cs-CZ" altLang="cs-CZ" dirty="0"/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cs-CZ" altLang="cs-CZ" dirty="0"/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cs-CZ" altLang="cs-CZ" dirty="0"/>
          </a:p>
        </p:txBody>
      </p:sp>
      <p:pic>
        <p:nvPicPr>
          <p:cNvPr id="19460" name="Obrázek 3" descr="motyl (kopie).jpg">
            <a:extLst>
              <a:ext uri="{FF2B5EF4-FFF2-40B4-BE49-F238E27FC236}">
                <a16:creationId xmlns:a16="http://schemas.microsoft.com/office/drawing/2014/main" id="{08CB532E-F58E-4B43-83F3-F005FBF8D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493" y="3260250"/>
            <a:ext cx="192881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Obrázek 4" descr="images.jpg">
            <a:extLst>
              <a:ext uri="{FF2B5EF4-FFF2-40B4-BE49-F238E27FC236}">
                <a16:creationId xmlns:a16="http://schemas.microsoft.com/office/drawing/2014/main" id="{B761DA13-C75E-4246-9118-C14C517EE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225" y="1431789"/>
            <a:ext cx="26447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Obrázek 5" descr="stažený soubor (1).jpg">
            <a:extLst>
              <a:ext uri="{FF2B5EF4-FFF2-40B4-BE49-F238E27FC236}">
                <a16:creationId xmlns:a16="http://schemas.microsoft.com/office/drawing/2014/main" id="{8DA15FDD-2266-48B7-8E6A-3760C2D3A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175" y="110989"/>
            <a:ext cx="235743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39A2DF-CDF9-482C-93C6-D9A8C4CD6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94193CC-FF28-4DA3-9AD7-93CC26C4DA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20482" name="Zástupný symbol pro obsah 3" descr="300px-Symptoms_of_SLE_cs.png">
            <a:extLst>
              <a:ext uri="{FF2B5EF4-FFF2-40B4-BE49-F238E27FC236}">
                <a16:creationId xmlns:a16="http://schemas.microsoft.com/office/drawing/2014/main" id="{99382F06-E50B-4A5B-80B8-C47733390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36709"/>
            <a:ext cx="4638689" cy="587567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392BEB7-EAAF-4F11-A2F1-46E6FAC06F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E64436C-0926-4607-9137-72E4A5A07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7170" name="Nadpis 1">
            <a:extLst>
              <a:ext uri="{FF2B5EF4-FFF2-40B4-BE49-F238E27FC236}">
                <a16:creationId xmlns:a16="http://schemas.microsoft.com/office/drawing/2014/main" id="{379F8959-3B05-4186-BBB3-91426CAD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1094372" cy="451576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500" dirty="0"/>
              <a:t>Systémový lupus </a:t>
            </a:r>
            <a:r>
              <a:rPr lang="cs-CZ" altLang="cs-CZ" sz="3500" dirty="0" err="1"/>
              <a:t>erytematodes</a:t>
            </a:r>
            <a:r>
              <a:rPr lang="cs-CZ" altLang="cs-CZ" sz="3500" dirty="0"/>
              <a:t>, motýlovitý </a:t>
            </a:r>
            <a:r>
              <a:rPr lang="cs-CZ" altLang="cs-CZ" sz="3500" dirty="0" err="1"/>
              <a:t>exantém</a:t>
            </a:r>
            <a:endParaRPr lang="cs-CZ" sz="3500" dirty="0"/>
          </a:p>
        </p:txBody>
      </p:sp>
      <p:pic>
        <p:nvPicPr>
          <p:cNvPr id="21507" name="Zástupný symbol pro obsah 3">
            <a:extLst>
              <a:ext uri="{FF2B5EF4-FFF2-40B4-BE49-F238E27FC236}">
                <a16:creationId xmlns:a16="http://schemas.microsoft.com/office/drawing/2014/main" id="{0BD175DE-A2B1-4C08-8846-7FB51E99B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241" y="1263818"/>
            <a:ext cx="3672077" cy="2760662"/>
          </a:xfrm>
        </p:spPr>
      </p:pic>
      <p:pic>
        <p:nvPicPr>
          <p:cNvPr id="21508" name="Zástupný symbol pro obsah 3" descr="Schmetterlingserythem-bei-systemischen-lupus-erytematodes.png">
            <a:extLst>
              <a:ext uri="{FF2B5EF4-FFF2-40B4-BE49-F238E27FC236}">
                <a16:creationId xmlns:a16="http://schemas.microsoft.com/office/drawing/2014/main" id="{19250BC2-0C16-481B-98F2-4C81B153E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582" y="1263817"/>
            <a:ext cx="2857500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ázek 4" descr="Schmetterlingserythem-257x380.jpg">
            <a:extLst>
              <a:ext uri="{FF2B5EF4-FFF2-40B4-BE49-F238E27FC236}">
                <a16:creationId xmlns:a16="http://schemas.microsoft.com/office/drawing/2014/main" id="{959FE6C2-B97D-44CD-B63B-6089CC30F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85" y="1242633"/>
            <a:ext cx="23193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Obrázek 5" descr="stažený soubor.jpg">
            <a:extLst>
              <a:ext uri="{FF2B5EF4-FFF2-40B4-BE49-F238E27FC236}">
                <a16:creationId xmlns:a16="http://schemas.microsoft.com/office/drawing/2014/main" id="{FCDBAC6D-28CC-426C-831E-56CE809A2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579" y="4106100"/>
            <a:ext cx="30003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ovéPole 6">
            <a:extLst>
              <a:ext uri="{FF2B5EF4-FFF2-40B4-BE49-F238E27FC236}">
                <a16:creationId xmlns:a16="http://schemas.microsoft.com/office/drawing/2014/main" id="{7C6777CA-DD09-42A8-8563-490990546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364" y="5385523"/>
            <a:ext cx="362392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500" b="1" dirty="0" err="1">
                <a:solidFill>
                  <a:schemeClr val="tx2"/>
                </a:solidFill>
              </a:rPr>
              <a:t>Diskoidní</a:t>
            </a:r>
            <a:r>
              <a:rPr lang="cs-CZ" altLang="cs-CZ" sz="3500" b="1" dirty="0">
                <a:solidFill>
                  <a:schemeClr val="tx2"/>
                </a:solidFill>
              </a:rPr>
              <a:t> lupus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8922B3B-5A60-47F2-A825-661BDE2125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B151C2-9BA3-442C-9F24-1712144E6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4316DFD4-78E5-4A56-8893-7A0510C0AE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Systémový lupus </a:t>
            </a:r>
            <a:r>
              <a:rPr lang="cs-CZ" altLang="cs-CZ" dirty="0" err="1"/>
              <a:t>erytematodes</a:t>
            </a:r>
            <a:endParaRPr lang="cs-CZ" altLang="cs-CZ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BE0158B-CF89-4272-B31A-4B22234A54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laboratorní příznaky – FW, anemie chronických onemocnění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imunologické projevy – PROTILÁTKY: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500" dirty="0"/>
              <a:t>ANA (více než 95% nemocných)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500" dirty="0"/>
              <a:t>anti-</a:t>
            </a:r>
            <a:r>
              <a:rPr lang="cs-CZ" altLang="cs-CZ" sz="2500" dirty="0" err="1"/>
              <a:t>ds</a:t>
            </a:r>
            <a:r>
              <a:rPr lang="cs-CZ" altLang="cs-CZ" sz="2500" dirty="0"/>
              <a:t> DNA  (40-90% nemocných)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500" dirty="0"/>
              <a:t>dále ENA (zahrnuje antigeny Ro, La, </a:t>
            </a:r>
            <a:r>
              <a:rPr lang="cs-CZ" altLang="cs-CZ" sz="2500" dirty="0" err="1"/>
              <a:t>Sm</a:t>
            </a:r>
            <a:r>
              <a:rPr lang="cs-CZ" altLang="cs-CZ" sz="2500" dirty="0"/>
              <a:t>..) jsou specifické, ale u malého podílu nemocných (30-50%)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96DF0B8-09BF-407D-AD91-13A433BDE2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81D86F-5D38-4966-B0C0-3D955F101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23554" name="Nadpis 1">
            <a:extLst>
              <a:ext uri="{FF2B5EF4-FFF2-40B4-BE49-F238E27FC236}">
                <a16:creationId xmlns:a16="http://schemas.microsoft.com/office/drawing/2014/main" id="{5131F88D-386E-4B3D-9EFD-81EA44541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SLE - léčba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74B52D-131F-4225-AA54-FD819357A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50926" indent="-5143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nesteroidní antiflogistika </a:t>
            </a:r>
            <a:r>
              <a:rPr lang="cs-CZ" altLang="cs-CZ" dirty="0"/>
              <a:t>– k symptomatickému potlačení projevů choroby</a:t>
            </a:r>
          </a:p>
          <a:p>
            <a:pPr marL="550926" indent="-5143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glukokortikoidy</a:t>
            </a:r>
            <a:r>
              <a:rPr lang="cs-CZ" altLang="cs-CZ" b="1" dirty="0"/>
              <a:t> </a:t>
            </a:r>
          </a:p>
          <a:p>
            <a:pPr marL="550926" indent="-5143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antimalarika</a:t>
            </a:r>
          </a:p>
          <a:p>
            <a:pPr marL="550926" indent="-5143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 err="1">
                <a:solidFill>
                  <a:schemeClr val="tx2"/>
                </a:solidFill>
              </a:rPr>
              <a:t>imunosupresiva</a:t>
            </a:r>
            <a:r>
              <a:rPr lang="cs-CZ" altLang="cs-CZ" dirty="0">
                <a:solidFill>
                  <a:schemeClr val="tx2"/>
                </a:solidFill>
              </a:rPr>
              <a:t>:</a:t>
            </a:r>
            <a:r>
              <a:rPr lang="cs-CZ" altLang="cs-CZ" dirty="0"/>
              <a:t>  </a:t>
            </a:r>
            <a:r>
              <a:rPr lang="cs-CZ" altLang="cs-CZ" dirty="0" err="1"/>
              <a:t>azathiprin</a:t>
            </a:r>
            <a:r>
              <a:rPr lang="cs-CZ" altLang="cs-CZ" dirty="0"/>
              <a:t>, </a:t>
            </a:r>
            <a:r>
              <a:rPr lang="cs-CZ" altLang="cs-CZ" dirty="0" err="1"/>
              <a:t>cyklofosfamid</a:t>
            </a:r>
            <a:r>
              <a:rPr lang="cs-CZ" altLang="cs-CZ" dirty="0"/>
              <a:t>, </a:t>
            </a:r>
            <a:r>
              <a:rPr lang="cs-CZ" altLang="cs-CZ" dirty="0" err="1"/>
              <a:t>mykofenolát</a:t>
            </a:r>
            <a:r>
              <a:rPr lang="cs-CZ" altLang="cs-CZ" dirty="0"/>
              <a:t> </a:t>
            </a:r>
            <a:r>
              <a:rPr lang="cs-CZ" altLang="cs-CZ" dirty="0" err="1"/>
              <a:t>mofetil</a:t>
            </a:r>
            <a:r>
              <a:rPr lang="cs-CZ" altLang="cs-CZ" dirty="0"/>
              <a:t>, cyklosporin A, </a:t>
            </a:r>
            <a:r>
              <a:rPr lang="cs-CZ" altLang="cs-CZ" dirty="0" err="1"/>
              <a:t>metotrexát</a:t>
            </a:r>
            <a:endParaRPr lang="cs-CZ" altLang="cs-CZ" dirty="0"/>
          </a:p>
          <a:p>
            <a:pPr marL="550926" indent="-5143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biologická léčba</a:t>
            </a:r>
            <a:r>
              <a:rPr lang="cs-CZ" altLang="cs-CZ" dirty="0">
                <a:solidFill>
                  <a:schemeClr val="tx2"/>
                </a:solidFill>
              </a:rPr>
              <a:t>: </a:t>
            </a:r>
            <a:r>
              <a:rPr lang="cs-CZ" altLang="cs-CZ" dirty="0" err="1"/>
              <a:t>rituximab</a:t>
            </a:r>
            <a:r>
              <a:rPr lang="cs-CZ" altLang="cs-CZ" dirty="0"/>
              <a:t>, </a:t>
            </a:r>
            <a:r>
              <a:rPr lang="cs-CZ" altLang="cs-CZ" dirty="0" err="1"/>
              <a:t>belimumab</a:t>
            </a:r>
            <a:endParaRPr lang="cs-CZ" altLang="cs-CZ" dirty="0"/>
          </a:p>
          <a:p>
            <a:pPr marL="550926" indent="-5143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 err="1">
                <a:solidFill>
                  <a:schemeClr val="tx2"/>
                </a:solidFill>
              </a:rPr>
              <a:t>intravenozní</a:t>
            </a:r>
            <a:r>
              <a:rPr lang="cs-CZ" altLang="cs-CZ" b="1" dirty="0">
                <a:solidFill>
                  <a:schemeClr val="tx2"/>
                </a:solidFill>
              </a:rPr>
              <a:t> imunoglobuliny </a:t>
            </a:r>
            <a:r>
              <a:rPr lang="cs-CZ" altLang="cs-CZ" dirty="0"/>
              <a:t>ve </a:t>
            </a:r>
            <a:r>
              <a:rPr lang="cs-CZ" altLang="cs-CZ" dirty="0" err="1"/>
              <a:t>vyjímečných</a:t>
            </a:r>
            <a:r>
              <a:rPr lang="cs-CZ" altLang="cs-CZ" dirty="0"/>
              <a:t> stavech (např. refrakterní trombocytopenie, hemolytická anémie, refrakterní </a:t>
            </a:r>
            <a:r>
              <a:rPr lang="cs-CZ" altLang="cs-CZ" dirty="0" err="1"/>
              <a:t>lupusová</a:t>
            </a:r>
            <a:r>
              <a:rPr lang="cs-CZ" altLang="cs-CZ" dirty="0"/>
              <a:t> glomerulonefritida)</a:t>
            </a:r>
          </a:p>
          <a:p>
            <a:pPr marL="550926" indent="-5143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plazmaferéza</a:t>
            </a:r>
            <a:r>
              <a:rPr lang="cs-CZ" altLang="cs-CZ" b="1" dirty="0"/>
              <a:t> </a:t>
            </a:r>
            <a:r>
              <a:rPr lang="cs-CZ" altLang="cs-CZ" dirty="0"/>
              <a:t>u akutních ohrožujících stavů (katastrofický </a:t>
            </a:r>
            <a:r>
              <a:rPr lang="cs-CZ" altLang="cs-CZ" dirty="0" err="1"/>
              <a:t>antifosfolipidový</a:t>
            </a:r>
            <a:r>
              <a:rPr lang="cs-CZ" altLang="cs-CZ" dirty="0"/>
              <a:t> syndrom, hemolyticko-uremický syndrom)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D93CEC68-B0E2-4F50-9397-CF56FB426367}" vid="{25042F54-EE2F-4CAA-B106-EE257721CFC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prezentace-med-cz-fnbrno-v02</Template>
  <TotalTime>1818</TotalTime>
  <Words>2257</Words>
  <Application>Microsoft Office PowerPoint</Application>
  <PresentationFormat>Širokoúhlá obrazovka</PresentationFormat>
  <Paragraphs>257</Paragraphs>
  <Slides>44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50" baseType="lpstr">
      <vt:lpstr>Arial</vt:lpstr>
      <vt:lpstr>Tahoma</vt:lpstr>
      <vt:lpstr>Wingdings</vt:lpstr>
      <vt:lpstr>Wingdings 2</vt:lpstr>
      <vt:lpstr>Prezentace_MU_CZ</vt:lpstr>
      <vt:lpstr>Fotografie</vt:lpstr>
      <vt:lpstr>Zánětlivá onemocnění pojiva   </vt:lpstr>
      <vt:lpstr>Autoimunitní choroby</vt:lpstr>
      <vt:lpstr>Systémová onemocnění pojiva </vt:lpstr>
      <vt:lpstr>Systémový lupus erytematodes</vt:lpstr>
      <vt:lpstr>Systémový lupus erytematodes</vt:lpstr>
      <vt:lpstr>Prezentace aplikace PowerPoint</vt:lpstr>
      <vt:lpstr>Systémový lupus erytematodes, motýlovitý exantém</vt:lpstr>
      <vt:lpstr>Systémový lupus erytematodes</vt:lpstr>
      <vt:lpstr>SLE - léčba</vt:lpstr>
      <vt:lpstr>Dermatomyositida</vt:lpstr>
      <vt:lpstr>Dermatomyositida</vt:lpstr>
      <vt:lpstr>Sklerodermie</vt:lpstr>
      <vt:lpstr>Sklerodermie</vt:lpstr>
      <vt:lpstr>Polyarteriitis nodosa</vt:lpstr>
      <vt:lpstr>Polyarteriitis nodosa</vt:lpstr>
      <vt:lpstr>Mikrokrystalické artritidy</vt:lpstr>
      <vt:lpstr>DNA</vt:lpstr>
      <vt:lpstr>Prezentace aplikace PowerPoint</vt:lpstr>
      <vt:lpstr>Prezentace aplikace PowerPoint</vt:lpstr>
      <vt:lpstr>Prezentace aplikace PowerPoint</vt:lpstr>
      <vt:lpstr>DNA - příznaky</vt:lpstr>
      <vt:lpstr>Prezentace aplikace PowerPoint</vt:lpstr>
      <vt:lpstr> DNA</vt:lpstr>
      <vt:lpstr>Prezentace aplikace PowerPoint</vt:lpstr>
      <vt:lpstr>DNA - léčba</vt:lpstr>
      <vt:lpstr>Který je hlavní laboratorní parametr dny?</vt:lpstr>
      <vt:lpstr>Který je hlavní laboratorní parametr DNY?</vt:lpstr>
      <vt:lpstr>Degenerativní onemocnění kloubů </vt:lpstr>
      <vt:lpstr>Degenerativní nemoci kloubů </vt:lpstr>
      <vt:lpstr>Degenerativní nemoci kloubů </vt:lpstr>
      <vt:lpstr>Prezentace aplikace PowerPoint</vt:lpstr>
      <vt:lpstr>Prezentace aplikace PowerPoint</vt:lpstr>
      <vt:lpstr>Degenerativní nemoci kloubů </vt:lpstr>
      <vt:lpstr>Které jsou nejvážnější vedlejší účinky NSAID?</vt:lpstr>
      <vt:lpstr>Které jsou nejvážnější vedlejší účinky NSAID?</vt:lpstr>
      <vt:lpstr>Degenerativní nemoci páteře</vt:lpstr>
      <vt:lpstr>Prezentace aplikace PowerPoint</vt:lpstr>
      <vt:lpstr>Prezentace aplikace PowerPoint</vt:lpstr>
      <vt:lpstr>Mimokloubní revmatické syndromy</vt:lpstr>
      <vt:lpstr>Mimokloubní revmatické syndromy</vt:lpstr>
      <vt:lpstr>Mimokloubní revmatické syndromy</vt:lpstr>
      <vt:lpstr>Mimokloubní revmatické syndromy</vt:lpstr>
      <vt:lpstr>Kasuistika</vt:lpstr>
      <vt:lpstr>Prezentace aplikace PowerPoint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Jitka Skládaná</dc:creator>
  <cp:lastModifiedBy>Hana Matějovská Kubešová</cp:lastModifiedBy>
  <cp:revision>132</cp:revision>
  <cp:lastPrinted>1601-01-01T00:00:00Z</cp:lastPrinted>
  <dcterms:created xsi:type="dcterms:W3CDTF">2021-04-27T07:29:37Z</dcterms:created>
  <dcterms:modified xsi:type="dcterms:W3CDTF">2021-09-04T08:05:48Z</dcterms:modified>
</cp:coreProperties>
</file>