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86" r:id="rId5"/>
    <p:sldId id="259" r:id="rId6"/>
    <p:sldId id="289" r:id="rId7"/>
    <p:sldId id="287" r:id="rId8"/>
    <p:sldId id="28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90" r:id="rId17"/>
    <p:sldId id="268" r:id="rId18"/>
    <p:sldId id="296" r:id="rId19"/>
    <p:sldId id="291" r:id="rId20"/>
    <p:sldId id="292" r:id="rId21"/>
    <p:sldId id="267" r:id="rId22"/>
    <p:sldId id="269" r:id="rId23"/>
    <p:sldId id="271" r:id="rId24"/>
    <p:sldId id="270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93" r:id="rId37"/>
    <p:sldId id="294" r:id="rId38"/>
    <p:sldId id="283" r:id="rId39"/>
    <p:sldId id="284" r:id="rId40"/>
    <p:sldId id="285" r:id="rId41"/>
    <p:sldId id="295" r:id="rId42"/>
    <p:sldId id="306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341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809E-85C0-4EC5-9C65-B10E4DE8C6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48158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  <p:sldLayoutId id="2147483698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dingklub.cz/gastricky-zaludecni-bypas.phtml" TargetMode="External"/><Relationship Id="rId2" Type="http://schemas.openxmlformats.org/officeDocument/2006/relationships/hyperlink" Target="http://www.bandingklub.cz/bandaz-zaludku.p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5000" dirty="0"/>
              <a:t>Onemocnění z poruch metabolizmu I </a:t>
            </a:r>
            <a:br>
              <a:rPr lang="cs-CZ" altLang="cs-CZ" sz="5400" dirty="0"/>
            </a:br>
            <a:br>
              <a:rPr lang="cs-CZ" altLang="cs-CZ" sz="5400" dirty="0"/>
            </a:br>
            <a:br>
              <a:rPr lang="sk-SK" altLang="cs-CZ" sz="3000" dirty="0">
                <a:solidFill>
                  <a:srgbClr val="898989"/>
                </a:solidFill>
                <a:cs typeface="Calibri" panose="020F050202020403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D83E71B-08D9-463B-9E59-2F49484D5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2029025"/>
          </a:xfrm>
        </p:spPr>
        <p:txBody>
          <a:bodyPr/>
          <a:lstStyle/>
          <a:p>
            <a:r>
              <a:rPr lang="cs-CZ" altLang="cs-CZ" sz="2500" b="1" dirty="0">
                <a:solidFill>
                  <a:schemeClr val="tx2"/>
                </a:solidFill>
              </a:rPr>
              <a:t>Obezita</a:t>
            </a:r>
          </a:p>
          <a:p>
            <a:r>
              <a:rPr lang="cs-CZ" altLang="cs-CZ" sz="2500" b="1" dirty="0">
                <a:solidFill>
                  <a:schemeClr val="tx2"/>
                </a:solidFill>
              </a:rPr>
              <a:t>Podvýživa</a:t>
            </a:r>
          </a:p>
          <a:p>
            <a:r>
              <a:rPr lang="cs-CZ" altLang="cs-CZ" sz="2500" b="1" dirty="0">
                <a:solidFill>
                  <a:schemeClr val="tx2"/>
                </a:solidFill>
              </a:rPr>
              <a:t>Poruchy vitaminového hospodářství</a:t>
            </a:r>
          </a:p>
          <a:p>
            <a:r>
              <a:rPr lang="cs-CZ" altLang="cs-CZ" sz="2500" b="1" dirty="0">
                <a:solidFill>
                  <a:schemeClr val="tx2"/>
                </a:solidFill>
              </a:rPr>
              <a:t>Poruchy metabolizmu vody a elektrolytů</a:t>
            </a:r>
          </a:p>
          <a:p>
            <a:r>
              <a:rPr lang="cs-CZ" altLang="cs-CZ" sz="2500" b="1" dirty="0">
                <a:solidFill>
                  <a:schemeClr val="tx2"/>
                </a:solidFill>
              </a:rPr>
              <a:t>Poruchy acidobazické rovnováhy</a:t>
            </a: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1E6058-7813-49FC-BC09-204DDBB0A2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104628-DF5B-4BAD-97A7-5EB6810B1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0637450-2146-45A5-921A-0204BBA98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Klinický obraz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76DFCD3-8CF4-45B8-A5B7-485A9835E5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nedostatek základních živin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unavený vzhled, poruchy kůže, svalová ochablost, zhoršení kvality vlasů, sklon ke kolapsům, tendence k trombózám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laboratorně</a:t>
            </a:r>
            <a:r>
              <a:rPr lang="cs-CZ" altLang="cs-CZ" sz="2200" dirty="0"/>
              <a:t> – zpočátku zvýšení TG, později snížení, snížení </a:t>
            </a:r>
            <a:r>
              <a:rPr lang="cs-CZ" altLang="cs-CZ" sz="2200" dirty="0" err="1"/>
              <a:t>chol</a:t>
            </a:r>
            <a:r>
              <a:rPr lang="cs-CZ" altLang="cs-CZ" sz="2200" dirty="0"/>
              <a:t>, snížení albuminu, </a:t>
            </a:r>
            <a:r>
              <a:rPr lang="cs-CZ" altLang="cs-CZ" sz="2200" dirty="0" err="1"/>
              <a:t>prealbuminu</a:t>
            </a:r>
            <a:r>
              <a:rPr lang="cs-CZ" altLang="cs-CZ" sz="2200" dirty="0"/>
              <a:t>, ketonemie, anemie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základní onemocnění, výběrová dieta, </a:t>
            </a:r>
            <a:r>
              <a:rPr lang="cs-CZ" altLang="cs-CZ" sz="2200" dirty="0" err="1"/>
              <a:t>sipping</a:t>
            </a:r>
            <a:r>
              <a:rPr lang="cs-CZ" altLang="cs-CZ" sz="2200" dirty="0"/>
              <a:t>, PEV, postupně zvyšovat dodávku energie a živin, </a:t>
            </a:r>
            <a:r>
              <a:rPr lang="cs-CZ" altLang="cs-CZ" sz="2200" dirty="0" err="1"/>
              <a:t>polyvitaminózní</a:t>
            </a:r>
            <a:r>
              <a:rPr lang="cs-CZ" altLang="cs-CZ" sz="2200" dirty="0"/>
              <a:t> preparáty, pankreatické enzymy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192731-7B00-4AAD-A8CF-6485B76B91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8E6D68-EE05-4E7B-AC8F-8E88673AED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55B87C6-991D-4603-94AF-7DFCBB71B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Mentální anorexie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4A76151-F493-4AF4-B441-AA8810624F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většinou dívky v pubertě, odmítání jídla, provokování zvracení, úbytek hmotnosti o 20-30%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amenorrhea</a:t>
            </a:r>
            <a:r>
              <a:rPr lang="cs-CZ" altLang="cs-CZ" sz="2200" dirty="0"/>
              <a:t>, hypotenze, bradykardie, nápadná aktivita, nekritičnost, lhaní zvláště v souvislosti s příjmem potravy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možné i úmrtí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nutné vyloučení jiných onemocnění vedoucích k podvýživě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léčba obtížná – časté recidivy, nutná spolupráce psychologa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D91A0D-23A7-4073-9F61-54A5758856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7631FA-2A26-4E65-918C-7790D867DE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4CD0021E-80A2-4FD2-8EBE-05CC6F9B5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Poruchy vitaminového hospodářství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1E25474-74C5-4517-80D0-DF30DDB8D8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vitaminy – většinou katalyzátory biochemických pochodů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rozpustné v tucích – A, D, E, 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rozpustné ve vodě – B, 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F5232F-F929-41DC-A40F-C3B59DB161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EC94FF-26C2-424A-9274-15241FE80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65605ED-3BAD-489F-931F-239102B29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Vitamin 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1046A07-C444-40C7-BC8B-315B3565C3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obsažen ve žlutých rostlinných barvivech – karoten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důležitý  pro funkci retiny, epitelu, syntézu steroidních hormonů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denní potřeba 5 000 </a:t>
            </a:r>
            <a:r>
              <a:rPr lang="cs-CZ" altLang="cs-CZ" sz="2200" dirty="0" err="1"/>
              <a:t>m.j</a:t>
            </a:r>
            <a:r>
              <a:rPr lang="cs-CZ" altLang="cs-CZ" sz="2200" dirty="0"/>
              <a:t>. = 2mg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šeroslepost, suchost spojivek, poruchy kůže a sliznic, zvýšená tvorba močových kamenů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hypervitaminóza</a:t>
            </a:r>
            <a:r>
              <a:rPr lang="cs-CZ" altLang="cs-CZ" sz="2200" dirty="0"/>
              <a:t> – skléry a kůže mají oranžový nádech, podrážděnost, nechutenství, bolesti hlavy, dekalcifikace kostí, poškození jater (polární badatelé)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3D874A-4B83-419B-8DEF-31FED1EE04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54854A-79A0-4CE7-AD54-51CD397354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FCF0B72F-D5A8-4597-BEB1-545A54899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Vitamin D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C9BEADF-0E06-4384-BB60-3340DB127F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směs D2 – ergokalciferolu a D3 – cholekalciferolu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přirozený D3 obsažen v játrech mořských ryb, žloutcích, másle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organizmus si dotváří </a:t>
            </a:r>
            <a:r>
              <a:rPr lang="cs-CZ" altLang="cs-CZ" sz="2200" dirty="0" err="1"/>
              <a:t>dihydroxycholekalciferol</a:t>
            </a:r>
            <a:r>
              <a:rPr lang="cs-CZ" altLang="cs-CZ" sz="2200" dirty="0"/>
              <a:t> v játrech a ledvinách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denní potřeba – 800 – 1200 m. j.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20% stravou, 80% aktivací v kůži expozicí slunečnímu záření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A2BEE5-9A9F-4A6B-8310-29BA949AD1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CE3640-0731-4109-99CF-3157F59E4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6099E7B-B506-43C7-B78A-E0F062189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Vitamin D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1640684-D732-4413-B8F5-B7C62C8C18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ovlivňuje resorpci Ca ze střeva a uvolnění Ca z kostí, novotvorbu kosti, </a:t>
            </a:r>
            <a:r>
              <a:rPr lang="cs-CZ" altLang="cs-CZ" sz="2200" dirty="0" err="1"/>
              <a:t>rezorpci</a:t>
            </a:r>
            <a:r>
              <a:rPr lang="cs-CZ" altLang="cs-CZ" sz="2200" dirty="0"/>
              <a:t> Ca v ledvinách, reguluje plazmatickou hladinu Ca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z nedostatku slunce, snížený přísun, poruchy jater ledvin, malabsorpční syndrom – poklesne hladina Ca, zvýšeně se vyplaví parathormon – demineralizace kostí – křivice, </a:t>
            </a:r>
            <a:r>
              <a:rPr lang="cs-CZ" altLang="cs-CZ" sz="2200" dirty="0" err="1"/>
              <a:t>osteomalácie</a:t>
            </a:r>
            <a:r>
              <a:rPr lang="cs-CZ" altLang="cs-CZ" sz="2200" dirty="0"/>
              <a:t>, zásadní podíl na rozvoji osteoporózy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hypervitaminóza</a:t>
            </a:r>
            <a:r>
              <a:rPr lang="cs-CZ" altLang="cs-CZ" sz="2200" dirty="0"/>
              <a:t> – zvýšená mobilizace Ca z kostí, zvýšené vylučování Ca močí, ektopické kalcifikace, urolitiáza- v ČR zcela výjimečně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9BB1C1-2437-4699-99E9-A4FD21569B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56C6EA-D066-4AD5-A309-12F5E674C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17410" name="Nadpis 1">
            <a:extLst>
              <a:ext uri="{FF2B5EF4-FFF2-40B4-BE49-F238E27FC236}">
                <a16:creationId xmlns:a16="http://schemas.microsoft.com/office/drawing/2014/main" id="{51637ED2-2FD8-44CB-9CB0-0EEDBDA5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Další funkce vitaminu D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9B7EEE6A-B085-42E0-8EB8-C3D6B3E18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zachování svalové hmoty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podpora obranyschopnosti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prevence demence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zachování schopnosti </a:t>
            </a:r>
            <a:r>
              <a:rPr lang="cs-CZ" altLang="cs-CZ" sz="2200" dirty="0" err="1"/>
              <a:t>autoreparace</a:t>
            </a:r>
            <a:r>
              <a:rPr lang="cs-CZ" altLang="cs-CZ" sz="2200" dirty="0"/>
              <a:t> DNA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prevence deprese</a:t>
            </a:r>
          </a:p>
          <a:p>
            <a:pPr algn="ctr" eaLnBrk="1" hangingPunct="1">
              <a:buFontTx/>
              <a:buNone/>
            </a:pPr>
            <a:r>
              <a:rPr lang="cs-CZ" altLang="cs-CZ" sz="2200" b="1" i="1" dirty="0">
                <a:solidFill>
                  <a:schemeClr val="tx2"/>
                </a:solidFill>
              </a:rPr>
              <a:t>dvě třetiny naší populace má nízkou hladinu vitaminu D</a:t>
            </a:r>
          </a:p>
          <a:p>
            <a:pPr algn="ctr" eaLnBrk="1" hangingPunct="1">
              <a:buFontTx/>
              <a:buNone/>
            </a:pPr>
            <a:r>
              <a:rPr lang="cs-CZ" altLang="cs-CZ" sz="2200" b="1" i="1" dirty="0">
                <a:solidFill>
                  <a:schemeClr val="tx2"/>
                </a:solidFill>
              </a:rPr>
              <a:t>ve vyšším věku se deficit podílí na vzniku geriatrické křehkostí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C29FF5-4329-4FFE-9F24-4A4578359A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83A095-A22C-46F7-90AC-A57CC0FB94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E982317-9068-4577-BBF6-FE4B8022F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Vitamin E</a:t>
            </a:r>
            <a:br>
              <a:rPr lang="cs-CZ" altLang="cs-CZ" dirty="0">
                <a:solidFill>
                  <a:srgbClr val="FF9933"/>
                </a:solidFill>
              </a:rPr>
            </a:br>
            <a:endParaRPr lang="cs-CZ" altLang="cs-CZ" dirty="0">
              <a:solidFill>
                <a:srgbClr val="FF9933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C706401-4EE9-4E7C-BBDA-A207C57B23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tokoferol – antioxidační vlastnosti, stabilizační efekt na membránách, denní potřeba 100-300mg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není přesně definována, snad snížena </a:t>
            </a:r>
            <a:r>
              <a:rPr lang="cs-CZ" altLang="cs-CZ" sz="2000" dirty="0"/>
              <a:t>osmotická resistence Ery, snížená spermiogeneze, hrozící aborty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EA6291-E037-407F-9A25-D97440F4D2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4A06EB-FCDA-4784-9DBE-553A1397EA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19458" name="Nadpis 1">
            <a:extLst>
              <a:ext uri="{FF2B5EF4-FFF2-40B4-BE49-F238E27FC236}">
                <a16:creationId xmlns:a16="http://schemas.microsoft.com/office/drawing/2014/main" id="{E7CE8621-9EF8-46FD-9F97-8DB1A6E4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Vitamin K</a:t>
            </a:r>
            <a:br>
              <a:rPr lang="cs-CZ" altLang="cs-CZ" dirty="0">
                <a:solidFill>
                  <a:srgbClr val="FF9933"/>
                </a:solidFill>
              </a:rPr>
            </a:br>
            <a:br>
              <a:rPr lang="cs-CZ" altLang="cs-CZ" dirty="0">
                <a:solidFill>
                  <a:srgbClr val="FF9933"/>
                </a:solidFill>
              </a:rPr>
            </a:br>
            <a:endParaRPr lang="cs-CZ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DC71B8-1786-42FA-9E9D-AE6CD0210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skupina K1-K4, ovlivňují tvorbu koagulačních faktorů v játrech, denní potřeba 30ug/kg, K2 – pozitivně ovlivňuje kostní </a:t>
            </a:r>
            <a:r>
              <a:rPr lang="cs-CZ" altLang="cs-CZ" sz="2200" dirty="0" err="1"/>
              <a:t>remodelaci</a:t>
            </a:r>
            <a:r>
              <a:rPr lang="cs-CZ" altLang="cs-CZ" sz="2200" dirty="0"/>
              <a:t> – prevence a léčba osteoporózy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chemeClr val="tx2"/>
                </a:solidFill>
              </a:rPr>
              <a:t>hypovitaminóza</a:t>
            </a:r>
            <a:r>
              <a:rPr lang="cs-CZ" sz="2200" dirty="0"/>
              <a:t> – po terapii ATB, kumariny, střevní onemocnění, </a:t>
            </a:r>
            <a:r>
              <a:rPr lang="cs-CZ" sz="2200" dirty="0" err="1"/>
              <a:t>celiakie</a:t>
            </a:r>
            <a:r>
              <a:rPr lang="cs-CZ" sz="2200" dirty="0"/>
              <a:t>, alkoholici, </a:t>
            </a:r>
            <a:r>
              <a:rPr lang="cs-CZ" sz="2200" dirty="0" err="1"/>
              <a:t>cirhotici</a:t>
            </a:r>
            <a:endParaRPr lang="cs-CZ" sz="22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obsažen v listové zelenině, sýr, řepkový olej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substituční léčba – </a:t>
            </a:r>
            <a:r>
              <a:rPr lang="cs-CZ" sz="2200" dirty="0" err="1"/>
              <a:t>Kanavit</a:t>
            </a:r>
            <a:r>
              <a:rPr lang="cs-CZ" sz="2200" dirty="0"/>
              <a:t>, vitamin K2 většinou ve spojení s vit D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D4F6D6-358F-497A-BCC4-CA449198D6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08B212-EDA6-4975-8A0B-4D1DCD9546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20482" name="Nadpis 1">
            <a:extLst>
              <a:ext uri="{FF2B5EF4-FFF2-40B4-BE49-F238E27FC236}">
                <a16:creationId xmlns:a16="http://schemas.microsoft.com/office/drawing/2014/main" id="{2244C827-6B6B-4B6D-8CFE-F4BD25E2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Které jsou projevy hypovitaminózy A?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FC1DF716-0389-499F-BED8-5CDF3FAFB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/>
              <a:t>A) osteoporóza</a:t>
            </a:r>
          </a:p>
          <a:p>
            <a:pPr eaLnBrk="1" hangingPunct="1"/>
            <a:r>
              <a:rPr lang="cs-CZ" altLang="cs-CZ" sz="2200" dirty="0"/>
              <a:t>B) zvýšená krvácivost</a:t>
            </a:r>
          </a:p>
          <a:p>
            <a:pPr eaLnBrk="1" hangingPunct="1"/>
            <a:r>
              <a:rPr lang="cs-CZ" altLang="cs-CZ" sz="2200" dirty="0"/>
              <a:t>C) poruchy kůže a sliznic</a:t>
            </a:r>
          </a:p>
          <a:p>
            <a:pPr eaLnBrk="1" hangingPunct="1"/>
            <a:r>
              <a:rPr lang="cs-CZ" altLang="cs-CZ" sz="2200" dirty="0"/>
              <a:t>D) neplodnost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FD34CB-2076-4649-9053-3B24922453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05E053-D659-40DC-A9B6-65C2B88782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D1D7BCAF-0638-47BA-A881-48FA51433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Hospodaření energií a živinami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9DB0D57-AC4C-431C-9C00-785C5EC6AD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kvantitativní poruchy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nepoměr mezi příjmem a výdejem – podvýživa, obezita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kvalitativní poruchy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chybění některé z esenciálních složek (aminokyseliny, vitaminy)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malnutriční obezita ve vyšším věku – obezita s </a:t>
            </a:r>
            <a:r>
              <a:rPr lang="cs-CZ" altLang="cs-CZ" sz="2200" dirty="0" err="1"/>
              <a:t>hypoproteinémií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98181E-27AF-4A5D-AC63-13DF17BB9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7A182A-E1A1-44BA-A4EF-3EC93B2E7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21506" name="Nadpis 1">
            <a:extLst>
              <a:ext uri="{FF2B5EF4-FFF2-40B4-BE49-F238E27FC236}">
                <a16:creationId xmlns:a16="http://schemas.microsoft.com/office/drawing/2014/main" id="{685F0A3F-8974-4FC0-990B-DF2F9F7F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Které jsou projevy hypovitaminózy A?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DFA8229D-4124-4D4D-98A9-339D273F0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/>
              <a:t>A) osteoporóza</a:t>
            </a:r>
          </a:p>
          <a:p>
            <a:pPr eaLnBrk="1" hangingPunct="1"/>
            <a:r>
              <a:rPr lang="cs-CZ" altLang="cs-CZ" sz="2200" dirty="0"/>
              <a:t>B) zvýšená krvácivost</a:t>
            </a:r>
          </a:p>
          <a:p>
            <a:pPr eaLnBrk="1" hangingPunct="1"/>
            <a:r>
              <a:rPr lang="cs-CZ" altLang="cs-CZ" sz="2200" b="1" dirty="0">
                <a:solidFill>
                  <a:schemeClr val="tx2"/>
                </a:solidFill>
              </a:rPr>
              <a:t>C) poruchy kůže a sliznic</a:t>
            </a:r>
          </a:p>
          <a:p>
            <a:pPr eaLnBrk="1" hangingPunct="1"/>
            <a:r>
              <a:rPr lang="cs-CZ" altLang="cs-CZ" sz="2200" dirty="0"/>
              <a:t>D) neplodnost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D3E5E0-73C5-463E-ACF0-CCD0FA2333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302609-4E0B-43E0-9FC5-CB567BB3FB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76BB638-70D2-4241-BD15-B6D585D34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Vitamin B1 – </a:t>
            </a:r>
            <a:r>
              <a:rPr lang="cs-CZ" altLang="cs-CZ" dirty="0" err="1"/>
              <a:t>thiamin</a:t>
            </a:r>
            <a:endParaRPr lang="cs-CZ" altLang="cs-CZ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F54DC98-A92C-455A-A3E2-67A872B8DC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v povrchových vrstvách rýže a obilovin, méně v mléce a mase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denní potřeba 1 – 2 mg</a:t>
            </a:r>
          </a:p>
          <a:p>
            <a:pPr mar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neurologické příznaky (parézy, parestézie), kardiální postižení (městnavé selhání), otoky – beri-beri, </a:t>
            </a:r>
            <a:r>
              <a:rPr lang="cs-CZ" sz="2200" dirty="0"/>
              <a:t>suchá, vlhká forma /laktátová </a:t>
            </a:r>
            <a:r>
              <a:rPr lang="cs-CZ" sz="2200" dirty="0" err="1"/>
              <a:t>acidoza</a:t>
            </a:r>
            <a:r>
              <a:rPr lang="cs-CZ" sz="2200" dirty="0"/>
              <a:t>/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200" dirty="0" err="1"/>
              <a:t>Wernickeova</a:t>
            </a:r>
            <a:r>
              <a:rPr lang="cs-CZ" sz="2200" dirty="0"/>
              <a:t> encefalopatie u alkoholiků - ataxie, zmatenost, nystagmus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léčebné použití – neurologie, alkoholici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7E4549-0EF9-43E6-8518-B3E8AB4F26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043F27-0357-4C23-BE5E-23D06EEB21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368708F-9DAB-4442-B6D4-EAFD232AF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Vitamin B2 – riboflavin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1F21B6C-D11B-4578-A48F-4E4F66A9A1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obsažen v kvasnicích, povrchové vrstvě obilí, mléce, mase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denní potřeba – 1,5-2mg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riziko deficitu u MAS, </a:t>
            </a:r>
            <a:r>
              <a:rPr lang="cs-CZ" altLang="cs-CZ" sz="2200" dirty="0" err="1"/>
              <a:t>hypotyreozy</a:t>
            </a:r>
            <a:r>
              <a:rPr lang="cs-CZ" altLang="cs-CZ" sz="2200" dirty="0"/>
              <a:t>, DM, alkoholismus, těhotenství, laktace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postižení sliznic, ragády koutků úst, </a:t>
            </a:r>
            <a:r>
              <a:rPr lang="cs-CZ" altLang="cs-CZ" sz="2200" dirty="0" err="1"/>
              <a:t>glossitida</a:t>
            </a:r>
            <a:r>
              <a:rPr lang="cs-CZ" altLang="cs-CZ" sz="2200" dirty="0"/>
              <a:t>, dermatitida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BB321A-6ECA-4090-B0A0-EB1A636663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FCECF5-B17A-416B-8FFD-D5EA77822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6069434-12F3-4F22-BC4E-721D76B65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Vitamin B6 – pyridoxin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6BEA89C-6484-4E54-A3FA-0D054FB370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pšenice, maso, játra, kukuřice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účastný v mnoha metabolických pochodech, syntéza hemu, glukoneogeneze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denní potřeba 2 mg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cheilitida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glossitida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seboroická</a:t>
            </a:r>
            <a:r>
              <a:rPr lang="cs-CZ" altLang="cs-CZ" sz="2200" dirty="0"/>
              <a:t> dermatitida, </a:t>
            </a:r>
            <a:r>
              <a:rPr lang="cs-CZ" altLang="cs-CZ" sz="2200" dirty="0" err="1"/>
              <a:t>hypochromní</a:t>
            </a:r>
            <a:r>
              <a:rPr lang="cs-CZ" altLang="cs-CZ" sz="2200" dirty="0"/>
              <a:t> anemie, periferní neuritidy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zvýšená potřeba u HIV pozitivních, těhotných a žen užívajících HAK, alkoholiků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05EE93-458B-4806-8411-D6F9A6DCC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41D325-B9CD-4DD7-850E-E17A544B1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9F628872-FC88-4102-8E35-8CDAEF27D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Vitaminy skupiny B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A484459-EAD7-4791-B149-0C4C925848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vitamin PP – niacin – kyselina nikotinová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součást dýchacích enzymů při </a:t>
            </a:r>
            <a:r>
              <a:rPr lang="cs-CZ" altLang="cs-CZ" sz="2200" dirty="0" err="1"/>
              <a:t>oxidoredukčních</a:t>
            </a:r>
            <a:r>
              <a:rPr lang="cs-CZ" altLang="cs-CZ" sz="2200" dirty="0"/>
              <a:t> pochodech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dodávka z potravy a přeměnou tryptofanu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nemoc 3D – pelagra - dermatitida, </a:t>
            </a:r>
            <a:r>
              <a:rPr lang="cs-CZ" altLang="cs-CZ" sz="2200" dirty="0" err="1"/>
              <a:t>diarrhoea</a:t>
            </a:r>
            <a:r>
              <a:rPr lang="cs-CZ" altLang="cs-CZ" sz="2200" dirty="0"/>
              <a:t>, demence, v našich podmínkách obraz méně výrazný – únava, dermatitida, olupování kůže, pálení vyhlazeného jazyka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deficit u alkoholiků, MAS, onkologických onemocnění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9E1D69-4DBE-4B7A-BE17-3E8CCF0114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37DD54-335D-448C-8E15-E16C41A0A5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02510887-E6D7-4FCD-A839-189D7F042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Vitaminy skupiny B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9B7521C-B092-48BE-8280-CA078B7B06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vitamin B12 – </a:t>
            </a:r>
            <a:r>
              <a:rPr lang="cs-CZ" altLang="cs-CZ" sz="2200" dirty="0" err="1"/>
              <a:t>cyanokobalamin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k jeho vstřebání nutný </a:t>
            </a:r>
            <a:r>
              <a:rPr lang="cs-CZ" altLang="cs-CZ" sz="2200" dirty="0" err="1"/>
              <a:t>intrinsic</a:t>
            </a:r>
            <a:r>
              <a:rPr lang="cs-CZ" altLang="cs-CZ" sz="2200" dirty="0"/>
              <a:t> faktor  v žaludeční sliznici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obsažen v mase, játrech, slezině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za normálních okolností zásoba v organizmu na 3 roky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megaloblastická anémie – perniciózní, urychlení vývoje kognitivních poruch, neurologické příznaky – zadní provazce míšní, </a:t>
            </a:r>
            <a:r>
              <a:rPr lang="cs-CZ" altLang="cs-CZ" sz="2200" dirty="0" err="1"/>
              <a:t>glossitida</a:t>
            </a:r>
            <a:r>
              <a:rPr lang="cs-CZ" altLang="cs-CZ" sz="2200" dirty="0"/>
              <a:t>, poruchy polykání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52899-1BEB-4ABC-BD4E-963CC0A88F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28724F-92D3-47B3-8FD7-EAD6AADA7D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675402F-0238-4F1C-9149-6CB8952AC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Vitaminy skupiny B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4BA3405-BEF3-4494-9EA4-F20F00C784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kyselina listová – </a:t>
            </a:r>
            <a:r>
              <a:rPr lang="cs-CZ" altLang="cs-CZ" sz="2200" dirty="0" err="1"/>
              <a:t>acidum</a:t>
            </a:r>
            <a:r>
              <a:rPr lang="cs-CZ" altLang="cs-CZ" sz="2200" dirty="0"/>
              <a:t> </a:t>
            </a:r>
            <a:r>
              <a:rPr lang="cs-CZ" altLang="cs-CZ" sz="2200" dirty="0" err="1"/>
              <a:t>folicum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podporuje činnost nervových buněk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obsažena v listové zelenině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při nedostatku narůstá hladina </a:t>
            </a:r>
            <a:r>
              <a:rPr lang="cs-CZ" altLang="cs-CZ" sz="2200" dirty="0" err="1"/>
              <a:t>homocysteinu</a:t>
            </a:r>
            <a:r>
              <a:rPr lang="cs-CZ" altLang="cs-CZ" sz="2200" dirty="0"/>
              <a:t>, který urychluje rozvoj aterosklerotických změn v cévách, neurologické příznaky – poruchy pozornosti, parestézie, deprese, demence, deficit u alkoholiků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B7C950-59F2-4DAE-9B18-27021BF25B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31EFF2-2E62-41C4-A70D-8A96978B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02988A88-1C65-4BA6-B907-6F20B9D9F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Vitamin C - kyselina askorbová</a:t>
            </a:r>
            <a:br>
              <a:rPr lang="cs-CZ" altLang="cs-CZ" dirty="0">
                <a:solidFill>
                  <a:schemeClr val="bg1"/>
                </a:solidFill>
              </a:rPr>
            </a:br>
            <a:endParaRPr lang="cs-CZ" altLang="cs-CZ" dirty="0">
              <a:solidFill>
                <a:srgbClr val="FF9933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0C206BC-D8A9-4FF7-B24C-DC9E47EDA4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účinná v tkáňovém dýchání, ovlivňuje permeabilitu, urychluje oxidaci cholesterolu na žlučové kyseliny, zlepšuje vigilitu a koordinaci pohybů, má vliv na produkci IG, antioxidant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nutný pro syntézu kolagenu, karnitinu, neurotransmiterů, redukce toxických kovů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DDD 100mg, kuřáci 150mg/den, zvýšena při </a:t>
            </a:r>
            <a:r>
              <a:rPr lang="cs-CZ" altLang="cs-CZ" sz="2200" dirty="0" err="1"/>
              <a:t>infektech</a:t>
            </a:r>
            <a:r>
              <a:rPr lang="cs-CZ" altLang="cs-CZ" sz="2200" dirty="0"/>
              <a:t>, těhotenství, laktaci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obsažena v citrusovém ovoci, listové zelenině, v našich podmínkách jsou nejbohatším zdrojem brambory vzhledem ke konzumovanému množství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FCFA46-BD07-4B3E-9B24-2432D7DBB6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4117CF-CF1F-4EE1-9612-F6BCE73C26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41375650-39C7-42B8-BA6E-148758156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Vitamin C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22E0ECD-FA5A-4F70-B081-7A8072E9E5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v našich podmínkách častěji únavnost – jarní únava, </a:t>
            </a:r>
            <a:r>
              <a:rPr lang="cs-CZ" altLang="cs-CZ" sz="2200" dirty="0" err="1"/>
              <a:t>mukozitidy</a:t>
            </a:r>
            <a:r>
              <a:rPr lang="cs-CZ" altLang="cs-CZ" sz="2200" dirty="0"/>
              <a:t>, epidemie </a:t>
            </a:r>
            <a:r>
              <a:rPr lang="cs-CZ" altLang="cs-CZ" sz="2200" dirty="0" err="1"/>
              <a:t>infektů</a:t>
            </a:r>
            <a:r>
              <a:rPr lang="cs-CZ" altLang="cs-CZ" sz="2200" dirty="0"/>
              <a:t> HCD a chřipky v jarních měsících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nedostatek obviňován ze zvýšení výskytu nádorů (spolu s ostatními antioxidanty A, E, Se)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substituce max. do 1-2g/den, vysoké dávky - 5-15g/den, nauzea, osmotický průjem,    nefrolitiáza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hypovitaminóza</a:t>
            </a:r>
            <a:r>
              <a:rPr lang="cs-CZ" altLang="cs-CZ" sz="2200" dirty="0"/>
              <a:t> – kurděje – poruchy sliznic, krvácení do sliznic, sekundární infekce, ztráta dentice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1708EB-9039-424A-B0CC-2E583DD44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868656-323C-44ED-8C02-6A951F2077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8941C8C1-EAC7-4EB2-9D06-C895625F6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Vrozené odchylky metabolizmu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520EE42-A6C3-49F0-B840-B4937D72A0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cukrů</a:t>
            </a:r>
            <a:r>
              <a:rPr lang="cs-CZ" altLang="cs-CZ" sz="2200" dirty="0"/>
              <a:t> – intolerance fruktózy (infuze!), </a:t>
            </a:r>
            <a:r>
              <a:rPr lang="cs-CZ" altLang="cs-CZ" sz="2200" dirty="0" err="1"/>
              <a:t>galaktosémie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glykogenózy</a:t>
            </a:r>
            <a:r>
              <a:rPr lang="cs-CZ" altLang="cs-CZ" sz="2200" dirty="0"/>
              <a:t> – hromadění produktů vede k těžkému poškození mozku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tuků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lipidózy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Nieman</a:t>
            </a:r>
            <a:r>
              <a:rPr lang="cs-CZ" altLang="cs-CZ" sz="2200" dirty="0"/>
              <a:t> Pick – amaurotická idiocie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aminokyselin</a:t>
            </a:r>
            <a:r>
              <a:rPr lang="cs-CZ" altLang="cs-CZ" sz="2200" dirty="0"/>
              <a:t> – fenylketonurie (dnes rozsáhlá opatření), </a:t>
            </a:r>
            <a:r>
              <a:rPr lang="cs-CZ" altLang="cs-CZ" sz="2200" dirty="0" err="1"/>
              <a:t>ochronóza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 dnešní době prenatální a postnatální diagnostika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6002C8-239E-44BF-B117-E1B4D0DF5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09AA75-CF46-479C-9BF1-6ADB4EDF0F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14C04272-F5C6-4708-87F2-3F4257883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Obezita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1F30EBA-1DCF-493C-AA42-AF4888F8BA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Hodnocení: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BMI -  body </a:t>
            </a:r>
            <a:r>
              <a:rPr lang="cs-CZ" altLang="cs-CZ" sz="2200" dirty="0" err="1"/>
              <a:t>mass</a:t>
            </a:r>
            <a:r>
              <a:rPr lang="cs-CZ" altLang="cs-CZ" sz="2200" dirty="0"/>
              <a:t> index – hmotnost/výška(m)</a:t>
            </a:r>
            <a:r>
              <a:rPr lang="cs-CZ" altLang="cs-CZ" sz="2200" baseline="30000" dirty="0"/>
              <a:t>2</a:t>
            </a:r>
            <a:r>
              <a:rPr lang="cs-CZ" altLang="cs-CZ" sz="2200" dirty="0"/>
              <a:t>     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	26 - 30 = nadváha 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	31 - 35 = obezita              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	nad 35 = těžká obezita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nad 65 let je norma BMI do 27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Patogeneze: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příjem energie převyšuje výdej, způsob výživy v dětství, genetický podklad, poruchy vyšší nervové činnosti, sociální faktory, nevhodné rozložení příjmu potravy, endokrinní příčiny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A5B0E4-D945-47DB-844F-67BD64112E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909FAF-F49E-490B-A1C8-F152C42A9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F139600-C147-4E5C-BA58-CCE699C40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Poruchy metabolizmu vody I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B96A79A-1348-4D6C-B133-9123167532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CTV – celková tělesná voda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ICT – intracelulární tekutina  1/3 CTV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ECT – extracelulární tekutina   2/3 CTV(extravaskulární, intravaskulární, intersticiální)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třetí prostor – tělní dutiny (peritoneum, perikard) obvykle neobsahují více než 500ml tekutiny, za patologických stavů i mnoho litrů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6C60CE-5D27-47CE-B384-E17504DB88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D6069A-0146-4E3B-B0FB-1EDDBD06E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3F12903-CDBF-44A8-85FA-0384112CB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Poruchy metabolizmu vody II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E970A8A-501C-4507-8CC0-0DCE11B879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dehydratace</a:t>
            </a:r>
            <a:r>
              <a:rPr lang="cs-CZ" altLang="cs-CZ" sz="2200" dirty="0"/>
              <a:t> - častý stav, zejm. starší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hypertonická (ztráta vody) – hypovolémie, nárůst hladin minerálů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izotonická (ztráta tělních tekutin) - hypovolémie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hypotonická (ztráta solí) – hypovolémie intravaskulárně, únik do tkání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ospalost, hypotenze, bolesti hlavy, oligurie, tachykardie, porucha vědomí, až </a:t>
            </a:r>
            <a:r>
              <a:rPr lang="cs-CZ" altLang="cs-CZ" sz="2200" dirty="0" err="1"/>
              <a:t>hypovolemický</a:t>
            </a:r>
            <a:r>
              <a:rPr lang="cs-CZ" altLang="cs-CZ" sz="2200" dirty="0"/>
              <a:t> šok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331403-F172-49AB-98DB-45FB4DB66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43E76B-BE59-46BE-B7A1-D70A02F8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D9FD9DE-A0E4-4BF2-8831-8DEC15D7E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Poruchy metabolizmu vody III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515FDE9-049F-4298-98FF-3997F3B041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 err="1">
                <a:solidFill>
                  <a:schemeClr val="tx2"/>
                </a:solidFill>
              </a:rPr>
              <a:t>hyperhydratace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hypertonická (pití mořské vody) – tekutiny z tkání do cév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izotonická (zvýšený přívod FR) – přetížení oběhu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hypotonická (otrava vodou) – nadměrný přívod hypotonických roztoků – únik do tkání – otoky - </a:t>
            </a:r>
            <a:r>
              <a:rPr lang="cs-CZ" sz="2200" dirty="0" err="1"/>
              <a:t>iatrogenně</a:t>
            </a:r>
            <a:r>
              <a:rPr lang="cs-CZ" sz="2200" dirty="0"/>
              <a:t>, psychiatr. pacienti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dušnost, zvracení, zmatenost, edém mozku - </a:t>
            </a:r>
            <a:r>
              <a:rPr lang="cs-CZ" sz="2200" dirty="0" err="1"/>
              <a:t>koma</a:t>
            </a:r>
            <a:r>
              <a:rPr lang="cs-CZ" sz="2200" dirty="0"/>
              <a:t>, srdeční selhání, anasarka</a:t>
            </a:r>
          </a:p>
          <a:p>
            <a:pPr marL="548640" indent="-41148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cs-CZ" sz="2200" dirty="0"/>
          </a:p>
          <a:p>
            <a:pPr eaLnBrk="1" hangingPunct="1">
              <a:defRPr/>
            </a:pPr>
            <a:endParaRPr lang="cs-CZ" sz="2200" dirty="0"/>
          </a:p>
          <a:p>
            <a:pPr marL="0" indent="0">
              <a:buNone/>
              <a:defRPr/>
            </a:pPr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D704D2-8056-4E62-9A09-8E7C892CAB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DC0A2F-748E-491C-B7B2-0C97FA3E01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154FBBA-BB48-4035-9525-AAE5B0FE2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Poruchy metabolizmu minerálů I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8CDCD0F-4F28-4FB6-8932-677016294E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natrium – 135-145 </a:t>
            </a:r>
            <a:r>
              <a:rPr lang="cs-CZ" altLang="cs-CZ" sz="2200" b="1" dirty="0" err="1">
                <a:solidFill>
                  <a:schemeClr val="tx2"/>
                </a:solidFill>
              </a:rPr>
              <a:t>mmol</a:t>
            </a:r>
            <a:r>
              <a:rPr lang="cs-CZ" altLang="cs-CZ" sz="2200" b="1" dirty="0">
                <a:solidFill>
                  <a:schemeClr val="tx2"/>
                </a:solidFill>
              </a:rPr>
              <a:t>/l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hyponatrémie</a:t>
            </a:r>
            <a:r>
              <a:rPr lang="cs-CZ" altLang="cs-CZ" sz="2200" dirty="0"/>
              <a:t> – pod 130mmol/l – při kardiálním selhání, </a:t>
            </a:r>
            <a:r>
              <a:rPr lang="cs-CZ" altLang="cs-CZ" sz="2200" dirty="0" err="1"/>
              <a:t>převodnění</a:t>
            </a:r>
            <a:r>
              <a:rPr lang="cs-CZ" altLang="cs-CZ" sz="2200" dirty="0"/>
              <a:t>, při hrudních infekcích, při nedostatku energie – závratě, zmatenost, křeče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hypernatrémie</a:t>
            </a:r>
            <a:r>
              <a:rPr lang="cs-CZ" altLang="cs-CZ" sz="2200" dirty="0"/>
              <a:t> – při dehydrataci, retence z cerebrálních příčin - zmatenost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kalium – 3,5-5,1 </a:t>
            </a:r>
            <a:r>
              <a:rPr lang="cs-CZ" altLang="cs-CZ" sz="2200" b="1" dirty="0" err="1">
                <a:solidFill>
                  <a:schemeClr val="tx2"/>
                </a:solidFill>
              </a:rPr>
              <a:t>mmol</a:t>
            </a:r>
            <a:r>
              <a:rPr lang="cs-CZ" altLang="cs-CZ" sz="2200" b="1" dirty="0">
                <a:solidFill>
                  <a:schemeClr val="tx2"/>
                </a:solidFill>
              </a:rPr>
              <a:t>/l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hypokalémie</a:t>
            </a:r>
            <a:r>
              <a:rPr lang="cs-CZ" altLang="cs-CZ" sz="2200" dirty="0"/>
              <a:t> – pohotovost ke svalovým křečím, pohotovost k arytmiím, paralytický ileus, změny EKG – </a:t>
            </a:r>
            <a:r>
              <a:rPr lang="cs-CZ" altLang="cs-CZ" sz="2200" dirty="0" err="1"/>
              <a:t>negat</a:t>
            </a:r>
            <a:r>
              <a:rPr lang="cs-CZ" altLang="cs-CZ" sz="2200" dirty="0"/>
              <a:t> 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hyperkalémie</a:t>
            </a:r>
            <a:r>
              <a:rPr lang="cs-CZ" altLang="cs-CZ" sz="2200" dirty="0"/>
              <a:t> – svalová ztuhlost, zástava srdce </a:t>
            </a:r>
            <a:r>
              <a:rPr lang="cs-CZ" altLang="cs-CZ" sz="2200" dirty="0">
                <a:solidFill>
                  <a:schemeClr val="bg1"/>
                </a:solidFill>
              </a:rPr>
              <a:t>v dia</a:t>
            </a:r>
            <a:r>
              <a:rPr lang="cs-CZ" altLang="cs-CZ" dirty="0">
                <a:solidFill>
                  <a:schemeClr val="bg1"/>
                </a:solidFill>
              </a:rPr>
              <a:t>stole, extrasystoly, změny EKG – vysoké 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694A9E-E69A-4E5F-8765-83C5502E0D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C9FFA4-2B1E-4865-BFD0-ED74757B17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BBB74B8C-497B-47CE-8994-89F3810DD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Poruchy metabolizmu minerálů II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E4924B3-AB0C-4872-9A14-0A454E3811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kalcium – 2,15-2,75 </a:t>
            </a:r>
            <a:r>
              <a:rPr lang="cs-CZ" altLang="cs-CZ" sz="2200" b="1" dirty="0" err="1">
                <a:solidFill>
                  <a:schemeClr val="tx2"/>
                </a:solidFill>
              </a:rPr>
              <a:t>mmol</a:t>
            </a:r>
            <a:r>
              <a:rPr lang="cs-CZ" altLang="cs-CZ" sz="2200" b="1" dirty="0">
                <a:solidFill>
                  <a:schemeClr val="tx2"/>
                </a:solidFill>
              </a:rPr>
              <a:t>/l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hyperkalcémie</a:t>
            </a:r>
            <a:r>
              <a:rPr lang="cs-CZ" altLang="cs-CZ" sz="2200" dirty="0"/>
              <a:t> – při zvýšené </a:t>
            </a:r>
            <a:r>
              <a:rPr lang="cs-CZ" altLang="cs-CZ" sz="2200" dirty="0" err="1"/>
              <a:t>osteolýze</a:t>
            </a:r>
            <a:r>
              <a:rPr lang="cs-CZ" altLang="cs-CZ" sz="2200" dirty="0"/>
              <a:t> – myelom, kostní meta, při </a:t>
            </a:r>
            <a:r>
              <a:rPr lang="cs-CZ" altLang="cs-CZ" sz="2200" dirty="0" err="1"/>
              <a:t>hyperparatyreóze</a:t>
            </a:r>
            <a:r>
              <a:rPr lang="cs-CZ" altLang="cs-CZ" sz="2200" dirty="0"/>
              <a:t> – zmatenost, hyperpyrexie, dehydratace, obstipace, zástava srdce v systole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hypokalcémie</a:t>
            </a:r>
            <a:r>
              <a:rPr lang="cs-CZ" altLang="cs-CZ" sz="2200" dirty="0"/>
              <a:t> – pohotovost ke křečím – </a:t>
            </a:r>
            <a:r>
              <a:rPr lang="cs-CZ" altLang="cs-CZ" sz="2200" dirty="0" err="1"/>
              <a:t>Chvostkův</a:t>
            </a:r>
            <a:r>
              <a:rPr lang="cs-CZ" altLang="cs-CZ" sz="2200" dirty="0"/>
              <a:t> příznak, svalové křeče, </a:t>
            </a:r>
            <a:r>
              <a:rPr lang="cs-CZ" altLang="cs-CZ" sz="2200" dirty="0" err="1"/>
              <a:t>laryngospazmus</a:t>
            </a:r>
            <a:r>
              <a:rPr lang="cs-CZ" altLang="cs-CZ" sz="2200" dirty="0"/>
              <a:t>, pohotovost k arytmiím, zhoršení koagulačních parametrů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121045-9C43-42D3-AFBA-F61FB15F5B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9210D7-7903-4775-B89B-756E8B8C96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82291C1C-5C6F-49A9-9399-BC9F87E4A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Poruchy metabolizmu minerálů III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FB17A0C-14E9-4573-A62D-5866555100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magnézium – 0,8-1,0mmol/l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hypomagnézémie</a:t>
            </a:r>
            <a:r>
              <a:rPr lang="cs-CZ" altLang="cs-CZ" sz="2200" dirty="0"/>
              <a:t> – při nedostatečném hrazení při PEV, při cirhóze, </a:t>
            </a:r>
            <a:r>
              <a:rPr lang="cs-CZ" altLang="cs-CZ" sz="2200" dirty="0" err="1"/>
              <a:t>ketoacidóze</a:t>
            </a:r>
            <a:r>
              <a:rPr lang="cs-CZ" altLang="cs-CZ" sz="2200" dirty="0"/>
              <a:t> - pohotovost ke křečím, pohotovost k arytmiím, zhoršení AP, závažnější PHN – </a:t>
            </a:r>
            <a:r>
              <a:rPr lang="cs-CZ" altLang="cs-CZ" sz="2200" dirty="0" err="1"/>
              <a:t>postherpetická</a:t>
            </a:r>
            <a:r>
              <a:rPr lang="cs-CZ" altLang="cs-CZ" sz="2200" dirty="0"/>
              <a:t> neuralgie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hypermagnézémie</a:t>
            </a:r>
            <a:r>
              <a:rPr lang="cs-CZ" altLang="cs-CZ" sz="2200" dirty="0"/>
              <a:t> – slabost, zvracení, obstipace, bolest břicha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060647-2F95-4564-8CBE-2A6543F17F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9A27DE-176A-4950-B147-8DD634E8CD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37890" name="Nadpis 1">
            <a:extLst>
              <a:ext uri="{FF2B5EF4-FFF2-40B4-BE49-F238E27FC236}">
                <a16:creationId xmlns:a16="http://schemas.microsoft.com/office/drawing/2014/main" id="{F1B795AA-AC5A-444B-9045-2D15C5C6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Do příznaků </a:t>
            </a:r>
            <a:r>
              <a:rPr lang="cs-CZ" altLang="cs-CZ" dirty="0" err="1"/>
              <a:t>hypokalémie</a:t>
            </a:r>
            <a:r>
              <a:rPr lang="cs-CZ" altLang="cs-CZ" dirty="0"/>
              <a:t> nepatří</a:t>
            </a:r>
          </a:p>
        </p:txBody>
      </p:sp>
      <p:sp>
        <p:nvSpPr>
          <p:cNvPr id="37891" name="Zástupný symbol pro obsah 2">
            <a:extLst>
              <a:ext uri="{FF2B5EF4-FFF2-40B4-BE49-F238E27FC236}">
                <a16:creationId xmlns:a16="http://schemas.microsoft.com/office/drawing/2014/main" id="{3BD884B6-2627-4F5A-8809-E94B0D5BE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/>
              <a:t>A) zácpa až ileus</a:t>
            </a:r>
          </a:p>
          <a:p>
            <a:pPr eaLnBrk="1" hangingPunct="1"/>
            <a:r>
              <a:rPr lang="cs-CZ" altLang="cs-CZ" sz="2200" dirty="0"/>
              <a:t>B) křeče</a:t>
            </a:r>
          </a:p>
          <a:p>
            <a:pPr eaLnBrk="1" hangingPunct="1"/>
            <a:r>
              <a:rPr lang="cs-CZ" altLang="cs-CZ" sz="2200" dirty="0"/>
              <a:t>C) arytmie</a:t>
            </a:r>
          </a:p>
          <a:p>
            <a:pPr eaLnBrk="1" hangingPunct="1"/>
            <a:r>
              <a:rPr lang="cs-CZ" altLang="cs-CZ" sz="2200" dirty="0"/>
              <a:t>D) průjem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F9B51B-7328-4167-8678-C84D508F8D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C27E7C-BA40-4019-ADD3-6CDA56391A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38914" name="Nadpis 1">
            <a:extLst>
              <a:ext uri="{FF2B5EF4-FFF2-40B4-BE49-F238E27FC236}">
                <a16:creationId xmlns:a16="http://schemas.microsoft.com/office/drawing/2014/main" id="{B898F892-C501-4D60-BC60-A6C96B1F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Do příznaků </a:t>
            </a:r>
            <a:r>
              <a:rPr lang="cs-CZ" altLang="cs-CZ" dirty="0" err="1"/>
              <a:t>hypokalémie</a:t>
            </a:r>
            <a:r>
              <a:rPr lang="cs-CZ" altLang="cs-CZ" dirty="0"/>
              <a:t> nepatří</a:t>
            </a:r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id="{19348434-13BB-4D47-B2E1-29C5A5157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/>
              <a:t>A) zácpa až ileus</a:t>
            </a:r>
          </a:p>
          <a:p>
            <a:pPr eaLnBrk="1" hangingPunct="1"/>
            <a:r>
              <a:rPr lang="cs-CZ" altLang="cs-CZ" sz="2200" dirty="0"/>
              <a:t>B) křeče</a:t>
            </a:r>
          </a:p>
          <a:p>
            <a:pPr eaLnBrk="1" hangingPunct="1"/>
            <a:r>
              <a:rPr lang="cs-CZ" altLang="cs-CZ" sz="2200" dirty="0"/>
              <a:t>C) arytmie</a:t>
            </a:r>
          </a:p>
          <a:p>
            <a:pPr eaLnBrk="1" hangingPunct="1"/>
            <a:r>
              <a:rPr lang="cs-CZ" altLang="cs-CZ" sz="2200" b="1" dirty="0">
                <a:solidFill>
                  <a:schemeClr val="tx2"/>
                </a:solidFill>
              </a:rPr>
              <a:t>D) průjem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715771-B6DB-45C0-9E31-54F28209D5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9405E0-B34D-48B5-ACA9-20DE881C55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0EB282D-4B9D-45DC-B0AF-92FCAFEE7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Acidobazická rovnováha a její poruchy I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ECA245F-FC12-4B8F-BC25-8550ADFE0E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1"/>
            <a:ext cx="10753200" cy="434500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normální rozsah pH – 7,35-7,45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pufrovací</a:t>
            </a:r>
            <a:r>
              <a:rPr lang="cs-CZ" altLang="cs-CZ" sz="2200" dirty="0"/>
              <a:t> systémy HCO</a:t>
            </a:r>
            <a:r>
              <a:rPr lang="cs-CZ" altLang="cs-CZ" sz="2200" baseline="-25000" dirty="0"/>
              <a:t>3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Hb</a:t>
            </a:r>
            <a:r>
              <a:rPr lang="cs-CZ" altLang="cs-CZ" sz="2200" dirty="0"/>
              <a:t>, HPO</a:t>
            </a:r>
            <a:r>
              <a:rPr lang="cs-CZ" altLang="cs-CZ" sz="2200" baseline="-25000" dirty="0"/>
              <a:t>4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korekce ledviny - efektivnější,  plíce-rychlejší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diagnostika – dle </a:t>
            </a:r>
            <a:r>
              <a:rPr lang="cs-CZ" altLang="cs-CZ" sz="2200" dirty="0" err="1"/>
              <a:t>Astrupa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>
                <a:solidFill>
                  <a:schemeClr val="tx2"/>
                </a:solidFill>
              </a:rPr>
              <a:t>metabolická acidóza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časté, při nedostatečném vylučování /nadměrné tvorbě kyselin – selhání ledvin, hladovění, katabolizmus např. při dekompenzaci DM, intoxikace, metanol, etylalkohol 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diagnóza – </a:t>
            </a:r>
            <a:r>
              <a:rPr lang="cs-CZ" altLang="cs-CZ" sz="2200" dirty="0" err="1"/>
              <a:t>Astrup</a:t>
            </a:r>
            <a:r>
              <a:rPr lang="cs-CZ" altLang="cs-CZ" sz="2200" dirty="0"/>
              <a:t> venózní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terapie – základní choroba, dodávka HCO</a:t>
            </a:r>
            <a:r>
              <a:rPr lang="cs-CZ" altLang="cs-CZ" sz="2200" baseline="-25000" dirty="0"/>
              <a:t>3 </a:t>
            </a:r>
            <a:r>
              <a:rPr lang="cs-CZ" altLang="cs-CZ" sz="2200" dirty="0"/>
              <a:t>bikarbonáty  </a:t>
            </a:r>
            <a:r>
              <a:rPr lang="cs-CZ" altLang="cs-CZ" sz="2200" dirty="0" err="1"/>
              <a:t>iv</a:t>
            </a:r>
            <a:r>
              <a:rPr lang="cs-CZ" altLang="cs-CZ" sz="2200" dirty="0"/>
              <a:t> většinou pH  pod 7.0</a:t>
            </a:r>
            <a:r>
              <a:rPr lang="cs-CZ" altLang="cs-CZ" sz="2200" baseline="-25000" dirty="0"/>
              <a:t> </a:t>
            </a:r>
            <a:endParaRPr lang="cs-CZ" altLang="cs-CZ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C6352A-443D-4206-95C9-BFFE4FD2AA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F583D1-AD2D-449D-838D-BA08AC5BF4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85528DE-5CAC-4A28-8DCE-129305898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Acidobazická rovnováha a její poruchy II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75292B6-56ED-40D5-A937-C86FF31265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>
                <a:solidFill>
                  <a:schemeClr val="tx2"/>
                </a:solidFill>
              </a:rPr>
              <a:t>metabolická alkalóza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vzácná, vzniká ztrátou </a:t>
            </a:r>
            <a:r>
              <a:rPr lang="cs-CZ" altLang="cs-CZ" sz="2200" dirty="0" err="1"/>
              <a:t>HCl</a:t>
            </a:r>
            <a:r>
              <a:rPr lang="cs-CZ" altLang="cs-CZ" sz="2200" dirty="0"/>
              <a:t>, nadměrným přívodem HCO</a:t>
            </a:r>
            <a:r>
              <a:rPr lang="cs-CZ" altLang="cs-CZ" sz="2200" baseline="-25000" dirty="0"/>
              <a:t>3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hypokalémie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hypochlorémie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diagnóza – </a:t>
            </a:r>
            <a:r>
              <a:rPr lang="cs-CZ" altLang="cs-CZ" sz="2200" dirty="0" err="1"/>
              <a:t>Astrup</a:t>
            </a:r>
            <a:r>
              <a:rPr lang="cs-CZ" altLang="cs-CZ" sz="2200" dirty="0"/>
              <a:t> venózní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terapie – základní onemocnění, dodávka NH</a:t>
            </a:r>
            <a:r>
              <a:rPr lang="cs-CZ" altLang="cs-CZ" sz="2200" baseline="-25000" dirty="0"/>
              <a:t>4</a:t>
            </a:r>
            <a:r>
              <a:rPr lang="cs-CZ" altLang="cs-CZ" sz="2200" dirty="0"/>
              <a:t>Cl</a:t>
            </a:r>
            <a:r>
              <a:rPr lang="cs-CZ" altLang="cs-CZ" sz="2200" dirty="0">
                <a:solidFill>
                  <a:schemeClr val="bg1"/>
                </a:solidFill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83C182-DBF6-40C8-828E-0B8AD4624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C30C71-C8D6-4A23-A1BE-64519BC97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B97786D-36D8-420E-822D-3337D88E7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Obezita</a:t>
            </a: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4F9F63AE-792A-4A26-928B-5E311E8B5A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39194"/>
            <a:ext cx="6694986" cy="4898806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C5108B-9BE6-4C47-90C7-CF56350280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4DCD78-B255-4D34-90F4-3CB7A1C011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04746E0-4EED-4898-A3CD-EF87E38D2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Acidobazická rovnováha a její poruchy III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FFC3CBC-8A83-42AC-94B9-B037C3965B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respirační acidóza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snížené vylučování CO</a:t>
            </a:r>
            <a:r>
              <a:rPr lang="cs-CZ" altLang="cs-CZ" sz="2200" baseline="-25000" dirty="0"/>
              <a:t>2</a:t>
            </a:r>
            <a:r>
              <a:rPr lang="cs-CZ" altLang="cs-CZ" sz="2200" dirty="0"/>
              <a:t>, přeměna na </a:t>
            </a:r>
            <a:r>
              <a:rPr lang="cs-CZ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altLang="cs-CZ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alt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cs-CZ" altLang="cs-CZ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příčiny – útlum dechového centra, poruchy nervosvalového převodu, onemocnění plic, poruchy transportu O</a:t>
            </a:r>
            <a:r>
              <a:rPr lang="cs-CZ" altLang="cs-CZ" sz="2200" baseline="-25000" dirty="0"/>
              <a:t>2</a:t>
            </a:r>
            <a:r>
              <a:rPr lang="cs-CZ" altLang="cs-CZ" sz="2200" dirty="0"/>
              <a:t>, poruchy výměny plynů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cs-CZ" altLang="cs-CZ" sz="10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respirační alkalóza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hyperventilací se vydýchá CO</a:t>
            </a:r>
            <a:r>
              <a:rPr lang="cs-CZ" altLang="cs-CZ" sz="2200" baseline="-25000" dirty="0"/>
              <a:t>2</a:t>
            </a:r>
            <a:r>
              <a:rPr lang="cs-CZ" altLang="cs-CZ" sz="2200" dirty="0"/>
              <a:t>, HCO</a:t>
            </a:r>
            <a:r>
              <a:rPr lang="cs-CZ" altLang="cs-CZ" sz="2200" baseline="-25000" dirty="0"/>
              <a:t>3 </a:t>
            </a:r>
            <a:r>
              <a:rPr lang="cs-CZ" altLang="cs-CZ" sz="2200" dirty="0"/>
              <a:t>se rozkládá, vzniká alkalóza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brnění končetin, </a:t>
            </a:r>
            <a:r>
              <a:rPr lang="cs-CZ" altLang="cs-CZ" sz="2200" dirty="0" err="1"/>
              <a:t>Chvostkův</a:t>
            </a:r>
            <a:r>
              <a:rPr lang="cs-CZ" altLang="cs-CZ" sz="2200" dirty="0"/>
              <a:t> příznak, kolísání TK, tachykardie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časté u panických atak, onemocnění CNS, tu, záněty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léčba – anxiolytika, poučit nemocného, dýchání do sáčku /zvětšit mrtvý prostor, léčba zákl. onemocnění, UPV, event. magnézium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CC55BF-DCA4-4F87-A7FC-7A7C9D56F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8EC3FB-D1EA-4B00-B770-EF8DD032FD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3010" name="Nadpis 1">
            <a:extLst>
              <a:ext uri="{FF2B5EF4-FFF2-40B4-BE49-F238E27FC236}">
                <a16:creationId xmlns:a16="http://schemas.microsoft.com/office/drawing/2014/main" id="{332051AC-DDFE-4942-9A93-0662569E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Kasuistika</a:t>
            </a:r>
          </a:p>
        </p:txBody>
      </p:sp>
      <p:sp>
        <p:nvSpPr>
          <p:cNvPr id="43011" name="Zástupný symbol pro obsah 2">
            <a:extLst>
              <a:ext uri="{FF2B5EF4-FFF2-40B4-BE49-F238E27FC236}">
                <a16:creationId xmlns:a16="http://schemas.microsoft.com/office/drawing/2014/main" id="{39636DB3-4640-4E8E-92DF-72314875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sz="2200" dirty="0"/>
              <a:t>pacientka 78 let přichází pro bolesti v dutině ústní, zejména jazyka, stav se zhoršuje, už nemůže polykat ani tekutiny, poslední dobou se jí zhoršila i výkonnost, zadýchává se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sz="2200" dirty="0"/>
              <a:t>objektivně pacientka bledá, rozpraskané rty, rudý, vyhlazený jazyk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sz="2200" dirty="0"/>
              <a:t>vyšetření?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s-CZ" altLang="cs-CZ" sz="2200" dirty="0"/>
              <a:t>diagnóza? léčba?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F46DE0F-60D5-4EA2-95F6-4AF649C4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altLang="cs-CZ" sz="5000" dirty="0"/>
            </a:br>
            <a:br>
              <a:rPr lang="cs-CZ" altLang="cs-CZ" sz="5000" dirty="0"/>
            </a:br>
            <a:br>
              <a:rPr lang="cs-CZ" altLang="cs-CZ" sz="5000" dirty="0"/>
            </a:br>
            <a:br>
              <a:rPr lang="cs-CZ" altLang="cs-CZ" sz="5000" dirty="0"/>
            </a:br>
            <a:r>
              <a:rPr lang="cs-CZ" altLang="cs-CZ" sz="5000" dirty="0"/>
              <a:t>Děkuji za pozornost!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AD5B6-51BA-4EA8-AD08-F30A8BBBA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7A1A7-9DE5-4BAC-BEE9-731BE7F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F70CB2-4DCC-4704-AFE9-AC3B2EC38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AED828-84C7-467C-A66C-66B83D38D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C861AB9A-670A-4C01-9C58-71BF8857A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Klinický obraz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20C5A72-3F33-4440-B391-AA567979EA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postižení páteře, kloubů, kožní postižení, steatóza jater, porucha glukózové tolerance, hypertenze, psychické vlivy</a:t>
            </a:r>
          </a:p>
          <a:p>
            <a:pPr marL="72000" indent="0" eaLnBrk="1" hangingPunct="1"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Terapie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hladovka vhodná pouze za hospitalizace, laboratorního sledování, doplňování minerálů a vitaminů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dieta 4200 </a:t>
            </a:r>
            <a:r>
              <a:rPr lang="cs-CZ" altLang="cs-CZ" sz="2200" dirty="0" err="1"/>
              <a:t>kJ</a:t>
            </a:r>
            <a:r>
              <a:rPr lang="cs-CZ" altLang="cs-CZ" sz="2200" dirty="0"/>
              <a:t> – 1000 kcal/den, nutno počítat s vedlejšími účinky – slabost, únavnost, hypoglykémie, nervozita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03874B-AD2B-42CB-89C7-0AB738B575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1CD129-CF5A-46BC-AB6C-5931441CB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170" name="Nadpis 1">
            <a:extLst>
              <a:ext uri="{FF2B5EF4-FFF2-40B4-BE49-F238E27FC236}">
                <a16:creationId xmlns:a16="http://schemas.microsoft.com/office/drawing/2014/main" id="{1FEEAE79-9228-4E6B-90B0-EC20E122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Zásady optimální redukce hmotnosti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D352D0F2-DE19-4685-AF95-9063BB7CB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optimum – úbytek hmotnosti 0.5 – 1kg/týden,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dostatek neslazených tekutin s minerály a vitaminy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strava s nízkým glykemickým indexem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příjem porcí pravidelně po 2,5 – 3 hodinách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 dopoledních hodinách možno více glycidů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navečer více bílkoviny a zelenina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93D218-C9BB-4317-9B85-BC89F963CC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12C945-62D9-491D-8FFD-DBF940DAEE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8194" name="Nadpis 1">
            <a:extLst>
              <a:ext uri="{FF2B5EF4-FFF2-40B4-BE49-F238E27FC236}">
                <a16:creationId xmlns:a16="http://schemas.microsoft.com/office/drawing/2014/main" id="{49922B01-0C2E-4C4F-9B7D-77DDC2C7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Nové metody léčby obezity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708633A5-C378-4418-9578-8ADBD2684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975935" cy="4139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bg1"/>
                </a:solidFill>
                <a:hlinkClick r:id="rId2" tooltip="laparoskopická bandáž žaludku"/>
              </a:rPr>
              <a:t>bandáž žaludku</a:t>
            </a:r>
            <a:r>
              <a:rPr lang="cs-CZ" altLang="cs-CZ" sz="2200" b="1" dirty="0"/>
              <a:t> </a:t>
            </a:r>
            <a:r>
              <a:rPr lang="cs-CZ" altLang="cs-CZ" sz="2200" dirty="0"/>
              <a:t>– laparoskopická implantace regulovatelného škrtícího kroužku na horní část žaludku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  <a:hlinkClick r:id="rId3" tooltip="žaludeční bypa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žaludeční </a:t>
            </a:r>
            <a:r>
              <a:rPr lang="cs-CZ" altLang="cs-CZ" sz="2200" b="1" dirty="0" err="1">
                <a:solidFill>
                  <a:schemeClr val="tx2"/>
                </a:solidFill>
                <a:hlinkClick r:id="rId3" tooltip="žaludeční bypa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bypas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náročný laparoskopický operační výkon, který zmenší žaludek a napojí na něj přímo kličku tenkého střeva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operace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žaludeční balón - </a:t>
            </a:r>
            <a:r>
              <a:rPr lang="cs-CZ" altLang="cs-CZ" sz="2200" dirty="0" err="1"/>
              <a:t>banding</a:t>
            </a:r>
            <a:r>
              <a:rPr lang="cs-CZ" altLang="cs-CZ" sz="2200" dirty="0"/>
              <a:t> club</a:t>
            </a:r>
          </a:p>
          <a:p>
            <a:pPr eaLnBrk="1" hangingPunct="1"/>
            <a:endParaRPr lang="cs-CZ" altLang="cs-CZ" sz="2200" dirty="0">
              <a:solidFill>
                <a:schemeClr val="bg1"/>
              </a:solidFill>
            </a:endParaRPr>
          </a:p>
        </p:txBody>
      </p:sp>
      <p:pic>
        <p:nvPicPr>
          <p:cNvPr id="8196" name="Zástupný symbol pro obsah 5">
            <a:extLst>
              <a:ext uri="{FF2B5EF4-FFF2-40B4-BE49-F238E27FC236}">
                <a16:creationId xmlns:a16="http://schemas.microsoft.com/office/drawing/2014/main" id="{06D3E3D8-0453-48F4-965D-BDAD0CB430B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7030" y="263699"/>
            <a:ext cx="2125191" cy="2700000"/>
          </a:xfrm>
        </p:spPr>
      </p:pic>
      <p:pic>
        <p:nvPicPr>
          <p:cNvPr id="8197" name="Obrázek 6">
            <a:extLst>
              <a:ext uri="{FF2B5EF4-FFF2-40B4-BE49-F238E27FC236}">
                <a16:creationId xmlns:a16="http://schemas.microsoft.com/office/drawing/2014/main" id="{08275CA2-D342-4769-8BD1-0F3ABF924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61" y="3762001"/>
            <a:ext cx="1995093" cy="242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Obrázek 7">
            <a:extLst>
              <a:ext uri="{FF2B5EF4-FFF2-40B4-BE49-F238E27FC236}">
                <a16:creationId xmlns:a16="http://schemas.microsoft.com/office/drawing/2014/main" id="{2F4404D9-94EC-4AD5-8C55-0A904C925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787" y="3086304"/>
            <a:ext cx="2618129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518AA5-4F55-4F7D-84F1-227FF6F778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34D74C-05A7-4A3A-BD0F-D0910B0168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9218" name="Nadpis 3">
            <a:extLst>
              <a:ext uri="{FF2B5EF4-FFF2-40B4-BE49-F238E27FC236}">
                <a16:creationId xmlns:a16="http://schemas.microsoft.com/office/drawing/2014/main" id="{EF65F1DD-4014-4592-947E-741BF3D9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Nové metody léčby obezity</a:t>
            </a:r>
          </a:p>
        </p:txBody>
      </p:sp>
      <p:sp>
        <p:nvSpPr>
          <p:cNvPr id="9219" name="Zástupný symbol pro obsah 4">
            <a:extLst>
              <a:ext uri="{FF2B5EF4-FFF2-40B4-BE49-F238E27FC236}">
                <a16:creationId xmlns:a16="http://schemas.microsoft.com/office/drawing/2014/main" id="{4276BF2F-5F00-491B-BC02-DEC4B3781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900000" cy="4139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endobarrier</a:t>
            </a:r>
            <a:r>
              <a:rPr lang="cs-CZ" altLang="cs-CZ" sz="2200" dirty="0"/>
              <a:t> - přechodná vložka do tenkého střeva – brání resorpci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tubulizace</a:t>
            </a:r>
            <a:r>
              <a:rPr lang="cs-CZ" altLang="cs-CZ" sz="2200" b="1" dirty="0">
                <a:solidFill>
                  <a:schemeClr val="tx2"/>
                </a:solidFill>
              </a:rPr>
              <a:t> žaludku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sleeve</a:t>
            </a:r>
            <a:r>
              <a:rPr lang="cs-CZ" altLang="cs-CZ" sz="2200" dirty="0"/>
              <a:t> resekce laparoskopicky</a:t>
            </a:r>
          </a:p>
        </p:txBody>
      </p:sp>
      <p:pic>
        <p:nvPicPr>
          <p:cNvPr id="9220" name="Zástupný symbol pro obsah 6">
            <a:extLst>
              <a:ext uri="{FF2B5EF4-FFF2-40B4-BE49-F238E27FC236}">
                <a16:creationId xmlns:a16="http://schemas.microsoft.com/office/drawing/2014/main" id="{F34A83D7-09B6-4ACF-93B1-35786F429EE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6156" y="762000"/>
            <a:ext cx="3762375" cy="2667000"/>
          </a:xfrm>
        </p:spPr>
      </p:pic>
      <p:pic>
        <p:nvPicPr>
          <p:cNvPr id="9221" name="Obrázek 7">
            <a:extLst>
              <a:ext uri="{FF2B5EF4-FFF2-40B4-BE49-F238E27FC236}">
                <a16:creationId xmlns:a16="http://schemas.microsoft.com/office/drawing/2014/main" id="{DE46DA3B-5FD4-440C-9110-F4A555D07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391" y="3552928"/>
            <a:ext cx="37465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3C2F50-341B-481C-8C55-409D474967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1F84D8-387D-4C07-B7EE-8F02EBEE23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1248B6B-A4AF-42AA-9B7C-B39B9EFB2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Podvýživa – nedostatek živin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E5D2878-22C2-4F72-BB3A-3EAAFF9DC5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nechutenství (pokročilá onemocnění, poruchy CNS, deprese, medikace, abusus)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poruchy trávicího ústrojí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choroby zvyšující nároky na metabolizmus – diabetes </a:t>
            </a:r>
            <a:r>
              <a:rPr lang="cs-CZ" altLang="cs-CZ" sz="2200" dirty="0" err="1"/>
              <a:t>mellitus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thyreopatie</a:t>
            </a:r>
            <a:r>
              <a:rPr lang="cs-CZ" altLang="cs-CZ" sz="2200" dirty="0"/>
              <a:t>, horečnaté stavy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2374</TotalTime>
  <Words>2711</Words>
  <Application>Microsoft Office PowerPoint</Application>
  <PresentationFormat>Širokoúhlá obrazovka</PresentationFormat>
  <Paragraphs>309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Tahoma</vt:lpstr>
      <vt:lpstr>Wingdings</vt:lpstr>
      <vt:lpstr>Prezentace_MU_CZ</vt:lpstr>
      <vt:lpstr>Onemocnění z poruch metabolizmu I      </vt:lpstr>
      <vt:lpstr>Hospodaření energií a živinami</vt:lpstr>
      <vt:lpstr>Obezita</vt:lpstr>
      <vt:lpstr>Obezita</vt:lpstr>
      <vt:lpstr>Klinický obraz</vt:lpstr>
      <vt:lpstr>Zásady optimální redukce hmotnosti</vt:lpstr>
      <vt:lpstr>Nové metody léčby obezity</vt:lpstr>
      <vt:lpstr>Nové metody léčby obezity</vt:lpstr>
      <vt:lpstr>Podvýživa – nedostatek živin</vt:lpstr>
      <vt:lpstr>Klinický obraz</vt:lpstr>
      <vt:lpstr>Mentální anorexie</vt:lpstr>
      <vt:lpstr>Poruchy vitaminového hospodářství </vt:lpstr>
      <vt:lpstr>Vitamin A</vt:lpstr>
      <vt:lpstr>Vitamin D </vt:lpstr>
      <vt:lpstr>Vitamin D</vt:lpstr>
      <vt:lpstr>Další funkce vitaminu D</vt:lpstr>
      <vt:lpstr>Vitamin E </vt:lpstr>
      <vt:lpstr>Vitamin K  </vt:lpstr>
      <vt:lpstr>Které jsou projevy hypovitaminózy A?</vt:lpstr>
      <vt:lpstr>Které jsou projevy hypovitaminózy A?</vt:lpstr>
      <vt:lpstr>Vitamin B1 – thiamin</vt:lpstr>
      <vt:lpstr>Vitamin B2 – riboflavin</vt:lpstr>
      <vt:lpstr>Vitamin B6 – pyridoxin</vt:lpstr>
      <vt:lpstr>Vitaminy skupiny B</vt:lpstr>
      <vt:lpstr>Vitaminy skupiny B</vt:lpstr>
      <vt:lpstr>Vitaminy skupiny B</vt:lpstr>
      <vt:lpstr>Vitamin C - kyselina askorbová </vt:lpstr>
      <vt:lpstr>Vitamin C</vt:lpstr>
      <vt:lpstr>Vrozené odchylky metabolizmu</vt:lpstr>
      <vt:lpstr>Poruchy metabolizmu vody I </vt:lpstr>
      <vt:lpstr>Poruchy metabolizmu vody II</vt:lpstr>
      <vt:lpstr>Poruchy metabolizmu vody III</vt:lpstr>
      <vt:lpstr>Poruchy metabolizmu minerálů I</vt:lpstr>
      <vt:lpstr>Poruchy metabolizmu minerálů II</vt:lpstr>
      <vt:lpstr>Poruchy metabolizmu minerálů III</vt:lpstr>
      <vt:lpstr>Do příznaků hypokalémie nepatří</vt:lpstr>
      <vt:lpstr>Do příznaků hypokalémie nepatří</vt:lpstr>
      <vt:lpstr>Acidobazická rovnováha a její poruchy I</vt:lpstr>
      <vt:lpstr>Acidobazická rovnováha a její poruchy II</vt:lpstr>
      <vt:lpstr>Acidobazická rovnováha a její poruchy III</vt:lpstr>
      <vt:lpstr>Kasuistika</vt:lpstr>
      <vt:lpstr>    Děkuji za pozornost!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189</cp:revision>
  <cp:lastPrinted>1601-01-01T00:00:00Z</cp:lastPrinted>
  <dcterms:created xsi:type="dcterms:W3CDTF">2021-04-27T07:29:37Z</dcterms:created>
  <dcterms:modified xsi:type="dcterms:W3CDTF">2021-09-04T13:32:44Z</dcterms:modified>
</cp:coreProperties>
</file>