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9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87" r:id="rId35"/>
    <p:sldId id="292" r:id="rId36"/>
    <p:sldId id="288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824A-70EC-4B1C-86FB-70EAEF42ADF3}" type="datetimeFigureOut">
              <a:rPr lang="cs-CZ" smtClean="0"/>
              <a:t>15.06.2020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EB4E-3980-4426-B62E-848097CB504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A9DCFF-1153-47A6-9775-A3EBA8714B27}" type="slidenum">
              <a:rPr lang="cs-CZ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C1B7-8A39-4424-B7A5-DE9B7F3380EE}" type="datetimeFigureOut">
              <a:rPr lang="cs-CZ" smtClean="0"/>
              <a:pPr/>
              <a:t>15.06.2020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E7E4-DA0D-42DB-A248-5056C78EA2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3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my.clevelandclinic.org/PublishingImages/HIC/peg%20tube.gi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 idx="4294967295"/>
          </p:nvPr>
        </p:nvSpPr>
        <p:spPr>
          <a:xfrm>
            <a:off x="684213" y="2060575"/>
            <a:ext cx="7772400" cy="1470025"/>
          </a:xfrm>
        </p:spPr>
        <p:txBody>
          <a:bodyPr/>
          <a:lstStyle/>
          <a:p>
            <a:r>
              <a:rPr lang="cs-CZ" smtClean="0"/>
              <a:t>Perkutánní endoskopická gastrostomie - PEG</a:t>
            </a:r>
          </a:p>
        </p:txBody>
      </p:sp>
      <p:sp>
        <p:nvSpPr>
          <p:cNvPr id="2051" name="Podnadpis 2"/>
          <p:cNvSpPr>
            <a:spLocks noGrp="1"/>
          </p:cNvSpPr>
          <p:nvPr>
            <p:ph type="subTitle" idx="4294967295"/>
          </p:nvPr>
        </p:nvSpPr>
        <p:spPr>
          <a:xfrm>
            <a:off x="539750" y="4076700"/>
            <a:ext cx="7920038" cy="10080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sz="2400" dirty="0" smtClean="0">
                <a:solidFill>
                  <a:srgbClr val="898989"/>
                </a:solidFill>
              </a:rPr>
              <a:t> M. Dastych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898989"/>
                </a:solidFill>
              </a:rPr>
              <a:t>Interní gastroenterologická klinika, FN Brno a Lékařská fakulta MU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rgbClr val="898989"/>
                </a:solidFill>
              </a:rPr>
              <a:t>Přednosta </a:t>
            </a:r>
            <a:r>
              <a:rPr lang="cs-CZ" sz="1400" dirty="0" smtClean="0">
                <a:solidFill>
                  <a:srgbClr val="898989"/>
                </a:solidFill>
              </a:rPr>
              <a:t>As. </a:t>
            </a:r>
            <a:r>
              <a:rPr lang="cs-CZ" sz="1400" dirty="0" err="1" smtClean="0">
                <a:solidFill>
                  <a:srgbClr val="898989"/>
                </a:solidFill>
              </a:rPr>
              <a:t>MUDr</a:t>
            </a:r>
            <a:r>
              <a:rPr lang="cs-CZ" sz="1400" dirty="0" smtClean="0">
                <a:solidFill>
                  <a:srgbClr val="898989"/>
                </a:solidFill>
              </a:rPr>
              <a:t> J. Dolina, PhD</a:t>
            </a:r>
            <a:endParaRPr lang="cs-CZ" sz="1400" dirty="0" smtClean="0">
              <a:solidFill>
                <a:srgbClr val="898989"/>
              </a:solidFill>
            </a:endParaRPr>
          </a:p>
        </p:txBody>
      </p:sp>
      <p:pic>
        <p:nvPicPr>
          <p:cNvPr id="2052" name="Picture 2" descr="http://www.moraviaconvention.cz/repository/8a0cd50ecce34cfd150d3d512ccf42cf1fb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2" descr="FN Brno_modra_obdel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805488"/>
            <a:ext cx="2232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5626100"/>
            <a:ext cx="12001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0" descr="logo_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568950"/>
            <a:ext cx="1295400" cy="112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8388" y="3284538"/>
            <a:ext cx="15462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Kontraindikace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Nesouhlas pacienta</a:t>
            </a:r>
          </a:p>
          <a:p>
            <a:pPr eaLnBrk="1" hangingPunct="1"/>
            <a:r>
              <a:rPr lang="cs-CZ" sz="2800" dirty="0" smtClean="0"/>
              <a:t>Chybění diafanoskopie při </a:t>
            </a:r>
            <a:r>
              <a:rPr lang="cs-CZ" sz="2800" dirty="0" err="1" smtClean="0"/>
              <a:t>interpozici</a:t>
            </a:r>
            <a:r>
              <a:rPr lang="cs-CZ" sz="2800" dirty="0" smtClean="0"/>
              <a:t> orgánu</a:t>
            </a:r>
          </a:p>
          <a:p>
            <a:pPr eaLnBrk="1" hangingPunct="1"/>
            <a:r>
              <a:rPr lang="cs-CZ" sz="2800" dirty="0" err="1" smtClean="0"/>
              <a:t>Koagulopatie</a:t>
            </a:r>
            <a:r>
              <a:rPr lang="cs-CZ" sz="2800" dirty="0" smtClean="0"/>
              <a:t> </a:t>
            </a:r>
            <a:r>
              <a:rPr lang="cs-CZ" sz="1800" i="1" dirty="0" smtClean="0"/>
              <a:t>(INR </a:t>
            </a:r>
            <a:r>
              <a:rPr lang="cs-CZ" sz="1800" i="1" dirty="0" smtClean="0">
                <a:cs typeface="Times New Roman" pitchFamily="18" charset="0"/>
              </a:rPr>
              <a:t>&gt;</a:t>
            </a:r>
            <a:r>
              <a:rPr lang="cs-CZ" sz="1800" i="1" dirty="0" smtClean="0"/>
              <a:t> 1,5, APTT </a:t>
            </a:r>
            <a:r>
              <a:rPr lang="cs-CZ" sz="1800" i="1" dirty="0" smtClean="0">
                <a:cs typeface="Times New Roman" pitchFamily="18" charset="0"/>
              </a:rPr>
              <a:t>&gt;</a:t>
            </a:r>
            <a:r>
              <a:rPr lang="cs-CZ" sz="1800" i="1" dirty="0" smtClean="0"/>
              <a:t> 50s, </a:t>
            </a:r>
            <a:r>
              <a:rPr lang="cs-CZ" sz="1800" i="1" dirty="0" err="1" smtClean="0"/>
              <a:t>Tro</a:t>
            </a:r>
            <a:r>
              <a:rPr lang="cs-CZ" sz="1800" i="1" dirty="0" smtClean="0"/>
              <a:t> </a:t>
            </a:r>
            <a:r>
              <a:rPr lang="cs-CZ" sz="1800" i="1" dirty="0" smtClean="0">
                <a:cs typeface="Times New Roman" pitchFamily="18" charset="0"/>
              </a:rPr>
              <a:t>&lt;</a:t>
            </a:r>
            <a:r>
              <a:rPr lang="cs-CZ" sz="1800" i="1" dirty="0" smtClean="0"/>
              <a:t>  80)</a:t>
            </a:r>
          </a:p>
          <a:p>
            <a:pPr eaLnBrk="1" hangingPunct="1"/>
            <a:r>
              <a:rPr lang="cs-CZ" sz="2800" dirty="0" smtClean="0"/>
              <a:t>Karcinomatóza peritonea</a:t>
            </a:r>
            <a:endParaRPr lang="cs-CZ" sz="1800" i="1" dirty="0" smtClean="0"/>
          </a:p>
          <a:p>
            <a:pPr eaLnBrk="1" hangingPunct="1"/>
            <a:r>
              <a:rPr lang="cs-CZ" sz="2800" dirty="0" smtClean="0"/>
              <a:t>Ascites</a:t>
            </a:r>
          </a:p>
          <a:p>
            <a:pPr eaLnBrk="1" hangingPunct="1"/>
            <a:r>
              <a:rPr lang="cs-CZ" sz="2800" dirty="0" smtClean="0"/>
              <a:t>MA</a:t>
            </a:r>
          </a:p>
          <a:p>
            <a:pPr eaLnBrk="1" hangingPunct="1"/>
            <a:r>
              <a:rPr lang="cs-CZ" sz="2800" dirty="0" smtClean="0"/>
              <a:t>Psychóza</a:t>
            </a:r>
          </a:p>
          <a:p>
            <a:pPr eaLnBrk="1" hangingPunct="1"/>
            <a:r>
              <a:rPr lang="cs-CZ" sz="2800" dirty="0" smtClean="0"/>
              <a:t>+ Obecné KI horní endoskopie</a:t>
            </a:r>
          </a:p>
        </p:txBody>
      </p:sp>
      <p:pic>
        <p:nvPicPr>
          <p:cNvPr id="7172" name="Picture 4" descr="břic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352800"/>
            <a:ext cx="180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Lokální kontraindikace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Erozivní gastritida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Aktivní VCHGD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Tumor v místě inzerce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Operace žaludku BI,II dle lokálního nálezu</a:t>
            </a:r>
          </a:p>
        </p:txBody>
      </p:sp>
      <p:pic>
        <p:nvPicPr>
          <p:cNvPr id="8196" name="Picture 5" descr="gastriti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vřed žaludku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956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 descr="žaludeční Tu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114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/>
              <a:t>Není kontraindikací dle ESPEN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Chybění diafanoskopie – dostačující je negativní aspirační test </a:t>
            </a:r>
            <a:r>
              <a:rPr lang="cs-CZ" sz="2800" dirty="0" smtClean="0"/>
              <a:t>– nutné </a:t>
            </a:r>
            <a:r>
              <a:rPr lang="cs-CZ" sz="2800" dirty="0" err="1" smtClean="0"/>
              <a:t>sono</a:t>
            </a:r>
            <a:r>
              <a:rPr lang="cs-CZ" sz="2800" dirty="0" smtClean="0"/>
              <a:t> či CT vyšetření!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err="1" smtClean="0"/>
              <a:t>Ventriculoperitoneální</a:t>
            </a:r>
            <a:r>
              <a:rPr lang="cs-CZ" sz="2800" dirty="0" smtClean="0"/>
              <a:t> </a:t>
            </a:r>
            <a:r>
              <a:rPr lang="cs-CZ" sz="2800" dirty="0" err="1" smtClean="0"/>
              <a:t>shunt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Malý ascites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 </a:t>
            </a:r>
            <a:r>
              <a:rPr lang="cs-CZ" sz="2800" dirty="0" err="1" smtClean="0"/>
              <a:t>Peritonální</a:t>
            </a:r>
            <a:r>
              <a:rPr lang="cs-CZ" sz="2800" dirty="0" smtClean="0"/>
              <a:t> dialýza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Gravidita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Crohnova nemoc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err="1" smtClean="0"/>
              <a:t>Stenoza</a:t>
            </a:r>
            <a:r>
              <a:rPr lang="cs-CZ" sz="2800" dirty="0" smtClean="0"/>
              <a:t> esofagu – </a:t>
            </a:r>
            <a:r>
              <a:rPr lang="cs-CZ" sz="2800" dirty="0" err="1" smtClean="0"/>
              <a:t>stent</a:t>
            </a:r>
            <a:r>
              <a:rPr lang="cs-CZ" sz="2800" dirty="0" smtClean="0"/>
              <a:t>, dilatace a provedení PEG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Operace žaludku BI, II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9512" y="5781675"/>
            <a:ext cx="882047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3300"/>
                </a:solidFill>
              </a:rPr>
              <a:t>Opírá se o kazuistická sdělení, nelze paušalizovat!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76672"/>
            <a:ext cx="57150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Vlastní provedení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16832"/>
            <a:ext cx="8077200" cy="4608512"/>
          </a:xfrm>
        </p:spPr>
        <p:txBody>
          <a:bodyPr/>
          <a:lstStyle/>
          <a:p>
            <a:pPr eaLnBrk="1" hangingPunct="1"/>
            <a:r>
              <a:rPr lang="cs-CZ" sz="2800" dirty="0" smtClean="0"/>
              <a:t>Informovaný souhlas </a:t>
            </a:r>
            <a:r>
              <a:rPr lang="cs-CZ" sz="2400" i="1" dirty="0" smtClean="0"/>
              <a:t>(opatrovník, příbuzný)</a:t>
            </a:r>
            <a:endParaRPr lang="cs-CZ" sz="2800" i="1" dirty="0" smtClean="0"/>
          </a:p>
          <a:p>
            <a:pPr eaLnBrk="1" hangingPunct="1"/>
            <a:r>
              <a:rPr lang="cs-CZ" sz="2800" dirty="0" err="1" smtClean="0"/>
              <a:t>iv</a:t>
            </a:r>
            <a:r>
              <a:rPr lang="cs-CZ" sz="2800" dirty="0" smtClean="0"/>
              <a:t>. vstup, koagulace INR &lt; 1,5, trombocyty &gt; 80</a:t>
            </a:r>
          </a:p>
          <a:p>
            <a:pPr eaLnBrk="1" hangingPunct="1"/>
            <a:r>
              <a:rPr lang="cs-CZ" sz="2800" dirty="0" smtClean="0"/>
              <a:t>8 hodin lačnit, aspirin – možno ponechat pokud je důvodná indikace</a:t>
            </a:r>
          </a:p>
          <a:p>
            <a:pPr eaLnBrk="1" hangingPunct="1"/>
            <a:r>
              <a:rPr lang="cs-CZ" sz="2800" dirty="0" smtClean="0"/>
              <a:t>Oholení</a:t>
            </a:r>
          </a:p>
          <a:p>
            <a:pPr eaLnBrk="1" hangingPunct="1"/>
            <a:r>
              <a:rPr lang="cs-CZ" sz="2800" dirty="0" smtClean="0"/>
              <a:t>PPI možno užívat</a:t>
            </a:r>
          </a:p>
          <a:p>
            <a:pPr eaLnBrk="1" hangingPunct="1"/>
            <a:r>
              <a:rPr lang="cs-CZ" sz="2800" dirty="0" smtClean="0"/>
              <a:t>ATB profylaxe (</a:t>
            </a:r>
            <a:r>
              <a:rPr lang="cs-CZ" sz="2800" dirty="0" err="1" smtClean="0"/>
              <a:t>Augmentin</a:t>
            </a:r>
            <a:r>
              <a:rPr lang="cs-CZ" sz="2800" dirty="0" smtClean="0"/>
              <a:t>, </a:t>
            </a:r>
            <a:r>
              <a:rPr lang="cs-CZ" sz="2800" dirty="0" err="1" smtClean="0"/>
              <a:t>Ciprinol</a:t>
            </a:r>
            <a:r>
              <a:rPr lang="cs-CZ" sz="2800" dirty="0" smtClean="0"/>
              <a:t>) 30min před výkonem</a:t>
            </a:r>
          </a:p>
          <a:p>
            <a:pPr eaLnBrk="1" hangingPunct="1"/>
            <a:r>
              <a:rPr lang="cs-CZ" sz="2800" dirty="0" err="1" smtClean="0"/>
              <a:t>Analgosedace</a:t>
            </a:r>
            <a:r>
              <a:rPr lang="cs-CZ" sz="2800" dirty="0" smtClean="0"/>
              <a:t> – interní vyšetření</a:t>
            </a:r>
          </a:p>
          <a:p>
            <a:pPr eaLnBrk="1" hangingPunct="1"/>
            <a:endParaRPr lang="cs-CZ" sz="2800" dirty="0" smtClean="0"/>
          </a:p>
        </p:txBody>
      </p:sp>
      <p:pic>
        <p:nvPicPr>
          <p:cNvPr id="10244" name="Picture 4" descr="PEG nutri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4868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371600"/>
            <a:ext cx="44529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762000"/>
            <a:ext cx="3844925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810000"/>
            <a:ext cx="377825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91000"/>
            <a:ext cx="32305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1050" y="381000"/>
            <a:ext cx="506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cs typeface="Arial" charset="0"/>
              </a:rPr>
              <a:t>EV – PEG - metoda PULL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0" y="0"/>
            <a:ext cx="9144000" cy="1144800"/>
          </a:xfrm>
          <a:solidFill>
            <a:schemeClr val="accent2">
              <a:lumMod val="40000"/>
              <a:lumOff val="60000"/>
            </a:schemeClr>
          </a:solidFill>
          <a:ln w="25400" cap="flat" algn="ctr"/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PEG </a:t>
            </a:r>
            <a:r>
              <a:rPr lang="cs-CZ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metoda </a:t>
            </a:r>
            <a:r>
              <a:rPr lang="cs-CZ" sz="3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PULL </a:t>
            </a:r>
            <a:endParaRPr lang="cs-CZ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Asus\Desktop\peg provedení\OLYM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613904" cy="2845949"/>
          </a:xfrm>
          <a:prstGeom prst="rect">
            <a:avLst/>
          </a:prstGeom>
          <a:noFill/>
        </p:spPr>
      </p:pic>
      <p:pic>
        <p:nvPicPr>
          <p:cNvPr id="37890" name="Picture 2" descr="C:\Users\Asus\Desktop\peg provedení\OLYM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613904" cy="2845949"/>
          </a:xfrm>
          <a:prstGeom prst="rect">
            <a:avLst/>
          </a:prstGeom>
          <a:noFill/>
        </p:spPr>
      </p:pic>
      <p:pic>
        <p:nvPicPr>
          <p:cNvPr id="37892" name="Picture 4" descr="C:\Users\Asus\Desktop\peg provedení\OLYM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48680"/>
            <a:ext cx="3613904" cy="2845949"/>
          </a:xfrm>
          <a:prstGeom prst="rect">
            <a:avLst/>
          </a:prstGeom>
          <a:noFill/>
        </p:spPr>
      </p:pic>
      <p:pic>
        <p:nvPicPr>
          <p:cNvPr id="37893" name="Picture 5" descr="C:\Users\Asus\Desktop\peg provedení\OLYM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744416" cy="2948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Asus\Desktop\peg provedení\OLYM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72759"/>
            <a:ext cx="3888432" cy="3062141"/>
          </a:xfrm>
          <a:prstGeom prst="rect">
            <a:avLst/>
          </a:prstGeom>
          <a:noFill/>
        </p:spPr>
      </p:pic>
      <p:pic>
        <p:nvPicPr>
          <p:cNvPr id="112643" name="Picture 3" descr="C:\Users\Asus\Desktop\peg provedení\OLYM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84" y="3717032"/>
            <a:ext cx="3805653" cy="2996952"/>
          </a:xfrm>
          <a:prstGeom prst="rect">
            <a:avLst/>
          </a:prstGeom>
          <a:noFill/>
        </p:spPr>
      </p:pic>
      <p:pic>
        <p:nvPicPr>
          <p:cNvPr id="112644" name="Picture 4" descr="C:\Users\Asus\Desktop\peg provedení\OLYM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3936709" cy="3100159"/>
          </a:xfrm>
          <a:prstGeom prst="rect">
            <a:avLst/>
          </a:prstGeom>
          <a:noFill/>
        </p:spPr>
      </p:pic>
      <p:pic>
        <p:nvPicPr>
          <p:cNvPr id="112645" name="Picture 5" descr="C:\Users\Asus\Desktop\peg provedení\OLYM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4664"/>
            <a:ext cx="3960440" cy="311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971800" y="2743200"/>
            <a:ext cx="28971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a\Dokumenty\Obrázky\pe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9144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4972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>
                <a:latin typeface="Calibri" pitchFamily="34" charset="0"/>
              </a:rPr>
              <a:t>Úspěšnost provedení 94-99%</a:t>
            </a:r>
          </a:p>
        </p:txBody>
      </p:sp>
      <p:pic>
        <p:nvPicPr>
          <p:cNvPr id="6" name="Picture 4" descr="C:\Documents and Settings\Milan Dastych\Dokumenty\obrázky-práce\práce 1\Kopie - P122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330402"/>
            <a:ext cx="2542547" cy="19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PEG freka en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149080"/>
            <a:ext cx="2576060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35052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0"/>
            <a:ext cx="3886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/>
              <a:t> PEG - metoda direktní gastrostomie endoskopicky nebo </a:t>
            </a:r>
            <a:r>
              <a:rPr lang="cs-CZ" sz="3600" b="1" dirty="0" err="1" smtClean="0"/>
              <a:t>rtg</a:t>
            </a:r>
            <a:r>
              <a:rPr lang="cs-CZ" sz="3600" b="1" dirty="0" smtClean="0"/>
              <a:t> asistovaná</a:t>
            </a:r>
            <a:endParaRPr lang="cs-CZ" sz="3600" b="1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90800" y="2111375"/>
            <a:ext cx="47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/>
              <a:t>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10400" y="21336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ázek 3" descr="feeding button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652963"/>
            <a:ext cx="18732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Obrázek 4" descr="feeding button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581525"/>
            <a:ext cx="2663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Obrázek 5" descr="výměnný peg sché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987425"/>
            <a:ext cx="3743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6" descr="výměnný PE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765175"/>
            <a:ext cx="2962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195736" y="3933056"/>
            <a:ext cx="475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Výživový knoflík – </a:t>
            </a:r>
            <a:r>
              <a:rPr lang="cs-CZ" sz="2400" dirty="0" err="1" smtClean="0"/>
              <a:t>feeding</a:t>
            </a:r>
            <a:r>
              <a:rPr lang="cs-CZ" sz="2400" dirty="0" smtClean="0"/>
              <a:t> </a:t>
            </a:r>
            <a:r>
              <a:rPr lang="cs-CZ" sz="2400" dirty="0" err="1" smtClean="0"/>
              <a:t>buttom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51720" y="188640"/>
            <a:ext cx="5216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Výměnná gastrostomie – </a:t>
            </a:r>
            <a:r>
              <a:rPr lang="cs-CZ" sz="2400" dirty="0" err="1" smtClean="0"/>
              <a:t>gastro</a:t>
            </a:r>
            <a:r>
              <a:rPr lang="cs-CZ" sz="2400" dirty="0" smtClean="0"/>
              <a:t> tube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Vstupy do GIT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997152"/>
          </a:xfrm>
          <a:ln>
            <a:noFill/>
          </a:ln>
        </p:spPr>
        <p:txBody>
          <a:bodyPr/>
          <a:lstStyle/>
          <a:p>
            <a:r>
              <a:rPr lang="cs-CZ" dirty="0" smtClean="0"/>
              <a:t>Perorální příjem - </a:t>
            </a:r>
            <a:r>
              <a:rPr lang="cs-CZ" dirty="0" err="1" smtClean="0"/>
              <a:t>sipping</a:t>
            </a:r>
            <a:endParaRPr lang="cs-CZ" dirty="0" smtClean="0"/>
          </a:p>
          <a:p>
            <a:r>
              <a:rPr lang="cs-CZ" dirty="0" err="1" smtClean="0"/>
              <a:t>Nasogastrická</a:t>
            </a:r>
            <a:r>
              <a:rPr lang="cs-CZ" dirty="0" smtClean="0"/>
              <a:t> sonda  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Nasojejunální</a:t>
            </a:r>
            <a:r>
              <a:rPr lang="cs-CZ" dirty="0" smtClean="0"/>
              <a:t> sonda    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b="1" dirty="0" smtClean="0"/>
              <a:t>Gastrostomie endoskopicky asistovaná -</a:t>
            </a:r>
            <a:r>
              <a:rPr lang="cs-CZ" dirty="0" smtClean="0"/>
              <a:t> </a:t>
            </a:r>
            <a:r>
              <a:rPr lang="cs-CZ" b="1" dirty="0" smtClean="0"/>
              <a:t>PEG</a:t>
            </a:r>
            <a:r>
              <a:rPr lang="cs-CZ" dirty="0" smtClean="0"/>
              <a:t>, </a:t>
            </a:r>
            <a:r>
              <a:rPr lang="cs-CZ" sz="2400" dirty="0" err="1" smtClean="0"/>
              <a:t>jejunostomie</a:t>
            </a:r>
            <a:r>
              <a:rPr lang="cs-CZ" sz="2400" dirty="0" smtClean="0"/>
              <a:t> nejčastěji jako jejunální extenze </a:t>
            </a:r>
            <a:r>
              <a:rPr lang="cs-CZ" sz="2400" dirty="0" err="1" smtClean="0"/>
              <a:t>PEGu</a:t>
            </a:r>
            <a:r>
              <a:rPr lang="cs-CZ" sz="2400" dirty="0" smtClean="0"/>
              <a:t>-</a:t>
            </a:r>
            <a:r>
              <a:rPr lang="cs-CZ" b="1" dirty="0" smtClean="0"/>
              <a:t>PGJ</a:t>
            </a:r>
          </a:p>
          <a:p>
            <a:r>
              <a:rPr lang="cs-CZ" dirty="0" smtClean="0"/>
              <a:t>Výživový knoflík – </a:t>
            </a:r>
            <a:r>
              <a:rPr lang="cs-CZ" dirty="0" err="1" smtClean="0"/>
              <a:t>feeding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endParaRPr lang="cs-CZ" dirty="0" smtClean="0"/>
          </a:p>
          <a:p>
            <a:r>
              <a:rPr lang="cs-CZ" dirty="0" smtClean="0"/>
              <a:t>Chirurgická gastrostomie, </a:t>
            </a:r>
            <a:r>
              <a:rPr lang="cs-CZ" dirty="0" err="1" smtClean="0"/>
              <a:t>jejunostomie</a:t>
            </a:r>
            <a:endParaRPr lang="cs-CZ" dirty="0" smtClean="0"/>
          </a:p>
        </p:txBody>
      </p:sp>
      <p:sp>
        <p:nvSpPr>
          <p:cNvPr id="5" name="Pravá složená závorka 4"/>
          <p:cNvSpPr/>
          <p:nvPr/>
        </p:nvSpPr>
        <p:spPr>
          <a:xfrm>
            <a:off x="4283968" y="2348880"/>
            <a:ext cx="288032" cy="93610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/>
          <p:cNvSpPr/>
          <p:nvPr/>
        </p:nvSpPr>
        <p:spPr>
          <a:xfrm>
            <a:off x="6588224" y="3501008"/>
            <a:ext cx="648072" cy="2952328"/>
          </a:xfrm>
          <a:prstGeom prst="rightBrace">
            <a:avLst>
              <a:gd name="adj1" fmla="val 8333"/>
              <a:gd name="adj2" fmla="val 5048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alternativní postup 6"/>
          <p:cNvSpPr/>
          <p:nvPr/>
        </p:nvSpPr>
        <p:spPr>
          <a:xfrm>
            <a:off x="4860032" y="2492896"/>
            <a:ext cx="1728192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&lt; 2 měsíce</a:t>
            </a:r>
            <a:endParaRPr lang="cs-CZ" dirty="0"/>
          </a:p>
        </p:txBody>
      </p:sp>
      <p:sp>
        <p:nvSpPr>
          <p:cNvPr id="8" name="Vývojový diagram: alternativní postup 7"/>
          <p:cNvSpPr/>
          <p:nvPr/>
        </p:nvSpPr>
        <p:spPr>
          <a:xfrm>
            <a:off x="7308304" y="4725144"/>
            <a:ext cx="1728192" cy="5760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&gt; 2 měsíce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143000"/>
          </a:xfrm>
        </p:spPr>
        <p:txBody>
          <a:bodyPr/>
          <a:lstStyle/>
          <a:p>
            <a:r>
              <a:rPr lang="cs-CZ" sz="4000" dirty="0" smtClean="0"/>
              <a:t>PGJ perkutánní </a:t>
            </a:r>
            <a:r>
              <a:rPr lang="cs-CZ" sz="4000" dirty="0" err="1" smtClean="0"/>
              <a:t>gastrojejunostomie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Jejunální extenze zavedená cestou gastrostomie do jejuna pomocí endoskopu</a:t>
            </a:r>
          </a:p>
          <a:p>
            <a:r>
              <a:rPr lang="cs-CZ" dirty="0" smtClean="0"/>
              <a:t>Pacienti s rizikem aspirace a s klinickými projevy aspirace </a:t>
            </a:r>
            <a:r>
              <a:rPr lang="cs-CZ" sz="2000" dirty="0" smtClean="0"/>
              <a:t>(</a:t>
            </a:r>
            <a:r>
              <a:rPr lang="cs-CZ" sz="2000" dirty="0" err="1" smtClean="0"/>
              <a:t>gastroparézy</a:t>
            </a:r>
            <a:r>
              <a:rPr lang="cs-CZ" sz="2000" dirty="0" smtClean="0"/>
              <a:t>, hiátová hernie, GERD, aspirační pneumonie)</a:t>
            </a:r>
            <a:endParaRPr lang="cs-CZ" dirty="0" smtClean="0"/>
          </a:p>
          <a:p>
            <a:r>
              <a:rPr lang="cs-CZ" dirty="0" smtClean="0"/>
              <a:t>Aplikace </a:t>
            </a:r>
            <a:r>
              <a:rPr lang="cs-CZ" dirty="0" err="1" smtClean="0"/>
              <a:t>levodopy</a:t>
            </a:r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/>
              <a:t>PEJ – raritně prováděná</a:t>
            </a:r>
            <a:endParaRPr lang="cs-CZ" sz="2800" dirty="0"/>
          </a:p>
        </p:txBody>
      </p:sp>
      <p:pic>
        <p:nvPicPr>
          <p:cNvPr id="4" name="Obrázek 3" descr="PGJ fre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816044"/>
            <a:ext cx="3158852" cy="276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6" descr="P702017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69215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jejunostom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149725"/>
            <a:ext cx="331311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ovéPole 3"/>
          <p:cNvSpPr txBox="1">
            <a:spLocks noChangeArrowheads="1"/>
          </p:cNvSpPr>
          <p:nvPr/>
        </p:nvSpPr>
        <p:spPr bwMode="auto">
          <a:xfrm>
            <a:off x="1475656" y="188913"/>
            <a:ext cx="63482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Perkutánní </a:t>
            </a:r>
            <a:r>
              <a:rPr lang="cs-CZ" sz="2400" dirty="0" err="1"/>
              <a:t>gastrojejunostomie</a:t>
            </a:r>
            <a:r>
              <a:rPr lang="cs-CZ" sz="2400" dirty="0"/>
              <a:t> </a:t>
            </a:r>
            <a:r>
              <a:rPr lang="cs-CZ" sz="2400" dirty="0" err="1"/>
              <a:t>rtg</a:t>
            </a:r>
            <a:r>
              <a:rPr lang="cs-CZ" sz="2400" dirty="0"/>
              <a:t> asistovaná</a:t>
            </a:r>
          </a:p>
        </p:txBody>
      </p:sp>
      <p:sp>
        <p:nvSpPr>
          <p:cNvPr id="20485" name="TextovéPole 4"/>
          <p:cNvSpPr txBox="1">
            <a:spLocks noChangeArrowheads="1"/>
          </p:cNvSpPr>
          <p:nvPr/>
        </p:nvSpPr>
        <p:spPr bwMode="auto">
          <a:xfrm>
            <a:off x="2699792" y="3573463"/>
            <a:ext cx="35605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/>
              <a:t>Chirurgická </a:t>
            </a:r>
            <a:r>
              <a:rPr lang="cs-CZ" sz="2400" dirty="0" err="1"/>
              <a:t>jejunostomie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cs-CZ" smtClean="0"/>
              <a:t>Péče o pacienta s PEG sondou</a:t>
            </a:r>
          </a:p>
        </p:txBody>
      </p:sp>
      <p:pic>
        <p:nvPicPr>
          <p:cNvPr id="25603" name="Picture 3" descr="C:\Documents and Settings\Milan Dastych\Dokumenty\obrázky-práce\tučnáci a vej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2484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4474840" cy="11430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Časná péče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r>
              <a:rPr lang="cs-CZ" dirty="0" smtClean="0"/>
              <a:t>Převazy  1x denně </a:t>
            </a:r>
            <a:r>
              <a:rPr lang="cs-CZ" dirty="0" smtClean="0"/>
              <a:t>10 </a:t>
            </a:r>
            <a:r>
              <a:rPr lang="cs-CZ" dirty="0" smtClean="0"/>
              <a:t>dní za sterilních kautel</a:t>
            </a:r>
            <a:endParaRPr lang="cs-CZ" sz="1800" i="1" dirty="0" smtClean="0"/>
          </a:p>
          <a:p>
            <a:r>
              <a:rPr lang="cs-CZ" sz="2400" dirty="0" smtClean="0"/>
              <a:t>Povolit  brzdu na hadičce </a:t>
            </a:r>
            <a:r>
              <a:rPr lang="cs-CZ" sz="2400" dirty="0" err="1" smtClean="0"/>
              <a:t>pegu</a:t>
            </a:r>
            <a:endParaRPr lang="cs-CZ" sz="2400" dirty="0" smtClean="0"/>
          </a:p>
          <a:p>
            <a:r>
              <a:rPr lang="cs-CZ" sz="2400" dirty="0" smtClean="0"/>
              <a:t>Posunout zevní fixační destičku  za stálého tahu za hadičku </a:t>
            </a:r>
            <a:r>
              <a:rPr lang="cs-CZ" sz="2400" dirty="0" err="1" smtClean="0"/>
              <a:t>pegu</a:t>
            </a:r>
            <a:r>
              <a:rPr lang="cs-CZ" sz="2400" dirty="0" smtClean="0"/>
              <a:t>, malé otočení nevadí je spíše prospěšné</a:t>
            </a:r>
          </a:p>
          <a:p>
            <a:r>
              <a:rPr lang="cs-CZ" sz="2400" dirty="0" smtClean="0"/>
              <a:t>Vyčistit, </a:t>
            </a:r>
            <a:r>
              <a:rPr lang="cs-CZ" sz="2400" dirty="0" err="1" smtClean="0"/>
              <a:t>odezinfikovat</a:t>
            </a:r>
            <a:r>
              <a:rPr lang="cs-CZ" sz="2400" dirty="0" smtClean="0"/>
              <a:t> a vysušit ránu</a:t>
            </a:r>
          </a:p>
          <a:p>
            <a:r>
              <a:rPr lang="cs-CZ" sz="2400" dirty="0" smtClean="0"/>
              <a:t>Sterilní krytí pod zevní fixační destičku</a:t>
            </a:r>
          </a:p>
          <a:p>
            <a:r>
              <a:rPr lang="cs-CZ" sz="2400" dirty="0" smtClean="0"/>
              <a:t>Fixační destičku posunout těsně k břišní stěně  a zajistit brzdou</a:t>
            </a:r>
          </a:p>
          <a:p>
            <a:r>
              <a:rPr lang="cs-CZ" sz="2400" dirty="0" smtClean="0"/>
              <a:t>Od </a:t>
            </a:r>
            <a:r>
              <a:rPr lang="cs-CZ" sz="2400" dirty="0" smtClean="0"/>
              <a:t>7. </a:t>
            </a:r>
            <a:r>
              <a:rPr lang="cs-CZ" sz="2400" dirty="0" smtClean="0"/>
              <a:t>dne při převazu otočit hadičkou </a:t>
            </a:r>
            <a:r>
              <a:rPr lang="cs-CZ" sz="2400" dirty="0" err="1" smtClean="0"/>
              <a:t>PEGu</a:t>
            </a:r>
            <a:r>
              <a:rPr lang="cs-CZ" sz="2400" dirty="0" smtClean="0"/>
              <a:t> o 180 st.!</a:t>
            </a:r>
          </a:p>
          <a:p>
            <a:r>
              <a:rPr lang="cs-CZ" sz="2400" dirty="0" smtClean="0"/>
              <a:t>Od 10. dne 2x týdně hadičku zanořovat o </a:t>
            </a:r>
            <a:r>
              <a:rPr lang="cs-CZ" sz="2400" dirty="0" smtClean="0"/>
              <a:t>3 cm a rotovat 360 </a:t>
            </a:r>
            <a:r>
              <a:rPr lang="cs-CZ" sz="2400" dirty="0" err="1" smtClean="0"/>
              <a:t>st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27652" name="Picture 4" descr="Kopie - P122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88913"/>
            <a:ext cx="207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98976" cy="11430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Nutriční péče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3886200"/>
          </a:xfrm>
        </p:spPr>
        <p:txBody>
          <a:bodyPr/>
          <a:lstStyle/>
          <a:p>
            <a:r>
              <a:rPr lang="cs-CZ" sz="2800" dirty="0" smtClean="0"/>
              <a:t>Aplikace tekutin  do </a:t>
            </a:r>
            <a:r>
              <a:rPr lang="cs-CZ" sz="2800" dirty="0" err="1" smtClean="0"/>
              <a:t>PEGu</a:t>
            </a:r>
            <a:r>
              <a:rPr lang="cs-CZ" sz="2800" dirty="0" smtClean="0"/>
              <a:t> za 3h po inzerci (kontrola střevní peristaltiky!)</a:t>
            </a:r>
          </a:p>
          <a:p>
            <a:r>
              <a:rPr lang="cs-CZ" sz="2800" dirty="0" smtClean="0"/>
              <a:t>Aplikace EV  druhý den po zavedení </a:t>
            </a:r>
            <a:r>
              <a:rPr lang="cs-CZ" sz="2800" dirty="0" err="1" smtClean="0"/>
              <a:t>PEGu</a:t>
            </a:r>
            <a:r>
              <a:rPr lang="cs-CZ" sz="2800" dirty="0" smtClean="0"/>
              <a:t> </a:t>
            </a:r>
            <a:r>
              <a:rPr lang="cs-CZ" sz="1800" i="1" dirty="0" smtClean="0"/>
              <a:t>( časné zahájení 3 hod po inzerci </a:t>
            </a:r>
            <a:r>
              <a:rPr lang="cs-CZ" sz="1800" i="1" dirty="0" err="1" smtClean="0"/>
              <a:t>Choudhry</a:t>
            </a:r>
            <a:r>
              <a:rPr lang="cs-CZ" sz="1800" i="1" dirty="0" smtClean="0"/>
              <a:t> U </a:t>
            </a:r>
            <a:r>
              <a:rPr lang="cs-CZ" sz="1800" i="1" dirty="0" err="1" smtClean="0"/>
              <a:t>et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al</a:t>
            </a:r>
            <a:r>
              <a:rPr lang="cs-CZ" sz="1800" i="1" dirty="0" smtClean="0"/>
              <a:t>, 1996 )</a:t>
            </a:r>
            <a:endParaRPr lang="cs-CZ" sz="2800" dirty="0" smtClean="0"/>
          </a:p>
          <a:p>
            <a:r>
              <a:rPr lang="cs-CZ" sz="2800" dirty="0" smtClean="0"/>
              <a:t>Určení  denní dávky EV</a:t>
            </a:r>
          </a:p>
          <a:p>
            <a:r>
              <a:rPr lang="cs-CZ" sz="2800" dirty="0" smtClean="0"/>
              <a:t>Postupné navýšení celkové dávky!</a:t>
            </a:r>
          </a:p>
          <a:p>
            <a:r>
              <a:rPr lang="cs-CZ" sz="2800" dirty="0" smtClean="0"/>
              <a:t>Aspirace před další bolusovou aplikací!</a:t>
            </a:r>
          </a:p>
          <a:p>
            <a:r>
              <a:rPr lang="cs-CZ" sz="2800" dirty="0" smtClean="0"/>
              <a:t>Vláknina, hydratace</a:t>
            </a:r>
          </a:p>
        </p:txBody>
      </p:sp>
      <p:pic>
        <p:nvPicPr>
          <p:cNvPr id="5" name="Obrázek 4" descr="fresu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9287" y="476672"/>
            <a:ext cx="1780561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Dlouhodobá péče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Převazy 1x denně </a:t>
            </a:r>
            <a:r>
              <a:rPr lang="cs-CZ" sz="2000" i="1" dirty="0" smtClean="0"/>
              <a:t>( za 2 týdny od inzerce, bez nutnosti sterility)</a:t>
            </a:r>
            <a:endParaRPr lang="cs-CZ" dirty="0" smtClean="0"/>
          </a:p>
          <a:p>
            <a:r>
              <a:rPr lang="cs-CZ" dirty="0" smtClean="0"/>
              <a:t>Omývání vodou a mýdlem, sprchování vysušení </a:t>
            </a:r>
            <a:r>
              <a:rPr lang="cs-CZ" sz="2000" i="1" dirty="0" smtClean="0"/>
              <a:t>(povolit zevní destičku!)</a:t>
            </a:r>
          </a:p>
          <a:p>
            <a:r>
              <a:rPr lang="cs-CZ" dirty="0" smtClean="0"/>
              <a:t>Fixace  destičky šetrně ke kůži – </a:t>
            </a:r>
            <a:r>
              <a:rPr lang="cs-CZ" sz="2400" i="1" dirty="0" smtClean="0"/>
              <a:t>aby se nevtlačovala x aby neobtékala, poloha vsedě x vleže</a:t>
            </a:r>
            <a:endParaRPr lang="cs-CZ" i="1" dirty="0" smtClean="0"/>
          </a:p>
          <a:p>
            <a:r>
              <a:rPr lang="cs-CZ" dirty="0" smtClean="0"/>
              <a:t>Pravidelné otáčení a zanořování!!</a:t>
            </a:r>
          </a:p>
          <a:p>
            <a:r>
              <a:rPr lang="cs-CZ" dirty="0" smtClean="0"/>
              <a:t>Proplachy vodou po aplikaci EV a léků</a:t>
            </a:r>
          </a:p>
          <a:p>
            <a:r>
              <a:rPr lang="cs-CZ" dirty="0" smtClean="0"/>
              <a:t>Střídání umístění </a:t>
            </a:r>
            <a:r>
              <a:rPr lang="cs-CZ" dirty="0" err="1" smtClean="0"/>
              <a:t>clampu</a:t>
            </a:r>
            <a:r>
              <a:rPr lang="cs-CZ" dirty="0" smtClean="0"/>
              <a:t> na </a:t>
            </a:r>
            <a:r>
              <a:rPr lang="cs-CZ" dirty="0" err="1" smtClean="0"/>
              <a:t>PEGu</a:t>
            </a:r>
            <a:r>
              <a:rPr lang="cs-CZ" dirty="0" smtClean="0"/>
              <a:t> </a:t>
            </a:r>
            <a:r>
              <a:rPr lang="cs-CZ" dirty="0" err="1" smtClean="0"/>
              <a:t>event</a:t>
            </a:r>
            <a:r>
              <a:rPr lang="cs-CZ" dirty="0" smtClean="0"/>
              <a:t>. nepoužívat, čištění aplikačního konce denně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6019800" cy="1066800"/>
          </a:xfrm>
        </p:spPr>
        <p:txBody>
          <a:bodyPr/>
          <a:lstStyle/>
          <a:p>
            <a:pPr eaLnBrk="1" hangingPunct="1"/>
            <a:r>
              <a:rPr lang="cs-CZ" smtClean="0"/>
              <a:t>Komplikace PEGu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0016"/>
            <a:ext cx="7772400" cy="351926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Výskyt  </a:t>
            </a:r>
            <a:r>
              <a:rPr lang="cs-CZ" sz="2400" dirty="0" smtClean="0"/>
              <a:t>16-40</a:t>
            </a:r>
            <a:r>
              <a:rPr lang="cs-CZ" sz="2400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závažné komplikace 1- 4%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Kdykoliv: infekce, krvácení, obtékání </a:t>
            </a:r>
            <a:r>
              <a:rPr lang="cs-CZ" sz="2400" dirty="0" err="1" smtClean="0"/>
              <a:t>pegu</a:t>
            </a:r>
            <a:r>
              <a:rPr lang="cs-CZ" sz="2400" dirty="0" smtClean="0"/>
              <a:t>, vytržení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Časné:</a:t>
            </a:r>
            <a:r>
              <a:rPr lang="cs-CZ" sz="2400" dirty="0" err="1" smtClean="0"/>
              <a:t>pneumoperitoneum</a:t>
            </a:r>
            <a:r>
              <a:rPr lang="cs-CZ" sz="2400" dirty="0" smtClean="0"/>
              <a:t>, ileus, perforace, poranění jater, kolon, peritonitida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Pozdní: macerace kůže, BBS, píštěle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Mortalita 0-18% </a:t>
            </a:r>
            <a:r>
              <a:rPr lang="cs-CZ" sz="1600" i="1" dirty="0" smtClean="0"/>
              <a:t>(do 60 dní od zavedení)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Celková mortalita 0,5%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Celková morbidita 9-17%</a:t>
            </a:r>
          </a:p>
        </p:txBody>
      </p:sp>
      <p:pic>
        <p:nvPicPr>
          <p:cNvPr id="19460" name="Picture 4" descr="PA17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907271" y="6145559"/>
            <a:ext cx="297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dirty="0" smtClean="0"/>
              <a:t>M. H </a:t>
            </a:r>
            <a:r>
              <a:rPr lang="cs-CZ" sz="1400" i="1" dirty="0" err="1" smtClean="0"/>
              <a:t>DeLegge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UpToDate</a:t>
            </a:r>
            <a:r>
              <a:rPr lang="cs-CZ" sz="1400" i="1" dirty="0" smtClean="0"/>
              <a:t> 2014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smtClean="0"/>
              <a:t>Závažné komplikace</a:t>
            </a:r>
          </a:p>
        </p:txBody>
      </p:sp>
      <p:graphicFrame>
        <p:nvGraphicFramePr>
          <p:cNvPr id="30767" name="Group 47"/>
          <p:cNvGraphicFramePr>
            <a:graphicFrameLocks noGrp="1"/>
          </p:cNvGraphicFramePr>
          <p:nvPr/>
        </p:nvGraphicFramePr>
        <p:xfrm>
          <a:off x="1447800" y="1905000"/>
          <a:ext cx="6096000" cy="4064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Komplikace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Výskyt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Aspirace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Krvácení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0-2,5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Peritonitida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0,5-1,3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Fasciitida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Zřídka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Úmrtí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0-2(18)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Implantace Tu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4139952" y="6165304"/>
            <a:ext cx="4196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 dirty="0" smtClean="0"/>
              <a:t>CH.R </a:t>
            </a:r>
            <a:r>
              <a:rPr lang="cs-CZ" sz="1400" i="1" dirty="0" err="1"/>
              <a:t>Lynch</a:t>
            </a:r>
            <a:r>
              <a:rPr lang="cs-CZ" sz="1400" i="1" dirty="0"/>
              <a:t>, J.C. Fang in </a:t>
            </a:r>
            <a:r>
              <a:rPr lang="cs-CZ" sz="1400" i="1" dirty="0" err="1"/>
              <a:t>Pract</a:t>
            </a:r>
            <a:r>
              <a:rPr lang="cs-CZ" sz="1400" i="1" dirty="0"/>
              <a:t> </a:t>
            </a:r>
            <a:r>
              <a:rPr lang="cs-CZ" sz="1400" i="1" dirty="0" err="1"/>
              <a:t>Gastr</a:t>
            </a:r>
            <a:r>
              <a:rPr lang="cs-CZ" sz="1400" i="1" dirty="0"/>
              <a:t> </a:t>
            </a:r>
            <a:r>
              <a:rPr lang="cs-CZ" sz="1400" i="1" dirty="0" smtClean="0"/>
              <a:t>2004</a:t>
            </a:r>
          </a:p>
          <a:p>
            <a:r>
              <a:rPr lang="cs-CZ" sz="1400" i="1" dirty="0" err="1" smtClean="0"/>
              <a:t>Blomberg</a:t>
            </a:r>
            <a:r>
              <a:rPr lang="cs-CZ" sz="1400" i="1" dirty="0" smtClean="0"/>
              <a:t> J </a:t>
            </a:r>
            <a:r>
              <a:rPr lang="cs-CZ" sz="1400" i="1" dirty="0" err="1" smtClean="0"/>
              <a:t>et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al</a:t>
            </a:r>
            <a:r>
              <a:rPr lang="cs-CZ" sz="1400" i="1" dirty="0" smtClean="0"/>
              <a:t>. In </a:t>
            </a:r>
            <a:r>
              <a:rPr lang="cs-CZ" sz="1400" i="1" dirty="0" err="1" smtClean="0"/>
              <a:t>Scand</a:t>
            </a:r>
            <a:r>
              <a:rPr lang="cs-CZ" sz="1400" i="1" dirty="0" smtClean="0"/>
              <a:t> J </a:t>
            </a:r>
            <a:r>
              <a:rPr lang="cs-CZ" sz="1400" i="1" dirty="0" err="1" smtClean="0"/>
              <a:t>Gastroent</a:t>
            </a:r>
            <a:r>
              <a:rPr lang="cs-CZ" sz="1400" i="1" dirty="0" smtClean="0"/>
              <a:t>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smtClean="0"/>
              <a:t>Méně závažné komplikace</a:t>
            </a:r>
          </a:p>
        </p:txBody>
      </p:sp>
      <p:graphicFrame>
        <p:nvGraphicFramePr>
          <p:cNvPr id="31785" name="Group 41"/>
          <p:cNvGraphicFramePr>
            <a:graphicFrameLocks noGrp="1"/>
          </p:cNvGraphicFramePr>
          <p:nvPr/>
        </p:nvGraphicFramePr>
        <p:xfrm>
          <a:off x="1447800" y="1905000"/>
          <a:ext cx="6096000" cy="41452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Komplikace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Výskyt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Gastric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outlet</a:t>
                      </a: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cs-CZ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Peristom. Infekce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Prosakování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1-2(10)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Buried bumper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0,3-2,4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Žaludeční ulcerace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0,3-1,2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Bolest do 2t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Náhodné vytažení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1,6-4,4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8" name="Text Box 42"/>
          <p:cNvSpPr txBox="1">
            <a:spLocks noChangeArrowheads="1"/>
          </p:cNvSpPr>
          <p:nvPr/>
        </p:nvSpPr>
        <p:spPr bwMode="auto">
          <a:xfrm>
            <a:off x="4139952" y="6165304"/>
            <a:ext cx="4196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i="1" dirty="0" smtClean="0"/>
              <a:t>CH.R </a:t>
            </a:r>
            <a:r>
              <a:rPr lang="cs-CZ" sz="1400" i="1" dirty="0" err="1"/>
              <a:t>Lynch</a:t>
            </a:r>
            <a:r>
              <a:rPr lang="cs-CZ" sz="1400" i="1" dirty="0"/>
              <a:t>, J.C. Fang in </a:t>
            </a:r>
            <a:r>
              <a:rPr lang="cs-CZ" sz="1400" i="1" dirty="0" err="1"/>
              <a:t>Pract</a:t>
            </a:r>
            <a:r>
              <a:rPr lang="cs-CZ" sz="1400" i="1" dirty="0"/>
              <a:t> </a:t>
            </a:r>
            <a:r>
              <a:rPr lang="cs-CZ" sz="1400" i="1" dirty="0" err="1"/>
              <a:t>Gastr</a:t>
            </a:r>
            <a:r>
              <a:rPr lang="cs-CZ" sz="1400" i="1" dirty="0"/>
              <a:t> </a:t>
            </a:r>
            <a:r>
              <a:rPr lang="cs-CZ" sz="1400" i="1" dirty="0" smtClean="0"/>
              <a:t>2004</a:t>
            </a:r>
          </a:p>
          <a:p>
            <a:r>
              <a:rPr lang="cs-CZ" sz="1400" i="1" dirty="0" err="1" smtClean="0"/>
              <a:t>Blomberg</a:t>
            </a:r>
            <a:r>
              <a:rPr lang="cs-CZ" sz="1400" i="1" dirty="0" smtClean="0"/>
              <a:t> J </a:t>
            </a:r>
            <a:r>
              <a:rPr lang="cs-CZ" sz="1400" i="1" dirty="0" err="1" smtClean="0"/>
              <a:t>et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al</a:t>
            </a:r>
            <a:r>
              <a:rPr lang="cs-CZ" sz="1400" i="1" dirty="0" smtClean="0"/>
              <a:t>. In </a:t>
            </a:r>
            <a:r>
              <a:rPr lang="cs-CZ" sz="1400" i="1" dirty="0" err="1" smtClean="0"/>
              <a:t>Scand</a:t>
            </a:r>
            <a:r>
              <a:rPr lang="cs-CZ" sz="1400" i="1" dirty="0" smtClean="0"/>
              <a:t> J </a:t>
            </a:r>
            <a:r>
              <a:rPr lang="cs-CZ" sz="1400" i="1" dirty="0" err="1" smtClean="0"/>
              <a:t>Gastroent</a:t>
            </a:r>
            <a:r>
              <a:rPr lang="cs-CZ" sz="1400" i="1" dirty="0" smtClean="0"/>
              <a:t> 2012</a:t>
            </a:r>
          </a:p>
        </p:txBody>
      </p:sp>
      <p:sp>
        <p:nvSpPr>
          <p:cNvPr id="21539" name="Oval 43"/>
          <p:cNvSpPr>
            <a:spLocks noChangeArrowheads="1"/>
          </p:cNvSpPr>
          <p:nvPr/>
        </p:nvSpPr>
        <p:spPr bwMode="auto">
          <a:xfrm>
            <a:off x="5410200" y="2895600"/>
            <a:ext cx="12192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err="1" smtClean="0"/>
              <a:t>Peristomální</a:t>
            </a:r>
            <a:r>
              <a:rPr lang="cs-CZ" dirty="0" smtClean="0"/>
              <a:t> infekce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924800" cy="43434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Větší riziko u DM, GCS, obézních, malnutričních</a:t>
            </a:r>
          </a:p>
          <a:p>
            <a:pPr eaLnBrk="1" hangingPunct="1"/>
            <a:r>
              <a:rPr lang="cs-CZ" sz="2800" dirty="0" smtClean="0"/>
              <a:t>Až 30% pacientů s PEG </a:t>
            </a:r>
            <a:r>
              <a:rPr lang="cs-CZ" sz="2000" i="1" dirty="0" smtClean="0"/>
              <a:t>(Z toho  70% málo závažných – lokální léčba,1-2% vyžaduje agresivní léčbu, včetně chirurgie)</a:t>
            </a:r>
          </a:p>
          <a:p>
            <a:pPr eaLnBrk="1" hangingPunct="1"/>
            <a:r>
              <a:rPr lang="cs-CZ" sz="2800" dirty="0" smtClean="0"/>
              <a:t>Prevence: </a:t>
            </a:r>
            <a:r>
              <a:rPr lang="cs-CZ" sz="2800" dirty="0" err="1" smtClean="0"/>
              <a:t>atb</a:t>
            </a:r>
            <a:r>
              <a:rPr lang="cs-CZ" sz="2800" dirty="0" smtClean="0"/>
              <a:t> profylaxe, dostatečná incize kůže, šetrná fixace, převazy</a:t>
            </a:r>
          </a:p>
          <a:p>
            <a:pPr eaLnBrk="1" hangingPunct="1"/>
            <a:r>
              <a:rPr lang="cs-CZ" sz="2800" dirty="0" smtClean="0"/>
              <a:t>Léčba – převazy, </a:t>
            </a:r>
            <a:r>
              <a:rPr lang="cs-CZ" sz="2800" dirty="0" err="1" smtClean="0"/>
              <a:t>atb</a:t>
            </a:r>
            <a:r>
              <a:rPr lang="cs-CZ" sz="2800" dirty="0" smtClean="0"/>
              <a:t> (lokálně, </a:t>
            </a:r>
            <a:r>
              <a:rPr lang="cs-CZ" sz="2800" dirty="0" err="1" smtClean="0"/>
              <a:t>p.o</a:t>
            </a:r>
            <a:r>
              <a:rPr lang="cs-CZ" sz="2800" dirty="0" smtClean="0"/>
              <a:t>. i.v.)</a:t>
            </a:r>
          </a:p>
          <a:p>
            <a:pPr eaLnBrk="1" hangingPunct="1"/>
            <a:r>
              <a:rPr lang="cs-CZ" sz="2800" dirty="0" smtClean="0"/>
              <a:t>Nekrotizující </a:t>
            </a:r>
            <a:r>
              <a:rPr lang="cs-CZ" sz="2800" dirty="0" err="1" smtClean="0"/>
              <a:t>fascititida</a:t>
            </a:r>
            <a:r>
              <a:rPr lang="cs-CZ" sz="2800" dirty="0" smtClean="0"/>
              <a:t> – extrakce, chirurgická drenáž, resekce, </a:t>
            </a:r>
            <a:r>
              <a:rPr lang="cs-CZ" sz="2800" dirty="0" err="1" smtClean="0"/>
              <a:t>atb</a:t>
            </a:r>
            <a:r>
              <a:rPr lang="cs-CZ" sz="2800" dirty="0" smtClean="0"/>
              <a:t> i.v.</a:t>
            </a:r>
          </a:p>
          <a:p>
            <a:pPr eaLnBrk="1" hangingPunct="1"/>
            <a:endParaRPr lang="cs-CZ" sz="2800" dirty="0" smtClean="0"/>
          </a:p>
        </p:txBody>
      </p:sp>
      <p:pic>
        <p:nvPicPr>
          <p:cNvPr id="23556" name="Picture 4" descr="kuly_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05400"/>
            <a:ext cx="21907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Dostupné </a:t>
            </a:r>
            <a:r>
              <a:rPr lang="cs-CZ" b="1" dirty="0" smtClean="0"/>
              <a:t>dlouhodobé</a:t>
            </a:r>
            <a:r>
              <a:rPr lang="cs-CZ" dirty="0" smtClean="0"/>
              <a:t> vstupy do GIT (</a:t>
            </a:r>
            <a:r>
              <a:rPr lang="cs-CZ" dirty="0" err="1" smtClean="0"/>
              <a:t>Freka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1412776"/>
            <a:ext cx="29816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Perkutánní vstupy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80376" y="2196733"/>
            <a:ext cx="3228128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Chirurgické(</a:t>
            </a:r>
            <a:r>
              <a:rPr lang="cs-CZ" dirty="0" err="1" smtClean="0"/>
              <a:t>rtg</a:t>
            </a:r>
            <a:r>
              <a:rPr lang="cs-CZ" dirty="0" smtClean="0"/>
              <a:t>)zavedení</a:t>
            </a:r>
          </a:p>
          <a:p>
            <a:r>
              <a:rPr lang="cs-CZ" sz="1400" i="1" dirty="0" smtClean="0"/>
              <a:t>Když nelze projít </a:t>
            </a:r>
          </a:p>
          <a:p>
            <a:r>
              <a:rPr lang="cs-CZ" sz="1400" i="1" dirty="0" smtClean="0"/>
              <a:t>endoskopem do žaludku</a:t>
            </a:r>
            <a:endParaRPr lang="cs-CZ" sz="14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59832" y="2196733"/>
            <a:ext cx="2364750" cy="800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Direktní gastrostomie</a:t>
            </a:r>
          </a:p>
          <a:p>
            <a:r>
              <a:rPr lang="cs-CZ" sz="1400" i="1" dirty="0" smtClean="0"/>
              <a:t>Když je </a:t>
            </a:r>
            <a:r>
              <a:rPr lang="cs-CZ" sz="1400" i="1" dirty="0" err="1" smtClean="0"/>
              <a:t>stenoza</a:t>
            </a:r>
            <a:r>
              <a:rPr lang="cs-CZ" sz="1400" i="1" dirty="0" smtClean="0"/>
              <a:t> jícnu</a:t>
            </a:r>
          </a:p>
          <a:p>
            <a:r>
              <a:rPr lang="cs-CZ" sz="1400" i="1" dirty="0" smtClean="0"/>
              <a:t>na 5-6mm (</a:t>
            </a:r>
            <a:r>
              <a:rPr lang="cs-CZ" sz="1400" i="1" dirty="0" err="1" smtClean="0"/>
              <a:t>endo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rtg</a:t>
            </a:r>
            <a:r>
              <a:rPr lang="cs-CZ" sz="1400" i="1" dirty="0" smtClean="0"/>
              <a:t>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2196153"/>
            <a:ext cx="197932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Endoskopicky </a:t>
            </a:r>
            <a:r>
              <a:rPr lang="cs-CZ" dirty="0" err="1" smtClean="0"/>
              <a:t>asist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sz="1400" i="1" dirty="0" smtClean="0"/>
              <a:t>nejčastější</a:t>
            </a:r>
            <a:endParaRPr lang="cs-CZ" sz="14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63688" y="3203684"/>
            <a:ext cx="5229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PGJ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3203684"/>
            <a:ext cx="6495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PEG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3284984"/>
            <a:ext cx="15055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gastrostomie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36296" y="3284984"/>
            <a:ext cx="16914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jejunostomie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79912" y="3933056"/>
            <a:ext cx="9573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Button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9512" y="3789040"/>
            <a:ext cx="1499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GastroTube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491880" y="3203684"/>
            <a:ext cx="1499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GastroTube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7544" y="4437112"/>
            <a:ext cx="9573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Button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96136" y="4509120"/>
            <a:ext cx="9573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Button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08104" y="3851756"/>
            <a:ext cx="1499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GastroTube</a:t>
            </a:r>
            <a:endParaRPr lang="cs-CZ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01208"/>
            <a:ext cx="1979749" cy="113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renata.nevesela\Desktop\Aplikacni material\Freka_Button_Pack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36753" y="3933056"/>
            <a:ext cx="2007247" cy="9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589240"/>
            <a:ext cx="2520279" cy="8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ovací šipka 24"/>
          <p:cNvCxnSpPr>
            <a:stCxn id="4" idx="2"/>
            <a:endCxn id="7" idx="0"/>
          </p:cNvCxnSpPr>
          <p:nvPr/>
        </p:nvCxnSpPr>
        <p:spPr bwMode="auto">
          <a:xfrm flipH="1">
            <a:off x="1385198" y="1874441"/>
            <a:ext cx="3093451" cy="3217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ovací šipka 27"/>
          <p:cNvCxnSpPr>
            <a:stCxn id="4" idx="2"/>
          </p:cNvCxnSpPr>
          <p:nvPr/>
        </p:nvCxnSpPr>
        <p:spPr bwMode="auto">
          <a:xfrm>
            <a:off x="4478649" y="1874441"/>
            <a:ext cx="3333711" cy="330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ovací šipka 28"/>
          <p:cNvCxnSpPr>
            <a:stCxn id="4" idx="2"/>
            <a:endCxn id="6" idx="0"/>
          </p:cNvCxnSpPr>
          <p:nvPr/>
        </p:nvCxnSpPr>
        <p:spPr bwMode="auto">
          <a:xfrm flipH="1">
            <a:off x="4242207" y="1874441"/>
            <a:ext cx="236442" cy="322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ovací šipka 35"/>
          <p:cNvCxnSpPr>
            <a:stCxn id="10" idx="2"/>
            <a:endCxn id="14" idx="0"/>
          </p:cNvCxnSpPr>
          <p:nvPr/>
        </p:nvCxnSpPr>
        <p:spPr bwMode="auto">
          <a:xfrm>
            <a:off x="648297" y="3573016"/>
            <a:ext cx="280715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Přímá spojovací šipka 36"/>
          <p:cNvCxnSpPr>
            <a:stCxn id="7" idx="2"/>
            <a:endCxn id="9" idx="0"/>
          </p:cNvCxnSpPr>
          <p:nvPr/>
        </p:nvCxnSpPr>
        <p:spPr bwMode="auto">
          <a:xfrm>
            <a:off x="1385198" y="2780928"/>
            <a:ext cx="639940" cy="4227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Přímá spojovací šipka 37"/>
          <p:cNvCxnSpPr>
            <a:stCxn id="7" idx="2"/>
            <a:endCxn id="10" idx="0"/>
          </p:cNvCxnSpPr>
          <p:nvPr/>
        </p:nvCxnSpPr>
        <p:spPr bwMode="auto">
          <a:xfrm flipH="1">
            <a:off x="648297" y="2780928"/>
            <a:ext cx="736901" cy="4227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Přímá spojovací šipka 45"/>
          <p:cNvCxnSpPr>
            <a:stCxn id="5" idx="2"/>
            <a:endCxn id="11" idx="0"/>
          </p:cNvCxnSpPr>
          <p:nvPr/>
        </p:nvCxnSpPr>
        <p:spPr bwMode="auto">
          <a:xfrm flipH="1">
            <a:off x="6260874" y="2996952"/>
            <a:ext cx="1233566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Přímá spojovací šipka 46"/>
          <p:cNvCxnSpPr>
            <a:stCxn id="15" idx="2"/>
            <a:endCxn id="13" idx="0"/>
          </p:cNvCxnSpPr>
          <p:nvPr/>
        </p:nvCxnSpPr>
        <p:spPr bwMode="auto">
          <a:xfrm>
            <a:off x="4241380" y="3573016"/>
            <a:ext cx="17189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Přímá spojovací šipka 47"/>
          <p:cNvCxnSpPr>
            <a:stCxn id="6" idx="2"/>
            <a:endCxn id="15" idx="0"/>
          </p:cNvCxnSpPr>
          <p:nvPr/>
        </p:nvCxnSpPr>
        <p:spPr bwMode="auto">
          <a:xfrm flipH="1">
            <a:off x="4241380" y="2996952"/>
            <a:ext cx="827" cy="2067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Přímá spojovací šipka 55"/>
          <p:cNvCxnSpPr>
            <a:stCxn id="11" idx="2"/>
            <a:endCxn id="18" idx="0"/>
          </p:cNvCxnSpPr>
          <p:nvPr/>
        </p:nvCxnSpPr>
        <p:spPr bwMode="auto">
          <a:xfrm flipH="1">
            <a:off x="6257604" y="3654316"/>
            <a:ext cx="3270" cy="1974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Přímá spojovací šipka 56"/>
          <p:cNvCxnSpPr>
            <a:stCxn id="5" idx="2"/>
            <a:endCxn id="12" idx="0"/>
          </p:cNvCxnSpPr>
          <p:nvPr/>
        </p:nvCxnSpPr>
        <p:spPr bwMode="auto">
          <a:xfrm>
            <a:off x="7494440" y="2996952"/>
            <a:ext cx="58760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Zakřivená spojovací čára 69"/>
          <p:cNvCxnSpPr>
            <a:stCxn id="11" idx="1"/>
            <a:endCxn id="17" idx="1"/>
          </p:cNvCxnSpPr>
          <p:nvPr/>
        </p:nvCxnSpPr>
        <p:spPr bwMode="auto">
          <a:xfrm rot="10800000" flipH="1" flipV="1">
            <a:off x="5508104" y="3469650"/>
            <a:ext cx="288032" cy="1224136"/>
          </a:xfrm>
          <a:prstGeom prst="curvedConnector3">
            <a:avLst>
              <a:gd name="adj1" fmla="val -793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Zakřivená spojovací čára 70"/>
          <p:cNvCxnSpPr>
            <a:stCxn id="18" idx="1"/>
            <a:endCxn id="17" idx="1"/>
          </p:cNvCxnSpPr>
          <p:nvPr/>
        </p:nvCxnSpPr>
        <p:spPr bwMode="auto">
          <a:xfrm rot="10800000" flipH="1" flipV="1">
            <a:off x="5508104" y="4036422"/>
            <a:ext cx="288032" cy="657364"/>
          </a:xfrm>
          <a:prstGeom prst="curvedConnector3">
            <a:avLst>
              <a:gd name="adj1" fmla="val -793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Zakřivená spojovací čára 73"/>
          <p:cNvCxnSpPr>
            <a:stCxn id="14" idx="3"/>
            <a:endCxn id="16" idx="3"/>
          </p:cNvCxnSpPr>
          <p:nvPr/>
        </p:nvCxnSpPr>
        <p:spPr bwMode="auto">
          <a:xfrm flipH="1">
            <a:off x="1424857" y="3973706"/>
            <a:ext cx="253655" cy="648072"/>
          </a:xfrm>
          <a:prstGeom prst="curvedConnector3">
            <a:avLst>
              <a:gd name="adj1" fmla="val -9012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Zakřivená spojovací čára 74"/>
          <p:cNvCxnSpPr>
            <a:stCxn id="10" idx="1"/>
            <a:endCxn id="16" idx="1"/>
          </p:cNvCxnSpPr>
          <p:nvPr/>
        </p:nvCxnSpPr>
        <p:spPr bwMode="auto">
          <a:xfrm rot="10800000" flipH="1" flipV="1">
            <a:off x="323528" y="3388350"/>
            <a:ext cx="144016" cy="1233428"/>
          </a:xfrm>
          <a:prstGeom prst="curvedConnector3">
            <a:avLst>
              <a:gd name="adj1" fmla="val -1587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Obrázek 39" descr="PEG freka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251842"/>
            <a:ext cx="1872208" cy="13545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6019800" cy="990600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err="1" smtClean="0"/>
              <a:t>Peristomální</a:t>
            </a:r>
            <a:r>
              <a:rPr lang="cs-CZ" dirty="0" smtClean="0"/>
              <a:t> prosakování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2% případů</a:t>
            </a:r>
          </a:p>
          <a:p>
            <a:pPr eaLnBrk="1" hangingPunct="1"/>
            <a:r>
              <a:rPr lang="cs-CZ" dirty="0" smtClean="0"/>
              <a:t>Vyloučit – poškození </a:t>
            </a:r>
            <a:r>
              <a:rPr lang="cs-CZ" dirty="0" err="1" smtClean="0"/>
              <a:t>pegu</a:t>
            </a:r>
            <a:r>
              <a:rPr lang="cs-CZ" dirty="0" smtClean="0"/>
              <a:t>, lokální infekci,  BB syndrom, žaludeční ulceraci </a:t>
            </a:r>
            <a:r>
              <a:rPr lang="cs-CZ" sz="2000" i="1" dirty="0" smtClean="0"/>
              <a:t>(</a:t>
            </a:r>
            <a:r>
              <a:rPr lang="cs-CZ" sz="2000" i="1" dirty="0" smtClean="0">
                <a:solidFill>
                  <a:srgbClr val="FF0000"/>
                </a:solidFill>
              </a:rPr>
              <a:t>GF)</a:t>
            </a:r>
            <a:endParaRPr lang="cs-C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dirty="0" smtClean="0"/>
              <a:t>Léčba: PPI-snížení sekrece, ochrana kůže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stomické</a:t>
            </a:r>
            <a:r>
              <a:rPr lang="cs-CZ" sz="2000" i="1" dirty="0" smtClean="0"/>
              <a:t> pomůcky)</a:t>
            </a:r>
          </a:p>
          <a:p>
            <a:pPr eaLnBrk="1" hangingPunct="1"/>
            <a:r>
              <a:rPr lang="cs-CZ" dirty="0" smtClean="0"/>
              <a:t>Torpidní stav: extrakce </a:t>
            </a:r>
            <a:r>
              <a:rPr lang="cs-CZ" dirty="0" err="1" smtClean="0"/>
              <a:t>pegu</a:t>
            </a:r>
            <a:r>
              <a:rPr lang="cs-CZ" dirty="0" smtClean="0"/>
              <a:t>, znovu zavedení na jiném místě po zhojení</a:t>
            </a:r>
            <a:endParaRPr lang="cs-CZ" sz="2000" i="1" dirty="0" smtClean="0"/>
          </a:p>
        </p:txBody>
      </p:sp>
      <p:pic>
        <p:nvPicPr>
          <p:cNvPr id="24580" name="Picture 4" descr="sopka_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"/>
            <a:ext cx="1962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00" y="332656"/>
            <a:ext cx="7315200" cy="990600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err="1" smtClean="0"/>
              <a:t>Buried</a:t>
            </a:r>
            <a:r>
              <a:rPr lang="cs-CZ" dirty="0" smtClean="0"/>
              <a:t> </a:t>
            </a:r>
            <a:r>
              <a:rPr lang="cs-CZ" dirty="0" err="1" smtClean="0"/>
              <a:t>bumper</a:t>
            </a:r>
            <a:r>
              <a:rPr lang="cs-CZ" dirty="0" smtClean="0"/>
              <a:t> syndrom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Až 2,4% případů</a:t>
            </a:r>
          </a:p>
          <a:p>
            <a:pPr eaLnBrk="1" hangingPunct="1"/>
            <a:r>
              <a:rPr lang="cs-CZ" sz="2800" dirty="0" smtClean="0"/>
              <a:t>Zanoření vnitřní podložky do žaludeční sliznice-kanálu PEG sondy</a:t>
            </a:r>
          </a:p>
          <a:p>
            <a:pPr eaLnBrk="1" hangingPunct="1"/>
            <a:r>
              <a:rPr lang="cs-CZ" sz="2800" dirty="0" smtClean="0"/>
              <a:t>Rizikové faktory: těsná fixace </a:t>
            </a:r>
            <a:r>
              <a:rPr lang="cs-CZ" sz="2800" dirty="0" err="1" smtClean="0"/>
              <a:t>pegu</a:t>
            </a:r>
            <a:r>
              <a:rPr lang="cs-CZ" sz="2800" dirty="0" smtClean="0"/>
              <a:t>, malnutrice, infekce kůže, přírůstek váhy</a:t>
            </a:r>
          </a:p>
          <a:p>
            <a:pPr eaLnBrk="1" hangingPunct="1"/>
            <a:r>
              <a:rPr lang="cs-CZ" sz="2800" dirty="0" smtClean="0"/>
              <a:t>Příznaky: prosakování, infekce kůže, nepohyblivost sondy, bolest břicha, rezistence</a:t>
            </a:r>
          </a:p>
          <a:p>
            <a:pPr eaLnBrk="1" hangingPunct="1"/>
            <a:r>
              <a:rPr lang="cs-CZ" sz="2800" dirty="0" smtClean="0"/>
              <a:t>Léčba: endoskopická, chirurgická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6" descr="bumper-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26670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bumper-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14800"/>
            <a:ext cx="2667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bumper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25908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2438400" y="304800"/>
            <a:ext cx="387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Endoskopicky řešitelný BBS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2514600" y="3505200"/>
            <a:ext cx="363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Chirurgicky řešitelný BBS</a:t>
            </a:r>
          </a:p>
        </p:txBody>
      </p:sp>
      <p:pic>
        <p:nvPicPr>
          <p:cNvPr id="11" name="Obrázek 10" descr="BBS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908720"/>
            <a:ext cx="3089341" cy="2432856"/>
          </a:xfrm>
          <a:prstGeom prst="rect">
            <a:avLst/>
          </a:prstGeom>
        </p:spPr>
      </p:pic>
      <p:pic>
        <p:nvPicPr>
          <p:cNvPr id="12" name="Obrázek 11" descr="BBS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052736"/>
            <a:ext cx="2842117" cy="2238167"/>
          </a:xfrm>
          <a:prstGeom prst="rect">
            <a:avLst/>
          </a:prstGeom>
        </p:spPr>
      </p:pic>
      <p:pic>
        <p:nvPicPr>
          <p:cNvPr id="14" name="Obrázek 13" descr="aOLYM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196752"/>
            <a:ext cx="2459219" cy="1936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LYM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2593357" cy="2221613"/>
          </a:xfrm>
          <a:prstGeom prst="rect">
            <a:avLst/>
          </a:prstGeom>
        </p:spPr>
      </p:pic>
      <p:pic>
        <p:nvPicPr>
          <p:cNvPr id="4" name="Obrázek 3" descr="100H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024"/>
            <a:ext cx="3570608" cy="2856486"/>
          </a:xfrm>
          <a:prstGeom prst="rect">
            <a:avLst/>
          </a:prstGeom>
        </p:spPr>
      </p:pic>
      <p:pic>
        <p:nvPicPr>
          <p:cNvPr id="6" name="Obrázek 5" descr="Flamen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5" y="4005064"/>
            <a:ext cx="3029233" cy="2352110"/>
          </a:xfrm>
          <a:prstGeom prst="rect">
            <a:avLst/>
          </a:prstGeom>
        </p:spPr>
      </p:pic>
      <p:pic>
        <p:nvPicPr>
          <p:cNvPr id="7" name="Obrázek 6" descr="flamengo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268760"/>
            <a:ext cx="4032448" cy="201622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43608" y="332656"/>
            <a:ext cx="67151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/>
              <a:t>Extrakce zarostlého </a:t>
            </a:r>
            <a:r>
              <a:rPr lang="cs-CZ" sz="2400" dirty="0" err="1" smtClean="0"/>
              <a:t>PEGu</a:t>
            </a:r>
            <a:r>
              <a:rPr lang="cs-CZ" sz="2400" dirty="0" smtClean="0"/>
              <a:t> pomocí nástroje Flamengo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912" y="332656"/>
            <a:ext cx="6248400" cy="1066800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smtClean="0"/>
              <a:t>Neplánovaná extrakce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dirty="0" smtClean="0"/>
              <a:t>Až 4,4% případů</a:t>
            </a:r>
          </a:p>
          <a:p>
            <a:pPr eaLnBrk="1" hangingPunct="1"/>
            <a:r>
              <a:rPr lang="cs-CZ" sz="2800" dirty="0" smtClean="0"/>
              <a:t>Extrakce  </a:t>
            </a:r>
            <a:r>
              <a:rPr lang="cs-CZ" sz="2800" dirty="0" smtClean="0">
                <a:cs typeface="Times New Roman" pitchFamily="18" charset="0"/>
              </a:rPr>
              <a:t>&lt;</a:t>
            </a:r>
            <a:r>
              <a:rPr lang="cs-CZ" sz="2800" dirty="0" smtClean="0"/>
              <a:t> 1  týden od inzerce – znovu zavedení ihned punkčním kanálem – </a:t>
            </a:r>
            <a:r>
              <a:rPr lang="cs-CZ" sz="2800" dirty="0" err="1" smtClean="0"/>
              <a:t>balonkový</a:t>
            </a:r>
            <a:r>
              <a:rPr lang="cs-CZ" sz="2800" dirty="0" smtClean="0"/>
              <a:t> set, ověření polohy balonku, pokud nelze pak léčit jako volnou perforaci (ATB, infůze, NG sondy, </a:t>
            </a:r>
            <a:r>
              <a:rPr lang="cs-CZ" sz="2800" dirty="0" err="1" smtClean="0"/>
              <a:t>event</a:t>
            </a:r>
            <a:r>
              <a:rPr lang="cs-CZ" sz="2800" dirty="0" smtClean="0"/>
              <a:t> chirurgická explorace) a </a:t>
            </a:r>
            <a:r>
              <a:rPr lang="cs-CZ" sz="2800" dirty="0" err="1" smtClean="0"/>
              <a:t>peg</a:t>
            </a:r>
            <a:r>
              <a:rPr lang="cs-CZ" sz="2800" dirty="0" smtClean="0"/>
              <a:t> za 7-10 dní</a:t>
            </a:r>
          </a:p>
          <a:p>
            <a:pPr eaLnBrk="1" hangingPunct="1"/>
            <a:r>
              <a:rPr lang="cs-CZ" sz="2800" dirty="0" smtClean="0"/>
              <a:t>Extrakce </a:t>
            </a:r>
            <a:r>
              <a:rPr lang="cs-CZ" sz="2800" dirty="0" smtClean="0">
                <a:cs typeface="Times New Roman" pitchFamily="18" charset="0"/>
              </a:rPr>
              <a:t>&gt;</a:t>
            </a:r>
            <a:r>
              <a:rPr lang="cs-CZ" sz="2800" dirty="0" smtClean="0"/>
              <a:t> 2 týdny od inzerce, výměna maturovaným kanálem </a:t>
            </a:r>
            <a:r>
              <a:rPr lang="cs-CZ" sz="2800" dirty="0" err="1" smtClean="0"/>
              <a:t>PEGu</a:t>
            </a:r>
            <a:r>
              <a:rPr lang="cs-CZ" sz="2800" dirty="0" smtClean="0"/>
              <a:t> do 24 hodin, nebo později bez nutnosti léčby. Zajištění </a:t>
            </a:r>
            <a:r>
              <a:rPr lang="cs-CZ" sz="2800" dirty="0" err="1" smtClean="0"/>
              <a:t>např</a:t>
            </a:r>
            <a:r>
              <a:rPr lang="cs-CZ" sz="2800" dirty="0" smtClean="0"/>
              <a:t> m. </a:t>
            </a:r>
            <a:r>
              <a:rPr lang="cs-CZ" sz="2800" dirty="0" err="1" smtClean="0"/>
              <a:t>katetrem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péče o pacienty s PEG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/>
              <a:t>Indikace</a:t>
            </a:r>
            <a:r>
              <a:rPr lang="cs-CZ" dirty="0" smtClean="0"/>
              <a:t> (</a:t>
            </a:r>
            <a:r>
              <a:rPr lang="cs-CZ" dirty="0" err="1" smtClean="0"/>
              <a:t>oš</a:t>
            </a:r>
            <a:r>
              <a:rPr lang="cs-CZ" dirty="0" smtClean="0"/>
              <a:t>. lékař) – </a:t>
            </a:r>
            <a:r>
              <a:rPr lang="cs-CZ" b="1" dirty="0" smtClean="0"/>
              <a:t>provedení</a:t>
            </a:r>
            <a:r>
              <a:rPr lang="cs-CZ" dirty="0" smtClean="0"/>
              <a:t> (endoskopie) – </a:t>
            </a:r>
            <a:r>
              <a:rPr lang="cs-CZ" b="1" dirty="0" smtClean="0"/>
              <a:t>následná péče </a:t>
            </a:r>
            <a:r>
              <a:rPr lang="cs-CZ" dirty="0" smtClean="0"/>
              <a:t>(Nutriční ambulance)</a:t>
            </a:r>
          </a:p>
          <a:p>
            <a:r>
              <a:rPr lang="cs-CZ" dirty="0" smtClean="0"/>
              <a:t>Zvýšený výskyt časných a pozdních komplikací</a:t>
            </a:r>
          </a:p>
          <a:p>
            <a:r>
              <a:rPr lang="cs-CZ" dirty="0" smtClean="0"/>
              <a:t>Selhání zajištění nutriční a následné péče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Převazy po zákroku, informace NA a předání pacienta</a:t>
            </a:r>
          </a:p>
          <a:p>
            <a:r>
              <a:rPr lang="cs-CZ" dirty="0" smtClean="0"/>
              <a:t>Edukace pacientů a pečujících osob po zákroku</a:t>
            </a:r>
          </a:p>
          <a:p>
            <a:r>
              <a:rPr lang="cs-CZ" dirty="0" smtClean="0"/>
              <a:t>Edukace SZP</a:t>
            </a:r>
          </a:p>
          <a:p>
            <a:r>
              <a:rPr lang="cs-CZ" dirty="0" smtClean="0"/>
              <a:t>Řešení komplikací ve spolupráci s NA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7784" y="3646765"/>
            <a:ext cx="287001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</a:rPr>
              <a:t>PEGová</a:t>
            </a:r>
            <a:r>
              <a:rPr lang="cs-CZ" sz="3600" b="1" dirty="0" smtClean="0">
                <a:solidFill>
                  <a:srgbClr val="C00000"/>
                </a:solidFill>
              </a:rPr>
              <a:t> sestra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3419872" y="3284984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3419872" y="4365104"/>
            <a:ext cx="8640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7668344" y="3212976"/>
            <a:ext cx="504056" cy="136815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ásobení 11"/>
          <p:cNvSpPr/>
          <p:nvPr/>
        </p:nvSpPr>
        <p:spPr>
          <a:xfrm>
            <a:off x="7524328" y="2492896"/>
            <a:ext cx="720080" cy="57606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ovéPole 1"/>
          <p:cNvSpPr txBox="1">
            <a:spLocks noChangeArrowheads="1"/>
          </p:cNvSpPr>
          <p:nvPr/>
        </p:nvSpPr>
        <p:spPr bwMode="auto">
          <a:xfrm>
            <a:off x="2124075" y="549275"/>
            <a:ext cx="469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600" b="1"/>
              <a:t>Děkuji za pozornost!</a:t>
            </a:r>
          </a:p>
        </p:txBody>
      </p:sp>
      <p:pic>
        <p:nvPicPr>
          <p:cNvPr id="24579" name="Obrázek 2" descr="wallpaper-135228411678-4x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85888"/>
            <a:ext cx="69135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PEG – perkutánní endoskopická gastrostomie</a:t>
            </a:r>
            <a:endParaRPr lang="cs-CZ" b="1" dirty="0"/>
          </a:p>
        </p:txBody>
      </p:sp>
      <p:pic>
        <p:nvPicPr>
          <p:cNvPr id="4" name="Obrázek 3" descr="PEG sch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852936"/>
            <a:ext cx="3977985" cy="2850127"/>
          </a:xfrm>
          <a:prstGeom prst="rect">
            <a:avLst/>
          </a:prstGeom>
        </p:spPr>
      </p:pic>
      <p:pic>
        <p:nvPicPr>
          <p:cNvPr id="5" name="Obrázek 4" descr="PEG set fre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36912"/>
            <a:ext cx="4104456" cy="2931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informace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733800"/>
          </a:xfrm>
        </p:spPr>
        <p:txBody>
          <a:bodyPr/>
          <a:lstStyle/>
          <a:p>
            <a:pPr eaLnBrk="1" hangingPunct="1"/>
            <a:r>
              <a:rPr lang="cs-CZ" smtClean="0"/>
              <a:t>První PEGy od roku 1980 </a:t>
            </a:r>
            <a:r>
              <a:rPr lang="cs-CZ" sz="1800" i="1" smtClean="0"/>
              <a:t>(Gauderer, Ponsky  J Paediatr Surg 1980)</a:t>
            </a:r>
          </a:p>
          <a:p>
            <a:pPr eaLnBrk="1" hangingPunct="1"/>
            <a:r>
              <a:rPr lang="cs-CZ" smtClean="0"/>
              <a:t>Ročně aplikováno cca 220 000 PEG sond</a:t>
            </a:r>
          </a:p>
          <a:p>
            <a:pPr eaLnBrk="1" hangingPunct="1"/>
            <a:r>
              <a:rPr lang="cs-CZ" smtClean="0"/>
              <a:t>Nahradil  chirurgickou gastrostomii </a:t>
            </a:r>
            <a:r>
              <a:rPr lang="cs-CZ" sz="1800" i="1" smtClean="0"/>
              <a:t>(podstatně méně komplikací)</a:t>
            </a:r>
          </a:p>
          <a:p>
            <a:pPr eaLnBrk="1" hangingPunct="1"/>
            <a:r>
              <a:rPr lang="cs-CZ" smtClean="0"/>
              <a:t>Materiály – polyuretan, silikon</a:t>
            </a:r>
          </a:p>
        </p:txBody>
      </p:sp>
      <p:pic>
        <p:nvPicPr>
          <p:cNvPr id="3076" name="Picture 4" descr="nahled-otakarek-fenyklovy-13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76250"/>
            <a:ext cx="1647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smtClean="0"/>
              <a:t>Základní předpoklady použití PEG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pPr eaLnBrk="1" hangingPunct="1"/>
            <a:r>
              <a:rPr lang="cs-CZ" dirty="0" smtClean="0"/>
              <a:t>Funkční trávící trakt</a:t>
            </a:r>
          </a:p>
          <a:p>
            <a:pPr eaLnBrk="1" hangingPunct="1"/>
            <a:r>
              <a:rPr lang="cs-CZ" dirty="0" smtClean="0"/>
              <a:t>Nedostatečný nebo nemožný </a:t>
            </a:r>
            <a:r>
              <a:rPr lang="cs-CZ" dirty="0" err="1" smtClean="0"/>
              <a:t>p.o</a:t>
            </a:r>
            <a:r>
              <a:rPr lang="cs-CZ" dirty="0" smtClean="0"/>
              <a:t>. příjem potravy/tekutin </a:t>
            </a:r>
            <a:r>
              <a:rPr lang="cs-CZ" sz="2400" i="1" dirty="0" smtClean="0"/>
              <a:t>(dysfagie)</a:t>
            </a:r>
            <a:r>
              <a:rPr lang="cs-CZ" dirty="0" smtClean="0"/>
              <a:t> </a:t>
            </a:r>
          </a:p>
          <a:p>
            <a:pPr eaLnBrk="1" hangingPunct="1"/>
            <a:r>
              <a:rPr lang="cs-CZ" dirty="0" smtClean="0"/>
              <a:t>Doba trvání poruchy více jak 4  týdny</a:t>
            </a:r>
          </a:p>
          <a:p>
            <a:pPr eaLnBrk="1" hangingPunct="1"/>
            <a:r>
              <a:rPr lang="cs-CZ" dirty="0" smtClean="0"/>
              <a:t>Včasná indikace provedení!</a:t>
            </a:r>
          </a:p>
        </p:txBody>
      </p:sp>
      <p:pic>
        <p:nvPicPr>
          <p:cNvPr id="4100" name="Picture 4" descr="49df9e3cb9b162394c39ffd6da1586f6_1956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5229225"/>
            <a:ext cx="15287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cs-CZ" dirty="0" smtClean="0"/>
              <a:t>PEG rozhodování o zavedení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908920"/>
          </a:xfrm>
        </p:spPr>
        <p:txBody>
          <a:bodyPr/>
          <a:lstStyle/>
          <a:p>
            <a:r>
              <a:rPr lang="cs-CZ" dirty="0" smtClean="0"/>
              <a:t>Správná indikace, nesmí být KI</a:t>
            </a:r>
          </a:p>
          <a:p>
            <a:r>
              <a:rPr lang="cs-CZ" dirty="0" smtClean="0"/>
              <a:t>Stanovení léčebného cíle a stanovení plánu pravidelných kontrol jeho dosahování</a:t>
            </a:r>
          </a:p>
          <a:p>
            <a:r>
              <a:rPr lang="cs-CZ" dirty="0" smtClean="0"/>
              <a:t>Informovaný souhlas pacienta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smtClean="0"/>
              <a:t>Než se rozhodneme indikovat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Může výživa podávaná </a:t>
            </a:r>
            <a:r>
              <a:rPr lang="cs-CZ" dirty="0" err="1" smtClean="0"/>
              <a:t>PEGem</a:t>
            </a:r>
            <a:r>
              <a:rPr lang="cs-CZ" dirty="0" smtClean="0"/>
              <a:t> zlepšit nebo udržet kvalitu života</a:t>
            </a:r>
            <a:r>
              <a:rPr lang="cs-CZ" dirty="0" smtClean="0"/>
              <a:t>? Co od intervence očekáváme? Může intervence naplnit očekávání?</a:t>
            </a:r>
            <a:endParaRPr lang="cs-CZ" dirty="0" smtClean="0"/>
          </a:p>
          <a:p>
            <a:pPr eaLnBrk="1" hangingPunct="1"/>
            <a:r>
              <a:rPr lang="cs-CZ" dirty="0" smtClean="0"/>
              <a:t>Nezavádět PEG terminálně nemocným pacientům!</a:t>
            </a:r>
          </a:p>
          <a:p>
            <a:pPr eaLnBrk="1" hangingPunct="1"/>
            <a:r>
              <a:rPr lang="cs-CZ" dirty="0" smtClean="0"/>
              <a:t>Krátká očekávatelná délka přežití a pokročilá demence – etické otázky, individuální přístup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60648"/>
            <a:ext cx="2952328" cy="1143000"/>
          </a:xfrm>
          <a:ln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cs-CZ" dirty="0" smtClean="0"/>
              <a:t>Indikace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Neurologické </a:t>
            </a:r>
            <a:r>
              <a:rPr lang="cs-CZ" sz="1800" i="1" dirty="0" smtClean="0"/>
              <a:t>(dysfagie po COM, mozkovém traumatu, krvácení, Tu mozku, Parkinsonova choroba, ALS, koma)  </a:t>
            </a:r>
            <a:r>
              <a:rPr lang="cs-CZ" dirty="0" smtClean="0"/>
              <a:t>50%</a:t>
            </a:r>
            <a:endParaRPr lang="cs-CZ" sz="1800" i="1" dirty="0" smtClean="0"/>
          </a:p>
          <a:p>
            <a:pPr eaLnBrk="1" hangingPunct="1"/>
            <a:r>
              <a:rPr lang="cs-CZ" dirty="0" smtClean="0"/>
              <a:t>Onkologické </a:t>
            </a:r>
            <a:r>
              <a:rPr lang="cs-CZ" sz="1800" i="1" dirty="0" smtClean="0"/>
              <a:t>(</a:t>
            </a:r>
            <a:r>
              <a:rPr lang="cs-CZ" sz="1800" i="1" dirty="0" err="1" smtClean="0"/>
              <a:t>stenozující</a:t>
            </a:r>
            <a:r>
              <a:rPr lang="cs-CZ" sz="1800" i="1" dirty="0" smtClean="0"/>
              <a:t> tumory  obličeje a krku – paliativní x umožňující kurativní CHT, RT, operaci s přechodnou dysfagií, CHT, </a:t>
            </a:r>
            <a:r>
              <a:rPr lang="cs-CZ" sz="1800" i="1" dirty="0" err="1" smtClean="0"/>
              <a:t>stenozy</a:t>
            </a:r>
            <a:r>
              <a:rPr lang="cs-CZ" sz="1800" i="1" dirty="0" smtClean="0"/>
              <a:t> GIT)</a:t>
            </a:r>
            <a:r>
              <a:rPr lang="cs-CZ" dirty="0" smtClean="0"/>
              <a:t> 30%</a:t>
            </a:r>
            <a:endParaRPr lang="cs-CZ" sz="1800" i="1" dirty="0" smtClean="0"/>
          </a:p>
          <a:p>
            <a:pPr eaLnBrk="1" hangingPunct="1"/>
            <a:r>
              <a:rPr lang="cs-CZ" dirty="0" smtClean="0"/>
              <a:t>Ostatní </a:t>
            </a:r>
            <a:r>
              <a:rPr lang="cs-CZ" sz="1800" i="1" dirty="0" smtClean="0"/>
              <a:t>(některé  organické dysfagie,  </a:t>
            </a:r>
            <a:r>
              <a:rPr lang="cs-CZ" sz="1800" i="1" dirty="0" err="1" smtClean="0"/>
              <a:t>polytrauma</a:t>
            </a:r>
            <a:r>
              <a:rPr lang="cs-CZ" sz="1800" i="1" dirty="0" smtClean="0"/>
              <a:t>, AIDS,  cystická fibróza, </a:t>
            </a:r>
            <a:r>
              <a:rPr lang="cs-CZ" sz="1800" i="1" dirty="0" err="1" smtClean="0"/>
              <a:t>tracheoesofageální</a:t>
            </a:r>
            <a:r>
              <a:rPr lang="cs-CZ" sz="1800" i="1" dirty="0" smtClean="0"/>
              <a:t> píštěl, CHRI) </a:t>
            </a:r>
            <a:r>
              <a:rPr lang="cs-CZ" dirty="0" smtClean="0"/>
              <a:t>20%</a:t>
            </a:r>
            <a:endParaRPr lang="cs-CZ" sz="1800" i="1" dirty="0" smtClean="0"/>
          </a:p>
          <a:p>
            <a:pPr eaLnBrk="1" hangingPunct="1"/>
            <a:r>
              <a:rPr lang="cs-CZ" dirty="0" smtClean="0"/>
              <a:t>Speciální </a:t>
            </a:r>
            <a:r>
              <a:rPr lang="cs-CZ" sz="1800" i="1" dirty="0" smtClean="0"/>
              <a:t>(drenáž žaludeční šťávy u </a:t>
            </a:r>
            <a:r>
              <a:rPr lang="cs-CZ" sz="1800" i="1" dirty="0" err="1" smtClean="0"/>
              <a:t>inop</a:t>
            </a:r>
            <a:r>
              <a:rPr lang="cs-CZ" sz="1800" i="1" dirty="0" smtClean="0"/>
              <a:t>. ileu)</a:t>
            </a:r>
            <a:endParaRPr lang="cs-CZ" dirty="0" smtClean="0"/>
          </a:p>
        </p:txBody>
      </p:sp>
      <p:pic>
        <p:nvPicPr>
          <p:cNvPr id="6148" name="Picture 4" descr="Tulipá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04813"/>
            <a:ext cx="230505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471915256,C:\Users\Asus\Desktop\Klinická výživa a metabolické bilance PP 97-2003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1247</Words>
  <Application>Microsoft Office PowerPoint</Application>
  <PresentationFormat>Předvádění na obrazovce (4:3)</PresentationFormat>
  <Paragraphs>217</Paragraphs>
  <Slides>36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Motiv sady Office</vt:lpstr>
      <vt:lpstr>Perkutánní endoskopická gastrostomie - PEG</vt:lpstr>
      <vt:lpstr>Vstupy do GIT</vt:lpstr>
      <vt:lpstr>Dostupné dlouhodobé vstupy do GIT (Freka)</vt:lpstr>
      <vt:lpstr>PEG – perkutánní endoskopická gastrostomie</vt:lpstr>
      <vt:lpstr>Základní informace</vt:lpstr>
      <vt:lpstr>Základní předpoklady použití PEG</vt:lpstr>
      <vt:lpstr>PEG rozhodování o zavedení</vt:lpstr>
      <vt:lpstr>Než se rozhodneme indikovat</vt:lpstr>
      <vt:lpstr>Indikace</vt:lpstr>
      <vt:lpstr>Kontraindikace</vt:lpstr>
      <vt:lpstr>Lokální kontraindikace</vt:lpstr>
      <vt:lpstr>Není kontraindikací dle ESPEN</vt:lpstr>
      <vt:lpstr>Vlastní provedení</vt:lpstr>
      <vt:lpstr>PEG - metoda PULL </vt:lpstr>
      <vt:lpstr>Snímek 15</vt:lpstr>
      <vt:lpstr>Snímek 16</vt:lpstr>
      <vt:lpstr>Snímek 17</vt:lpstr>
      <vt:lpstr>Snímek 18</vt:lpstr>
      <vt:lpstr>Snímek 19</vt:lpstr>
      <vt:lpstr>PGJ perkutánní gastrojejunostomie</vt:lpstr>
      <vt:lpstr>Snímek 21</vt:lpstr>
      <vt:lpstr>Péče o pacienta s PEG sondou</vt:lpstr>
      <vt:lpstr>Časná péče</vt:lpstr>
      <vt:lpstr>Nutriční péče </vt:lpstr>
      <vt:lpstr>Dlouhodobá péče</vt:lpstr>
      <vt:lpstr>Komplikace PEGu</vt:lpstr>
      <vt:lpstr>Závažné komplikace</vt:lpstr>
      <vt:lpstr>Méně závažné komplikace</vt:lpstr>
      <vt:lpstr>Peristomální infekce</vt:lpstr>
      <vt:lpstr>Peristomální prosakování</vt:lpstr>
      <vt:lpstr>Buried bumper syndrom</vt:lpstr>
      <vt:lpstr>Snímek 32</vt:lpstr>
      <vt:lpstr>Snímek 33</vt:lpstr>
      <vt:lpstr>Neplánovaná extrakce</vt:lpstr>
      <vt:lpstr>Organizace péče o pacienty s PEG</vt:lpstr>
      <vt:lpstr>Snímek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Perkutánní endoskopická gastrostomie - úvod</dc:title>
  <dc:creator>Milan Dastych</dc:creator>
  <cp:lastModifiedBy>Milan Dastych</cp:lastModifiedBy>
  <cp:revision>13</cp:revision>
  <dcterms:created xsi:type="dcterms:W3CDTF">2020-06-14T19:40:54Z</dcterms:created>
  <dcterms:modified xsi:type="dcterms:W3CDTF">2020-06-15T21:12:11Z</dcterms:modified>
</cp:coreProperties>
</file>