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4"/>
  </p:notesMasterIdLst>
  <p:sldIdLst>
    <p:sldId id="312" r:id="rId2"/>
    <p:sldId id="311" r:id="rId3"/>
    <p:sldId id="310" r:id="rId4"/>
    <p:sldId id="309" r:id="rId5"/>
    <p:sldId id="313" r:id="rId6"/>
    <p:sldId id="308" r:id="rId7"/>
    <p:sldId id="256" r:id="rId8"/>
    <p:sldId id="258" r:id="rId9"/>
    <p:sldId id="317" r:id="rId10"/>
    <p:sldId id="320" r:id="rId11"/>
    <p:sldId id="321" r:id="rId12"/>
    <p:sldId id="322" r:id="rId13"/>
    <p:sldId id="326" r:id="rId14"/>
    <p:sldId id="328" r:id="rId15"/>
    <p:sldId id="331" r:id="rId16"/>
    <p:sldId id="332" r:id="rId17"/>
    <p:sldId id="334" r:id="rId18"/>
    <p:sldId id="337" r:id="rId19"/>
    <p:sldId id="341" r:id="rId20"/>
    <p:sldId id="345" r:id="rId21"/>
    <p:sldId id="347" r:id="rId22"/>
    <p:sldId id="348" r:id="rId23"/>
    <p:sldId id="351" r:id="rId24"/>
    <p:sldId id="352" r:id="rId25"/>
    <p:sldId id="297" r:id="rId26"/>
    <p:sldId id="264" r:id="rId27"/>
    <p:sldId id="279" r:id="rId28"/>
    <p:sldId id="283" r:id="rId29"/>
    <p:sldId id="302" r:id="rId30"/>
    <p:sldId id="278" r:id="rId31"/>
    <p:sldId id="304" r:id="rId32"/>
    <p:sldId id="288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52B6B-5592-4164-8EFA-58A4CCD57918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7CAB7-DB22-489D-B02E-0E39165E4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057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7CAB7-DB22-489D-B02E-0E39165E418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4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7CAB7-DB22-489D-B02E-0E39165E418B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629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anabolická resistence – i přes zvyšující se dávky B nedosáhneme positivní N-bilance (nejasný</a:t>
            </a:r>
            <a:r>
              <a:rPr lang="cs-CZ" baseline="0" dirty="0" smtClean="0"/>
              <a:t> mechanismus, asi </a:t>
            </a:r>
            <a:r>
              <a:rPr lang="cs-CZ" baseline="0" dirty="0" err="1" smtClean="0"/>
              <a:t>shuting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mikrocirkulace</a:t>
            </a:r>
            <a:r>
              <a:rPr lang="cs-CZ" baseline="0" dirty="0" smtClean="0"/>
              <a:t>), netýká se jen </a:t>
            </a:r>
            <a:r>
              <a:rPr lang="cs-CZ" baseline="0" dirty="0" err="1" smtClean="0"/>
              <a:t>krit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nem</a:t>
            </a:r>
            <a:r>
              <a:rPr lang="cs-CZ" baseline="0" dirty="0" smtClean="0"/>
              <a:t>., ale i chrom. </a:t>
            </a:r>
            <a:r>
              <a:rPr lang="cs-CZ" baseline="0" dirty="0" err="1" smtClean="0"/>
              <a:t>onem</a:t>
            </a:r>
            <a:r>
              <a:rPr lang="cs-CZ" baseline="0" dirty="0" smtClean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u </a:t>
            </a:r>
            <a:r>
              <a:rPr lang="cs-CZ" baseline="0" dirty="0" err="1" smtClean="0"/>
              <a:t>obésních</a:t>
            </a:r>
            <a:r>
              <a:rPr lang="cs-CZ" baseline="0" dirty="0" smtClean="0"/>
              <a:t> dávka B pod 2,0g/kg/IBW nestačí k udržení </a:t>
            </a:r>
            <a:r>
              <a:rPr lang="cs-CZ" baseline="0" dirty="0" err="1" smtClean="0"/>
              <a:t>posit</a:t>
            </a:r>
            <a:r>
              <a:rPr lang="cs-CZ" baseline="0" dirty="0" smtClean="0"/>
              <a:t>. N-bilance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22764-CE15-4F72-8C5D-056AC3EB08EA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553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supl</a:t>
            </a:r>
            <a:r>
              <a:rPr lang="cs-CZ" dirty="0" smtClean="0"/>
              <a:t>. PV neškodí: studie </a:t>
            </a:r>
            <a:r>
              <a:rPr lang="cs-CZ" dirty="0" err="1" smtClean="0"/>
              <a:t>caesar</a:t>
            </a:r>
            <a:r>
              <a:rPr lang="cs-CZ" dirty="0" smtClean="0"/>
              <a:t> </a:t>
            </a:r>
            <a:r>
              <a:rPr lang="cs-CZ" dirty="0" err="1" smtClean="0"/>
              <a:t>EpaNIC</a:t>
            </a:r>
            <a:r>
              <a:rPr lang="cs-CZ" dirty="0" smtClean="0"/>
              <a:t>, 2011 překonána, bezpečné podání </a:t>
            </a:r>
            <a:r>
              <a:rPr lang="en-US" dirty="0" smtClean="0"/>
              <a:t>Heidegger 2013 – SPN (Swiss trial), </a:t>
            </a:r>
            <a:r>
              <a:rPr lang="en-US" dirty="0" err="1" smtClean="0"/>
              <a:t>Doig</a:t>
            </a:r>
            <a:r>
              <a:rPr lang="en-US" dirty="0" smtClean="0"/>
              <a:t> 2013 – Early PN trial</a:t>
            </a:r>
            <a:r>
              <a:rPr lang="cs-CZ" dirty="0" smtClean="0"/>
              <a:t>, </a:t>
            </a:r>
            <a:r>
              <a:rPr lang="cs-CZ" dirty="0" err="1" smtClean="0"/>
              <a:t>Harvey</a:t>
            </a:r>
            <a:r>
              <a:rPr lang="cs-CZ" dirty="0" smtClean="0"/>
              <a:t> 2014 – CALORIES trial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3840-6220-4C6E-84C9-5766575EF505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471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7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9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21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15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52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96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72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94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1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63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2B763-6992-449E-8F57-23091124CC4A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C93E0-5776-4A21-A69C-9BC0D7770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4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35560" y="292494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Akutní metabolický stres</a:t>
            </a:r>
            <a:br>
              <a:rPr lang="cs-CZ" b="1" dirty="0" smtClean="0"/>
            </a:br>
            <a:r>
              <a:rPr lang="cs-CZ" sz="2700" smtClean="0"/>
              <a:t>David Pospíšil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29629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nemoci </a:t>
            </a:r>
          </a:p>
        </p:txBody>
      </p:sp>
      <p:pic>
        <p:nvPicPr>
          <p:cNvPr id="3074" name="Picture 2" descr="C:\Users\David\Desktop\glukoneogene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556793"/>
            <a:ext cx="7632848" cy="490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0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 </a:t>
            </a:r>
            <a:endParaRPr lang="cs-CZ" dirty="0"/>
          </a:p>
        </p:txBody>
      </p:sp>
      <p:pic>
        <p:nvPicPr>
          <p:cNvPr id="4098" name="Picture 2" descr="C:\Users\David\Desktop\glukoneogenese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556793"/>
            <a:ext cx="6860554" cy="467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45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pic>
        <p:nvPicPr>
          <p:cNvPr id="5122" name="Picture 2" descr="C:\Users\David\Desktop\glukoneogenes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628800"/>
            <a:ext cx="7704856" cy="467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51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 Kde tedy organismus bere energii pokud ne z </a:t>
            </a:r>
            <a:r>
              <a:rPr lang="cs-CZ" b="1" dirty="0" smtClean="0"/>
              <a:t>oxidace </a:t>
            </a:r>
            <a:r>
              <a:rPr lang="cs-CZ" b="1" dirty="0" err="1"/>
              <a:t>glukozy</a:t>
            </a:r>
            <a:r>
              <a:rPr lang="cs-CZ" b="1" dirty="0"/>
              <a:t> ???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   - nadměrně z lipidů (oxidace MK, a tuků)</a:t>
            </a:r>
          </a:p>
          <a:p>
            <a:r>
              <a:rPr lang="cs-CZ" b="1" dirty="0"/>
              <a:t>Proč organismus nevyprodukuje více </a:t>
            </a:r>
            <a:r>
              <a:rPr lang="cs-CZ" b="1" dirty="0" err="1"/>
              <a:t>glukozy</a:t>
            </a:r>
            <a:r>
              <a:rPr lang="cs-CZ" b="1" dirty="0"/>
              <a:t> procesem glukoneogeneze??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  - přežití organismu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4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 tělo zajistí, že glukosa se neoxiduje a nestává se zdrojem energie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b="1" dirty="0"/>
              <a:t>  </a:t>
            </a:r>
            <a:r>
              <a:rPr lang="cs-CZ" b="1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- </a:t>
            </a:r>
            <a:r>
              <a:rPr lang="cs-CZ" dirty="0">
                <a:solidFill>
                  <a:srgbClr val="FF0000"/>
                </a:solidFill>
              </a:rPr>
              <a:t>inhibice </a:t>
            </a:r>
            <a:r>
              <a:rPr lang="cs-CZ" dirty="0" err="1">
                <a:solidFill>
                  <a:srgbClr val="FF0000"/>
                </a:solidFill>
              </a:rPr>
              <a:t>pyruvátdehydrogenázy</a:t>
            </a:r>
            <a:r>
              <a:rPr lang="cs-CZ" dirty="0">
                <a:solidFill>
                  <a:srgbClr val="FF0000"/>
                </a:solidFill>
              </a:rPr>
              <a:t> (vytváří </a:t>
            </a:r>
            <a:r>
              <a:rPr lang="cs-CZ" dirty="0" smtClean="0">
                <a:solidFill>
                  <a:srgbClr val="FF0000"/>
                </a:solidFill>
              </a:rPr>
              <a:t>acetyl-</a:t>
            </a:r>
            <a:r>
              <a:rPr lang="cs-CZ" dirty="0" err="1" smtClean="0">
                <a:solidFill>
                  <a:srgbClr val="FF0000"/>
                </a:solidFill>
              </a:rPr>
              <a:t>CoA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v </a:t>
            </a:r>
            <a:r>
              <a:rPr lang="cs-CZ" dirty="0" smtClean="0">
                <a:solidFill>
                  <a:srgbClr val="FF0000"/>
                </a:solidFill>
              </a:rPr>
              <a:t>Krebsově </a:t>
            </a:r>
            <a:r>
              <a:rPr lang="cs-CZ" dirty="0">
                <a:solidFill>
                  <a:srgbClr val="FF0000"/>
                </a:solidFill>
              </a:rPr>
              <a:t>cyklu)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  - inhibuje anabolickou dráhu- enzym glykogen </a:t>
            </a:r>
            <a:r>
              <a:rPr lang="cs-CZ" dirty="0" err="1" smtClean="0">
                <a:solidFill>
                  <a:srgbClr val="FF0000"/>
                </a:solidFill>
              </a:rPr>
              <a:t>syntasa</a:t>
            </a:r>
            <a:r>
              <a:rPr lang="cs-CZ" dirty="0" smtClean="0">
                <a:solidFill>
                  <a:srgbClr val="FF0000"/>
                </a:solidFill>
              </a:rPr>
              <a:t>, stimulace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 glukoneogeneze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45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cs-CZ" sz="3200" b="1" dirty="0" smtClean="0"/>
              <a:t>A </a:t>
            </a:r>
            <a:r>
              <a:rPr lang="cs-CZ" sz="3200" b="1" dirty="0"/>
              <a:t>co </a:t>
            </a:r>
            <a:r>
              <a:rPr lang="cs-CZ" sz="3200" b="1" dirty="0" err="1"/>
              <a:t>glukoza</a:t>
            </a:r>
            <a:r>
              <a:rPr lang="cs-CZ" sz="3200" b="1" dirty="0"/>
              <a:t> pro mozek?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    </a:t>
            </a:r>
            <a:r>
              <a:rPr lang="cs-CZ" sz="1800" dirty="0" smtClean="0"/>
              <a:t> </a:t>
            </a:r>
            <a:r>
              <a:rPr lang="cs-CZ" sz="1800" i="1" dirty="0"/>
              <a:t>(potřeba 120g </a:t>
            </a:r>
            <a:r>
              <a:rPr lang="cs-CZ" sz="1800" i="1" dirty="0" err="1"/>
              <a:t>Glu</a:t>
            </a:r>
            <a:r>
              <a:rPr lang="cs-CZ" sz="1800" i="1" dirty="0"/>
              <a:t> / den za </a:t>
            </a:r>
            <a:r>
              <a:rPr lang="cs-CZ" sz="1800" i="1" dirty="0" err="1"/>
              <a:t>normalních</a:t>
            </a:r>
            <a:r>
              <a:rPr lang="cs-CZ" sz="1800" i="1" dirty="0"/>
              <a:t> podmínek</a:t>
            </a:r>
            <a:r>
              <a:rPr lang="cs-CZ" sz="1800" i="1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b="1" i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b="1" dirty="0">
                <a:solidFill>
                  <a:srgbClr val="FF0000"/>
                </a:solidFill>
              </a:rPr>
              <a:t>    </a:t>
            </a:r>
            <a:r>
              <a:rPr lang="cs-CZ" sz="1800" b="1" dirty="0" smtClean="0">
                <a:solidFill>
                  <a:srgbClr val="FF0000"/>
                </a:solidFill>
              </a:rPr>
              <a:t>- 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glukoza</a:t>
            </a:r>
            <a:r>
              <a:rPr lang="cs-CZ" dirty="0">
                <a:solidFill>
                  <a:srgbClr val="FF0000"/>
                </a:solidFill>
              </a:rPr>
              <a:t> je natolik spotřebována pro anabolické účely, že mozek je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0000"/>
                </a:solidFill>
              </a:rPr>
              <a:t>     </a:t>
            </a:r>
            <a:r>
              <a:rPr lang="cs-CZ" dirty="0" smtClean="0">
                <a:solidFill>
                  <a:srgbClr val="FF0000"/>
                </a:solidFill>
              </a:rPr>
              <a:t>odkázán </a:t>
            </a:r>
            <a:r>
              <a:rPr lang="cs-CZ" dirty="0">
                <a:solidFill>
                  <a:srgbClr val="FF0000"/>
                </a:solidFill>
              </a:rPr>
              <a:t>na MK a ketony.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42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pic>
        <p:nvPicPr>
          <p:cNvPr id="7170" name="Picture 2" descr="C:\Users\David\Desktop\rezisten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853244" y="-436040"/>
            <a:ext cx="5076063" cy="8477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 rot="1433547">
            <a:off x="3437807" y="2320479"/>
            <a:ext cx="61926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solidFill>
                  <a:srgbClr val="FF0000"/>
                </a:solidFill>
              </a:rPr>
              <a:t>Insulinová rezistence !</a:t>
            </a:r>
          </a:p>
          <a:p>
            <a:pPr algn="ctr"/>
            <a:r>
              <a:rPr lang="cs-CZ" sz="4000" b="1" dirty="0">
                <a:solidFill>
                  <a:srgbClr val="FF0000"/>
                </a:solidFill>
              </a:rPr>
              <a:t>Šetří bílkoviny omezením oxidace </a:t>
            </a:r>
            <a:r>
              <a:rPr lang="cs-CZ" sz="4000" b="1" dirty="0" err="1">
                <a:solidFill>
                  <a:srgbClr val="FF0000"/>
                </a:solidFill>
              </a:rPr>
              <a:t>glukozy</a:t>
            </a:r>
            <a:r>
              <a:rPr lang="cs-CZ" sz="40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678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Retence tekutin a minerální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dysbalance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akutní fázi má organismus tendence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zadržovat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Na+,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zvyšovat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ECT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otoky)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bunky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uvolnuje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do ECT ionty K+, P+,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+, které jsou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vylučovány ledvinami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(vzniká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deplece iontů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445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Nyní pár otázek na zamyšlení nebo spíše na zopakování </a:t>
            </a:r>
            <a:r>
              <a:rPr lang="cs-CZ" sz="4000" b="1" dirty="0">
                <a:sym typeface="Wingdings" pitchFamily="2" charset="2"/>
              </a:rPr>
              <a:t>?</a:t>
            </a:r>
          </a:p>
          <a:p>
            <a:pPr marL="0" indent="0" algn="ctr">
              <a:buNone/>
            </a:pPr>
            <a:r>
              <a:rPr lang="cs-CZ" sz="4000" b="1" dirty="0">
                <a:sym typeface="Wingdings" pitchFamily="2" charset="2"/>
              </a:rPr>
              <a:t>Připraveni….</a:t>
            </a:r>
          </a:p>
          <a:p>
            <a:pPr marL="0" indent="0" algn="ctr">
              <a:buNone/>
            </a:pPr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9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Jaký je tedy cíl stresového hladovění ?</a:t>
            </a:r>
          </a:p>
          <a:p>
            <a:pPr marL="0" indent="0">
              <a:buNone/>
            </a:pPr>
            <a:r>
              <a:rPr lang="cs-CZ" b="1" dirty="0"/>
              <a:t>   </a:t>
            </a:r>
            <a:r>
              <a:rPr lang="cs-CZ" dirty="0">
                <a:solidFill>
                  <a:srgbClr val="FF0000"/>
                </a:solidFill>
              </a:rPr>
              <a:t>- šetření proteinů a prodloužení </a:t>
            </a:r>
            <a:r>
              <a:rPr lang="cs-CZ" b="1" dirty="0">
                <a:solidFill>
                  <a:srgbClr val="FF0000"/>
                </a:solidFill>
              </a:rPr>
              <a:t>přežití</a:t>
            </a:r>
            <a:r>
              <a:rPr lang="cs-CZ" dirty="0">
                <a:solidFill>
                  <a:srgbClr val="FF0000"/>
                </a:solidFill>
              </a:rPr>
              <a:t> !</a:t>
            </a:r>
          </a:p>
          <a:p>
            <a:r>
              <a:rPr lang="cs-CZ" b="1" dirty="0"/>
              <a:t>Jak organismus šetří bílkoviny, resp. svaly ?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- inhibice glykogen </a:t>
            </a:r>
            <a:r>
              <a:rPr lang="cs-CZ" dirty="0" err="1" smtClean="0">
                <a:solidFill>
                  <a:srgbClr val="FF0000"/>
                </a:solidFill>
              </a:rPr>
              <a:t>syntasy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- inhibice </a:t>
            </a:r>
            <a:r>
              <a:rPr lang="cs-CZ" dirty="0">
                <a:solidFill>
                  <a:srgbClr val="FF0000"/>
                </a:solidFill>
              </a:rPr>
              <a:t>k</a:t>
            </a:r>
            <a:r>
              <a:rPr lang="cs-CZ" dirty="0" smtClean="0">
                <a:solidFill>
                  <a:srgbClr val="FF0000"/>
                </a:solidFill>
              </a:rPr>
              <a:t>onverze pyruvátu na acetyl-</a:t>
            </a:r>
            <a:r>
              <a:rPr lang="cs-CZ" dirty="0" err="1" smtClean="0">
                <a:solidFill>
                  <a:srgbClr val="FF0000"/>
                </a:solidFill>
              </a:rPr>
              <a:t>CoA</a:t>
            </a:r>
            <a:r>
              <a:rPr lang="cs-CZ" dirty="0" smtClean="0">
                <a:solidFill>
                  <a:srgbClr val="FF0000"/>
                </a:solidFill>
              </a:rPr>
              <a:t> a tedy  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 </a:t>
            </a:r>
            <a:r>
              <a:rPr lang="cs-CZ" dirty="0" err="1" smtClean="0">
                <a:solidFill>
                  <a:srgbClr val="FF0000"/>
                </a:solidFill>
              </a:rPr>
              <a:t>zabranuje</a:t>
            </a:r>
            <a:r>
              <a:rPr lang="cs-CZ" dirty="0" smtClean="0">
                <a:solidFill>
                  <a:srgbClr val="FF0000"/>
                </a:solidFill>
              </a:rPr>
              <a:t> úplné oxidaci v Krebsově cyklu.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- </a:t>
            </a:r>
            <a:r>
              <a:rPr lang="cs-CZ" dirty="0" err="1" smtClean="0">
                <a:solidFill>
                  <a:srgbClr val="FF0000"/>
                </a:solidFill>
              </a:rPr>
              <a:t>resynteza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glukozy</a:t>
            </a:r>
            <a:r>
              <a:rPr lang="cs-CZ" dirty="0" smtClean="0">
                <a:solidFill>
                  <a:srgbClr val="FF0000"/>
                </a:solidFill>
              </a:rPr>
              <a:t> z laktátu (</a:t>
            </a:r>
            <a:r>
              <a:rPr lang="cs-CZ" dirty="0" err="1" smtClean="0">
                <a:solidFill>
                  <a:srgbClr val="FF0000"/>
                </a:solidFill>
              </a:rPr>
              <a:t>Cori</a:t>
            </a:r>
            <a:r>
              <a:rPr lang="cs-CZ" dirty="0" smtClean="0">
                <a:solidFill>
                  <a:srgbClr val="FF0000"/>
                </a:solidFill>
              </a:rPr>
              <a:t> cyklus), alaninu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a </a:t>
            </a:r>
            <a:r>
              <a:rPr lang="cs-CZ" dirty="0" err="1" smtClean="0">
                <a:solidFill>
                  <a:srgbClr val="FF0000"/>
                </a:solidFill>
              </a:rPr>
              <a:t>glutaminu</a:t>
            </a:r>
            <a:r>
              <a:rPr lang="cs-CZ" dirty="0" smtClean="0">
                <a:solidFill>
                  <a:srgbClr val="FF0000"/>
                </a:solidFill>
              </a:rPr>
              <a:t> (stimulace glukoneogeneze)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  </a:t>
            </a:r>
            <a:r>
              <a:rPr lang="cs-CZ" b="1" dirty="0" smtClean="0">
                <a:solidFill>
                  <a:srgbClr val="FF0000"/>
                </a:solidFill>
              </a:rPr>
              <a:t>-  to vše vede k hyperglykemii a insulinové rezistenci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5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Akutní metabolický stres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Univerzální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odpověd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organismu na vyvolávající podnět 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(popáleniny, 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nekroza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, těžká infekce/sepse, bodné poranění, nádor, chronický zánět, alergická reakce…)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Organismus odpovídá na stres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cytokinovou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neuroendokrinní reakcí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Provázen změnou metabolismu,  zvýšením energetického výdeje 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(TTE/REE=1,7x 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),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zvýšenou degradací a obratem bílkovin, zvýšenou proteosyntézou, anabolickou rezistencí, vodní a iontovou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dysbalancí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9216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Jakou má úlohu </a:t>
            </a:r>
            <a:r>
              <a:rPr lang="cs-CZ" b="1" dirty="0" err="1"/>
              <a:t>glukoza</a:t>
            </a:r>
            <a:r>
              <a:rPr lang="cs-CZ" b="1" dirty="0"/>
              <a:t> ve stresovém metabolismu?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  - anabolismus (</a:t>
            </a:r>
            <a:r>
              <a:rPr lang="cs-CZ" dirty="0" err="1">
                <a:solidFill>
                  <a:srgbClr val="FF0000"/>
                </a:solidFill>
              </a:rPr>
              <a:t>synteza</a:t>
            </a:r>
            <a:r>
              <a:rPr lang="cs-CZ" dirty="0">
                <a:solidFill>
                  <a:srgbClr val="FF0000"/>
                </a:solidFill>
              </a:rPr>
              <a:t> nových buněk a obnova </a:t>
            </a:r>
            <a:r>
              <a:rPr lang="cs-CZ" dirty="0" smtClean="0">
                <a:solidFill>
                  <a:srgbClr val="FF0000"/>
                </a:solidFill>
              </a:rPr>
              <a:t>poškozených </a:t>
            </a:r>
            <a:r>
              <a:rPr lang="cs-CZ" dirty="0">
                <a:solidFill>
                  <a:srgbClr val="FF0000"/>
                </a:solidFill>
              </a:rPr>
              <a:t>tkání, 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detoxikace).</a:t>
            </a:r>
          </a:p>
          <a:p>
            <a:r>
              <a:rPr lang="cs-CZ" b="1" dirty="0" smtClean="0"/>
              <a:t>Je hyperglykemie škodlivá ?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- ano, doporučeno je udržovat glykemii 6-10 </a:t>
            </a:r>
            <a:r>
              <a:rPr lang="cs-CZ" dirty="0" err="1" smtClean="0">
                <a:solidFill>
                  <a:srgbClr val="FF0000"/>
                </a:solidFill>
              </a:rPr>
              <a:t>mmol</a:t>
            </a:r>
            <a:r>
              <a:rPr lang="cs-CZ" dirty="0" smtClean="0">
                <a:solidFill>
                  <a:srgbClr val="FF0000"/>
                </a:solidFill>
              </a:rPr>
              <a:t>/l.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50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</a:t>
            </a:r>
            <a:r>
              <a:rPr lang="cs-CZ" dirty="0" smtClean="0"/>
              <a:t>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 je závažnější </a:t>
            </a:r>
            <a:r>
              <a:rPr lang="cs-CZ" b="1" dirty="0" smtClean="0"/>
              <a:t>– hypoglykemie </a:t>
            </a:r>
            <a:r>
              <a:rPr lang="cs-CZ" b="1" dirty="0"/>
              <a:t>či hyperglykemie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b="1" dirty="0" smtClean="0"/>
              <a:t>  </a:t>
            </a:r>
            <a:r>
              <a:rPr lang="cs-CZ" dirty="0" smtClean="0">
                <a:solidFill>
                  <a:srgbClr val="FF0000"/>
                </a:solidFill>
              </a:rPr>
              <a:t> -hypoglykemie, protože zabíjí 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75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Kriticky nemocný pacient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Kritický stav je srovnatelný s vrcholovou zátěží  trénovaného sportovce</a:t>
            </a:r>
          </a:p>
          <a:p>
            <a:r>
              <a:rPr lang="cs-CZ" b="1" dirty="0"/>
              <a:t>ICU pacient</a:t>
            </a:r>
            <a:r>
              <a:rPr lang="cs-CZ" dirty="0"/>
              <a:t>: </a:t>
            </a:r>
            <a:r>
              <a:rPr lang="cs-CZ" dirty="0" err="1"/>
              <a:t>netrenovaný</a:t>
            </a:r>
            <a:r>
              <a:rPr lang="cs-CZ" dirty="0"/>
              <a:t> </a:t>
            </a:r>
            <a:r>
              <a:rPr lang="cs-CZ" dirty="0" err="1"/>
              <a:t>amater</a:t>
            </a:r>
            <a:r>
              <a:rPr lang="cs-CZ" dirty="0"/>
              <a:t>, závod 24/7, žádná restaurační fáze, žádná metabolická rehabilitace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trvající katabolický /</a:t>
            </a:r>
            <a:r>
              <a:rPr lang="cs-CZ" dirty="0" err="1"/>
              <a:t>hypermetabolický</a:t>
            </a:r>
            <a:r>
              <a:rPr lang="cs-CZ" dirty="0"/>
              <a:t> </a:t>
            </a:r>
            <a:r>
              <a:rPr lang="cs-CZ" dirty="0" smtClean="0"/>
              <a:t>stav a </a:t>
            </a:r>
            <a:r>
              <a:rPr lang="cs-CZ" dirty="0" err="1"/>
              <a:t>mitochondrialní</a:t>
            </a:r>
            <a:r>
              <a:rPr lang="cs-CZ" dirty="0"/>
              <a:t>  </a:t>
            </a:r>
            <a:r>
              <a:rPr lang="cs-CZ" dirty="0" err="1" smtClean="0"/>
              <a:t>dysfce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měsíce-roky </a:t>
            </a:r>
            <a:r>
              <a:rPr lang="cs-CZ" dirty="0"/>
              <a:t>po </a:t>
            </a:r>
            <a:r>
              <a:rPr lang="cs-CZ" dirty="0" smtClean="0"/>
              <a:t>propuštění</a:t>
            </a:r>
            <a:r>
              <a:rPr lang="cs-CZ" dirty="0"/>
              <a:t>!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dirty="0" smtClean="0"/>
              <a:t>= </a:t>
            </a:r>
            <a:r>
              <a:rPr lang="cs-CZ" b="1" dirty="0"/>
              <a:t>Long-term ICU </a:t>
            </a:r>
            <a:r>
              <a:rPr lang="cs-CZ" b="1" dirty="0" err="1"/>
              <a:t>ilness</a:t>
            </a:r>
            <a:r>
              <a:rPr lang="cs-CZ" dirty="0"/>
              <a:t>= </a:t>
            </a:r>
            <a:r>
              <a:rPr lang="cs-CZ" dirty="0" err="1"/>
              <a:t>Chronic</a:t>
            </a:r>
            <a:r>
              <a:rPr lang="cs-CZ" dirty="0"/>
              <a:t>.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ilness</a:t>
            </a:r>
            <a:r>
              <a:rPr lang="cs-CZ" dirty="0"/>
              <a:t>(CCI)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/>
              <a:t>sarkopenie</a:t>
            </a:r>
            <a:r>
              <a:rPr lang="cs-CZ" i="1" dirty="0"/>
              <a:t>, </a:t>
            </a:r>
            <a:r>
              <a:rPr lang="cs-CZ" i="1" dirty="0" err="1"/>
              <a:t>ak</a:t>
            </a:r>
            <a:r>
              <a:rPr lang="cs-CZ" i="1" dirty="0"/>
              <a:t>. stav, </a:t>
            </a:r>
            <a:r>
              <a:rPr lang="cs-CZ" i="1" dirty="0" err="1"/>
              <a:t>polyneuropatie</a:t>
            </a:r>
            <a:r>
              <a:rPr lang="cs-CZ" i="1" dirty="0"/>
              <a:t> kriticky nemocných)</a:t>
            </a:r>
          </a:p>
          <a:p>
            <a:r>
              <a:rPr lang="cs-CZ" dirty="0"/>
              <a:t> </a:t>
            </a:r>
            <a:r>
              <a:rPr lang="cs-CZ" dirty="0" smtClean="0"/>
              <a:t>Mortalita </a:t>
            </a:r>
            <a:r>
              <a:rPr lang="cs-CZ" dirty="0"/>
              <a:t>hospitalizace 20-50%, 40% </a:t>
            </a:r>
            <a:r>
              <a:rPr lang="cs-CZ" dirty="0" err="1"/>
              <a:t>rehospitalizace</a:t>
            </a:r>
            <a:r>
              <a:rPr lang="cs-CZ" dirty="0"/>
              <a:t> do 1. roku</a:t>
            </a:r>
          </a:p>
          <a:p>
            <a:r>
              <a:rPr lang="cs-CZ" dirty="0"/>
              <a:t> </a:t>
            </a:r>
            <a:r>
              <a:rPr lang="cs-CZ" dirty="0" smtClean="0"/>
              <a:t>50-70</a:t>
            </a:r>
            <a:r>
              <a:rPr lang="cs-CZ" dirty="0"/>
              <a:t>% pacientů </a:t>
            </a:r>
            <a:r>
              <a:rPr lang="cs-CZ" dirty="0" err="1"/>
              <a:t>neprežije</a:t>
            </a:r>
            <a:r>
              <a:rPr lang="cs-CZ" dirty="0"/>
              <a:t> 1 rok</a:t>
            </a:r>
          </a:p>
          <a:p>
            <a:r>
              <a:rPr lang="cs-CZ" dirty="0"/>
              <a:t> </a:t>
            </a:r>
            <a:r>
              <a:rPr lang="cs-CZ" dirty="0" smtClean="0"/>
              <a:t>Jen </a:t>
            </a:r>
            <a:r>
              <a:rPr lang="cs-CZ" dirty="0"/>
              <a:t>12% obnovení původní soběstačnosti v 1.roce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22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648" y="1628800"/>
            <a:ext cx="8153400" cy="4495800"/>
          </a:xfrm>
        </p:spPr>
        <p:txBody>
          <a:bodyPr>
            <a:noAutofit/>
          </a:bodyPr>
          <a:lstStyle/>
          <a:p>
            <a:r>
              <a:rPr lang="cs-CZ" sz="2100" dirty="0">
                <a:latin typeface="Arial" pitchFamily="34" charset="0"/>
                <a:cs typeface="Arial" pitchFamily="34" charset="0"/>
              </a:rPr>
              <a:t>Reakce organismu na stres univerzální-  zánětlivá/cytokinová a neuroendokrinní.</a:t>
            </a:r>
          </a:p>
          <a:p>
            <a:r>
              <a:rPr lang="cs-CZ" sz="2100" dirty="0">
                <a:latin typeface="Arial" pitchFamily="34" charset="0"/>
                <a:cs typeface="Arial" pitchFamily="34" charset="0"/>
              </a:rPr>
              <a:t>Metabolická </a:t>
            </a:r>
            <a:r>
              <a:rPr lang="cs-CZ" sz="2100" dirty="0" err="1">
                <a:latin typeface="Arial" pitchFamily="34" charset="0"/>
                <a:cs typeface="Arial" pitchFamily="34" charset="0"/>
              </a:rPr>
              <a:t>odpověd</a:t>
            </a:r>
            <a:r>
              <a:rPr lang="cs-CZ" sz="2100" dirty="0">
                <a:latin typeface="Arial" pitchFamily="34" charset="0"/>
                <a:cs typeface="Arial" pitchFamily="34" charset="0"/>
              </a:rPr>
              <a:t> organismu zajištuje potřeby zvýšených energetických nároků během akutní fáze.                                   Chybí však alternativní zdroj energie jako u prostého hladovění, rozvíjí se </a:t>
            </a:r>
            <a:r>
              <a:rPr lang="cs-CZ" sz="2100" dirty="0" err="1">
                <a:latin typeface="Arial" pitchFamily="34" charset="0"/>
                <a:cs typeface="Arial" pitchFamily="34" charset="0"/>
              </a:rPr>
              <a:t>autokanibalismus</a:t>
            </a:r>
            <a:r>
              <a:rPr lang="cs-CZ" sz="2100" dirty="0">
                <a:latin typeface="Arial" pitchFamily="34" charset="0"/>
                <a:cs typeface="Arial" pitchFamily="34" charset="0"/>
              </a:rPr>
              <a:t> vlastních bílkovin (svalů)!.</a:t>
            </a:r>
          </a:p>
          <a:p>
            <a:r>
              <a:rPr lang="cs-CZ" sz="2100" dirty="0">
                <a:latin typeface="Arial" pitchFamily="34" charset="0"/>
                <a:cs typeface="Arial" pitchFamily="34" charset="0"/>
              </a:rPr>
              <a:t>Těžký průběh nemoci  může způsobit ztrátu až 1kg svalu/den. </a:t>
            </a:r>
          </a:p>
          <a:p>
            <a:r>
              <a:rPr lang="cs-CZ" sz="2100" dirty="0">
                <a:latin typeface="Arial" pitchFamily="34" charset="0"/>
                <a:cs typeface="Arial" pitchFamily="34" charset="0"/>
              </a:rPr>
              <a:t>Pro intenzivní medicínu je důležitá výchozí svalová hmota</a:t>
            </a:r>
          </a:p>
          <a:p>
            <a:pPr marL="0" indent="0">
              <a:buNone/>
            </a:pPr>
            <a:r>
              <a:rPr lang="cs-CZ" sz="2100" dirty="0">
                <a:latin typeface="Arial" pitchFamily="34" charset="0"/>
                <a:cs typeface="Arial" pitchFamily="34" charset="0"/>
              </a:rPr>
              <a:t>  </a:t>
            </a:r>
            <a:r>
              <a:rPr lang="cs-CZ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1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2100" i="1" dirty="0">
                <a:latin typeface="Arial" pitchFamily="34" charset="0"/>
                <a:cs typeface="Arial" pitchFamily="34" charset="0"/>
              </a:rPr>
              <a:t>LBM-</a:t>
            </a:r>
            <a:r>
              <a:rPr lang="cs-CZ" sz="2100" i="1" dirty="0" err="1">
                <a:latin typeface="Arial" pitchFamily="34" charset="0"/>
                <a:cs typeface="Arial" pitchFamily="34" charset="0"/>
              </a:rPr>
              <a:t>lean</a:t>
            </a:r>
            <a:r>
              <a:rPr lang="cs-CZ" sz="2100" i="1" dirty="0">
                <a:latin typeface="Arial" pitchFamily="34" charset="0"/>
                <a:cs typeface="Arial" pitchFamily="34" charset="0"/>
              </a:rPr>
              <a:t> body </a:t>
            </a:r>
            <a:r>
              <a:rPr lang="cs-CZ" sz="2100" i="1" dirty="0" err="1">
                <a:latin typeface="Arial" pitchFamily="34" charset="0"/>
                <a:cs typeface="Arial" pitchFamily="34" charset="0"/>
              </a:rPr>
              <a:t>mass</a:t>
            </a:r>
            <a:r>
              <a:rPr lang="cs-CZ" sz="2100" i="1" dirty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100" dirty="0" smtClean="0">
                <a:latin typeface="Arial" pitchFamily="34" charset="0"/>
                <a:cs typeface="Arial" pitchFamily="34" charset="0"/>
              </a:rPr>
              <a:t>Vyšší </a:t>
            </a:r>
            <a:r>
              <a:rPr lang="cs-CZ" sz="2100" dirty="0">
                <a:latin typeface="Arial" pitchFamily="34" charset="0"/>
                <a:cs typeface="Arial" pitchFamily="34" charset="0"/>
              </a:rPr>
              <a:t>riziko logicky vyplývá pro vstupně malnutriční pacienty</a:t>
            </a:r>
          </a:p>
          <a:p>
            <a:pPr marL="0" indent="0">
              <a:buNone/>
            </a:pPr>
            <a:r>
              <a:rPr lang="cs-CZ" sz="2100" dirty="0">
                <a:latin typeface="Arial" pitchFamily="34" charset="0"/>
                <a:cs typeface="Arial" pitchFamily="34" charset="0"/>
              </a:rPr>
              <a:t>   </a:t>
            </a:r>
            <a:r>
              <a:rPr lang="cs-CZ" sz="21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2100" i="1" dirty="0" err="1" smtClean="0">
                <a:latin typeface="Arial" pitchFamily="34" charset="0"/>
                <a:cs typeface="Arial" pitchFamily="34" charset="0"/>
              </a:rPr>
              <a:t>sarkopenická</a:t>
            </a:r>
            <a:r>
              <a:rPr lang="cs-CZ" sz="2100" i="1" dirty="0" smtClean="0">
                <a:latin typeface="Arial" pitchFamily="34" charset="0"/>
                <a:cs typeface="Arial" pitchFamily="34" charset="0"/>
              </a:rPr>
              <a:t> obezita, podvýživa s BMI pod 18kg/m2)</a:t>
            </a:r>
            <a:endParaRPr lang="cs-CZ" sz="2100" i="1" dirty="0">
              <a:latin typeface="Arial" pitchFamily="34" charset="0"/>
              <a:cs typeface="Arial" pitchFamily="34" charset="0"/>
            </a:endParaRPr>
          </a:p>
          <a:p>
            <a:r>
              <a:rPr lang="cs-CZ" sz="2100" dirty="0" smtClean="0">
                <a:latin typeface="Arial" pitchFamily="34" charset="0"/>
                <a:cs typeface="Arial" pitchFamily="34" charset="0"/>
              </a:rPr>
              <a:t>Kritický </a:t>
            </a:r>
            <a:r>
              <a:rPr lang="cs-CZ" sz="2100" dirty="0">
                <a:latin typeface="Arial" pitchFamily="34" charset="0"/>
                <a:cs typeface="Arial" pitchFamily="34" charset="0"/>
              </a:rPr>
              <a:t>pokles bílkovin spojený se smrtí se popisuje poklesem hodnoty pod 50% (10-14 dní neléčený kriticky nemocný)</a:t>
            </a:r>
          </a:p>
          <a:p>
            <a:pPr marL="0" indent="0">
              <a:buNone/>
            </a:pPr>
            <a:endParaRPr lang="cs-CZ" sz="2100" dirty="0">
              <a:latin typeface="Arial" pitchFamily="34" charset="0"/>
              <a:cs typeface="Arial" pitchFamily="34" charset="0"/>
            </a:endParaRPr>
          </a:p>
          <a:p>
            <a:endParaRPr lang="cs-CZ" sz="2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6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Prosté hladovění versus stresové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625" y="1905000"/>
            <a:ext cx="6098739" cy="3895725"/>
          </a:xfrm>
        </p:spPr>
      </p:pic>
    </p:spTree>
    <p:extLst>
      <p:ext uri="{BB962C8B-B14F-4D97-AF65-F5344CB8AC3E}">
        <p14:creationId xmlns:p14="http://schemas.microsoft.com/office/powerpoint/2010/main" val="9294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n-lt"/>
              </a:rPr>
              <a:t>Opravdu rizikový pacient 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b="1" dirty="0"/>
              <a:t>hmotnost</a:t>
            </a:r>
            <a:r>
              <a:rPr lang="cs-CZ" sz="2200" dirty="0"/>
              <a:t>			</a:t>
            </a:r>
            <a:r>
              <a:rPr lang="cs-CZ" sz="2200" dirty="0" smtClean="0"/>
              <a:t>        18,5 </a:t>
            </a:r>
            <a:r>
              <a:rPr lang="cs-CZ" sz="2200" dirty="0">
                <a:sym typeface="Symbol"/>
              </a:rPr>
              <a:t> BMI  35</a:t>
            </a:r>
            <a:endParaRPr lang="cs-CZ" sz="2200" dirty="0"/>
          </a:p>
          <a:p>
            <a:r>
              <a:rPr lang="cs-CZ" sz="2200" b="1" dirty="0"/>
              <a:t>změna hmotnosti</a:t>
            </a:r>
            <a:r>
              <a:rPr lang="cs-CZ" sz="2200" dirty="0"/>
              <a:t>		</a:t>
            </a:r>
            <a:r>
              <a:rPr lang="cs-CZ" sz="2200" dirty="0" smtClean="0"/>
              <a:t>        -</a:t>
            </a:r>
            <a:r>
              <a:rPr lang="cs-CZ" sz="2200" dirty="0"/>
              <a:t>5% /3měs. nebo -10%/6měs. </a:t>
            </a:r>
          </a:p>
          <a:p>
            <a:r>
              <a:rPr lang="cs-CZ" sz="2200" b="1" dirty="0"/>
              <a:t>svaly	</a:t>
            </a:r>
            <a:r>
              <a:rPr lang="cs-CZ" sz="2200" dirty="0"/>
              <a:t>			</a:t>
            </a:r>
            <a:r>
              <a:rPr lang="cs-CZ" sz="2200" dirty="0" smtClean="0"/>
              <a:t>         </a:t>
            </a:r>
            <a:r>
              <a:rPr lang="cs-CZ" sz="2200" dirty="0" err="1" smtClean="0"/>
              <a:t>sarkopenie</a:t>
            </a:r>
            <a:r>
              <a:rPr lang="cs-CZ" sz="2200" dirty="0" smtClean="0"/>
              <a:t> </a:t>
            </a:r>
            <a:r>
              <a:rPr lang="cs-CZ" sz="2200" dirty="0"/>
              <a:t>M</a:t>
            </a:r>
            <a:r>
              <a:rPr lang="cs-CZ" sz="2200" dirty="0">
                <a:sym typeface="Symbol"/>
              </a:rPr>
              <a:t>7kg/m</a:t>
            </a:r>
            <a:r>
              <a:rPr lang="cs-CZ" sz="2200" baseline="30000" dirty="0">
                <a:sym typeface="Symbol"/>
              </a:rPr>
              <a:t>2</a:t>
            </a:r>
            <a:r>
              <a:rPr lang="cs-CZ" sz="2200" dirty="0">
                <a:sym typeface="Symbol"/>
              </a:rPr>
              <a:t>, Ž5kg/m</a:t>
            </a:r>
            <a:r>
              <a:rPr lang="cs-CZ" sz="2200" baseline="30000" dirty="0">
                <a:sym typeface="Symbol"/>
              </a:rPr>
              <a:t>2</a:t>
            </a:r>
          </a:p>
          <a:p>
            <a:pPr>
              <a:buNone/>
            </a:pPr>
            <a:r>
              <a:rPr lang="cs-CZ" sz="2200" dirty="0">
                <a:sym typeface="Symbol"/>
              </a:rPr>
              <a:t>					</a:t>
            </a:r>
            <a:r>
              <a:rPr lang="cs-CZ" sz="2200" dirty="0" smtClean="0">
                <a:sym typeface="Symbol"/>
              </a:rPr>
              <a:t>         </a:t>
            </a:r>
            <a:r>
              <a:rPr lang="cs-CZ" sz="2200" dirty="0">
                <a:sym typeface="Symbol"/>
              </a:rPr>
              <a:t>svalové síly, soběstačnosti</a:t>
            </a:r>
            <a:endParaRPr lang="cs-CZ" sz="2200" dirty="0"/>
          </a:p>
          <a:p>
            <a:r>
              <a:rPr lang="cs-CZ" sz="2200" b="1" dirty="0"/>
              <a:t>hladovění předcházející</a:t>
            </a:r>
            <a:r>
              <a:rPr lang="cs-CZ" sz="2200" dirty="0"/>
              <a:t>	</a:t>
            </a:r>
            <a:r>
              <a:rPr lang="cs-CZ" sz="2200" dirty="0" smtClean="0"/>
              <a:t> 	       </a:t>
            </a:r>
            <a:r>
              <a:rPr lang="cs-CZ" sz="2200" dirty="0" smtClean="0">
                <a:sym typeface="Symbol"/>
              </a:rPr>
              <a:t> </a:t>
            </a:r>
            <a:r>
              <a:rPr lang="cs-CZ" sz="2200" dirty="0">
                <a:sym typeface="Symbol"/>
              </a:rPr>
              <a:t> 50% denní potřeby  5-7 dní</a:t>
            </a:r>
          </a:p>
          <a:p>
            <a:r>
              <a:rPr lang="cs-CZ" sz="2200" b="1" dirty="0">
                <a:sym typeface="Symbol"/>
              </a:rPr>
              <a:t>hladovění předpokládané</a:t>
            </a:r>
            <a:r>
              <a:rPr lang="cs-CZ" sz="2200" dirty="0">
                <a:sym typeface="Symbol"/>
              </a:rPr>
              <a:t>	 </a:t>
            </a:r>
            <a:r>
              <a:rPr lang="cs-CZ" sz="2200" dirty="0" smtClean="0">
                <a:sym typeface="Symbol"/>
              </a:rPr>
              <a:t>        </a:t>
            </a:r>
            <a:r>
              <a:rPr lang="cs-CZ" sz="2200" dirty="0">
                <a:sym typeface="Symbol"/>
              </a:rPr>
              <a:t> 7dní  50% denní potřeby</a:t>
            </a:r>
          </a:p>
          <a:p>
            <a:pPr>
              <a:buNone/>
            </a:pPr>
            <a:r>
              <a:rPr lang="cs-CZ" sz="2200" dirty="0">
                <a:sym typeface="Symbol"/>
              </a:rPr>
              <a:t>					 </a:t>
            </a:r>
            <a:r>
              <a:rPr lang="cs-CZ" sz="2200" dirty="0" smtClean="0">
                <a:sym typeface="Symbol"/>
              </a:rPr>
              <a:t>         </a:t>
            </a:r>
            <a:r>
              <a:rPr lang="cs-CZ" sz="2200" dirty="0">
                <a:sym typeface="Symbol"/>
              </a:rPr>
              <a:t>10dní  60% denní potřeby </a:t>
            </a:r>
          </a:p>
          <a:p>
            <a:r>
              <a:rPr lang="cs-CZ" sz="2200" b="1" dirty="0"/>
              <a:t>imunita</a:t>
            </a:r>
            <a:r>
              <a:rPr lang="cs-CZ" sz="2200" dirty="0"/>
              <a:t>			 </a:t>
            </a:r>
            <a:r>
              <a:rPr lang="cs-CZ" sz="2200" dirty="0" smtClean="0"/>
              <a:t>        </a:t>
            </a:r>
            <a:r>
              <a:rPr lang="cs-CZ" sz="2200" dirty="0" err="1" smtClean="0"/>
              <a:t>recid</a:t>
            </a:r>
            <a:r>
              <a:rPr lang="cs-CZ" sz="2200" dirty="0"/>
              <a:t>. </a:t>
            </a:r>
            <a:r>
              <a:rPr lang="cs-CZ" sz="2200" dirty="0" err="1"/>
              <a:t>infekty</a:t>
            </a:r>
            <a:r>
              <a:rPr lang="cs-CZ" sz="2200" dirty="0"/>
              <a:t>, </a:t>
            </a:r>
            <a:r>
              <a:rPr lang="cs-CZ" sz="2200" dirty="0">
                <a:sym typeface="Symbol"/>
              </a:rPr>
              <a:t>hojení ran</a:t>
            </a:r>
            <a:r>
              <a:rPr lang="cs-CZ" sz="2200" dirty="0"/>
              <a:t> </a:t>
            </a:r>
          </a:p>
          <a:p>
            <a:pPr lvl="0"/>
            <a:r>
              <a:rPr lang="cs-CZ" sz="2200" b="1" dirty="0"/>
              <a:t>nemoc = katabolismus</a:t>
            </a:r>
            <a:r>
              <a:rPr lang="cs-CZ" sz="2200" dirty="0"/>
              <a:t>	</a:t>
            </a:r>
            <a:r>
              <a:rPr lang="cs-CZ" sz="2200" dirty="0" smtClean="0"/>
              <a:t>	        </a:t>
            </a:r>
            <a:r>
              <a:rPr lang="cs-CZ" sz="2200" dirty="0" smtClean="0">
                <a:sym typeface="Symbol"/>
              </a:rPr>
              <a:t></a:t>
            </a:r>
            <a:r>
              <a:rPr lang="cs-CZ" sz="2200" dirty="0"/>
              <a:t>zánětlivá odpověď, </a:t>
            </a:r>
            <a:r>
              <a:rPr lang="cs-CZ" sz="2200" dirty="0">
                <a:sym typeface="Symbol"/>
              </a:rPr>
              <a:t></a:t>
            </a:r>
            <a:r>
              <a:rPr lang="cs-CZ" sz="2200" dirty="0" smtClean="0">
                <a:sym typeface="Symbol"/>
              </a:rPr>
              <a:t>katabolismus </a:t>
            </a:r>
          </a:p>
          <a:p>
            <a:pPr marL="0" lvl="0" indent="0">
              <a:buNone/>
            </a:pPr>
            <a:r>
              <a:rPr lang="cs-CZ" sz="2200" dirty="0">
                <a:sym typeface="Symbol"/>
              </a:rPr>
              <a:t> </a:t>
            </a:r>
            <a:r>
              <a:rPr lang="cs-CZ" sz="2200" dirty="0" smtClean="0">
                <a:sym typeface="Symbol"/>
              </a:rPr>
              <a:t>				</a:t>
            </a:r>
            <a:r>
              <a:rPr lang="cs-CZ" sz="2200" dirty="0">
                <a:sym typeface="Symbol"/>
              </a:rPr>
              <a:t> </a:t>
            </a:r>
            <a:r>
              <a:rPr lang="cs-CZ" sz="2200" dirty="0" smtClean="0">
                <a:sym typeface="Symbol"/>
              </a:rPr>
              <a:t>        </a:t>
            </a:r>
            <a:r>
              <a:rPr lang="cs-CZ" sz="2200" dirty="0" err="1" smtClean="0">
                <a:sym typeface="Symbol"/>
              </a:rPr>
              <a:t>dU</a:t>
            </a:r>
            <a:r>
              <a:rPr lang="cs-CZ" sz="2200" dirty="0" smtClean="0">
                <a:sym typeface="Symbol"/>
              </a:rPr>
              <a:t>-N  20g/d</a:t>
            </a:r>
          </a:p>
          <a:p>
            <a:pPr marL="0" lvl="0" indent="0">
              <a:buNone/>
            </a:pPr>
            <a:r>
              <a:rPr lang="cs-CZ" sz="2200" dirty="0">
                <a:sym typeface="Symbol"/>
              </a:rPr>
              <a:t>	</a:t>
            </a:r>
            <a:r>
              <a:rPr lang="cs-CZ" sz="2200" dirty="0" smtClean="0">
                <a:sym typeface="Symbol"/>
              </a:rPr>
              <a:t>			</a:t>
            </a:r>
            <a:r>
              <a:rPr lang="cs-CZ" sz="2200" dirty="0">
                <a:sym typeface="Symbol"/>
              </a:rPr>
              <a:t> </a:t>
            </a:r>
            <a:r>
              <a:rPr lang="cs-CZ" sz="2200" dirty="0" smtClean="0">
                <a:sym typeface="Symbol"/>
              </a:rPr>
              <a:t>        přítomnost chronického onemocnění</a:t>
            </a:r>
            <a:endParaRPr lang="cs-CZ" sz="2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5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n-lt"/>
              </a:rPr>
              <a:t>Nutriční cíle na JIP 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Energie:</a:t>
            </a:r>
          </a:p>
          <a:p>
            <a:pPr marL="0" indent="0">
              <a:buNone/>
            </a:pPr>
            <a:r>
              <a:rPr lang="cs-CZ" dirty="0" smtClean="0"/>
              <a:t>  - nepřímá kalorimetrie (zlatý standard)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</a:t>
            </a:r>
            <a:r>
              <a:rPr lang="cs-CZ" dirty="0" smtClean="0"/>
              <a:t> - formule (25-30 kcal/kg BW)</a:t>
            </a:r>
            <a:endParaRPr lang="cs-CZ" sz="1200" dirty="0"/>
          </a:p>
          <a:p>
            <a:r>
              <a:rPr lang="cs-CZ" b="1" dirty="0" smtClean="0"/>
              <a:t>Protein: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/>
              <a:t> </a:t>
            </a:r>
            <a:r>
              <a:rPr lang="cs-CZ" b="1" dirty="0" smtClean="0"/>
              <a:t> </a:t>
            </a:r>
            <a:r>
              <a:rPr lang="cs-CZ" dirty="0" smtClean="0"/>
              <a:t>- ESPEN: 1,3-1,5g/kg/BW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</a:t>
            </a:r>
            <a:r>
              <a:rPr lang="cs-CZ" dirty="0" smtClean="0"/>
              <a:t> - ASPEN: podle BMI (&lt;30:1,2-2,0g; 30-40:2,0g; &gt;40:2,5g)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34243" y="4551092"/>
            <a:ext cx="720566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sz="1400" i="1" dirty="0" smtClean="0"/>
              <a:t>BW </a:t>
            </a:r>
            <a:r>
              <a:rPr lang="cs-CZ" sz="1400" dirty="0"/>
              <a:t>rozlišujeme </a:t>
            </a:r>
            <a:r>
              <a:rPr lang="cs-CZ" sz="1400" i="1" dirty="0"/>
              <a:t>ABW, IBW</a:t>
            </a:r>
            <a:r>
              <a:rPr lang="cs-CZ" sz="1400" dirty="0"/>
              <a:t> a </a:t>
            </a:r>
            <a:r>
              <a:rPr lang="cs-CZ" sz="1400" i="1" dirty="0"/>
              <a:t>Adj.BW</a:t>
            </a:r>
            <a:r>
              <a:rPr lang="cs-CZ" sz="1400" dirty="0"/>
              <a:t>.</a:t>
            </a:r>
          </a:p>
          <a:p>
            <a:r>
              <a:rPr lang="cs-CZ" sz="1400" i="1" dirty="0"/>
              <a:t>IBW</a:t>
            </a:r>
            <a:r>
              <a:rPr lang="cs-CZ" sz="1400" dirty="0"/>
              <a:t>: pokud rozdíl </a:t>
            </a:r>
            <a:r>
              <a:rPr lang="cs-CZ" sz="1400" i="1" dirty="0"/>
              <a:t>ABW-IBW</a:t>
            </a:r>
            <a:r>
              <a:rPr lang="cs-CZ" sz="1400" dirty="0"/>
              <a:t>(výška-100) je &lt; 10%; </a:t>
            </a:r>
            <a:r>
              <a:rPr lang="cs-CZ" sz="1400" i="1" dirty="0"/>
              <a:t>ABW</a:t>
            </a:r>
            <a:r>
              <a:rPr lang="cs-CZ" sz="1400" dirty="0"/>
              <a:t>: pokud </a:t>
            </a:r>
            <a:r>
              <a:rPr lang="cs-CZ" sz="1400" i="1" dirty="0"/>
              <a:t>ABW&lt; 90% IBW</a:t>
            </a:r>
          </a:p>
          <a:p>
            <a:r>
              <a:rPr lang="cs-CZ" sz="1400" i="1" dirty="0"/>
              <a:t>Adj.BW</a:t>
            </a:r>
            <a:r>
              <a:rPr lang="cs-CZ" sz="1400" dirty="0"/>
              <a:t>: pokud </a:t>
            </a:r>
            <a:r>
              <a:rPr lang="cs-CZ" sz="1400" i="1" dirty="0"/>
              <a:t>ABW&gt;120% IBW</a:t>
            </a:r>
            <a:r>
              <a:rPr lang="cs-CZ" sz="1400" dirty="0"/>
              <a:t>; </a:t>
            </a:r>
            <a:r>
              <a:rPr lang="cs-CZ" sz="1400" i="1" dirty="0"/>
              <a:t>Adj.BW= (ABW-IBW)x 0,25 + IBW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34243" y="59112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(1)</a:t>
            </a:r>
            <a:r>
              <a:rPr lang="cs-CZ" sz="900" dirty="0"/>
              <a:t> </a:t>
            </a:r>
            <a:r>
              <a:rPr lang="cs-CZ" sz="900" dirty="0" err="1" smtClean="0"/>
              <a:t>Taylor</a:t>
            </a:r>
            <a:r>
              <a:rPr lang="cs-CZ" sz="900" dirty="0" smtClean="0"/>
              <a:t> </a:t>
            </a:r>
            <a:r>
              <a:rPr lang="cs-CZ" sz="900" dirty="0"/>
              <a:t>BE et al. </a:t>
            </a:r>
            <a:r>
              <a:rPr lang="cs-CZ" sz="900" dirty="0" err="1"/>
              <a:t>Guidelines</a:t>
            </a:r>
            <a:r>
              <a:rPr lang="cs-CZ" sz="900" dirty="0"/>
              <a:t> </a:t>
            </a:r>
            <a:r>
              <a:rPr lang="cs-CZ" sz="900" dirty="0" err="1"/>
              <a:t>for</a:t>
            </a:r>
            <a:r>
              <a:rPr lang="cs-CZ" sz="900" dirty="0"/>
              <a:t> </a:t>
            </a:r>
            <a:r>
              <a:rPr lang="cs-CZ" sz="900" dirty="0" err="1"/>
              <a:t>the</a:t>
            </a:r>
            <a:r>
              <a:rPr lang="cs-CZ" sz="900" dirty="0"/>
              <a:t> </a:t>
            </a:r>
            <a:r>
              <a:rPr lang="cs-CZ" sz="900" dirty="0" err="1"/>
              <a:t>Provision</a:t>
            </a:r>
            <a:r>
              <a:rPr lang="cs-CZ" sz="900" dirty="0"/>
              <a:t> and </a:t>
            </a:r>
            <a:r>
              <a:rPr lang="cs-CZ" sz="900" dirty="0" err="1"/>
              <a:t>Assessment</a:t>
            </a:r>
            <a:r>
              <a:rPr lang="cs-CZ" sz="900" dirty="0"/>
              <a:t> </a:t>
            </a:r>
            <a:r>
              <a:rPr lang="cs-CZ" sz="900" dirty="0" err="1"/>
              <a:t>of</a:t>
            </a:r>
            <a:r>
              <a:rPr lang="cs-CZ" sz="900" dirty="0"/>
              <a:t> </a:t>
            </a:r>
            <a:r>
              <a:rPr lang="cs-CZ" sz="900" dirty="0" err="1"/>
              <a:t>Nutrition</a:t>
            </a:r>
            <a:r>
              <a:rPr lang="cs-CZ" sz="900" dirty="0"/>
              <a:t> Support </a:t>
            </a:r>
            <a:r>
              <a:rPr lang="cs-CZ" sz="900" dirty="0" err="1"/>
              <a:t>Therapy</a:t>
            </a:r>
            <a:r>
              <a:rPr lang="cs-CZ" sz="900" dirty="0"/>
              <a:t> in </a:t>
            </a:r>
            <a:r>
              <a:rPr lang="cs-CZ" sz="900" dirty="0" err="1" smtClean="0"/>
              <a:t>the</a:t>
            </a:r>
            <a:r>
              <a:rPr lang="cs-CZ" sz="900" dirty="0" smtClean="0"/>
              <a:t> </a:t>
            </a:r>
            <a:r>
              <a:rPr lang="cs-CZ" sz="900" dirty="0" err="1" smtClean="0"/>
              <a:t>Adult</a:t>
            </a:r>
            <a:r>
              <a:rPr lang="cs-CZ" sz="900" dirty="0"/>
              <a:t> </a:t>
            </a:r>
            <a:r>
              <a:rPr lang="cs-CZ" sz="900" dirty="0" smtClean="0"/>
              <a:t>  </a:t>
            </a:r>
            <a:r>
              <a:rPr lang="cs-CZ" sz="900" dirty="0" err="1" smtClean="0"/>
              <a:t>Critically</a:t>
            </a:r>
            <a:r>
              <a:rPr lang="cs-CZ" sz="900" dirty="0" smtClean="0"/>
              <a:t> </a:t>
            </a:r>
            <a:r>
              <a:rPr lang="cs-CZ" sz="900" dirty="0" err="1"/>
              <a:t>Ill</a:t>
            </a:r>
            <a:r>
              <a:rPr lang="cs-CZ" sz="900" dirty="0"/>
              <a:t>  </a:t>
            </a:r>
            <a:r>
              <a:rPr lang="cs-CZ" sz="900" dirty="0" err="1"/>
              <a:t>Patient</a:t>
            </a:r>
            <a:r>
              <a:rPr lang="cs-CZ" sz="900" dirty="0"/>
              <a:t>:(SCCM )and (A.S.P.E.N.). </a:t>
            </a:r>
            <a:r>
              <a:rPr lang="cs-CZ" sz="900" dirty="0" err="1"/>
              <a:t>Crit</a:t>
            </a:r>
            <a:r>
              <a:rPr lang="cs-CZ" sz="900" dirty="0"/>
              <a:t> Care Med 2016;44:390-438</a:t>
            </a:r>
            <a:r>
              <a:rPr lang="cs-CZ" sz="900" dirty="0" smtClean="0"/>
              <a:t>.</a:t>
            </a:r>
          </a:p>
          <a:p>
            <a:r>
              <a:rPr lang="cs-CZ" sz="900" dirty="0" smtClean="0"/>
              <a:t>(2) </a:t>
            </a:r>
            <a:r>
              <a:rPr lang="cs-CZ" sz="900" dirty="0"/>
              <a:t>Singer P, Berger MM, Van den </a:t>
            </a:r>
            <a:r>
              <a:rPr lang="cs-CZ" sz="900" dirty="0" err="1"/>
              <a:t>Berghe</a:t>
            </a:r>
            <a:r>
              <a:rPr lang="cs-CZ" sz="900" dirty="0"/>
              <a:t> G, et al. ESPEN </a:t>
            </a:r>
            <a:r>
              <a:rPr lang="cs-CZ" sz="900" dirty="0" err="1"/>
              <a:t>guidelines</a:t>
            </a:r>
            <a:r>
              <a:rPr lang="cs-CZ" sz="900" dirty="0"/>
              <a:t> on </a:t>
            </a:r>
            <a:r>
              <a:rPr lang="cs-CZ" sz="900" dirty="0" err="1"/>
              <a:t>parenteral</a:t>
            </a:r>
            <a:r>
              <a:rPr lang="cs-CZ" sz="900" dirty="0"/>
              <a:t> </a:t>
            </a:r>
            <a:r>
              <a:rPr lang="cs-CZ" sz="900" dirty="0" err="1"/>
              <a:t>nutrition</a:t>
            </a:r>
            <a:r>
              <a:rPr lang="cs-CZ" sz="900" dirty="0"/>
              <a:t>: </a:t>
            </a:r>
            <a:r>
              <a:rPr lang="cs-CZ" sz="900" dirty="0" err="1"/>
              <a:t>intensive</a:t>
            </a:r>
            <a:r>
              <a:rPr lang="cs-CZ" sz="900" dirty="0"/>
              <a:t> care. </a:t>
            </a:r>
            <a:r>
              <a:rPr lang="cs-CZ" sz="900" dirty="0" err="1"/>
              <a:t>Clin</a:t>
            </a:r>
            <a:r>
              <a:rPr lang="cs-CZ" sz="900" dirty="0"/>
              <a:t>  </a:t>
            </a:r>
            <a:r>
              <a:rPr lang="cs-CZ" sz="900" dirty="0" err="1" smtClean="0"/>
              <a:t>Nutr</a:t>
            </a:r>
            <a:r>
              <a:rPr lang="cs-CZ" sz="900" dirty="0" smtClean="0"/>
              <a:t> </a:t>
            </a:r>
            <a:r>
              <a:rPr lang="cs-CZ" sz="900" dirty="0"/>
              <a:t>2009; </a:t>
            </a:r>
            <a:r>
              <a:rPr lang="cs-CZ" sz="900" dirty="0" smtClean="0"/>
              <a:t>28:387-400.</a:t>
            </a:r>
          </a:p>
          <a:p>
            <a:r>
              <a:rPr lang="cs-CZ" sz="900" dirty="0" smtClean="0"/>
              <a:t>(3) </a:t>
            </a:r>
            <a:r>
              <a:rPr lang="cs-CZ" sz="900" dirty="0" err="1"/>
              <a:t>McClave</a:t>
            </a:r>
            <a:r>
              <a:rPr lang="cs-CZ" sz="900" dirty="0"/>
              <a:t> SASPEN.( </a:t>
            </a:r>
            <a:r>
              <a:rPr lang="cs-CZ" sz="900" dirty="0" err="1"/>
              <a:t>Board</a:t>
            </a:r>
            <a:r>
              <a:rPr lang="cs-CZ" sz="900" dirty="0"/>
              <a:t> </a:t>
            </a:r>
            <a:r>
              <a:rPr lang="cs-CZ" sz="900" dirty="0" err="1"/>
              <a:t>of</a:t>
            </a:r>
            <a:r>
              <a:rPr lang="cs-CZ" sz="900" dirty="0"/>
              <a:t> </a:t>
            </a:r>
            <a:r>
              <a:rPr lang="cs-CZ" sz="900" dirty="0" err="1"/>
              <a:t>directors</a:t>
            </a:r>
            <a:r>
              <a:rPr lang="cs-CZ" sz="900" dirty="0"/>
              <a:t> and </a:t>
            </a:r>
            <a:r>
              <a:rPr lang="cs-CZ" sz="900" dirty="0" err="1"/>
              <a:t>the</a:t>
            </a:r>
            <a:r>
              <a:rPr lang="cs-CZ" sz="900" dirty="0"/>
              <a:t> </a:t>
            </a:r>
            <a:r>
              <a:rPr lang="cs-CZ" sz="900" dirty="0" err="1" smtClean="0"/>
              <a:t>American</a:t>
            </a:r>
            <a:r>
              <a:rPr lang="cs-CZ" sz="900" dirty="0" smtClean="0"/>
              <a:t> </a:t>
            </a:r>
            <a:r>
              <a:rPr lang="cs-CZ" sz="900" dirty="0" err="1"/>
              <a:t>college</a:t>
            </a:r>
            <a:r>
              <a:rPr lang="cs-CZ" sz="900" dirty="0"/>
              <a:t> </a:t>
            </a:r>
            <a:r>
              <a:rPr lang="cs-CZ" sz="900" dirty="0" err="1"/>
              <a:t>of</a:t>
            </a:r>
            <a:r>
              <a:rPr lang="cs-CZ" sz="900" dirty="0"/>
              <a:t> </a:t>
            </a:r>
            <a:r>
              <a:rPr lang="cs-CZ" sz="900" dirty="0" err="1"/>
              <a:t>critical</a:t>
            </a:r>
            <a:r>
              <a:rPr lang="cs-CZ" sz="900" dirty="0"/>
              <a:t>  care </a:t>
            </a:r>
            <a:r>
              <a:rPr lang="cs-CZ" sz="900" dirty="0" err="1"/>
              <a:t>medicine</a:t>
            </a:r>
            <a:r>
              <a:rPr lang="cs-CZ" sz="900" dirty="0"/>
              <a:t>. </a:t>
            </a:r>
            <a:r>
              <a:rPr lang="cs-CZ" sz="900" dirty="0" err="1"/>
              <a:t>guidelines</a:t>
            </a:r>
            <a:r>
              <a:rPr lang="cs-CZ" sz="900" dirty="0"/>
              <a:t> </a:t>
            </a:r>
            <a:r>
              <a:rPr lang="cs-CZ" sz="900" dirty="0" err="1"/>
              <a:t>for</a:t>
            </a:r>
            <a:r>
              <a:rPr lang="cs-CZ" sz="900" dirty="0"/>
              <a:t> </a:t>
            </a:r>
            <a:r>
              <a:rPr lang="cs-CZ" sz="900" dirty="0" err="1"/>
              <a:t>the</a:t>
            </a:r>
            <a:r>
              <a:rPr lang="cs-CZ" sz="900" dirty="0"/>
              <a:t> </a:t>
            </a:r>
            <a:r>
              <a:rPr lang="cs-CZ" sz="900" dirty="0" smtClean="0"/>
              <a:t>   </a:t>
            </a:r>
            <a:r>
              <a:rPr lang="cs-CZ" sz="900" dirty="0" err="1" smtClean="0"/>
              <a:t>provision</a:t>
            </a:r>
            <a:r>
              <a:rPr lang="cs-CZ" sz="900" dirty="0" smtClean="0"/>
              <a:t> </a:t>
            </a:r>
            <a:r>
              <a:rPr lang="cs-CZ" sz="900" dirty="0"/>
              <a:t>and </a:t>
            </a:r>
            <a:r>
              <a:rPr lang="cs-CZ" sz="900" dirty="0" err="1"/>
              <a:t>assessment</a:t>
            </a:r>
            <a:r>
              <a:rPr lang="cs-CZ" sz="900" dirty="0"/>
              <a:t> </a:t>
            </a:r>
            <a:r>
              <a:rPr lang="cs-CZ" sz="900" dirty="0" err="1"/>
              <a:t>of</a:t>
            </a:r>
            <a:r>
              <a:rPr lang="cs-CZ" sz="900" dirty="0"/>
              <a:t> </a:t>
            </a:r>
            <a:r>
              <a:rPr lang="cs-CZ" sz="900" dirty="0" err="1"/>
              <a:t>nutrition</a:t>
            </a:r>
            <a:r>
              <a:rPr lang="cs-CZ" sz="900" dirty="0"/>
              <a:t> support </a:t>
            </a:r>
            <a:r>
              <a:rPr lang="cs-CZ" sz="900" dirty="0" err="1"/>
              <a:t>therapy</a:t>
            </a:r>
            <a:r>
              <a:rPr lang="cs-CZ" sz="900" dirty="0"/>
              <a:t> in </a:t>
            </a:r>
            <a:r>
              <a:rPr lang="cs-CZ" sz="900" dirty="0" err="1"/>
              <a:t>the</a:t>
            </a:r>
            <a:r>
              <a:rPr lang="cs-CZ" sz="900" dirty="0"/>
              <a:t> </a:t>
            </a:r>
            <a:r>
              <a:rPr lang="cs-CZ" sz="900" dirty="0" err="1"/>
              <a:t>adult</a:t>
            </a:r>
            <a:r>
              <a:rPr lang="cs-CZ" sz="900" dirty="0"/>
              <a:t> </a:t>
            </a:r>
            <a:r>
              <a:rPr lang="cs-CZ" sz="900" dirty="0" err="1"/>
              <a:t>critically</a:t>
            </a:r>
            <a:r>
              <a:rPr lang="cs-CZ" sz="900" dirty="0"/>
              <a:t> </a:t>
            </a:r>
            <a:r>
              <a:rPr lang="cs-CZ" sz="900" dirty="0" err="1"/>
              <a:t>ill</a:t>
            </a:r>
            <a:r>
              <a:rPr lang="cs-CZ" sz="900" dirty="0"/>
              <a:t> </a:t>
            </a:r>
            <a:r>
              <a:rPr lang="cs-CZ" sz="900" dirty="0" err="1"/>
              <a:t>patient</a:t>
            </a:r>
            <a:r>
              <a:rPr lang="cs-CZ" sz="900" dirty="0"/>
              <a:t>: (SCCM) and </a:t>
            </a:r>
            <a:endParaRPr lang="cs-CZ" sz="900" dirty="0" smtClean="0"/>
          </a:p>
          <a:p>
            <a:r>
              <a:rPr lang="cs-CZ" sz="900" dirty="0"/>
              <a:t> </a:t>
            </a:r>
            <a:r>
              <a:rPr lang="cs-CZ" sz="900" dirty="0" smtClean="0"/>
              <a:t>     (</a:t>
            </a:r>
            <a:r>
              <a:rPr lang="cs-CZ" sz="900" dirty="0"/>
              <a:t>A.S.P.E.N.)J </a:t>
            </a:r>
            <a:r>
              <a:rPr lang="cs-CZ" sz="900" dirty="0" err="1" smtClean="0"/>
              <a:t>Parentr</a:t>
            </a:r>
            <a:r>
              <a:rPr lang="cs-CZ" sz="900" dirty="0" smtClean="0"/>
              <a:t> </a:t>
            </a:r>
            <a:r>
              <a:rPr lang="cs-CZ" sz="900" dirty="0"/>
              <a:t>Enter Nutr2009; 33: 277e317</a:t>
            </a:r>
          </a:p>
        </p:txBody>
      </p:sp>
    </p:spTree>
    <p:extLst>
      <p:ext uri="{BB962C8B-B14F-4D97-AF65-F5344CB8AC3E}">
        <p14:creationId xmlns:p14="http://schemas.microsoft.com/office/powerpoint/2010/main" val="26148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75245"/>
            <a:ext cx="5054599" cy="4001095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+mn-lt"/>
              </a:rPr>
              <a:t>Doporučené </a:t>
            </a:r>
            <a:r>
              <a:rPr lang="cs-CZ" sz="4000" dirty="0">
                <a:latin typeface="+mn-lt"/>
              </a:rPr>
              <a:t>nutriční </a:t>
            </a:r>
            <a:r>
              <a:rPr lang="cs-CZ" sz="4000" dirty="0" smtClean="0">
                <a:latin typeface="+mn-lt"/>
              </a:rPr>
              <a:t>cíle </a:t>
            </a:r>
            <a:r>
              <a:rPr lang="cs-CZ" sz="4000" dirty="0">
                <a:latin typeface="+mn-lt"/>
              </a:rPr>
              <a:t>u kriticky nemocných na </a:t>
            </a:r>
            <a:r>
              <a:rPr lang="cs-CZ" sz="4000" dirty="0" smtClean="0">
                <a:latin typeface="+mn-lt"/>
              </a:rPr>
              <a:t>JIP</a:t>
            </a:r>
            <a:r>
              <a:rPr lang="cs-CZ" dirty="0"/>
              <a:t/>
            </a:r>
            <a:br>
              <a:rPr lang="cs-CZ" dirty="0"/>
            </a:br>
            <a:r>
              <a:rPr lang="cs-CZ" sz="2700" i="1" dirty="0" smtClean="0">
                <a:latin typeface="+mn-lt"/>
              </a:rPr>
              <a:t>(z výsledků observačních studii)</a:t>
            </a:r>
            <a:endParaRPr lang="cs-CZ" sz="2700" i="1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892799" y="1198246"/>
            <a:ext cx="6299199" cy="427809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D</a:t>
            </a:r>
            <a:r>
              <a:rPr lang="cs-CZ" b="1" dirty="0" smtClean="0"/>
              <a:t>obře živený pacient Nutric </a:t>
            </a:r>
            <a:r>
              <a:rPr lang="cs-CZ" b="1" dirty="0" err="1" smtClean="0"/>
              <a:t>score</a:t>
            </a:r>
            <a:r>
              <a:rPr lang="cs-CZ" b="1" dirty="0" smtClean="0"/>
              <a:t>: &lt;5(4):</a:t>
            </a:r>
          </a:p>
          <a:p>
            <a:r>
              <a:rPr lang="cs-CZ" dirty="0"/>
              <a:t> </a:t>
            </a:r>
            <a:r>
              <a:rPr lang="cs-CZ" dirty="0" smtClean="0"/>
              <a:t>     proteinové cíle 1,2-2,0g /kg IBW podpořené adekvátní    </a:t>
            </a:r>
          </a:p>
          <a:p>
            <a:r>
              <a:rPr lang="cs-CZ" dirty="0"/>
              <a:t> </a:t>
            </a:r>
            <a:r>
              <a:rPr lang="cs-CZ" dirty="0" smtClean="0"/>
              <a:t>     dodávkou energie &gt; 55-60 % kalkulované na IBW od 5. </a:t>
            </a:r>
            <a:r>
              <a:rPr lang="cs-CZ" smtClean="0"/>
              <a:t>(8.dne</a:t>
            </a:r>
            <a:r>
              <a:rPr lang="cs-CZ" dirty="0" smtClean="0"/>
              <a:t>),    </a:t>
            </a:r>
          </a:p>
          <a:p>
            <a:r>
              <a:rPr lang="cs-CZ" dirty="0"/>
              <a:t> </a:t>
            </a:r>
            <a:r>
              <a:rPr lang="cs-CZ" dirty="0" smtClean="0"/>
              <a:t>     pokud se pac. nerozjí.</a:t>
            </a:r>
            <a:endParaRPr lang="cs-CZ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Podvyživený pacient Nutric </a:t>
            </a:r>
            <a:r>
              <a:rPr lang="cs-CZ" b="1" dirty="0" err="1" smtClean="0"/>
              <a:t>score</a:t>
            </a:r>
            <a:r>
              <a:rPr lang="cs-CZ" b="1" dirty="0" smtClean="0"/>
              <a:t> &gt;5(4):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</a:t>
            </a:r>
            <a:r>
              <a:rPr lang="cs-CZ" dirty="0" smtClean="0"/>
              <a:t>proteinové cíle 1,2-2,0g /kg IBW podpořené adekvátní  </a:t>
            </a:r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/>
              <a:t>dodávkou energie </a:t>
            </a:r>
            <a:r>
              <a:rPr lang="cs-CZ" dirty="0" smtClean="0"/>
              <a:t>&gt;60% od 1. dne po oběhové stabilizaci.</a:t>
            </a:r>
          </a:p>
          <a:p>
            <a:r>
              <a:rPr lang="cs-CZ" sz="2000" dirty="0" smtClean="0"/>
              <a:t>      </a:t>
            </a:r>
            <a:r>
              <a:rPr lang="cs-CZ" i="1" dirty="0" smtClean="0"/>
              <a:t>(d0-5</a:t>
            </a:r>
            <a:r>
              <a:rPr lang="cs-CZ" i="1" dirty="0"/>
              <a:t>: 15-25kcal; d+5: 25-30kcal /kg </a:t>
            </a:r>
            <a:r>
              <a:rPr lang="cs-CZ" i="1" dirty="0" smtClean="0"/>
              <a:t>IBW-preferovány    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bílkoviny!!!)</a:t>
            </a:r>
            <a:r>
              <a:rPr lang="cs-CZ" b="1" i="1" dirty="0" smtClean="0"/>
              <a:t> </a:t>
            </a:r>
            <a:endParaRPr lang="cs-CZ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Energetický </a:t>
            </a:r>
            <a:r>
              <a:rPr lang="cs-CZ" b="1" dirty="0" err="1" smtClean="0"/>
              <a:t>overfeeding</a:t>
            </a:r>
            <a:r>
              <a:rPr lang="cs-CZ" b="1" dirty="0" smtClean="0"/>
              <a:t> (≥110% REE) </a:t>
            </a:r>
            <a:r>
              <a:rPr lang="cs-CZ" dirty="0" smtClean="0"/>
              <a:t>v prvním týdnu na JIP zhoršuje mortalitu. </a:t>
            </a:r>
          </a:p>
          <a:p>
            <a:r>
              <a:rPr lang="cs-CZ" dirty="0"/>
              <a:t> </a:t>
            </a:r>
            <a:r>
              <a:rPr lang="cs-CZ" dirty="0" smtClean="0"/>
              <a:t>      </a:t>
            </a:r>
            <a:r>
              <a:rPr lang="cs-CZ" i="1" dirty="0" smtClean="0"/>
              <a:t>Kalkulovat výživovou i nevýživovou energie na JIP!</a:t>
            </a:r>
          </a:p>
          <a:p>
            <a:r>
              <a:rPr lang="cs-CZ" i="1" dirty="0" smtClean="0"/>
              <a:t>       (citrát při CVVHD, </a:t>
            </a:r>
            <a:r>
              <a:rPr lang="cs-CZ" i="1" dirty="0" err="1" smtClean="0"/>
              <a:t>propofol</a:t>
            </a:r>
            <a:r>
              <a:rPr lang="cs-CZ" i="1" dirty="0" smtClean="0"/>
              <a:t>…)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err="1" smtClean="0"/>
              <a:t>Underfeeding</a:t>
            </a:r>
            <a:r>
              <a:rPr lang="cs-CZ" b="1" dirty="0" smtClean="0"/>
              <a:t> (&lt; 60% </a:t>
            </a:r>
            <a:r>
              <a:rPr lang="cs-CZ" b="1" dirty="0" err="1" smtClean="0"/>
              <a:t>nutr</a:t>
            </a:r>
            <a:r>
              <a:rPr lang="cs-CZ" b="1" dirty="0" smtClean="0"/>
              <a:t>. cíle) </a:t>
            </a:r>
            <a:r>
              <a:rPr lang="cs-CZ" dirty="0" smtClean="0"/>
              <a:t>škodí hlavně u pac. s rizikem, či zn. </a:t>
            </a:r>
            <a:r>
              <a:rPr lang="cs-CZ" dirty="0"/>
              <a:t>m</a:t>
            </a:r>
            <a:r>
              <a:rPr lang="cs-CZ" dirty="0" smtClean="0"/>
              <a:t>alnutrice</a:t>
            </a:r>
            <a:r>
              <a:rPr lang="cs-CZ" dirty="0"/>
              <a:t>.</a:t>
            </a:r>
            <a:endParaRPr lang="cs-CZ" baseline="30000" dirty="0" smtClean="0"/>
          </a:p>
        </p:txBody>
      </p:sp>
      <p:sp>
        <p:nvSpPr>
          <p:cNvPr id="11" name="TextovéPole 10"/>
          <p:cNvSpPr txBox="1"/>
          <p:nvPr/>
        </p:nvSpPr>
        <p:spPr>
          <a:xfrm>
            <a:off x="838200" y="5476340"/>
            <a:ext cx="11353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(1) </a:t>
            </a:r>
            <a:r>
              <a:rPr lang="cs-CZ" sz="1000" dirty="0" err="1" smtClean="0"/>
              <a:t>Weijs</a:t>
            </a:r>
            <a:r>
              <a:rPr lang="cs-CZ" sz="1000" dirty="0" smtClean="0"/>
              <a:t> </a:t>
            </a:r>
            <a:r>
              <a:rPr lang="cs-CZ" sz="1000" dirty="0"/>
              <a:t>PJM, </a:t>
            </a:r>
            <a:r>
              <a:rPr lang="cs-CZ" sz="1000" dirty="0" smtClean="0"/>
              <a:t>et al. Early </a:t>
            </a:r>
            <a:r>
              <a:rPr lang="cs-CZ" sz="1000" dirty="0" err="1" smtClean="0"/>
              <a:t>high</a:t>
            </a:r>
            <a:r>
              <a:rPr lang="cs-CZ" sz="1000" dirty="0" smtClean="0"/>
              <a:t> </a:t>
            </a:r>
            <a:r>
              <a:rPr lang="cs-CZ" sz="1000" dirty="0"/>
              <a:t>protein </a:t>
            </a:r>
            <a:r>
              <a:rPr lang="cs-CZ" sz="1000" dirty="0" err="1"/>
              <a:t>intake</a:t>
            </a:r>
            <a:r>
              <a:rPr lang="cs-CZ" sz="1000" dirty="0"/>
              <a:t> </a:t>
            </a:r>
            <a:r>
              <a:rPr lang="cs-CZ" sz="1000" dirty="0" err="1"/>
              <a:t>is</a:t>
            </a:r>
            <a:r>
              <a:rPr lang="cs-CZ" sz="1000" dirty="0"/>
              <a:t> </a:t>
            </a:r>
            <a:r>
              <a:rPr lang="cs-CZ" sz="1000" dirty="0" err="1"/>
              <a:t>associated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low</a:t>
            </a:r>
            <a:r>
              <a:rPr lang="cs-CZ" sz="1000" dirty="0"/>
              <a:t> mortality and </a:t>
            </a:r>
            <a:r>
              <a:rPr lang="cs-CZ" sz="1000" dirty="0" err="1"/>
              <a:t>energy</a:t>
            </a:r>
            <a:r>
              <a:rPr lang="cs-CZ" sz="1000" dirty="0"/>
              <a:t> </a:t>
            </a:r>
            <a:r>
              <a:rPr lang="cs-CZ" sz="1000" dirty="0" err="1"/>
              <a:t>overfeeding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high</a:t>
            </a:r>
            <a:r>
              <a:rPr lang="cs-CZ" sz="1000" dirty="0"/>
              <a:t> mortality in non-</a:t>
            </a:r>
            <a:r>
              <a:rPr lang="cs-CZ" sz="1000" dirty="0" err="1"/>
              <a:t>septic</a:t>
            </a:r>
            <a:r>
              <a:rPr lang="cs-CZ" sz="1000" dirty="0"/>
              <a:t> </a:t>
            </a:r>
            <a:r>
              <a:rPr lang="cs-CZ" sz="1000" dirty="0" err="1"/>
              <a:t>mechanically</a:t>
            </a:r>
            <a:r>
              <a:rPr lang="cs-CZ" sz="1000" dirty="0"/>
              <a:t> </a:t>
            </a:r>
            <a:r>
              <a:rPr lang="cs-CZ" sz="1000" dirty="0" err="1"/>
              <a:t>ventilated</a:t>
            </a:r>
            <a:r>
              <a:rPr lang="cs-CZ" sz="1000" dirty="0"/>
              <a:t> </a:t>
            </a:r>
            <a:r>
              <a:rPr lang="cs-CZ" sz="1000" dirty="0" err="1"/>
              <a:t>critically</a:t>
            </a:r>
            <a:r>
              <a:rPr lang="cs-CZ" sz="1000" dirty="0"/>
              <a:t> </a:t>
            </a:r>
            <a:r>
              <a:rPr lang="cs-CZ" sz="1000" dirty="0" err="1"/>
              <a:t>ill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. </a:t>
            </a:r>
            <a:r>
              <a:rPr lang="cs-CZ" sz="1000" dirty="0" err="1"/>
              <a:t>Crit</a:t>
            </a:r>
            <a:r>
              <a:rPr lang="cs-CZ" sz="1000" dirty="0"/>
              <a:t> Care 2014;18:701</a:t>
            </a:r>
          </a:p>
          <a:p>
            <a:r>
              <a:rPr lang="cs-CZ" sz="1000" dirty="0"/>
              <a:t>(</a:t>
            </a:r>
            <a:r>
              <a:rPr lang="cs-CZ" sz="1000" dirty="0" smtClean="0"/>
              <a:t>2) </a:t>
            </a:r>
            <a:r>
              <a:rPr lang="cs-CZ" sz="1000" dirty="0"/>
              <a:t>Michele </a:t>
            </a:r>
            <a:r>
              <a:rPr lang="cs-CZ" sz="1000" dirty="0" smtClean="0"/>
              <a:t>Nicolo, </a:t>
            </a:r>
            <a:r>
              <a:rPr lang="cs-CZ" sz="1000" dirty="0" err="1" smtClean="0"/>
              <a:t>Daren</a:t>
            </a:r>
            <a:r>
              <a:rPr lang="cs-CZ" sz="1000" dirty="0" smtClean="0"/>
              <a:t> K </a:t>
            </a:r>
            <a:r>
              <a:rPr lang="cs-CZ" sz="1000" dirty="0" err="1" smtClean="0"/>
              <a:t>Heyland</a:t>
            </a:r>
            <a:r>
              <a:rPr lang="cs-CZ" sz="1000" dirty="0" smtClean="0"/>
              <a:t> et </a:t>
            </a:r>
            <a:r>
              <a:rPr lang="cs-CZ" sz="1000" dirty="0"/>
              <a:t>al. </a:t>
            </a:r>
            <a:r>
              <a:rPr lang="cs-CZ" sz="1000" dirty="0" err="1"/>
              <a:t>Clinical</a:t>
            </a:r>
            <a:r>
              <a:rPr lang="cs-CZ" sz="1000" dirty="0"/>
              <a:t> </a:t>
            </a:r>
            <a:r>
              <a:rPr lang="cs-CZ" sz="1000" dirty="0" err="1"/>
              <a:t>Outcomes</a:t>
            </a:r>
            <a:r>
              <a:rPr lang="cs-CZ" sz="1000" dirty="0"/>
              <a:t> </a:t>
            </a:r>
            <a:r>
              <a:rPr lang="cs-CZ" sz="1000" dirty="0" err="1"/>
              <a:t>Related</a:t>
            </a:r>
            <a:r>
              <a:rPr lang="cs-CZ" sz="1000" dirty="0"/>
              <a:t> to Protein </a:t>
            </a:r>
            <a:r>
              <a:rPr lang="cs-CZ" sz="1000" dirty="0" err="1"/>
              <a:t>Delivery</a:t>
            </a:r>
            <a:r>
              <a:rPr lang="cs-CZ" sz="1000" dirty="0"/>
              <a:t> in a </a:t>
            </a:r>
            <a:r>
              <a:rPr lang="cs-CZ" sz="1000" dirty="0" err="1"/>
              <a:t>Critically</a:t>
            </a:r>
            <a:r>
              <a:rPr lang="cs-CZ" sz="1000" dirty="0"/>
              <a:t> </a:t>
            </a:r>
            <a:r>
              <a:rPr lang="cs-CZ" sz="1000" dirty="0" err="1"/>
              <a:t>Ill</a:t>
            </a:r>
            <a:r>
              <a:rPr lang="cs-CZ" sz="1000" dirty="0"/>
              <a:t> </a:t>
            </a:r>
            <a:r>
              <a:rPr lang="cs-CZ" sz="1000" dirty="0" err="1"/>
              <a:t>Population</a:t>
            </a:r>
            <a:r>
              <a:rPr lang="cs-CZ" sz="1000" dirty="0"/>
              <a:t>: A </a:t>
            </a:r>
            <a:r>
              <a:rPr lang="cs-CZ" sz="1000" dirty="0" err="1"/>
              <a:t>Multicenter</a:t>
            </a:r>
            <a:r>
              <a:rPr lang="cs-CZ" sz="1000" dirty="0"/>
              <a:t>, </a:t>
            </a:r>
            <a:r>
              <a:rPr lang="cs-CZ" sz="1000" dirty="0" err="1"/>
              <a:t>Multinational</a:t>
            </a:r>
            <a:r>
              <a:rPr lang="cs-CZ" sz="1000" dirty="0"/>
              <a:t> </a:t>
            </a:r>
            <a:r>
              <a:rPr lang="cs-CZ" sz="1000" dirty="0" err="1"/>
              <a:t>Observation</a:t>
            </a:r>
            <a:r>
              <a:rPr lang="cs-CZ" sz="1000" dirty="0"/>
              <a:t> Study. JPEN 2015:40 (1), 45-51.</a:t>
            </a:r>
          </a:p>
          <a:p>
            <a:r>
              <a:rPr lang="cs-CZ" sz="1000" dirty="0"/>
              <a:t>(</a:t>
            </a:r>
            <a:r>
              <a:rPr lang="cs-CZ" sz="1000" dirty="0" smtClean="0"/>
              <a:t>3) </a:t>
            </a:r>
            <a:r>
              <a:rPr lang="en-US" sz="1000" dirty="0"/>
              <a:t>Elke et al. Close to recommended caloric and protein </a:t>
            </a:r>
            <a:r>
              <a:rPr lang="en-US" sz="1000" dirty="0" smtClean="0"/>
              <a:t>intake</a:t>
            </a:r>
            <a:r>
              <a:rPr lang="cs-CZ" sz="1000" dirty="0" smtClean="0"/>
              <a:t> </a:t>
            </a:r>
            <a:r>
              <a:rPr lang="en-US" sz="1000" dirty="0" smtClean="0"/>
              <a:t>by </a:t>
            </a:r>
            <a:r>
              <a:rPr lang="en-US" sz="1000" dirty="0"/>
              <a:t>enteral nutrition is associated with </a:t>
            </a:r>
            <a:r>
              <a:rPr lang="en-US" sz="1000" dirty="0" smtClean="0"/>
              <a:t>better</a:t>
            </a:r>
            <a:r>
              <a:rPr lang="cs-CZ" sz="1000" dirty="0" smtClean="0"/>
              <a:t> </a:t>
            </a:r>
            <a:r>
              <a:rPr lang="en-US" sz="1000" dirty="0" smtClean="0"/>
              <a:t>clinical </a:t>
            </a:r>
            <a:r>
              <a:rPr lang="en-US" sz="1000" dirty="0"/>
              <a:t>outcome of critically ill septic </a:t>
            </a:r>
            <a:r>
              <a:rPr lang="en-US" sz="1000" dirty="0" smtClean="0"/>
              <a:t>patients:</a:t>
            </a:r>
            <a:r>
              <a:rPr lang="cs-CZ" sz="1000" dirty="0" smtClean="0"/>
              <a:t> </a:t>
            </a:r>
            <a:r>
              <a:rPr lang="en-US" sz="1000" dirty="0" smtClean="0"/>
              <a:t>secondary </a:t>
            </a:r>
            <a:r>
              <a:rPr lang="en-US" sz="1000" dirty="0"/>
              <a:t>analysis of a large </a:t>
            </a:r>
            <a:r>
              <a:rPr lang="en-US" sz="1000" dirty="0" smtClean="0"/>
              <a:t>international</a:t>
            </a:r>
            <a:r>
              <a:rPr lang="cs-CZ" sz="1000" dirty="0" smtClean="0"/>
              <a:t> </a:t>
            </a:r>
            <a:r>
              <a:rPr lang="cs-CZ" sz="1000" dirty="0" err="1" smtClean="0"/>
              <a:t>nutrition</a:t>
            </a:r>
            <a:r>
              <a:rPr lang="cs-CZ" sz="1000" dirty="0" smtClean="0"/>
              <a:t>   </a:t>
            </a:r>
          </a:p>
          <a:p>
            <a:r>
              <a:rPr lang="cs-CZ" sz="1000" dirty="0"/>
              <a:t> </a:t>
            </a:r>
            <a:r>
              <a:rPr lang="cs-CZ" sz="1000" dirty="0" smtClean="0"/>
              <a:t>    database</a:t>
            </a:r>
            <a:r>
              <a:rPr lang="en-US" sz="1000" dirty="0" smtClean="0"/>
              <a:t>Critical </a:t>
            </a:r>
            <a:r>
              <a:rPr lang="en-US" sz="1000" dirty="0"/>
              <a:t>Care 2014, </a:t>
            </a:r>
            <a:r>
              <a:rPr lang="en-US" sz="1000" dirty="0" smtClean="0"/>
              <a:t>18:R29</a:t>
            </a:r>
            <a:endParaRPr lang="cs-CZ" sz="1000" dirty="0" smtClean="0"/>
          </a:p>
          <a:p>
            <a:pPr lvl="0"/>
            <a:r>
              <a:rPr lang="cs-CZ" sz="1000" dirty="0" smtClean="0"/>
              <a:t>(</a:t>
            </a:r>
            <a:r>
              <a:rPr lang="cs-CZ" sz="1000" dirty="0"/>
              <a:t>4</a:t>
            </a:r>
            <a:r>
              <a:rPr lang="cs-CZ" sz="1000" dirty="0" smtClean="0"/>
              <a:t>) </a:t>
            </a:r>
            <a:r>
              <a:rPr lang="cs-CZ" sz="1000" dirty="0"/>
              <a:t>HEYLAND, </a:t>
            </a:r>
            <a:r>
              <a:rPr lang="cs-CZ" sz="1000" dirty="0" err="1"/>
              <a:t>Daren</a:t>
            </a:r>
            <a:r>
              <a:rPr lang="cs-CZ" sz="1000" dirty="0"/>
              <a:t> K, </a:t>
            </a:r>
            <a:r>
              <a:rPr lang="cs-CZ" sz="1000" dirty="0" err="1"/>
              <a:t>Rupinder</a:t>
            </a:r>
            <a:r>
              <a:rPr lang="cs-CZ" sz="1000" dirty="0"/>
              <a:t> DHALIWAL, </a:t>
            </a:r>
            <a:r>
              <a:rPr lang="cs-CZ" sz="1000" dirty="0" err="1"/>
              <a:t>Xuran</a:t>
            </a:r>
            <a:r>
              <a:rPr lang="cs-CZ" sz="1000" dirty="0"/>
              <a:t> JIANG a Andrew G DAY. </a:t>
            </a:r>
            <a:r>
              <a:rPr lang="cs-CZ" sz="1000" dirty="0" err="1"/>
              <a:t>Identifying</a:t>
            </a:r>
            <a:r>
              <a:rPr lang="cs-CZ" sz="1000" dirty="0"/>
              <a:t> </a:t>
            </a:r>
            <a:r>
              <a:rPr lang="cs-CZ" sz="1000" dirty="0" err="1"/>
              <a:t>critically</a:t>
            </a:r>
            <a:r>
              <a:rPr lang="cs-CZ" sz="1000" dirty="0"/>
              <a:t> </a:t>
            </a:r>
            <a:r>
              <a:rPr lang="cs-CZ" sz="1000" dirty="0" err="1"/>
              <a:t>ill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 </a:t>
            </a:r>
            <a:r>
              <a:rPr lang="cs-CZ" sz="1000" dirty="0" err="1"/>
              <a:t>who</a:t>
            </a:r>
            <a:r>
              <a:rPr lang="cs-CZ" sz="1000" dirty="0"/>
              <a:t> benefit </a:t>
            </a:r>
            <a:r>
              <a:rPr lang="cs-CZ" sz="1000" dirty="0" err="1"/>
              <a:t>the</a:t>
            </a:r>
            <a:r>
              <a:rPr lang="cs-CZ" sz="1000" dirty="0"/>
              <a:t> most </a:t>
            </a:r>
            <a:r>
              <a:rPr lang="cs-CZ" sz="1000" dirty="0" err="1"/>
              <a:t>from</a:t>
            </a:r>
            <a:r>
              <a:rPr lang="cs-CZ" sz="1000" dirty="0"/>
              <a:t> </a:t>
            </a:r>
            <a:r>
              <a:rPr lang="cs-CZ" sz="1000" dirty="0" err="1"/>
              <a:t>nutrition</a:t>
            </a:r>
            <a:r>
              <a:rPr lang="cs-CZ" sz="1000" dirty="0"/>
              <a:t> </a:t>
            </a:r>
            <a:r>
              <a:rPr lang="cs-CZ" sz="1000" dirty="0" err="1"/>
              <a:t>therapy</a:t>
            </a:r>
            <a:r>
              <a:rPr lang="cs-CZ" sz="1000" dirty="0"/>
              <a:t>: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  <a:r>
              <a:rPr lang="cs-CZ" sz="1000" dirty="0" err="1"/>
              <a:t>development</a:t>
            </a:r>
            <a:r>
              <a:rPr lang="cs-CZ" sz="1000" dirty="0"/>
              <a:t> and </a:t>
            </a:r>
            <a:r>
              <a:rPr lang="cs-CZ" sz="1000" dirty="0" err="1"/>
              <a:t>initial</a:t>
            </a:r>
            <a:r>
              <a:rPr lang="cs-CZ" sz="1000" dirty="0"/>
              <a:t> </a:t>
            </a:r>
            <a:r>
              <a:rPr lang="cs-CZ" sz="1000" dirty="0" err="1"/>
              <a:t>validation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a novel risk </a:t>
            </a:r>
            <a:r>
              <a:rPr lang="cs-CZ" sz="1000" dirty="0" err="1"/>
              <a:t>assessment</a:t>
            </a:r>
            <a:r>
              <a:rPr lang="cs-CZ" sz="1000" dirty="0"/>
              <a:t> </a:t>
            </a:r>
            <a:endParaRPr lang="cs-CZ" sz="1000" dirty="0" smtClean="0"/>
          </a:p>
          <a:p>
            <a:pPr lvl="0"/>
            <a:r>
              <a:rPr lang="cs-CZ" sz="1000" dirty="0"/>
              <a:t> </a:t>
            </a:r>
            <a:r>
              <a:rPr lang="cs-CZ" sz="1000" dirty="0" smtClean="0"/>
              <a:t>     </a:t>
            </a:r>
            <a:r>
              <a:rPr lang="cs-CZ" sz="1000" dirty="0" err="1" smtClean="0"/>
              <a:t>tool</a:t>
            </a:r>
            <a:r>
              <a:rPr lang="cs-CZ" sz="1000" dirty="0"/>
              <a:t>. </a:t>
            </a:r>
            <a:r>
              <a:rPr lang="cs-CZ" sz="1000" dirty="0" err="1"/>
              <a:t>Critical</a:t>
            </a:r>
            <a:r>
              <a:rPr lang="cs-CZ" sz="1000" dirty="0"/>
              <a:t> Care. 2011, 15(6), </a:t>
            </a:r>
            <a:r>
              <a:rPr lang="cs-CZ" sz="1000" dirty="0" smtClean="0"/>
              <a:t>R268-</a:t>
            </a:r>
          </a:p>
          <a:p>
            <a:r>
              <a:rPr lang="cs-CZ" sz="1000" dirty="0" smtClean="0"/>
              <a:t>(5)</a:t>
            </a:r>
            <a:r>
              <a:rPr lang="cs-CZ" sz="1000" i="1" dirty="0"/>
              <a:t> </a:t>
            </a:r>
            <a:r>
              <a:rPr lang="en-US" sz="1000" dirty="0" err="1" smtClean="0"/>
              <a:t>Wischmeyer</a:t>
            </a:r>
            <a:r>
              <a:rPr lang="en-US" sz="1000" dirty="0" smtClean="0"/>
              <a:t> </a:t>
            </a:r>
            <a:r>
              <a:rPr lang="cs-CZ" sz="1000" dirty="0"/>
              <a:t>, </a:t>
            </a:r>
            <a:r>
              <a:rPr lang="en-US" sz="1000" dirty="0" err="1"/>
              <a:t>Curr</a:t>
            </a:r>
            <a:r>
              <a:rPr lang="en-US" sz="1000" dirty="0"/>
              <a:t> </a:t>
            </a:r>
            <a:r>
              <a:rPr lang="en-US" sz="1000" dirty="0" err="1"/>
              <a:t>Opin</a:t>
            </a:r>
            <a:r>
              <a:rPr lang="en-US" sz="1000" dirty="0"/>
              <a:t> </a:t>
            </a:r>
            <a:r>
              <a:rPr lang="en-US" sz="1000" dirty="0" err="1"/>
              <a:t>Crit</a:t>
            </a:r>
            <a:r>
              <a:rPr lang="en-US" sz="1000" dirty="0"/>
              <a:t> Care 2016, </a:t>
            </a:r>
            <a:r>
              <a:rPr lang="en-US" sz="1000" dirty="0" smtClean="0"/>
              <a:t>22:279–284</a:t>
            </a:r>
            <a:endParaRPr lang="cs-CZ" sz="1000" dirty="0"/>
          </a:p>
          <a:p>
            <a:r>
              <a:rPr lang="cs-CZ" sz="1000" dirty="0" smtClean="0"/>
              <a:t>(6) RAHMAN</a:t>
            </a:r>
            <a:r>
              <a:rPr lang="cs-CZ" sz="1000" dirty="0"/>
              <a:t>, Adam, </a:t>
            </a:r>
            <a:r>
              <a:rPr lang="cs-CZ" sz="1000" dirty="0" err="1"/>
              <a:t>Rana</a:t>
            </a:r>
            <a:r>
              <a:rPr lang="cs-CZ" sz="1000" dirty="0"/>
              <a:t> M. HASAN, </a:t>
            </a:r>
            <a:r>
              <a:rPr lang="cs-CZ" sz="1000" dirty="0" err="1"/>
              <a:t>Ravi</a:t>
            </a:r>
            <a:r>
              <a:rPr lang="cs-CZ" sz="1000" dirty="0"/>
              <a:t> AGARWALA, Claudio MARTIN, Andrew G. DAY a </a:t>
            </a:r>
            <a:r>
              <a:rPr lang="cs-CZ" sz="1000" dirty="0" err="1"/>
              <a:t>Daren</a:t>
            </a:r>
            <a:r>
              <a:rPr lang="cs-CZ" sz="1000" dirty="0"/>
              <a:t> K. HEYLAND. </a:t>
            </a:r>
            <a:r>
              <a:rPr lang="cs-CZ" sz="1000" dirty="0" err="1"/>
              <a:t>Identifying</a:t>
            </a:r>
            <a:r>
              <a:rPr lang="cs-CZ" sz="1000" dirty="0"/>
              <a:t> </a:t>
            </a:r>
            <a:r>
              <a:rPr lang="cs-CZ" sz="1000" dirty="0" err="1"/>
              <a:t>critically-ill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 </a:t>
            </a:r>
            <a:r>
              <a:rPr lang="cs-CZ" sz="1000" dirty="0" err="1"/>
              <a:t>who</a:t>
            </a:r>
            <a:r>
              <a:rPr lang="cs-CZ" sz="1000" dirty="0"/>
              <a:t> </a:t>
            </a:r>
            <a:r>
              <a:rPr lang="cs-CZ" sz="1000" dirty="0" err="1"/>
              <a:t>will</a:t>
            </a:r>
            <a:r>
              <a:rPr lang="cs-CZ" sz="1000" dirty="0"/>
              <a:t> benefit most </a:t>
            </a:r>
            <a:r>
              <a:rPr lang="cs-CZ" sz="1000" dirty="0" err="1"/>
              <a:t>from</a:t>
            </a:r>
            <a:r>
              <a:rPr lang="cs-CZ" sz="1000" dirty="0"/>
              <a:t> </a:t>
            </a:r>
            <a:r>
              <a:rPr lang="cs-CZ" sz="1000" dirty="0" err="1"/>
              <a:t>nutritional</a:t>
            </a:r>
            <a:r>
              <a:rPr lang="cs-CZ" sz="1000" dirty="0"/>
              <a:t> </a:t>
            </a:r>
            <a:r>
              <a:rPr lang="cs-CZ" sz="1000" dirty="0" err="1"/>
              <a:t>therapy</a:t>
            </a:r>
            <a:r>
              <a:rPr lang="cs-CZ" sz="1000" dirty="0"/>
              <a:t>: </a:t>
            </a:r>
            <a:r>
              <a:rPr lang="cs-CZ" sz="1000" dirty="0" err="1"/>
              <a:t>Further</a:t>
            </a:r>
            <a:r>
              <a:rPr lang="cs-CZ" sz="1000" dirty="0"/>
              <a:t> </a:t>
            </a:r>
            <a:r>
              <a:rPr lang="cs-CZ" sz="1000" dirty="0" err="1"/>
              <a:t>validation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  <a:endParaRPr lang="cs-CZ" sz="1000" dirty="0" smtClean="0"/>
          </a:p>
          <a:p>
            <a:r>
              <a:rPr lang="cs-CZ" sz="1000" dirty="0" smtClean="0"/>
              <a:t>    “</a:t>
            </a:r>
            <a:r>
              <a:rPr lang="cs-CZ" sz="1000" dirty="0" err="1"/>
              <a:t>modified</a:t>
            </a:r>
            <a:r>
              <a:rPr lang="cs-CZ" sz="1000" dirty="0"/>
              <a:t> NUTRIC” </a:t>
            </a:r>
            <a:r>
              <a:rPr lang="cs-CZ" sz="1000" dirty="0" err="1"/>
              <a:t>nutritional</a:t>
            </a:r>
            <a:r>
              <a:rPr lang="cs-CZ" sz="1000" dirty="0"/>
              <a:t> risk </a:t>
            </a:r>
            <a:r>
              <a:rPr lang="cs-CZ" sz="1000" dirty="0" err="1"/>
              <a:t>assessment</a:t>
            </a:r>
            <a:r>
              <a:rPr lang="cs-CZ" sz="1000" dirty="0"/>
              <a:t> </a:t>
            </a:r>
            <a:r>
              <a:rPr lang="cs-CZ" sz="1000" dirty="0" err="1"/>
              <a:t>tool</a:t>
            </a:r>
            <a:r>
              <a:rPr lang="cs-CZ" sz="1000" dirty="0"/>
              <a:t>. </a:t>
            </a:r>
            <a:r>
              <a:rPr lang="cs-CZ" sz="1000" dirty="0" err="1"/>
              <a:t>Clinical</a:t>
            </a:r>
            <a:r>
              <a:rPr lang="cs-CZ" sz="1000" dirty="0"/>
              <a:t> </a:t>
            </a:r>
            <a:r>
              <a:rPr lang="cs-CZ" sz="1000" dirty="0" err="1"/>
              <a:t>Nutrition</a:t>
            </a:r>
            <a:r>
              <a:rPr lang="cs-CZ" sz="1000" dirty="0"/>
              <a:t>. 2016, 35(1), 158-162.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197566" y="2041897"/>
            <a:ext cx="2174533" cy="5078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E: &gt;60% (resp.≤ 90%)</a:t>
            </a:r>
          </a:p>
          <a:p>
            <a:pPr algn="ctr"/>
            <a:r>
              <a:rPr lang="cs-CZ" sz="900" b="1" dirty="0" smtClean="0"/>
              <a:t>Kalkulované na IBW</a:t>
            </a:r>
            <a:endParaRPr lang="cs-CZ" sz="9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576484" y="3916600"/>
            <a:ext cx="1303084" cy="5078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B: 1,2-2,0g </a:t>
            </a:r>
            <a:r>
              <a:rPr lang="cs-CZ" sz="900" b="1" dirty="0" smtClean="0"/>
              <a:t>kalkulované na IBW</a:t>
            </a:r>
            <a:endParaRPr lang="cs-CZ" sz="900" b="1" dirty="0"/>
          </a:p>
        </p:txBody>
      </p:sp>
      <p:sp>
        <p:nvSpPr>
          <p:cNvPr id="18" name="Šipka doprava 17"/>
          <p:cNvSpPr/>
          <p:nvPr/>
        </p:nvSpPr>
        <p:spPr>
          <a:xfrm>
            <a:off x="3576483" y="4424431"/>
            <a:ext cx="595467" cy="351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rafovaná šipka doprava 20"/>
          <p:cNvSpPr/>
          <p:nvPr/>
        </p:nvSpPr>
        <p:spPr>
          <a:xfrm>
            <a:off x="3197568" y="2531605"/>
            <a:ext cx="860081" cy="402618"/>
          </a:xfrm>
          <a:prstGeom prst="striped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6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685800" y="2773363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sz="2400" dirty="0" smtClean="0"/>
              <a:t>Stresový </a:t>
            </a:r>
            <a:r>
              <a:rPr lang="cs-CZ" sz="2400" dirty="0"/>
              <a:t>poměr E(kcal):</a:t>
            </a:r>
            <a:r>
              <a:rPr lang="cs-CZ" sz="2400" dirty="0" err="1"/>
              <a:t>gN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(150-75: 1)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  </a:t>
            </a:r>
            <a:r>
              <a:rPr lang="cs-CZ" sz="2400" dirty="0" err="1">
                <a:solidFill>
                  <a:schemeClr val="tx2">
                    <a:lumMod val="75000"/>
                  </a:schemeClr>
                </a:solidFill>
              </a:rPr>
              <a:t>NPE:gN</a:t>
            </a:r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: 123-45:1 </a:t>
            </a:r>
            <a:endParaRPr lang="cs-CZ" sz="2400" baseline="30000" dirty="0">
              <a:solidFill>
                <a:srgbClr val="FF0000"/>
              </a:solidFill>
            </a:endParaRPr>
          </a:p>
          <a:p>
            <a:r>
              <a:rPr lang="cs-CZ" sz="2400" dirty="0"/>
              <a:t>   Anabolický poměr E(kcal):</a:t>
            </a:r>
            <a:r>
              <a:rPr lang="cs-CZ" sz="2400" dirty="0" err="1"/>
              <a:t>gN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accent1"/>
                </a:solidFill>
              </a:rPr>
              <a:t>(&gt;150: 1)</a:t>
            </a:r>
            <a:endParaRPr lang="cs-CZ" sz="24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065" y="2773363"/>
            <a:ext cx="4723363" cy="34036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n-lt"/>
              </a:rPr>
              <a:t>Dosažení nutričního cíle </a:t>
            </a:r>
            <a:r>
              <a:rPr lang="cs-CZ" sz="3600" dirty="0">
                <a:latin typeface="+mn-lt"/>
              </a:rPr>
              <a:t>u kriticky nemocných na </a:t>
            </a:r>
            <a:r>
              <a:rPr lang="cs-CZ" sz="3600" dirty="0" smtClean="0">
                <a:latin typeface="+mn-lt"/>
              </a:rPr>
              <a:t>JIP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600" dirty="0" smtClean="0"/>
              <a:t>Vedle potřeby maximálního příjmu bílkovin (</a:t>
            </a:r>
            <a:r>
              <a:rPr lang="cs-CZ" sz="2600" i="1" dirty="0" smtClean="0"/>
              <a:t>B&gt;1,2g/kg: 1,2-2,0g</a:t>
            </a:r>
            <a:r>
              <a:rPr lang="cs-CZ" sz="2600" dirty="0" smtClean="0"/>
              <a:t>) je nutné klást důraz také na poměr E:gN, resp. </a:t>
            </a:r>
            <a:r>
              <a:rPr lang="cs-CZ" sz="2600" dirty="0" err="1" smtClean="0"/>
              <a:t>NPE:gN</a:t>
            </a:r>
            <a:r>
              <a:rPr lang="cs-CZ" sz="2600" dirty="0"/>
              <a:t> </a:t>
            </a:r>
            <a:r>
              <a:rPr lang="cs-CZ" sz="2600" dirty="0" smtClean="0"/>
              <a:t>ve směsích EV a PV.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600" dirty="0"/>
              <a:t> T</a:t>
            </a:r>
            <a:r>
              <a:rPr lang="cs-CZ" sz="2600" dirty="0" smtClean="0"/>
              <a:t>ento poměr významně </a:t>
            </a:r>
            <a:r>
              <a:rPr lang="cs-CZ" sz="2600" dirty="0" err="1" smtClean="0"/>
              <a:t>ovlivnuje</a:t>
            </a:r>
            <a:r>
              <a:rPr lang="cs-CZ" sz="2600" dirty="0"/>
              <a:t> </a:t>
            </a:r>
            <a:r>
              <a:rPr lang="cs-CZ" sz="2600" dirty="0" smtClean="0"/>
              <a:t>množství bílkovin dodávané v EV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600" dirty="0" smtClean="0"/>
              <a:t>     </a:t>
            </a:r>
            <a:r>
              <a:rPr lang="cs-CZ" sz="2200" i="1" dirty="0" smtClean="0"/>
              <a:t>(přípravky EV s </a:t>
            </a:r>
            <a:r>
              <a:rPr lang="cs-CZ" sz="2200" i="1" dirty="0" err="1" smtClean="0"/>
              <a:t>NPE:gN</a:t>
            </a:r>
            <a:r>
              <a:rPr lang="cs-CZ" sz="2200" i="1" dirty="0" smtClean="0"/>
              <a:t> 80:1 oproti 100:1 </a:t>
            </a:r>
            <a:r>
              <a:rPr lang="cs-CZ" sz="2200" i="1" dirty="0" err="1" smtClean="0"/>
              <a:t>snížují</a:t>
            </a:r>
            <a:r>
              <a:rPr lang="cs-CZ" sz="2200" i="1" dirty="0" smtClean="0"/>
              <a:t> deficit B podávané EV o 15-20%)</a:t>
            </a:r>
          </a:p>
          <a:p>
            <a:r>
              <a:rPr lang="cs-CZ" sz="2400" dirty="0"/>
              <a:t>Správný poměr hlavně </a:t>
            </a:r>
            <a:r>
              <a:rPr lang="cs-CZ" sz="2400" dirty="0" err="1"/>
              <a:t>NPE:gN</a:t>
            </a:r>
            <a:r>
              <a:rPr lang="cs-CZ" sz="2400" dirty="0"/>
              <a:t> ve výživových směsích EV a PV umožnuje dosažení “adekvátní“ dávky bílkovin a snižuje riziko překročení energetických potřeb (</a:t>
            </a:r>
            <a:r>
              <a:rPr lang="cs-CZ" sz="2400" dirty="0" err="1"/>
              <a:t>overfeeding</a:t>
            </a:r>
            <a:r>
              <a:rPr lang="cs-CZ" sz="2400" dirty="0"/>
              <a:t>)</a:t>
            </a:r>
          </a:p>
          <a:p>
            <a:r>
              <a:rPr lang="cs-CZ" sz="2400" dirty="0"/>
              <a:t>Stresové přípravky by optimálně měly dosahovat poměr </a:t>
            </a:r>
            <a:r>
              <a:rPr lang="cs-CZ" sz="2400" dirty="0" err="1"/>
              <a:t>NPE:gN</a:t>
            </a:r>
            <a:r>
              <a:rPr lang="cs-CZ" sz="2400" dirty="0"/>
              <a:t>: 123-45:1.                 </a:t>
            </a:r>
            <a:r>
              <a:rPr lang="cs-CZ" sz="2400" i="1" dirty="0"/>
              <a:t>(např. </a:t>
            </a:r>
            <a:r>
              <a:rPr lang="cs-CZ" sz="2400" i="1" dirty="0" err="1"/>
              <a:t>Fresubin</a:t>
            </a:r>
            <a:r>
              <a:rPr lang="cs-CZ" sz="2400" i="1" dirty="0"/>
              <a:t> </a:t>
            </a:r>
            <a:r>
              <a:rPr lang="cs-CZ" sz="2400" i="1" dirty="0" err="1"/>
              <a:t>Intensive</a:t>
            </a:r>
            <a:r>
              <a:rPr lang="cs-CZ" sz="2400" i="1" dirty="0"/>
              <a:t>, </a:t>
            </a:r>
            <a:r>
              <a:rPr lang="cs-CZ" sz="2400" i="1" dirty="0" err="1"/>
              <a:t>Nutricomp</a:t>
            </a:r>
            <a:r>
              <a:rPr lang="cs-CZ" sz="2400" i="1" dirty="0"/>
              <a:t> </a:t>
            </a:r>
            <a:r>
              <a:rPr lang="cs-CZ" sz="2400" i="1" dirty="0" err="1"/>
              <a:t>Intensiv</a:t>
            </a:r>
            <a:r>
              <a:rPr lang="cs-CZ" sz="2400" i="1" dirty="0"/>
              <a:t>, </a:t>
            </a:r>
            <a:r>
              <a:rPr lang="cs-CZ" sz="2400" i="1" dirty="0" err="1"/>
              <a:t>Nutrison</a:t>
            </a:r>
            <a:r>
              <a:rPr lang="cs-CZ" sz="2400" i="1" dirty="0"/>
              <a:t> </a:t>
            </a:r>
            <a:r>
              <a:rPr lang="cs-CZ" sz="2400" i="1" dirty="0" err="1"/>
              <a:t>Advanced</a:t>
            </a:r>
            <a:r>
              <a:rPr lang="cs-CZ" sz="2400" i="1" dirty="0"/>
              <a:t> </a:t>
            </a:r>
            <a:r>
              <a:rPr lang="cs-CZ" sz="2400" i="1" dirty="0" err="1"/>
              <a:t>Protison</a:t>
            </a:r>
            <a:r>
              <a:rPr lang="cs-CZ" sz="2400" i="1" dirty="0"/>
              <a:t>)</a:t>
            </a:r>
          </a:p>
          <a:p>
            <a:r>
              <a:rPr lang="cs-CZ" sz="2400" dirty="0"/>
              <a:t>Proteinové cíle lze časně dosáhnout použitím proteinových </a:t>
            </a:r>
            <a:r>
              <a:rPr lang="cs-CZ" sz="2400" dirty="0" err="1"/>
              <a:t>doplnků</a:t>
            </a:r>
            <a:r>
              <a:rPr lang="cs-CZ" sz="2400" dirty="0"/>
              <a:t> (</a:t>
            </a:r>
            <a:r>
              <a:rPr lang="cs-CZ" sz="2400" dirty="0" err="1"/>
              <a:t>Protifar</a:t>
            </a:r>
            <a:r>
              <a:rPr lang="cs-CZ" sz="2400" dirty="0"/>
              <a:t>, </a:t>
            </a:r>
            <a:r>
              <a:rPr lang="cs-CZ" sz="2400" dirty="0" err="1"/>
              <a:t>Fresubin</a:t>
            </a:r>
            <a:r>
              <a:rPr lang="cs-CZ" sz="2400" dirty="0"/>
              <a:t> protein </a:t>
            </a:r>
            <a:r>
              <a:rPr lang="cs-CZ" sz="2400" dirty="0" err="1"/>
              <a:t>powder</a:t>
            </a:r>
            <a:r>
              <a:rPr lang="cs-CZ" sz="2400" dirty="0"/>
              <a:t>) nebo správně zvolenou suplementární (</a:t>
            </a:r>
            <a:r>
              <a:rPr lang="cs-CZ" sz="2400" dirty="0" err="1"/>
              <a:t>doplnkovou</a:t>
            </a:r>
            <a:r>
              <a:rPr lang="cs-CZ" sz="2400" dirty="0"/>
              <a:t>) PV (</a:t>
            </a:r>
            <a:r>
              <a:rPr lang="cs-CZ" sz="2400" dirty="0" err="1"/>
              <a:t>NPE:gN</a:t>
            </a:r>
            <a:r>
              <a:rPr lang="cs-CZ" sz="2400" dirty="0"/>
              <a:t>&lt;80:1</a:t>
            </a:r>
            <a:r>
              <a:rPr lang="cs-CZ" sz="2400" dirty="0" smtClean="0"/>
              <a:t>).</a:t>
            </a:r>
            <a:endParaRPr lang="cs-CZ" sz="2600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2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38200" y="6176963"/>
            <a:ext cx="104602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(1) </a:t>
            </a:r>
            <a:r>
              <a:rPr lang="cs-CZ" sz="1000" dirty="0" err="1" smtClean="0"/>
              <a:t>Kreymann</a:t>
            </a:r>
            <a:r>
              <a:rPr lang="cs-CZ" sz="1000" dirty="0" smtClean="0"/>
              <a:t> </a:t>
            </a:r>
            <a:r>
              <a:rPr lang="cs-CZ" sz="1000" dirty="0"/>
              <a:t>G, </a:t>
            </a:r>
            <a:r>
              <a:rPr lang="cs-CZ" sz="1000" dirty="0" err="1"/>
              <a:t>DeLegge</a:t>
            </a:r>
            <a:r>
              <a:rPr lang="cs-CZ" sz="1000" dirty="0"/>
              <a:t> MH, Luft G, </a:t>
            </a:r>
            <a:r>
              <a:rPr lang="cs-CZ" sz="1000" dirty="0" err="1"/>
              <a:t>Hise</a:t>
            </a:r>
            <a:r>
              <a:rPr lang="cs-CZ" sz="1000" dirty="0"/>
              <a:t> ME, </a:t>
            </a:r>
            <a:r>
              <a:rPr lang="cs-CZ" sz="1000" dirty="0" err="1"/>
              <a:t>Zaloga</a:t>
            </a:r>
            <a:r>
              <a:rPr lang="cs-CZ" sz="1000" dirty="0"/>
              <a:t> GP. </a:t>
            </a:r>
            <a:r>
              <a:rPr lang="cs-CZ" sz="1000" dirty="0" err="1"/>
              <a:t>The</a:t>
            </a:r>
            <a:r>
              <a:rPr lang="cs-CZ" sz="1000" dirty="0"/>
              <a:t> ratio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energy</a:t>
            </a:r>
            <a:r>
              <a:rPr lang="cs-CZ" sz="1000" dirty="0"/>
              <a:t> </a:t>
            </a:r>
            <a:r>
              <a:rPr lang="cs-CZ" sz="1000" dirty="0" err="1"/>
              <a:t>expenditure</a:t>
            </a:r>
            <a:r>
              <a:rPr lang="cs-CZ" sz="1000" dirty="0"/>
              <a:t> to </a:t>
            </a:r>
            <a:r>
              <a:rPr lang="cs-CZ" sz="1000" dirty="0" err="1"/>
              <a:t>nitrogen</a:t>
            </a:r>
            <a:r>
              <a:rPr lang="cs-CZ" sz="1000" dirty="0"/>
              <a:t> </a:t>
            </a:r>
            <a:r>
              <a:rPr lang="cs-CZ" sz="1000" dirty="0" err="1"/>
              <a:t>loss</a:t>
            </a:r>
            <a:r>
              <a:rPr lang="cs-CZ" sz="1000" dirty="0"/>
              <a:t> in diverse </a:t>
            </a:r>
            <a:r>
              <a:rPr lang="cs-CZ" sz="1000" dirty="0" err="1"/>
              <a:t>patient</a:t>
            </a:r>
            <a:r>
              <a:rPr lang="cs-CZ" sz="1000" dirty="0"/>
              <a:t> </a:t>
            </a:r>
            <a:r>
              <a:rPr lang="cs-CZ" sz="1000" dirty="0" err="1"/>
              <a:t>groups</a:t>
            </a:r>
            <a:r>
              <a:rPr lang="cs-CZ" sz="1000" dirty="0"/>
              <a:t> e a </a:t>
            </a:r>
            <a:r>
              <a:rPr lang="cs-CZ" sz="1000" dirty="0" err="1"/>
              <a:t>systematic</a:t>
            </a:r>
            <a:r>
              <a:rPr lang="cs-CZ" sz="1000" dirty="0"/>
              <a:t> </a:t>
            </a:r>
            <a:r>
              <a:rPr lang="cs-CZ" sz="1000" dirty="0" err="1"/>
              <a:t>review</a:t>
            </a:r>
            <a:r>
              <a:rPr lang="cs-CZ" sz="1000" dirty="0"/>
              <a:t>. </a:t>
            </a:r>
            <a:r>
              <a:rPr lang="cs-CZ" sz="1000" dirty="0" err="1"/>
              <a:t>Clin</a:t>
            </a:r>
            <a:r>
              <a:rPr lang="cs-CZ" sz="1000" dirty="0"/>
              <a:t> </a:t>
            </a:r>
            <a:r>
              <a:rPr lang="cs-CZ" sz="1000" dirty="0" err="1"/>
              <a:t>Nutr</a:t>
            </a:r>
            <a:r>
              <a:rPr lang="cs-CZ" sz="1000" dirty="0"/>
              <a:t> </a:t>
            </a:r>
            <a:r>
              <a:rPr lang="cs-CZ" sz="1000" dirty="0" smtClean="0"/>
              <a:t>2012;31:168e75</a:t>
            </a:r>
          </a:p>
          <a:p>
            <a:r>
              <a:rPr lang="cs-CZ" sz="1000" dirty="0" smtClean="0"/>
              <a:t>(2)</a:t>
            </a:r>
            <a:r>
              <a:rPr lang="cs-CZ" sz="1000" u="sng" dirty="0" smtClean="0"/>
              <a:t> </a:t>
            </a:r>
            <a:r>
              <a:rPr lang="cs-CZ" sz="1000" u="sng" dirty="0" err="1"/>
              <a:t>Stephen</a:t>
            </a:r>
            <a:r>
              <a:rPr lang="cs-CZ" sz="1000" u="sng" dirty="0"/>
              <a:t> </a:t>
            </a:r>
            <a:r>
              <a:rPr lang="cs-CZ" sz="1000" u="sng" dirty="0" err="1" smtClean="0"/>
              <a:t>Taylor</a:t>
            </a:r>
            <a:r>
              <a:rPr lang="cs-CZ" sz="1000" dirty="0" err="1" smtClean="0"/>
              <a:t>,et</a:t>
            </a:r>
            <a:r>
              <a:rPr lang="cs-CZ" sz="1000" dirty="0" smtClean="0"/>
              <a:t> al.</a:t>
            </a:r>
            <a:r>
              <a:rPr lang="cs-CZ" sz="1000" dirty="0"/>
              <a:t> </a:t>
            </a:r>
            <a:r>
              <a:rPr lang="cs-CZ" sz="1000" dirty="0" err="1"/>
              <a:t>Critical</a:t>
            </a:r>
            <a:r>
              <a:rPr lang="cs-CZ" sz="1000" dirty="0"/>
              <a:t> care: Meeting protein </a:t>
            </a:r>
            <a:r>
              <a:rPr lang="cs-CZ" sz="1000" dirty="0" err="1"/>
              <a:t>requirements</a:t>
            </a:r>
            <a:r>
              <a:rPr lang="cs-CZ" sz="1000" dirty="0"/>
              <a:t> </a:t>
            </a:r>
            <a:r>
              <a:rPr lang="cs-CZ" sz="1000" dirty="0" err="1"/>
              <a:t>without</a:t>
            </a:r>
            <a:r>
              <a:rPr lang="cs-CZ" sz="1000" dirty="0"/>
              <a:t> </a:t>
            </a:r>
            <a:r>
              <a:rPr lang="cs-CZ" sz="1000" dirty="0" err="1"/>
              <a:t>overfeeding</a:t>
            </a:r>
            <a:r>
              <a:rPr lang="cs-CZ" sz="1000" dirty="0"/>
              <a:t> </a:t>
            </a:r>
            <a:r>
              <a:rPr lang="cs-CZ" sz="1000" dirty="0" err="1"/>
              <a:t>energy</a:t>
            </a:r>
            <a:r>
              <a:rPr lang="cs-CZ" sz="1000" dirty="0"/>
              <a:t>. </a:t>
            </a:r>
            <a:r>
              <a:rPr lang="cs-CZ" sz="1000" dirty="0" err="1"/>
              <a:t>Clinical</a:t>
            </a:r>
            <a:r>
              <a:rPr lang="cs-CZ" sz="1000" dirty="0"/>
              <a:t> </a:t>
            </a:r>
            <a:r>
              <a:rPr lang="cs-CZ" sz="1000" dirty="0" err="1"/>
              <a:t>Nutrition</a:t>
            </a:r>
            <a:r>
              <a:rPr lang="cs-CZ" sz="1000" dirty="0"/>
              <a:t> </a:t>
            </a:r>
            <a:r>
              <a:rPr lang="cs-CZ" sz="1000" dirty="0" smtClean="0"/>
              <a:t>ESPEN.Vol.11, </a:t>
            </a:r>
            <a:r>
              <a:rPr lang="cs-CZ" sz="1000" dirty="0" err="1"/>
              <a:t>February</a:t>
            </a:r>
            <a:r>
              <a:rPr lang="cs-CZ" sz="1000" dirty="0"/>
              <a:t> 2016, 55–62.</a:t>
            </a:r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2761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Poměr E/B?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53265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15293"/>
              </p:ext>
            </p:extLst>
          </p:nvPr>
        </p:nvGraphicFramePr>
        <p:xfrm>
          <a:off x="2423592" y="2060848"/>
          <a:ext cx="7488832" cy="2949457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333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STRESS ?</a:t>
                      </a:r>
                      <a:endParaRPr lang="cs-CZ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SEVERE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MODERATE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endParaRPr lang="cs-CZ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333">
                <a:tc>
                  <a:txBody>
                    <a:bodyPr/>
                    <a:lstStyle/>
                    <a:p>
                      <a:r>
                        <a:rPr lang="cs-CZ" sz="24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kcal</a:t>
                      </a:r>
                      <a:r>
                        <a:rPr lang="cs-CZ" sz="2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 / g N</a:t>
                      </a:r>
                      <a:endParaRPr lang="cs-CZ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ym typeface="Symbol"/>
                        </a:rPr>
                        <a:t> 100 : 1</a:t>
                      </a:r>
                      <a:endParaRPr lang="cs-CZ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150-100 : 1</a:t>
                      </a:r>
                      <a:endParaRPr lang="cs-CZ" sz="2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ym typeface="Symbol"/>
                        </a:rPr>
                        <a:t> 150 : 1</a:t>
                      </a:r>
                      <a:endParaRPr lang="cs-CZ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086"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%B / E </a:t>
                      </a:r>
                      <a:endParaRPr lang="cs-CZ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ym typeface="Symbol"/>
                        </a:rPr>
                        <a:t> 20% proteinu</a:t>
                      </a:r>
                      <a:endParaRPr lang="cs-CZ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15-20% proteinu</a:t>
                      </a:r>
                      <a:endParaRPr lang="cs-CZ" sz="2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ym typeface="Symbol"/>
                        </a:rPr>
                        <a:t> 15% proteinu</a:t>
                      </a:r>
                      <a:endParaRPr lang="cs-CZ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831">
                <a:tc>
                  <a:txBody>
                    <a:bodyPr/>
                    <a:lstStyle/>
                    <a:p>
                      <a:r>
                        <a:rPr lang="cs-CZ" sz="24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gB</a:t>
                      </a:r>
                      <a:r>
                        <a:rPr lang="cs-CZ" sz="2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/ IBW</a:t>
                      </a:r>
                      <a:endParaRPr lang="cs-CZ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1,5-2,0 g/kg/d</a:t>
                      </a:r>
                      <a:endParaRPr lang="cs-CZ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1,0-1,5</a:t>
                      </a:r>
                      <a:r>
                        <a:rPr lang="cs-CZ" sz="2400" baseline="0" dirty="0" smtClean="0"/>
                        <a:t> g/kg/d</a:t>
                      </a:r>
                      <a:endParaRPr lang="cs-CZ" sz="2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0,8-1,0 g/kg/d</a:t>
                      </a:r>
                      <a:endParaRPr lang="cs-CZ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1981200" y="1556792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accent1"/>
                </a:solidFill>
              </a:rPr>
              <a:t>dle fáze nemoci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063552" y="5416624"/>
            <a:ext cx="8229600" cy="103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accent1"/>
                </a:solidFill>
              </a:rPr>
              <a:t>dle stavu pacienta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400" dirty="0"/>
              <a:t>	kachexie/malnutrice/obesita	orgánová </a:t>
            </a:r>
            <a:r>
              <a:rPr lang="cs-CZ" sz="2400" dirty="0" err="1"/>
              <a:t>dysfce</a:t>
            </a:r>
            <a:r>
              <a:rPr lang="cs-CZ" sz="2400" dirty="0"/>
              <a:t>	věk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6312024" y="6093296"/>
            <a:ext cx="2880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8976320" y="6093296"/>
            <a:ext cx="2880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439816" y="2708920"/>
            <a:ext cx="496855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223792" y="305966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</a:t>
            </a:r>
            <a:r>
              <a:rPr lang="cs-CZ" dirty="0">
                <a:sym typeface="Symbol"/>
              </a:rPr>
              <a:t></a:t>
            </a:r>
            <a:r>
              <a:rPr lang="cs-CZ" dirty="0"/>
              <a:t>1000kcal/60g B    1000-1500kcal/60gB   </a:t>
            </a:r>
            <a:r>
              <a:rPr lang="cs-CZ" dirty="0">
                <a:sym typeface="Symbol"/>
              </a:rPr>
              <a:t></a:t>
            </a:r>
            <a:r>
              <a:rPr lang="cs-CZ" dirty="0"/>
              <a:t>1500kcal/60gB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240016" y="155679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1 </a:t>
            </a:r>
            <a:r>
              <a:rPr lang="cs-CZ" dirty="0" err="1"/>
              <a:t>kcal</a:t>
            </a:r>
            <a:r>
              <a:rPr lang="cs-CZ" dirty="0"/>
              <a:t> = 4,187 </a:t>
            </a:r>
            <a:r>
              <a:rPr lang="cs-CZ" dirty="0" err="1"/>
              <a:t>kJ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112224" y="155679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1g N = 6,25g AK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248128" y="5013176"/>
            <a:ext cx="266429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STANDARDNÍ VÝŽIVA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295800" y="5003884"/>
            <a:ext cx="295232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NADSTANDARDNÍ VÝŽIVA</a:t>
            </a:r>
          </a:p>
        </p:txBody>
      </p:sp>
    </p:spTree>
    <p:extLst>
      <p:ext uri="{BB962C8B-B14F-4D97-AF65-F5344CB8AC3E}">
        <p14:creationId xmlns:p14="http://schemas.microsoft.com/office/powerpoint/2010/main" val="370854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atofyziologie stresové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11350"/>
            <a:ext cx="93726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3100" b="1" dirty="0" err="1">
                <a:latin typeface="Arial" pitchFamily="34" charset="0"/>
                <a:cs typeface="Arial" pitchFamily="34" charset="0"/>
              </a:rPr>
              <a:t>Katabolicko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 - defenzivní </a:t>
            </a:r>
            <a:r>
              <a:rPr lang="cs-CZ" sz="3100" dirty="0" err="1">
                <a:latin typeface="Arial" pitchFamily="34" charset="0"/>
                <a:cs typeface="Arial" pitchFamily="34" charset="0"/>
              </a:rPr>
              <a:t>odpověd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cytokinového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systém zánětlivých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buněk </a:t>
            </a:r>
            <a:r>
              <a:rPr lang="cs-CZ" sz="3100" i="1" dirty="0">
                <a:latin typeface="Arial" pitchFamily="34" charset="0"/>
                <a:cs typeface="Arial" pitchFamily="34" charset="0"/>
              </a:rPr>
              <a:t>(hlavně TNF, IL-1,IFN –y)</a:t>
            </a:r>
          </a:p>
          <a:p>
            <a:r>
              <a:rPr lang="cs-CZ" sz="3100" dirty="0">
                <a:latin typeface="Arial" pitchFamily="34" charset="0"/>
                <a:cs typeface="Arial" pitchFamily="34" charset="0"/>
              </a:rPr>
              <a:t>Časná </a:t>
            </a:r>
            <a:r>
              <a:rPr lang="cs-CZ" sz="3100" dirty="0" err="1">
                <a:latin typeface="Arial" pitchFamily="34" charset="0"/>
                <a:cs typeface="Arial" pitchFamily="34" charset="0"/>
              </a:rPr>
              <a:t>systemová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 zánětlivá </a:t>
            </a:r>
            <a:r>
              <a:rPr lang="cs-CZ" sz="3100" dirty="0" err="1">
                <a:latin typeface="Arial" pitchFamily="34" charset="0"/>
                <a:cs typeface="Arial" pitchFamily="34" charset="0"/>
              </a:rPr>
              <a:t>odpověd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 (</a:t>
            </a:r>
            <a:r>
              <a:rPr lang="cs-CZ" sz="3100" b="1" dirty="0" smtClean="0">
                <a:latin typeface="Arial" pitchFamily="34" charset="0"/>
                <a:cs typeface="Arial" pitchFamily="34" charset="0"/>
              </a:rPr>
              <a:t>SIRS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) provázena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celkovými příznaky </a:t>
            </a:r>
            <a:r>
              <a:rPr lang="cs-CZ" sz="3100" i="1" dirty="0">
                <a:latin typeface="Arial" pitchFamily="34" charset="0"/>
                <a:cs typeface="Arial" pitchFamily="34" charset="0"/>
              </a:rPr>
              <a:t>(horečka…)</a:t>
            </a:r>
          </a:p>
          <a:p>
            <a:r>
              <a:rPr lang="cs-CZ" sz="3100" dirty="0">
                <a:latin typeface="Arial" pitchFamily="34" charset="0"/>
                <a:cs typeface="Arial" pitchFamily="34" charset="0"/>
              </a:rPr>
              <a:t>Současně aktivace neuroendokrinní odpovědí</a:t>
            </a:r>
          </a:p>
          <a:p>
            <a:pPr marL="0" indent="0"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   </a:t>
            </a:r>
            <a:r>
              <a:rPr lang="cs-CZ" sz="3100" i="1" dirty="0" smtClean="0">
                <a:latin typeface="Arial" pitchFamily="34" charset="0"/>
                <a:cs typeface="Arial" pitchFamily="34" charset="0"/>
              </a:rPr>
              <a:t>(úloha </a:t>
            </a:r>
            <a:r>
              <a:rPr lang="cs-CZ" sz="3100" i="1" dirty="0">
                <a:latin typeface="Arial" pitchFamily="34" charset="0"/>
                <a:cs typeface="Arial" pitchFamily="34" charset="0"/>
              </a:rPr>
              <a:t>stresových hormonů na změně metabolismu)</a:t>
            </a:r>
          </a:p>
          <a:p>
            <a:r>
              <a:rPr lang="cs-CZ" sz="3100" dirty="0">
                <a:latin typeface="Arial" pitchFamily="34" charset="0"/>
                <a:cs typeface="Arial" pitchFamily="34" charset="0"/>
              </a:rPr>
              <a:t>Pokročilá systémová zánětlivá </a:t>
            </a:r>
            <a:r>
              <a:rPr lang="cs-CZ" sz="3100" dirty="0" err="1">
                <a:latin typeface="Arial" pitchFamily="34" charset="0"/>
                <a:cs typeface="Arial" pitchFamily="34" charset="0"/>
              </a:rPr>
              <a:t>odpověd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 provází</a:t>
            </a:r>
          </a:p>
          <a:p>
            <a:pPr marL="0" indent="0"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  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porucha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kontroly zánětlivého procesu, dysfunkce endotelu                                  </a:t>
            </a:r>
          </a:p>
          <a:p>
            <a:pPr marL="0" indent="0">
              <a:buNone/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31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3100" i="1" dirty="0" err="1" smtClean="0">
                <a:latin typeface="Arial" pitchFamily="34" charset="0"/>
                <a:cs typeface="Arial" pitchFamily="34" charset="0"/>
              </a:rPr>
              <a:t>mikrotromby</a:t>
            </a:r>
            <a:r>
              <a:rPr lang="cs-CZ" sz="3100" i="1" dirty="0">
                <a:latin typeface="Arial" pitchFamily="34" charset="0"/>
                <a:cs typeface="Arial" pitchFamily="34" charset="0"/>
              </a:rPr>
              <a:t>),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porucha mikrocirkulace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,  </a:t>
            </a:r>
            <a:r>
              <a:rPr lang="cs-CZ" sz="3100" dirty="0" err="1">
                <a:latin typeface="Arial" pitchFamily="34" charset="0"/>
                <a:cs typeface="Arial" pitchFamily="34" charset="0"/>
              </a:rPr>
              <a:t>hemodynamická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 </a:t>
            </a: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nestabilita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rozvoj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DIC,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šokový stav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, orgánová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dysfunkce </a:t>
            </a:r>
          </a:p>
          <a:p>
            <a:pPr marL="0" indent="0"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31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3100" i="1" dirty="0">
                <a:latin typeface="Arial" pitchFamily="34" charset="0"/>
                <a:cs typeface="Arial" pitchFamily="34" charset="0"/>
              </a:rPr>
              <a:t>MODS). </a:t>
            </a:r>
            <a:r>
              <a:rPr lang="cs-CZ" sz="31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viz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dále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4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n-lt"/>
              </a:rPr>
              <a:t>Dosažení nutričního cíle u kriticky nemocných na JIP</a:t>
            </a:r>
            <a:br>
              <a:rPr lang="cs-CZ" sz="3600" dirty="0" smtClean="0">
                <a:latin typeface="+mn-lt"/>
              </a:rPr>
            </a:b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Zahájení umělé výživy </a:t>
            </a:r>
            <a:r>
              <a:rPr lang="cs-CZ" dirty="0">
                <a:solidFill>
                  <a:schemeClr val="accent1"/>
                </a:solidFill>
              </a:rPr>
              <a:t>ihned po HD stabilizaci pacienta </a:t>
            </a:r>
            <a:r>
              <a:rPr lang="cs-CZ" dirty="0"/>
              <a:t>(24-48hod.)</a:t>
            </a:r>
          </a:p>
          <a:p>
            <a:pPr lvl="0"/>
            <a:r>
              <a:rPr lang="cs-CZ" dirty="0"/>
              <a:t>KA nejsou KI </a:t>
            </a:r>
            <a:r>
              <a:rPr lang="cs-CZ" dirty="0">
                <a:sym typeface="Symbol"/>
              </a:rPr>
              <a:t> přiměřená dávka a rychlost!</a:t>
            </a:r>
          </a:p>
          <a:p>
            <a:pPr lvl="0"/>
            <a:r>
              <a:rPr lang="cs-CZ" dirty="0">
                <a:solidFill>
                  <a:schemeClr val="accent1"/>
                </a:solidFill>
              </a:rPr>
              <a:t>startovací dávka a rychlost/objem navyšování je individuální</a:t>
            </a:r>
          </a:p>
          <a:p>
            <a:pPr lvl="0"/>
            <a:r>
              <a:rPr lang="cs-CZ" dirty="0" smtClean="0">
                <a:solidFill>
                  <a:schemeClr val="accent1"/>
                </a:solidFill>
              </a:rPr>
              <a:t>nenechat </a:t>
            </a:r>
            <a:r>
              <a:rPr lang="cs-CZ" dirty="0">
                <a:solidFill>
                  <a:schemeClr val="accent1"/>
                </a:solidFill>
              </a:rPr>
              <a:t>se odradit symptomy </a:t>
            </a:r>
            <a:r>
              <a:rPr lang="cs-CZ" dirty="0" err="1">
                <a:solidFill>
                  <a:schemeClr val="accent1"/>
                </a:solidFill>
              </a:rPr>
              <a:t>dysfce</a:t>
            </a:r>
            <a:r>
              <a:rPr lang="cs-CZ" dirty="0">
                <a:solidFill>
                  <a:schemeClr val="accent1"/>
                </a:solidFill>
              </a:rPr>
              <a:t> GIT! </a:t>
            </a:r>
            <a:r>
              <a:rPr lang="cs-CZ" sz="1600" dirty="0"/>
              <a:t>80%pacientů má potenciál dostat EV! </a:t>
            </a:r>
            <a:r>
              <a:rPr lang="cs-CZ" dirty="0">
                <a:sym typeface="Symbol"/>
              </a:rPr>
              <a:t> </a:t>
            </a:r>
            <a:r>
              <a:rPr lang="cs-CZ" dirty="0"/>
              <a:t>zpomalení EV o 50% (nevysazovat)</a:t>
            </a:r>
          </a:p>
          <a:p>
            <a:r>
              <a:rPr lang="cs-CZ" dirty="0"/>
              <a:t>stop EV pouze při KI x zachovat trofickou dávkou </a:t>
            </a:r>
            <a:r>
              <a:rPr lang="cs-CZ" sz="1600" dirty="0"/>
              <a:t>10-20ml/h(</a:t>
            </a:r>
            <a:r>
              <a:rPr lang="cs-CZ" sz="1600" dirty="0">
                <a:sym typeface="Symbol"/>
              </a:rPr>
              <a:t></a:t>
            </a:r>
            <a:r>
              <a:rPr lang="cs-CZ" sz="1600" dirty="0"/>
              <a:t>250-500ml/d)</a:t>
            </a:r>
          </a:p>
          <a:p>
            <a:pPr lvl="0"/>
            <a:r>
              <a:rPr lang="cs-CZ" dirty="0">
                <a:solidFill>
                  <a:schemeClr val="accent1"/>
                </a:solidFill>
              </a:rPr>
              <a:t>volumové </a:t>
            </a:r>
            <a:r>
              <a:rPr lang="cs-CZ" dirty="0">
                <a:solidFill>
                  <a:schemeClr val="accent1"/>
                </a:solidFill>
                <a:sym typeface="Symbol"/>
              </a:rPr>
              <a:t> hodinové </a:t>
            </a:r>
            <a:r>
              <a:rPr lang="cs-CZ" dirty="0">
                <a:solidFill>
                  <a:prstClr val="black"/>
                </a:solidFill>
              </a:rPr>
              <a:t>protokoly podávání EV</a:t>
            </a:r>
          </a:p>
          <a:p>
            <a:pPr lvl="0"/>
            <a:r>
              <a:rPr lang="cs-CZ" dirty="0">
                <a:solidFill>
                  <a:schemeClr val="accent1"/>
                </a:solidFill>
              </a:rPr>
              <a:t>gastrické </a:t>
            </a:r>
            <a:r>
              <a:rPr lang="cs-CZ" dirty="0"/>
              <a:t>i </a:t>
            </a:r>
            <a:r>
              <a:rPr lang="cs-CZ" dirty="0" err="1">
                <a:solidFill>
                  <a:schemeClr val="accent1"/>
                </a:solidFill>
              </a:rPr>
              <a:t>postpylorické</a:t>
            </a:r>
            <a:r>
              <a:rPr lang="cs-CZ" dirty="0">
                <a:solidFill>
                  <a:prstClr val="black"/>
                </a:solidFill>
              </a:rPr>
              <a:t> krmení je přípustné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15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f2473a15ad8777a3ad622ede397362 (1)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0000"/>
          </a:blip>
          <a:stretch>
            <a:fillRect/>
          </a:stretch>
        </p:blipFill>
        <p:spPr>
          <a:xfrm>
            <a:off x="1919536" y="4046260"/>
            <a:ext cx="8748464" cy="2811741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 je nutriční „metodou volby“ …</a:t>
            </a:r>
            <a:endParaRPr lang="cs-CZ" sz="4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700808"/>
            <a:ext cx="8686800" cy="23762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 časná </a:t>
            </a:r>
            <a:r>
              <a:rPr lang="cs-CZ" sz="2400" b="1" dirty="0"/>
              <a:t>EV</a:t>
            </a:r>
            <a:r>
              <a:rPr lang="cs-CZ" sz="2400" dirty="0"/>
              <a:t> je prioritní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 zohlednění proteinového cíle </a:t>
            </a:r>
            <a:r>
              <a:rPr lang="cs-CZ" sz="2400" b="1" dirty="0"/>
              <a:t>EV</a:t>
            </a:r>
            <a:r>
              <a:rPr lang="cs-CZ" sz="2400" dirty="0"/>
              <a:t> (výběr „stresové“ formule)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b="1" dirty="0">
                <a:solidFill>
                  <a:schemeClr val="tx1"/>
                </a:solidFill>
              </a:rPr>
              <a:t>EV</a:t>
            </a:r>
            <a:r>
              <a:rPr lang="cs-CZ" sz="2400" dirty="0">
                <a:solidFill>
                  <a:schemeClr val="tx1"/>
                </a:solidFill>
              </a:rPr>
              <a:t> +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b="1" dirty="0" err="1">
                <a:solidFill>
                  <a:schemeClr val="tx2"/>
                </a:solidFill>
              </a:rPr>
              <a:t>supl</a:t>
            </a:r>
            <a:r>
              <a:rPr lang="cs-CZ" sz="2400" b="1" dirty="0">
                <a:solidFill>
                  <a:schemeClr val="tx2"/>
                </a:solidFill>
              </a:rPr>
              <a:t>. PV </a:t>
            </a:r>
            <a:r>
              <a:rPr lang="cs-CZ" sz="2400" dirty="0">
                <a:solidFill>
                  <a:schemeClr val="tx1"/>
                </a:solidFill>
              </a:rPr>
              <a:t>(z důvodu doplnění B, resp. E/B)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b="1" dirty="0">
                <a:solidFill>
                  <a:schemeClr val="tx2"/>
                </a:solidFill>
              </a:rPr>
              <a:t>PV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+ trofická EV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b="1" dirty="0">
                <a:solidFill>
                  <a:schemeClr val="tx2"/>
                </a:solidFill>
              </a:rPr>
              <a:t>úplná PV</a:t>
            </a:r>
          </a:p>
        </p:txBody>
      </p:sp>
      <p:sp>
        <p:nvSpPr>
          <p:cNvPr id="5" name="Pětiúhelník 4"/>
          <p:cNvSpPr/>
          <p:nvPr/>
        </p:nvSpPr>
        <p:spPr>
          <a:xfrm rot="10800000">
            <a:off x="4980384" y="3140969"/>
            <a:ext cx="5652120" cy="1512168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91944" y="3236784"/>
            <a:ext cx="5004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není- li dosaženo cílové dávky EV </a:t>
            </a:r>
          </a:p>
          <a:p>
            <a:r>
              <a:rPr lang="cs-CZ" sz="2400" dirty="0"/>
              <a:t>resp. plné realimentace do 3.(-8.) dne anebo vstupně při přítomné malnutrici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114872" y="4797152"/>
            <a:ext cx="8229600" cy="1431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4000" dirty="0">
                <a:latin typeface="+mj-lt"/>
                <a:ea typeface="+mj-ea"/>
                <a:cs typeface="+mj-cs"/>
              </a:rPr>
              <a:t>… ale včas přidávat </a:t>
            </a:r>
            <a:r>
              <a:rPr lang="cs-CZ" sz="4000" dirty="0" err="1">
                <a:latin typeface="+mj-lt"/>
                <a:ea typeface="+mj-ea"/>
                <a:cs typeface="+mj-cs"/>
              </a:rPr>
              <a:t>suplementační</a:t>
            </a:r>
            <a:r>
              <a:rPr lang="cs-CZ" sz="4000" dirty="0">
                <a:latin typeface="+mj-lt"/>
                <a:ea typeface="+mj-ea"/>
                <a:cs typeface="+mj-cs"/>
              </a:rPr>
              <a:t> PV nebo alespoň </a:t>
            </a:r>
            <a:r>
              <a:rPr lang="cs-CZ" sz="4000" dirty="0" err="1">
                <a:latin typeface="+mj-lt"/>
                <a:ea typeface="+mj-ea"/>
                <a:cs typeface="+mj-cs"/>
              </a:rPr>
              <a:t>suplementaci</a:t>
            </a:r>
            <a:r>
              <a:rPr lang="cs-CZ" sz="4000" dirty="0">
                <a:latin typeface="+mj-lt"/>
                <a:ea typeface="+mj-ea"/>
                <a:cs typeface="+mj-cs"/>
              </a:rPr>
              <a:t> bílkovin parenterálně!</a:t>
            </a:r>
          </a:p>
          <a:p>
            <a:pPr algn="ctr">
              <a:spcBef>
                <a:spcPct val="0"/>
              </a:spcBef>
              <a:defRPr/>
            </a:pPr>
            <a:endParaRPr lang="cs-CZ" sz="1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866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 smtClean="0"/>
          </a:p>
          <a:p>
            <a:endParaRPr lang="cs-CZ" sz="3600" b="1" dirty="0"/>
          </a:p>
          <a:p>
            <a:endParaRPr lang="cs-CZ" sz="3600" b="1" dirty="0" smtClean="0"/>
          </a:p>
          <a:p>
            <a:pPr marL="0" indent="0" algn="ctr">
              <a:buNone/>
            </a:pPr>
            <a:r>
              <a:rPr lang="cs-CZ" sz="3600" b="1" dirty="0" smtClean="0"/>
              <a:t>Děkuji za pozornost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58858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K</a:t>
            </a:r>
            <a:r>
              <a:rPr lang="cs-CZ" dirty="0" err="1" smtClean="0"/>
              <a:t>ompenzatorní</a:t>
            </a:r>
            <a:r>
              <a:rPr lang="cs-CZ" dirty="0" smtClean="0"/>
              <a:t> protizánětlivá </a:t>
            </a:r>
            <a:r>
              <a:rPr lang="cs-CZ" dirty="0" err="1" smtClean="0"/>
              <a:t>odpověd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smtClean="0"/>
              <a:t>CARS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Systemová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deaktivace imunitního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systemu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k dosažení obnovy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homeostazy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Hlavním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cytokinem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je IL-10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Nadměrná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odpověd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(CARS)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zapříčinuje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imunosupresi vedoucí k větší náchylnosti k  druhotným infekcím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CARS zahrnuje: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- redukci počtu lymfocytů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apoptosou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- redukce odpovědi monocytů na cytokinovou 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aktivaci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- nadměrná produkce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cytokinu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potlačující TNF (IL-10)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728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SIRS vs. CARS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68376"/>
            <a:ext cx="8682037" cy="3356893"/>
          </a:xfrm>
        </p:spPr>
      </p:pic>
    </p:spTree>
    <p:extLst>
      <p:ext uri="{BB962C8B-B14F-4D97-AF65-F5344CB8AC3E}">
        <p14:creationId xmlns:p14="http://schemas.microsoft.com/office/powerpoint/2010/main" val="266166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metabolismu v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Humorální a cytokinová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odpověd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organismu navodí hladovění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(stresové hladovění)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(hlavně TNF –alfa, dříve také nazýván </a:t>
            </a:r>
            <a:r>
              <a:rPr lang="cs-CZ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kachexin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 nemoci jsou “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svaly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“ hlavním zdrojem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glukozy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v procesu zvaném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glukoneogenese.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Úbytek </a:t>
            </a:r>
            <a:r>
              <a:rPr lang="cs-CZ" dirty="0">
                <a:latin typeface="Arial" pitchFamily="34" charset="0"/>
                <a:cs typeface="Arial" pitchFamily="34" charset="0"/>
              </a:rPr>
              <a:t>celkového proteinu 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(protein body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mass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)= limitace přežití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Insulinová rezistence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zvyšuje dostupnost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glukozy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Přizpůsobení metabolismu za anaerobních podmínek.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Jedná se o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fyziologickou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odpověd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organismu na stres s cílem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zajistit přežití organismu, udržení “glykemie“ pro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syntezu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nových buněk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(hojení rány, imunitní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odpověd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…), rychle se dělící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(Ery,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enterocyt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 a co nejefektivněji ušetřit aktivní svalovou tkán (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LBM)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2245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Změny metabolismu v nemoci</a:t>
            </a:r>
            <a:endParaRPr lang="cs-CZ" dirty="0"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696558"/>
            <a:ext cx="8088317" cy="401844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4854578" y="5857876"/>
            <a:ext cx="4760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J.-C. </a:t>
            </a:r>
            <a:r>
              <a:rPr lang="cs-CZ" sz="1400" dirty="0" err="1" smtClean="0"/>
              <a:t>Preiser</a:t>
            </a:r>
            <a:r>
              <a:rPr lang="cs-CZ" sz="1400" dirty="0" smtClean="0"/>
              <a:t> et al. </a:t>
            </a:r>
            <a:r>
              <a:rPr lang="cs-CZ" sz="1400" dirty="0" err="1"/>
              <a:t>British</a:t>
            </a:r>
            <a:r>
              <a:rPr lang="cs-CZ" sz="1400" dirty="0"/>
              <a:t> </a:t>
            </a:r>
            <a:r>
              <a:rPr lang="cs-CZ" sz="1400" dirty="0" err="1"/>
              <a:t>Journal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 smtClean="0"/>
              <a:t>Anaesthesia</a:t>
            </a:r>
            <a:r>
              <a:rPr lang="cs-CZ" sz="1400" dirty="0" smtClean="0"/>
              <a:t> 2014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3658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Změny metabolismu v nemoci</a:t>
            </a:r>
            <a:endParaRPr lang="cs-CZ" dirty="0">
              <a:latin typeface="+mn-lt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112" y="1278843"/>
            <a:ext cx="7954108" cy="5151796"/>
          </a:xfrm>
        </p:spPr>
      </p:pic>
    </p:spTree>
    <p:extLst>
      <p:ext uri="{BB962C8B-B14F-4D97-AF65-F5344CB8AC3E}">
        <p14:creationId xmlns:p14="http://schemas.microsoft.com/office/powerpoint/2010/main" val="421640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Změna metabolismu v nemoci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963150" cy="4351338"/>
          </a:xfrm>
        </p:spPr>
        <p:txBody>
          <a:bodyPr>
            <a:noAutofit/>
          </a:bodyPr>
          <a:lstStyle/>
          <a:p>
            <a:r>
              <a:rPr lang="cs-CZ" sz="2000" b="1" dirty="0">
                <a:latin typeface="Arial" pitchFamily="34" charset="0"/>
                <a:cs typeface="Arial" pitchFamily="34" charset="0"/>
              </a:rPr>
              <a:t>Glukoneogenese=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tvorba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glukozy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z necukerných zdrojů 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(AMK, tuky, laktát)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cs-CZ" sz="2000" i="1" dirty="0" err="1" smtClean="0">
                <a:latin typeface="Arial" pitchFamily="34" charset="0"/>
                <a:cs typeface="Arial" pitchFamily="34" charset="0"/>
              </a:rPr>
              <a:t>Glukoza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poskytuje </a:t>
            </a:r>
            <a:r>
              <a:rPr lang="cs-CZ" sz="2000" b="1" i="1" dirty="0">
                <a:latin typeface="Arial" pitchFamily="34" charset="0"/>
                <a:cs typeface="Arial" pitchFamily="34" charset="0"/>
              </a:rPr>
              <a:t>–C6 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pro 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syntezu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 nových 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buněk</a:t>
            </a:r>
            <a:endParaRPr lang="cs-CZ" sz="2000" i="1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Na glukoneogenesi se podílí játra, ledviny a GIT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 </a:t>
            </a:r>
          </a:p>
          <a:p>
            <a:pPr marL="0" indent="0">
              <a:buNone/>
            </a:pPr>
            <a:r>
              <a:rPr lang="cs-CZ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  (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orgány vybaveny enzymem </a:t>
            </a:r>
            <a:r>
              <a:rPr lang="cs-CZ" sz="2000" b="1" i="1" dirty="0">
                <a:latin typeface="Arial" pitchFamily="34" charset="0"/>
                <a:cs typeface="Arial" pitchFamily="34" charset="0"/>
              </a:rPr>
              <a:t>Glu-6-fosfatasa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“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Svaly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“ se stávají hlavním substrátem pro “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de novo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“ produkci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glukozy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z   </a:t>
            </a:r>
          </a:p>
          <a:p>
            <a:pPr marL="0" indent="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glukoplastických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aminokyselin 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(alanin a 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glutamin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Rozvětvené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AMK 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(valin, leucin, 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isoleucin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)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a 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glutamin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jsou hlavní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zdroj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N  a energie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  pro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poškozenou tkán 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rychle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se dělící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bunky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zánětlivé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bunky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Enterocyty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…)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Svalové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AMK jsou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zároven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zdrojem pro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syntesu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proteinu akutní </a:t>
            </a:r>
            <a:r>
              <a:rPr lang="cs-CZ" sz="2000" b="1" dirty="0" err="1">
                <a:latin typeface="Arial" pitchFamily="34" charset="0"/>
                <a:cs typeface="Arial" pitchFamily="34" charset="0"/>
              </a:rPr>
              <a:t>faze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fibrinogen.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 Další zdroje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glukozy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ve stresovém metabolismu jsou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TAG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převážně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glycerol a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laktát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000" b="1" dirty="0" err="1">
                <a:latin typeface="Arial" pitchFamily="34" charset="0"/>
                <a:cs typeface="Arial" pitchFamily="34" charset="0"/>
              </a:rPr>
              <a:t>Coriho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 cyklus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6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2355</Words>
  <Application>Microsoft Office PowerPoint</Application>
  <PresentationFormat>Širokoúhlá obrazovka</PresentationFormat>
  <Paragraphs>241</Paragraphs>
  <Slides>32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Symbol</vt:lpstr>
      <vt:lpstr>Wingdings</vt:lpstr>
      <vt:lpstr>Motiv Office</vt:lpstr>
      <vt:lpstr>Akutní metabolický stres David Pospíšil</vt:lpstr>
      <vt:lpstr>Akutní metabolický stres</vt:lpstr>
      <vt:lpstr>Patofyziologie stresové reakce</vt:lpstr>
      <vt:lpstr>Kompenzatorní protizánětlivá odpověd (CARS)</vt:lpstr>
      <vt:lpstr>SIRS vs. CARS</vt:lpstr>
      <vt:lpstr>Změny metabolismu v nemoci</vt:lpstr>
      <vt:lpstr>Změny metabolismu v nemoci</vt:lpstr>
      <vt:lpstr>Změny metabolismu v nemoci</vt:lpstr>
      <vt:lpstr>Změna metabolismu v nemoci </vt:lpstr>
      <vt:lpstr>Změna metabolismu v nemoci </vt:lpstr>
      <vt:lpstr>Změna metabolismu v nemoci </vt:lpstr>
      <vt:lpstr>Změna metabolismu v nemoci</vt:lpstr>
      <vt:lpstr>Změna metabolismu v nemoci</vt:lpstr>
      <vt:lpstr>Změna metabolismu v nemoci</vt:lpstr>
      <vt:lpstr>Změna metabolismu v nemoci</vt:lpstr>
      <vt:lpstr>Změna metabolismu v nemoci</vt:lpstr>
      <vt:lpstr>Změna metabolismu v nemoci</vt:lpstr>
      <vt:lpstr>Změna metabolismu v nemoci</vt:lpstr>
      <vt:lpstr>Změna metabolismu v nemoci</vt:lpstr>
      <vt:lpstr>Změna metabolismu v nemoci</vt:lpstr>
      <vt:lpstr>Změna metabolismu v nemoci</vt:lpstr>
      <vt:lpstr>Kriticky nemocný pacient</vt:lpstr>
      <vt:lpstr>Take home message</vt:lpstr>
      <vt:lpstr>Prosté hladovění versus stresové</vt:lpstr>
      <vt:lpstr>Opravdu rizikový pacient </vt:lpstr>
      <vt:lpstr>Nutriční cíle na JIP </vt:lpstr>
      <vt:lpstr>Doporučené nutriční cíle u kriticky nemocných na JIP (z výsledků observačních studii)</vt:lpstr>
      <vt:lpstr>Dosažení nutričního cíle u kriticky nemocných na JIP</vt:lpstr>
      <vt:lpstr>Poměr E/B?</vt:lpstr>
      <vt:lpstr>Dosažení nutričního cíle u kriticky nemocných na JIP </vt:lpstr>
      <vt:lpstr>EV je nutriční „metodou volby“ …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InBody</dc:creator>
  <cp:lastModifiedBy>Pospíšil David</cp:lastModifiedBy>
  <cp:revision>222</cp:revision>
  <dcterms:created xsi:type="dcterms:W3CDTF">2017-05-21T16:25:38Z</dcterms:created>
  <dcterms:modified xsi:type="dcterms:W3CDTF">2023-04-05T08:23:48Z</dcterms:modified>
</cp:coreProperties>
</file>