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10691813" cy="15119350"/>
  <p:notesSz cx="6783388" cy="99266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 userDrawn="1">
          <p15:clr>
            <a:srgbClr val="A4A3A4"/>
          </p15:clr>
        </p15:guide>
        <p15:guide id="2" orient="horz" pos="2804" userDrawn="1">
          <p15:clr>
            <a:srgbClr val="A4A3A4"/>
          </p15:clr>
        </p15:guide>
        <p15:guide id="3" orient="horz" pos="1576" userDrawn="1">
          <p15:clr>
            <a:srgbClr val="A4A3A4"/>
          </p15:clr>
        </p15:guide>
        <p15:guide id="4" orient="horz" pos="8512" userDrawn="1">
          <p15:clr>
            <a:srgbClr val="A4A3A4"/>
          </p15:clr>
        </p15:guide>
        <p15:guide id="5" orient="horz" pos="8695" userDrawn="1">
          <p15:clr>
            <a:srgbClr val="A4A3A4"/>
          </p15:clr>
        </p15:guide>
        <p15:guide id="6" pos="375" userDrawn="1">
          <p15:clr>
            <a:srgbClr val="A4A3A4"/>
          </p15:clr>
        </p15:guide>
        <p15:guide id="7" pos="6335" userDrawn="1">
          <p15:clr>
            <a:srgbClr val="A4A3A4"/>
          </p15:clr>
        </p15:guide>
        <p15:guide id="8" pos="797" userDrawn="1">
          <p15:clr>
            <a:srgbClr val="A4A3A4"/>
          </p15:clr>
        </p15:guide>
        <p15:guide id="9" pos="3234" userDrawn="1">
          <p15:clr>
            <a:srgbClr val="A4A3A4"/>
          </p15:clr>
        </p15:guide>
        <p15:guide id="10" pos="3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čí Veronika" initials="KV" lastIdx="14" clrIdx="0">
    <p:extLst>
      <p:ext uri="{19B8F6BF-5375-455C-9EA6-DF929625EA0E}">
        <p15:presenceInfo xmlns:p15="http://schemas.microsoft.com/office/powerpoint/2012/main" userId="S-1-5-21-970905235-707768948-2871777245-7998" providerId="AD"/>
      </p:ext>
    </p:extLst>
  </p:cmAuthor>
  <p:cmAuthor id="2" name="Markéta Hartmanová" initials="MH" lastIdx="22" clrIdx="1">
    <p:extLst>
      <p:ext uri="{19B8F6BF-5375-455C-9EA6-DF929625EA0E}">
        <p15:presenceInfo xmlns:p15="http://schemas.microsoft.com/office/powerpoint/2012/main" userId="S::398029@muni.cz::fd1b3d5f-11db-4388-82c9-26d2512efb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754" autoAdjust="0"/>
  </p:normalViewPr>
  <p:slideViewPr>
    <p:cSldViewPr snapToGrid="0">
      <p:cViewPr varScale="1">
        <p:scale>
          <a:sx n="58" d="100"/>
          <a:sy n="58" d="100"/>
        </p:scale>
        <p:origin x="2532" y="108"/>
      </p:cViewPr>
      <p:guideLst>
        <p:guide orient="horz" pos="2469"/>
        <p:guide orient="horz" pos="2804"/>
        <p:guide orient="horz" pos="1576"/>
        <p:guide orient="horz" pos="8512"/>
        <p:guide orient="horz" pos="8695"/>
        <p:guide pos="375"/>
        <p:guide pos="6335"/>
        <p:guide pos="797"/>
        <p:guide pos="3234"/>
        <p:guide pos="3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92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92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35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76450" y="744538"/>
            <a:ext cx="263048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9" y="4715153"/>
            <a:ext cx="542671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35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2716"/>
            <a:ext cx="1356597" cy="23532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404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405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1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82078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82714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482079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63059" y="13730433"/>
            <a:ext cx="220992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2"/>
            <a:ext cx="10691813" cy="12879446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1" y="13333703"/>
            <a:ext cx="758932" cy="13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410" y="4441552"/>
            <a:ext cx="3600993" cy="62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566" y="4299903"/>
            <a:ext cx="7616680" cy="65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4631"/>
            <a:ext cx="1356597" cy="23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1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042" y="2857202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82078" y="2845108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5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726421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6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3737011"/>
            <a:ext cx="4576304" cy="859080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675170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62" userDrawn="1">
          <p15:clr>
            <a:srgbClr val="FBAE40"/>
          </p15:clr>
        </p15:guide>
        <p15:guide id="2" pos="635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893673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93672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6990" y="9731830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3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94089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7198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55939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1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5500437" y="1525934"/>
            <a:ext cx="4561022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1525936"/>
            <a:ext cx="4576304" cy="108018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406" y="1525934"/>
            <a:ext cx="9430053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1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406" y="13730433"/>
            <a:ext cx="6945469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052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059" y="13730433"/>
            <a:ext cx="220992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052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354" y="4127067"/>
            <a:ext cx="9430053" cy="87303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3508"/>
        </a:lnSpc>
        <a:spcBef>
          <a:spcPct val="0"/>
        </a:spcBef>
        <a:spcAft>
          <a:spcPct val="0"/>
        </a:spcAft>
        <a:defRPr sz="3508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5pPr>
      <a:lvl6pPr marL="400964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6pPr>
      <a:lvl7pPr marL="801929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7pPr>
      <a:lvl8pPr marL="1202893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8pPr>
      <a:lvl9pPr marL="1603858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456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316" b="0">
          <a:solidFill>
            <a:schemeClr val="tx1"/>
          </a:solidFill>
          <a:latin typeface="+mn-lt"/>
        </a:defRPr>
      </a:lvl2pPr>
      <a:lvl3pPr marL="801929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316" b="0">
          <a:solidFill>
            <a:schemeClr val="tx1"/>
          </a:solidFill>
          <a:latin typeface="+mn-lt"/>
        </a:defRPr>
      </a:lvl3pPr>
      <a:lvl4pPr marL="1202893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316" b="0">
          <a:solidFill>
            <a:schemeClr val="tx1"/>
          </a:solidFill>
          <a:latin typeface="+mn-lt"/>
        </a:defRPr>
      </a:lvl4pPr>
      <a:lvl5pPr marL="1603858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316" b="0">
          <a:solidFill>
            <a:schemeClr val="tx1"/>
          </a:solidFill>
          <a:latin typeface="+mn-lt"/>
        </a:defRPr>
      </a:lvl5pPr>
      <a:lvl6pPr marL="2205304" indent="-20048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405786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806751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207715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13" userDrawn="1">
          <p15:clr>
            <a:srgbClr val="F26B43"/>
          </p15:clr>
        </p15:guide>
        <p15:guide id="2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266C393D-F38D-0AD0-20D2-002F7E60D86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66413" y="2630802"/>
            <a:ext cx="3809642" cy="2363393"/>
          </a:xfrm>
        </p:spPr>
        <p:txBody>
          <a:bodyPr/>
          <a:lstStyle/>
          <a:p>
            <a:r>
              <a:rPr lang="cs-CZ" sz="1400" b="1" dirty="0">
                <a:solidFill>
                  <a:schemeClr val="tx2"/>
                </a:solidFill>
                <a:ea typeface="+mj-ea"/>
                <a:cs typeface="+mj-cs"/>
              </a:rPr>
              <a:t>Indikace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nahromadění sekretů v DC nebo viditelný sekret v kanyle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Arial" panose="020B0604020202020204" pitchFamily="34" charset="0"/>
              </a:rPr>
              <a:t>d</a:t>
            </a:r>
            <a:r>
              <a:rPr lang="cs-CZ" sz="1000" b="0" dirty="0">
                <a:cs typeface="Arial" panose="020B0604020202020204" pitchFamily="34" charset="0"/>
              </a:rPr>
              <a:t>echové fenomény (chrčení, bublání, kašlání, vymizení zvuků)</a:t>
            </a:r>
            <a:endParaRPr lang="cs-CZ" sz="1000" dirty="0"/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 err="1"/>
              <a:t>desaturace</a:t>
            </a:r>
            <a:r>
              <a:rPr lang="cs-CZ" sz="1000" dirty="0"/>
              <a:t> </a:t>
            </a:r>
            <a:r>
              <a:rPr lang="cs-CZ" sz="1000" b="0" dirty="0">
                <a:cs typeface="Arial" panose="020B0604020202020204" pitchFamily="34" charset="0"/>
              </a:rPr>
              <a:t>nebo jiné změny vitálních funkcí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zvýšená dechová práce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náhlý vzestup tlaku v DC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změny dechového objemu (VT), rychlosti proudění vzduchu</a:t>
            </a:r>
            <a:endParaRPr lang="cs-CZ" sz="1000" dirty="0"/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prevence ventilátorové pneumonie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udržení průchodnosti DC (prevence obstrukce </a:t>
            </a:r>
            <a:r>
              <a:rPr lang="cs-CZ" sz="1000" dirty="0" err="1"/>
              <a:t>orotracheální</a:t>
            </a:r>
            <a:r>
              <a:rPr lang="cs-CZ" sz="1000" dirty="0"/>
              <a:t> kanyly/tracheostomické kanyly)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změny parametrů acidobazické rovnováhy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odběr biologického materiálu (sputum)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endParaRPr lang="cs-CZ" sz="1200" dirty="0"/>
          </a:p>
          <a:p>
            <a:pPr algn="just">
              <a:buClr>
                <a:srgbClr val="0000DC"/>
              </a:buClr>
            </a:pPr>
            <a:endParaRPr lang="cs-CZ" sz="1200" dirty="0"/>
          </a:p>
          <a:p>
            <a:r>
              <a:rPr lang="cs-CZ" sz="1400" b="1" dirty="0">
                <a:solidFill>
                  <a:srgbClr val="0000D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Kontraindikace</a:t>
            </a:r>
            <a:endParaRPr lang="cs-CZ" sz="14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Arial" panose="020B0604020202020204" pitchFamily="34" charset="0"/>
              </a:rPr>
              <a:t>neexistují absolutní kontraindikace</a:t>
            </a:r>
            <a:endParaRPr lang="cs-CZ" sz="1000" dirty="0"/>
          </a:p>
          <a:p>
            <a:pPr marL="182563" indent="-182563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200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ADEFB51-AC26-1F6C-BD0E-464BDF01E04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66413" y="5601455"/>
            <a:ext cx="4056781" cy="2461718"/>
          </a:xfrm>
        </p:spPr>
        <p:txBody>
          <a:bodyPr/>
          <a:lstStyle/>
          <a:p>
            <a:r>
              <a:rPr lang="cs-CZ" sz="1400" b="1" dirty="0">
                <a:solidFill>
                  <a:schemeClr val="tx2"/>
                </a:solidFill>
                <a:ea typeface="+mj-ea"/>
                <a:cs typeface="+mj-cs"/>
              </a:rPr>
              <a:t>Pomůcky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OOPP (zástěra, brýle/štít, čepice, ústenka, rukavice)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dezinfekce na ruce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funkční odsávačka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terilní odsávací katetr vhodné velikosti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sterilní pinzeta/sterilní rukavice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fonendoskop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manometr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ústní lopatka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dezinfekční roztok na proplach odsávacího systému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stříkačka 10 ml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desinfekční ubrousky (pro desinfekci portu)</a:t>
            </a:r>
            <a:endParaRPr lang="cs-CZ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emitní miska</a:t>
            </a:r>
            <a:endParaRPr lang="cs-CZ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AF20559-55A1-F686-F980-0CD4F382E33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82779" y="4806863"/>
            <a:ext cx="5827600" cy="80168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400" b="1" dirty="0">
                <a:solidFill>
                  <a:schemeClr val="tx2"/>
                </a:solidFill>
                <a:ea typeface="+mj-ea"/>
                <a:cs typeface="+mj-cs"/>
              </a:rPr>
              <a:t>Postup</a:t>
            </a:r>
            <a:br>
              <a:rPr lang="cs-CZ" sz="12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cs-CZ" sz="1200" b="1" dirty="0">
                <a:solidFill>
                  <a:schemeClr val="tx2"/>
                </a:solidFill>
                <a:ea typeface="+mj-ea"/>
                <a:cs typeface="+mj-cs"/>
              </a:rPr>
              <a:t>Před výkonem</a:t>
            </a:r>
          </a:p>
          <a:p>
            <a:pPr>
              <a:lnSpc>
                <a:spcPct val="100000"/>
              </a:lnSpc>
            </a:pPr>
            <a:r>
              <a:rPr lang="cs-CZ" sz="1000" dirty="0">
                <a:cs typeface="Times New Roman" panose="02020603050405020304" pitchFamily="18" charset="0"/>
              </a:rPr>
              <a:t>Sestra č. 1: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připraví pomůcky a odsávačku – kontrola funkčnosti + optimální podtlak (80-120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provede hygienickou dezinfekci rukou (HDR) a použije OOPP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iniciální dotek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vysvětlí pacientovi průběh výkonu (pacienta při vědomí požádá o spolupráci)</a:t>
            </a:r>
          </a:p>
          <a:p>
            <a:pPr marL="182563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emirekumbentní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poloha, pokud není kontraindikována  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změří tlak v 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obturační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manžetě manometrem (20-25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27-32 cm H</a:t>
            </a:r>
            <a:r>
              <a:rPr lang="cs-CZ" sz="100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O)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dsaje sekret z 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dutiny ústní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odsávacím katetrem a ze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subglotického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prostoru 10 ml nebo 20 ml stříkačkou (voleno dle množství sekretu), před odsátím ze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subg</a:t>
            </a: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lotického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prostoru provede dezinfekci portu dezinfekčními ubrousky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provede HDR a výměnu rukavic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zkontroluje dýchání pacienta fonendoskopem (množství zahlenění a indikace k odsání)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při riziku </a:t>
            </a:r>
            <a:r>
              <a:rPr lang="cs-CZ" sz="1000" dirty="0" err="1">
                <a:cs typeface="Times New Roman" panose="02020603050405020304" pitchFamily="18" charset="0"/>
              </a:rPr>
              <a:t>desaturace</a:t>
            </a:r>
            <a:r>
              <a:rPr lang="cs-CZ" sz="1000" dirty="0">
                <a:cs typeface="Times New Roman" panose="02020603050405020304" pitchFamily="18" charset="0"/>
              </a:rPr>
              <a:t> v průběhu odsávání provede </a:t>
            </a:r>
            <a:r>
              <a:rPr lang="cs-CZ" sz="1000" dirty="0" err="1">
                <a:cs typeface="Times New Roman" panose="02020603050405020304" pitchFamily="18" charset="0"/>
              </a:rPr>
              <a:t>preoxygenaci</a:t>
            </a:r>
            <a:r>
              <a:rPr lang="cs-CZ" sz="1000" dirty="0">
                <a:cs typeface="Times New Roman" panose="02020603050405020304" pitchFamily="18" charset="0"/>
              </a:rPr>
              <a:t> (dle indikace lékaře)</a:t>
            </a:r>
          </a:p>
          <a:p>
            <a:pPr lvl="0" algn="just">
              <a:lnSpc>
                <a:spcPct val="107000"/>
              </a:lnSpc>
            </a:pP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solidFill>
                  <a:schemeClr val="tx2"/>
                </a:solidFill>
                <a:ea typeface="+mj-ea"/>
                <a:cs typeface="+mj-cs"/>
              </a:rPr>
              <a:t>Průběh výkonu</a:t>
            </a:r>
          </a:p>
          <a:p>
            <a:pPr algn="just"/>
            <a:r>
              <a:rPr lang="cs-CZ" sz="1000" dirty="0">
                <a:cs typeface="Times New Roman" panose="02020603050405020304" pitchFamily="18" charset="0"/>
              </a:rPr>
              <a:t>Sestra č. 1 provádí výkon, sestra č. 2 po celou dobu výkonu fixuje OTK a rameno okruhu (prevence šíření aerosolu a kontaminace okruhu), sleduje celkový stav pacienta.</a:t>
            </a:r>
          </a:p>
          <a:p>
            <a:pPr lvl="0" algn="just"/>
            <a:r>
              <a:rPr lang="cs-CZ" sz="1000" dirty="0">
                <a:cs typeface="Times New Roman" panose="02020603050405020304" pitchFamily="18" charset="0"/>
              </a:rPr>
              <a:t>Sestra č. 1: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odstraní obal z odsávacího katetru a katetr sterilně uchopí (sterilní pinzetou, sterilní rukavice)</a:t>
            </a:r>
          </a:p>
          <a:p>
            <a:pPr algn="just"/>
            <a:r>
              <a:rPr lang="cs-CZ" sz="1000" dirty="0">
                <a:cs typeface="Times New Roman" panose="02020603050405020304" pitchFamily="18" charset="0"/>
              </a:rPr>
              <a:t>Sestra č. 2: 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odpojí pacienta od ventilátoru, fixuje kanylu a rameno okruhu</a:t>
            </a:r>
          </a:p>
          <a:p>
            <a:pPr algn="just"/>
            <a:r>
              <a:rPr lang="cs-CZ" sz="1000" dirty="0">
                <a:cs typeface="Times New Roman" panose="02020603050405020304" pitchFamily="18" charset="0"/>
              </a:rPr>
              <a:t>Sestra č. 1: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zavede odsávací katetr šetrně do místa pružného odporu – oblast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cariny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neodsává při zavádění)</a:t>
            </a: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následně odsávací katetr povysune o 1 cm</a:t>
            </a: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odsává přerušovaně pomocí stop ventilu a během sání katétr vytahuje krouživým pohybem (odsává po dobu max. 10 sekund)</a:t>
            </a: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monitoruje pacienta (při komplikacích přerušíme výkon)</a:t>
            </a:r>
          </a:p>
          <a:p>
            <a:pPr marL="182563" lvl="0" indent="-182563" algn="just"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sleduje vzhled a množství sputa</a:t>
            </a:r>
          </a:p>
          <a:p>
            <a:pPr marL="182563" lvl="0" indent="-182563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omunikuje s pacientem</a:t>
            </a:r>
          </a:p>
          <a:p>
            <a:pPr lvl="0" algn="just">
              <a:spcAft>
                <a:spcPts val="600"/>
              </a:spcAft>
            </a:pPr>
            <a:r>
              <a:rPr lang="cs-CZ" sz="1000" dirty="0">
                <a:cs typeface="Times New Roman" panose="02020603050405020304" pitchFamily="18" charset="0"/>
              </a:rPr>
              <a:t>Sestra č. 2: 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pojí pacienta 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ventilátor</a:t>
            </a:r>
          </a:p>
          <a:p>
            <a:pPr marL="182563" lvl="0" indent="-182563">
              <a:lnSpc>
                <a:spcPct val="100000"/>
              </a:lnSpc>
            </a:pPr>
            <a:r>
              <a:rPr lang="cs-CZ" sz="1200" b="1" dirty="0">
                <a:solidFill>
                  <a:schemeClr val="tx2"/>
                </a:solidFill>
                <a:ea typeface="+mj-ea"/>
                <a:cs typeface="+mj-cs"/>
              </a:rPr>
              <a:t>Po výkonu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odsávací katetr umístí do odpadu k tomu určenému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propláchne odsávací hadici připraveným dezinf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ekčním r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oztokem a uloží dle zvyklosti oddělení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sleduje stav pacienta a dalších parametrů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zkontroluje dýchání pacienta fonendoskopem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kontrolu tlaku manometrem v </a:t>
            </a: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obturační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 manžetě neprovádí po výkonu rutinně (pouze v indikovaných případech např. obtížné odsávání, pohyb kanyly, úporný kašel pacienta a jiné)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provede hygienickou dezinfekci rukou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zaznamená výkon do dokumentace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cs-CZ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200" dirty="0"/>
          </a:p>
          <a:p>
            <a:pPr>
              <a:lnSpc>
                <a:spcPct val="100000"/>
              </a:lnSpc>
            </a:pPr>
            <a:endParaRPr lang="cs-CZ" sz="1200" dirty="0"/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EA15AC02-A14C-A238-FD24-F63B621CDC2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66413" y="1576221"/>
            <a:ext cx="10143965" cy="610321"/>
          </a:xfrm>
        </p:spPr>
        <p:txBody>
          <a:bodyPr/>
          <a:lstStyle/>
          <a:p>
            <a:pPr algn="just"/>
            <a:r>
              <a:rPr lang="cs-CZ" sz="1000" dirty="0"/>
              <a:t>Odsávání dýchacích cest (DC) je činnost, při které dochází k aspiraci sekretu z horních nebo dolních cest dýchacích za pomoci otevřeného nebo uzavřeného odsávacího systému. Otevřený odsávací systém se provádí spíše výjimečně u pacientů se zavedeným </a:t>
            </a:r>
            <a:r>
              <a:rPr lang="cs-CZ" sz="1000" dirty="0" err="1"/>
              <a:t>Ayerovo</a:t>
            </a:r>
            <a:r>
              <a:rPr lang="cs-CZ" sz="1000" dirty="0"/>
              <a:t> T („téčko“) nebo HME filtrem („suchý nos“). Kompetence k výkonu –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všeobecná sestra se specializovanou způsobilostí 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(sestra pro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intenzivní péči) dle vyhlášky č. 55/2011 Sb., o činnostech zdravotnických pracovníků a jiných odborných pracovníků, ve znění pozdějších předpisů.</a:t>
            </a:r>
            <a:endParaRPr lang="cs-CZ" sz="1000" dirty="0"/>
          </a:p>
        </p:txBody>
      </p:sp>
      <p:sp>
        <p:nvSpPr>
          <p:cNvPr id="16" name="Nadpis 3">
            <a:extLst>
              <a:ext uri="{FF2B5EF4-FFF2-40B4-BE49-F238E27FC236}">
                <a16:creationId xmlns:a16="http://schemas.microsoft.com/office/drawing/2014/main" id="{FC0FDDD3-71D3-46E7-88BC-67D4F6F027E3}"/>
              </a:ext>
            </a:extLst>
          </p:cNvPr>
          <p:cNvSpPr txBox="1">
            <a:spLocks/>
          </p:cNvSpPr>
          <p:nvPr/>
        </p:nvSpPr>
        <p:spPr>
          <a:xfrm>
            <a:off x="952591" y="316748"/>
            <a:ext cx="8786622" cy="914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508"/>
              </a:lnSpc>
              <a:spcBef>
                <a:spcPct val="0"/>
              </a:spcBef>
              <a:spcAft>
                <a:spcPct val="0"/>
              </a:spcAft>
              <a:defRPr sz="3508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5pPr>
            <a:lvl6pPr marL="400964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6pPr>
            <a:lvl7pPr marL="801929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7pPr>
            <a:lvl8pPr marL="1202893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8pPr>
            <a:lvl9pPr marL="1603858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ODSÁVÁNÍ Z DOLNÍCH CEST DÝCHACÍCH</a:t>
            </a:r>
            <a:b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/>
              <a:t>OTEVŘENÝ</a:t>
            </a:r>
            <a: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ODSÁVACÍ SYSTÉM </a:t>
            </a:r>
            <a:endParaRPr lang="cs-CZ" sz="2800" kern="0" dirty="0"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9561562-A467-4F80-863C-7C167EC44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78" y="7822386"/>
            <a:ext cx="3360197" cy="4841308"/>
          </a:xfrm>
          <a:prstGeom prst="rect">
            <a:avLst/>
          </a:prstGeom>
        </p:spPr>
      </p:pic>
      <p:sp>
        <p:nvSpPr>
          <p:cNvPr id="20" name="BlokTextu 16">
            <a:extLst>
              <a:ext uri="{FF2B5EF4-FFF2-40B4-BE49-F238E27FC236}">
                <a16:creationId xmlns:a16="http://schemas.microsoft.com/office/drawing/2014/main" id="{0166F4F6-D206-4802-B75D-DFC8B057174C}"/>
              </a:ext>
            </a:extLst>
          </p:cNvPr>
          <p:cNvSpPr txBox="1"/>
          <p:nvPr/>
        </p:nvSpPr>
        <p:spPr>
          <a:xfrm>
            <a:off x="266413" y="12697286"/>
            <a:ext cx="2673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>
                <a:latin typeface="Arial" panose="020B0604020202020204" pitchFamily="34" charset="0"/>
                <a:cs typeface="Arial" panose="020B0604020202020204" pitchFamily="34" charset="0"/>
              </a:rPr>
              <a:t>Obr. 1 Odsávačka a odsávací </a:t>
            </a:r>
            <a:r>
              <a:rPr lang="sk-SK" sz="1000" dirty="0" err="1">
                <a:latin typeface="Arial" panose="020B0604020202020204" pitchFamily="34" charset="0"/>
                <a:cs typeface="Arial" panose="020B0604020202020204" pitchFamily="34" charset="0"/>
              </a:rPr>
              <a:t>katetr</a:t>
            </a:r>
            <a:endParaRPr lang="sk-SK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7B11C2E5-3B0B-4388-8CC1-567D58631E3C}"/>
              </a:ext>
            </a:extLst>
          </p:cNvPr>
          <p:cNvSpPr txBox="1"/>
          <p:nvPr/>
        </p:nvSpPr>
        <p:spPr>
          <a:xfrm>
            <a:off x="0" y="13143828"/>
            <a:ext cx="78964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+mn-lt"/>
              </a:rPr>
              <a:t>Použité zdroje:</a:t>
            </a:r>
          </a:p>
          <a:p>
            <a:pPr algn="just"/>
            <a:r>
              <a:rPr lang="cs-CZ" sz="1000" b="0" i="0" dirty="0">
                <a:solidFill>
                  <a:srgbClr val="000000"/>
                </a:solidFill>
                <a:effectLst/>
                <a:latin typeface="+mn-lt"/>
              </a:rPr>
              <a:t>SUKOVÁ, O., KNECHTOVÁ Z. Ošetřovatelské postupy v intenzivní péči: respirační systém. 1. vydání. Brno: Masarykova univerzita, 2018. 87 s. ISBN 978-80-210-9094-1</a:t>
            </a:r>
          </a:p>
          <a:p>
            <a:pPr algn="just"/>
            <a:r>
              <a:rPr lang="cs-CZ" sz="1000" dirty="0">
                <a:latin typeface="+mn-lt"/>
              </a:rPr>
              <a:t>BARTŮNĚK, P. a kol. Vybrané kapitoly z intenzivní péče. 1. vyd. Praha: Grada, 2016. 712 s. ISBN 978-80-247-4343-1.</a:t>
            </a:r>
            <a:endParaRPr lang="cs-CZ" sz="1000" dirty="0">
              <a:solidFill>
                <a:srgbClr val="000000"/>
              </a:solidFill>
              <a:latin typeface="+mn-lt"/>
            </a:endParaRPr>
          </a:p>
          <a:p>
            <a:pPr algn="just"/>
            <a:r>
              <a:rPr lang="cs-CZ" sz="1000" dirty="0">
                <a:latin typeface="+mn-lt"/>
              </a:rPr>
              <a:t>ZEMANOVÁ, J. Základy anesteziologie: 3. vyd. Brno: Národní centrum ošetřovatelství a nelékařských zdravotnických oborů, 2021. ISBN 978-80-7013-608-9.</a:t>
            </a:r>
          </a:p>
          <a:p>
            <a:r>
              <a:rPr lang="cs-CZ" sz="1000" b="1" dirty="0">
                <a:latin typeface="+mn-lt"/>
              </a:rPr>
              <a:t>Fotodokumentace:</a:t>
            </a:r>
          </a:p>
          <a:p>
            <a:r>
              <a:rPr lang="cs-CZ" sz="1000" dirty="0">
                <a:latin typeface="+mn-lt"/>
              </a:rPr>
              <a:t>Mica Patrik, 2023 </a:t>
            </a:r>
          </a:p>
          <a:p>
            <a:r>
              <a:rPr lang="cs-CZ" sz="1000" b="1" dirty="0">
                <a:latin typeface="+mn-lt"/>
              </a:rPr>
              <a:t>Editace a odborná konzultace:</a:t>
            </a:r>
            <a:br>
              <a:rPr lang="cs-CZ" sz="1000" dirty="0">
                <a:latin typeface="+mn-lt"/>
              </a:rPr>
            </a:br>
            <a:r>
              <a:rPr lang="cs-CZ" sz="1000" dirty="0">
                <a:latin typeface="+mn-lt"/>
              </a:rPr>
              <a:t>Beharková Natália, Pešáková Edita, Mica Patrik, Hartmanová Markéta</a:t>
            </a:r>
          </a:p>
          <a:p>
            <a:pPr algn="just"/>
            <a:r>
              <a:rPr lang="cs-CZ" sz="1000" b="1" dirty="0">
                <a:latin typeface="+mn-lt"/>
              </a:rPr>
              <a:t>Příprava studijního materiálu vznikla v rámci předmětu MIED021p Edukace v práci sestry v intenzivní péči – přednáška, 2023 pracovní skupina: </a:t>
            </a:r>
            <a:r>
              <a:rPr lang="cs-CZ" sz="1000" dirty="0">
                <a:solidFill>
                  <a:schemeClr val="tx1"/>
                </a:solidFill>
              </a:rPr>
              <a:t>Ipati Maxim, Motyková Eliška, Sýkorová Hana, Lazarová Barbora, Šafářová Petra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D3183C2C-DE94-4282-AD8D-E162025D19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405" y="14017214"/>
            <a:ext cx="2795408" cy="1091104"/>
          </a:xfrm>
          <a:prstGeom prst="rect">
            <a:avLst/>
          </a:prstGeom>
        </p:spPr>
      </p:pic>
      <p:sp>
        <p:nvSpPr>
          <p:cNvPr id="15" name="Zástupný text 4">
            <a:extLst>
              <a:ext uri="{FF2B5EF4-FFF2-40B4-BE49-F238E27FC236}">
                <a16:creationId xmlns:a16="http://schemas.microsoft.com/office/drawing/2014/main" id="{FFC154D2-7F8E-4AD9-B995-F5DE482E1930}"/>
              </a:ext>
            </a:extLst>
          </p:cNvPr>
          <p:cNvSpPr txBox="1">
            <a:spLocks/>
          </p:cNvSpPr>
          <p:nvPr/>
        </p:nvSpPr>
        <p:spPr>
          <a:xfrm>
            <a:off x="4582778" y="2708028"/>
            <a:ext cx="5827600" cy="3800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456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2pPr>
            <a:lvl3pPr marL="801929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3pPr>
            <a:lvl4pPr marL="1202893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4pPr>
            <a:lvl5pPr marL="1603858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5pPr>
            <a:lvl6pPr marL="2205304" indent="-2004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405786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806751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207715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cs-CZ" sz="1400" b="1" kern="0" dirty="0">
                <a:solidFill>
                  <a:schemeClr val="tx2"/>
                </a:solidFill>
                <a:ea typeface="+mj-ea"/>
                <a:cs typeface="+mj-cs"/>
              </a:rPr>
              <a:t>Frekvence odsávání</a:t>
            </a:r>
          </a:p>
          <a:p>
            <a:pPr marL="182563" indent="-182563" algn="just">
              <a:buFont typeface="Courier New" panose="02070309020205020404" pitchFamily="49" charset="0"/>
              <a:buChar char="o"/>
            </a:pPr>
            <a:r>
              <a:rPr lang="cs-CZ" sz="1000" kern="0" dirty="0"/>
              <a:t>dle potřeby pacienta</a:t>
            </a:r>
          </a:p>
          <a:p>
            <a:pPr marL="182563" indent="-182563" algn="just">
              <a:buFont typeface="Courier New" panose="02070309020205020404" pitchFamily="49" charset="0"/>
              <a:buChar char="o"/>
            </a:pPr>
            <a:r>
              <a:rPr lang="cs-CZ" sz="1000" kern="0" dirty="0"/>
              <a:t>odsávání min. po 6-8 hodinách (zjistit stav zahlenění, redukce biofilmu, prevence obstrukce kanyly)</a:t>
            </a:r>
          </a:p>
          <a:p>
            <a:pPr algn="just"/>
            <a:endParaRPr lang="cs-CZ" sz="1000" kern="0" dirty="0"/>
          </a:p>
          <a:p>
            <a:pPr algn="just"/>
            <a:endParaRPr lang="cs-CZ" sz="1200" kern="0" dirty="0"/>
          </a:p>
          <a:p>
            <a:pPr algn="just"/>
            <a:r>
              <a:rPr lang="cs-CZ" sz="1400" b="1" kern="0" dirty="0">
                <a:solidFill>
                  <a:schemeClr val="tx2"/>
                </a:solidFill>
                <a:ea typeface="+mj-ea"/>
                <a:cs typeface="+mj-cs"/>
              </a:rPr>
              <a:t>Délka odsávání</a:t>
            </a:r>
          </a:p>
          <a:p>
            <a:pPr marL="182563" indent="-182563" algn="just">
              <a:buFont typeface="Courier New" panose="02070309020205020404" pitchFamily="49" charset="0"/>
              <a:buChar char="o"/>
            </a:pPr>
            <a:r>
              <a:rPr lang="cs-CZ" sz="1000" kern="0" dirty="0"/>
              <a:t>odsávání se provádí šetrně po dobu maximálně 10 sekund</a:t>
            </a:r>
          </a:p>
          <a:p>
            <a:pPr marL="182563" indent="-182563" algn="just">
              <a:buFont typeface="Courier New" panose="02070309020205020404" pitchFamily="49" charset="0"/>
              <a:buChar char="o"/>
            </a:pPr>
            <a:r>
              <a:rPr lang="cs-CZ" sz="1000" kern="0" dirty="0">
                <a:cs typeface="Arial" panose="020B0604020202020204" pitchFamily="34" charset="0"/>
              </a:rPr>
              <a:t>postup lze opakovat po uplynutí alespoň 2 dechových cyklů pacienta (prevence zhoršení oxygenace)</a:t>
            </a:r>
            <a:endParaRPr lang="cs-CZ" sz="1000" b="1" kern="0" dirty="0">
              <a:cs typeface="Arial" panose="020B0604020202020204" pitchFamily="34" charset="0"/>
            </a:endParaRPr>
          </a:p>
          <a:p>
            <a:pPr algn="just"/>
            <a:endParaRPr lang="cs-CZ" sz="1200" kern="0" dirty="0"/>
          </a:p>
        </p:txBody>
      </p:sp>
      <p:sp>
        <p:nvSpPr>
          <p:cNvPr id="17" name="Zástupný obsah 13">
            <a:extLst>
              <a:ext uri="{FF2B5EF4-FFF2-40B4-BE49-F238E27FC236}">
                <a16:creationId xmlns:a16="http://schemas.microsoft.com/office/drawing/2014/main" id="{BB59B717-13F3-40E4-BEC1-5A03A38D291D}"/>
              </a:ext>
            </a:extLst>
          </p:cNvPr>
          <p:cNvSpPr txBox="1">
            <a:spLocks/>
          </p:cNvSpPr>
          <p:nvPr/>
        </p:nvSpPr>
        <p:spPr>
          <a:xfrm>
            <a:off x="4582778" y="11724307"/>
            <a:ext cx="5565775" cy="1219200"/>
          </a:xfrm>
          <a:prstGeom prst="rect">
            <a:avLst/>
          </a:prstGeom>
        </p:spPr>
        <p:txBody>
          <a:bodyPr vert="horz" lIns="0" tIns="0" rIns="0" bIns="0" numCol="2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456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2pPr>
            <a:lvl3pPr marL="801929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3pPr>
            <a:lvl4pPr marL="1202893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4pPr>
            <a:lvl5pPr marL="1603858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316" b="0">
                <a:solidFill>
                  <a:schemeClr val="tx1"/>
                </a:solidFill>
                <a:latin typeface="+mn-lt"/>
              </a:defRPr>
            </a:lvl5pPr>
            <a:lvl6pPr marL="2205304" indent="-2004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405786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806751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207715" indent="0" algn="l" rtl="0" eaLnBrk="1" fontAlgn="base" hangingPunct="1">
              <a:lnSpc>
                <a:spcPts val="1579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400" b="1" kern="0" dirty="0">
                <a:solidFill>
                  <a:schemeClr val="tx2"/>
                </a:solidFill>
                <a:ea typeface="+mj-ea"/>
                <a:cs typeface="+mj-cs"/>
              </a:rPr>
              <a:t>Komplikace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laryngospasmus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nauzea, vomitus, aspirace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poranění cest dýchacích 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krvácení z cest dýchacích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 err="1"/>
              <a:t>desaturace</a:t>
            </a:r>
            <a:r>
              <a:rPr lang="cs-CZ" sz="1000" kern="0" dirty="0"/>
              <a:t> 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změny vitálních funkcí</a:t>
            </a:r>
          </a:p>
          <a:p>
            <a:pPr>
              <a:lnSpc>
                <a:spcPct val="107000"/>
              </a:lnSpc>
              <a:tabLst>
                <a:tab pos="935355" algn="l"/>
              </a:tabLst>
            </a:pPr>
            <a:endParaRPr lang="cs-CZ" sz="1000" kern="0" dirty="0"/>
          </a:p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endParaRPr lang="cs-CZ" sz="1000" kern="0" dirty="0"/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 err="1"/>
              <a:t>atelektázy</a:t>
            </a:r>
            <a:endParaRPr lang="cs-CZ" sz="1000" kern="0" dirty="0"/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 err="1"/>
              <a:t>dekanylace</a:t>
            </a:r>
            <a:r>
              <a:rPr lang="cs-CZ" sz="1000" kern="0" dirty="0"/>
              <a:t>, </a:t>
            </a:r>
            <a:r>
              <a:rPr lang="cs-CZ" sz="1000" kern="0" dirty="0" err="1"/>
              <a:t>extubace</a:t>
            </a:r>
            <a:r>
              <a:rPr lang="cs-CZ" sz="1000" kern="0" dirty="0"/>
              <a:t> 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 err="1"/>
              <a:t>hypoxemie</a:t>
            </a:r>
            <a:r>
              <a:rPr lang="cs-CZ" sz="1000" kern="0" dirty="0"/>
              <a:t>, </a:t>
            </a:r>
            <a:r>
              <a:rPr lang="cs-CZ" sz="1000" kern="0" dirty="0">
                <a:cs typeface="Arial" panose="020B0604020202020204" pitchFamily="34" charset="0"/>
              </a:rPr>
              <a:t>hypertenze</a:t>
            </a:r>
            <a:endParaRPr lang="cs-CZ" sz="1000" kern="0" dirty="0"/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zvýšení nitrolebního tlaku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vyvolání arytmií</a:t>
            </a:r>
          </a:p>
          <a:p>
            <a:pPr marL="182563" indent="-182563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kern="0" dirty="0"/>
              <a:t>infekce cest dýchacích</a:t>
            </a:r>
          </a:p>
          <a:p>
            <a:endParaRPr lang="cs-CZ" sz="1200" kern="0" dirty="0"/>
          </a:p>
        </p:txBody>
      </p:sp>
    </p:spTree>
    <p:extLst>
      <p:ext uri="{BB962C8B-B14F-4D97-AF65-F5344CB8AC3E}">
        <p14:creationId xmlns:p14="http://schemas.microsoft.com/office/powerpoint/2010/main" val="20041334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 úvod a podmínky ukončení[20210302135050696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1421</TotalTime>
  <Words>805</Words>
  <Application>Microsoft Office PowerPoint</Application>
  <PresentationFormat>Vlastní</PresentationFormat>
  <Paragraphs>97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Courier New</vt:lpstr>
      <vt:lpstr>Tahoma</vt:lpstr>
      <vt:lpstr>Wingdings</vt:lpstr>
      <vt:lpstr>Prezentace_MU_CZ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186</cp:revision>
  <cp:lastPrinted>2023-04-05T07:35:37Z</cp:lastPrinted>
  <dcterms:created xsi:type="dcterms:W3CDTF">2020-01-29T10:42:57Z</dcterms:created>
  <dcterms:modified xsi:type="dcterms:W3CDTF">2023-04-12T15:34:38Z</dcterms:modified>
</cp:coreProperties>
</file>