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10691813" cy="15119350"/>
  <p:notesSz cx="6783388" cy="99266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 userDrawn="1">
          <p15:clr>
            <a:srgbClr val="A4A3A4"/>
          </p15:clr>
        </p15:guide>
        <p15:guide id="2" orient="horz" pos="2804" userDrawn="1">
          <p15:clr>
            <a:srgbClr val="A4A3A4"/>
          </p15:clr>
        </p15:guide>
        <p15:guide id="3" orient="horz" pos="1576" userDrawn="1">
          <p15:clr>
            <a:srgbClr val="A4A3A4"/>
          </p15:clr>
        </p15:guide>
        <p15:guide id="4" orient="horz" pos="8512" userDrawn="1">
          <p15:clr>
            <a:srgbClr val="A4A3A4"/>
          </p15:clr>
        </p15:guide>
        <p15:guide id="5" orient="horz" pos="8695" userDrawn="1">
          <p15:clr>
            <a:srgbClr val="A4A3A4"/>
          </p15:clr>
        </p15:guide>
        <p15:guide id="6" pos="375" userDrawn="1">
          <p15:clr>
            <a:srgbClr val="A4A3A4"/>
          </p15:clr>
        </p15:guide>
        <p15:guide id="7" pos="6335" userDrawn="1">
          <p15:clr>
            <a:srgbClr val="A4A3A4"/>
          </p15:clr>
        </p15:guide>
        <p15:guide id="8" pos="797" userDrawn="1">
          <p15:clr>
            <a:srgbClr val="A4A3A4"/>
          </p15:clr>
        </p15:guide>
        <p15:guide id="9" pos="3234" userDrawn="1">
          <p15:clr>
            <a:srgbClr val="A4A3A4"/>
          </p15:clr>
        </p15:guide>
        <p15:guide id="10" pos="3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ália Beharková" initials="NB" lastIdx="1" clrIdx="0">
    <p:extLst>
      <p:ext uri="{19B8F6BF-5375-455C-9EA6-DF929625EA0E}">
        <p15:presenceInfo xmlns:p15="http://schemas.microsoft.com/office/powerpoint/2012/main" userId="S-1-5-21-3451901064-902568176-4053310204-466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54" autoAdjust="0"/>
  </p:normalViewPr>
  <p:slideViewPr>
    <p:cSldViewPr snapToGrid="0">
      <p:cViewPr varScale="1">
        <p:scale>
          <a:sx n="58" d="100"/>
          <a:sy n="58" d="100"/>
        </p:scale>
        <p:origin x="2532" y="108"/>
      </p:cViewPr>
      <p:guideLst>
        <p:guide orient="horz" pos="2469"/>
        <p:guide orient="horz" pos="2804"/>
        <p:guide orient="horz" pos="1576"/>
        <p:guide orient="horz" pos="8512"/>
        <p:guide orient="horz" pos="8695"/>
        <p:guide pos="375"/>
        <p:guide pos="6335"/>
        <p:guide pos="797"/>
        <p:guide pos="3234"/>
        <p:guide pos="3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92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92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35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76450" y="744538"/>
            <a:ext cx="263048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9" y="4715153"/>
            <a:ext cx="542671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35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9700"/>
              </a:lnSpc>
              <a:defRPr sz="97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2716"/>
            <a:ext cx="1356597" cy="23532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5291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404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405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1" y="8968433"/>
            <a:ext cx="4577696" cy="793667"/>
          </a:xfrm>
        </p:spPr>
        <p:txBody>
          <a:bodyPr/>
          <a:lstStyle>
            <a:lvl1pPr>
              <a:lnSpc>
                <a:spcPts val="2425"/>
              </a:lnSpc>
              <a:defRPr sz="1984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82078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82714" y="8968433"/>
            <a:ext cx="4577696" cy="793667"/>
          </a:xfrm>
        </p:spPr>
        <p:txBody>
          <a:bodyPr/>
          <a:lstStyle>
            <a:lvl1pPr>
              <a:lnSpc>
                <a:spcPts val="2425"/>
              </a:lnSpc>
              <a:defRPr sz="1984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482079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63059" y="13730433"/>
            <a:ext cx="220992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2"/>
            <a:ext cx="10691813" cy="12879446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1" y="13333703"/>
            <a:ext cx="758932" cy="13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410" y="4441552"/>
            <a:ext cx="3600993" cy="62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566" y="4299903"/>
            <a:ext cx="7616680" cy="65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9700"/>
              </a:lnSpc>
              <a:defRPr sz="97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5291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4631"/>
            <a:ext cx="1356597" cy="23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 sz="2646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1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2646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042" y="2857202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82078" y="2845108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5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726421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6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3737011"/>
            <a:ext cx="4576304" cy="859080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675170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4409"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3527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62" userDrawn="1">
          <p15:clr>
            <a:srgbClr val="FBAE40"/>
          </p15:clr>
        </p15:guide>
        <p15:guide id="2" pos="635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893673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93672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6990" y="9731830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3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94089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7198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55939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1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5500437" y="1525934"/>
            <a:ext cx="4561022" cy="11331466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4409"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3527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1525936"/>
            <a:ext cx="4576304" cy="108018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406" y="1525934"/>
            <a:ext cx="9430053" cy="11331466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1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406" y="13730433"/>
            <a:ext cx="6945469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2646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059" y="13730433"/>
            <a:ext cx="220992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2646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354" y="4127067"/>
            <a:ext cx="9430053" cy="87303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8818"/>
        </a:lnSpc>
        <a:spcBef>
          <a:spcPct val="0"/>
        </a:spcBef>
        <a:spcAft>
          <a:spcPct val="0"/>
        </a:spcAft>
        <a:defRPr sz="8818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5pPr>
      <a:lvl6pPr marL="1007943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6pPr>
      <a:lvl7pPr marL="2015886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7pPr>
      <a:lvl8pPr marL="3023829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8pPr>
      <a:lvl9pPr marL="4031772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6173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3307" b="0">
          <a:solidFill>
            <a:schemeClr val="tx1"/>
          </a:solidFill>
          <a:latin typeface="+mn-lt"/>
        </a:defRPr>
      </a:lvl2pPr>
      <a:lvl3pPr marL="2015886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3307" b="0">
          <a:solidFill>
            <a:schemeClr val="tx1"/>
          </a:solidFill>
          <a:latin typeface="+mn-lt"/>
        </a:defRPr>
      </a:lvl3pPr>
      <a:lvl4pPr marL="3023829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3307" b="0">
          <a:solidFill>
            <a:schemeClr val="tx1"/>
          </a:solidFill>
          <a:latin typeface="+mn-lt"/>
        </a:defRPr>
      </a:lvl4pPr>
      <a:lvl5pPr marL="4031772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3307" b="0">
          <a:solidFill>
            <a:schemeClr val="tx1"/>
          </a:solidFill>
          <a:latin typeface="+mn-lt"/>
        </a:defRPr>
      </a:lvl5pPr>
      <a:lvl6pPr marL="5543687" indent="-50397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6047659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7055602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8063545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13" userDrawn="1">
          <p15:clr>
            <a:srgbClr val="F26B43"/>
          </p15:clr>
        </p15:guide>
        <p15:guide id="2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jp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BB50318-4A2B-9597-359E-EE5290260AB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874" y="355754"/>
            <a:ext cx="10515600" cy="10630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PÉČE O DUTINU ÚSTNÍ A SUBGLOTICKÝ PROSTOR </a:t>
            </a:r>
            <a:br>
              <a:rPr lang="cs-CZ" sz="2800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 PACIENTA S INVAZIVNÍM ZAJIŠTĚNÍM DÝCHACÍCH CEST</a:t>
            </a:r>
            <a:endParaRPr lang="cs-CZ" sz="2800" dirty="0">
              <a:solidFill>
                <a:srgbClr val="0000DC"/>
              </a:solidFill>
              <a:latin typeface="+mn-lt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D79DAB1-4112-C9F0-07BA-C0C852466C0D}"/>
              </a:ext>
            </a:extLst>
          </p:cNvPr>
          <p:cNvSpPr txBox="1"/>
          <p:nvPr/>
        </p:nvSpPr>
        <p:spPr>
          <a:xfrm>
            <a:off x="192413" y="1529420"/>
            <a:ext cx="10266820" cy="18466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Péče o 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dutinu ústní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(DÚ) ventilovaných pacientů je součást základní komplexní a každodenní péče. Vykonává se s ohledem na prevenci vzniku nebo zavlečení infekce                        do dýchacích cest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a vzniku jiných komplikací (např. patologické změny). </a:t>
            </a:r>
          </a:p>
          <a:p>
            <a:pPr algn="just"/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Mechanická očista (čištění zubů) se provádí 2x denně, chemická hygienická péče DÚ (pomocí dostupných antiseptik) je prováděna na základě stavu dutiny ústní pacienta (min.        3-4x/den), zvoleného roztoku a dle doporučení výrobce. Zvlhčení sliznic pomocí molitanových štětiček (např. ve vodě) provádí v intervalech 2-4 hod, příp. dle potřeby pacienta/stavu DÚ provádí častěji..</a:t>
            </a:r>
            <a:endParaRPr lang="cs-CZ" sz="10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Všeobecná sestra p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ravidelně hodnotí stav DÚ pacienta (jazyk, povlak, sliznice, dásně, stav chrupu, zápach z úst, krvácení a tvorba slin).</a:t>
            </a:r>
          </a:p>
          <a:p>
            <a:pPr algn="just"/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Odsávaní ze </a:t>
            </a:r>
            <a:r>
              <a:rPr lang="cs-CZ" sz="1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subglotického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prostoru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znamená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odstranění zatečeného sekretu z prostoru nad </a:t>
            </a:r>
            <a:r>
              <a:rPr lang="cs-CZ" sz="1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obturační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manžetou kanyly a prevence </a:t>
            </a:r>
            <a:r>
              <a:rPr lang="cs-CZ" sz="1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mikroaspirace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do plic. 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Provádí se v případě, že </a:t>
            </a:r>
            <a:r>
              <a:rPr lang="cs-CZ" sz="1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orotracheální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kanyla (OTK)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nebo tracheostomická kanyla (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TSK) má k dispozici port k odsávání ze </a:t>
            </a:r>
            <a:r>
              <a:rPr lang="cs-CZ" sz="1000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sublogtického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prostoru. </a:t>
            </a:r>
            <a:endParaRPr lang="cs-CZ" sz="10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1000" dirty="0">
              <a:solidFill>
                <a:schemeClr val="tx1"/>
              </a:solidFill>
            </a:endParaRPr>
          </a:p>
          <a:p>
            <a:pPr algn="just"/>
            <a:r>
              <a:rPr lang="cs-CZ" sz="1000" dirty="0">
                <a:solidFill>
                  <a:schemeClr val="tx1"/>
                </a:solidFill>
              </a:rPr>
              <a:t>Kompetence k výkonu –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všeobecná sestra se specializovanou způsobilostí 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(sestra pro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intenzivní péči) dle vyhlášky č. 55/2011 Sb., o činnostech zdravotnických pracovníků                   a jiných odborných pracovníků, ve znění pozdějších předpisů.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00E3D45-0C06-A9D3-D4AB-EF8AD8A15619}"/>
              </a:ext>
            </a:extLst>
          </p:cNvPr>
          <p:cNvSpPr txBox="1"/>
          <p:nvPr/>
        </p:nvSpPr>
        <p:spPr>
          <a:xfrm>
            <a:off x="5015980" y="3566549"/>
            <a:ext cx="5325410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Postup</a:t>
            </a:r>
            <a:br>
              <a:rPr lang="cs-CZ" sz="18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cs-CZ" sz="11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Před výkonem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Sestra:</a:t>
            </a:r>
            <a:endParaRPr lang="cs-CZ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6000" lvl="0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připraví pomůcky a odsávačku – kontrola funkčnosti + optimální podtlak                       (80-120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mmHg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216000" lvl="0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provede hygienickou dezinfekci rukou (HDR) a použije OOPP</a:t>
            </a:r>
          </a:p>
          <a:p>
            <a:pPr marL="216000" lvl="0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iniciální dotek</a:t>
            </a:r>
          </a:p>
          <a:p>
            <a:pPr marL="216000" lvl="0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vysvětlí pacientovi průběh výkonu (pacienta při vědomí požádá o spolupráci)</a:t>
            </a:r>
          </a:p>
          <a:p>
            <a:pPr marL="216000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Fowlerova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poloha, pokud není kontraindikována  </a:t>
            </a:r>
          </a:p>
          <a:p>
            <a:pPr marL="216000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změří tlak v 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obturační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manžetě manometrem </a:t>
            </a:r>
            <a:r>
              <a:rPr lang="cs-CZ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20-25 </a:t>
            </a:r>
            <a:r>
              <a:rPr lang="cs-CZ" sz="1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mmHg</a:t>
            </a:r>
            <a:r>
              <a:rPr lang="cs-CZ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(tj. 27-34 cm H</a:t>
            </a:r>
            <a:r>
              <a:rPr lang="cs-CZ" sz="10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cs-CZ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O)</a:t>
            </a:r>
          </a:p>
          <a:p>
            <a:pPr marL="216000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jednorázová podložka pod bradu</a:t>
            </a:r>
            <a:endParaRPr lang="cs-CZ" sz="1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endParaRPr lang="cs-CZ" sz="1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100" b="1" dirty="0">
                <a:solidFill>
                  <a:srgbClr val="0000DC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1100" b="1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růběh výkonu</a:t>
            </a:r>
            <a:endParaRPr lang="cs-CZ" sz="11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dsaje tekutý obsah DÚ, je-li to potřeba (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odsávací katetr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zavádí opatrně, aby se sliznice netraumatizovala, odsává přerušovaně z oblasti </a:t>
            </a:r>
            <a:r>
              <a:rPr lang="cs-CZ" sz="1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orofaryngu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, pod jazykem, popř. za zuby)</a:t>
            </a: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stříkačkou provede odsátí sekretu ze </a:t>
            </a:r>
            <a:r>
              <a:rPr lang="cs-CZ" sz="10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subglotického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prostoru, před odsátím                        ze </a:t>
            </a:r>
            <a:r>
              <a:rPr lang="cs-CZ" sz="10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subglotického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prostoru provede dezinfekci portu dezinfekčními ubrousky (v případě potřeby i z dýchacích cest)</a:t>
            </a:r>
            <a:endParaRPr lang="cs-CZ" sz="1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HDR a výměna rukavic</a:t>
            </a:r>
            <a:endParaRPr lang="cs-CZ" sz="1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patrně otevře pacientovi ústa a zkontrolujeme stav celé DÚ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s použitím 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baterky</a:t>
            </a:r>
            <a:endParaRPr lang="cs-CZ" sz="1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mechanická hygienická péče DÚ: 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provede p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omocí kartáčku připojeného na odsávačku a odstraňuje zubní plak z vnitřní a vnější strany každého zubu (tahy vede směrem                   od dásně, od </a:t>
            </a:r>
            <a:r>
              <a:rPr lang="cs-CZ" sz="1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dentes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incisivi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po </a:t>
            </a:r>
            <a:r>
              <a:rPr lang="cs-CZ" sz="1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dentes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molares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), délka čištění min. 2 min.</a:t>
            </a: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molitanovými  štětičkami/tampony namočenými ve sterilní vodě dočistí zuby, dásně, bukální sliznice, poslední tahy jsou vedeny na patře a povrchu jazyka</a:t>
            </a:r>
            <a:r>
              <a:rPr lang="cs-CZ" sz="10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tahy 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vede                      od kořene ke špičce), štětičky/tampóny mění dle potřeby</a:t>
            </a:r>
            <a:endParaRPr lang="cs-CZ" sz="1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použití stříkačky se sterilní vodou provede oplach DÚ za kontinuálního odsáváni odsávačkou, zbytek oplachu odsaje</a:t>
            </a: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provede 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HDR</a:t>
            </a:r>
            <a:r>
              <a:rPr lang="cs-CZ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výměnu rukavic</a:t>
            </a: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stříkačkou provede odsátí sekretu ze </a:t>
            </a:r>
            <a:r>
              <a:rPr lang="cs-CZ" sz="10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subglotického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prostoru </a:t>
            </a: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kontrolu tlaku manometrem v </a:t>
            </a:r>
            <a:r>
              <a:rPr lang="cs-CZ" sz="1000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obturační</a:t>
            </a:r>
            <a:r>
              <a:rPr lang="cs-CZ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manžetě neprovádí po výkonu rutinně (pouze                v indikovaných případech např. pohyb kanyly, úporný kašel pacienta a jiné)</a:t>
            </a:r>
            <a:endParaRPr lang="cs-CZ" sz="1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ty ošetří balzámem</a:t>
            </a: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0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chemická hygienická péče DÚ:</a:t>
            </a:r>
            <a:r>
              <a:rPr lang="cs-CZ" sz="1000" b="1" dirty="0">
                <a:solidFill>
                  <a:schemeClr val="accent2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provede s odstupem cca 15-30 minut  po očištění zubů (možná interakce s pastou), ústní antiseptikum je zvoleno dle stavu DÚ, dle potřeby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před aplikací antiseptika odsaje sliny z DÚ</a:t>
            </a:r>
          </a:p>
          <a:p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C01C1FC4-85AA-D609-6540-4A32611C4291}"/>
              </a:ext>
            </a:extLst>
          </p:cNvPr>
          <p:cNvSpPr txBox="1"/>
          <p:nvPr/>
        </p:nvSpPr>
        <p:spPr>
          <a:xfrm>
            <a:off x="192413" y="11231324"/>
            <a:ext cx="453031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1400" b="1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Odsávání ze </a:t>
            </a:r>
            <a:r>
              <a:rPr lang="cs-CZ" sz="1400" b="1" dirty="0" err="1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subglotického</a:t>
            </a:r>
            <a:r>
              <a:rPr lang="cs-CZ" sz="1400" b="1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prostoru</a:t>
            </a:r>
          </a:p>
          <a:p>
            <a:pPr marL="180975" indent="-180975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ntermitentní </a:t>
            </a:r>
            <a:r>
              <a:rPr lang="cs-CZ" sz="1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subglotické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odsáváni se provádí stříkačkou o objemu                  10 nebo 20 ml, vždy dle množství sekretu, pomalá aspirace sekretu </a:t>
            </a:r>
          </a:p>
          <a:p>
            <a:pPr algn="just">
              <a:spcAft>
                <a:spcPts val="600"/>
              </a:spcAft>
              <a:buClr>
                <a:srgbClr val="0000DC"/>
              </a:buClr>
            </a:pP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Výhody: </a:t>
            </a:r>
          </a:p>
          <a:p>
            <a:pPr marL="171450" indent="-171450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 případě 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přítomnosti hustého hlenu by nemělo docházet k neprůchodnosti portu</a:t>
            </a:r>
          </a:p>
          <a:p>
            <a:pPr algn="just">
              <a:spcAft>
                <a:spcPts val="600"/>
              </a:spcAft>
              <a:buClr>
                <a:srgbClr val="0000DC"/>
              </a:buClr>
            </a:pP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Nevýhody: </a:t>
            </a:r>
          </a:p>
          <a:p>
            <a:pPr marL="171450" indent="-171450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stagnace hlenu v prostoru a </a:t>
            </a:r>
            <a:r>
              <a:rPr lang="cs-CZ" sz="1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mikroaspirace</a:t>
            </a:r>
            <a:r>
              <a:rPr lang="cs-CZ" sz="1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v případě hojné sekrece</a:t>
            </a:r>
            <a:endParaRPr lang="cs-CZ" sz="10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Obrázek 23" descr="Obsah obrázku osoba, interiér, zubní kartáček, štětec&#10;&#10;Popis byl vytvořen automaticky">
            <a:extLst>
              <a:ext uri="{FF2B5EF4-FFF2-40B4-BE49-F238E27FC236}">
                <a16:creationId xmlns:a16="http://schemas.microsoft.com/office/drawing/2014/main" id="{F8F6C5EE-67DF-9637-C820-EF02393015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079" y="10932607"/>
            <a:ext cx="5181311" cy="2389491"/>
          </a:xfrm>
          <a:prstGeom prst="rect">
            <a:avLst/>
          </a:prstGeom>
        </p:spPr>
      </p:pic>
      <p:sp>
        <p:nvSpPr>
          <p:cNvPr id="31" name="TextovéPole 30">
            <a:extLst>
              <a:ext uri="{FF2B5EF4-FFF2-40B4-BE49-F238E27FC236}">
                <a16:creationId xmlns:a16="http://schemas.microsoft.com/office/drawing/2014/main" id="{DE020477-22B4-D0C0-AF20-54D3D417CAA7}"/>
              </a:ext>
            </a:extLst>
          </p:cNvPr>
          <p:cNvSpPr txBox="1"/>
          <p:nvPr/>
        </p:nvSpPr>
        <p:spPr>
          <a:xfrm>
            <a:off x="283410" y="10577676"/>
            <a:ext cx="2961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+mn-lt"/>
                <a:cs typeface="Calibri" panose="020F0502020204030204" pitchFamily="34" charset="0"/>
              </a:rPr>
              <a:t>Obr. 1 Zanedbaná péče o dutinu ústní 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835CEED9-F962-0855-35FB-BBD007502FEE}"/>
              </a:ext>
            </a:extLst>
          </p:cNvPr>
          <p:cNvSpPr txBox="1"/>
          <p:nvPr/>
        </p:nvSpPr>
        <p:spPr>
          <a:xfrm>
            <a:off x="5160079" y="13343709"/>
            <a:ext cx="2961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+mn-lt"/>
                <a:cs typeface="Calibri" panose="020F0502020204030204" pitchFamily="34" charset="0"/>
              </a:rPr>
              <a:t>Obr. 2 Odsávání ze </a:t>
            </a:r>
            <a:r>
              <a:rPr lang="cs-CZ" sz="1000" dirty="0" err="1">
                <a:latin typeface="+mn-lt"/>
                <a:cs typeface="Calibri" panose="020F0502020204030204" pitchFamily="34" charset="0"/>
              </a:rPr>
              <a:t>subglotického</a:t>
            </a:r>
            <a:r>
              <a:rPr lang="cs-CZ" sz="1000" dirty="0">
                <a:latin typeface="+mn-lt"/>
                <a:cs typeface="Calibri" panose="020F0502020204030204" pitchFamily="34" charset="0"/>
              </a:rPr>
              <a:t> </a:t>
            </a:r>
            <a:r>
              <a:rPr lang="cs-CZ" sz="1000" dirty="0" err="1">
                <a:latin typeface="+mn-lt"/>
                <a:cs typeface="Calibri" panose="020F0502020204030204" pitchFamily="34" charset="0"/>
              </a:rPr>
              <a:t>prosturu</a:t>
            </a:r>
            <a:endParaRPr lang="cs-CZ" sz="1000" dirty="0"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2DFDBF19-1B54-4681-A097-773F2081EC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405" y="14017214"/>
            <a:ext cx="2795408" cy="1091104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2FC93609-6344-45BE-B460-DAD03F69C568}"/>
              </a:ext>
            </a:extLst>
          </p:cNvPr>
          <p:cNvSpPr txBox="1"/>
          <p:nvPr/>
        </p:nvSpPr>
        <p:spPr>
          <a:xfrm>
            <a:off x="46873" y="13635877"/>
            <a:ext cx="78495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+mn-lt"/>
              </a:rPr>
              <a:t>Použité zdroje:</a:t>
            </a:r>
          </a:p>
          <a:p>
            <a:pPr algn="just"/>
            <a:r>
              <a:rPr lang="cs-CZ" sz="1000" b="0" i="0" dirty="0">
                <a:solidFill>
                  <a:srgbClr val="000000"/>
                </a:solidFill>
                <a:effectLst/>
                <a:latin typeface="+mn-lt"/>
              </a:rPr>
              <a:t>SUKOVÁ, O., KNECHTOVÁ Z. Ošetřovatelské postupy v intenzivní péči: respirační systém. 1. vydání. Brno: Masarykova univerzita, 2018. 87 s. ISBN 978-80-210-9094-1</a:t>
            </a:r>
          </a:p>
          <a:p>
            <a:r>
              <a:rPr lang="cs-CZ" sz="1000" b="1" dirty="0">
                <a:latin typeface="+mn-lt"/>
              </a:rPr>
              <a:t>Fotodokumentace:</a:t>
            </a:r>
          </a:p>
          <a:p>
            <a:r>
              <a:rPr lang="cs-CZ" sz="1000" dirty="0">
                <a:latin typeface="+mn-lt"/>
              </a:rPr>
              <a:t>Mica Patrik, 2023 </a:t>
            </a:r>
          </a:p>
          <a:p>
            <a:r>
              <a:rPr lang="cs-CZ" sz="1000" b="1" dirty="0">
                <a:latin typeface="+mn-lt"/>
              </a:rPr>
              <a:t>Editace a odborná konzultace:</a:t>
            </a:r>
            <a:br>
              <a:rPr lang="cs-CZ" sz="1000" dirty="0">
                <a:latin typeface="+mn-lt"/>
              </a:rPr>
            </a:br>
            <a:r>
              <a:rPr lang="cs-CZ" sz="1000" dirty="0">
                <a:latin typeface="+mn-lt"/>
              </a:rPr>
              <a:t>Beharková Natália, Pešáková Edita, Mica Patrik, Hartmanová Markéta</a:t>
            </a:r>
          </a:p>
          <a:p>
            <a:pPr algn="just"/>
            <a:r>
              <a:rPr lang="cs-CZ" sz="1000" b="1" dirty="0">
                <a:latin typeface="+mn-lt"/>
              </a:rPr>
              <a:t>Příprava studijního materiálu vznikla v rámci předmětu MIED021p Edukace v práci sestry v intenzivní péči – přednáška, 2023 pracovní skupina:</a:t>
            </a:r>
            <a:r>
              <a:rPr lang="cs-CZ" sz="1000" dirty="0">
                <a:latin typeface="+mn-lt"/>
              </a:rPr>
              <a:t> </a:t>
            </a:r>
            <a:r>
              <a:rPr lang="cs-CZ" sz="1000" dirty="0" err="1">
                <a:latin typeface="+mn-lt"/>
                <a:cs typeface="Calibri" panose="020F0502020204030204" pitchFamily="34" charset="0"/>
              </a:rPr>
              <a:t>Babíková</a:t>
            </a:r>
            <a:r>
              <a:rPr lang="cs-CZ" sz="1000" dirty="0">
                <a:latin typeface="+mn-lt"/>
                <a:cs typeface="Calibri" panose="020F0502020204030204" pitchFamily="34" charset="0"/>
              </a:rPr>
              <a:t> Terézia, Ivanová Tereza, Lučanská Ivana, Mynářová Vendula, Stejskalová Klára </a:t>
            </a:r>
          </a:p>
          <a:p>
            <a:r>
              <a:rPr lang="cs-CZ" sz="1000" dirty="0">
                <a:latin typeface="+mn-lt"/>
              </a:rPr>
              <a:t> </a:t>
            </a:r>
            <a:endParaRPr lang="cs-CZ" sz="1000" b="1" dirty="0">
              <a:latin typeface="+mn-lt"/>
            </a:endParaRPr>
          </a:p>
        </p:txBody>
      </p:sp>
      <p:sp>
        <p:nvSpPr>
          <p:cNvPr id="25" name="Zástupný text 6">
            <a:extLst>
              <a:ext uri="{FF2B5EF4-FFF2-40B4-BE49-F238E27FC236}">
                <a16:creationId xmlns:a16="http://schemas.microsoft.com/office/drawing/2014/main" id="{1CD1B3F6-8BE0-46E9-A68B-D07151AC9057}"/>
              </a:ext>
            </a:extLst>
          </p:cNvPr>
          <p:cNvSpPr txBox="1">
            <a:spLocks/>
          </p:cNvSpPr>
          <p:nvPr/>
        </p:nvSpPr>
        <p:spPr>
          <a:xfrm>
            <a:off x="283410" y="3572885"/>
            <a:ext cx="4278541" cy="24617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6173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2pPr>
            <a:lvl3pPr marL="2015886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3pPr>
            <a:lvl4pPr marL="302382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4pPr>
            <a:lvl5pPr marL="403177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5pPr>
            <a:lvl6pPr marL="5543687" indent="-50397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604765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705560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8063545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cs-CZ" sz="1400" b="1" kern="0" dirty="0">
                <a:solidFill>
                  <a:schemeClr val="tx2"/>
                </a:solidFill>
                <a:ea typeface="+mj-ea"/>
                <a:cs typeface="+mj-cs"/>
              </a:rPr>
              <a:t>Pomůcky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kern="0" dirty="0">
                <a:ea typeface="Calibri" panose="020F0502020204030204" pitchFamily="34" charset="0"/>
                <a:cs typeface="Times New Roman" panose="02020603050405020304" pitchFamily="18" charset="0"/>
              </a:rPr>
              <a:t>OOPP (zástěra, brýle/štít, čepice, ústenka, rukavice)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kern="0" dirty="0">
                <a:ea typeface="Calibri" panose="020F0502020204030204" pitchFamily="34" charset="0"/>
                <a:cs typeface="Times New Roman" panose="02020603050405020304" pitchFamily="18" charset="0"/>
              </a:rPr>
              <a:t>dezinfekce na ruce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kern="0" dirty="0">
                <a:ea typeface="Calibri" panose="020F0502020204030204" pitchFamily="34" charset="0"/>
                <a:cs typeface="Times New Roman" panose="02020603050405020304" pitchFamily="18" charset="0"/>
              </a:rPr>
              <a:t>ústní lopatka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jednorázová podložka, buničitá vata</a:t>
            </a:r>
            <a:endParaRPr lang="cs-CZ" sz="10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kern="0" dirty="0">
                <a:ea typeface="Calibri" panose="020F0502020204030204" pitchFamily="34" charset="0"/>
                <a:cs typeface="Times New Roman" panose="02020603050405020304" pitchFamily="18" charset="0"/>
              </a:rPr>
              <a:t>emitní miska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kern="0" dirty="0">
                <a:ea typeface="Calibri" panose="020F0502020204030204" pitchFamily="34" charset="0"/>
                <a:cs typeface="Times New Roman" panose="02020603050405020304" pitchFamily="18" charset="0"/>
              </a:rPr>
              <a:t>2 ks 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plastový kelímek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sterilní voda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tříkačky 10-20 ml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jednorázový kartáček/ kartáček s možností napojení na odsávačku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zubní pasta (bez obsahu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laurylsulfát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sodný (SLS, pěnidlo)                       a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polyethylenglykol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(PEG, zvlhčovadlo), prevence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mikroaspirace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       a vysušení sliznice DÚ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molitanové </a:t>
            </a: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štetičky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sterilní tampony 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stní antiseptikum (ústní voda/chlorhexidin)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desinfekční ubrousky (pro desinfekci portu)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peciální terapie dle ordinace lékaře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terilní odsávací katetry vhodné velikosti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funkční 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dsávačka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kern="0" dirty="0">
                <a:ea typeface="Calibri" panose="020F0502020204030204" pitchFamily="34" charset="0"/>
                <a:cs typeface="Times New Roman" panose="02020603050405020304" pitchFamily="18" charset="0"/>
              </a:rPr>
              <a:t>manometr</a:t>
            </a: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kern="0" dirty="0">
                <a:ea typeface="Calibri" panose="020F0502020204030204" pitchFamily="34" charset="0"/>
                <a:cs typeface="Times New Roman" panose="02020603050405020304" pitchFamily="18" charset="0"/>
              </a:rPr>
              <a:t>baterka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 algn="just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alzám na rty</a:t>
            </a:r>
          </a:p>
          <a:p>
            <a:pPr algn="just"/>
            <a:endParaRPr lang="cs-CZ" sz="12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2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200" kern="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4A091FE-B0AF-4832-AECB-E25C2F1D39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1" y="7427202"/>
            <a:ext cx="4368976" cy="3141591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FA3F29D-5037-4D11-B355-CFF32D71D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392712"/>
              </p:ext>
            </p:extLst>
          </p:nvPr>
        </p:nvGraphicFramePr>
        <p:xfrm>
          <a:off x="5015980" y="9559373"/>
          <a:ext cx="5325410" cy="109293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59420">
                  <a:extLst>
                    <a:ext uri="{9D8B030D-6E8A-4147-A177-3AD203B41FA5}">
                      <a16:colId xmlns:a16="http://schemas.microsoft.com/office/drawing/2014/main" val="3791420195"/>
                    </a:ext>
                  </a:extLst>
                </a:gridCol>
                <a:gridCol w="3865990">
                  <a:extLst>
                    <a:ext uri="{9D8B030D-6E8A-4147-A177-3AD203B41FA5}">
                      <a16:colId xmlns:a16="http://schemas.microsoft.com/office/drawing/2014/main" val="3160501090"/>
                    </a:ext>
                  </a:extLst>
                </a:gridCol>
              </a:tblGrid>
              <a:tr h="231474">
                <a:tc>
                  <a:txBody>
                    <a:bodyPr/>
                    <a:lstStyle/>
                    <a:p>
                      <a:pPr marL="0" indent="0"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DC"/>
                          </a:solidFill>
                          <a:effectLst/>
                        </a:rPr>
                        <a:t>Komplikace</a:t>
                      </a:r>
                      <a:endParaRPr lang="cs-CZ" sz="1400" b="1" dirty="0"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0896178"/>
                  </a:ext>
                </a:extLst>
              </a:tr>
              <a:tr h="192061">
                <a:tc>
                  <a:txBody>
                    <a:bodyPr/>
                    <a:lstStyle/>
                    <a:p>
                      <a:pPr marL="182563" lvl="0" indent="-182563" algn="just" fontAlgn="base">
                        <a:lnSpc>
                          <a:spcPct val="106000"/>
                        </a:lnSpc>
                        <a:buClr>
                          <a:srgbClr val="0000DC"/>
                        </a:buClr>
                        <a:buFont typeface="Courier New" panose="02070309020205020404" pitchFamily="49" charset="0"/>
                        <a:buChar char="o"/>
                        <a:tabLst>
                          <a:tab pos="85725" algn="l"/>
                          <a:tab pos="935038" algn="l"/>
                        </a:tabLst>
                      </a:pPr>
                      <a:r>
                        <a:rPr lang="cs-CZ" sz="1000" dirty="0">
                          <a:effectLst/>
                          <a:latin typeface="+mn-lt"/>
                        </a:rPr>
                        <a:t>dekubity</a:t>
                      </a:r>
                      <a:endParaRPr lang="cs-CZ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2015886" rtl="0" eaLnBrk="1" fontAlgn="base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DC"/>
                        </a:buClr>
                        <a:buSzTx/>
                        <a:buFont typeface="Courier New" panose="02070309020205020404" pitchFamily="49" charset="0"/>
                        <a:buChar char="o"/>
                        <a:tabLst>
                          <a:tab pos="197485" algn="l"/>
                        </a:tabLst>
                        <a:defRPr/>
                      </a:pPr>
                      <a:r>
                        <a:rPr lang="cs-CZ" sz="1000" dirty="0">
                          <a:effectLst/>
                          <a:latin typeface="+mn-lt"/>
                        </a:rPr>
                        <a:t>herpes </a:t>
                      </a:r>
                      <a:r>
                        <a:rPr lang="cs-CZ" sz="1000" dirty="0" err="1">
                          <a:effectLst/>
                          <a:latin typeface="+mn-lt"/>
                        </a:rPr>
                        <a:t>labialis</a:t>
                      </a:r>
                      <a:endParaRPr lang="cs-CZ" sz="1000" dirty="0"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156083"/>
                  </a:ext>
                </a:extLst>
              </a:tr>
              <a:tr h="192061">
                <a:tc>
                  <a:txBody>
                    <a:bodyPr/>
                    <a:lstStyle/>
                    <a:p>
                      <a:pPr marL="182563" lvl="0" indent="-182563" algn="just" fontAlgn="base">
                        <a:lnSpc>
                          <a:spcPct val="106000"/>
                        </a:lnSpc>
                        <a:buClr>
                          <a:srgbClr val="0000DC"/>
                        </a:buClr>
                        <a:buFont typeface="Courier New" panose="02070309020205020404" pitchFamily="49" charset="0"/>
                        <a:buChar char="o"/>
                        <a:tabLst>
                          <a:tab pos="182563" algn="l"/>
                          <a:tab pos="935038" algn="l"/>
                        </a:tabLst>
                      </a:pPr>
                      <a:r>
                        <a:rPr lang="cs-CZ" sz="1000" dirty="0">
                          <a:effectLst/>
                          <a:latin typeface="+mn-lt"/>
                        </a:rPr>
                        <a:t>soor</a:t>
                      </a:r>
                      <a:endParaRPr lang="cs-CZ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2015886" rtl="0" eaLnBrk="1" fontAlgn="base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DC"/>
                        </a:buClr>
                        <a:buSzTx/>
                        <a:buFont typeface="Courier New" panose="02070309020205020404" pitchFamily="49" charset="0"/>
                        <a:buChar char="o"/>
                        <a:tabLst>
                          <a:tab pos="197485" algn="l"/>
                          <a:tab pos="935355" algn="l"/>
                        </a:tabLst>
                        <a:defRPr/>
                      </a:pPr>
                      <a:r>
                        <a:rPr lang="cs-CZ" sz="1000" kern="1200" dirty="0">
                          <a:effectLst/>
                          <a:latin typeface="+mn-lt"/>
                        </a:rPr>
                        <a:t>krvácení při výkonu (poranění sliznice)</a:t>
                      </a:r>
                      <a:endParaRPr lang="cs-CZ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4815882"/>
                  </a:ext>
                </a:extLst>
              </a:tr>
              <a:tr h="165743">
                <a:tc>
                  <a:txBody>
                    <a:bodyPr/>
                    <a:lstStyle/>
                    <a:p>
                      <a:pPr marL="179388" lvl="0" indent="-179388" algn="just" fontAlgn="base">
                        <a:lnSpc>
                          <a:spcPct val="106000"/>
                        </a:lnSpc>
                        <a:buClr>
                          <a:srgbClr val="0000DC"/>
                        </a:buClr>
                        <a:buFont typeface="Courier New" panose="02070309020205020404" pitchFamily="49" charset="0"/>
                        <a:buChar char="o"/>
                        <a:tabLst>
                          <a:tab pos="283845" algn="l"/>
                          <a:tab pos="935355" algn="l"/>
                        </a:tabLst>
                      </a:pPr>
                      <a:r>
                        <a:rPr lang="cs-CZ" sz="1000" dirty="0">
                          <a:effectLst/>
                          <a:latin typeface="+mn-lt"/>
                        </a:rPr>
                        <a:t>krusty</a:t>
                      </a:r>
                      <a:endParaRPr lang="cs-CZ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9388" lvl="0" indent="-179388" algn="just" fontAlgn="base">
                        <a:lnSpc>
                          <a:spcPct val="106000"/>
                        </a:lnSpc>
                        <a:buClr>
                          <a:srgbClr val="0000DC"/>
                        </a:buClr>
                        <a:buFont typeface="Courier New" panose="02070309020205020404" pitchFamily="49" charset="0"/>
                        <a:buChar char="o"/>
                        <a:tabLst>
                          <a:tab pos="197485" algn="l"/>
                          <a:tab pos="935355" algn="l"/>
                        </a:tabLst>
                      </a:pPr>
                      <a:r>
                        <a:rPr lang="cs-CZ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xerostomie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2036729"/>
                  </a:ext>
                </a:extLst>
              </a:tr>
              <a:tr h="165743">
                <a:tc>
                  <a:txBody>
                    <a:bodyPr/>
                    <a:lstStyle/>
                    <a:p>
                      <a:pPr marL="179388" marR="0" lvl="0" indent="-179388" algn="just" defTabSz="2015886" rtl="0" eaLnBrk="1" fontAlgn="base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DC"/>
                        </a:buClr>
                        <a:buSzTx/>
                        <a:buFont typeface="Courier New" panose="02070309020205020404" pitchFamily="49" charset="0"/>
                        <a:buChar char="o"/>
                        <a:tabLst>
                          <a:tab pos="283845" algn="l"/>
                          <a:tab pos="935355" algn="l"/>
                        </a:tabLst>
                        <a:defRPr/>
                      </a:pPr>
                      <a:r>
                        <a:rPr lang="cs-CZ" sz="1000" dirty="0">
                          <a:effectLst/>
                          <a:latin typeface="+mn-lt"/>
                        </a:rPr>
                        <a:t>ragády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9388" lvl="0" indent="-179388" algn="just" fontAlgn="base">
                        <a:lnSpc>
                          <a:spcPct val="106000"/>
                        </a:lnSpc>
                        <a:buClr>
                          <a:srgbClr val="0000DC"/>
                        </a:buClr>
                        <a:buFont typeface="Courier New" panose="02070309020205020404" pitchFamily="49" charset="0"/>
                        <a:buChar char="o"/>
                        <a:tabLst>
                          <a:tab pos="197485" algn="l"/>
                          <a:tab pos="935355" algn="l"/>
                        </a:tabLst>
                      </a:pPr>
                      <a:r>
                        <a:rPr lang="cs-CZ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 důvodu použití antiseptika (pálení, změna chuti, zbarvení skloviny a jiné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7054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1628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 úvod a podmínky ukončení[20210302135050696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1426</TotalTime>
  <Words>857</Words>
  <Application>Microsoft Office PowerPoint</Application>
  <PresentationFormat>Vlastní</PresentationFormat>
  <Paragraphs>76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Tahoma</vt:lpstr>
      <vt:lpstr>Wingdings</vt:lpstr>
      <vt:lpstr>Prezentace_MU_CZ</vt:lpstr>
      <vt:lpstr>PÉČE O DUTINU ÚSTNÍ A SUBGLOTICKÝ PROSTOR  U PACIENTA S INVAZIVNÍM ZAJIŠTĚNÍM DÝCHACÍCH CEST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167</cp:revision>
  <cp:lastPrinted>2023-03-29T11:11:48Z</cp:lastPrinted>
  <dcterms:created xsi:type="dcterms:W3CDTF">2020-01-29T10:42:57Z</dcterms:created>
  <dcterms:modified xsi:type="dcterms:W3CDTF">2023-04-12T15:26:51Z</dcterms:modified>
</cp:coreProperties>
</file>